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45" r:id="rId1"/>
  </p:sldMasterIdLst>
  <p:notesMasterIdLst>
    <p:notesMasterId r:id="rId12"/>
  </p:notesMasterIdLst>
  <p:handoutMasterIdLst>
    <p:handoutMasterId r:id="rId13"/>
  </p:handoutMasterIdLst>
  <p:sldIdLst>
    <p:sldId id="333" r:id="rId2"/>
    <p:sldId id="328" r:id="rId3"/>
    <p:sldId id="329" r:id="rId4"/>
    <p:sldId id="319" r:id="rId5"/>
    <p:sldId id="320" r:id="rId6"/>
    <p:sldId id="322" r:id="rId7"/>
    <p:sldId id="324" r:id="rId8"/>
    <p:sldId id="332" r:id="rId9"/>
    <p:sldId id="326" r:id="rId10"/>
    <p:sldId id="327" r:id="rId11"/>
  </p:sldIdLst>
  <p:sldSz cx="10333038" cy="8208963"/>
  <p:notesSz cx="9944100" cy="6805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075" userDrawn="1">
          <p15:clr>
            <a:srgbClr val="A4A3A4"/>
          </p15:clr>
        </p15:guide>
        <p15:guide id="3" orient="horz" pos="517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M32" initials="A" lastIdx="1" clrIdx="0">
    <p:extLst/>
  </p:cmAuthor>
  <p:cmAuthor id="2" name="User" initials="U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0000"/>
    <a:srgbClr val="FFFF00"/>
    <a:srgbClr val="00FF00"/>
    <a:srgbClr val="FF33CC"/>
    <a:srgbClr val="181DF8"/>
    <a:srgbClr val="FF9999"/>
    <a:srgbClr val="4ADFE6"/>
    <a:srgbClr val="3DF353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88" autoAdjust="0"/>
    <p:restoredTop sz="96586" autoAdjust="0"/>
  </p:normalViewPr>
  <p:slideViewPr>
    <p:cSldViewPr snapToGrid="0">
      <p:cViewPr varScale="1">
        <p:scale>
          <a:sx n="96" d="100"/>
          <a:sy n="96" d="100"/>
        </p:scale>
        <p:origin x="1614" y="84"/>
      </p:cViewPr>
      <p:guideLst>
        <p:guide pos="3075"/>
        <p:guide orient="horz" pos="5171"/>
      </p:guideLst>
    </p:cSldViewPr>
  </p:slideViewPr>
  <p:outlineViewPr>
    <p:cViewPr>
      <p:scale>
        <a:sx n="66" d="100"/>
        <a:sy n="66" d="100"/>
      </p:scale>
      <p:origin x="0" y="-868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120" d="100"/>
          <a:sy n="120" d="100"/>
        </p:scale>
        <p:origin x="187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52" y="153"/>
            <a:ext cx="4309407" cy="340915"/>
          </a:xfrm>
          <a:prstGeom prst="rect">
            <a:avLst/>
          </a:prstGeom>
        </p:spPr>
        <p:txBody>
          <a:bodyPr vert="horz" lIns="88101" tIns="44046" rIns="88101" bIns="44046" rtlCol="0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32615" y="153"/>
            <a:ext cx="4309407" cy="340915"/>
          </a:xfrm>
          <a:prstGeom prst="rect">
            <a:avLst/>
          </a:prstGeom>
        </p:spPr>
        <p:txBody>
          <a:bodyPr vert="horz" lIns="88101" tIns="44046" rIns="88101" bIns="44046" rtlCol="0"/>
          <a:lstStyle>
            <a:lvl1pPr algn="r">
              <a:defRPr sz="1100"/>
            </a:lvl1pPr>
          </a:lstStyle>
          <a:p>
            <a:fld id="{2CAE2469-05AA-4EAD-ADCF-345832F5635C}" type="datetimeFigureOut">
              <a:rPr lang="ru-RU" smtClean="0"/>
              <a:pPr/>
              <a:t>10.04.2021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52" y="6464726"/>
            <a:ext cx="4309407" cy="340913"/>
          </a:xfrm>
          <a:prstGeom prst="rect">
            <a:avLst/>
          </a:prstGeom>
        </p:spPr>
        <p:txBody>
          <a:bodyPr vert="horz" lIns="88101" tIns="44046" rIns="88101" bIns="44046" rtlCol="0" anchor="b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32615" y="6464726"/>
            <a:ext cx="4309407" cy="340913"/>
          </a:xfrm>
          <a:prstGeom prst="rect">
            <a:avLst/>
          </a:prstGeom>
        </p:spPr>
        <p:txBody>
          <a:bodyPr vert="horz" lIns="88101" tIns="44046" rIns="88101" bIns="44046" rtlCol="0" anchor="b"/>
          <a:lstStyle>
            <a:lvl1pPr algn="r">
              <a:defRPr sz="1100"/>
            </a:lvl1pPr>
          </a:lstStyle>
          <a:p>
            <a:fld id="{0FAB2133-15B0-4EFE-BC30-805BCBD475C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7822190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51" y="49"/>
            <a:ext cx="4309109" cy="341464"/>
          </a:xfrm>
          <a:prstGeom prst="rect">
            <a:avLst/>
          </a:prstGeom>
        </p:spPr>
        <p:txBody>
          <a:bodyPr vert="horz" lIns="95395" tIns="47697" rIns="95395" bIns="47697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2840" y="49"/>
            <a:ext cx="4309109" cy="341464"/>
          </a:xfrm>
          <a:prstGeom prst="rect">
            <a:avLst/>
          </a:prstGeom>
        </p:spPr>
        <p:txBody>
          <a:bodyPr vert="horz" lIns="95395" tIns="47697" rIns="95395" bIns="47697" rtlCol="0"/>
          <a:lstStyle>
            <a:lvl1pPr algn="r">
              <a:defRPr sz="1300"/>
            </a:lvl1pPr>
          </a:lstStyle>
          <a:p>
            <a:fld id="{0060E01D-5EF3-45B4-8D72-A960D6489AA6}" type="datetimeFigureOut">
              <a:rPr lang="ru-RU" smtClean="0"/>
              <a:pPr/>
              <a:t>10.04.2021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527425" y="850900"/>
            <a:ext cx="2889250" cy="2295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395" tIns="47697" rIns="95395" bIns="47697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564" y="3275221"/>
            <a:ext cx="7955279" cy="2679710"/>
          </a:xfrm>
          <a:prstGeom prst="rect">
            <a:avLst/>
          </a:prstGeom>
        </p:spPr>
        <p:txBody>
          <a:bodyPr vert="horz" lIns="95395" tIns="47697" rIns="95395" bIns="47697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51" y="6464288"/>
            <a:ext cx="4309109" cy="341462"/>
          </a:xfrm>
          <a:prstGeom prst="rect">
            <a:avLst/>
          </a:prstGeom>
        </p:spPr>
        <p:txBody>
          <a:bodyPr vert="horz" lIns="95395" tIns="47697" rIns="95395" bIns="47697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2840" y="6464288"/>
            <a:ext cx="4309109" cy="341462"/>
          </a:xfrm>
          <a:prstGeom prst="rect">
            <a:avLst/>
          </a:prstGeom>
        </p:spPr>
        <p:txBody>
          <a:bodyPr vert="horz" lIns="95395" tIns="47697" rIns="95395" bIns="47697" rtlCol="0" anchor="b"/>
          <a:lstStyle>
            <a:lvl1pPr algn="r">
              <a:defRPr sz="1300"/>
            </a:lvl1pPr>
          </a:lstStyle>
          <a:p>
            <a:fld id="{B02A437B-EFF4-43AF-8D02-B1E280ECFFA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4388042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1059470" rtl="0" eaLnBrk="1" latinLnBrk="0" hangingPunct="1">
      <a:defRPr sz="1390" kern="1200">
        <a:solidFill>
          <a:schemeClr val="tx1"/>
        </a:solidFill>
        <a:latin typeface="+mn-lt"/>
        <a:ea typeface="+mn-ea"/>
        <a:cs typeface="+mn-cs"/>
      </a:defRPr>
    </a:lvl1pPr>
    <a:lvl2pPr marL="529736" algn="l" defTabSz="1059470" rtl="0" eaLnBrk="1" latinLnBrk="0" hangingPunct="1">
      <a:defRPr sz="1390" kern="1200">
        <a:solidFill>
          <a:schemeClr val="tx1"/>
        </a:solidFill>
        <a:latin typeface="+mn-lt"/>
        <a:ea typeface="+mn-ea"/>
        <a:cs typeface="+mn-cs"/>
      </a:defRPr>
    </a:lvl2pPr>
    <a:lvl3pPr marL="1059470" algn="l" defTabSz="1059470" rtl="0" eaLnBrk="1" latinLnBrk="0" hangingPunct="1">
      <a:defRPr sz="1390" kern="1200">
        <a:solidFill>
          <a:schemeClr val="tx1"/>
        </a:solidFill>
        <a:latin typeface="+mn-lt"/>
        <a:ea typeface="+mn-ea"/>
        <a:cs typeface="+mn-cs"/>
      </a:defRPr>
    </a:lvl3pPr>
    <a:lvl4pPr marL="1589207" algn="l" defTabSz="1059470" rtl="0" eaLnBrk="1" latinLnBrk="0" hangingPunct="1">
      <a:defRPr sz="1390" kern="1200">
        <a:solidFill>
          <a:schemeClr val="tx1"/>
        </a:solidFill>
        <a:latin typeface="+mn-lt"/>
        <a:ea typeface="+mn-ea"/>
        <a:cs typeface="+mn-cs"/>
      </a:defRPr>
    </a:lvl4pPr>
    <a:lvl5pPr marL="2118942" algn="l" defTabSz="1059470" rtl="0" eaLnBrk="1" latinLnBrk="0" hangingPunct="1">
      <a:defRPr sz="1390" kern="1200">
        <a:solidFill>
          <a:schemeClr val="tx1"/>
        </a:solidFill>
        <a:latin typeface="+mn-lt"/>
        <a:ea typeface="+mn-ea"/>
        <a:cs typeface="+mn-cs"/>
      </a:defRPr>
    </a:lvl5pPr>
    <a:lvl6pPr marL="2648677" algn="l" defTabSz="1059470" rtl="0" eaLnBrk="1" latinLnBrk="0" hangingPunct="1">
      <a:defRPr sz="1390" kern="1200">
        <a:solidFill>
          <a:schemeClr val="tx1"/>
        </a:solidFill>
        <a:latin typeface="+mn-lt"/>
        <a:ea typeface="+mn-ea"/>
        <a:cs typeface="+mn-cs"/>
      </a:defRPr>
    </a:lvl6pPr>
    <a:lvl7pPr marL="3178413" algn="l" defTabSz="1059470" rtl="0" eaLnBrk="1" latinLnBrk="0" hangingPunct="1">
      <a:defRPr sz="1390" kern="1200">
        <a:solidFill>
          <a:schemeClr val="tx1"/>
        </a:solidFill>
        <a:latin typeface="+mn-lt"/>
        <a:ea typeface="+mn-ea"/>
        <a:cs typeface="+mn-cs"/>
      </a:defRPr>
    </a:lvl7pPr>
    <a:lvl8pPr marL="3708147" algn="l" defTabSz="1059470" rtl="0" eaLnBrk="1" latinLnBrk="0" hangingPunct="1">
      <a:defRPr sz="1390" kern="1200">
        <a:solidFill>
          <a:schemeClr val="tx1"/>
        </a:solidFill>
        <a:latin typeface="+mn-lt"/>
        <a:ea typeface="+mn-ea"/>
        <a:cs typeface="+mn-cs"/>
      </a:defRPr>
    </a:lvl8pPr>
    <a:lvl9pPr marL="4237884" algn="l" defTabSz="1059470" rtl="0" eaLnBrk="1" latinLnBrk="0" hangingPunct="1">
      <a:defRPr sz="139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4978" y="1343458"/>
            <a:ext cx="8783082" cy="2857935"/>
          </a:xfrm>
        </p:spPr>
        <p:txBody>
          <a:bodyPr anchor="b"/>
          <a:lstStyle>
            <a:lvl1pPr algn="ctr">
              <a:defRPr sz="678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1630" y="4311606"/>
            <a:ext cx="7749779" cy="1981932"/>
          </a:xfrm>
        </p:spPr>
        <p:txBody>
          <a:bodyPr/>
          <a:lstStyle>
            <a:lvl1pPr marL="0" indent="0" algn="ctr">
              <a:buNone/>
              <a:defRPr sz="2712"/>
            </a:lvl1pPr>
            <a:lvl2pPr marL="516636" indent="0" algn="ctr">
              <a:buNone/>
              <a:defRPr sz="2260"/>
            </a:lvl2pPr>
            <a:lvl3pPr marL="1033272" indent="0" algn="ctr">
              <a:buNone/>
              <a:defRPr sz="2034"/>
            </a:lvl3pPr>
            <a:lvl4pPr marL="1549908" indent="0" algn="ctr">
              <a:buNone/>
              <a:defRPr sz="1808"/>
            </a:lvl4pPr>
            <a:lvl5pPr marL="2066544" indent="0" algn="ctr">
              <a:buNone/>
              <a:defRPr sz="1808"/>
            </a:lvl5pPr>
            <a:lvl6pPr marL="2583180" indent="0" algn="ctr">
              <a:buNone/>
              <a:defRPr sz="1808"/>
            </a:lvl6pPr>
            <a:lvl7pPr marL="3099816" indent="0" algn="ctr">
              <a:buNone/>
              <a:defRPr sz="1808"/>
            </a:lvl7pPr>
            <a:lvl8pPr marL="3616452" indent="0" algn="ctr">
              <a:buNone/>
              <a:defRPr sz="1808"/>
            </a:lvl8pPr>
            <a:lvl9pPr marL="4133088" indent="0" algn="ctr">
              <a:buNone/>
              <a:defRPr sz="1808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C8632-C3E7-49F7-8AC2-0F3B7FF7F613}" type="datetime1">
              <a:rPr lang="ru-RU" smtClean="0"/>
              <a:pPr/>
              <a:t>10.04.2021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8863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56B-19DB-4F30-ACA3-F44E55C6B60A}" type="datetime1">
              <a:rPr lang="ru-RU" smtClean="0"/>
              <a:pPr/>
              <a:t>10.04.2021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7350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4581" y="437051"/>
            <a:ext cx="2228061" cy="695671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0397" y="437051"/>
            <a:ext cx="6555021" cy="69567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860F-F60B-4300-9D04-054163F7821C}" type="datetime1">
              <a:rPr lang="ru-RU" smtClean="0"/>
              <a:pPr/>
              <a:t>10.04.2021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9813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9BB9C-38B9-4990-8234-50C335FF56E9}" type="datetime1">
              <a:rPr lang="ru-RU" smtClean="0"/>
              <a:pPr/>
              <a:t>10.04.2021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2423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5015" y="2046542"/>
            <a:ext cx="8912245" cy="3414700"/>
          </a:xfrm>
        </p:spPr>
        <p:txBody>
          <a:bodyPr anchor="b"/>
          <a:lstStyle>
            <a:lvl1pPr>
              <a:defRPr sz="678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5015" y="5493547"/>
            <a:ext cx="8912245" cy="1795710"/>
          </a:xfrm>
        </p:spPr>
        <p:txBody>
          <a:bodyPr/>
          <a:lstStyle>
            <a:lvl1pPr marL="0" indent="0">
              <a:buNone/>
              <a:defRPr sz="2712">
                <a:solidFill>
                  <a:schemeClr val="tx1"/>
                </a:solidFill>
              </a:defRPr>
            </a:lvl1pPr>
            <a:lvl2pPr marL="516636" indent="0">
              <a:buNone/>
              <a:defRPr sz="2260">
                <a:solidFill>
                  <a:schemeClr val="tx1">
                    <a:tint val="75000"/>
                  </a:schemeClr>
                </a:solidFill>
              </a:defRPr>
            </a:lvl2pPr>
            <a:lvl3pPr marL="1033272" indent="0">
              <a:buNone/>
              <a:defRPr sz="2034">
                <a:solidFill>
                  <a:schemeClr val="tx1">
                    <a:tint val="75000"/>
                  </a:schemeClr>
                </a:solidFill>
              </a:defRPr>
            </a:lvl3pPr>
            <a:lvl4pPr marL="1549908" indent="0">
              <a:buNone/>
              <a:defRPr sz="1808">
                <a:solidFill>
                  <a:schemeClr val="tx1">
                    <a:tint val="75000"/>
                  </a:schemeClr>
                </a:solidFill>
              </a:defRPr>
            </a:lvl4pPr>
            <a:lvl5pPr marL="2066544" indent="0">
              <a:buNone/>
              <a:defRPr sz="1808">
                <a:solidFill>
                  <a:schemeClr val="tx1">
                    <a:tint val="75000"/>
                  </a:schemeClr>
                </a:solidFill>
              </a:defRPr>
            </a:lvl5pPr>
            <a:lvl6pPr marL="2583180" indent="0">
              <a:buNone/>
              <a:defRPr sz="1808">
                <a:solidFill>
                  <a:schemeClr val="tx1">
                    <a:tint val="75000"/>
                  </a:schemeClr>
                </a:solidFill>
              </a:defRPr>
            </a:lvl6pPr>
            <a:lvl7pPr marL="3099816" indent="0">
              <a:buNone/>
              <a:defRPr sz="1808">
                <a:solidFill>
                  <a:schemeClr val="tx1">
                    <a:tint val="75000"/>
                  </a:schemeClr>
                </a:solidFill>
              </a:defRPr>
            </a:lvl7pPr>
            <a:lvl8pPr marL="3616452" indent="0">
              <a:buNone/>
              <a:defRPr sz="1808">
                <a:solidFill>
                  <a:schemeClr val="tx1">
                    <a:tint val="75000"/>
                  </a:schemeClr>
                </a:solidFill>
              </a:defRPr>
            </a:lvl8pPr>
            <a:lvl9pPr marL="4133088" indent="0">
              <a:buNone/>
              <a:defRPr sz="180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5C07-D729-4765-B658-CBC287F3511F}" type="datetime1">
              <a:rPr lang="ru-RU" smtClean="0"/>
              <a:pPr/>
              <a:t>10.04.2021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9837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0396" y="2185256"/>
            <a:ext cx="4391541" cy="52085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31101" y="2185256"/>
            <a:ext cx="4391541" cy="52085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DCBB-9EE9-48EB-9382-BB971AEF6786}" type="datetime1">
              <a:rPr lang="ru-RU" smtClean="0"/>
              <a:pPr/>
              <a:t>10.04.2021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1133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742" y="437053"/>
            <a:ext cx="8912245" cy="15866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743" y="2012337"/>
            <a:ext cx="4371359" cy="986215"/>
          </a:xfrm>
        </p:spPr>
        <p:txBody>
          <a:bodyPr anchor="b"/>
          <a:lstStyle>
            <a:lvl1pPr marL="0" indent="0">
              <a:buNone/>
              <a:defRPr sz="2712" b="1"/>
            </a:lvl1pPr>
            <a:lvl2pPr marL="516636" indent="0">
              <a:buNone/>
              <a:defRPr sz="2260" b="1"/>
            </a:lvl2pPr>
            <a:lvl3pPr marL="1033272" indent="0">
              <a:buNone/>
              <a:defRPr sz="2034" b="1"/>
            </a:lvl3pPr>
            <a:lvl4pPr marL="1549908" indent="0">
              <a:buNone/>
              <a:defRPr sz="1808" b="1"/>
            </a:lvl4pPr>
            <a:lvl5pPr marL="2066544" indent="0">
              <a:buNone/>
              <a:defRPr sz="1808" b="1"/>
            </a:lvl5pPr>
            <a:lvl6pPr marL="2583180" indent="0">
              <a:buNone/>
              <a:defRPr sz="1808" b="1"/>
            </a:lvl6pPr>
            <a:lvl7pPr marL="3099816" indent="0">
              <a:buNone/>
              <a:defRPr sz="1808" b="1"/>
            </a:lvl7pPr>
            <a:lvl8pPr marL="3616452" indent="0">
              <a:buNone/>
              <a:defRPr sz="1808" b="1"/>
            </a:lvl8pPr>
            <a:lvl9pPr marL="4133088" indent="0">
              <a:buNone/>
              <a:defRPr sz="1808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1743" y="2998552"/>
            <a:ext cx="4371359" cy="441041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31101" y="2012337"/>
            <a:ext cx="4392887" cy="986215"/>
          </a:xfrm>
        </p:spPr>
        <p:txBody>
          <a:bodyPr anchor="b"/>
          <a:lstStyle>
            <a:lvl1pPr marL="0" indent="0">
              <a:buNone/>
              <a:defRPr sz="2712" b="1"/>
            </a:lvl1pPr>
            <a:lvl2pPr marL="516636" indent="0">
              <a:buNone/>
              <a:defRPr sz="2260" b="1"/>
            </a:lvl2pPr>
            <a:lvl3pPr marL="1033272" indent="0">
              <a:buNone/>
              <a:defRPr sz="2034" b="1"/>
            </a:lvl3pPr>
            <a:lvl4pPr marL="1549908" indent="0">
              <a:buNone/>
              <a:defRPr sz="1808" b="1"/>
            </a:lvl4pPr>
            <a:lvl5pPr marL="2066544" indent="0">
              <a:buNone/>
              <a:defRPr sz="1808" b="1"/>
            </a:lvl5pPr>
            <a:lvl6pPr marL="2583180" indent="0">
              <a:buNone/>
              <a:defRPr sz="1808" b="1"/>
            </a:lvl6pPr>
            <a:lvl7pPr marL="3099816" indent="0">
              <a:buNone/>
              <a:defRPr sz="1808" b="1"/>
            </a:lvl7pPr>
            <a:lvl8pPr marL="3616452" indent="0">
              <a:buNone/>
              <a:defRPr sz="1808" b="1"/>
            </a:lvl8pPr>
            <a:lvl9pPr marL="4133088" indent="0">
              <a:buNone/>
              <a:defRPr sz="1808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31101" y="2998552"/>
            <a:ext cx="4392887" cy="441041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2DF9-0C99-402E-A29B-79D47C97E224}" type="datetime1">
              <a:rPr lang="ru-RU" smtClean="0"/>
              <a:pPr/>
              <a:t>10.04.2021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3018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88907-C54A-4434-B345-A1CA98D63184}" type="datetime1">
              <a:rPr lang="ru-RU" smtClean="0"/>
              <a:pPr/>
              <a:t>10.04.2021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3525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AF6F3-6C7A-4AB5-8AB8-C787B1E3FB09}" type="datetime1">
              <a:rPr lang="ru-RU" smtClean="0"/>
              <a:pPr/>
              <a:t>10.04.2021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0091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742" y="547264"/>
            <a:ext cx="3332674" cy="1915425"/>
          </a:xfrm>
        </p:spPr>
        <p:txBody>
          <a:bodyPr anchor="b"/>
          <a:lstStyle>
            <a:lvl1pPr>
              <a:defRPr sz="3616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92887" y="1181941"/>
            <a:ext cx="5231100" cy="5833684"/>
          </a:xfrm>
        </p:spPr>
        <p:txBody>
          <a:bodyPr/>
          <a:lstStyle>
            <a:lvl1pPr>
              <a:defRPr sz="3616"/>
            </a:lvl1pPr>
            <a:lvl2pPr>
              <a:defRPr sz="3164"/>
            </a:lvl2pPr>
            <a:lvl3pPr>
              <a:defRPr sz="2712"/>
            </a:lvl3pPr>
            <a:lvl4pPr>
              <a:defRPr sz="2260"/>
            </a:lvl4pPr>
            <a:lvl5pPr>
              <a:defRPr sz="2260"/>
            </a:lvl5pPr>
            <a:lvl6pPr>
              <a:defRPr sz="2260"/>
            </a:lvl6pPr>
            <a:lvl7pPr>
              <a:defRPr sz="2260"/>
            </a:lvl7pPr>
            <a:lvl8pPr>
              <a:defRPr sz="2260"/>
            </a:lvl8pPr>
            <a:lvl9pPr>
              <a:defRPr sz="226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1742" y="2462689"/>
            <a:ext cx="3332674" cy="4562436"/>
          </a:xfrm>
        </p:spPr>
        <p:txBody>
          <a:bodyPr/>
          <a:lstStyle>
            <a:lvl1pPr marL="0" indent="0">
              <a:buNone/>
              <a:defRPr sz="1808"/>
            </a:lvl1pPr>
            <a:lvl2pPr marL="516636" indent="0">
              <a:buNone/>
              <a:defRPr sz="1582"/>
            </a:lvl2pPr>
            <a:lvl3pPr marL="1033272" indent="0">
              <a:buNone/>
              <a:defRPr sz="1356"/>
            </a:lvl3pPr>
            <a:lvl4pPr marL="1549908" indent="0">
              <a:buNone/>
              <a:defRPr sz="1130"/>
            </a:lvl4pPr>
            <a:lvl5pPr marL="2066544" indent="0">
              <a:buNone/>
              <a:defRPr sz="1130"/>
            </a:lvl5pPr>
            <a:lvl6pPr marL="2583180" indent="0">
              <a:buNone/>
              <a:defRPr sz="1130"/>
            </a:lvl6pPr>
            <a:lvl7pPr marL="3099816" indent="0">
              <a:buNone/>
              <a:defRPr sz="1130"/>
            </a:lvl7pPr>
            <a:lvl8pPr marL="3616452" indent="0">
              <a:buNone/>
              <a:defRPr sz="1130"/>
            </a:lvl8pPr>
            <a:lvl9pPr marL="4133088" indent="0">
              <a:buNone/>
              <a:defRPr sz="113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F2BA2-E48D-4602-BA8E-A03584B13999}" type="datetime1">
              <a:rPr lang="ru-RU" smtClean="0"/>
              <a:pPr/>
              <a:t>10.04.2021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314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742" y="547264"/>
            <a:ext cx="3332674" cy="1915425"/>
          </a:xfrm>
        </p:spPr>
        <p:txBody>
          <a:bodyPr anchor="b"/>
          <a:lstStyle>
            <a:lvl1pPr>
              <a:defRPr sz="3616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92887" y="1181941"/>
            <a:ext cx="5231100" cy="5833684"/>
          </a:xfrm>
        </p:spPr>
        <p:txBody>
          <a:bodyPr anchor="t"/>
          <a:lstStyle>
            <a:lvl1pPr marL="0" indent="0">
              <a:buNone/>
              <a:defRPr sz="3616"/>
            </a:lvl1pPr>
            <a:lvl2pPr marL="516636" indent="0">
              <a:buNone/>
              <a:defRPr sz="3164"/>
            </a:lvl2pPr>
            <a:lvl3pPr marL="1033272" indent="0">
              <a:buNone/>
              <a:defRPr sz="2712"/>
            </a:lvl3pPr>
            <a:lvl4pPr marL="1549908" indent="0">
              <a:buNone/>
              <a:defRPr sz="2260"/>
            </a:lvl4pPr>
            <a:lvl5pPr marL="2066544" indent="0">
              <a:buNone/>
              <a:defRPr sz="2260"/>
            </a:lvl5pPr>
            <a:lvl6pPr marL="2583180" indent="0">
              <a:buNone/>
              <a:defRPr sz="2260"/>
            </a:lvl6pPr>
            <a:lvl7pPr marL="3099816" indent="0">
              <a:buNone/>
              <a:defRPr sz="2260"/>
            </a:lvl7pPr>
            <a:lvl8pPr marL="3616452" indent="0">
              <a:buNone/>
              <a:defRPr sz="2260"/>
            </a:lvl8pPr>
            <a:lvl9pPr marL="4133088" indent="0">
              <a:buNone/>
              <a:defRPr sz="226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1742" y="2462689"/>
            <a:ext cx="3332674" cy="4562436"/>
          </a:xfrm>
        </p:spPr>
        <p:txBody>
          <a:bodyPr/>
          <a:lstStyle>
            <a:lvl1pPr marL="0" indent="0">
              <a:buNone/>
              <a:defRPr sz="1808"/>
            </a:lvl1pPr>
            <a:lvl2pPr marL="516636" indent="0">
              <a:buNone/>
              <a:defRPr sz="1582"/>
            </a:lvl2pPr>
            <a:lvl3pPr marL="1033272" indent="0">
              <a:buNone/>
              <a:defRPr sz="1356"/>
            </a:lvl3pPr>
            <a:lvl4pPr marL="1549908" indent="0">
              <a:buNone/>
              <a:defRPr sz="1130"/>
            </a:lvl4pPr>
            <a:lvl5pPr marL="2066544" indent="0">
              <a:buNone/>
              <a:defRPr sz="1130"/>
            </a:lvl5pPr>
            <a:lvl6pPr marL="2583180" indent="0">
              <a:buNone/>
              <a:defRPr sz="1130"/>
            </a:lvl6pPr>
            <a:lvl7pPr marL="3099816" indent="0">
              <a:buNone/>
              <a:defRPr sz="1130"/>
            </a:lvl7pPr>
            <a:lvl8pPr marL="3616452" indent="0">
              <a:buNone/>
              <a:defRPr sz="1130"/>
            </a:lvl8pPr>
            <a:lvl9pPr marL="4133088" indent="0">
              <a:buNone/>
              <a:defRPr sz="113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F69D-F1BE-4786-A384-907DE08AC6B9}" type="datetime1">
              <a:rPr lang="ru-RU" smtClean="0"/>
              <a:pPr/>
              <a:t>10.04.2021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6436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0397" y="437053"/>
            <a:ext cx="8912245" cy="1586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0397" y="2185256"/>
            <a:ext cx="8912245" cy="5208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0396" y="7608494"/>
            <a:ext cx="2324934" cy="4370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99B11-B530-4D12-B16B-7E39BAE919FA}" type="datetime1">
              <a:rPr lang="ru-RU" smtClean="0"/>
              <a:pPr/>
              <a:t>10.04.2021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2819" y="7608494"/>
            <a:ext cx="3487400" cy="4370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97708" y="7608494"/>
            <a:ext cx="2324934" cy="4370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381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  <p:sldLayoutId id="2147483950" r:id="rId5"/>
    <p:sldLayoutId id="2147483951" r:id="rId6"/>
    <p:sldLayoutId id="2147483952" r:id="rId7"/>
    <p:sldLayoutId id="2147483953" r:id="rId8"/>
    <p:sldLayoutId id="2147483954" r:id="rId9"/>
    <p:sldLayoutId id="2147483955" r:id="rId10"/>
    <p:sldLayoutId id="2147483956" r:id="rId11"/>
  </p:sldLayoutIdLst>
  <p:hf hdr="0" ftr="0" dt="0"/>
  <p:txStyles>
    <p:titleStyle>
      <a:lvl1pPr algn="l" defTabSz="1033272" rtl="0" eaLnBrk="1" latinLnBrk="0" hangingPunct="1">
        <a:lnSpc>
          <a:spcPct val="90000"/>
        </a:lnSpc>
        <a:spcBef>
          <a:spcPct val="0"/>
        </a:spcBef>
        <a:buNone/>
        <a:defRPr sz="49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8318" indent="-258318" algn="l" defTabSz="1033272" rtl="0" eaLnBrk="1" latinLnBrk="0" hangingPunct="1">
        <a:lnSpc>
          <a:spcPct val="90000"/>
        </a:lnSpc>
        <a:spcBef>
          <a:spcPts val="1130"/>
        </a:spcBef>
        <a:buFont typeface="Arial" panose="020B0604020202020204" pitchFamily="34" charset="0"/>
        <a:buChar char="•"/>
        <a:defRPr sz="3164" kern="1200">
          <a:solidFill>
            <a:schemeClr val="tx1"/>
          </a:solidFill>
          <a:latin typeface="+mn-lt"/>
          <a:ea typeface="+mn-ea"/>
          <a:cs typeface="+mn-cs"/>
        </a:defRPr>
      </a:lvl1pPr>
      <a:lvl2pPr marL="774954" indent="-258318" algn="l" defTabSz="1033272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712" kern="1200">
          <a:solidFill>
            <a:schemeClr val="tx1"/>
          </a:solidFill>
          <a:latin typeface="+mn-lt"/>
          <a:ea typeface="+mn-ea"/>
          <a:cs typeface="+mn-cs"/>
        </a:defRPr>
      </a:lvl2pPr>
      <a:lvl3pPr marL="1291590" indent="-258318" algn="l" defTabSz="1033272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260" kern="1200">
          <a:solidFill>
            <a:schemeClr val="tx1"/>
          </a:solidFill>
          <a:latin typeface="+mn-lt"/>
          <a:ea typeface="+mn-ea"/>
          <a:cs typeface="+mn-cs"/>
        </a:defRPr>
      </a:lvl3pPr>
      <a:lvl4pPr marL="1808226" indent="-258318" algn="l" defTabSz="1033272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034" kern="1200">
          <a:solidFill>
            <a:schemeClr val="tx1"/>
          </a:solidFill>
          <a:latin typeface="+mn-lt"/>
          <a:ea typeface="+mn-ea"/>
          <a:cs typeface="+mn-cs"/>
        </a:defRPr>
      </a:lvl4pPr>
      <a:lvl5pPr marL="2324862" indent="-258318" algn="l" defTabSz="1033272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034" kern="1200">
          <a:solidFill>
            <a:schemeClr val="tx1"/>
          </a:solidFill>
          <a:latin typeface="+mn-lt"/>
          <a:ea typeface="+mn-ea"/>
          <a:cs typeface="+mn-cs"/>
        </a:defRPr>
      </a:lvl5pPr>
      <a:lvl6pPr marL="2841498" indent="-258318" algn="l" defTabSz="1033272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034" kern="1200">
          <a:solidFill>
            <a:schemeClr val="tx1"/>
          </a:solidFill>
          <a:latin typeface="+mn-lt"/>
          <a:ea typeface="+mn-ea"/>
          <a:cs typeface="+mn-cs"/>
        </a:defRPr>
      </a:lvl6pPr>
      <a:lvl7pPr marL="3358134" indent="-258318" algn="l" defTabSz="1033272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034" kern="1200">
          <a:solidFill>
            <a:schemeClr val="tx1"/>
          </a:solidFill>
          <a:latin typeface="+mn-lt"/>
          <a:ea typeface="+mn-ea"/>
          <a:cs typeface="+mn-cs"/>
        </a:defRPr>
      </a:lvl7pPr>
      <a:lvl8pPr marL="3874770" indent="-258318" algn="l" defTabSz="1033272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034" kern="1200">
          <a:solidFill>
            <a:schemeClr val="tx1"/>
          </a:solidFill>
          <a:latin typeface="+mn-lt"/>
          <a:ea typeface="+mn-ea"/>
          <a:cs typeface="+mn-cs"/>
        </a:defRPr>
      </a:lvl8pPr>
      <a:lvl9pPr marL="4391406" indent="-258318" algn="l" defTabSz="1033272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03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33272" rtl="0" eaLnBrk="1" latinLnBrk="0" hangingPunct="1">
        <a:defRPr sz="2034" kern="1200">
          <a:solidFill>
            <a:schemeClr val="tx1"/>
          </a:solidFill>
          <a:latin typeface="+mn-lt"/>
          <a:ea typeface="+mn-ea"/>
          <a:cs typeface="+mn-cs"/>
        </a:defRPr>
      </a:lvl1pPr>
      <a:lvl2pPr marL="516636" algn="l" defTabSz="1033272" rtl="0" eaLnBrk="1" latinLnBrk="0" hangingPunct="1">
        <a:defRPr sz="2034" kern="1200">
          <a:solidFill>
            <a:schemeClr val="tx1"/>
          </a:solidFill>
          <a:latin typeface="+mn-lt"/>
          <a:ea typeface="+mn-ea"/>
          <a:cs typeface="+mn-cs"/>
        </a:defRPr>
      </a:lvl2pPr>
      <a:lvl3pPr marL="1033272" algn="l" defTabSz="1033272" rtl="0" eaLnBrk="1" latinLnBrk="0" hangingPunct="1">
        <a:defRPr sz="2034" kern="1200">
          <a:solidFill>
            <a:schemeClr val="tx1"/>
          </a:solidFill>
          <a:latin typeface="+mn-lt"/>
          <a:ea typeface="+mn-ea"/>
          <a:cs typeface="+mn-cs"/>
        </a:defRPr>
      </a:lvl3pPr>
      <a:lvl4pPr marL="1549908" algn="l" defTabSz="1033272" rtl="0" eaLnBrk="1" latinLnBrk="0" hangingPunct="1">
        <a:defRPr sz="2034" kern="1200">
          <a:solidFill>
            <a:schemeClr val="tx1"/>
          </a:solidFill>
          <a:latin typeface="+mn-lt"/>
          <a:ea typeface="+mn-ea"/>
          <a:cs typeface="+mn-cs"/>
        </a:defRPr>
      </a:lvl4pPr>
      <a:lvl5pPr marL="2066544" algn="l" defTabSz="1033272" rtl="0" eaLnBrk="1" latinLnBrk="0" hangingPunct="1">
        <a:defRPr sz="2034" kern="1200">
          <a:solidFill>
            <a:schemeClr val="tx1"/>
          </a:solidFill>
          <a:latin typeface="+mn-lt"/>
          <a:ea typeface="+mn-ea"/>
          <a:cs typeface="+mn-cs"/>
        </a:defRPr>
      </a:lvl5pPr>
      <a:lvl6pPr marL="2583180" algn="l" defTabSz="1033272" rtl="0" eaLnBrk="1" latinLnBrk="0" hangingPunct="1">
        <a:defRPr sz="2034" kern="1200">
          <a:solidFill>
            <a:schemeClr val="tx1"/>
          </a:solidFill>
          <a:latin typeface="+mn-lt"/>
          <a:ea typeface="+mn-ea"/>
          <a:cs typeface="+mn-cs"/>
        </a:defRPr>
      </a:lvl6pPr>
      <a:lvl7pPr marL="3099816" algn="l" defTabSz="1033272" rtl="0" eaLnBrk="1" latinLnBrk="0" hangingPunct="1">
        <a:defRPr sz="2034" kern="1200">
          <a:solidFill>
            <a:schemeClr val="tx1"/>
          </a:solidFill>
          <a:latin typeface="+mn-lt"/>
          <a:ea typeface="+mn-ea"/>
          <a:cs typeface="+mn-cs"/>
        </a:defRPr>
      </a:lvl7pPr>
      <a:lvl8pPr marL="3616452" algn="l" defTabSz="1033272" rtl="0" eaLnBrk="1" latinLnBrk="0" hangingPunct="1">
        <a:defRPr sz="2034" kern="1200">
          <a:solidFill>
            <a:schemeClr val="tx1"/>
          </a:solidFill>
          <a:latin typeface="+mn-lt"/>
          <a:ea typeface="+mn-ea"/>
          <a:cs typeface="+mn-cs"/>
        </a:defRPr>
      </a:lvl8pPr>
      <a:lvl9pPr marL="4133088" algn="l" defTabSz="1033272" rtl="0" eaLnBrk="1" latinLnBrk="0" hangingPunct="1">
        <a:defRPr sz="20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video" Target="../media/media8.mp4"/><Relationship Id="rId7" Type="http://schemas.openxmlformats.org/officeDocument/2006/relationships/image" Target="../media/image22.png"/><Relationship Id="rId2" Type="http://schemas.microsoft.com/office/2007/relationships/media" Target="../media/media8.mp4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1</a:t>
            </a:fld>
            <a:endParaRPr lang="ru-RU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-1809"/>
            <a:ext cx="10344903" cy="98523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39497" tIns="19750" rIns="39497" bIns="19750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93586">
              <a:lnSpc>
                <a:spcPct val="85000"/>
              </a:lnSpc>
            </a:pPr>
            <a:r>
              <a:rPr lang="ru-RU" sz="1356" dirty="0">
                <a:solidFill>
                  <a:prstClr val="white"/>
                </a:solidFill>
              </a:rPr>
              <a:t>ИНФОРМАЦИОННЫЕ МАТЕРИАЛЫ ПО ПОРЫВАМ ВЕТРА</a:t>
            </a:r>
          </a:p>
          <a:p>
            <a:pPr defTabSz="993586">
              <a:lnSpc>
                <a:spcPct val="85000"/>
              </a:lnSpc>
            </a:pPr>
            <a:r>
              <a:rPr lang="ru-RU" sz="1356" dirty="0">
                <a:solidFill>
                  <a:prstClr val="white"/>
                </a:solidFill>
              </a:rPr>
              <a:t>НА ТЕРРИТОРИИ АРХАНГЕЛЬСКОЙ ОБЛАСТИ </a:t>
            </a:r>
          </a:p>
          <a:p>
            <a:pPr defTabSz="993586">
              <a:lnSpc>
                <a:spcPct val="85000"/>
              </a:lnSpc>
            </a:pPr>
            <a:r>
              <a:rPr lang="ru-RU" sz="1356" dirty="0">
                <a:solidFill>
                  <a:prstClr val="white"/>
                </a:solidFill>
              </a:rPr>
              <a:t>(РИСК НАРУШЕНИЯ ЭЛЕКТРОСНАБЖЕНИЯ НА </a:t>
            </a:r>
            <a:r>
              <a:rPr lang="ru-RU" sz="1356" dirty="0" smtClean="0">
                <a:solidFill>
                  <a:prstClr val="white"/>
                </a:solidFill>
              </a:rPr>
              <a:t>11.04.2021)</a:t>
            </a:r>
            <a:endParaRPr lang="ru-RU" sz="1356" dirty="0">
              <a:solidFill>
                <a:prstClr val="white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14921" t="6084" r="19286" b="4039"/>
          <a:stretch/>
        </p:blipFill>
        <p:spPr>
          <a:xfrm>
            <a:off x="0" y="986139"/>
            <a:ext cx="10333038" cy="725185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0" name="Полилиния 9"/>
          <p:cNvSpPr/>
          <p:nvPr/>
        </p:nvSpPr>
        <p:spPr>
          <a:xfrm>
            <a:off x="1086197" y="3540109"/>
            <a:ext cx="2573648" cy="2373215"/>
          </a:xfrm>
          <a:custGeom>
            <a:avLst/>
            <a:gdLst>
              <a:gd name="connsiteX0" fmla="*/ 2428875 w 2428875"/>
              <a:gd name="connsiteY0" fmla="*/ 752475 h 1924050"/>
              <a:gd name="connsiteX1" fmla="*/ 2428875 w 2428875"/>
              <a:gd name="connsiteY1" fmla="*/ 752475 h 1924050"/>
              <a:gd name="connsiteX2" fmla="*/ 2362200 w 2428875"/>
              <a:gd name="connsiteY2" fmla="*/ 857250 h 1924050"/>
              <a:gd name="connsiteX3" fmla="*/ 2352675 w 2428875"/>
              <a:gd name="connsiteY3" fmla="*/ 885825 h 1924050"/>
              <a:gd name="connsiteX4" fmla="*/ 2352675 w 2428875"/>
              <a:gd name="connsiteY4" fmla="*/ 923925 h 1924050"/>
              <a:gd name="connsiteX5" fmla="*/ 2105025 w 2428875"/>
              <a:gd name="connsiteY5" fmla="*/ 1085850 h 1924050"/>
              <a:gd name="connsiteX6" fmla="*/ 2019300 w 2428875"/>
              <a:gd name="connsiteY6" fmla="*/ 1457325 h 1924050"/>
              <a:gd name="connsiteX7" fmla="*/ 1905000 w 2428875"/>
              <a:gd name="connsiteY7" fmla="*/ 1619250 h 1924050"/>
              <a:gd name="connsiteX8" fmla="*/ 1581150 w 2428875"/>
              <a:gd name="connsiteY8" fmla="*/ 1609725 h 1924050"/>
              <a:gd name="connsiteX9" fmla="*/ 1381125 w 2428875"/>
              <a:gd name="connsiteY9" fmla="*/ 1819275 h 1924050"/>
              <a:gd name="connsiteX10" fmla="*/ 800100 w 2428875"/>
              <a:gd name="connsiteY10" fmla="*/ 1752600 h 1924050"/>
              <a:gd name="connsiteX11" fmla="*/ 800100 w 2428875"/>
              <a:gd name="connsiteY11" fmla="*/ 1895475 h 1924050"/>
              <a:gd name="connsiteX12" fmla="*/ 628650 w 2428875"/>
              <a:gd name="connsiteY12" fmla="*/ 1924050 h 1924050"/>
              <a:gd name="connsiteX13" fmla="*/ 323850 w 2428875"/>
              <a:gd name="connsiteY13" fmla="*/ 1752600 h 1924050"/>
              <a:gd name="connsiteX14" fmla="*/ 200025 w 2428875"/>
              <a:gd name="connsiteY14" fmla="*/ 1562100 h 1924050"/>
              <a:gd name="connsiteX15" fmla="*/ 228600 w 2428875"/>
              <a:gd name="connsiteY15" fmla="*/ 1371600 h 1924050"/>
              <a:gd name="connsiteX16" fmla="*/ 0 w 2428875"/>
              <a:gd name="connsiteY16" fmla="*/ 1028700 h 1924050"/>
              <a:gd name="connsiteX17" fmla="*/ 352425 w 2428875"/>
              <a:gd name="connsiteY17" fmla="*/ 981075 h 1924050"/>
              <a:gd name="connsiteX18" fmla="*/ 390525 w 2428875"/>
              <a:gd name="connsiteY18" fmla="*/ 685800 h 1924050"/>
              <a:gd name="connsiteX19" fmla="*/ 866775 w 2428875"/>
              <a:gd name="connsiteY19" fmla="*/ 828675 h 1924050"/>
              <a:gd name="connsiteX20" fmla="*/ 1114425 w 2428875"/>
              <a:gd name="connsiteY20" fmla="*/ 714375 h 1924050"/>
              <a:gd name="connsiteX21" fmla="*/ 1209675 w 2428875"/>
              <a:gd name="connsiteY21" fmla="*/ 466725 h 1924050"/>
              <a:gd name="connsiteX22" fmla="*/ 1152525 w 2428875"/>
              <a:gd name="connsiteY22" fmla="*/ 266700 h 1924050"/>
              <a:gd name="connsiteX23" fmla="*/ 1028700 w 2428875"/>
              <a:gd name="connsiteY23" fmla="*/ 200025 h 1924050"/>
              <a:gd name="connsiteX24" fmla="*/ 781050 w 2428875"/>
              <a:gd name="connsiteY24" fmla="*/ 257175 h 1924050"/>
              <a:gd name="connsiteX25" fmla="*/ 542925 w 2428875"/>
              <a:gd name="connsiteY25" fmla="*/ 0 h 1924050"/>
              <a:gd name="connsiteX26" fmla="*/ 1047750 w 2428875"/>
              <a:gd name="connsiteY26" fmla="*/ 19050 h 1924050"/>
              <a:gd name="connsiteX27" fmla="*/ 1162050 w 2428875"/>
              <a:gd name="connsiteY27" fmla="*/ 123825 h 1924050"/>
              <a:gd name="connsiteX28" fmla="*/ 1400175 w 2428875"/>
              <a:gd name="connsiteY28" fmla="*/ 133350 h 1924050"/>
              <a:gd name="connsiteX29" fmla="*/ 1362075 w 2428875"/>
              <a:gd name="connsiteY29" fmla="*/ 285750 h 1924050"/>
              <a:gd name="connsiteX30" fmla="*/ 1885950 w 2428875"/>
              <a:gd name="connsiteY30" fmla="*/ 342900 h 1924050"/>
              <a:gd name="connsiteX31" fmla="*/ 1857375 w 2428875"/>
              <a:gd name="connsiteY31" fmla="*/ 657225 h 1924050"/>
              <a:gd name="connsiteX32" fmla="*/ 2066925 w 2428875"/>
              <a:gd name="connsiteY32" fmla="*/ 666750 h 1924050"/>
              <a:gd name="connsiteX33" fmla="*/ 2228850 w 2428875"/>
              <a:gd name="connsiteY33" fmla="*/ 666750 h 1924050"/>
              <a:gd name="connsiteX34" fmla="*/ 2343150 w 2428875"/>
              <a:gd name="connsiteY34" fmla="*/ 666750 h 1924050"/>
              <a:gd name="connsiteX35" fmla="*/ 2428875 w 2428875"/>
              <a:gd name="connsiteY35" fmla="*/ 752475 h 192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428875" h="1924050">
                <a:moveTo>
                  <a:pt x="2428875" y="752475"/>
                </a:moveTo>
                <a:lnTo>
                  <a:pt x="2428875" y="752475"/>
                </a:lnTo>
                <a:cubicBezTo>
                  <a:pt x="2394475" y="800635"/>
                  <a:pt x="2382299" y="810353"/>
                  <a:pt x="2362200" y="857250"/>
                </a:cubicBezTo>
                <a:cubicBezTo>
                  <a:pt x="2358245" y="866478"/>
                  <a:pt x="2354095" y="875886"/>
                  <a:pt x="2352675" y="885825"/>
                </a:cubicBezTo>
                <a:cubicBezTo>
                  <a:pt x="2350879" y="898397"/>
                  <a:pt x="2352675" y="911225"/>
                  <a:pt x="2352675" y="923925"/>
                </a:cubicBezTo>
                <a:lnTo>
                  <a:pt x="2105025" y="1085850"/>
                </a:lnTo>
                <a:lnTo>
                  <a:pt x="2019300" y="1457325"/>
                </a:lnTo>
                <a:lnTo>
                  <a:pt x="1905000" y="1619250"/>
                </a:lnTo>
                <a:lnTo>
                  <a:pt x="1581150" y="1609725"/>
                </a:lnTo>
                <a:lnTo>
                  <a:pt x="1381125" y="1819275"/>
                </a:lnTo>
                <a:lnTo>
                  <a:pt x="800100" y="1752600"/>
                </a:lnTo>
                <a:lnTo>
                  <a:pt x="800100" y="1895475"/>
                </a:lnTo>
                <a:lnTo>
                  <a:pt x="628650" y="1924050"/>
                </a:lnTo>
                <a:lnTo>
                  <a:pt x="323850" y="1752600"/>
                </a:lnTo>
                <a:lnTo>
                  <a:pt x="200025" y="1562100"/>
                </a:lnTo>
                <a:lnTo>
                  <a:pt x="228600" y="1371600"/>
                </a:lnTo>
                <a:lnTo>
                  <a:pt x="0" y="1028700"/>
                </a:lnTo>
                <a:lnTo>
                  <a:pt x="352425" y="981075"/>
                </a:lnTo>
                <a:lnTo>
                  <a:pt x="390525" y="685800"/>
                </a:lnTo>
                <a:lnTo>
                  <a:pt x="866775" y="828675"/>
                </a:lnTo>
                <a:lnTo>
                  <a:pt x="1114425" y="714375"/>
                </a:lnTo>
                <a:lnTo>
                  <a:pt x="1209675" y="466725"/>
                </a:lnTo>
                <a:lnTo>
                  <a:pt x="1152525" y="266700"/>
                </a:lnTo>
                <a:lnTo>
                  <a:pt x="1028700" y="200025"/>
                </a:lnTo>
                <a:lnTo>
                  <a:pt x="781050" y="257175"/>
                </a:lnTo>
                <a:lnTo>
                  <a:pt x="542925" y="0"/>
                </a:lnTo>
                <a:lnTo>
                  <a:pt x="1047750" y="19050"/>
                </a:lnTo>
                <a:lnTo>
                  <a:pt x="1162050" y="123825"/>
                </a:lnTo>
                <a:lnTo>
                  <a:pt x="1400175" y="133350"/>
                </a:lnTo>
                <a:lnTo>
                  <a:pt x="1362075" y="285750"/>
                </a:lnTo>
                <a:lnTo>
                  <a:pt x="1885950" y="342900"/>
                </a:lnTo>
                <a:lnTo>
                  <a:pt x="1857375" y="657225"/>
                </a:lnTo>
                <a:lnTo>
                  <a:pt x="2066925" y="666750"/>
                </a:lnTo>
                <a:lnTo>
                  <a:pt x="2228850" y="666750"/>
                </a:lnTo>
                <a:lnTo>
                  <a:pt x="2343150" y="666750"/>
                </a:lnTo>
                <a:lnTo>
                  <a:pt x="2428875" y="752475"/>
                </a:lnTo>
                <a:close/>
              </a:path>
            </a:pathLst>
          </a:custGeom>
          <a:solidFill>
            <a:srgbClr val="FF0000">
              <a:alpha val="43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4891"/>
            <a:endParaRPr lang="ru-RU" sz="1582"/>
          </a:p>
        </p:txBody>
      </p:sp>
      <p:sp>
        <p:nvSpPr>
          <p:cNvPr id="11" name="Полилиния 10"/>
          <p:cNvSpPr/>
          <p:nvPr/>
        </p:nvSpPr>
        <p:spPr>
          <a:xfrm>
            <a:off x="3881471" y="3392458"/>
            <a:ext cx="1915417" cy="2265528"/>
          </a:xfrm>
          <a:custGeom>
            <a:avLst/>
            <a:gdLst>
              <a:gd name="connsiteX0" fmla="*/ 0 w 1733550"/>
              <a:gd name="connsiteY0" fmla="*/ 581025 h 1819275"/>
              <a:gd name="connsiteX1" fmla="*/ 247650 w 1733550"/>
              <a:gd name="connsiteY1" fmla="*/ 695325 h 1819275"/>
              <a:gd name="connsiteX2" fmla="*/ 142875 w 1733550"/>
              <a:gd name="connsiteY2" fmla="*/ 1123950 h 1819275"/>
              <a:gd name="connsiteX3" fmla="*/ 200025 w 1733550"/>
              <a:gd name="connsiteY3" fmla="*/ 1371600 h 1819275"/>
              <a:gd name="connsiteX4" fmla="*/ 142875 w 1733550"/>
              <a:gd name="connsiteY4" fmla="*/ 1562100 h 1819275"/>
              <a:gd name="connsiteX5" fmla="*/ 295275 w 1733550"/>
              <a:gd name="connsiteY5" fmla="*/ 1695450 h 1819275"/>
              <a:gd name="connsiteX6" fmla="*/ 581025 w 1733550"/>
              <a:gd name="connsiteY6" fmla="*/ 1695450 h 1819275"/>
              <a:gd name="connsiteX7" fmla="*/ 723900 w 1733550"/>
              <a:gd name="connsiteY7" fmla="*/ 1819275 h 1819275"/>
              <a:gd name="connsiteX8" fmla="*/ 847725 w 1733550"/>
              <a:gd name="connsiteY8" fmla="*/ 1543050 h 1819275"/>
              <a:gd name="connsiteX9" fmla="*/ 1133475 w 1733550"/>
              <a:gd name="connsiteY9" fmla="*/ 1419225 h 1819275"/>
              <a:gd name="connsiteX10" fmla="*/ 1362075 w 1733550"/>
              <a:gd name="connsiteY10" fmla="*/ 1219200 h 1819275"/>
              <a:gd name="connsiteX11" fmla="*/ 1514475 w 1733550"/>
              <a:gd name="connsiteY11" fmla="*/ 1190625 h 1819275"/>
              <a:gd name="connsiteX12" fmla="*/ 1419225 w 1733550"/>
              <a:gd name="connsiteY12" fmla="*/ 695325 h 1819275"/>
              <a:gd name="connsiteX13" fmla="*/ 1733550 w 1733550"/>
              <a:gd name="connsiteY13" fmla="*/ 428625 h 1819275"/>
              <a:gd name="connsiteX14" fmla="*/ 1409700 w 1733550"/>
              <a:gd name="connsiteY14" fmla="*/ 333375 h 1819275"/>
              <a:gd name="connsiteX15" fmla="*/ 1323975 w 1733550"/>
              <a:gd name="connsiteY15" fmla="*/ 266700 h 1819275"/>
              <a:gd name="connsiteX16" fmla="*/ 771525 w 1733550"/>
              <a:gd name="connsiteY16" fmla="*/ 152400 h 1819275"/>
              <a:gd name="connsiteX17" fmla="*/ 819150 w 1733550"/>
              <a:gd name="connsiteY17" fmla="*/ 19050 h 1819275"/>
              <a:gd name="connsiteX18" fmla="*/ 733425 w 1733550"/>
              <a:gd name="connsiteY18" fmla="*/ 0 h 1819275"/>
              <a:gd name="connsiteX19" fmla="*/ 600075 w 1733550"/>
              <a:gd name="connsiteY19" fmla="*/ 85725 h 1819275"/>
              <a:gd name="connsiteX20" fmla="*/ 542925 w 1733550"/>
              <a:gd name="connsiteY20" fmla="*/ 247650 h 1819275"/>
              <a:gd name="connsiteX21" fmla="*/ 514350 w 1733550"/>
              <a:gd name="connsiteY21" fmla="*/ 400050 h 1819275"/>
              <a:gd name="connsiteX22" fmla="*/ 238125 w 1733550"/>
              <a:gd name="connsiteY22" fmla="*/ 390525 h 1819275"/>
              <a:gd name="connsiteX23" fmla="*/ 180975 w 1733550"/>
              <a:gd name="connsiteY23" fmla="*/ 476250 h 1819275"/>
              <a:gd name="connsiteX24" fmla="*/ 47625 w 1733550"/>
              <a:gd name="connsiteY24" fmla="*/ 495300 h 1819275"/>
              <a:gd name="connsiteX25" fmla="*/ 47625 w 1733550"/>
              <a:gd name="connsiteY25" fmla="*/ 561975 h 1819275"/>
              <a:gd name="connsiteX26" fmla="*/ 47625 w 1733550"/>
              <a:gd name="connsiteY26" fmla="*/ 609600 h 1819275"/>
              <a:gd name="connsiteX27" fmla="*/ 152400 w 1733550"/>
              <a:gd name="connsiteY27" fmla="*/ 666750 h 1819275"/>
              <a:gd name="connsiteX28" fmla="*/ 238125 w 1733550"/>
              <a:gd name="connsiteY28" fmla="*/ 676275 h 1819275"/>
              <a:gd name="connsiteX29" fmla="*/ 228600 w 1733550"/>
              <a:gd name="connsiteY29" fmla="*/ 762000 h 1819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733550" h="1819275">
                <a:moveTo>
                  <a:pt x="0" y="581025"/>
                </a:moveTo>
                <a:lnTo>
                  <a:pt x="247650" y="695325"/>
                </a:lnTo>
                <a:lnTo>
                  <a:pt x="142875" y="1123950"/>
                </a:lnTo>
                <a:lnTo>
                  <a:pt x="200025" y="1371600"/>
                </a:lnTo>
                <a:lnTo>
                  <a:pt x="142875" y="1562100"/>
                </a:lnTo>
                <a:lnTo>
                  <a:pt x="295275" y="1695450"/>
                </a:lnTo>
                <a:lnTo>
                  <a:pt x="581025" y="1695450"/>
                </a:lnTo>
                <a:lnTo>
                  <a:pt x="723900" y="1819275"/>
                </a:lnTo>
                <a:lnTo>
                  <a:pt x="847725" y="1543050"/>
                </a:lnTo>
                <a:lnTo>
                  <a:pt x="1133475" y="1419225"/>
                </a:lnTo>
                <a:lnTo>
                  <a:pt x="1362075" y="1219200"/>
                </a:lnTo>
                <a:lnTo>
                  <a:pt x="1514475" y="1190625"/>
                </a:lnTo>
                <a:lnTo>
                  <a:pt x="1419225" y="695325"/>
                </a:lnTo>
                <a:lnTo>
                  <a:pt x="1733550" y="428625"/>
                </a:lnTo>
                <a:lnTo>
                  <a:pt x="1409700" y="333375"/>
                </a:lnTo>
                <a:lnTo>
                  <a:pt x="1323975" y="266700"/>
                </a:lnTo>
                <a:lnTo>
                  <a:pt x="771525" y="152400"/>
                </a:lnTo>
                <a:lnTo>
                  <a:pt x="819150" y="19050"/>
                </a:lnTo>
                <a:lnTo>
                  <a:pt x="733425" y="0"/>
                </a:lnTo>
                <a:lnTo>
                  <a:pt x="600075" y="85725"/>
                </a:lnTo>
                <a:lnTo>
                  <a:pt x="542925" y="247650"/>
                </a:lnTo>
                <a:lnTo>
                  <a:pt x="514350" y="400050"/>
                </a:lnTo>
                <a:lnTo>
                  <a:pt x="238125" y="390525"/>
                </a:lnTo>
                <a:lnTo>
                  <a:pt x="180975" y="476250"/>
                </a:lnTo>
                <a:lnTo>
                  <a:pt x="47625" y="495300"/>
                </a:lnTo>
                <a:lnTo>
                  <a:pt x="47625" y="561975"/>
                </a:lnTo>
                <a:lnTo>
                  <a:pt x="47625" y="609600"/>
                </a:lnTo>
                <a:lnTo>
                  <a:pt x="152400" y="666750"/>
                </a:lnTo>
                <a:lnTo>
                  <a:pt x="238125" y="676275"/>
                </a:lnTo>
                <a:lnTo>
                  <a:pt x="228600" y="762000"/>
                </a:lnTo>
              </a:path>
            </a:pathLst>
          </a:custGeom>
          <a:solidFill>
            <a:srgbClr val="FF0000">
              <a:alpha val="43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4891"/>
            <a:endParaRPr lang="ru-RU" sz="1582"/>
          </a:p>
        </p:txBody>
      </p:sp>
      <p:sp>
        <p:nvSpPr>
          <p:cNvPr id="12" name="Полилиния 11"/>
          <p:cNvSpPr/>
          <p:nvPr/>
        </p:nvSpPr>
        <p:spPr>
          <a:xfrm>
            <a:off x="4669350" y="4889505"/>
            <a:ext cx="2022733" cy="1427777"/>
          </a:xfrm>
          <a:custGeom>
            <a:avLst/>
            <a:gdLst>
              <a:gd name="connsiteX0" fmla="*/ 0 w 1924050"/>
              <a:gd name="connsiteY0" fmla="*/ 619125 h 1133475"/>
              <a:gd name="connsiteX1" fmla="*/ 114300 w 1924050"/>
              <a:gd name="connsiteY1" fmla="*/ 323850 h 1133475"/>
              <a:gd name="connsiteX2" fmla="*/ 390525 w 1924050"/>
              <a:gd name="connsiteY2" fmla="*/ 200025 h 1133475"/>
              <a:gd name="connsiteX3" fmla="*/ 704850 w 1924050"/>
              <a:gd name="connsiteY3" fmla="*/ 0 h 1133475"/>
              <a:gd name="connsiteX4" fmla="*/ 781050 w 1924050"/>
              <a:gd name="connsiteY4" fmla="*/ 28575 h 1133475"/>
              <a:gd name="connsiteX5" fmla="*/ 866775 w 1924050"/>
              <a:gd name="connsiteY5" fmla="*/ 57150 h 1133475"/>
              <a:gd name="connsiteX6" fmla="*/ 847725 w 1924050"/>
              <a:gd name="connsiteY6" fmla="*/ 190500 h 1133475"/>
              <a:gd name="connsiteX7" fmla="*/ 971550 w 1924050"/>
              <a:gd name="connsiteY7" fmla="*/ 371475 h 1133475"/>
              <a:gd name="connsiteX8" fmla="*/ 1628775 w 1924050"/>
              <a:gd name="connsiteY8" fmla="*/ 381000 h 1133475"/>
              <a:gd name="connsiteX9" fmla="*/ 1924050 w 1924050"/>
              <a:gd name="connsiteY9" fmla="*/ 485775 h 1133475"/>
              <a:gd name="connsiteX10" fmla="*/ 1885950 w 1924050"/>
              <a:gd name="connsiteY10" fmla="*/ 657225 h 1133475"/>
              <a:gd name="connsiteX11" fmla="*/ 1752600 w 1924050"/>
              <a:gd name="connsiteY11" fmla="*/ 752475 h 1133475"/>
              <a:gd name="connsiteX12" fmla="*/ 1352550 w 1924050"/>
              <a:gd name="connsiteY12" fmla="*/ 790575 h 1133475"/>
              <a:gd name="connsiteX13" fmla="*/ 1333500 w 1924050"/>
              <a:gd name="connsiteY13" fmla="*/ 866775 h 1133475"/>
              <a:gd name="connsiteX14" fmla="*/ 1466850 w 1924050"/>
              <a:gd name="connsiteY14" fmla="*/ 914400 h 1133475"/>
              <a:gd name="connsiteX15" fmla="*/ 933450 w 1924050"/>
              <a:gd name="connsiteY15" fmla="*/ 1133475 h 1133475"/>
              <a:gd name="connsiteX16" fmla="*/ 781050 w 1924050"/>
              <a:gd name="connsiteY16" fmla="*/ 1057275 h 1133475"/>
              <a:gd name="connsiteX17" fmla="*/ 561975 w 1924050"/>
              <a:gd name="connsiteY17" fmla="*/ 1000125 h 1133475"/>
              <a:gd name="connsiteX18" fmla="*/ 590550 w 1924050"/>
              <a:gd name="connsiteY18" fmla="*/ 857250 h 1133475"/>
              <a:gd name="connsiteX19" fmla="*/ 85725 w 1924050"/>
              <a:gd name="connsiteY19" fmla="*/ 819150 h 1133475"/>
              <a:gd name="connsiteX20" fmla="*/ 0 w 1924050"/>
              <a:gd name="connsiteY20" fmla="*/ 619125 h 113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924050" h="1133475">
                <a:moveTo>
                  <a:pt x="0" y="619125"/>
                </a:moveTo>
                <a:lnTo>
                  <a:pt x="114300" y="323850"/>
                </a:lnTo>
                <a:lnTo>
                  <a:pt x="390525" y="200025"/>
                </a:lnTo>
                <a:lnTo>
                  <a:pt x="704850" y="0"/>
                </a:lnTo>
                <a:lnTo>
                  <a:pt x="781050" y="28575"/>
                </a:lnTo>
                <a:lnTo>
                  <a:pt x="866775" y="57150"/>
                </a:lnTo>
                <a:lnTo>
                  <a:pt x="847725" y="190500"/>
                </a:lnTo>
                <a:lnTo>
                  <a:pt x="971550" y="371475"/>
                </a:lnTo>
                <a:lnTo>
                  <a:pt x="1628775" y="381000"/>
                </a:lnTo>
                <a:lnTo>
                  <a:pt x="1924050" y="485775"/>
                </a:lnTo>
                <a:lnTo>
                  <a:pt x="1885950" y="657225"/>
                </a:lnTo>
                <a:lnTo>
                  <a:pt x="1752600" y="752475"/>
                </a:lnTo>
                <a:lnTo>
                  <a:pt x="1352550" y="790575"/>
                </a:lnTo>
                <a:lnTo>
                  <a:pt x="1333500" y="866775"/>
                </a:lnTo>
                <a:lnTo>
                  <a:pt x="1466850" y="914400"/>
                </a:lnTo>
                <a:lnTo>
                  <a:pt x="933450" y="1133475"/>
                </a:lnTo>
                <a:lnTo>
                  <a:pt x="781050" y="1057275"/>
                </a:lnTo>
                <a:lnTo>
                  <a:pt x="561975" y="1000125"/>
                </a:lnTo>
                <a:lnTo>
                  <a:pt x="590550" y="857250"/>
                </a:lnTo>
                <a:lnTo>
                  <a:pt x="85725" y="819150"/>
                </a:lnTo>
                <a:lnTo>
                  <a:pt x="0" y="619125"/>
                </a:lnTo>
                <a:close/>
              </a:path>
            </a:pathLst>
          </a:custGeom>
          <a:solidFill>
            <a:srgbClr val="FF0000">
              <a:alpha val="43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4891"/>
            <a:endParaRPr lang="ru-RU" sz="1582"/>
          </a:p>
        </p:txBody>
      </p:sp>
      <p:sp>
        <p:nvSpPr>
          <p:cNvPr id="13" name="Полилиния 12"/>
          <p:cNvSpPr/>
          <p:nvPr/>
        </p:nvSpPr>
        <p:spPr>
          <a:xfrm>
            <a:off x="1866019" y="4153669"/>
            <a:ext cx="2869227" cy="2748636"/>
          </a:xfrm>
          <a:custGeom>
            <a:avLst/>
            <a:gdLst>
              <a:gd name="connsiteX0" fmla="*/ 19050 w 2628900"/>
              <a:gd name="connsiteY0" fmla="*/ 1419225 h 2295525"/>
              <a:gd name="connsiteX1" fmla="*/ 180975 w 2628900"/>
              <a:gd name="connsiteY1" fmla="*/ 1543050 h 2295525"/>
              <a:gd name="connsiteX2" fmla="*/ 123825 w 2628900"/>
              <a:gd name="connsiteY2" fmla="*/ 1905000 h 2295525"/>
              <a:gd name="connsiteX3" fmla="*/ 295275 w 2628900"/>
              <a:gd name="connsiteY3" fmla="*/ 1971675 h 2295525"/>
              <a:gd name="connsiteX4" fmla="*/ 371475 w 2628900"/>
              <a:gd name="connsiteY4" fmla="*/ 2181225 h 2295525"/>
              <a:gd name="connsiteX5" fmla="*/ 676275 w 2628900"/>
              <a:gd name="connsiteY5" fmla="*/ 2228850 h 2295525"/>
              <a:gd name="connsiteX6" fmla="*/ 762000 w 2628900"/>
              <a:gd name="connsiteY6" fmla="*/ 2190750 h 2295525"/>
              <a:gd name="connsiteX7" fmla="*/ 762000 w 2628900"/>
              <a:gd name="connsiteY7" fmla="*/ 2114550 h 2295525"/>
              <a:gd name="connsiteX8" fmla="*/ 1000125 w 2628900"/>
              <a:gd name="connsiteY8" fmla="*/ 2028825 h 2295525"/>
              <a:gd name="connsiteX9" fmla="*/ 1209675 w 2628900"/>
              <a:gd name="connsiteY9" fmla="*/ 2295525 h 2295525"/>
              <a:gd name="connsiteX10" fmla="*/ 1371600 w 2628900"/>
              <a:gd name="connsiteY10" fmla="*/ 2247900 h 2295525"/>
              <a:gd name="connsiteX11" fmla="*/ 1381125 w 2628900"/>
              <a:gd name="connsiteY11" fmla="*/ 2133600 h 2295525"/>
              <a:gd name="connsiteX12" fmla="*/ 1581150 w 2628900"/>
              <a:gd name="connsiteY12" fmla="*/ 2038350 h 2295525"/>
              <a:gd name="connsiteX13" fmla="*/ 1628775 w 2628900"/>
              <a:gd name="connsiteY13" fmla="*/ 1752600 h 2295525"/>
              <a:gd name="connsiteX14" fmla="*/ 1571625 w 2628900"/>
              <a:gd name="connsiteY14" fmla="*/ 1600200 h 2295525"/>
              <a:gd name="connsiteX15" fmla="*/ 1943100 w 2628900"/>
              <a:gd name="connsiteY15" fmla="*/ 1600200 h 2295525"/>
              <a:gd name="connsiteX16" fmla="*/ 2190750 w 2628900"/>
              <a:gd name="connsiteY16" fmla="*/ 1838325 h 2295525"/>
              <a:gd name="connsiteX17" fmla="*/ 2162175 w 2628900"/>
              <a:gd name="connsiteY17" fmla="*/ 2000250 h 2295525"/>
              <a:gd name="connsiteX18" fmla="*/ 2352675 w 2628900"/>
              <a:gd name="connsiteY18" fmla="*/ 2028825 h 2295525"/>
              <a:gd name="connsiteX19" fmla="*/ 2400300 w 2628900"/>
              <a:gd name="connsiteY19" fmla="*/ 1962150 h 2295525"/>
              <a:gd name="connsiteX20" fmla="*/ 2266950 w 2628900"/>
              <a:gd name="connsiteY20" fmla="*/ 1724025 h 2295525"/>
              <a:gd name="connsiteX21" fmla="*/ 2457450 w 2628900"/>
              <a:gd name="connsiteY21" fmla="*/ 1695450 h 2295525"/>
              <a:gd name="connsiteX22" fmla="*/ 2628900 w 2628900"/>
              <a:gd name="connsiteY22" fmla="*/ 1419225 h 2295525"/>
              <a:gd name="connsiteX23" fmla="*/ 2533650 w 2628900"/>
              <a:gd name="connsiteY23" fmla="*/ 1209675 h 2295525"/>
              <a:gd name="connsiteX24" fmla="*/ 2428875 w 2628900"/>
              <a:gd name="connsiteY24" fmla="*/ 1104900 h 2295525"/>
              <a:gd name="connsiteX25" fmla="*/ 2114550 w 2628900"/>
              <a:gd name="connsiteY25" fmla="*/ 1104900 h 2295525"/>
              <a:gd name="connsiteX26" fmla="*/ 2019300 w 2628900"/>
              <a:gd name="connsiteY26" fmla="*/ 962025 h 2295525"/>
              <a:gd name="connsiteX27" fmla="*/ 2057400 w 2628900"/>
              <a:gd name="connsiteY27" fmla="*/ 771525 h 2295525"/>
              <a:gd name="connsiteX28" fmla="*/ 1981200 w 2628900"/>
              <a:gd name="connsiteY28" fmla="*/ 514350 h 2295525"/>
              <a:gd name="connsiteX29" fmla="*/ 2085975 w 2628900"/>
              <a:gd name="connsiteY29" fmla="*/ 85725 h 2295525"/>
              <a:gd name="connsiteX30" fmla="*/ 1847850 w 2628900"/>
              <a:gd name="connsiteY30" fmla="*/ 0 h 2295525"/>
              <a:gd name="connsiteX31" fmla="*/ 1743075 w 2628900"/>
              <a:gd name="connsiteY31" fmla="*/ 266700 h 2295525"/>
              <a:gd name="connsiteX32" fmla="*/ 1628775 w 2628900"/>
              <a:gd name="connsiteY32" fmla="*/ 295275 h 2295525"/>
              <a:gd name="connsiteX33" fmla="*/ 1590675 w 2628900"/>
              <a:gd name="connsiteY33" fmla="*/ 400050 h 2295525"/>
              <a:gd name="connsiteX34" fmla="*/ 1533525 w 2628900"/>
              <a:gd name="connsiteY34" fmla="*/ 485775 h 2295525"/>
              <a:gd name="connsiteX35" fmla="*/ 1323975 w 2628900"/>
              <a:gd name="connsiteY35" fmla="*/ 600075 h 2295525"/>
              <a:gd name="connsiteX36" fmla="*/ 1247775 w 2628900"/>
              <a:gd name="connsiteY36" fmla="*/ 866775 h 2295525"/>
              <a:gd name="connsiteX37" fmla="*/ 1143000 w 2628900"/>
              <a:gd name="connsiteY37" fmla="*/ 1114425 h 2295525"/>
              <a:gd name="connsiteX38" fmla="*/ 800100 w 2628900"/>
              <a:gd name="connsiteY38" fmla="*/ 1143000 h 2295525"/>
              <a:gd name="connsiteX39" fmla="*/ 600075 w 2628900"/>
              <a:gd name="connsiteY39" fmla="*/ 1333500 h 2295525"/>
              <a:gd name="connsiteX40" fmla="*/ 0 w 2628900"/>
              <a:gd name="connsiteY40" fmla="*/ 1257300 h 2295525"/>
              <a:gd name="connsiteX41" fmla="*/ 19050 w 2628900"/>
              <a:gd name="connsiteY41" fmla="*/ 1419225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2628900" h="2295525">
                <a:moveTo>
                  <a:pt x="19050" y="1419225"/>
                </a:moveTo>
                <a:lnTo>
                  <a:pt x="180975" y="1543050"/>
                </a:lnTo>
                <a:lnTo>
                  <a:pt x="123825" y="1905000"/>
                </a:lnTo>
                <a:lnTo>
                  <a:pt x="295275" y="1971675"/>
                </a:lnTo>
                <a:lnTo>
                  <a:pt x="371475" y="2181225"/>
                </a:lnTo>
                <a:lnTo>
                  <a:pt x="676275" y="2228850"/>
                </a:lnTo>
                <a:lnTo>
                  <a:pt x="762000" y="2190750"/>
                </a:lnTo>
                <a:lnTo>
                  <a:pt x="762000" y="2114550"/>
                </a:lnTo>
                <a:lnTo>
                  <a:pt x="1000125" y="2028825"/>
                </a:lnTo>
                <a:lnTo>
                  <a:pt x="1209675" y="2295525"/>
                </a:lnTo>
                <a:lnTo>
                  <a:pt x="1371600" y="2247900"/>
                </a:lnTo>
                <a:lnTo>
                  <a:pt x="1381125" y="2133600"/>
                </a:lnTo>
                <a:lnTo>
                  <a:pt x="1581150" y="2038350"/>
                </a:lnTo>
                <a:lnTo>
                  <a:pt x="1628775" y="1752600"/>
                </a:lnTo>
                <a:lnTo>
                  <a:pt x="1571625" y="1600200"/>
                </a:lnTo>
                <a:lnTo>
                  <a:pt x="1943100" y="1600200"/>
                </a:lnTo>
                <a:lnTo>
                  <a:pt x="2190750" y="1838325"/>
                </a:lnTo>
                <a:lnTo>
                  <a:pt x="2162175" y="2000250"/>
                </a:lnTo>
                <a:lnTo>
                  <a:pt x="2352675" y="2028825"/>
                </a:lnTo>
                <a:lnTo>
                  <a:pt x="2400300" y="1962150"/>
                </a:lnTo>
                <a:lnTo>
                  <a:pt x="2266950" y="1724025"/>
                </a:lnTo>
                <a:lnTo>
                  <a:pt x="2457450" y="1695450"/>
                </a:lnTo>
                <a:lnTo>
                  <a:pt x="2628900" y="1419225"/>
                </a:lnTo>
                <a:lnTo>
                  <a:pt x="2533650" y="1209675"/>
                </a:lnTo>
                <a:lnTo>
                  <a:pt x="2428875" y="1104900"/>
                </a:lnTo>
                <a:lnTo>
                  <a:pt x="2114550" y="1104900"/>
                </a:lnTo>
                <a:lnTo>
                  <a:pt x="2019300" y="962025"/>
                </a:lnTo>
                <a:lnTo>
                  <a:pt x="2057400" y="771525"/>
                </a:lnTo>
                <a:lnTo>
                  <a:pt x="1981200" y="514350"/>
                </a:lnTo>
                <a:lnTo>
                  <a:pt x="2085975" y="85725"/>
                </a:lnTo>
                <a:lnTo>
                  <a:pt x="1847850" y="0"/>
                </a:lnTo>
                <a:lnTo>
                  <a:pt x="1743075" y="266700"/>
                </a:lnTo>
                <a:lnTo>
                  <a:pt x="1628775" y="295275"/>
                </a:lnTo>
                <a:lnTo>
                  <a:pt x="1590675" y="400050"/>
                </a:lnTo>
                <a:lnTo>
                  <a:pt x="1533525" y="485775"/>
                </a:lnTo>
                <a:lnTo>
                  <a:pt x="1323975" y="600075"/>
                </a:lnTo>
                <a:lnTo>
                  <a:pt x="1247775" y="866775"/>
                </a:lnTo>
                <a:lnTo>
                  <a:pt x="1143000" y="1114425"/>
                </a:lnTo>
                <a:lnTo>
                  <a:pt x="800100" y="1143000"/>
                </a:lnTo>
                <a:lnTo>
                  <a:pt x="600075" y="1333500"/>
                </a:lnTo>
                <a:lnTo>
                  <a:pt x="0" y="1257300"/>
                </a:lnTo>
                <a:lnTo>
                  <a:pt x="19050" y="1419225"/>
                </a:lnTo>
                <a:close/>
              </a:path>
            </a:pathLst>
          </a:custGeom>
          <a:solidFill>
            <a:srgbClr val="FF0000">
              <a:alpha val="43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4891"/>
            <a:endParaRPr lang="ru-RU" sz="1582"/>
          </a:p>
        </p:txBody>
      </p:sp>
      <p:sp>
        <p:nvSpPr>
          <p:cNvPr id="14" name="Полилиния 13"/>
          <p:cNvSpPr/>
          <p:nvPr/>
        </p:nvSpPr>
        <p:spPr>
          <a:xfrm>
            <a:off x="2218925" y="6546343"/>
            <a:ext cx="1289462" cy="1499780"/>
          </a:xfrm>
          <a:custGeom>
            <a:avLst/>
            <a:gdLst>
              <a:gd name="connsiteX0" fmla="*/ 76200 w 1219200"/>
              <a:gd name="connsiteY0" fmla="*/ 142875 h 1238250"/>
              <a:gd name="connsiteX1" fmla="*/ 0 w 1219200"/>
              <a:gd name="connsiteY1" fmla="*/ 514350 h 1238250"/>
              <a:gd name="connsiteX2" fmla="*/ 209550 w 1219200"/>
              <a:gd name="connsiteY2" fmla="*/ 904875 h 1238250"/>
              <a:gd name="connsiteX3" fmla="*/ 304800 w 1219200"/>
              <a:gd name="connsiteY3" fmla="*/ 1085850 h 1238250"/>
              <a:gd name="connsiteX4" fmla="*/ 438150 w 1219200"/>
              <a:gd name="connsiteY4" fmla="*/ 1209675 h 1238250"/>
              <a:gd name="connsiteX5" fmla="*/ 609600 w 1219200"/>
              <a:gd name="connsiteY5" fmla="*/ 1238250 h 1238250"/>
              <a:gd name="connsiteX6" fmla="*/ 676275 w 1219200"/>
              <a:gd name="connsiteY6" fmla="*/ 981075 h 1238250"/>
              <a:gd name="connsiteX7" fmla="*/ 866775 w 1219200"/>
              <a:gd name="connsiteY7" fmla="*/ 828675 h 1238250"/>
              <a:gd name="connsiteX8" fmla="*/ 1000125 w 1219200"/>
              <a:gd name="connsiteY8" fmla="*/ 838200 h 1238250"/>
              <a:gd name="connsiteX9" fmla="*/ 1219200 w 1219200"/>
              <a:gd name="connsiteY9" fmla="*/ 581025 h 1238250"/>
              <a:gd name="connsiteX10" fmla="*/ 1152525 w 1219200"/>
              <a:gd name="connsiteY10" fmla="*/ 476250 h 1238250"/>
              <a:gd name="connsiteX11" fmla="*/ 1152525 w 1219200"/>
              <a:gd name="connsiteY11" fmla="*/ 342900 h 1238250"/>
              <a:gd name="connsiteX12" fmla="*/ 1114425 w 1219200"/>
              <a:gd name="connsiteY12" fmla="*/ 219075 h 1238250"/>
              <a:gd name="connsiteX13" fmla="*/ 914400 w 1219200"/>
              <a:gd name="connsiteY13" fmla="*/ 276225 h 1238250"/>
              <a:gd name="connsiteX14" fmla="*/ 742950 w 1219200"/>
              <a:gd name="connsiteY14" fmla="*/ 0 h 1238250"/>
              <a:gd name="connsiteX15" fmla="*/ 485775 w 1219200"/>
              <a:gd name="connsiteY15" fmla="*/ 66675 h 1238250"/>
              <a:gd name="connsiteX16" fmla="*/ 485775 w 1219200"/>
              <a:gd name="connsiteY16" fmla="*/ 142875 h 1238250"/>
              <a:gd name="connsiteX17" fmla="*/ 371475 w 1219200"/>
              <a:gd name="connsiteY17" fmla="*/ 209550 h 1238250"/>
              <a:gd name="connsiteX18" fmla="*/ 76200 w 1219200"/>
              <a:gd name="connsiteY18" fmla="*/ 142875 h 123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" h="1238250">
                <a:moveTo>
                  <a:pt x="76200" y="142875"/>
                </a:moveTo>
                <a:lnTo>
                  <a:pt x="0" y="514350"/>
                </a:lnTo>
                <a:lnTo>
                  <a:pt x="209550" y="904875"/>
                </a:lnTo>
                <a:lnTo>
                  <a:pt x="304800" y="1085850"/>
                </a:lnTo>
                <a:lnTo>
                  <a:pt x="438150" y="1209675"/>
                </a:lnTo>
                <a:lnTo>
                  <a:pt x="609600" y="1238250"/>
                </a:lnTo>
                <a:lnTo>
                  <a:pt x="676275" y="981075"/>
                </a:lnTo>
                <a:lnTo>
                  <a:pt x="866775" y="828675"/>
                </a:lnTo>
                <a:lnTo>
                  <a:pt x="1000125" y="838200"/>
                </a:lnTo>
                <a:lnTo>
                  <a:pt x="1219200" y="581025"/>
                </a:lnTo>
                <a:lnTo>
                  <a:pt x="1152525" y="476250"/>
                </a:lnTo>
                <a:lnTo>
                  <a:pt x="1152525" y="342900"/>
                </a:lnTo>
                <a:lnTo>
                  <a:pt x="1114425" y="219075"/>
                </a:lnTo>
                <a:lnTo>
                  <a:pt x="914400" y="276225"/>
                </a:lnTo>
                <a:lnTo>
                  <a:pt x="742950" y="0"/>
                </a:lnTo>
                <a:lnTo>
                  <a:pt x="485775" y="66675"/>
                </a:lnTo>
                <a:lnTo>
                  <a:pt x="485775" y="142875"/>
                </a:lnTo>
                <a:lnTo>
                  <a:pt x="371475" y="209550"/>
                </a:lnTo>
                <a:lnTo>
                  <a:pt x="76200" y="142875"/>
                </a:lnTo>
                <a:close/>
              </a:path>
            </a:pathLst>
          </a:custGeom>
          <a:solidFill>
            <a:srgbClr val="FF0000">
              <a:alpha val="43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4891"/>
            <a:endParaRPr lang="ru-RU" sz="1582"/>
          </a:p>
        </p:txBody>
      </p:sp>
      <p:sp>
        <p:nvSpPr>
          <p:cNvPr id="15" name="Полилиния 14"/>
          <p:cNvSpPr/>
          <p:nvPr/>
        </p:nvSpPr>
        <p:spPr>
          <a:xfrm>
            <a:off x="3356704" y="6049926"/>
            <a:ext cx="1215296" cy="1252462"/>
          </a:xfrm>
          <a:custGeom>
            <a:avLst/>
            <a:gdLst>
              <a:gd name="connsiteX0" fmla="*/ 0 w 1066800"/>
              <a:gd name="connsiteY0" fmla="*/ 609600 h 1047750"/>
              <a:gd name="connsiteX1" fmla="*/ 76200 w 1066800"/>
              <a:gd name="connsiteY1" fmla="*/ 971550 h 1047750"/>
              <a:gd name="connsiteX2" fmla="*/ 342900 w 1066800"/>
              <a:gd name="connsiteY2" fmla="*/ 1009650 h 1047750"/>
              <a:gd name="connsiteX3" fmla="*/ 685800 w 1066800"/>
              <a:gd name="connsiteY3" fmla="*/ 1047750 h 1047750"/>
              <a:gd name="connsiteX4" fmla="*/ 704850 w 1066800"/>
              <a:gd name="connsiteY4" fmla="*/ 914400 h 1047750"/>
              <a:gd name="connsiteX5" fmla="*/ 895350 w 1066800"/>
              <a:gd name="connsiteY5" fmla="*/ 895350 h 1047750"/>
              <a:gd name="connsiteX6" fmla="*/ 923925 w 1066800"/>
              <a:gd name="connsiteY6" fmla="*/ 771525 h 1047750"/>
              <a:gd name="connsiteX7" fmla="*/ 971550 w 1066800"/>
              <a:gd name="connsiteY7" fmla="*/ 600075 h 1047750"/>
              <a:gd name="connsiteX8" fmla="*/ 1000125 w 1066800"/>
              <a:gd name="connsiteY8" fmla="*/ 561975 h 1047750"/>
              <a:gd name="connsiteX9" fmla="*/ 1066800 w 1066800"/>
              <a:gd name="connsiteY9" fmla="*/ 561975 h 1047750"/>
              <a:gd name="connsiteX10" fmla="*/ 952500 w 1066800"/>
              <a:gd name="connsiteY10" fmla="*/ 438150 h 1047750"/>
              <a:gd name="connsiteX11" fmla="*/ 752475 w 1066800"/>
              <a:gd name="connsiteY11" fmla="*/ 400050 h 1047750"/>
              <a:gd name="connsiteX12" fmla="*/ 809625 w 1066800"/>
              <a:gd name="connsiteY12" fmla="*/ 247650 h 1047750"/>
              <a:gd name="connsiteX13" fmla="*/ 523875 w 1066800"/>
              <a:gd name="connsiteY13" fmla="*/ 0 h 1047750"/>
              <a:gd name="connsiteX14" fmla="*/ 190500 w 1066800"/>
              <a:gd name="connsiteY14" fmla="*/ 0 h 1047750"/>
              <a:gd name="connsiteX15" fmla="*/ 257175 w 1066800"/>
              <a:gd name="connsiteY15" fmla="*/ 180975 h 1047750"/>
              <a:gd name="connsiteX16" fmla="*/ 228600 w 1066800"/>
              <a:gd name="connsiteY16" fmla="*/ 333375 h 1047750"/>
              <a:gd name="connsiteX17" fmla="*/ 228600 w 1066800"/>
              <a:gd name="connsiteY17" fmla="*/ 333375 h 1047750"/>
              <a:gd name="connsiteX18" fmla="*/ 200025 w 1066800"/>
              <a:gd name="connsiteY18" fmla="*/ 447675 h 1047750"/>
              <a:gd name="connsiteX19" fmla="*/ 9525 w 1066800"/>
              <a:gd name="connsiteY19" fmla="*/ 533400 h 1047750"/>
              <a:gd name="connsiteX20" fmla="*/ 0 w 1066800"/>
              <a:gd name="connsiteY20" fmla="*/ 609600 h 104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66800" h="1047750">
                <a:moveTo>
                  <a:pt x="0" y="609600"/>
                </a:moveTo>
                <a:lnTo>
                  <a:pt x="76200" y="971550"/>
                </a:lnTo>
                <a:lnTo>
                  <a:pt x="342900" y="1009650"/>
                </a:lnTo>
                <a:lnTo>
                  <a:pt x="685800" y="1047750"/>
                </a:lnTo>
                <a:lnTo>
                  <a:pt x="704850" y="914400"/>
                </a:lnTo>
                <a:lnTo>
                  <a:pt x="895350" y="895350"/>
                </a:lnTo>
                <a:lnTo>
                  <a:pt x="923925" y="771525"/>
                </a:lnTo>
                <a:lnTo>
                  <a:pt x="971550" y="600075"/>
                </a:lnTo>
                <a:lnTo>
                  <a:pt x="1000125" y="561975"/>
                </a:lnTo>
                <a:lnTo>
                  <a:pt x="1066800" y="561975"/>
                </a:lnTo>
                <a:lnTo>
                  <a:pt x="952500" y="438150"/>
                </a:lnTo>
                <a:lnTo>
                  <a:pt x="752475" y="400050"/>
                </a:lnTo>
                <a:lnTo>
                  <a:pt x="809625" y="247650"/>
                </a:lnTo>
                <a:lnTo>
                  <a:pt x="523875" y="0"/>
                </a:lnTo>
                <a:lnTo>
                  <a:pt x="190500" y="0"/>
                </a:lnTo>
                <a:lnTo>
                  <a:pt x="257175" y="180975"/>
                </a:lnTo>
                <a:lnTo>
                  <a:pt x="228600" y="333375"/>
                </a:lnTo>
                <a:lnTo>
                  <a:pt x="228600" y="333375"/>
                </a:lnTo>
                <a:lnTo>
                  <a:pt x="200025" y="447675"/>
                </a:lnTo>
                <a:lnTo>
                  <a:pt x="9525" y="533400"/>
                </a:lnTo>
                <a:lnTo>
                  <a:pt x="0" y="609600"/>
                </a:lnTo>
                <a:close/>
              </a:path>
            </a:pathLst>
          </a:custGeom>
          <a:solidFill>
            <a:srgbClr val="FF0000">
              <a:alpha val="43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4891"/>
            <a:endParaRPr lang="ru-RU" sz="1582"/>
          </a:p>
        </p:txBody>
      </p:sp>
      <p:sp>
        <p:nvSpPr>
          <p:cNvPr id="16" name="Полилиния 15"/>
          <p:cNvSpPr/>
          <p:nvPr/>
        </p:nvSpPr>
        <p:spPr>
          <a:xfrm>
            <a:off x="2863656" y="7250523"/>
            <a:ext cx="1556995" cy="978888"/>
          </a:xfrm>
          <a:custGeom>
            <a:avLst/>
            <a:gdLst>
              <a:gd name="connsiteX0" fmla="*/ 0 w 1466850"/>
              <a:gd name="connsiteY0" fmla="*/ 628650 h 800100"/>
              <a:gd name="connsiteX1" fmla="*/ 200025 w 1466850"/>
              <a:gd name="connsiteY1" fmla="*/ 742950 h 800100"/>
              <a:gd name="connsiteX2" fmla="*/ 504825 w 1466850"/>
              <a:gd name="connsiteY2" fmla="*/ 666750 h 800100"/>
              <a:gd name="connsiteX3" fmla="*/ 638175 w 1466850"/>
              <a:gd name="connsiteY3" fmla="*/ 762000 h 800100"/>
              <a:gd name="connsiteX4" fmla="*/ 904875 w 1466850"/>
              <a:gd name="connsiteY4" fmla="*/ 657225 h 800100"/>
              <a:gd name="connsiteX5" fmla="*/ 1076325 w 1466850"/>
              <a:gd name="connsiteY5" fmla="*/ 657225 h 800100"/>
              <a:gd name="connsiteX6" fmla="*/ 1343025 w 1466850"/>
              <a:gd name="connsiteY6" fmla="*/ 800100 h 800100"/>
              <a:gd name="connsiteX7" fmla="*/ 1466850 w 1466850"/>
              <a:gd name="connsiteY7" fmla="*/ 495300 h 800100"/>
              <a:gd name="connsiteX8" fmla="*/ 1371600 w 1466850"/>
              <a:gd name="connsiteY8" fmla="*/ 400050 h 800100"/>
              <a:gd name="connsiteX9" fmla="*/ 1238250 w 1466850"/>
              <a:gd name="connsiteY9" fmla="*/ 371475 h 800100"/>
              <a:gd name="connsiteX10" fmla="*/ 1219200 w 1466850"/>
              <a:gd name="connsiteY10" fmla="*/ 257175 h 800100"/>
              <a:gd name="connsiteX11" fmla="*/ 1171575 w 1466850"/>
              <a:gd name="connsiteY11" fmla="*/ 47625 h 800100"/>
              <a:gd name="connsiteX12" fmla="*/ 609600 w 1466850"/>
              <a:gd name="connsiteY12" fmla="*/ 0 h 800100"/>
              <a:gd name="connsiteX13" fmla="*/ 400050 w 1466850"/>
              <a:gd name="connsiteY13" fmla="*/ 266700 h 800100"/>
              <a:gd name="connsiteX14" fmla="*/ 238125 w 1466850"/>
              <a:gd name="connsiteY14" fmla="*/ 295275 h 800100"/>
              <a:gd name="connsiteX15" fmla="*/ 57150 w 1466850"/>
              <a:gd name="connsiteY15" fmla="*/ 390525 h 800100"/>
              <a:gd name="connsiteX16" fmla="*/ 0 w 1466850"/>
              <a:gd name="connsiteY16" fmla="*/ 628650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66850" h="800100">
                <a:moveTo>
                  <a:pt x="0" y="628650"/>
                </a:moveTo>
                <a:lnTo>
                  <a:pt x="200025" y="742950"/>
                </a:lnTo>
                <a:lnTo>
                  <a:pt x="504825" y="666750"/>
                </a:lnTo>
                <a:lnTo>
                  <a:pt x="638175" y="762000"/>
                </a:lnTo>
                <a:lnTo>
                  <a:pt x="904875" y="657225"/>
                </a:lnTo>
                <a:lnTo>
                  <a:pt x="1076325" y="657225"/>
                </a:lnTo>
                <a:lnTo>
                  <a:pt x="1343025" y="800100"/>
                </a:lnTo>
                <a:lnTo>
                  <a:pt x="1466850" y="495300"/>
                </a:lnTo>
                <a:lnTo>
                  <a:pt x="1371600" y="400050"/>
                </a:lnTo>
                <a:lnTo>
                  <a:pt x="1238250" y="371475"/>
                </a:lnTo>
                <a:lnTo>
                  <a:pt x="1219200" y="257175"/>
                </a:lnTo>
                <a:lnTo>
                  <a:pt x="1171575" y="47625"/>
                </a:lnTo>
                <a:lnTo>
                  <a:pt x="609600" y="0"/>
                </a:lnTo>
                <a:lnTo>
                  <a:pt x="400050" y="266700"/>
                </a:lnTo>
                <a:lnTo>
                  <a:pt x="238125" y="295275"/>
                </a:lnTo>
                <a:lnTo>
                  <a:pt x="57150" y="390525"/>
                </a:lnTo>
                <a:lnTo>
                  <a:pt x="0" y="628650"/>
                </a:lnTo>
                <a:close/>
              </a:path>
            </a:pathLst>
          </a:custGeom>
          <a:solidFill>
            <a:srgbClr val="FF0000">
              <a:alpha val="43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4891"/>
            <a:endParaRPr lang="ru-RU" sz="1582"/>
          </a:p>
        </p:txBody>
      </p:sp>
      <p:sp>
        <p:nvSpPr>
          <p:cNvPr id="17" name="Полилиния 16"/>
          <p:cNvSpPr/>
          <p:nvPr/>
        </p:nvSpPr>
        <p:spPr>
          <a:xfrm>
            <a:off x="4314060" y="5842787"/>
            <a:ext cx="1621903" cy="1261317"/>
          </a:xfrm>
          <a:custGeom>
            <a:avLst/>
            <a:gdLst>
              <a:gd name="connsiteX0" fmla="*/ 95250 w 1533525"/>
              <a:gd name="connsiteY0" fmla="*/ 609600 h 1028700"/>
              <a:gd name="connsiteX1" fmla="*/ 333375 w 1533525"/>
              <a:gd name="connsiteY1" fmla="*/ 857250 h 1028700"/>
              <a:gd name="connsiteX2" fmla="*/ 371475 w 1533525"/>
              <a:gd name="connsiteY2" fmla="*/ 1000125 h 1028700"/>
              <a:gd name="connsiteX3" fmla="*/ 704850 w 1533525"/>
              <a:gd name="connsiteY3" fmla="*/ 1028700 h 1028700"/>
              <a:gd name="connsiteX4" fmla="*/ 866775 w 1533525"/>
              <a:gd name="connsiteY4" fmla="*/ 942975 h 1028700"/>
              <a:gd name="connsiteX5" fmla="*/ 1200150 w 1533525"/>
              <a:gd name="connsiteY5" fmla="*/ 971550 h 1028700"/>
              <a:gd name="connsiteX6" fmla="*/ 1533525 w 1533525"/>
              <a:gd name="connsiteY6" fmla="*/ 771525 h 1028700"/>
              <a:gd name="connsiteX7" fmla="*/ 1257300 w 1533525"/>
              <a:gd name="connsiteY7" fmla="*/ 333375 h 1028700"/>
              <a:gd name="connsiteX8" fmla="*/ 857250 w 1533525"/>
              <a:gd name="connsiteY8" fmla="*/ 171450 h 1028700"/>
              <a:gd name="connsiteX9" fmla="*/ 857250 w 1533525"/>
              <a:gd name="connsiteY9" fmla="*/ 104775 h 1028700"/>
              <a:gd name="connsiteX10" fmla="*/ 390525 w 1533525"/>
              <a:gd name="connsiteY10" fmla="*/ 0 h 1028700"/>
              <a:gd name="connsiteX11" fmla="*/ 180975 w 1533525"/>
              <a:gd name="connsiteY11" fmla="*/ 295275 h 1028700"/>
              <a:gd name="connsiteX12" fmla="*/ 0 w 1533525"/>
              <a:gd name="connsiteY12" fmla="*/ 314325 h 1028700"/>
              <a:gd name="connsiteX13" fmla="*/ 142875 w 1533525"/>
              <a:gd name="connsiteY13" fmla="*/ 533400 h 1028700"/>
              <a:gd name="connsiteX14" fmla="*/ 95250 w 1533525"/>
              <a:gd name="connsiteY14" fmla="*/ 60960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533525" h="1028700">
                <a:moveTo>
                  <a:pt x="95250" y="609600"/>
                </a:moveTo>
                <a:lnTo>
                  <a:pt x="333375" y="857250"/>
                </a:lnTo>
                <a:lnTo>
                  <a:pt x="371475" y="1000125"/>
                </a:lnTo>
                <a:lnTo>
                  <a:pt x="704850" y="1028700"/>
                </a:lnTo>
                <a:lnTo>
                  <a:pt x="866775" y="942975"/>
                </a:lnTo>
                <a:lnTo>
                  <a:pt x="1200150" y="971550"/>
                </a:lnTo>
                <a:lnTo>
                  <a:pt x="1533525" y="771525"/>
                </a:lnTo>
                <a:lnTo>
                  <a:pt x="1257300" y="333375"/>
                </a:lnTo>
                <a:lnTo>
                  <a:pt x="857250" y="171450"/>
                </a:lnTo>
                <a:lnTo>
                  <a:pt x="857250" y="104775"/>
                </a:lnTo>
                <a:lnTo>
                  <a:pt x="390525" y="0"/>
                </a:lnTo>
                <a:lnTo>
                  <a:pt x="180975" y="295275"/>
                </a:lnTo>
                <a:lnTo>
                  <a:pt x="0" y="314325"/>
                </a:lnTo>
                <a:lnTo>
                  <a:pt x="142875" y="533400"/>
                </a:lnTo>
                <a:lnTo>
                  <a:pt x="95250" y="609600"/>
                </a:lnTo>
                <a:close/>
              </a:path>
            </a:pathLst>
          </a:custGeom>
          <a:solidFill>
            <a:srgbClr val="FF0000">
              <a:alpha val="43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4891"/>
            <a:endParaRPr lang="ru-RU" sz="1582"/>
          </a:p>
        </p:txBody>
      </p:sp>
      <p:sp>
        <p:nvSpPr>
          <p:cNvPr id="18" name="Полилиния 17"/>
          <p:cNvSpPr/>
          <p:nvPr/>
        </p:nvSpPr>
        <p:spPr>
          <a:xfrm>
            <a:off x="4112824" y="6728830"/>
            <a:ext cx="1511089" cy="1330908"/>
          </a:xfrm>
          <a:custGeom>
            <a:avLst/>
            <a:gdLst>
              <a:gd name="connsiteX0" fmla="*/ 0 w 1428750"/>
              <a:gd name="connsiteY0" fmla="*/ 476250 h 1085850"/>
              <a:gd name="connsiteX1" fmla="*/ 85725 w 1428750"/>
              <a:gd name="connsiteY1" fmla="*/ 800100 h 1085850"/>
              <a:gd name="connsiteX2" fmla="*/ 295275 w 1428750"/>
              <a:gd name="connsiteY2" fmla="*/ 962025 h 1085850"/>
              <a:gd name="connsiteX3" fmla="*/ 600075 w 1428750"/>
              <a:gd name="connsiteY3" fmla="*/ 1000125 h 1085850"/>
              <a:gd name="connsiteX4" fmla="*/ 790575 w 1428750"/>
              <a:gd name="connsiteY4" fmla="*/ 1085850 h 1085850"/>
              <a:gd name="connsiteX5" fmla="*/ 981075 w 1428750"/>
              <a:gd name="connsiteY5" fmla="*/ 1000125 h 1085850"/>
              <a:gd name="connsiteX6" fmla="*/ 1152525 w 1428750"/>
              <a:gd name="connsiteY6" fmla="*/ 1066800 h 1085850"/>
              <a:gd name="connsiteX7" fmla="*/ 1219200 w 1428750"/>
              <a:gd name="connsiteY7" fmla="*/ 838200 h 1085850"/>
              <a:gd name="connsiteX8" fmla="*/ 1066800 w 1428750"/>
              <a:gd name="connsiteY8" fmla="*/ 676275 h 1085850"/>
              <a:gd name="connsiteX9" fmla="*/ 1152525 w 1428750"/>
              <a:gd name="connsiteY9" fmla="*/ 485775 h 1085850"/>
              <a:gd name="connsiteX10" fmla="*/ 1314450 w 1428750"/>
              <a:gd name="connsiteY10" fmla="*/ 400050 h 1085850"/>
              <a:gd name="connsiteX11" fmla="*/ 1428750 w 1428750"/>
              <a:gd name="connsiteY11" fmla="*/ 228600 h 1085850"/>
              <a:gd name="connsiteX12" fmla="*/ 990600 w 1428750"/>
              <a:gd name="connsiteY12" fmla="*/ 180975 h 1085850"/>
              <a:gd name="connsiteX13" fmla="*/ 857250 w 1428750"/>
              <a:gd name="connsiteY13" fmla="*/ 295275 h 1085850"/>
              <a:gd name="connsiteX14" fmla="*/ 695325 w 1428750"/>
              <a:gd name="connsiteY14" fmla="*/ 314325 h 1085850"/>
              <a:gd name="connsiteX15" fmla="*/ 523875 w 1428750"/>
              <a:gd name="connsiteY15" fmla="*/ 152400 h 1085850"/>
              <a:gd name="connsiteX16" fmla="*/ 457200 w 1428750"/>
              <a:gd name="connsiteY16" fmla="*/ 19050 h 1085850"/>
              <a:gd name="connsiteX17" fmla="*/ 371475 w 1428750"/>
              <a:gd name="connsiteY17" fmla="*/ 0 h 1085850"/>
              <a:gd name="connsiteX18" fmla="*/ 257175 w 1428750"/>
              <a:gd name="connsiteY18" fmla="*/ 85725 h 1085850"/>
              <a:gd name="connsiteX19" fmla="*/ 257175 w 1428750"/>
              <a:gd name="connsiteY19" fmla="*/ 333375 h 1085850"/>
              <a:gd name="connsiteX20" fmla="*/ 57150 w 1428750"/>
              <a:gd name="connsiteY20" fmla="*/ 361950 h 1085850"/>
              <a:gd name="connsiteX21" fmla="*/ 0 w 1428750"/>
              <a:gd name="connsiteY21" fmla="*/ 476250 h 108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428750" h="1085850">
                <a:moveTo>
                  <a:pt x="0" y="476250"/>
                </a:moveTo>
                <a:lnTo>
                  <a:pt x="85725" y="800100"/>
                </a:lnTo>
                <a:lnTo>
                  <a:pt x="295275" y="962025"/>
                </a:lnTo>
                <a:lnTo>
                  <a:pt x="600075" y="1000125"/>
                </a:lnTo>
                <a:lnTo>
                  <a:pt x="790575" y="1085850"/>
                </a:lnTo>
                <a:lnTo>
                  <a:pt x="981075" y="1000125"/>
                </a:lnTo>
                <a:lnTo>
                  <a:pt x="1152525" y="1066800"/>
                </a:lnTo>
                <a:lnTo>
                  <a:pt x="1219200" y="838200"/>
                </a:lnTo>
                <a:lnTo>
                  <a:pt x="1066800" y="676275"/>
                </a:lnTo>
                <a:lnTo>
                  <a:pt x="1152525" y="485775"/>
                </a:lnTo>
                <a:lnTo>
                  <a:pt x="1314450" y="400050"/>
                </a:lnTo>
                <a:lnTo>
                  <a:pt x="1428750" y="228600"/>
                </a:lnTo>
                <a:lnTo>
                  <a:pt x="990600" y="180975"/>
                </a:lnTo>
                <a:lnTo>
                  <a:pt x="857250" y="295275"/>
                </a:lnTo>
                <a:lnTo>
                  <a:pt x="695325" y="314325"/>
                </a:lnTo>
                <a:lnTo>
                  <a:pt x="523875" y="152400"/>
                </a:lnTo>
                <a:lnTo>
                  <a:pt x="457200" y="19050"/>
                </a:lnTo>
                <a:lnTo>
                  <a:pt x="371475" y="0"/>
                </a:lnTo>
                <a:lnTo>
                  <a:pt x="257175" y="85725"/>
                </a:lnTo>
                <a:lnTo>
                  <a:pt x="257175" y="333375"/>
                </a:lnTo>
                <a:lnTo>
                  <a:pt x="57150" y="361950"/>
                </a:lnTo>
                <a:lnTo>
                  <a:pt x="0" y="476250"/>
                </a:lnTo>
                <a:close/>
              </a:path>
            </a:pathLst>
          </a:custGeom>
          <a:solidFill>
            <a:srgbClr val="FF0000">
              <a:alpha val="43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4891"/>
            <a:endParaRPr lang="ru-RU" sz="1582"/>
          </a:p>
        </p:txBody>
      </p:sp>
      <p:sp>
        <p:nvSpPr>
          <p:cNvPr id="44" name="Rectangle 1744"/>
          <p:cNvSpPr>
            <a:spLocks noChangeArrowheads="1"/>
          </p:cNvSpPr>
          <p:nvPr/>
        </p:nvSpPr>
        <p:spPr bwMode="auto">
          <a:xfrm>
            <a:off x="2196860" y="4607296"/>
            <a:ext cx="814721" cy="1304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extLst/>
        </p:spPr>
        <p:txBody>
          <a:bodyPr wrap="square" lIns="0" tIns="0" rIns="0" bIns="0">
            <a:spAutoFit/>
          </a:bodyPr>
          <a:lstStyle>
            <a:lvl1pPr defTabSz="9556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56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56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56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56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5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5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5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5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91777">
              <a:spcBef>
                <a:spcPts val="0"/>
              </a:spcBef>
              <a:buNone/>
              <a:defRPr/>
            </a:pPr>
            <a:r>
              <a:rPr lang="ru-RU" altLang="ru-RU" sz="848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Онежский МР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2150389" y="4891963"/>
            <a:ext cx="547998" cy="14236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6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58/</a:t>
            </a:r>
            <a:r>
              <a:rPr lang="ru-RU" sz="76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2062614" y="5072346"/>
            <a:ext cx="666570" cy="126979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93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7562/30057</a:t>
            </a:r>
            <a:endParaRPr lang="ru-RU" sz="593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ectangle 1744"/>
          <p:cNvSpPr>
            <a:spLocks noChangeArrowheads="1"/>
          </p:cNvSpPr>
          <p:nvPr/>
        </p:nvSpPr>
        <p:spPr bwMode="auto">
          <a:xfrm>
            <a:off x="4359615" y="4174721"/>
            <a:ext cx="918521" cy="1304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extLst/>
        </p:spPr>
        <p:txBody>
          <a:bodyPr wrap="none" lIns="0" tIns="0" rIns="0" bIns="0">
            <a:spAutoFit/>
          </a:bodyPr>
          <a:lstStyle>
            <a:lvl1pPr defTabSz="9556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56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56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56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56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5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5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5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5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91777">
              <a:spcBef>
                <a:spcPts val="0"/>
              </a:spcBef>
              <a:buNone/>
              <a:defRPr/>
            </a:pPr>
            <a:r>
              <a:rPr lang="ru-RU" altLang="ru-RU" sz="848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Холмогорский МР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4426610" y="4496739"/>
            <a:ext cx="547998" cy="14236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63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46/</a:t>
            </a:r>
            <a:r>
              <a:rPr lang="ru-RU" sz="763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ru-RU" sz="763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4327019" y="4661142"/>
            <a:ext cx="760964" cy="133522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93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5730/20327</a:t>
            </a:r>
            <a:endParaRPr lang="ru-RU" sz="593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5329747" y="5706405"/>
            <a:ext cx="547998" cy="14236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63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891/0</a:t>
            </a:r>
            <a:endParaRPr lang="ru-RU" sz="763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2603774" y="5953521"/>
            <a:ext cx="626394" cy="14236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6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155/44</a:t>
            </a:r>
            <a:endParaRPr lang="ru-RU" sz="763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2502663" y="6117579"/>
            <a:ext cx="729965" cy="184170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93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2005/40541</a:t>
            </a:r>
            <a:endParaRPr lang="ru-RU" sz="593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Rectangle 1744"/>
          <p:cNvSpPr>
            <a:spLocks noChangeArrowheads="1"/>
          </p:cNvSpPr>
          <p:nvPr/>
        </p:nvSpPr>
        <p:spPr bwMode="auto">
          <a:xfrm>
            <a:off x="5048905" y="5383908"/>
            <a:ext cx="1106874" cy="1304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extLst/>
        </p:spPr>
        <p:txBody>
          <a:bodyPr wrap="square" lIns="0" tIns="0" rIns="0" bIns="0">
            <a:spAutoFit/>
          </a:bodyPr>
          <a:lstStyle>
            <a:lvl1pPr defTabSz="9556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56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56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56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56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5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5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5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5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48" b="1" dirty="0">
                <a:solidFill>
                  <a:srgbClr val="24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Виноградовский МР</a:t>
            </a: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4609359" y="4829920"/>
            <a:ext cx="176010" cy="1197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424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50%</a:t>
            </a:r>
            <a:endParaRPr lang="ru-RU" sz="424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2173284" y="5247185"/>
            <a:ext cx="176010" cy="1197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424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55%</a:t>
            </a: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2783568" y="6320900"/>
            <a:ext cx="176010" cy="1197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424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60%</a:t>
            </a:r>
            <a:endParaRPr lang="ru-RU" sz="424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Box 23"/>
          <p:cNvSpPr txBox="1"/>
          <p:nvPr/>
        </p:nvSpPr>
        <p:spPr>
          <a:xfrm>
            <a:off x="4682980" y="4277609"/>
            <a:ext cx="414197" cy="222818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48" dirty="0" smtClean="0"/>
              <a:t>18</a:t>
            </a:r>
            <a:endParaRPr lang="ru-RU" sz="848" dirty="0"/>
          </a:p>
        </p:txBody>
      </p:sp>
      <p:sp>
        <p:nvSpPr>
          <p:cNvPr id="64" name="TextBox 23"/>
          <p:cNvSpPr txBox="1"/>
          <p:nvPr/>
        </p:nvSpPr>
        <p:spPr>
          <a:xfrm>
            <a:off x="4346996" y="4276238"/>
            <a:ext cx="406723" cy="222818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48" dirty="0"/>
              <a:t>3</a:t>
            </a:r>
            <a:endParaRPr lang="ru-RU" sz="848" dirty="0"/>
          </a:p>
        </p:txBody>
      </p:sp>
      <p:sp>
        <p:nvSpPr>
          <p:cNvPr id="65" name="TextBox 23"/>
          <p:cNvSpPr txBox="1"/>
          <p:nvPr/>
        </p:nvSpPr>
        <p:spPr>
          <a:xfrm>
            <a:off x="2400630" y="4695308"/>
            <a:ext cx="414197" cy="222818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48" dirty="0" smtClean="0"/>
              <a:t>18</a:t>
            </a:r>
            <a:endParaRPr lang="ru-RU" sz="848" dirty="0"/>
          </a:p>
        </p:txBody>
      </p:sp>
      <p:sp>
        <p:nvSpPr>
          <p:cNvPr id="66" name="TextBox 23"/>
          <p:cNvSpPr txBox="1"/>
          <p:nvPr/>
        </p:nvSpPr>
        <p:spPr>
          <a:xfrm>
            <a:off x="2064646" y="4693939"/>
            <a:ext cx="406723" cy="222818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48" dirty="0"/>
              <a:t>2</a:t>
            </a:r>
            <a:endParaRPr lang="ru-RU" sz="848" dirty="0"/>
          </a:p>
        </p:txBody>
      </p:sp>
      <p:sp>
        <p:nvSpPr>
          <p:cNvPr id="67" name="TextBox 23"/>
          <p:cNvSpPr txBox="1"/>
          <p:nvPr/>
        </p:nvSpPr>
        <p:spPr>
          <a:xfrm>
            <a:off x="5527443" y="5498734"/>
            <a:ext cx="414197" cy="222818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48" dirty="0" smtClean="0"/>
              <a:t>18</a:t>
            </a:r>
            <a:endParaRPr lang="ru-RU" sz="848" dirty="0"/>
          </a:p>
        </p:txBody>
      </p:sp>
      <p:sp>
        <p:nvSpPr>
          <p:cNvPr id="68" name="TextBox 23"/>
          <p:cNvSpPr txBox="1"/>
          <p:nvPr/>
        </p:nvSpPr>
        <p:spPr>
          <a:xfrm>
            <a:off x="5191458" y="5497362"/>
            <a:ext cx="406723" cy="222818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48" dirty="0"/>
              <a:t>2</a:t>
            </a:r>
            <a:endParaRPr lang="ru-RU" sz="848" dirty="0"/>
          </a:p>
        </p:txBody>
      </p:sp>
      <p:sp>
        <p:nvSpPr>
          <p:cNvPr id="79" name="Прямоугольник 78"/>
          <p:cNvSpPr/>
          <p:nvPr/>
        </p:nvSpPr>
        <p:spPr>
          <a:xfrm>
            <a:off x="5286921" y="5861134"/>
            <a:ext cx="666570" cy="126979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93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9542/13968</a:t>
            </a:r>
            <a:endParaRPr lang="ru-RU" sz="593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5705778" y="6006165"/>
            <a:ext cx="176010" cy="1197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424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60%</a:t>
            </a:r>
            <a:endParaRPr lang="ru-RU" sz="424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2553487" y="7217222"/>
            <a:ext cx="547998" cy="14236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6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81/36</a:t>
            </a:r>
            <a:endParaRPr lang="ru-RU" sz="763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471250" y="7385007"/>
            <a:ext cx="666570" cy="126979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93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4128/17023</a:t>
            </a:r>
            <a:endParaRPr lang="ru-RU" sz="593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Rectangle 1744"/>
          <p:cNvSpPr>
            <a:spLocks noChangeArrowheads="1"/>
          </p:cNvSpPr>
          <p:nvPr/>
        </p:nvSpPr>
        <p:spPr bwMode="auto">
          <a:xfrm>
            <a:off x="2320649" y="6965633"/>
            <a:ext cx="1071390" cy="1304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extLst/>
        </p:spPr>
        <p:txBody>
          <a:bodyPr wrap="square" lIns="0" tIns="0" rIns="0" bIns="0">
            <a:spAutoFit/>
          </a:bodyPr>
          <a:lstStyle>
            <a:lvl1pPr defTabSz="9556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56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56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56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56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5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5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5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5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48" b="1" dirty="0" err="1">
                <a:solidFill>
                  <a:srgbClr val="24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Каргопольский</a:t>
            </a:r>
            <a:r>
              <a:rPr lang="ru-RU" altLang="ru-RU" sz="848" b="1" dirty="0">
                <a:solidFill>
                  <a:srgbClr val="24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МР</a:t>
            </a:r>
          </a:p>
        </p:txBody>
      </p:sp>
      <p:sp>
        <p:nvSpPr>
          <p:cNvPr id="84" name="TextBox 23"/>
          <p:cNvSpPr txBox="1"/>
          <p:nvPr/>
        </p:nvSpPr>
        <p:spPr>
          <a:xfrm>
            <a:off x="2786004" y="7044524"/>
            <a:ext cx="414197" cy="222818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48" dirty="0" smtClean="0"/>
              <a:t>18</a:t>
            </a:r>
            <a:endParaRPr lang="ru-RU" sz="848" dirty="0"/>
          </a:p>
        </p:txBody>
      </p:sp>
      <p:sp>
        <p:nvSpPr>
          <p:cNvPr id="85" name="TextBox 23"/>
          <p:cNvSpPr txBox="1"/>
          <p:nvPr/>
        </p:nvSpPr>
        <p:spPr>
          <a:xfrm>
            <a:off x="2450020" y="7043154"/>
            <a:ext cx="406723" cy="222818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48" dirty="0"/>
              <a:t>1</a:t>
            </a:r>
            <a:endParaRPr lang="ru-RU" sz="848" dirty="0"/>
          </a:p>
        </p:txBody>
      </p:sp>
      <p:sp>
        <p:nvSpPr>
          <p:cNvPr id="86" name="Прямоугольник 85"/>
          <p:cNvSpPr/>
          <p:nvPr/>
        </p:nvSpPr>
        <p:spPr>
          <a:xfrm>
            <a:off x="3479180" y="7740017"/>
            <a:ext cx="547998" cy="14236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6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253/2</a:t>
            </a:r>
            <a:endParaRPr lang="ru-RU" sz="763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Прямоугольник 86"/>
          <p:cNvSpPr/>
          <p:nvPr/>
        </p:nvSpPr>
        <p:spPr>
          <a:xfrm>
            <a:off x="3440377" y="7893748"/>
            <a:ext cx="666570" cy="126979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93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7630/21609</a:t>
            </a:r>
            <a:endParaRPr lang="ru-RU" sz="593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TextBox 23"/>
          <p:cNvSpPr txBox="1"/>
          <p:nvPr/>
        </p:nvSpPr>
        <p:spPr>
          <a:xfrm>
            <a:off x="3646967" y="7573112"/>
            <a:ext cx="414197" cy="222818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48" dirty="0" smtClean="0"/>
              <a:t>18</a:t>
            </a:r>
            <a:endParaRPr lang="ru-RU" sz="848" dirty="0"/>
          </a:p>
        </p:txBody>
      </p:sp>
      <p:sp>
        <p:nvSpPr>
          <p:cNvPr id="89" name="TextBox 23"/>
          <p:cNvSpPr txBox="1"/>
          <p:nvPr/>
        </p:nvSpPr>
        <p:spPr>
          <a:xfrm>
            <a:off x="3310983" y="7571743"/>
            <a:ext cx="406723" cy="222818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48" dirty="0"/>
              <a:t>1</a:t>
            </a:r>
            <a:endParaRPr lang="ru-RU" sz="848" dirty="0"/>
          </a:p>
        </p:txBody>
      </p:sp>
      <p:sp>
        <p:nvSpPr>
          <p:cNvPr id="90" name="Rectangle 1744"/>
          <p:cNvSpPr>
            <a:spLocks noChangeArrowheads="1"/>
          </p:cNvSpPr>
          <p:nvPr/>
        </p:nvSpPr>
        <p:spPr bwMode="auto">
          <a:xfrm>
            <a:off x="3319507" y="7513005"/>
            <a:ext cx="810044" cy="1304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extLst/>
        </p:spPr>
        <p:txBody>
          <a:bodyPr wrap="square" lIns="0" tIns="0" rIns="0" bIns="0">
            <a:spAutoFit/>
          </a:bodyPr>
          <a:lstStyle>
            <a:lvl1pPr defTabSz="9556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56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56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56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56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5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5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5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5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48" b="1" dirty="0">
                <a:solidFill>
                  <a:srgbClr val="24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Коношский МР</a:t>
            </a:r>
          </a:p>
        </p:txBody>
      </p:sp>
      <p:sp>
        <p:nvSpPr>
          <p:cNvPr id="91" name="Rectangle 1744"/>
          <p:cNvSpPr>
            <a:spLocks noChangeArrowheads="1"/>
          </p:cNvSpPr>
          <p:nvPr/>
        </p:nvSpPr>
        <p:spPr bwMode="auto">
          <a:xfrm>
            <a:off x="4424436" y="7186214"/>
            <a:ext cx="785415" cy="1304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extLst/>
        </p:spPr>
        <p:txBody>
          <a:bodyPr wrap="square" lIns="0" tIns="0" rIns="0" bIns="0">
            <a:spAutoFit/>
          </a:bodyPr>
          <a:lstStyle>
            <a:lvl1pPr defTabSz="9556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56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56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56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56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5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5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5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5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48" b="1" dirty="0">
                <a:solidFill>
                  <a:srgbClr val="24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Вельский МР</a:t>
            </a:r>
          </a:p>
        </p:txBody>
      </p:sp>
      <p:sp>
        <p:nvSpPr>
          <p:cNvPr id="92" name="Прямоугольник 91"/>
          <p:cNvSpPr/>
          <p:nvPr/>
        </p:nvSpPr>
        <p:spPr>
          <a:xfrm>
            <a:off x="4568298" y="7489442"/>
            <a:ext cx="547998" cy="14236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63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103/</a:t>
            </a:r>
            <a:r>
              <a:rPr lang="ru-RU" sz="763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763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Прямоугольник 92"/>
          <p:cNvSpPr/>
          <p:nvPr/>
        </p:nvSpPr>
        <p:spPr>
          <a:xfrm>
            <a:off x="4499672" y="7641317"/>
            <a:ext cx="739883" cy="152581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93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10330/49240</a:t>
            </a:r>
            <a:endParaRPr lang="ru-RU" sz="593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TextBox 23"/>
          <p:cNvSpPr txBox="1"/>
          <p:nvPr/>
        </p:nvSpPr>
        <p:spPr>
          <a:xfrm>
            <a:off x="4843895" y="7277918"/>
            <a:ext cx="414197" cy="222818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48" dirty="0" smtClean="0"/>
              <a:t>18</a:t>
            </a:r>
            <a:endParaRPr lang="ru-RU" sz="848" dirty="0"/>
          </a:p>
        </p:txBody>
      </p:sp>
      <p:sp>
        <p:nvSpPr>
          <p:cNvPr id="95" name="TextBox 23"/>
          <p:cNvSpPr txBox="1"/>
          <p:nvPr/>
        </p:nvSpPr>
        <p:spPr>
          <a:xfrm>
            <a:off x="4483730" y="7268962"/>
            <a:ext cx="406723" cy="222818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48" dirty="0"/>
              <a:t>1</a:t>
            </a:r>
            <a:endParaRPr lang="ru-RU" sz="848" dirty="0"/>
          </a:p>
        </p:txBody>
      </p:sp>
      <p:sp>
        <p:nvSpPr>
          <p:cNvPr id="96" name="Rectangle 1744"/>
          <p:cNvSpPr>
            <a:spLocks noChangeArrowheads="1"/>
          </p:cNvSpPr>
          <p:nvPr/>
        </p:nvSpPr>
        <p:spPr bwMode="auto">
          <a:xfrm>
            <a:off x="4625559" y="6221853"/>
            <a:ext cx="1010549" cy="1304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extLst/>
        </p:spPr>
        <p:txBody>
          <a:bodyPr wrap="square" lIns="0" tIns="0" rIns="0" bIns="0">
            <a:spAutoFit/>
          </a:bodyPr>
          <a:lstStyle/>
          <a:p>
            <a:pPr algn="ctr" defTabSz="809866">
              <a:spcBef>
                <a:spcPct val="0"/>
              </a:spcBef>
            </a:pPr>
            <a:r>
              <a:rPr lang="ru-RU" altLang="ru-RU" sz="848" b="1" dirty="0">
                <a:solidFill>
                  <a:srgbClr val="24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Шенкурский МР</a:t>
            </a:r>
          </a:p>
        </p:txBody>
      </p:sp>
      <p:sp>
        <p:nvSpPr>
          <p:cNvPr id="97" name="Прямоугольник 96"/>
          <p:cNvSpPr/>
          <p:nvPr/>
        </p:nvSpPr>
        <p:spPr>
          <a:xfrm>
            <a:off x="4812669" y="6554596"/>
            <a:ext cx="547998" cy="14236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63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213/</a:t>
            </a:r>
            <a:r>
              <a:rPr lang="ru-RU" sz="763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763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Прямоугольник 97"/>
          <p:cNvSpPr/>
          <p:nvPr/>
        </p:nvSpPr>
        <p:spPr>
          <a:xfrm>
            <a:off x="4780381" y="6726604"/>
            <a:ext cx="666570" cy="126979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93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5218/12610</a:t>
            </a:r>
            <a:endParaRPr lang="ru-RU" sz="593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TextBox 23"/>
          <p:cNvSpPr txBox="1"/>
          <p:nvPr/>
        </p:nvSpPr>
        <p:spPr>
          <a:xfrm>
            <a:off x="5023460" y="6336150"/>
            <a:ext cx="414197" cy="222818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48" dirty="0" smtClean="0"/>
              <a:t>18</a:t>
            </a:r>
            <a:endParaRPr lang="ru-RU" sz="848" dirty="0"/>
          </a:p>
        </p:txBody>
      </p:sp>
      <p:sp>
        <p:nvSpPr>
          <p:cNvPr id="100" name="TextBox 23"/>
          <p:cNvSpPr txBox="1"/>
          <p:nvPr/>
        </p:nvSpPr>
        <p:spPr>
          <a:xfrm>
            <a:off x="4687475" y="6334781"/>
            <a:ext cx="406723" cy="222818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48" dirty="0" smtClean="0"/>
              <a:t>1</a:t>
            </a:r>
            <a:endParaRPr lang="ru-RU" sz="848" dirty="0"/>
          </a:p>
        </p:txBody>
      </p:sp>
      <p:sp>
        <p:nvSpPr>
          <p:cNvPr id="101" name="Прямоугольник 100"/>
          <p:cNvSpPr/>
          <p:nvPr/>
        </p:nvSpPr>
        <p:spPr>
          <a:xfrm>
            <a:off x="3690146" y="6785735"/>
            <a:ext cx="547998" cy="14236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63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213/</a:t>
            </a:r>
            <a:r>
              <a:rPr lang="ru-RU" sz="763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763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Прямоугольник 101"/>
          <p:cNvSpPr/>
          <p:nvPr/>
        </p:nvSpPr>
        <p:spPr>
          <a:xfrm>
            <a:off x="3638794" y="6951119"/>
            <a:ext cx="702580" cy="166765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93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3106/26002</a:t>
            </a:r>
            <a:endParaRPr lang="ru-RU" sz="593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Rectangle 1744"/>
          <p:cNvSpPr>
            <a:spLocks noChangeArrowheads="1"/>
          </p:cNvSpPr>
          <p:nvPr/>
        </p:nvSpPr>
        <p:spPr bwMode="auto">
          <a:xfrm>
            <a:off x="3560505" y="6436573"/>
            <a:ext cx="868435" cy="1304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extLst/>
        </p:spPr>
        <p:txBody>
          <a:bodyPr wrap="square" lIns="0" tIns="0" rIns="0" bIns="0">
            <a:spAutoFit/>
          </a:bodyPr>
          <a:lstStyle>
            <a:lvl1pPr defTabSz="9556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56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56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56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56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5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5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5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5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sz="848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Няндомский</a:t>
            </a:r>
            <a:r>
              <a:rPr lang="ru-RU" altLang="ru-RU" sz="848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МР</a:t>
            </a:r>
          </a:p>
        </p:txBody>
      </p:sp>
      <p:sp>
        <p:nvSpPr>
          <p:cNvPr id="104" name="TextBox 23"/>
          <p:cNvSpPr txBox="1"/>
          <p:nvPr/>
        </p:nvSpPr>
        <p:spPr>
          <a:xfrm>
            <a:off x="3943021" y="6560289"/>
            <a:ext cx="414197" cy="222818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48" dirty="0" smtClean="0"/>
              <a:t>18</a:t>
            </a:r>
            <a:endParaRPr lang="ru-RU" sz="848" dirty="0"/>
          </a:p>
        </p:txBody>
      </p:sp>
      <p:sp>
        <p:nvSpPr>
          <p:cNvPr id="105" name="TextBox 23"/>
          <p:cNvSpPr txBox="1"/>
          <p:nvPr/>
        </p:nvSpPr>
        <p:spPr>
          <a:xfrm>
            <a:off x="3607037" y="6558920"/>
            <a:ext cx="406723" cy="222818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48" dirty="0" smtClean="0"/>
              <a:t>1</a:t>
            </a:r>
            <a:endParaRPr lang="ru-RU" sz="848" dirty="0"/>
          </a:p>
        </p:txBody>
      </p:sp>
      <p:sp>
        <p:nvSpPr>
          <p:cNvPr id="106" name="Rectangle 1744"/>
          <p:cNvSpPr>
            <a:spLocks noChangeArrowheads="1"/>
          </p:cNvSpPr>
          <p:nvPr/>
        </p:nvSpPr>
        <p:spPr bwMode="auto">
          <a:xfrm>
            <a:off x="2696855" y="5618934"/>
            <a:ext cx="789989" cy="1304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extLst/>
        </p:spPr>
        <p:txBody>
          <a:bodyPr wrap="square" lIns="0" tIns="0" rIns="0" bIns="0">
            <a:spAutoFit/>
          </a:bodyPr>
          <a:lstStyle>
            <a:lvl1pPr defTabSz="9556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56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56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56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56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5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5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5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5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48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Плесецкий МР</a:t>
            </a:r>
          </a:p>
        </p:txBody>
      </p:sp>
      <p:sp>
        <p:nvSpPr>
          <p:cNvPr id="107" name="TextBox 23"/>
          <p:cNvSpPr txBox="1"/>
          <p:nvPr/>
        </p:nvSpPr>
        <p:spPr>
          <a:xfrm>
            <a:off x="2829775" y="5791982"/>
            <a:ext cx="414197" cy="222818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48" dirty="0" smtClean="0"/>
              <a:t>18</a:t>
            </a:r>
            <a:endParaRPr lang="ru-RU" sz="848" dirty="0"/>
          </a:p>
        </p:txBody>
      </p:sp>
      <p:sp>
        <p:nvSpPr>
          <p:cNvPr id="108" name="TextBox 23"/>
          <p:cNvSpPr txBox="1"/>
          <p:nvPr/>
        </p:nvSpPr>
        <p:spPr>
          <a:xfrm>
            <a:off x="2493792" y="5790611"/>
            <a:ext cx="406723" cy="222818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48" dirty="0" smtClean="0"/>
              <a:t>1</a:t>
            </a:r>
            <a:endParaRPr lang="ru-RU" sz="848" dirty="0"/>
          </a:p>
        </p:txBody>
      </p:sp>
      <p:sp>
        <p:nvSpPr>
          <p:cNvPr id="112" name="TextBox 111"/>
          <p:cNvSpPr txBox="1"/>
          <p:nvPr/>
        </p:nvSpPr>
        <p:spPr>
          <a:xfrm>
            <a:off x="2" y="7527275"/>
            <a:ext cx="2164431" cy="70419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txBody>
          <a:bodyPr wrap="square" lIns="77498" tIns="38749" rIns="77498" bIns="38749" rtlCol="0">
            <a:spAutoFit/>
          </a:bodyPr>
          <a:lstStyle/>
          <a:p>
            <a:r>
              <a:rPr lang="ru-RU" sz="678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14:10 </a:t>
            </a:r>
            <a:r>
              <a:rPr lang="ru-RU" sz="678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10.04.2021</a:t>
            </a:r>
            <a:endParaRPr lang="ru-RU" sz="67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Архангельской </a:t>
            </a:r>
            <a:r>
              <a:rPr lang="ru-RU" sz="678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</a:p>
          <a:p>
            <a:r>
              <a:rPr lang="ru-RU" sz="678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 7 Е.В. Редута</a:t>
            </a:r>
          </a:p>
          <a:p>
            <a:r>
              <a:rPr lang="ru-RU" sz="678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</a:t>
            </a:r>
            <a:r>
              <a:rPr lang="ru-RU" sz="6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3915-1113</a:t>
            </a:r>
          </a:p>
          <a:p>
            <a:r>
              <a:rPr lang="ru-RU" sz="6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Использовались: АИУС РСЧС – 2030</a:t>
            </a:r>
          </a:p>
          <a:p>
            <a:r>
              <a:rPr lang="ru-RU" sz="6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масштаб 1:</a:t>
            </a:r>
            <a:r>
              <a:rPr lang="en-US" sz="6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5 000 </a:t>
            </a:r>
            <a:r>
              <a:rPr lang="ru-RU" sz="6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000</a:t>
            </a:r>
          </a:p>
        </p:txBody>
      </p:sp>
      <p:sp>
        <p:nvSpPr>
          <p:cNvPr id="174" name="Text Box 97"/>
          <p:cNvSpPr txBox="1">
            <a:spLocks noChangeArrowheads="1"/>
          </p:cNvSpPr>
          <p:nvPr/>
        </p:nvSpPr>
        <p:spPr bwMode="auto">
          <a:xfrm>
            <a:off x="7985869" y="7246099"/>
            <a:ext cx="1650912" cy="224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4624" tIns="72313" rIns="144624" bIns="72313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ru-RU" altLang="ru-RU" sz="509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77" name="Text Box 97"/>
          <p:cNvSpPr txBox="1">
            <a:spLocks noChangeArrowheads="1"/>
          </p:cNvSpPr>
          <p:nvPr/>
        </p:nvSpPr>
        <p:spPr bwMode="auto">
          <a:xfrm>
            <a:off x="8313421" y="7356576"/>
            <a:ext cx="1952016" cy="263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4627" tIns="72314" rIns="144627" bIns="72314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ru-RU" altLang="ru-RU" sz="763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9" name="Полилиния 108"/>
          <p:cNvSpPr/>
          <p:nvPr/>
        </p:nvSpPr>
        <p:spPr>
          <a:xfrm>
            <a:off x="3943020" y="1007305"/>
            <a:ext cx="4959441" cy="1898118"/>
          </a:xfrm>
          <a:custGeom>
            <a:avLst/>
            <a:gdLst>
              <a:gd name="connsiteX0" fmla="*/ 0 w 4705350"/>
              <a:gd name="connsiteY0" fmla="*/ 590550 h 1628775"/>
              <a:gd name="connsiteX1" fmla="*/ 495300 w 4705350"/>
              <a:gd name="connsiteY1" fmla="*/ 428625 h 1628775"/>
              <a:gd name="connsiteX2" fmla="*/ 809625 w 4705350"/>
              <a:gd name="connsiteY2" fmla="*/ 0 h 1628775"/>
              <a:gd name="connsiteX3" fmla="*/ 1085850 w 4705350"/>
              <a:gd name="connsiteY3" fmla="*/ 104775 h 1628775"/>
              <a:gd name="connsiteX4" fmla="*/ 1419225 w 4705350"/>
              <a:gd name="connsiteY4" fmla="*/ 123825 h 1628775"/>
              <a:gd name="connsiteX5" fmla="*/ 1581150 w 4705350"/>
              <a:gd name="connsiteY5" fmla="*/ 238125 h 1628775"/>
              <a:gd name="connsiteX6" fmla="*/ 1714500 w 4705350"/>
              <a:gd name="connsiteY6" fmla="*/ 381000 h 1628775"/>
              <a:gd name="connsiteX7" fmla="*/ 1914525 w 4705350"/>
              <a:gd name="connsiteY7" fmla="*/ 609600 h 1628775"/>
              <a:gd name="connsiteX8" fmla="*/ 1905000 w 4705350"/>
              <a:gd name="connsiteY8" fmla="*/ 352425 h 1628775"/>
              <a:gd name="connsiteX9" fmla="*/ 1962150 w 4705350"/>
              <a:gd name="connsiteY9" fmla="*/ 152400 h 1628775"/>
              <a:gd name="connsiteX10" fmla="*/ 1990725 w 4705350"/>
              <a:gd name="connsiteY10" fmla="*/ 95250 h 1628775"/>
              <a:gd name="connsiteX11" fmla="*/ 2314575 w 4705350"/>
              <a:gd name="connsiteY11" fmla="*/ 285750 h 1628775"/>
              <a:gd name="connsiteX12" fmla="*/ 2705100 w 4705350"/>
              <a:gd name="connsiteY12" fmla="*/ 400050 h 1628775"/>
              <a:gd name="connsiteX13" fmla="*/ 2857500 w 4705350"/>
              <a:gd name="connsiteY13" fmla="*/ 504825 h 1628775"/>
              <a:gd name="connsiteX14" fmla="*/ 3114675 w 4705350"/>
              <a:gd name="connsiteY14" fmla="*/ 504825 h 1628775"/>
              <a:gd name="connsiteX15" fmla="*/ 3638550 w 4705350"/>
              <a:gd name="connsiteY15" fmla="*/ 723900 h 1628775"/>
              <a:gd name="connsiteX16" fmla="*/ 3962400 w 4705350"/>
              <a:gd name="connsiteY16" fmla="*/ 733425 h 1628775"/>
              <a:gd name="connsiteX17" fmla="*/ 4067175 w 4705350"/>
              <a:gd name="connsiteY17" fmla="*/ 609600 h 1628775"/>
              <a:gd name="connsiteX18" fmla="*/ 4162425 w 4705350"/>
              <a:gd name="connsiteY18" fmla="*/ 457200 h 1628775"/>
              <a:gd name="connsiteX19" fmla="*/ 4391025 w 4705350"/>
              <a:gd name="connsiteY19" fmla="*/ 419100 h 1628775"/>
              <a:gd name="connsiteX20" fmla="*/ 4676775 w 4705350"/>
              <a:gd name="connsiteY20" fmla="*/ 447675 h 1628775"/>
              <a:gd name="connsiteX21" fmla="*/ 4705350 w 4705350"/>
              <a:gd name="connsiteY21" fmla="*/ 1190625 h 1628775"/>
              <a:gd name="connsiteX22" fmla="*/ 4248150 w 4705350"/>
              <a:gd name="connsiteY22" fmla="*/ 1162050 h 1628775"/>
              <a:gd name="connsiteX23" fmla="*/ 3629025 w 4705350"/>
              <a:gd name="connsiteY23" fmla="*/ 1266825 h 1628775"/>
              <a:gd name="connsiteX24" fmla="*/ 2752725 w 4705350"/>
              <a:gd name="connsiteY24" fmla="*/ 1228725 h 1628775"/>
              <a:gd name="connsiteX25" fmla="*/ 2505075 w 4705350"/>
              <a:gd name="connsiteY25" fmla="*/ 1409700 h 1628775"/>
              <a:gd name="connsiteX26" fmla="*/ 2152650 w 4705350"/>
              <a:gd name="connsiteY26" fmla="*/ 1343025 h 1628775"/>
              <a:gd name="connsiteX27" fmla="*/ 2152650 w 4705350"/>
              <a:gd name="connsiteY27" fmla="*/ 1628775 h 1628775"/>
              <a:gd name="connsiteX28" fmla="*/ 1781175 w 4705350"/>
              <a:gd name="connsiteY28" fmla="*/ 1562100 h 1628775"/>
              <a:gd name="connsiteX29" fmla="*/ 1781175 w 4705350"/>
              <a:gd name="connsiteY29" fmla="*/ 1476375 h 1628775"/>
              <a:gd name="connsiteX30" fmla="*/ 800100 w 4705350"/>
              <a:gd name="connsiteY30" fmla="*/ 1381125 h 1628775"/>
              <a:gd name="connsiteX31" fmla="*/ 704850 w 4705350"/>
              <a:gd name="connsiteY31" fmla="*/ 1266825 h 1628775"/>
              <a:gd name="connsiteX32" fmla="*/ 552450 w 4705350"/>
              <a:gd name="connsiteY32" fmla="*/ 1228725 h 1628775"/>
              <a:gd name="connsiteX33" fmla="*/ 438150 w 4705350"/>
              <a:gd name="connsiteY33" fmla="*/ 1209675 h 1628775"/>
              <a:gd name="connsiteX34" fmla="*/ 314325 w 4705350"/>
              <a:gd name="connsiteY34" fmla="*/ 1104900 h 1628775"/>
              <a:gd name="connsiteX35" fmla="*/ 238125 w 4705350"/>
              <a:gd name="connsiteY35" fmla="*/ 904875 h 1628775"/>
              <a:gd name="connsiteX36" fmla="*/ 47625 w 4705350"/>
              <a:gd name="connsiteY36" fmla="*/ 742950 h 1628775"/>
              <a:gd name="connsiteX37" fmla="*/ 0 w 4705350"/>
              <a:gd name="connsiteY37" fmla="*/ 590550 h 1628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4705350" h="1628775">
                <a:moveTo>
                  <a:pt x="0" y="590550"/>
                </a:moveTo>
                <a:lnTo>
                  <a:pt x="495300" y="428625"/>
                </a:lnTo>
                <a:lnTo>
                  <a:pt x="809625" y="0"/>
                </a:lnTo>
                <a:lnTo>
                  <a:pt x="1085850" y="104775"/>
                </a:lnTo>
                <a:lnTo>
                  <a:pt x="1419225" y="123825"/>
                </a:lnTo>
                <a:lnTo>
                  <a:pt x="1581150" y="238125"/>
                </a:lnTo>
                <a:lnTo>
                  <a:pt x="1714500" y="381000"/>
                </a:lnTo>
                <a:lnTo>
                  <a:pt x="1914525" y="609600"/>
                </a:lnTo>
                <a:lnTo>
                  <a:pt x="1905000" y="352425"/>
                </a:lnTo>
                <a:lnTo>
                  <a:pt x="1962150" y="152400"/>
                </a:lnTo>
                <a:lnTo>
                  <a:pt x="1990725" y="95250"/>
                </a:lnTo>
                <a:lnTo>
                  <a:pt x="2314575" y="285750"/>
                </a:lnTo>
                <a:lnTo>
                  <a:pt x="2705100" y="400050"/>
                </a:lnTo>
                <a:lnTo>
                  <a:pt x="2857500" y="504825"/>
                </a:lnTo>
                <a:lnTo>
                  <a:pt x="3114675" y="504825"/>
                </a:lnTo>
                <a:lnTo>
                  <a:pt x="3638550" y="723900"/>
                </a:lnTo>
                <a:lnTo>
                  <a:pt x="3962400" y="733425"/>
                </a:lnTo>
                <a:lnTo>
                  <a:pt x="4067175" y="609600"/>
                </a:lnTo>
                <a:lnTo>
                  <a:pt x="4162425" y="457200"/>
                </a:lnTo>
                <a:lnTo>
                  <a:pt x="4391025" y="419100"/>
                </a:lnTo>
                <a:lnTo>
                  <a:pt x="4676775" y="447675"/>
                </a:lnTo>
                <a:lnTo>
                  <a:pt x="4705350" y="1190625"/>
                </a:lnTo>
                <a:lnTo>
                  <a:pt x="4248150" y="1162050"/>
                </a:lnTo>
                <a:lnTo>
                  <a:pt x="3629025" y="1266825"/>
                </a:lnTo>
                <a:lnTo>
                  <a:pt x="2752725" y="1228725"/>
                </a:lnTo>
                <a:lnTo>
                  <a:pt x="2505075" y="1409700"/>
                </a:lnTo>
                <a:lnTo>
                  <a:pt x="2152650" y="1343025"/>
                </a:lnTo>
                <a:lnTo>
                  <a:pt x="2152650" y="1628775"/>
                </a:lnTo>
                <a:lnTo>
                  <a:pt x="1781175" y="1562100"/>
                </a:lnTo>
                <a:lnTo>
                  <a:pt x="1781175" y="1476375"/>
                </a:lnTo>
                <a:lnTo>
                  <a:pt x="800100" y="1381125"/>
                </a:lnTo>
                <a:lnTo>
                  <a:pt x="704850" y="1266825"/>
                </a:lnTo>
                <a:lnTo>
                  <a:pt x="552450" y="1228725"/>
                </a:lnTo>
                <a:lnTo>
                  <a:pt x="438150" y="1209675"/>
                </a:lnTo>
                <a:lnTo>
                  <a:pt x="314325" y="1104900"/>
                </a:lnTo>
                <a:lnTo>
                  <a:pt x="238125" y="904875"/>
                </a:lnTo>
                <a:lnTo>
                  <a:pt x="47625" y="742950"/>
                </a:lnTo>
                <a:lnTo>
                  <a:pt x="0" y="590550"/>
                </a:lnTo>
                <a:close/>
              </a:path>
            </a:pathLst>
          </a:custGeom>
          <a:solidFill>
            <a:srgbClr val="FF0000">
              <a:alpha val="43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4891"/>
            <a:endParaRPr lang="ru-RU" sz="1582"/>
          </a:p>
        </p:txBody>
      </p:sp>
      <p:sp>
        <p:nvSpPr>
          <p:cNvPr id="110" name="Rectangle 1744"/>
          <p:cNvSpPr>
            <a:spLocks noChangeArrowheads="1"/>
          </p:cNvSpPr>
          <p:nvPr/>
        </p:nvSpPr>
        <p:spPr bwMode="auto">
          <a:xfrm>
            <a:off x="6079424" y="1609420"/>
            <a:ext cx="735779" cy="1304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extLst/>
        </p:spPr>
        <p:txBody>
          <a:bodyPr wrap="none" lIns="0" tIns="0" rIns="0" bIns="0">
            <a:spAutoFit/>
          </a:bodyPr>
          <a:lstStyle>
            <a:lvl1pPr defTabSz="9556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56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56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56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56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5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5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5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5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91777">
              <a:spcBef>
                <a:spcPts val="0"/>
              </a:spcBef>
              <a:buNone/>
              <a:defRPr/>
            </a:pPr>
            <a:r>
              <a:rPr lang="ru-RU" altLang="ru-RU" sz="848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Мезенский МР</a:t>
            </a:r>
          </a:p>
        </p:txBody>
      </p:sp>
      <p:sp>
        <p:nvSpPr>
          <p:cNvPr id="111" name="Прямоугольник 110"/>
          <p:cNvSpPr/>
          <p:nvPr/>
        </p:nvSpPr>
        <p:spPr>
          <a:xfrm>
            <a:off x="6212389" y="1935620"/>
            <a:ext cx="638663" cy="14236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6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188/</a:t>
            </a:r>
            <a:r>
              <a:rPr lang="ru-RU" sz="76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</a:t>
            </a:r>
          </a:p>
        </p:txBody>
      </p:sp>
      <p:sp>
        <p:nvSpPr>
          <p:cNvPr id="113" name="Прямоугольник 112"/>
          <p:cNvSpPr/>
          <p:nvPr/>
        </p:nvSpPr>
        <p:spPr>
          <a:xfrm>
            <a:off x="6197822" y="2110795"/>
            <a:ext cx="666570" cy="126979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93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1599/8809</a:t>
            </a:r>
            <a:endParaRPr lang="ru-RU" sz="593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TextBox 23"/>
          <p:cNvSpPr txBox="1"/>
          <p:nvPr/>
        </p:nvSpPr>
        <p:spPr>
          <a:xfrm>
            <a:off x="6500612" y="1740704"/>
            <a:ext cx="414197" cy="222818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48" dirty="0" smtClean="0"/>
              <a:t>18</a:t>
            </a:r>
            <a:endParaRPr lang="ru-RU" sz="848" dirty="0"/>
          </a:p>
        </p:txBody>
      </p:sp>
      <p:sp>
        <p:nvSpPr>
          <p:cNvPr id="115" name="TextBox 23"/>
          <p:cNvSpPr txBox="1"/>
          <p:nvPr/>
        </p:nvSpPr>
        <p:spPr>
          <a:xfrm>
            <a:off x="6164628" y="1739333"/>
            <a:ext cx="406723" cy="222818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48" dirty="0"/>
              <a:t>5</a:t>
            </a:r>
            <a:endParaRPr lang="ru-RU" sz="848" dirty="0"/>
          </a:p>
        </p:txBody>
      </p:sp>
      <p:sp>
        <p:nvSpPr>
          <p:cNvPr id="116" name="Полилиния 115"/>
          <p:cNvSpPr/>
          <p:nvPr/>
        </p:nvSpPr>
        <p:spPr>
          <a:xfrm>
            <a:off x="4583196" y="2610191"/>
            <a:ext cx="3322016" cy="2946679"/>
          </a:xfrm>
          <a:custGeom>
            <a:avLst/>
            <a:gdLst>
              <a:gd name="connsiteX0" fmla="*/ 38100 w 3028950"/>
              <a:gd name="connsiteY0" fmla="*/ 533400 h 2238375"/>
              <a:gd name="connsiteX1" fmla="*/ 142875 w 3028950"/>
              <a:gd name="connsiteY1" fmla="*/ 581025 h 2238375"/>
              <a:gd name="connsiteX2" fmla="*/ 104775 w 3028950"/>
              <a:gd name="connsiteY2" fmla="*/ 704850 h 2238375"/>
              <a:gd name="connsiteX3" fmla="*/ 666750 w 3028950"/>
              <a:gd name="connsiteY3" fmla="*/ 838200 h 2238375"/>
              <a:gd name="connsiteX4" fmla="*/ 838200 w 3028950"/>
              <a:gd name="connsiteY4" fmla="*/ 952500 h 2238375"/>
              <a:gd name="connsiteX5" fmla="*/ 1066800 w 3028950"/>
              <a:gd name="connsiteY5" fmla="*/ 981075 h 2238375"/>
              <a:gd name="connsiteX6" fmla="*/ 733425 w 3028950"/>
              <a:gd name="connsiteY6" fmla="*/ 1247775 h 2238375"/>
              <a:gd name="connsiteX7" fmla="*/ 809625 w 3028950"/>
              <a:gd name="connsiteY7" fmla="*/ 1419225 h 2238375"/>
              <a:gd name="connsiteX8" fmla="*/ 809625 w 3028950"/>
              <a:gd name="connsiteY8" fmla="*/ 1676400 h 2238375"/>
              <a:gd name="connsiteX9" fmla="*/ 809625 w 3028950"/>
              <a:gd name="connsiteY9" fmla="*/ 1762125 h 2238375"/>
              <a:gd name="connsiteX10" fmla="*/ 914400 w 3028950"/>
              <a:gd name="connsiteY10" fmla="*/ 1819275 h 2238375"/>
              <a:gd name="connsiteX11" fmla="*/ 866775 w 3028950"/>
              <a:gd name="connsiteY11" fmla="*/ 1952625 h 2238375"/>
              <a:gd name="connsiteX12" fmla="*/ 1000125 w 3028950"/>
              <a:gd name="connsiteY12" fmla="*/ 2105025 h 2238375"/>
              <a:gd name="connsiteX13" fmla="*/ 1657350 w 3028950"/>
              <a:gd name="connsiteY13" fmla="*/ 2114550 h 2238375"/>
              <a:gd name="connsiteX14" fmla="*/ 1952625 w 3028950"/>
              <a:gd name="connsiteY14" fmla="*/ 2238375 h 2238375"/>
              <a:gd name="connsiteX15" fmla="*/ 2257425 w 3028950"/>
              <a:gd name="connsiteY15" fmla="*/ 2190750 h 2238375"/>
              <a:gd name="connsiteX16" fmla="*/ 2266950 w 3028950"/>
              <a:gd name="connsiteY16" fmla="*/ 2057400 h 2238375"/>
              <a:gd name="connsiteX17" fmla="*/ 2619375 w 3028950"/>
              <a:gd name="connsiteY17" fmla="*/ 2114550 h 2238375"/>
              <a:gd name="connsiteX18" fmla="*/ 3028950 w 3028950"/>
              <a:gd name="connsiteY18" fmla="*/ 2066925 h 2238375"/>
              <a:gd name="connsiteX19" fmla="*/ 2876550 w 3028950"/>
              <a:gd name="connsiteY19" fmla="*/ 1866900 h 2238375"/>
              <a:gd name="connsiteX20" fmla="*/ 2933700 w 3028950"/>
              <a:gd name="connsiteY20" fmla="*/ 1695450 h 2238375"/>
              <a:gd name="connsiteX21" fmla="*/ 2752725 w 3028950"/>
              <a:gd name="connsiteY21" fmla="*/ 1428750 h 2238375"/>
              <a:gd name="connsiteX22" fmla="*/ 2333625 w 3028950"/>
              <a:gd name="connsiteY22" fmla="*/ 1304925 h 2238375"/>
              <a:gd name="connsiteX23" fmla="*/ 2047875 w 3028950"/>
              <a:gd name="connsiteY23" fmla="*/ 1114425 h 2238375"/>
              <a:gd name="connsiteX24" fmla="*/ 2152650 w 3028950"/>
              <a:gd name="connsiteY24" fmla="*/ 1038225 h 2238375"/>
              <a:gd name="connsiteX25" fmla="*/ 2047875 w 3028950"/>
              <a:gd name="connsiteY25" fmla="*/ 847725 h 2238375"/>
              <a:gd name="connsiteX26" fmla="*/ 1714500 w 3028950"/>
              <a:gd name="connsiteY26" fmla="*/ 809625 h 2238375"/>
              <a:gd name="connsiteX27" fmla="*/ 1752600 w 3028950"/>
              <a:gd name="connsiteY27" fmla="*/ 657225 h 2238375"/>
              <a:gd name="connsiteX28" fmla="*/ 1619250 w 3028950"/>
              <a:gd name="connsiteY28" fmla="*/ 619125 h 2238375"/>
              <a:gd name="connsiteX29" fmla="*/ 1733550 w 3028950"/>
              <a:gd name="connsiteY29" fmla="*/ 352425 h 2238375"/>
              <a:gd name="connsiteX30" fmla="*/ 1524000 w 3028950"/>
              <a:gd name="connsiteY30" fmla="*/ 247650 h 2238375"/>
              <a:gd name="connsiteX31" fmla="*/ 1152525 w 3028950"/>
              <a:gd name="connsiteY31" fmla="*/ 180975 h 2238375"/>
              <a:gd name="connsiteX32" fmla="*/ 1152525 w 3028950"/>
              <a:gd name="connsiteY32" fmla="*/ 95250 h 2238375"/>
              <a:gd name="connsiteX33" fmla="*/ 200025 w 3028950"/>
              <a:gd name="connsiteY33" fmla="*/ 0 h 2238375"/>
              <a:gd name="connsiteX34" fmla="*/ 142875 w 3028950"/>
              <a:gd name="connsiteY34" fmla="*/ 200025 h 2238375"/>
              <a:gd name="connsiteX35" fmla="*/ 0 w 3028950"/>
              <a:gd name="connsiteY35" fmla="*/ 333375 h 2238375"/>
              <a:gd name="connsiteX36" fmla="*/ 133350 w 3028950"/>
              <a:gd name="connsiteY36" fmla="*/ 409575 h 2238375"/>
              <a:gd name="connsiteX37" fmla="*/ 38100 w 3028950"/>
              <a:gd name="connsiteY37" fmla="*/ 533400 h 223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3028950" h="2238375">
                <a:moveTo>
                  <a:pt x="38100" y="533400"/>
                </a:moveTo>
                <a:lnTo>
                  <a:pt x="142875" y="581025"/>
                </a:lnTo>
                <a:lnTo>
                  <a:pt x="104775" y="704850"/>
                </a:lnTo>
                <a:lnTo>
                  <a:pt x="666750" y="838200"/>
                </a:lnTo>
                <a:lnTo>
                  <a:pt x="838200" y="952500"/>
                </a:lnTo>
                <a:lnTo>
                  <a:pt x="1066800" y="981075"/>
                </a:lnTo>
                <a:lnTo>
                  <a:pt x="733425" y="1247775"/>
                </a:lnTo>
                <a:lnTo>
                  <a:pt x="809625" y="1419225"/>
                </a:lnTo>
                <a:lnTo>
                  <a:pt x="809625" y="1676400"/>
                </a:lnTo>
                <a:lnTo>
                  <a:pt x="809625" y="1762125"/>
                </a:lnTo>
                <a:lnTo>
                  <a:pt x="914400" y="1819275"/>
                </a:lnTo>
                <a:lnTo>
                  <a:pt x="866775" y="1952625"/>
                </a:lnTo>
                <a:lnTo>
                  <a:pt x="1000125" y="2105025"/>
                </a:lnTo>
                <a:lnTo>
                  <a:pt x="1657350" y="2114550"/>
                </a:lnTo>
                <a:lnTo>
                  <a:pt x="1952625" y="2238375"/>
                </a:lnTo>
                <a:lnTo>
                  <a:pt x="2257425" y="2190750"/>
                </a:lnTo>
                <a:lnTo>
                  <a:pt x="2266950" y="2057400"/>
                </a:lnTo>
                <a:lnTo>
                  <a:pt x="2619375" y="2114550"/>
                </a:lnTo>
                <a:lnTo>
                  <a:pt x="3028950" y="2066925"/>
                </a:lnTo>
                <a:lnTo>
                  <a:pt x="2876550" y="1866900"/>
                </a:lnTo>
                <a:lnTo>
                  <a:pt x="2933700" y="1695450"/>
                </a:lnTo>
                <a:lnTo>
                  <a:pt x="2752725" y="1428750"/>
                </a:lnTo>
                <a:lnTo>
                  <a:pt x="2333625" y="1304925"/>
                </a:lnTo>
                <a:lnTo>
                  <a:pt x="2047875" y="1114425"/>
                </a:lnTo>
                <a:lnTo>
                  <a:pt x="2152650" y="1038225"/>
                </a:lnTo>
                <a:lnTo>
                  <a:pt x="2047875" y="847725"/>
                </a:lnTo>
                <a:lnTo>
                  <a:pt x="1714500" y="809625"/>
                </a:lnTo>
                <a:lnTo>
                  <a:pt x="1752600" y="657225"/>
                </a:lnTo>
                <a:lnTo>
                  <a:pt x="1619250" y="619125"/>
                </a:lnTo>
                <a:lnTo>
                  <a:pt x="1733550" y="352425"/>
                </a:lnTo>
                <a:lnTo>
                  <a:pt x="1524000" y="247650"/>
                </a:lnTo>
                <a:lnTo>
                  <a:pt x="1152525" y="180975"/>
                </a:lnTo>
                <a:lnTo>
                  <a:pt x="1152525" y="95250"/>
                </a:lnTo>
                <a:lnTo>
                  <a:pt x="200025" y="0"/>
                </a:lnTo>
                <a:lnTo>
                  <a:pt x="142875" y="200025"/>
                </a:lnTo>
                <a:lnTo>
                  <a:pt x="0" y="333375"/>
                </a:lnTo>
                <a:lnTo>
                  <a:pt x="133350" y="409575"/>
                </a:lnTo>
                <a:lnTo>
                  <a:pt x="38100" y="533400"/>
                </a:lnTo>
                <a:close/>
              </a:path>
            </a:pathLst>
          </a:custGeom>
          <a:solidFill>
            <a:srgbClr val="FF0000">
              <a:alpha val="43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4891"/>
            <a:endParaRPr lang="ru-RU" sz="1582"/>
          </a:p>
        </p:txBody>
      </p:sp>
      <p:sp>
        <p:nvSpPr>
          <p:cNvPr id="117" name="Полилиния 116"/>
          <p:cNvSpPr/>
          <p:nvPr/>
        </p:nvSpPr>
        <p:spPr>
          <a:xfrm>
            <a:off x="6220113" y="2330193"/>
            <a:ext cx="3531894" cy="1671465"/>
          </a:xfrm>
          <a:custGeom>
            <a:avLst/>
            <a:gdLst>
              <a:gd name="connsiteX0" fmla="*/ 2543175 w 3343275"/>
              <a:gd name="connsiteY0" fmla="*/ 28575 h 1276350"/>
              <a:gd name="connsiteX1" fmla="*/ 2571750 w 3343275"/>
              <a:gd name="connsiteY1" fmla="*/ 247650 h 1276350"/>
              <a:gd name="connsiteX2" fmla="*/ 2895600 w 3343275"/>
              <a:gd name="connsiteY2" fmla="*/ 190500 h 1276350"/>
              <a:gd name="connsiteX3" fmla="*/ 3209925 w 3343275"/>
              <a:gd name="connsiteY3" fmla="*/ 685800 h 1276350"/>
              <a:gd name="connsiteX4" fmla="*/ 3343275 w 3343275"/>
              <a:gd name="connsiteY4" fmla="*/ 714375 h 1276350"/>
              <a:gd name="connsiteX5" fmla="*/ 3276600 w 3343275"/>
              <a:gd name="connsiteY5" fmla="*/ 971550 h 1276350"/>
              <a:gd name="connsiteX6" fmla="*/ 2838450 w 3343275"/>
              <a:gd name="connsiteY6" fmla="*/ 914400 h 1276350"/>
              <a:gd name="connsiteX7" fmla="*/ 2790825 w 3343275"/>
              <a:gd name="connsiteY7" fmla="*/ 1085850 h 1276350"/>
              <a:gd name="connsiteX8" fmla="*/ 2505075 w 3343275"/>
              <a:gd name="connsiteY8" fmla="*/ 1028700 h 1276350"/>
              <a:gd name="connsiteX9" fmla="*/ 2466975 w 3343275"/>
              <a:gd name="connsiteY9" fmla="*/ 1152525 h 1276350"/>
              <a:gd name="connsiteX10" fmla="*/ 2276475 w 3343275"/>
              <a:gd name="connsiteY10" fmla="*/ 1143000 h 1276350"/>
              <a:gd name="connsiteX11" fmla="*/ 2209800 w 3343275"/>
              <a:gd name="connsiteY11" fmla="*/ 1276350 h 1276350"/>
              <a:gd name="connsiteX12" fmla="*/ 2057400 w 3343275"/>
              <a:gd name="connsiteY12" fmla="*/ 1276350 h 1276350"/>
              <a:gd name="connsiteX13" fmla="*/ 2019300 w 3343275"/>
              <a:gd name="connsiteY13" fmla="*/ 1162050 h 1276350"/>
              <a:gd name="connsiteX14" fmla="*/ 1266825 w 3343275"/>
              <a:gd name="connsiteY14" fmla="*/ 1171575 h 1276350"/>
              <a:gd name="connsiteX15" fmla="*/ 1028700 w 3343275"/>
              <a:gd name="connsiteY15" fmla="*/ 1247775 h 1276350"/>
              <a:gd name="connsiteX16" fmla="*/ 771525 w 3343275"/>
              <a:gd name="connsiteY16" fmla="*/ 1228725 h 1276350"/>
              <a:gd name="connsiteX17" fmla="*/ 628650 w 3343275"/>
              <a:gd name="connsiteY17" fmla="*/ 1266825 h 1276350"/>
              <a:gd name="connsiteX18" fmla="*/ 523875 w 3343275"/>
              <a:gd name="connsiteY18" fmla="*/ 1095375 h 1276350"/>
              <a:gd name="connsiteX19" fmla="*/ 180975 w 3343275"/>
              <a:gd name="connsiteY19" fmla="*/ 1047750 h 1276350"/>
              <a:gd name="connsiteX20" fmla="*/ 228600 w 3343275"/>
              <a:gd name="connsiteY20" fmla="*/ 895350 h 1276350"/>
              <a:gd name="connsiteX21" fmla="*/ 104775 w 3343275"/>
              <a:gd name="connsiteY21" fmla="*/ 857250 h 1276350"/>
              <a:gd name="connsiteX22" fmla="*/ 152400 w 3343275"/>
              <a:gd name="connsiteY22" fmla="*/ 771525 h 1276350"/>
              <a:gd name="connsiteX23" fmla="*/ 200025 w 3343275"/>
              <a:gd name="connsiteY23" fmla="*/ 600075 h 1276350"/>
              <a:gd name="connsiteX24" fmla="*/ 0 w 3343275"/>
              <a:gd name="connsiteY24" fmla="*/ 457200 h 1276350"/>
              <a:gd name="connsiteX25" fmla="*/ 9525 w 3343275"/>
              <a:gd name="connsiteY25" fmla="*/ 190500 h 1276350"/>
              <a:gd name="connsiteX26" fmla="*/ 390525 w 3343275"/>
              <a:gd name="connsiteY26" fmla="*/ 247650 h 1276350"/>
              <a:gd name="connsiteX27" fmla="*/ 600075 w 3343275"/>
              <a:gd name="connsiteY27" fmla="*/ 76200 h 1276350"/>
              <a:gd name="connsiteX28" fmla="*/ 1495425 w 3343275"/>
              <a:gd name="connsiteY28" fmla="*/ 114300 h 1276350"/>
              <a:gd name="connsiteX29" fmla="*/ 2095500 w 3343275"/>
              <a:gd name="connsiteY29" fmla="*/ 0 h 1276350"/>
              <a:gd name="connsiteX30" fmla="*/ 2543175 w 3343275"/>
              <a:gd name="connsiteY30" fmla="*/ 28575 h 127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343275" h="1276350">
                <a:moveTo>
                  <a:pt x="2543175" y="28575"/>
                </a:moveTo>
                <a:lnTo>
                  <a:pt x="2571750" y="247650"/>
                </a:lnTo>
                <a:lnTo>
                  <a:pt x="2895600" y="190500"/>
                </a:lnTo>
                <a:lnTo>
                  <a:pt x="3209925" y="685800"/>
                </a:lnTo>
                <a:lnTo>
                  <a:pt x="3343275" y="714375"/>
                </a:lnTo>
                <a:lnTo>
                  <a:pt x="3276600" y="971550"/>
                </a:lnTo>
                <a:lnTo>
                  <a:pt x="2838450" y="914400"/>
                </a:lnTo>
                <a:lnTo>
                  <a:pt x="2790825" y="1085850"/>
                </a:lnTo>
                <a:lnTo>
                  <a:pt x="2505075" y="1028700"/>
                </a:lnTo>
                <a:lnTo>
                  <a:pt x="2466975" y="1152525"/>
                </a:lnTo>
                <a:lnTo>
                  <a:pt x="2276475" y="1143000"/>
                </a:lnTo>
                <a:lnTo>
                  <a:pt x="2209800" y="1276350"/>
                </a:lnTo>
                <a:lnTo>
                  <a:pt x="2057400" y="1276350"/>
                </a:lnTo>
                <a:lnTo>
                  <a:pt x="2019300" y="1162050"/>
                </a:lnTo>
                <a:lnTo>
                  <a:pt x="1266825" y="1171575"/>
                </a:lnTo>
                <a:lnTo>
                  <a:pt x="1028700" y="1247775"/>
                </a:lnTo>
                <a:lnTo>
                  <a:pt x="771525" y="1228725"/>
                </a:lnTo>
                <a:lnTo>
                  <a:pt x="628650" y="1266825"/>
                </a:lnTo>
                <a:lnTo>
                  <a:pt x="523875" y="1095375"/>
                </a:lnTo>
                <a:lnTo>
                  <a:pt x="180975" y="1047750"/>
                </a:lnTo>
                <a:lnTo>
                  <a:pt x="228600" y="895350"/>
                </a:lnTo>
                <a:lnTo>
                  <a:pt x="104775" y="857250"/>
                </a:lnTo>
                <a:lnTo>
                  <a:pt x="152400" y="771525"/>
                </a:lnTo>
                <a:lnTo>
                  <a:pt x="200025" y="600075"/>
                </a:lnTo>
                <a:lnTo>
                  <a:pt x="0" y="457200"/>
                </a:lnTo>
                <a:lnTo>
                  <a:pt x="9525" y="190500"/>
                </a:lnTo>
                <a:lnTo>
                  <a:pt x="390525" y="247650"/>
                </a:lnTo>
                <a:lnTo>
                  <a:pt x="600075" y="76200"/>
                </a:lnTo>
                <a:lnTo>
                  <a:pt x="1495425" y="114300"/>
                </a:lnTo>
                <a:lnTo>
                  <a:pt x="2095500" y="0"/>
                </a:lnTo>
                <a:lnTo>
                  <a:pt x="2543175" y="28575"/>
                </a:lnTo>
                <a:close/>
              </a:path>
            </a:pathLst>
          </a:custGeom>
          <a:solidFill>
            <a:srgbClr val="FF0000">
              <a:alpha val="43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4891"/>
            <a:endParaRPr lang="ru-RU" sz="1582"/>
          </a:p>
        </p:txBody>
      </p:sp>
      <p:sp>
        <p:nvSpPr>
          <p:cNvPr id="118" name="Скругленный прямоугольник 117"/>
          <p:cNvSpPr/>
          <p:nvPr/>
        </p:nvSpPr>
        <p:spPr>
          <a:xfrm>
            <a:off x="7664283" y="3384041"/>
            <a:ext cx="176010" cy="1197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424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60%</a:t>
            </a:r>
            <a:endParaRPr lang="ru-RU" sz="424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9" name="Прямоугольник 118"/>
          <p:cNvSpPr/>
          <p:nvPr/>
        </p:nvSpPr>
        <p:spPr>
          <a:xfrm>
            <a:off x="7277985" y="3233677"/>
            <a:ext cx="666570" cy="126979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93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3304/6410</a:t>
            </a:r>
            <a:endParaRPr lang="ru-RU" sz="593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0" name="Прямоугольник 119"/>
          <p:cNvSpPr/>
          <p:nvPr/>
        </p:nvSpPr>
        <p:spPr>
          <a:xfrm>
            <a:off x="7368589" y="3048280"/>
            <a:ext cx="547998" cy="14236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63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227/30</a:t>
            </a:r>
            <a:endParaRPr lang="ru-RU" sz="763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1" name="TextBox 23"/>
          <p:cNvSpPr txBox="1"/>
          <p:nvPr/>
        </p:nvSpPr>
        <p:spPr>
          <a:xfrm>
            <a:off x="7481826" y="2850758"/>
            <a:ext cx="406723" cy="222818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48" dirty="0"/>
              <a:t>2</a:t>
            </a:r>
            <a:endParaRPr lang="ru-RU" sz="848" dirty="0"/>
          </a:p>
        </p:txBody>
      </p:sp>
      <p:sp>
        <p:nvSpPr>
          <p:cNvPr id="122" name="TextBox 23"/>
          <p:cNvSpPr txBox="1"/>
          <p:nvPr/>
        </p:nvSpPr>
        <p:spPr>
          <a:xfrm>
            <a:off x="7817812" y="2852129"/>
            <a:ext cx="414197" cy="222818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48" dirty="0" smtClean="0"/>
              <a:t>18</a:t>
            </a:r>
            <a:endParaRPr lang="ru-RU" sz="848" dirty="0"/>
          </a:p>
        </p:txBody>
      </p:sp>
      <p:sp>
        <p:nvSpPr>
          <p:cNvPr id="123" name="Rectangle 1744"/>
          <p:cNvSpPr>
            <a:spLocks noChangeArrowheads="1"/>
          </p:cNvSpPr>
          <p:nvPr/>
        </p:nvSpPr>
        <p:spPr bwMode="auto">
          <a:xfrm>
            <a:off x="7410542" y="2754968"/>
            <a:ext cx="886460" cy="1304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extLst/>
        </p:spPr>
        <p:txBody>
          <a:bodyPr wrap="none" lIns="0" tIns="0" rIns="0" bIns="0">
            <a:spAutoFit/>
          </a:bodyPr>
          <a:lstStyle>
            <a:lvl1pPr defTabSz="9556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56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56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56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56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5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5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5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5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91777">
              <a:spcBef>
                <a:spcPts val="0"/>
              </a:spcBef>
              <a:buNone/>
              <a:defRPr/>
            </a:pPr>
            <a:r>
              <a:rPr lang="ru-RU" altLang="ru-RU" sz="848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Лешуконский МР</a:t>
            </a:r>
          </a:p>
        </p:txBody>
      </p:sp>
      <p:sp>
        <p:nvSpPr>
          <p:cNvPr id="124" name="Прямоугольник 123"/>
          <p:cNvSpPr/>
          <p:nvPr/>
        </p:nvSpPr>
        <p:spPr>
          <a:xfrm>
            <a:off x="5950866" y="4082956"/>
            <a:ext cx="547998" cy="14236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63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486/140</a:t>
            </a:r>
            <a:endParaRPr lang="ru-RU" sz="763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5" name="Прямоугольник 124"/>
          <p:cNvSpPr/>
          <p:nvPr/>
        </p:nvSpPr>
        <p:spPr>
          <a:xfrm>
            <a:off x="5867331" y="4253917"/>
            <a:ext cx="666570" cy="126979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93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21996/9826</a:t>
            </a:r>
            <a:endParaRPr lang="ru-RU" sz="593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6" name="Скругленный прямоугольник 125"/>
          <p:cNvSpPr/>
          <p:nvPr/>
        </p:nvSpPr>
        <p:spPr>
          <a:xfrm>
            <a:off x="6230488" y="4406152"/>
            <a:ext cx="176010" cy="1197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424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60%</a:t>
            </a:r>
            <a:endParaRPr lang="ru-RU" sz="424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7" name="TextBox 23"/>
          <p:cNvSpPr txBox="1"/>
          <p:nvPr/>
        </p:nvSpPr>
        <p:spPr>
          <a:xfrm>
            <a:off x="6164629" y="3889614"/>
            <a:ext cx="414197" cy="222818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48" dirty="0" smtClean="0"/>
              <a:t>18</a:t>
            </a:r>
            <a:endParaRPr lang="ru-RU" sz="848" dirty="0"/>
          </a:p>
        </p:txBody>
      </p:sp>
      <p:sp>
        <p:nvSpPr>
          <p:cNvPr id="128" name="TextBox 23"/>
          <p:cNvSpPr txBox="1"/>
          <p:nvPr/>
        </p:nvSpPr>
        <p:spPr>
          <a:xfrm>
            <a:off x="5828644" y="3888242"/>
            <a:ext cx="406723" cy="222818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48" dirty="0"/>
              <a:t>3</a:t>
            </a:r>
            <a:endParaRPr lang="ru-RU" sz="848" dirty="0"/>
          </a:p>
        </p:txBody>
      </p:sp>
      <p:sp>
        <p:nvSpPr>
          <p:cNvPr id="129" name="Скругленный прямоугольник 128"/>
          <p:cNvSpPr/>
          <p:nvPr/>
        </p:nvSpPr>
        <p:spPr>
          <a:xfrm>
            <a:off x="6481354" y="2299806"/>
            <a:ext cx="176010" cy="1197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424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60%</a:t>
            </a:r>
            <a:endParaRPr lang="ru-RU" sz="424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Rectangle 1744"/>
          <p:cNvSpPr>
            <a:spLocks noChangeArrowheads="1"/>
          </p:cNvSpPr>
          <p:nvPr/>
        </p:nvSpPr>
        <p:spPr bwMode="auto">
          <a:xfrm>
            <a:off x="5796889" y="3793679"/>
            <a:ext cx="767838" cy="1304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extLst/>
        </p:spPr>
        <p:txBody>
          <a:bodyPr wrap="none" lIns="0" tIns="0" rIns="0" bIns="0">
            <a:spAutoFit/>
          </a:bodyPr>
          <a:lstStyle>
            <a:lvl1pPr defTabSz="9556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56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56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56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56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5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5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5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5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91777">
              <a:spcBef>
                <a:spcPts val="0"/>
              </a:spcBef>
              <a:buNone/>
              <a:defRPr/>
            </a:pPr>
            <a:r>
              <a:rPr lang="ru-RU" altLang="ru-RU" sz="848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Пинежский</a:t>
            </a:r>
            <a:r>
              <a:rPr lang="ru-RU" altLang="ru-RU" sz="848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МР</a:t>
            </a:r>
          </a:p>
        </p:txBody>
      </p:sp>
      <p:sp>
        <p:nvSpPr>
          <p:cNvPr id="19" name="Полилиния 18"/>
          <p:cNvSpPr/>
          <p:nvPr/>
        </p:nvSpPr>
        <p:spPr>
          <a:xfrm>
            <a:off x="1440261" y="1760698"/>
            <a:ext cx="3363409" cy="2765787"/>
          </a:xfrm>
          <a:custGeom>
            <a:avLst/>
            <a:gdLst>
              <a:gd name="connsiteX0" fmla="*/ 2529622 w 3363409"/>
              <a:gd name="connsiteY0" fmla="*/ 4299 h 2765787"/>
              <a:gd name="connsiteX1" fmla="*/ 2566493 w 3363409"/>
              <a:gd name="connsiteY1" fmla="*/ 151783 h 2765787"/>
              <a:gd name="connsiteX2" fmla="*/ 2758222 w 3363409"/>
              <a:gd name="connsiteY2" fmla="*/ 284518 h 2765787"/>
              <a:gd name="connsiteX3" fmla="*/ 2839338 w 3363409"/>
              <a:gd name="connsiteY3" fmla="*/ 564738 h 2765787"/>
              <a:gd name="connsiteX4" fmla="*/ 3001570 w 3363409"/>
              <a:gd name="connsiteY4" fmla="*/ 660602 h 2765787"/>
              <a:gd name="connsiteX5" fmla="*/ 3274415 w 3363409"/>
              <a:gd name="connsiteY5" fmla="*/ 726970 h 2765787"/>
              <a:gd name="connsiteX6" fmla="*/ 3362906 w 3363409"/>
              <a:gd name="connsiteY6" fmla="*/ 911325 h 2765787"/>
              <a:gd name="connsiteX7" fmla="*/ 3303912 w 3363409"/>
              <a:gd name="connsiteY7" fmla="*/ 1132551 h 2765787"/>
              <a:gd name="connsiteX8" fmla="*/ 3171177 w 3363409"/>
              <a:gd name="connsiteY8" fmla="*/ 1302157 h 2765787"/>
              <a:gd name="connsiteX9" fmla="*/ 3289164 w 3363409"/>
              <a:gd name="connsiteY9" fmla="*/ 1390647 h 2765787"/>
              <a:gd name="connsiteX10" fmla="*/ 3200674 w 3363409"/>
              <a:gd name="connsiteY10" fmla="*/ 1552880 h 2765787"/>
              <a:gd name="connsiteX11" fmla="*/ 3333409 w 3363409"/>
              <a:gd name="connsiteY11" fmla="*/ 1611873 h 2765787"/>
              <a:gd name="connsiteX12" fmla="*/ 3134306 w 3363409"/>
              <a:gd name="connsiteY12" fmla="*/ 1707738 h 2765787"/>
              <a:gd name="connsiteX13" fmla="*/ 3053190 w 3363409"/>
              <a:gd name="connsiteY13" fmla="*/ 1877344 h 2765787"/>
              <a:gd name="connsiteX14" fmla="*/ 3016319 w 3363409"/>
              <a:gd name="connsiteY14" fmla="*/ 2135441 h 2765787"/>
              <a:gd name="connsiteX15" fmla="*/ 2728725 w 3363409"/>
              <a:gd name="connsiteY15" fmla="*/ 2113318 h 2765787"/>
              <a:gd name="connsiteX16" fmla="*/ 2662357 w 3363409"/>
              <a:gd name="connsiteY16" fmla="*/ 2238680 h 2765787"/>
              <a:gd name="connsiteX17" fmla="*/ 2514874 w 3363409"/>
              <a:gd name="connsiteY17" fmla="*/ 2260802 h 2765787"/>
              <a:gd name="connsiteX18" fmla="*/ 2330519 w 3363409"/>
              <a:gd name="connsiteY18" fmla="*/ 2718002 h 2765787"/>
              <a:gd name="connsiteX19" fmla="*/ 2234654 w 3363409"/>
              <a:gd name="connsiteY19" fmla="*/ 2740125 h 2765787"/>
              <a:gd name="connsiteX20" fmla="*/ 2153538 w 3363409"/>
              <a:gd name="connsiteY20" fmla="*/ 2614764 h 2765787"/>
              <a:gd name="connsiteX21" fmla="*/ 1711086 w 3363409"/>
              <a:gd name="connsiteY21" fmla="*/ 2592641 h 2765787"/>
              <a:gd name="connsiteX22" fmla="*/ 1622596 w 3363409"/>
              <a:gd name="connsiteY22" fmla="*/ 2614764 h 2765787"/>
              <a:gd name="connsiteX23" fmla="*/ 1644719 w 3363409"/>
              <a:gd name="connsiteY23" fmla="*/ 2246054 h 2765787"/>
              <a:gd name="connsiteX24" fmla="*/ 1578351 w 3363409"/>
              <a:gd name="connsiteY24" fmla="*/ 2194435 h 2765787"/>
              <a:gd name="connsiteX25" fmla="*/ 1150648 w 3363409"/>
              <a:gd name="connsiteY25" fmla="*/ 2150189 h 2765787"/>
              <a:gd name="connsiteX26" fmla="*/ 1106403 w 3363409"/>
              <a:gd name="connsiteY26" fmla="*/ 2128067 h 2765787"/>
              <a:gd name="connsiteX27" fmla="*/ 1135899 w 3363409"/>
              <a:gd name="connsiteY27" fmla="*/ 1965835 h 2765787"/>
              <a:gd name="connsiteX28" fmla="*/ 958919 w 3363409"/>
              <a:gd name="connsiteY28" fmla="*/ 1943712 h 2765787"/>
              <a:gd name="connsiteX29" fmla="*/ 899925 w 3363409"/>
              <a:gd name="connsiteY29" fmla="*/ 1943712 h 2765787"/>
              <a:gd name="connsiteX30" fmla="*/ 781938 w 3363409"/>
              <a:gd name="connsiteY30" fmla="*/ 1810976 h 2765787"/>
              <a:gd name="connsiteX31" fmla="*/ 302615 w 3363409"/>
              <a:gd name="connsiteY31" fmla="*/ 1788854 h 2765787"/>
              <a:gd name="connsiteX32" fmla="*/ 243622 w 3363409"/>
              <a:gd name="connsiteY32" fmla="*/ 1766731 h 2765787"/>
              <a:gd name="connsiteX33" fmla="*/ 155132 w 3363409"/>
              <a:gd name="connsiteY33" fmla="*/ 1633996 h 2765787"/>
              <a:gd name="connsiteX34" fmla="*/ 81390 w 3363409"/>
              <a:gd name="connsiteY34" fmla="*/ 1597125 h 2765787"/>
              <a:gd name="connsiteX35" fmla="*/ 44519 w 3363409"/>
              <a:gd name="connsiteY35" fmla="*/ 1501260 h 2765787"/>
              <a:gd name="connsiteX36" fmla="*/ 274 w 3363409"/>
              <a:gd name="connsiteY36" fmla="*/ 1405396 h 2765787"/>
              <a:gd name="connsiteX37" fmla="*/ 66641 w 3363409"/>
              <a:gd name="connsiteY37" fmla="*/ 1353776 h 2765787"/>
              <a:gd name="connsiteX38" fmla="*/ 110886 w 3363409"/>
              <a:gd name="connsiteY38" fmla="*/ 1361151 h 2765787"/>
              <a:gd name="connsiteX39" fmla="*/ 177254 w 3363409"/>
              <a:gd name="connsiteY39" fmla="*/ 1309531 h 2765787"/>
              <a:gd name="connsiteX40" fmla="*/ 236248 w 3363409"/>
              <a:gd name="connsiteY40" fmla="*/ 1184170 h 2765787"/>
              <a:gd name="connsiteX41" fmla="*/ 258370 w 3363409"/>
              <a:gd name="connsiteY41" fmla="*/ 1066183 h 2765787"/>
              <a:gd name="connsiteX42" fmla="*/ 391106 w 3363409"/>
              <a:gd name="connsiteY42" fmla="*/ 1044060 h 2765787"/>
              <a:gd name="connsiteX43" fmla="*/ 523841 w 3363409"/>
              <a:gd name="connsiteY43" fmla="*/ 1110428 h 2765787"/>
              <a:gd name="connsiteX44" fmla="*/ 663951 w 3363409"/>
              <a:gd name="connsiteY44" fmla="*/ 1154673 h 2765787"/>
              <a:gd name="connsiteX45" fmla="*/ 767190 w 3363409"/>
              <a:gd name="connsiteY45" fmla="*/ 1228415 h 2765787"/>
              <a:gd name="connsiteX46" fmla="*/ 796686 w 3363409"/>
              <a:gd name="connsiteY46" fmla="*/ 1339028 h 2765787"/>
              <a:gd name="connsiteX47" fmla="*/ 944170 w 3363409"/>
              <a:gd name="connsiteY47" fmla="*/ 1427518 h 2765787"/>
              <a:gd name="connsiteX48" fmla="*/ 1062157 w 3363409"/>
              <a:gd name="connsiteY48" fmla="*/ 1449641 h 2765787"/>
              <a:gd name="connsiteX49" fmla="*/ 1128525 w 3363409"/>
              <a:gd name="connsiteY49" fmla="*/ 1486512 h 2765787"/>
              <a:gd name="connsiteX50" fmla="*/ 1283383 w 3363409"/>
              <a:gd name="connsiteY50" fmla="*/ 1560254 h 2765787"/>
              <a:gd name="connsiteX51" fmla="*/ 1497235 w 3363409"/>
              <a:gd name="connsiteY51" fmla="*/ 1604499 h 2765787"/>
              <a:gd name="connsiteX52" fmla="*/ 1666841 w 3363409"/>
              <a:gd name="connsiteY52" fmla="*/ 1715112 h 2765787"/>
              <a:gd name="connsiteX53" fmla="*/ 1865945 w 3363409"/>
              <a:gd name="connsiteY53" fmla="*/ 1796228 h 2765787"/>
              <a:gd name="connsiteX54" fmla="*/ 1969183 w 3363409"/>
              <a:gd name="connsiteY54" fmla="*/ 1825725 h 2765787"/>
              <a:gd name="connsiteX55" fmla="*/ 2013428 w 3363409"/>
              <a:gd name="connsiteY55" fmla="*/ 1715112 h 2765787"/>
              <a:gd name="connsiteX56" fmla="*/ 2079796 w 3363409"/>
              <a:gd name="connsiteY56" fmla="*/ 1575002 h 2765787"/>
              <a:gd name="connsiteX57" fmla="*/ 2301022 w 3363409"/>
              <a:gd name="connsiteY57" fmla="*/ 1538131 h 2765787"/>
              <a:gd name="connsiteX58" fmla="*/ 2426383 w 3363409"/>
              <a:gd name="connsiteY58" fmla="*/ 1530757 h 2765787"/>
              <a:gd name="connsiteX59" fmla="*/ 2337893 w 3363409"/>
              <a:gd name="connsiteY59" fmla="*/ 1353776 h 2765787"/>
              <a:gd name="connsiteX60" fmla="*/ 2205157 w 3363409"/>
              <a:gd name="connsiteY60" fmla="*/ 1169422 h 2765787"/>
              <a:gd name="connsiteX61" fmla="*/ 2101919 w 3363409"/>
              <a:gd name="connsiteY61" fmla="*/ 1014564 h 2765787"/>
              <a:gd name="connsiteX62" fmla="*/ 2006054 w 3363409"/>
              <a:gd name="connsiteY62" fmla="*/ 859706 h 2765787"/>
              <a:gd name="connsiteX63" fmla="*/ 1924938 w 3363409"/>
              <a:gd name="connsiteY63" fmla="*/ 756467 h 2765787"/>
              <a:gd name="connsiteX64" fmla="*/ 1961809 w 3363409"/>
              <a:gd name="connsiteY64" fmla="*/ 586860 h 2765787"/>
              <a:gd name="connsiteX65" fmla="*/ 2065048 w 3363409"/>
              <a:gd name="connsiteY65" fmla="*/ 432002 h 2765787"/>
              <a:gd name="connsiteX66" fmla="*/ 2256777 w 3363409"/>
              <a:gd name="connsiteY66" fmla="*/ 328764 h 2765787"/>
              <a:gd name="connsiteX67" fmla="*/ 2529622 w 3363409"/>
              <a:gd name="connsiteY67" fmla="*/ 4299 h 2765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3363409" h="2765787">
                <a:moveTo>
                  <a:pt x="2529622" y="4299"/>
                </a:moveTo>
                <a:cubicBezTo>
                  <a:pt x="2581241" y="-25198"/>
                  <a:pt x="2528393" y="105080"/>
                  <a:pt x="2566493" y="151783"/>
                </a:cubicBezTo>
                <a:cubicBezTo>
                  <a:pt x="2604593" y="198486"/>
                  <a:pt x="2712748" y="215692"/>
                  <a:pt x="2758222" y="284518"/>
                </a:cubicBezTo>
                <a:cubicBezTo>
                  <a:pt x="2803696" y="353344"/>
                  <a:pt x="2798780" y="502057"/>
                  <a:pt x="2839338" y="564738"/>
                </a:cubicBezTo>
                <a:cubicBezTo>
                  <a:pt x="2879896" y="627419"/>
                  <a:pt x="2929057" y="633563"/>
                  <a:pt x="3001570" y="660602"/>
                </a:cubicBezTo>
                <a:cubicBezTo>
                  <a:pt x="3074083" y="687641"/>
                  <a:pt x="3214192" y="685183"/>
                  <a:pt x="3274415" y="726970"/>
                </a:cubicBezTo>
                <a:cubicBezTo>
                  <a:pt x="3334638" y="768757"/>
                  <a:pt x="3357990" y="843728"/>
                  <a:pt x="3362906" y="911325"/>
                </a:cubicBezTo>
                <a:cubicBezTo>
                  <a:pt x="3367822" y="978922"/>
                  <a:pt x="3335867" y="1067412"/>
                  <a:pt x="3303912" y="1132551"/>
                </a:cubicBezTo>
                <a:cubicBezTo>
                  <a:pt x="3271957" y="1197690"/>
                  <a:pt x="3173635" y="1259141"/>
                  <a:pt x="3171177" y="1302157"/>
                </a:cubicBezTo>
                <a:cubicBezTo>
                  <a:pt x="3168719" y="1345173"/>
                  <a:pt x="3284248" y="1348860"/>
                  <a:pt x="3289164" y="1390647"/>
                </a:cubicBezTo>
                <a:cubicBezTo>
                  <a:pt x="3294080" y="1432434"/>
                  <a:pt x="3193300" y="1516009"/>
                  <a:pt x="3200674" y="1552880"/>
                </a:cubicBezTo>
                <a:cubicBezTo>
                  <a:pt x="3208048" y="1589751"/>
                  <a:pt x="3344470" y="1586063"/>
                  <a:pt x="3333409" y="1611873"/>
                </a:cubicBezTo>
                <a:cubicBezTo>
                  <a:pt x="3322348" y="1637683"/>
                  <a:pt x="3181009" y="1663493"/>
                  <a:pt x="3134306" y="1707738"/>
                </a:cubicBezTo>
                <a:cubicBezTo>
                  <a:pt x="3087603" y="1751983"/>
                  <a:pt x="3072854" y="1806060"/>
                  <a:pt x="3053190" y="1877344"/>
                </a:cubicBezTo>
                <a:cubicBezTo>
                  <a:pt x="3033526" y="1948628"/>
                  <a:pt x="3070397" y="2096112"/>
                  <a:pt x="3016319" y="2135441"/>
                </a:cubicBezTo>
                <a:cubicBezTo>
                  <a:pt x="2962241" y="2174770"/>
                  <a:pt x="2787719" y="2096112"/>
                  <a:pt x="2728725" y="2113318"/>
                </a:cubicBezTo>
                <a:cubicBezTo>
                  <a:pt x="2669731" y="2130524"/>
                  <a:pt x="2697999" y="2214099"/>
                  <a:pt x="2662357" y="2238680"/>
                </a:cubicBezTo>
                <a:cubicBezTo>
                  <a:pt x="2626715" y="2263261"/>
                  <a:pt x="2570180" y="2180915"/>
                  <a:pt x="2514874" y="2260802"/>
                </a:cubicBezTo>
                <a:cubicBezTo>
                  <a:pt x="2459568" y="2340689"/>
                  <a:pt x="2377222" y="2638115"/>
                  <a:pt x="2330519" y="2718002"/>
                </a:cubicBezTo>
                <a:cubicBezTo>
                  <a:pt x="2283816" y="2797889"/>
                  <a:pt x="2264151" y="2757331"/>
                  <a:pt x="2234654" y="2740125"/>
                </a:cubicBezTo>
                <a:cubicBezTo>
                  <a:pt x="2205157" y="2722919"/>
                  <a:pt x="2240799" y="2639345"/>
                  <a:pt x="2153538" y="2614764"/>
                </a:cubicBezTo>
                <a:cubicBezTo>
                  <a:pt x="2066277" y="2590183"/>
                  <a:pt x="1799576" y="2592641"/>
                  <a:pt x="1711086" y="2592641"/>
                </a:cubicBezTo>
                <a:cubicBezTo>
                  <a:pt x="1622596" y="2592641"/>
                  <a:pt x="1633657" y="2672529"/>
                  <a:pt x="1622596" y="2614764"/>
                </a:cubicBezTo>
                <a:cubicBezTo>
                  <a:pt x="1611535" y="2556999"/>
                  <a:pt x="1652093" y="2316109"/>
                  <a:pt x="1644719" y="2246054"/>
                </a:cubicBezTo>
                <a:cubicBezTo>
                  <a:pt x="1637345" y="2175999"/>
                  <a:pt x="1660696" y="2210413"/>
                  <a:pt x="1578351" y="2194435"/>
                </a:cubicBezTo>
                <a:cubicBezTo>
                  <a:pt x="1496006" y="2178458"/>
                  <a:pt x="1229306" y="2161250"/>
                  <a:pt x="1150648" y="2150189"/>
                </a:cubicBezTo>
                <a:cubicBezTo>
                  <a:pt x="1071990" y="2139128"/>
                  <a:pt x="1108861" y="2158793"/>
                  <a:pt x="1106403" y="2128067"/>
                </a:cubicBezTo>
                <a:cubicBezTo>
                  <a:pt x="1103945" y="2097341"/>
                  <a:pt x="1160480" y="1996561"/>
                  <a:pt x="1135899" y="1965835"/>
                </a:cubicBezTo>
                <a:cubicBezTo>
                  <a:pt x="1111318" y="1935109"/>
                  <a:pt x="998248" y="1947399"/>
                  <a:pt x="958919" y="1943712"/>
                </a:cubicBezTo>
                <a:cubicBezTo>
                  <a:pt x="919590" y="1940025"/>
                  <a:pt x="929422" y="1965835"/>
                  <a:pt x="899925" y="1943712"/>
                </a:cubicBezTo>
                <a:cubicBezTo>
                  <a:pt x="870428" y="1921589"/>
                  <a:pt x="881490" y="1836786"/>
                  <a:pt x="781938" y="1810976"/>
                </a:cubicBezTo>
                <a:cubicBezTo>
                  <a:pt x="682386" y="1785166"/>
                  <a:pt x="392334" y="1796228"/>
                  <a:pt x="302615" y="1788854"/>
                </a:cubicBezTo>
                <a:cubicBezTo>
                  <a:pt x="212896" y="1781480"/>
                  <a:pt x="268202" y="1792541"/>
                  <a:pt x="243622" y="1766731"/>
                </a:cubicBezTo>
                <a:cubicBezTo>
                  <a:pt x="219042" y="1740921"/>
                  <a:pt x="182171" y="1662264"/>
                  <a:pt x="155132" y="1633996"/>
                </a:cubicBezTo>
                <a:cubicBezTo>
                  <a:pt x="128093" y="1605728"/>
                  <a:pt x="99825" y="1619248"/>
                  <a:pt x="81390" y="1597125"/>
                </a:cubicBezTo>
                <a:cubicBezTo>
                  <a:pt x="62954" y="1575002"/>
                  <a:pt x="58038" y="1533215"/>
                  <a:pt x="44519" y="1501260"/>
                </a:cubicBezTo>
                <a:cubicBezTo>
                  <a:pt x="31000" y="1469305"/>
                  <a:pt x="-3413" y="1429976"/>
                  <a:pt x="274" y="1405396"/>
                </a:cubicBezTo>
                <a:cubicBezTo>
                  <a:pt x="3961" y="1380816"/>
                  <a:pt x="48206" y="1361150"/>
                  <a:pt x="66641" y="1353776"/>
                </a:cubicBezTo>
                <a:cubicBezTo>
                  <a:pt x="85076" y="1346402"/>
                  <a:pt x="92451" y="1368525"/>
                  <a:pt x="110886" y="1361151"/>
                </a:cubicBezTo>
                <a:cubicBezTo>
                  <a:pt x="129321" y="1353777"/>
                  <a:pt x="156360" y="1339028"/>
                  <a:pt x="177254" y="1309531"/>
                </a:cubicBezTo>
                <a:cubicBezTo>
                  <a:pt x="198148" y="1280034"/>
                  <a:pt x="222729" y="1224728"/>
                  <a:pt x="236248" y="1184170"/>
                </a:cubicBezTo>
                <a:cubicBezTo>
                  <a:pt x="249767" y="1143612"/>
                  <a:pt x="232560" y="1089535"/>
                  <a:pt x="258370" y="1066183"/>
                </a:cubicBezTo>
                <a:cubicBezTo>
                  <a:pt x="284180" y="1042831"/>
                  <a:pt x="346861" y="1036686"/>
                  <a:pt x="391106" y="1044060"/>
                </a:cubicBezTo>
                <a:cubicBezTo>
                  <a:pt x="435351" y="1051434"/>
                  <a:pt x="478367" y="1091993"/>
                  <a:pt x="523841" y="1110428"/>
                </a:cubicBezTo>
                <a:cubicBezTo>
                  <a:pt x="569315" y="1128863"/>
                  <a:pt x="623393" y="1135009"/>
                  <a:pt x="663951" y="1154673"/>
                </a:cubicBezTo>
                <a:cubicBezTo>
                  <a:pt x="704509" y="1174337"/>
                  <a:pt x="745067" y="1197689"/>
                  <a:pt x="767190" y="1228415"/>
                </a:cubicBezTo>
                <a:cubicBezTo>
                  <a:pt x="789313" y="1259141"/>
                  <a:pt x="767189" y="1305844"/>
                  <a:pt x="796686" y="1339028"/>
                </a:cubicBezTo>
                <a:cubicBezTo>
                  <a:pt x="826183" y="1372212"/>
                  <a:pt x="899925" y="1409082"/>
                  <a:pt x="944170" y="1427518"/>
                </a:cubicBezTo>
                <a:cubicBezTo>
                  <a:pt x="988415" y="1445954"/>
                  <a:pt x="1031431" y="1439809"/>
                  <a:pt x="1062157" y="1449641"/>
                </a:cubicBezTo>
                <a:cubicBezTo>
                  <a:pt x="1092883" y="1459473"/>
                  <a:pt x="1091654" y="1468077"/>
                  <a:pt x="1128525" y="1486512"/>
                </a:cubicBezTo>
                <a:cubicBezTo>
                  <a:pt x="1165396" y="1504947"/>
                  <a:pt x="1221931" y="1540590"/>
                  <a:pt x="1283383" y="1560254"/>
                </a:cubicBezTo>
                <a:cubicBezTo>
                  <a:pt x="1344835" y="1579918"/>
                  <a:pt x="1433325" y="1578689"/>
                  <a:pt x="1497235" y="1604499"/>
                </a:cubicBezTo>
                <a:cubicBezTo>
                  <a:pt x="1561145" y="1630309"/>
                  <a:pt x="1605389" y="1683157"/>
                  <a:pt x="1666841" y="1715112"/>
                </a:cubicBezTo>
                <a:cubicBezTo>
                  <a:pt x="1728293" y="1747067"/>
                  <a:pt x="1815555" y="1777793"/>
                  <a:pt x="1865945" y="1796228"/>
                </a:cubicBezTo>
                <a:cubicBezTo>
                  <a:pt x="1916335" y="1814663"/>
                  <a:pt x="1944603" y="1839244"/>
                  <a:pt x="1969183" y="1825725"/>
                </a:cubicBezTo>
                <a:cubicBezTo>
                  <a:pt x="1993763" y="1812206"/>
                  <a:pt x="1994992" y="1756899"/>
                  <a:pt x="2013428" y="1715112"/>
                </a:cubicBezTo>
                <a:cubicBezTo>
                  <a:pt x="2031863" y="1673325"/>
                  <a:pt x="2031864" y="1604499"/>
                  <a:pt x="2079796" y="1575002"/>
                </a:cubicBezTo>
                <a:cubicBezTo>
                  <a:pt x="2127728" y="1545505"/>
                  <a:pt x="2243258" y="1545505"/>
                  <a:pt x="2301022" y="1538131"/>
                </a:cubicBezTo>
                <a:cubicBezTo>
                  <a:pt x="2358786" y="1530757"/>
                  <a:pt x="2420238" y="1561483"/>
                  <a:pt x="2426383" y="1530757"/>
                </a:cubicBezTo>
                <a:cubicBezTo>
                  <a:pt x="2432528" y="1500031"/>
                  <a:pt x="2374764" y="1413998"/>
                  <a:pt x="2337893" y="1353776"/>
                </a:cubicBezTo>
                <a:cubicBezTo>
                  <a:pt x="2301022" y="1293554"/>
                  <a:pt x="2244486" y="1225957"/>
                  <a:pt x="2205157" y="1169422"/>
                </a:cubicBezTo>
                <a:cubicBezTo>
                  <a:pt x="2165828" y="1112887"/>
                  <a:pt x="2135103" y="1066183"/>
                  <a:pt x="2101919" y="1014564"/>
                </a:cubicBezTo>
                <a:cubicBezTo>
                  <a:pt x="2068735" y="962945"/>
                  <a:pt x="2035551" y="902722"/>
                  <a:pt x="2006054" y="859706"/>
                </a:cubicBezTo>
                <a:cubicBezTo>
                  <a:pt x="1976557" y="816690"/>
                  <a:pt x="1932312" y="801941"/>
                  <a:pt x="1924938" y="756467"/>
                </a:cubicBezTo>
                <a:cubicBezTo>
                  <a:pt x="1917564" y="710993"/>
                  <a:pt x="1938457" y="640937"/>
                  <a:pt x="1961809" y="586860"/>
                </a:cubicBezTo>
                <a:cubicBezTo>
                  <a:pt x="1985161" y="532783"/>
                  <a:pt x="2015887" y="475018"/>
                  <a:pt x="2065048" y="432002"/>
                </a:cubicBezTo>
                <a:cubicBezTo>
                  <a:pt x="2114209" y="388986"/>
                  <a:pt x="2183035" y="400048"/>
                  <a:pt x="2256777" y="328764"/>
                </a:cubicBezTo>
                <a:cubicBezTo>
                  <a:pt x="2330519" y="257480"/>
                  <a:pt x="2478003" y="33796"/>
                  <a:pt x="2529622" y="4299"/>
                </a:cubicBezTo>
                <a:close/>
              </a:path>
            </a:pathLst>
          </a:custGeom>
          <a:solidFill>
            <a:srgbClr val="FF0000">
              <a:alpha val="43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4891"/>
            <a:endParaRPr lang="ru-RU" sz="1582"/>
          </a:p>
        </p:txBody>
      </p:sp>
      <p:sp>
        <p:nvSpPr>
          <p:cNvPr id="41" name="Rectangle 1744"/>
          <p:cNvSpPr>
            <a:spLocks noChangeArrowheads="1"/>
          </p:cNvSpPr>
          <p:nvPr/>
        </p:nvSpPr>
        <p:spPr bwMode="auto">
          <a:xfrm>
            <a:off x="3771895" y="2831443"/>
            <a:ext cx="828753" cy="1304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extLst/>
        </p:spPr>
        <p:txBody>
          <a:bodyPr wrap="none" lIns="0" tIns="0" rIns="0" bIns="0">
            <a:spAutoFit/>
          </a:bodyPr>
          <a:lstStyle>
            <a:lvl1pPr defTabSz="9556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56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56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56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56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5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5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5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5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91777">
              <a:spcBef>
                <a:spcPts val="0"/>
              </a:spcBef>
              <a:buNone/>
              <a:defRPr/>
            </a:pPr>
            <a:r>
              <a:rPr lang="ru-RU" altLang="ru-RU" sz="848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Приморский МР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3893143" y="3140427"/>
            <a:ext cx="652757" cy="13109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6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1518/</a:t>
            </a:r>
            <a:r>
              <a:rPr lang="ru-RU" sz="76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827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3767224" y="3304981"/>
            <a:ext cx="746405" cy="144508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9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14822/25445</a:t>
            </a:r>
            <a:endParaRPr lang="ru-RU" sz="593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3831714" y="3467045"/>
            <a:ext cx="176010" cy="1197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424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60%</a:t>
            </a:r>
            <a:endParaRPr lang="ru-RU" sz="424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TextBox 23"/>
          <p:cNvSpPr txBox="1"/>
          <p:nvPr/>
        </p:nvSpPr>
        <p:spPr>
          <a:xfrm>
            <a:off x="4139178" y="2935897"/>
            <a:ext cx="414197" cy="222818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48" dirty="0" smtClean="0"/>
              <a:t>18</a:t>
            </a:r>
            <a:endParaRPr lang="ru-RU" sz="848" dirty="0"/>
          </a:p>
        </p:txBody>
      </p:sp>
      <p:sp>
        <p:nvSpPr>
          <p:cNvPr id="62" name="TextBox 23"/>
          <p:cNvSpPr txBox="1"/>
          <p:nvPr/>
        </p:nvSpPr>
        <p:spPr>
          <a:xfrm>
            <a:off x="3803193" y="2934528"/>
            <a:ext cx="406723" cy="222818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848" dirty="0" smtClean="0"/>
              <a:t>2</a:t>
            </a:r>
            <a:endParaRPr lang="ru-RU" sz="848" dirty="0"/>
          </a:p>
        </p:txBody>
      </p:sp>
      <p:sp>
        <p:nvSpPr>
          <p:cNvPr id="131" name="Полилиния 130"/>
          <p:cNvSpPr/>
          <p:nvPr/>
        </p:nvSpPr>
        <p:spPr>
          <a:xfrm>
            <a:off x="5612807" y="5339811"/>
            <a:ext cx="2476067" cy="1562048"/>
          </a:xfrm>
          <a:custGeom>
            <a:avLst/>
            <a:gdLst>
              <a:gd name="connsiteX0" fmla="*/ 2076450 w 2276475"/>
              <a:gd name="connsiteY0" fmla="*/ 0 h 1466850"/>
              <a:gd name="connsiteX1" fmla="*/ 2276475 w 2276475"/>
              <a:gd name="connsiteY1" fmla="*/ 76200 h 1466850"/>
              <a:gd name="connsiteX2" fmla="*/ 2181225 w 2276475"/>
              <a:gd name="connsiteY2" fmla="*/ 295275 h 1466850"/>
              <a:gd name="connsiteX3" fmla="*/ 1962150 w 2276475"/>
              <a:gd name="connsiteY3" fmla="*/ 352425 h 1466850"/>
              <a:gd name="connsiteX4" fmla="*/ 2105025 w 2276475"/>
              <a:gd name="connsiteY4" fmla="*/ 838200 h 1466850"/>
              <a:gd name="connsiteX5" fmla="*/ 2095500 w 2276475"/>
              <a:gd name="connsiteY5" fmla="*/ 1000125 h 1466850"/>
              <a:gd name="connsiteX6" fmla="*/ 1552575 w 2276475"/>
              <a:gd name="connsiteY6" fmla="*/ 1000125 h 1466850"/>
              <a:gd name="connsiteX7" fmla="*/ 1590675 w 2276475"/>
              <a:gd name="connsiteY7" fmla="*/ 1228725 h 1466850"/>
              <a:gd name="connsiteX8" fmla="*/ 904875 w 2276475"/>
              <a:gd name="connsiteY8" fmla="*/ 1285875 h 1466850"/>
              <a:gd name="connsiteX9" fmla="*/ 809625 w 2276475"/>
              <a:gd name="connsiteY9" fmla="*/ 1343025 h 1466850"/>
              <a:gd name="connsiteX10" fmla="*/ 762000 w 2276475"/>
              <a:gd name="connsiteY10" fmla="*/ 1466850 h 1466850"/>
              <a:gd name="connsiteX11" fmla="*/ 409575 w 2276475"/>
              <a:gd name="connsiteY11" fmla="*/ 1447800 h 1466850"/>
              <a:gd name="connsiteX12" fmla="*/ 409575 w 2276475"/>
              <a:gd name="connsiteY12" fmla="*/ 1314450 h 1466850"/>
              <a:gd name="connsiteX13" fmla="*/ 276225 w 2276475"/>
              <a:gd name="connsiteY13" fmla="*/ 1314450 h 1466850"/>
              <a:gd name="connsiteX14" fmla="*/ 276225 w 2276475"/>
              <a:gd name="connsiteY14" fmla="*/ 1228725 h 1466850"/>
              <a:gd name="connsiteX15" fmla="*/ 28575 w 2276475"/>
              <a:gd name="connsiteY15" fmla="*/ 942975 h 1466850"/>
              <a:gd name="connsiteX16" fmla="*/ 0 w 2276475"/>
              <a:gd name="connsiteY16" fmla="*/ 828675 h 1466850"/>
              <a:gd name="connsiteX17" fmla="*/ 209550 w 2276475"/>
              <a:gd name="connsiteY17" fmla="*/ 733425 h 1466850"/>
              <a:gd name="connsiteX18" fmla="*/ 514350 w 2276475"/>
              <a:gd name="connsiteY18" fmla="*/ 638175 h 1466850"/>
              <a:gd name="connsiteX19" fmla="*/ 400050 w 2276475"/>
              <a:gd name="connsiteY19" fmla="*/ 571500 h 1466850"/>
              <a:gd name="connsiteX20" fmla="*/ 428625 w 2276475"/>
              <a:gd name="connsiteY20" fmla="*/ 485775 h 1466850"/>
              <a:gd name="connsiteX21" fmla="*/ 609600 w 2276475"/>
              <a:gd name="connsiteY21" fmla="*/ 466725 h 1466850"/>
              <a:gd name="connsiteX22" fmla="*/ 752475 w 2276475"/>
              <a:gd name="connsiteY22" fmla="*/ 457200 h 1466850"/>
              <a:gd name="connsiteX23" fmla="*/ 942975 w 2276475"/>
              <a:gd name="connsiteY23" fmla="*/ 352425 h 1466850"/>
              <a:gd name="connsiteX24" fmla="*/ 971550 w 2276475"/>
              <a:gd name="connsiteY24" fmla="*/ 152400 h 1466850"/>
              <a:gd name="connsiteX25" fmla="*/ 1285875 w 2276475"/>
              <a:gd name="connsiteY25" fmla="*/ 123825 h 1466850"/>
              <a:gd name="connsiteX26" fmla="*/ 1285875 w 2276475"/>
              <a:gd name="connsiteY26" fmla="*/ 0 h 1466850"/>
              <a:gd name="connsiteX27" fmla="*/ 1666875 w 2276475"/>
              <a:gd name="connsiteY27" fmla="*/ 66675 h 1466850"/>
              <a:gd name="connsiteX28" fmla="*/ 2076450 w 2276475"/>
              <a:gd name="connsiteY28" fmla="*/ 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276475" h="1466850">
                <a:moveTo>
                  <a:pt x="2076450" y="0"/>
                </a:moveTo>
                <a:lnTo>
                  <a:pt x="2276475" y="76200"/>
                </a:lnTo>
                <a:lnTo>
                  <a:pt x="2181225" y="295275"/>
                </a:lnTo>
                <a:lnTo>
                  <a:pt x="1962150" y="352425"/>
                </a:lnTo>
                <a:lnTo>
                  <a:pt x="2105025" y="838200"/>
                </a:lnTo>
                <a:lnTo>
                  <a:pt x="2095500" y="1000125"/>
                </a:lnTo>
                <a:lnTo>
                  <a:pt x="1552575" y="1000125"/>
                </a:lnTo>
                <a:lnTo>
                  <a:pt x="1590675" y="1228725"/>
                </a:lnTo>
                <a:lnTo>
                  <a:pt x="904875" y="1285875"/>
                </a:lnTo>
                <a:lnTo>
                  <a:pt x="809625" y="1343025"/>
                </a:lnTo>
                <a:lnTo>
                  <a:pt x="762000" y="1466850"/>
                </a:lnTo>
                <a:lnTo>
                  <a:pt x="409575" y="1447800"/>
                </a:lnTo>
                <a:lnTo>
                  <a:pt x="409575" y="1314450"/>
                </a:lnTo>
                <a:lnTo>
                  <a:pt x="276225" y="1314450"/>
                </a:lnTo>
                <a:lnTo>
                  <a:pt x="276225" y="1228725"/>
                </a:lnTo>
                <a:lnTo>
                  <a:pt x="28575" y="942975"/>
                </a:lnTo>
                <a:lnTo>
                  <a:pt x="0" y="828675"/>
                </a:lnTo>
                <a:lnTo>
                  <a:pt x="209550" y="733425"/>
                </a:lnTo>
                <a:lnTo>
                  <a:pt x="514350" y="638175"/>
                </a:lnTo>
                <a:lnTo>
                  <a:pt x="400050" y="571500"/>
                </a:lnTo>
                <a:lnTo>
                  <a:pt x="428625" y="485775"/>
                </a:lnTo>
                <a:lnTo>
                  <a:pt x="609600" y="466725"/>
                </a:lnTo>
                <a:lnTo>
                  <a:pt x="752475" y="457200"/>
                </a:lnTo>
                <a:lnTo>
                  <a:pt x="942975" y="352425"/>
                </a:lnTo>
                <a:lnTo>
                  <a:pt x="971550" y="152400"/>
                </a:lnTo>
                <a:lnTo>
                  <a:pt x="1285875" y="123825"/>
                </a:lnTo>
                <a:lnTo>
                  <a:pt x="1285875" y="0"/>
                </a:lnTo>
                <a:lnTo>
                  <a:pt x="1666875" y="66675"/>
                </a:lnTo>
                <a:lnTo>
                  <a:pt x="2076450" y="0"/>
                </a:lnTo>
                <a:close/>
              </a:path>
            </a:pathLst>
          </a:custGeom>
          <a:solidFill>
            <a:srgbClr val="FF0000">
              <a:alpha val="50000"/>
            </a:srgb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/>
          </a:p>
        </p:txBody>
      </p:sp>
      <p:sp>
        <p:nvSpPr>
          <p:cNvPr id="132" name="Полилиния 131"/>
          <p:cNvSpPr/>
          <p:nvPr/>
        </p:nvSpPr>
        <p:spPr>
          <a:xfrm>
            <a:off x="5296317" y="6688543"/>
            <a:ext cx="1467453" cy="1380644"/>
          </a:xfrm>
          <a:custGeom>
            <a:avLst/>
            <a:gdLst>
              <a:gd name="connsiteX0" fmla="*/ 333375 w 1400175"/>
              <a:gd name="connsiteY0" fmla="*/ 200025 h 1047750"/>
              <a:gd name="connsiteX1" fmla="*/ 628650 w 1400175"/>
              <a:gd name="connsiteY1" fmla="*/ 0 h 1047750"/>
              <a:gd name="connsiteX2" fmla="*/ 771525 w 1400175"/>
              <a:gd name="connsiteY2" fmla="*/ 57150 h 1047750"/>
              <a:gd name="connsiteX3" fmla="*/ 771525 w 1400175"/>
              <a:gd name="connsiteY3" fmla="*/ 152400 h 1047750"/>
              <a:gd name="connsiteX4" fmla="*/ 1162050 w 1400175"/>
              <a:gd name="connsiteY4" fmla="*/ 209550 h 1047750"/>
              <a:gd name="connsiteX5" fmla="*/ 1314450 w 1400175"/>
              <a:gd name="connsiteY5" fmla="*/ 276225 h 1047750"/>
              <a:gd name="connsiteX6" fmla="*/ 1400175 w 1400175"/>
              <a:gd name="connsiteY6" fmla="*/ 676275 h 1047750"/>
              <a:gd name="connsiteX7" fmla="*/ 1371600 w 1400175"/>
              <a:gd name="connsiteY7" fmla="*/ 847725 h 1047750"/>
              <a:gd name="connsiteX8" fmla="*/ 1266825 w 1400175"/>
              <a:gd name="connsiteY8" fmla="*/ 923925 h 1047750"/>
              <a:gd name="connsiteX9" fmla="*/ 733425 w 1400175"/>
              <a:gd name="connsiteY9" fmla="*/ 866775 h 1047750"/>
              <a:gd name="connsiteX10" fmla="*/ 733425 w 1400175"/>
              <a:gd name="connsiteY10" fmla="*/ 771525 h 1047750"/>
              <a:gd name="connsiteX11" fmla="*/ 533400 w 1400175"/>
              <a:gd name="connsiteY11" fmla="*/ 790575 h 1047750"/>
              <a:gd name="connsiteX12" fmla="*/ 447675 w 1400175"/>
              <a:gd name="connsiteY12" fmla="*/ 942975 h 1047750"/>
              <a:gd name="connsiteX13" fmla="*/ 333375 w 1400175"/>
              <a:gd name="connsiteY13" fmla="*/ 1047750 h 1047750"/>
              <a:gd name="connsiteX14" fmla="*/ 76200 w 1400175"/>
              <a:gd name="connsiteY14" fmla="*/ 1019175 h 1047750"/>
              <a:gd name="connsiteX15" fmla="*/ 142875 w 1400175"/>
              <a:gd name="connsiteY15" fmla="*/ 762000 h 1047750"/>
              <a:gd name="connsiteX16" fmla="*/ 0 w 1400175"/>
              <a:gd name="connsiteY16" fmla="*/ 619125 h 1047750"/>
              <a:gd name="connsiteX17" fmla="*/ 76200 w 1400175"/>
              <a:gd name="connsiteY17" fmla="*/ 447675 h 1047750"/>
              <a:gd name="connsiteX18" fmla="*/ 219075 w 1400175"/>
              <a:gd name="connsiteY18" fmla="*/ 352425 h 1047750"/>
              <a:gd name="connsiteX19" fmla="*/ 333375 w 1400175"/>
              <a:gd name="connsiteY19" fmla="*/ 200025 h 104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400175" h="1047750">
                <a:moveTo>
                  <a:pt x="333375" y="200025"/>
                </a:moveTo>
                <a:lnTo>
                  <a:pt x="628650" y="0"/>
                </a:lnTo>
                <a:lnTo>
                  <a:pt x="771525" y="57150"/>
                </a:lnTo>
                <a:lnTo>
                  <a:pt x="771525" y="152400"/>
                </a:lnTo>
                <a:lnTo>
                  <a:pt x="1162050" y="209550"/>
                </a:lnTo>
                <a:lnTo>
                  <a:pt x="1314450" y="276225"/>
                </a:lnTo>
                <a:lnTo>
                  <a:pt x="1400175" y="676275"/>
                </a:lnTo>
                <a:lnTo>
                  <a:pt x="1371600" y="847725"/>
                </a:lnTo>
                <a:lnTo>
                  <a:pt x="1266825" y="923925"/>
                </a:lnTo>
                <a:lnTo>
                  <a:pt x="733425" y="866775"/>
                </a:lnTo>
                <a:lnTo>
                  <a:pt x="733425" y="771525"/>
                </a:lnTo>
                <a:lnTo>
                  <a:pt x="533400" y="790575"/>
                </a:lnTo>
                <a:lnTo>
                  <a:pt x="447675" y="942975"/>
                </a:lnTo>
                <a:lnTo>
                  <a:pt x="333375" y="1047750"/>
                </a:lnTo>
                <a:lnTo>
                  <a:pt x="76200" y="1019175"/>
                </a:lnTo>
                <a:lnTo>
                  <a:pt x="142875" y="762000"/>
                </a:lnTo>
                <a:lnTo>
                  <a:pt x="0" y="619125"/>
                </a:lnTo>
                <a:lnTo>
                  <a:pt x="76200" y="447675"/>
                </a:lnTo>
                <a:lnTo>
                  <a:pt x="219075" y="352425"/>
                </a:lnTo>
                <a:lnTo>
                  <a:pt x="333375" y="200025"/>
                </a:lnTo>
                <a:close/>
              </a:path>
            </a:pathLst>
          </a:custGeom>
          <a:solidFill>
            <a:srgbClr val="FF0000">
              <a:alpha val="50000"/>
            </a:srgb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/>
          </a:p>
        </p:txBody>
      </p:sp>
      <p:sp>
        <p:nvSpPr>
          <p:cNvPr id="133" name="Полилиния 132"/>
          <p:cNvSpPr/>
          <p:nvPr/>
        </p:nvSpPr>
        <p:spPr>
          <a:xfrm>
            <a:off x="6429618" y="6221853"/>
            <a:ext cx="1988167" cy="1094224"/>
          </a:xfrm>
          <a:custGeom>
            <a:avLst/>
            <a:gdLst>
              <a:gd name="connsiteX0" fmla="*/ 0 w 1876425"/>
              <a:gd name="connsiteY0" fmla="*/ 647700 h 1019175"/>
              <a:gd name="connsiteX1" fmla="*/ 95250 w 1876425"/>
              <a:gd name="connsiteY1" fmla="*/ 466725 h 1019175"/>
              <a:gd name="connsiteX2" fmla="*/ 219075 w 1876425"/>
              <a:gd name="connsiteY2" fmla="*/ 428625 h 1019175"/>
              <a:gd name="connsiteX3" fmla="*/ 857250 w 1876425"/>
              <a:gd name="connsiteY3" fmla="*/ 390525 h 1019175"/>
              <a:gd name="connsiteX4" fmla="*/ 800100 w 1876425"/>
              <a:gd name="connsiteY4" fmla="*/ 190500 h 1019175"/>
              <a:gd name="connsiteX5" fmla="*/ 1362075 w 1876425"/>
              <a:gd name="connsiteY5" fmla="*/ 161925 h 1019175"/>
              <a:gd name="connsiteX6" fmla="*/ 1381125 w 1876425"/>
              <a:gd name="connsiteY6" fmla="*/ 0 h 1019175"/>
              <a:gd name="connsiteX7" fmla="*/ 1495425 w 1876425"/>
              <a:gd name="connsiteY7" fmla="*/ 123825 h 1019175"/>
              <a:gd name="connsiteX8" fmla="*/ 1619250 w 1876425"/>
              <a:gd name="connsiteY8" fmla="*/ 85725 h 1019175"/>
              <a:gd name="connsiteX9" fmla="*/ 1647825 w 1876425"/>
              <a:gd name="connsiteY9" fmla="*/ 0 h 1019175"/>
              <a:gd name="connsiteX10" fmla="*/ 1876425 w 1876425"/>
              <a:gd name="connsiteY10" fmla="*/ 38100 h 1019175"/>
              <a:gd name="connsiteX11" fmla="*/ 1819275 w 1876425"/>
              <a:gd name="connsiteY11" fmla="*/ 219075 h 1019175"/>
              <a:gd name="connsiteX12" fmla="*/ 1609725 w 1876425"/>
              <a:gd name="connsiteY12" fmla="*/ 352425 h 1019175"/>
              <a:gd name="connsiteX13" fmla="*/ 1590675 w 1876425"/>
              <a:gd name="connsiteY13" fmla="*/ 504825 h 1019175"/>
              <a:gd name="connsiteX14" fmla="*/ 1371600 w 1876425"/>
              <a:gd name="connsiteY14" fmla="*/ 571500 h 1019175"/>
              <a:gd name="connsiteX15" fmla="*/ 1276350 w 1876425"/>
              <a:gd name="connsiteY15" fmla="*/ 600075 h 1019175"/>
              <a:gd name="connsiteX16" fmla="*/ 1276350 w 1876425"/>
              <a:gd name="connsiteY16" fmla="*/ 752475 h 1019175"/>
              <a:gd name="connsiteX17" fmla="*/ 962025 w 1876425"/>
              <a:gd name="connsiteY17" fmla="*/ 923925 h 1019175"/>
              <a:gd name="connsiteX18" fmla="*/ 723900 w 1876425"/>
              <a:gd name="connsiteY18" fmla="*/ 781050 h 1019175"/>
              <a:gd name="connsiteX19" fmla="*/ 676275 w 1876425"/>
              <a:gd name="connsiteY19" fmla="*/ 866775 h 1019175"/>
              <a:gd name="connsiteX20" fmla="*/ 571500 w 1876425"/>
              <a:gd name="connsiteY20" fmla="*/ 895350 h 1019175"/>
              <a:gd name="connsiteX21" fmla="*/ 561975 w 1876425"/>
              <a:gd name="connsiteY21" fmla="*/ 962025 h 1019175"/>
              <a:gd name="connsiteX22" fmla="*/ 400050 w 1876425"/>
              <a:gd name="connsiteY22" fmla="*/ 981075 h 1019175"/>
              <a:gd name="connsiteX23" fmla="*/ 257175 w 1876425"/>
              <a:gd name="connsiteY23" fmla="*/ 1019175 h 1019175"/>
              <a:gd name="connsiteX24" fmla="*/ 209550 w 1876425"/>
              <a:gd name="connsiteY24" fmla="*/ 904875 h 1019175"/>
              <a:gd name="connsiteX25" fmla="*/ 180975 w 1876425"/>
              <a:gd name="connsiteY25" fmla="*/ 733425 h 1019175"/>
              <a:gd name="connsiteX26" fmla="*/ 114300 w 1876425"/>
              <a:gd name="connsiteY26" fmla="*/ 657225 h 1019175"/>
              <a:gd name="connsiteX27" fmla="*/ 0 w 1876425"/>
              <a:gd name="connsiteY27" fmla="*/ 647700 h 1019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876425" h="1019175">
                <a:moveTo>
                  <a:pt x="0" y="647700"/>
                </a:moveTo>
                <a:lnTo>
                  <a:pt x="95250" y="466725"/>
                </a:lnTo>
                <a:lnTo>
                  <a:pt x="219075" y="428625"/>
                </a:lnTo>
                <a:lnTo>
                  <a:pt x="857250" y="390525"/>
                </a:lnTo>
                <a:lnTo>
                  <a:pt x="800100" y="190500"/>
                </a:lnTo>
                <a:lnTo>
                  <a:pt x="1362075" y="161925"/>
                </a:lnTo>
                <a:lnTo>
                  <a:pt x="1381125" y="0"/>
                </a:lnTo>
                <a:lnTo>
                  <a:pt x="1495425" y="123825"/>
                </a:lnTo>
                <a:lnTo>
                  <a:pt x="1619250" y="85725"/>
                </a:lnTo>
                <a:lnTo>
                  <a:pt x="1647825" y="0"/>
                </a:lnTo>
                <a:lnTo>
                  <a:pt x="1876425" y="38100"/>
                </a:lnTo>
                <a:lnTo>
                  <a:pt x="1819275" y="219075"/>
                </a:lnTo>
                <a:lnTo>
                  <a:pt x="1609725" y="352425"/>
                </a:lnTo>
                <a:lnTo>
                  <a:pt x="1590675" y="504825"/>
                </a:lnTo>
                <a:lnTo>
                  <a:pt x="1371600" y="571500"/>
                </a:lnTo>
                <a:lnTo>
                  <a:pt x="1276350" y="600075"/>
                </a:lnTo>
                <a:lnTo>
                  <a:pt x="1276350" y="752475"/>
                </a:lnTo>
                <a:lnTo>
                  <a:pt x="962025" y="923925"/>
                </a:lnTo>
                <a:lnTo>
                  <a:pt x="723900" y="781050"/>
                </a:lnTo>
                <a:lnTo>
                  <a:pt x="676275" y="866775"/>
                </a:lnTo>
                <a:lnTo>
                  <a:pt x="571500" y="895350"/>
                </a:lnTo>
                <a:lnTo>
                  <a:pt x="561975" y="962025"/>
                </a:lnTo>
                <a:lnTo>
                  <a:pt x="400050" y="981075"/>
                </a:lnTo>
                <a:lnTo>
                  <a:pt x="257175" y="1019175"/>
                </a:lnTo>
                <a:lnTo>
                  <a:pt x="209550" y="904875"/>
                </a:lnTo>
                <a:lnTo>
                  <a:pt x="180975" y="733425"/>
                </a:lnTo>
                <a:lnTo>
                  <a:pt x="114300" y="657225"/>
                </a:lnTo>
                <a:lnTo>
                  <a:pt x="0" y="647700"/>
                </a:lnTo>
                <a:close/>
              </a:path>
            </a:pathLst>
          </a:custGeom>
          <a:solidFill>
            <a:srgbClr val="FF0000">
              <a:alpha val="50000"/>
            </a:srgb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/>
          </a:p>
        </p:txBody>
      </p:sp>
      <p:sp>
        <p:nvSpPr>
          <p:cNvPr id="134" name="Полилиния 133"/>
          <p:cNvSpPr/>
          <p:nvPr/>
        </p:nvSpPr>
        <p:spPr>
          <a:xfrm>
            <a:off x="6718174" y="6665971"/>
            <a:ext cx="1334410" cy="1251727"/>
          </a:xfrm>
          <a:custGeom>
            <a:avLst/>
            <a:gdLst>
              <a:gd name="connsiteX0" fmla="*/ 1314450 w 1323975"/>
              <a:gd name="connsiteY0" fmla="*/ 685800 h 904875"/>
              <a:gd name="connsiteX1" fmla="*/ 1057275 w 1323975"/>
              <a:gd name="connsiteY1" fmla="*/ 571500 h 904875"/>
              <a:gd name="connsiteX2" fmla="*/ 1247775 w 1323975"/>
              <a:gd name="connsiteY2" fmla="*/ 533400 h 904875"/>
              <a:gd name="connsiteX3" fmla="*/ 1295400 w 1323975"/>
              <a:gd name="connsiteY3" fmla="*/ 333375 h 904875"/>
              <a:gd name="connsiteX4" fmla="*/ 1323975 w 1323975"/>
              <a:gd name="connsiteY4" fmla="*/ 0 h 904875"/>
              <a:gd name="connsiteX5" fmla="*/ 1038225 w 1323975"/>
              <a:gd name="connsiteY5" fmla="*/ 66675 h 904875"/>
              <a:gd name="connsiteX6" fmla="*/ 1047750 w 1323975"/>
              <a:gd name="connsiteY6" fmla="*/ 219075 h 904875"/>
              <a:gd name="connsiteX7" fmla="*/ 704850 w 1323975"/>
              <a:gd name="connsiteY7" fmla="*/ 409575 h 904875"/>
              <a:gd name="connsiteX8" fmla="*/ 561975 w 1323975"/>
              <a:gd name="connsiteY8" fmla="*/ 285750 h 904875"/>
              <a:gd name="connsiteX9" fmla="*/ 333375 w 1323975"/>
              <a:gd name="connsiteY9" fmla="*/ 419100 h 904875"/>
              <a:gd name="connsiteX10" fmla="*/ 0 w 1323975"/>
              <a:gd name="connsiteY10" fmla="*/ 504825 h 904875"/>
              <a:gd name="connsiteX11" fmla="*/ 19050 w 1323975"/>
              <a:gd name="connsiteY11" fmla="*/ 590550 h 904875"/>
              <a:gd name="connsiteX12" fmla="*/ 266700 w 1323975"/>
              <a:gd name="connsiteY12" fmla="*/ 600075 h 904875"/>
              <a:gd name="connsiteX13" fmla="*/ 266700 w 1323975"/>
              <a:gd name="connsiteY13" fmla="*/ 752475 h 904875"/>
              <a:gd name="connsiteX14" fmla="*/ 828675 w 1323975"/>
              <a:gd name="connsiteY14" fmla="*/ 904875 h 904875"/>
              <a:gd name="connsiteX15" fmla="*/ 1000125 w 1323975"/>
              <a:gd name="connsiteY15" fmla="*/ 847725 h 904875"/>
              <a:gd name="connsiteX16" fmla="*/ 1085850 w 1323975"/>
              <a:gd name="connsiteY16" fmla="*/ 714375 h 904875"/>
              <a:gd name="connsiteX17" fmla="*/ 1314450 w 1323975"/>
              <a:gd name="connsiteY17" fmla="*/ 68580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323975" h="904875">
                <a:moveTo>
                  <a:pt x="1314450" y="685800"/>
                </a:moveTo>
                <a:lnTo>
                  <a:pt x="1057275" y="571500"/>
                </a:lnTo>
                <a:lnTo>
                  <a:pt x="1247775" y="533400"/>
                </a:lnTo>
                <a:lnTo>
                  <a:pt x="1295400" y="333375"/>
                </a:lnTo>
                <a:lnTo>
                  <a:pt x="1323975" y="0"/>
                </a:lnTo>
                <a:lnTo>
                  <a:pt x="1038225" y="66675"/>
                </a:lnTo>
                <a:lnTo>
                  <a:pt x="1047750" y="219075"/>
                </a:lnTo>
                <a:lnTo>
                  <a:pt x="704850" y="409575"/>
                </a:lnTo>
                <a:lnTo>
                  <a:pt x="561975" y="285750"/>
                </a:lnTo>
                <a:lnTo>
                  <a:pt x="333375" y="419100"/>
                </a:lnTo>
                <a:lnTo>
                  <a:pt x="0" y="504825"/>
                </a:lnTo>
                <a:lnTo>
                  <a:pt x="19050" y="590550"/>
                </a:lnTo>
                <a:lnTo>
                  <a:pt x="266700" y="600075"/>
                </a:lnTo>
                <a:lnTo>
                  <a:pt x="266700" y="752475"/>
                </a:lnTo>
                <a:lnTo>
                  <a:pt x="828675" y="904875"/>
                </a:lnTo>
                <a:lnTo>
                  <a:pt x="1000125" y="847725"/>
                </a:lnTo>
                <a:lnTo>
                  <a:pt x="1085850" y="714375"/>
                </a:lnTo>
                <a:lnTo>
                  <a:pt x="1314450" y="685800"/>
                </a:lnTo>
                <a:close/>
              </a:path>
            </a:pathLst>
          </a:custGeom>
          <a:solidFill>
            <a:srgbClr val="FF0000">
              <a:alpha val="50000"/>
            </a:srgb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/>
          </a:p>
        </p:txBody>
      </p:sp>
      <p:sp>
        <p:nvSpPr>
          <p:cNvPr id="135" name="Полилиния 134"/>
          <p:cNvSpPr/>
          <p:nvPr/>
        </p:nvSpPr>
        <p:spPr>
          <a:xfrm>
            <a:off x="8028464" y="5686695"/>
            <a:ext cx="1240051" cy="1696537"/>
          </a:xfrm>
          <a:custGeom>
            <a:avLst/>
            <a:gdLst>
              <a:gd name="connsiteX0" fmla="*/ 333375 w 1162050"/>
              <a:gd name="connsiteY0" fmla="*/ 523875 h 1400175"/>
              <a:gd name="connsiteX1" fmla="*/ 400050 w 1162050"/>
              <a:gd name="connsiteY1" fmla="*/ 419100 h 1400175"/>
              <a:gd name="connsiteX2" fmla="*/ 381000 w 1162050"/>
              <a:gd name="connsiteY2" fmla="*/ 257175 h 1400175"/>
              <a:gd name="connsiteX3" fmla="*/ 419100 w 1162050"/>
              <a:gd name="connsiteY3" fmla="*/ 114300 h 1400175"/>
              <a:gd name="connsiteX4" fmla="*/ 619125 w 1162050"/>
              <a:gd name="connsiteY4" fmla="*/ 114300 h 1400175"/>
              <a:gd name="connsiteX5" fmla="*/ 666750 w 1162050"/>
              <a:gd name="connsiteY5" fmla="*/ 0 h 1400175"/>
              <a:gd name="connsiteX6" fmla="*/ 1162050 w 1162050"/>
              <a:gd name="connsiteY6" fmla="*/ 123825 h 1400175"/>
              <a:gd name="connsiteX7" fmla="*/ 981075 w 1162050"/>
              <a:gd name="connsiteY7" fmla="*/ 657225 h 1400175"/>
              <a:gd name="connsiteX8" fmla="*/ 895350 w 1162050"/>
              <a:gd name="connsiteY8" fmla="*/ 790575 h 1400175"/>
              <a:gd name="connsiteX9" fmla="*/ 828675 w 1162050"/>
              <a:gd name="connsiteY9" fmla="*/ 1076325 h 1400175"/>
              <a:gd name="connsiteX10" fmla="*/ 1057275 w 1162050"/>
              <a:gd name="connsiteY10" fmla="*/ 1209675 h 1400175"/>
              <a:gd name="connsiteX11" fmla="*/ 1019175 w 1162050"/>
              <a:gd name="connsiteY11" fmla="*/ 1400175 h 1400175"/>
              <a:gd name="connsiteX12" fmla="*/ 142875 w 1162050"/>
              <a:gd name="connsiteY12" fmla="*/ 1304925 h 1400175"/>
              <a:gd name="connsiteX13" fmla="*/ 0 w 1162050"/>
              <a:gd name="connsiteY13" fmla="*/ 1333500 h 1400175"/>
              <a:gd name="connsiteX14" fmla="*/ 57150 w 1162050"/>
              <a:gd name="connsiteY14" fmla="*/ 990600 h 1400175"/>
              <a:gd name="connsiteX15" fmla="*/ 66675 w 1162050"/>
              <a:gd name="connsiteY15" fmla="*/ 809625 h 1400175"/>
              <a:gd name="connsiteX16" fmla="*/ 257175 w 1162050"/>
              <a:gd name="connsiteY16" fmla="*/ 685800 h 1400175"/>
              <a:gd name="connsiteX17" fmla="*/ 333375 w 1162050"/>
              <a:gd name="connsiteY17" fmla="*/ 523875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62050" h="1400175">
                <a:moveTo>
                  <a:pt x="333375" y="523875"/>
                </a:moveTo>
                <a:lnTo>
                  <a:pt x="400050" y="419100"/>
                </a:lnTo>
                <a:lnTo>
                  <a:pt x="381000" y="257175"/>
                </a:lnTo>
                <a:lnTo>
                  <a:pt x="419100" y="114300"/>
                </a:lnTo>
                <a:lnTo>
                  <a:pt x="619125" y="114300"/>
                </a:lnTo>
                <a:lnTo>
                  <a:pt x="666750" y="0"/>
                </a:lnTo>
                <a:lnTo>
                  <a:pt x="1162050" y="123825"/>
                </a:lnTo>
                <a:lnTo>
                  <a:pt x="981075" y="657225"/>
                </a:lnTo>
                <a:lnTo>
                  <a:pt x="895350" y="790575"/>
                </a:lnTo>
                <a:lnTo>
                  <a:pt x="828675" y="1076325"/>
                </a:lnTo>
                <a:lnTo>
                  <a:pt x="1057275" y="1209675"/>
                </a:lnTo>
                <a:lnTo>
                  <a:pt x="1019175" y="1400175"/>
                </a:lnTo>
                <a:lnTo>
                  <a:pt x="142875" y="1304925"/>
                </a:lnTo>
                <a:lnTo>
                  <a:pt x="0" y="1333500"/>
                </a:lnTo>
                <a:lnTo>
                  <a:pt x="57150" y="990600"/>
                </a:lnTo>
                <a:lnTo>
                  <a:pt x="66675" y="809625"/>
                </a:lnTo>
                <a:lnTo>
                  <a:pt x="257175" y="685800"/>
                </a:lnTo>
                <a:lnTo>
                  <a:pt x="333375" y="523875"/>
                </a:lnTo>
                <a:close/>
              </a:path>
            </a:pathLst>
          </a:custGeom>
          <a:solidFill>
            <a:srgbClr val="FF0000">
              <a:alpha val="50000"/>
            </a:srgb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/>
          </a:p>
        </p:txBody>
      </p:sp>
      <p:grpSp>
        <p:nvGrpSpPr>
          <p:cNvPr id="6" name="Группа 5"/>
          <p:cNvGrpSpPr/>
          <p:nvPr/>
        </p:nvGrpSpPr>
        <p:grpSpPr>
          <a:xfrm>
            <a:off x="7849804" y="6651791"/>
            <a:ext cx="2978541" cy="1627555"/>
            <a:chOff x="6956164" y="5428444"/>
            <a:chExt cx="2635796" cy="1440270"/>
          </a:xfrm>
        </p:grpSpPr>
        <p:sp>
          <p:nvSpPr>
            <p:cNvPr id="175" name="Rectangle 93"/>
            <p:cNvSpPr>
              <a:spLocks noChangeArrowheads="1"/>
            </p:cNvSpPr>
            <p:nvPr/>
          </p:nvSpPr>
          <p:spPr bwMode="auto">
            <a:xfrm>
              <a:off x="7025979" y="5479066"/>
              <a:ext cx="2121578" cy="136700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endParaRPr lang="ru-RU" altLang="ru-RU" sz="763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6" name="Text Box 97"/>
            <p:cNvSpPr txBox="1">
              <a:spLocks noChangeArrowheads="1"/>
            </p:cNvSpPr>
            <p:nvPr/>
          </p:nvSpPr>
          <p:spPr bwMode="auto">
            <a:xfrm>
              <a:off x="7367735" y="5428444"/>
              <a:ext cx="1723677" cy="2331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4627" tIns="72314" rIns="144627" bIns="72314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763" i="1" dirty="0">
                  <a:solidFill>
                    <a:srgbClr val="000000"/>
                  </a:solidFill>
                  <a:cs typeface="Arial" panose="020B0604020202020204" pitchFamily="34" charset="0"/>
                </a:rPr>
                <a:t>Условные обозначения</a:t>
              </a:r>
            </a:p>
          </p:txBody>
        </p:sp>
        <p:sp>
          <p:nvSpPr>
            <p:cNvPr id="178" name="TextBox 10"/>
            <p:cNvSpPr txBox="1"/>
            <p:nvPr/>
          </p:nvSpPr>
          <p:spPr>
            <a:xfrm>
              <a:off x="6956164" y="6666086"/>
              <a:ext cx="986480" cy="18560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7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algn="l">
                <a:defRPr/>
              </a:pPr>
              <a:r>
                <a:rPr lang="ru-RU" sz="763" dirty="0">
                  <a:solidFill>
                    <a:prstClr val="black"/>
                  </a:solidFill>
                </a:rPr>
                <a:t>Приморский МР</a:t>
              </a:r>
            </a:p>
          </p:txBody>
        </p:sp>
        <p:sp>
          <p:nvSpPr>
            <p:cNvPr id="179" name="Полилиния 178"/>
            <p:cNvSpPr/>
            <p:nvPr/>
          </p:nvSpPr>
          <p:spPr>
            <a:xfrm>
              <a:off x="7062622" y="5927740"/>
              <a:ext cx="348629" cy="138212"/>
            </a:xfrm>
            <a:custGeom>
              <a:avLst/>
              <a:gdLst>
                <a:gd name="connsiteX0" fmla="*/ 42863 w 324905"/>
                <a:gd name="connsiteY0" fmla="*/ 28575 h 204788"/>
                <a:gd name="connsiteX1" fmla="*/ 47625 w 324905"/>
                <a:gd name="connsiteY1" fmla="*/ 4763 h 204788"/>
                <a:gd name="connsiteX2" fmla="*/ 61913 w 324905"/>
                <a:gd name="connsiteY2" fmla="*/ 0 h 204788"/>
                <a:gd name="connsiteX3" fmla="*/ 95250 w 324905"/>
                <a:gd name="connsiteY3" fmla="*/ 4763 h 204788"/>
                <a:gd name="connsiteX4" fmla="*/ 200025 w 324905"/>
                <a:gd name="connsiteY4" fmla="*/ 9525 h 204788"/>
                <a:gd name="connsiteX5" fmla="*/ 252413 w 324905"/>
                <a:gd name="connsiteY5" fmla="*/ 14288 h 204788"/>
                <a:gd name="connsiteX6" fmla="*/ 280988 w 324905"/>
                <a:gd name="connsiteY6" fmla="*/ 23813 h 204788"/>
                <a:gd name="connsiteX7" fmla="*/ 285750 w 324905"/>
                <a:gd name="connsiteY7" fmla="*/ 52388 h 204788"/>
                <a:gd name="connsiteX8" fmla="*/ 300038 w 324905"/>
                <a:gd name="connsiteY8" fmla="*/ 57150 h 204788"/>
                <a:gd name="connsiteX9" fmla="*/ 314325 w 324905"/>
                <a:gd name="connsiteY9" fmla="*/ 66675 h 204788"/>
                <a:gd name="connsiteX10" fmla="*/ 323850 w 324905"/>
                <a:gd name="connsiteY10" fmla="*/ 80963 h 204788"/>
                <a:gd name="connsiteX11" fmla="*/ 319088 w 324905"/>
                <a:gd name="connsiteY11" fmla="*/ 180975 h 204788"/>
                <a:gd name="connsiteX12" fmla="*/ 300038 w 324905"/>
                <a:gd name="connsiteY12" fmla="*/ 185738 h 204788"/>
                <a:gd name="connsiteX13" fmla="*/ 228600 w 324905"/>
                <a:gd name="connsiteY13" fmla="*/ 190500 h 204788"/>
                <a:gd name="connsiteX14" fmla="*/ 209550 w 324905"/>
                <a:gd name="connsiteY14" fmla="*/ 195263 h 204788"/>
                <a:gd name="connsiteX15" fmla="*/ 185738 w 324905"/>
                <a:gd name="connsiteY15" fmla="*/ 200025 h 204788"/>
                <a:gd name="connsiteX16" fmla="*/ 171450 w 324905"/>
                <a:gd name="connsiteY16" fmla="*/ 204788 h 204788"/>
                <a:gd name="connsiteX17" fmla="*/ 152400 w 324905"/>
                <a:gd name="connsiteY17" fmla="*/ 190500 h 204788"/>
                <a:gd name="connsiteX18" fmla="*/ 138113 w 324905"/>
                <a:gd name="connsiteY18" fmla="*/ 180975 h 204788"/>
                <a:gd name="connsiteX19" fmla="*/ 123825 w 324905"/>
                <a:gd name="connsiteY19" fmla="*/ 166688 h 204788"/>
                <a:gd name="connsiteX20" fmla="*/ 95250 w 324905"/>
                <a:gd name="connsiteY20" fmla="*/ 152400 h 204788"/>
                <a:gd name="connsiteX21" fmla="*/ 42863 w 324905"/>
                <a:gd name="connsiteY21" fmla="*/ 147638 h 204788"/>
                <a:gd name="connsiteX22" fmla="*/ 14288 w 324905"/>
                <a:gd name="connsiteY22" fmla="*/ 133350 h 204788"/>
                <a:gd name="connsiteX23" fmla="*/ 4763 w 324905"/>
                <a:gd name="connsiteY23" fmla="*/ 119063 h 204788"/>
                <a:gd name="connsiteX24" fmla="*/ 0 w 324905"/>
                <a:gd name="connsiteY24" fmla="*/ 104775 h 204788"/>
                <a:gd name="connsiteX25" fmla="*/ 19050 w 324905"/>
                <a:gd name="connsiteY25" fmla="*/ 42863 h 204788"/>
                <a:gd name="connsiteX26" fmla="*/ 42863 w 324905"/>
                <a:gd name="connsiteY26" fmla="*/ 28575 h 204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24905" h="204788">
                  <a:moveTo>
                    <a:pt x="42863" y="28575"/>
                  </a:moveTo>
                  <a:cubicBezTo>
                    <a:pt x="44450" y="20638"/>
                    <a:pt x="43135" y="11498"/>
                    <a:pt x="47625" y="4763"/>
                  </a:cubicBezTo>
                  <a:cubicBezTo>
                    <a:pt x="50410" y="586"/>
                    <a:pt x="56893" y="0"/>
                    <a:pt x="61913" y="0"/>
                  </a:cubicBezTo>
                  <a:cubicBezTo>
                    <a:pt x="73138" y="0"/>
                    <a:pt x="84138" y="3175"/>
                    <a:pt x="95250" y="4763"/>
                  </a:cubicBezTo>
                  <a:cubicBezTo>
                    <a:pt x="147969" y="22336"/>
                    <a:pt x="113804" y="14914"/>
                    <a:pt x="200025" y="9525"/>
                  </a:cubicBezTo>
                  <a:cubicBezTo>
                    <a:pt x="217488" y="11113"/>
                    <a:pt x="235145" y="11241"/>
                    <a:pt x="252413" y="14288"/>
                  </a:cubicBezTo>
                  <a:cubicBezTo>
                    <a:pt x="262300" y="16033"/>
                    <a:pt x="280988" y="23813"/>
                    <a:pt x="280988" y="23813"/>
                  </a:cubicBezTo>
                  <a:cubicBezTo>
                    <a:pt x="282575" y="33338"/>
                    <a:pt x="280959" y="44004"/>
                    <a:pt x="285750" y="52388"/>
                  </a:cubicBezTo>
                  <a:cubicBezTo>
                    <a:pt x="288241" y="56747"/>
                    <a:pt x="295548" y="54905"/>
                    <a:pt x="300038" y="57150"/>
                  </a:cubicBezTo>
                  <a:cubicBezTo>
                    <a:pt x="305157" y="59710"/>
                    <a:pt x="309563" y="63500"/>
                    <a:pt x="314325" y="66675"/>
                  </a:cubicBezTo>
                  <a:cubicBezTo>
                    <a:pt x="317500" y="71438"/>
                    <a:pt x="323612" y="75244"/>
                    <a:pt x="323850" y="80963"/>
                  </a:cubicBezTo>
                  <a:cubicBezTo>
                    <a:pt x="325240" y="114309"/>
                    <a:pt x="326484" y="148430"/>
                    <a:pt x="319088" y="180975"/>
                  </a:cubicBezTo>
                  <a:cubicBezTo>
                    <a:pt x="317637" y="187358"/>
                    <a:pt x="306548" y="185053"/>
                    <a:pt x="300038" y="185738"/>
                  </a:cubicBezTo>
                  <a:cubicBezTo>
                    <a:pt x="276304" y="188236"/>
                    <a:pt x="252413" y="188913"/>
                    <a:pt x="228600" y="190500"/>
                  </a:cubicBezTo>
                  <a:cubicBezTo>
                    <a:pt x="222250" y="192088"/>
                    <a:pt x="215940" y="193843"/>
                    <a:pt x="209550" y="195263"/>
                  </a:cubicBezTo>
                  <a:cubicBezTo>
                    <a:pt x="201648" y="197019"/>
                    <a:pt x="193591" y="198062"/>
                    <a:pt x="185738" y="200025"/>
                  </a:cubicBezTo>
                  <a:cubicBezTo>
                    <a:pt x="180868" y="201243"/>
                    <a:pt x="176213" y="203200"/>
                    <a:pt x="171450" y="204788"/>
                  </a:cubicBezTo>
                  <a:cubicBezTo>
                    <a:pt x="165100" y="200025"/>
                    <a:pt x="158859" y="195114"/>
                    <a:pt x="152400" y="190500"/>
                  </a:cubicBezTo>
                  <a:cubicBezTo>
                    <a:pt x="147743" y="187173"/>
                    <a:pt x="142510" y="184639"/>
                    <a:pt x="138113" y="180975"/>
                  </a:cubicBezTo>
                  <a:cubicBezTo>
                    <a:pt x="132939" y="176663"/>
                    <a:pt x="128999" y="171000"/>
                    <a:pt x="123825" y="166688"/>
                  </a:cubicBezTo>
                  <a:cubicBezTo>
                    <a:pt x="116019" y="160183"/>
                    <a:pt x="105619" y="153881"/>
                    <a:pt x="95250" y="152400"/>
                  </a:cubicBezTo>
                  <a:cubicBezTo>
                    <a:pt x="77892" y="149920"/>
                    <a:pt x="60325" y="149225"/>
                    <a:pt x="42863" y="147638"/>
                  </a:cubicBezTo>
                  <a:cubicBezTo>
                    <a:pt x="31242" y="143764"/>
                    <a:pt x="23520" y="142582"/>
                    <a:pt x="14288" y="133350"/>
                  </a:cubicBezTo>
                  <a:cubicBezTo>
                    <a:pt x="10241" y="129303"/>
                    <a:pt x="7323" y="124182"/>
                    <a:pt x="4763" y="119063"/>
                  </a:cubicBezTo>
                  <a:cubicBezTo>
                    <a:pt x="2518" y="114573"/>
                    <a:pt x="1588" y="109538"/>
                    <a:pt x="0" y="104775"/>
                  </a:cubicBezTo>
                  <a:cubicBezTo>
                    <a:pt x="5433" y="50448"/>
                    <a:pt x="-6518" y="68431"/>
                    <a:pt x="19050" y="42863"/>
                  </a:cubicBezTo>
                  <a:lnTo>
                    <a:pt x="42863" y="28575"/>
                  </a:lnTo>
                  <a:close/>
                </a:path>
              </a:pathLst>
            </a:custGeom>
            <a:solidFill>
              <a:srgbClr val="FF0000">
                <a:alpha val="43000"/>
              </a:srgbClr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74891"/>
              <a:endParaRPr lang="ru-RU" sz="1582" dirty="0"/>
            </a:p>
          </p:txBody>
        </p:sp>
        <p:sp>
          <p:nvSpPr>
            <p:cNvPr id="180" name="Прямоугольник 179"/>
            <p:cNvSpPr/>
            <p:nvPr/>
          </p:nvSpPr>
          <p:spPr>
            <a:xfrm>
              <a:off x="7064686" y="6273714"/>
              <a:ext cx="565724" cy="122676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76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321/20</a:t>
              </a:r>
              <a:endParaRPr lang="ru-RU" sz="76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81" name="Прямая соединительная линия 180"/>
            <p:cNvCxnSpPr/>
            <p:nvPr/>
          </p:nvCxnSpPr>
          <p:spPr>
            <a:xfrm>
              <a:off x="7107226" y="6166970"/>
              <a:ext cx="29615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2" name="Скругленный прямоугольник 181"/>
            <p:cNvSpPr/>
            <p:nvPr/>
          </p:nvSpPr>
          <p:spPr>
            <a:xfrm>
              <a:off x="7125222" y="6564863"/>
              <a:ext cx="247153" cy="11848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763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60%</a:t>
              </a:r>
              <a:endParaRPr lang="ru-RU" sz="76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3" name="Text Box 97"/>
            <p:cNvSpPr txBox="1">
              <a:spLocks noChangeArrowheads="1"/>
            </p:cNvSpPr>
            <p:nvPr/>
          </p:nvSpPr>
          <p:spPr bwMode="auto">
            <a:xfrm>
              <a:off x="7519459" y="6524356"/>
              <a:ext cx="1788099" cy="1848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0630" tIns="45316" rIns="90630" bIns="4531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905835">
                <a:defRPr/>
              </a:pPr>
              <a:r>
                <a:rPr lang="ru-RU" altLang="ru-RU" sz="763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износ электроэнергетических систем </a:t>
              </a:r>
            </a:p>
          </p:txBody>
        </p:sp>
        <p:sp>
          <p:nvSpPr>
            <p:cNvPr id="184" name="Прямоугольник 183"/>
            <p:cNvSpPr/>
            <p:nvPr/>
          </p:nvSpPr>
          <p:spPr>
            <a:xfrm>
              <a:off x="7064686" y="6432411"/>
              <a:ext cx="575356" cy="104082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77488" tIns="38744" rIns="77488" bIns="38744" anchor="ctr"/>
            <a:lstStyle/>
            <a:p>
              <a:pPr algn="ctr"/>
              <a:r>
                <a:rPr lang="ru-RU" sz="763" kern="0">
                  <a:solidFill>
                    <a:prstClr val="black"/>
                  </a:solidFill>
                  <a:cs typeface="Times New Roman" panose="02020603050405020304" pitchFamily="18" charset="0"/>
                </a:rPr>
                <a:t>19/330</a:t>
              </a:r>
              <a:endParaRPr lang="ru-RU" sz="763" kern="0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85" name="Text Box 97"/>
            <p:cNvSpPr txBox="1">
              <a:spLocks noChangeArrowheads="1"/>
            </p:cNvSpPr>
            <p:nvPr/>
          </p:nvSpPr>
          <p:spPr bwMode="auto">
            <a:xfrm>
              <a:off x="7551970" y="6355589"/>
              <a:ext cx="1440241" cy="2331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4614" tIns="72309" rIns="144614" bIns="72309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763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кол-во домов /населения</a:t>
              </a:r>
            </a:p>
          </p:txBody>
        </p:sp>
        <p:sp>
          <p:nvSpPr>
            <p:cNvPr id="186" name="Text Box 97"/>
            <p:cNvSpPr txBox="1">
              <a:spLocks noChangeArrowheads="1"/>
            </p:cNvSpPr>
            <p:nvPr/>
          </p:nvSpPr>
          <p:spPr bwMode="auto">
            <a:xfrm>
              <a:off x="7461585" y="5583458"/>
              <a:ext cx="1506131" cy="2008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8471" tIns="54237" rIns="108471" bIns="5423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763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порывы ветра, м/с</a:t>
              </a:r>
            </a:p>
          </p:txBody>
        </p:sp>
        <p:sp>
          <p:nvSpPr>
            <p:cNvPr id="187" name="TextBox 23"/>
            <p:cNvSpPr txBox="1"/>
            <p:nvPr/>
          </p:nvSpPr>
          <p:spPr>
            <a:xfrm>
              <a:off x="7044449" y="5733517"/>
              <a:ext cx="383894" cy="208640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32" kern="0" dirty="0">
                  <a:solidFill>
                    <a:prstClr val="black"/>
                  </a:solidFill>
                </a:rPr>
                <a:t>3</a:t>
              </a:r>
            </a:p>
          </p:txBody>
        </p:sp>
        <p:sp>
          <p:nvSpPr>
            <p:cNvPr id="188" name="TextBox 23"/>
            <p:cNvSpPr txBox="1"/>
            <p:nvPr/>
          </p:nvSpPr>
          <p:spPr>
            <a:xfrm>
              <a:off x="7054372" y="5567481"/>
              <a:ext cx="372305" cy="208640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32" kern="0" dirty="0">
                  <a:solidFill>
                    <a:prstClr val="black"/>
                  </a:solidFill>
                </a:rPr>
                <a:t>3</a:t>
              </a:r>
            </a:p>
          </p:txBody>
        </p:sp>
        <p:sp>
          <p:nvSpPr>
            <p:cNvPr id="189" name="Text Box 97"/>
            <p:cNvSpPr txBox="1">
              <a:spLocks noChangeArrowheads="1"/>
            </p:cNvSpPr>
            <p:nvPr/>
          </p:nvSpPr>
          <p:spPr bwMode="auto">
            <a:xfrm>
              <a:off x="7458920" y="5751271"/>
              <a:ext cx="1170908" cy="2008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8471" tIns="54237" rIns="108471" bIns="5423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763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Количество осадков, мм</a:t>
              </a:r>
            </a:p>
          </p:txBody>
        </p:sp>
        <p:sp>
          <p:nvSpPr>
            <p:cNvPr id="190" name="Text Box 97"/>
            <p:cNvSpPr txBox="1">
              <a:spLocks noChangeArrowheads="1"/>
            </p:cNvSpPr>
            <p:nvPr/>
          </p:nvSpPr>
          <p:spPr bwMode="auto">
            <a:xfrm>
              <a:off x="7619228" y="6635584"/>
              <a:ext cx="1964780" cy="2331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4627" tIns="72314" rIns="144627" bIns="72314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763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муниципальное образование</a:t>
              </a:r>
            </a:p>
          </p:txBody>
        </p:sp>
        <p:sp>
          <p:nvSpPr>
            <p:cNvPr id="191" name="Text Box 97"/>
            <p:cNvSpPr txBox="1">
              <a:spLocks noChangeArrowheads="1"/>
            </p:cNvSpPr>
            <p:nvPr/>
          </p:nvSpPr>
          <p:spPr bwMode="auto">
            <a:xfrm>
              <a:off x="7408835" y="5878950"/>
              <a:ext cx="1967813" cy="2331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4627" tIns="72314" rIns="144627" bIns="72314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763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прогноз нарушения ЛЭП</a:t>
              </a:r>
            </a:p>
          </p:txBody>
        </p:sp>
        <p:sp>
          <p:nvSpPr>
            <p:cNvPr id="192" name="Text Box 97"/>
            <p:cNvSpPr txBox="1">
              <a:spLocks noChangeArrowheads="1"/>
            </p:cNvSpPr>
            <p:nvPr/>
          </p:nvSpPr>
          <p:spPr bwMode="auto">
            <a:xfrm>
              <a:off x="7411606" y="6032151"/>
              <a:ext cx="2034970" cy="2331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4627" tIns="72314" rIns="144627" bIns="72314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763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линии </a:t>
              </a:r>
              <a:r>
                <a:rPr lang="ru-RU" altLang="ru-RU" sz="763" b="0">
                  <a:solidFill>
                    <a:srgbClr val="000000"/>
                  </a:solidFill>
                  <a:cs typeface="Arial" panose="020B0604020202020204" pitchFamily="34" charset="0"/>
                </a:rPr>
                <a:t>электропередач 110 </a:t>
              </a:r>
              <a:r>
                <a:rPr lang="ru-RU" altLang="ru-RU" sz="763" b="0" dirty="0">
                  <a:solidFill>
                    <a:srgbClr val="000000"/>
                  </a:solidFill>
                  <a:cs typeface="Arial" panose="020B0604020202020204" pitchFamily="34" charset="0"/>
                </a:rPr>
                <a:t>кВт</a:t>
              </a:r>
            </a:p>
          </p:txBody>
        </p:sp>
        <p:sp>
          <p:nvSpPr>
            <p:cNvPr id="193" name="Text Box 97"/>
            <p:cNvSpPr txBox="1">
              <a:spLocks noChangeArrowheads="1"/>
            </p:cNvSpPr>
            <p:nvPr/>
          </p:nvSpPr>
          <p:spPr bwMode="auto">
            <a:xfrm>
              <a:off x="7554673" y="6207622"/>
              <a:ext cx="2037287" cy="2331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44627" tIns="72314" rIns="144627" bIns="72314">
              <a:spAutoFit/>
            </a:bodyPr>
            <a:lstStyle>
              <a:lvl1pPr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ru-RU" altLang="ru-RU" sz="763" kern="0" dirty="0">
                  <a:solidFill>
                    <a:srgbClr val="000000"/>
                  </a:solidFill>
                  <a:latin typeface="Times New Roman" pitchFamily="18" charset="0"/>
                </a:rPr>
                <a:t>- </a:t>
              </a:r>
              <a:r>
                <a:rPr lang="ru-RU" altLang="ru-RU" sz="763" dirty="0">
                  <a:solidFill>
                    <a:srgbClr val="0000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протяженность ЛЭП/ТП (шт.)</a:t>
              </a:r>
            </a:p>
          </p:txBody>
        </p:sp>
      </p:grpSp>
      <p:sp>
        <p:nvSpPr>
          <p:cNvPr id="136" name="Прямоугольник 135"/>
          <p:cNvSpPr/>
          <p:nvPr/>
        </p:nvSpPr>
        <p:spPr>
          <a:xfrm>
            <a:off x="7101192" y="7591196"/>
            <a:ext cx="611231" cy="12597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75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1573/</a:t>
            </a:r>
            <a:r>
              <a:rPr lang="ru-RU" sz="675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</a:t>
            </a:r>
            <a:endParaRPr lang="ru-RU" sz="675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" name="Прямоугольник 136"/>
          <p:cNvSpPr/>
          <p:nvPr/>
        </p:nvSpPr>
        <p:spPr>
          <a:xfrm>
            <a:off x="7112703" y="7740306"/>
            <a:ext cx="589867" cy="112367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25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6412/19143</a:t>
            </a:r>
            <a:endParaRPr lang="ru-RU" sz="525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8" name="TextBox 23"/>
          <p:cNvSpPr txBox="1"/>
          <p:nvPr/>
        </p:nvSpPr>
        <p:spPr>
          <a:xfrm>
            <a:off x="7367056" y="7405331"/>
            <a:ext cx="366535" cy="20774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750" dirty="0" smtClean="0"/>
              <a:t>18</a:t>
            </a:r>
            <a:endParaRPr lang="ru-RU" sz="750" dirty="0"/>
          </a:p>
        </p:txBody>
      </p:sp>
      <p:sp>
        <p:nvSpPr>
          <p:cNvPr id="139" name="TextBox 23"/>
          <p:cNvSpPr txBox="1"/>
          <p:nvPr/>
        </p:nvSpPr>
        <p:spPr>
          <a:xfrm>
            <a:off x="7069734" y="7404118"/>
            <a:ext cx="359921" cy="20774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750" dirty="0"/>
              <a:t>1</a:t>
            </a:r>
            <a:endParaRPr lang="ru-RU" sz="750" dirty="0"/>
          </a:p>
        </p:txBody>
      </p:sp>
      <p:sp>
        <p:nvSpPr>
          <p:cNvPr id="140" name="Rectangle 1744"/>
          <p:cNvSpPr>
            <a:spLocks noChangeArrowheads="1"/>
          </p:cNvSpPr>
          <p:nvPr/>
        </p:nvSpPr>
        <p:spPr bwMode="auto">
          <a:xfrm>
            <a:off x="7004700" y="7341449"/>
            <a:ext cx="786876" cy="1154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extLst/>
        </p:spPr>
        <p:txBody>
          <a:bodyPr wrap="square" lIns="0" tIns="0" rIns="0" bIns="0">
            <a:spAutoFit/>
          </a:bodyPr>
          <a:lstStyle>
            <a:lvl1pPr defTabSz="9556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56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56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56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56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5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5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5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5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750" b="1" dirty="0">
                <a:solidFill>
                  <a:srgbClr val="24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Котласский МР</a:t>
            </a:r>
          </a:p>
        </p:txBody>
      </p:sp>
      <p:sp>
        <p:nvSpPr>
          <p:cNvPr id="141" name="Rectangle 1744"/>
          <p:cNvSpPr>
            <a:spLocks noChangeArrowheads="1"/>
          </p:cNvSpPr>
          <p:nvPr/>
        </p:nvSpPr>
        <p:spPr bwMode="auto">
          <a:xfrm>
            <a:off x="5692565" y="7091968"/>
            <a:ext cx="762166" cy="1154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extLst/>
        </p:spPr>
        <p:txBody>
          <a:bodyPr wrap="square" lIns="0" tIns="0" rIns="0" bIns="0">
            <a:spAutoFit/>
          </a:bodyPr>
          <a:lstStyle>
            <a:lvl1pPr defTabSz="9556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56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56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56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56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5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5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5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5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750" b="1" dirty="0" err="1">
                <a:solidFill>
                  <a:srgbClr val="24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Устьянский</a:t>
            </a:r>
            <a:r>
              <a:rPr lang="ru-RU" altLang="ru-RU" sz="750" b="1" dirty="0">
                <a:solidFill>
                  <a:srgbClr val="24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МР</a:t>
            </a:r>
          </a:p>
        </p:txBody>
      </p:sp>
      <p:sp>
        <p:nvSpPr>
          <p:cNvPr id="142" name="Прямоугольник 141"/>
          <p:cNvSpPr/>
          <p:nvPr/>
        </p:nvSpPr>
        <p:spPr>
          <a:xfrm>
            <a:off x="5793190" y="7345378"/>
            <a:ext cx="484938" cy="12597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7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197/</a:t>
            </a:r>
            <a:r>
              <a:rPr lang="ru-RU" sz="675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43" name="Прямоугольник 142"/>
          <p:cNvSpPr/>
          <p:nvPr/>
        </p:nvSpPr>
        <p:spPr>
          <a:xfrm>
            <a:off x="5699122" y="7500747"/>
            <a:ext cx="626109" cy="132872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25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10486/26606</a:t>
            </a:r>
            <a:endParaRPr lang="ru-RU" sz="525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4" name="Скругленный прямоугольник 143"/>
          <p:cNvSpPr/>
          <p:nvPr/>
        </p:nvSpPr>
        <p:spPr>
          <a:xfrm>
            <a:off x="6359294" y="7371740"/>
            <a:ext cx="155756" cy="10597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37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60%</a:t>
            </a:r>
          </a:p>
        </p:txBody>
      </p:sp>
      <p:sp>
        <p:nvSpPr>
          <p:cNvPr id="145" name="TextBox 23"/>
          <p:cNvSpPr txBox="1"/>
          <p:nvPr/>
        </p:nvSpPr>
        <p:spPr>
          <a:xfrm>
            <a:off x="6031469" y="7189478"/>
            <a:ext cx="366535" cy="20774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750" dirty="0" smtClean="0"/>
              <a:t>18</a:t>
            </a:r>
            <a:endParaRPr lang="ru-RU" sz="750" dirty="0"/>
          </a:p>
        </p:txBody>
      </p:sp>
      <p:sp>
        <p:nvSpPr>
          <p:cNvPr id="146" name="TextBox 23"/>
          <p:cNvSpPr txBox="1"/>
          <p:nvPr/>
        </p:nvSpPr>
        <p:spPr>
          <a:xfrm>
            <a:off x="5734146" y="7188265"/>
            <a:ext cx="359921" cy="20774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750" dirty="0" smtClean="0"/>
              <a:t>1</a:t>
            </a:r>
            <a:endParaRPr lang="ru-RU" sz="750" dirty="0"/>
          </a:p>
        </p:txBody>
      </p:sp>
      <p:sp>
        <p:nvSpPr>
          <p:cNvPr id="147" name="Прямоугольник 146"/>
          <p:cNvSpPr/>
          <p:nvPr/>
        </p:nvSpPr>
        <p:spPr>
          <a:xfrm>
            <a:off x="6659601" y="5993161"/>
            <a:ext cx="567251" cy="12597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75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212/6</a:t>
            </a:r>
            <a:endParaRPr lang="ru-RU" sz="675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8" name="Прямоугольник 147"/>
          <p:cNvSpPr/>
          <p:nvPr/>
        </p:nvSpPr>
        <p:spPr>
          <a:xfrm>
            <a:off x="6676975" y="6137594"/>
            <a:ext cx="589867" cy="112367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25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8243/13172</a:t>
            </a:r>
            <a:endParaRPr lang="ru-RU" sz="525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9" name="Скругленный прямоугольник 148"/>
          <p:cNvSpPr/>
          <p:nvPr/>
        </p:nvSpPr>
        <p:spPr>
          <a:xfrm>
            <a:off x="6983983" y="6277186"/>
            <a:ext cx="155756" cy="10597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37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60%</a:t>
            </a:r>
          </a:p>
        </p:txBody>
      </p:sp>
      <p:sp>
        <p:nvSpPr>
          <p:cNvPr id="150" name="Rectangle 1744"/>
          <p:cNvSpPr>
            <a:spLocks noChangeArrowheads="1"/>
          </p:cNvSpPr>
          <p:nvPr/>
        </p:nvSpPr>
        <p:spPr bwMode="auto">
          <a:xfrm>
            <a:off x="6689518" y="5721452"/>
            <a:ext cx="911817" cy="1154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extLst/>
        </p:spPr>
        <p:txBody>
          <a:bodyPr wrap="square" lIns="0" tIns="0" rIns="0" bIns="0">
            <a:spAutoFit/>
          </a:bodyPr>
          <a:lstStyle>
            <a:lvl1pPr defTabSz="9556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56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56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56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56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5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5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5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5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sz="750" b="1" dirty="0" err="1">
                <a:solidFill>
                  <a:srgbClr val="24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Верхетоемский</a:t>
            </a:r>
            <a:r>
              <a:rPr lang="ru-RU" altLang="ru-RU" sz="750" b="1" dirty="0">
                <a:solidFill>
                  <a:srgbClr val="24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МР</a:t>
            </a:r>
          </a:p>
        </p:txBody>
      </p:sp>
      <p:sp>
        <p:nvSpPr>
          <p:cNvPr id="151" name="TextBox 23"/>
          <p:cNvSpPr txBox="1"/>
          <p:nvPr/>
        </p:nvSpPr>
        <p:spPr>
          <a:xfrm>
            <a:off x="6997406" y="5827002"/>
            <a:ext cx="366535" cy="20774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750" dirty="0" smtClean="0"/>
              <a:t>18</a:t>
            </a:r>
            <a:endParaRPr lang="ru-RU" sz="750" dirty="0"/>
          </a:p>
        </p:txBody>
      </p:sp>
      <p:sp>
        <p:nvSpPr>
          <p:cNvPr id="152" name="TextBox 23"/>
          <p:cNvSpPr txBox="1"/>
          <p:nvPr/>
        </p:nvSpPr>
        <p:spPr>
          <a:xfrm>
            <a:off x="6692066" y="5826275"/>
            <a:ext cx="359921" cy="20774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750" dirty="0" smtClean="0"/>
              <a:t>1</a:t>
            </a:r>
            <a:endParaRPr lang="ru-RU" sz="750" dirty="0"/>
          </a:p>
        </p:txBody>
      </p:sp>
      <p:sp>
        <p:nvSpPr>
          <p:cNvPr id="153" name="Прямоугольник 152"/>
          <p:cNvSpPr/>
          <p:nvPr/>
        </p:nvSpPr>
        <p:spPr>
          <a:xfrm>
            <a:off x="6437772" y="7008780"/>
            <a:ext cx="578987" cy="115255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2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3538/30815</a:t>
            </a:r>
            <a:endParaRPr lang="ru-RU" sz="525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4" name="Rectangle 1744"/>
          <p:cNvSpPr>
            <a:spLocks noChangeArrowheads="1"/>
          </p:cNvSpPr>
          <p:nvPr/>
        </p:nvSpPr>
        <p:spPr bwMode="auto">
          <a:xfrm>
            <a:off x="6814137" y="6717366"/>
            <a:ext cx="939685" cy="1154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extLst/>
        </p:spPr>
        <p:txBody>
          <a:bodyPr wrap="square" lIns="0" tIns="0" rIns="0" bIns="0">
            <a:spAutoFit/>
          </a:bodyPr>
          <a:lstStyle>
            <a:lvl1pPr defTabSz="9556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56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56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56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56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5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5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5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5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750" b="1" dirty="0">
                <a:solidFill>
                  <a:srgbClr val="24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Красноборский МР</a:t>
            </a:r>
          </a:p>
        </p:txBody>
      </p:sp>
      <p:sp>
        <p:nvSpPr>
          <p:cNvPr id="155" name="Скругленный прямоугольник 154"/>
          <p:cNvSpPr/>
          <p:nvPr/>
        </p:nvSpPr>
        <p:spPr>
          <a:xfrm>
            <a:off x="6769908" y="6828239"/>
            <a:ext cx="155756" cy="10597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37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50%</a:t>
            </a:r>
          </a:p>
        </p:txBody>
      </p:sp>
      <p:sp>
        <p:nvSpPr>
          <p:cNvPr id="156" name="TextBox 23"/>
          <p:cNvSpPr txBox="1"/>
          <p:nvPr/>
        </p:nvSpPr>
        <p:spPr>
          <a:xfrm>
            <a:off x="7309151" y="6809847"/>
            <a:ext cx="366535" cy="20774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750" dirty="0" smtClean="0"/>
              <a:t>18</a:t>
            </a:r>
            <a:endParaRPr lang="ru-RU" sz="750" dirty="0"/>
          </a:p>
        </p:txBody>
      </p:sp>
      <p:sp>
        <p:nvSpPr>
          <p:cNvPr id="157" name="TextBox 23"/>
          <p:cNvSpPr txBox="1"/>
          <p:nvPr/>
        </p:nvSpPr>
        <p:spPr>
          <a:xfrm>
            <a:off x="6989524" y="6814751"/>
            <a:ext cx="359921" cy="20774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750" dirty="0"/>
              <a:t>1</a:t>
            </a:r>
            <a:endParaRPr lang="ru-RU" sz="750" dirty="0"/>
          </a:p>
        </p:txBody>
      </p:sp>
      <p:sp>
        <p:nvSpPr>
          <p:cNvPr id="158" name="Скругленный прямоугольник 157"/>
          <p:cNvSpPr/>
          <p:nvPr/>
        </p:nvSpPr>
        <p:spPr>
          <a:xfrm>
            <a:off x="7635729" y="7159107"/>
            <a:ext cx="155756" cy="10597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37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50%</a:t>
            </a:r>
          </a:p>
        </p:txBody>
      </p:sp>
      <p:sp>
        <p:nvSpPr>
          <p:cNvPr id="159" name="Прямоугольник 158"/>
          <p:cNvSpPr/>
          <p:nvPr/>
        </p:nvSpPr>
        <p:spPr>
          <a:xfrm>
            <a:off x="7088487" y="7015702"/>
            <a:ext cx="611231" cy="12597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75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161/</a:t>
            </a:r>
            <a:r>
              <a:rPr lang="ru-RU" sz="675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675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0" name="Rectangle 1744"/>
          <p:cNvSpPr>
            <a:spLocks noChangeArrowheads="1"/>
          </p:cNvSpPr>
          <p:nvPr/>
        </p:nvSpPr>
        <p:spPr bwMode="auto">
          <a:xfrm>
            <a:off x="8557644" y="5932062"/>
            <a:ext cx="643940" cy="1154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extLst/>
        </p:spPr>
        <p:txBody>
          <a:bodyPr wrap="square" lIns="0" tIns="0" rIns="0" bIns="0">
            <a:spAutoFit/>
          </a:bodyPr>
          <a:lstStyle>
            <a:lvl1pPr defTabSz="9556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56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56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56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56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5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5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5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5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750" b="1" dirty="0">
                <a:solidFill>
                  <a:srgbClr val="24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Ленский МР</a:t>
            </a:r>
          </a:p>
        </p:txBody>
      </p:sp>
      <p:sp>
        <p:nvSpPr>
          <p:cNvPr id="161" name="Прямоугольник 160"/>
          <p:cNvSpPr/>
          <p:nvPr/>
        </p:nvSpPr>
        <p:spPr>
          <a:xfrm>
            <a:off x="8545554" y="6192159"/>
            <a:ext cx="580166" cy="12597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75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227/</a:t>
            </a:r>
            <a:r>
              <a:rPr lang="ru-RU" sz="675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ru-RU" sz="675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2" name="Прямоугольник 161"/>
          <p:cNvSpPr/>
          <p:nvPr/>
        </p:nvSpPr>
        <p:spPr>
          <a:xfrm>
            <a:off x="8566968" y="6342997"/>
            <a:ext cx="589867" cy="112367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2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3045/30170</a:t>
            </a:r>
            <a:endParaRPr lang="ru-RU" sz="525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" name="Скругленный прямоугольник 162"/>
          <p:cNvSpPr/>
          <p:nvPr/>
        </p:nvSpPr>
        <p:spPr>
          <a:xfrm>
            <a:off x="8937658" y="6457666"/>
            <a:ext cx="155756" cy="10597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37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60%</a:t>
            </a:r>
          </a:p>
        </p:txBody>
      </p:sp>
      <p:sp>
        <p:nvSpPr>
          <p:cNvPr id="164" name="TextBox 23"/>
          <p:cNvSpPr txBox="1"/>
          <p:nvPr/>
        </p:nvSpPr>
        <p:spPr>
          <a:xfrm>
            <a:off x="8849113" y="5996516"/>
            <a:ext cx="366535" cy="20774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750" dirty="0" smtClean="0"/>
              <a:t>18</a:t>
            </a:r>
            <a:endParaRPr lang="ru-RU" sz="750" dirty="0"/>
          </a:p>
        </p:txBody>
      </p:sp>
      <p:sp>
        <p:nvSpPr>
          <p:cNvPr id="165" name="TextBox 23"/>
          <p:cNvSpPr txBox="1"/>
          <p:nvPr/>
        </p:nvSpPr>
        <p:spPr>
          <a:xfrm>
            <a:off x="8545496" y="6004369"/>
            <a:ext cx="359921" cy="20774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750" dirty="0"/>
              <a:t>1</a:t>
            </a:r>
            <a:endParaRPr lang="ru-RU" sz="750" dirty="0"/>
          </a:p>
        </p:txBody>
      </p:sp>
    </p:spTree>
    <p:extLst>
      <p:ext uri="{BB962C8B-B14F-4D97-AF65-F5344CB8AC3E}">
        <p14:creationId xmlns:p14="http://schemas.microsoft.com/office/powerpoint/2010/main" val="402717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772" y="752455"/>
            <a:ext cx="10335800" cy="7456508"/>
          </a:xfrm>
          <a:prstGeom prst="rect">
            <a:avLst/>
          </a:prstGeom>
        </p:spPr>
      </p:pic>
      <p:pic>
        <p:nvPicPr>
          <p:cNvPr id="211" name="1A01BAA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38111" y="985210"/>
            <a:ext cx="2899353" cy="1804988"/>
          </a:xfr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" y="-17860"/>
            <a:ext cx="10344902" cy="77031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39497" tIns="19750" rIns="39497" bIns="19750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356" dirty="0"/>
              <a:t>ИНФОРМАЦИОННЫЕ МАТЕРИАЛЫ ПО РИСКУ НАРУШЕНИЯ ТРАНСПОРТНОГО СООБЩЕНИЯ,</a:t>
            </a:r>
          </a:p>
          <a:p>
            <a:r>
              <a:rPr lang="ru-RU" sz="1356" dirty="0"/>
              <a:t> СВЯЗАННЫХ С НЕБЛАГОПРИЯТНЫМИ МЕТЕОЯВЛЕНИЯМИ НА АВТОДОРОГЕ</a:t>
            </a:r>
          </a:p>
          <a:p>
            <a:r>
              <a:rPr lang="ru-RU" sz="1356" dirty="0"/>
              <a:t> </a:t>
            </a:r>
            <a:r>
              <a:rPr lang="ru-RU" sz="1356" dirty="0">
                <a:solidFill>
                  <a:prstClr val="white"/>
                </a:solidFill>
              </a:rPr>
              <a:t>М-8 </a:t>
            </a:r>
            <a:r>
              <a:rPr lang="ru-RU" sz="1356" dirty="0"/>
              <a:t>1128+160 – 1129+133</a:t>
            </a:r>
            <a:r>
              <a:rPr lang="ru-RU" sz="1356" dirty="0">
                <a:solidFill>
                  <a:prstClr val="white"/>
                </a:solidFill>
              </a:rPr>
              <a:t> КМ В АРХАНГЕЛЬСКОЙ ОБЛАСТИ (НА </a:t>
            </a:r>
            <a:r>
              <a:rPr lang="ru-RU" sz="1356" dirty="0" smtClean="0">
                <a:solidFill>
                  <a:prstClr val="white"/>
                </a:solidFill>
              </a:rPr>
              <a:t>11.04.2021)</a:t>
            </a:r>
            <a:endParaRPr lang="ru-RU" sz="1356" dirty="0">
              <a:solidFill>
                <a:prstClr val="white"/>
              </a:solidFill>
            </a:endParaRPr>
          </a:p>
        </p:txBody>
      </p:sp>
      <p:sp>
        <p:nvSpPr>
          <p:cNvPr id="8" name="Text Box 182"/>
          <p:cNvSpPr txBox="1">
            <a:spLocks noChangeArrowheads="1"/>
          </p:cNvSpPr>
          <p:nvPr/>
        </p:nvSpPr>
        <p:spPr bwMode="auto">
          <a:xfrm>
            <a:off x="4221660" y="1593055"/>
            <a:ext cx="1779133" cy="47884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0956" tIns="30477" rIns="60956" bIns="3047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356" b="1" dirty="0">
                <a:latin typeface="Times New Roman" pitchFamily="18" charset="0"/>
                <a:cs typeface="Times New Roman" pitchFamily="18" charset="0"/>
              </a:rPr>
              <a:t>Холмогорский район</a:t>
            </a:r>
          </a:p>
          <a:p>
            <a:pPr algn="ctr" eaLnBrk="1" hangingPunct="1"/>
            <a:r>
              <a:rPr lang="ru-RU" altLang="ru-RU" sz="1356" b="1" dirty="0">
                <a:latin typeface="Times New Roman" pitchFamily="18" charset="0"/>
                <a:cs typeface="Times New Roman" pitchFamily="18" charset="0"/>
              </a:rPr>
              <a:t>д. </a:t>
            </a:r>
            <a:r>
              <a:rPr lang="ru-RU" altLang="ru-RU" sz="1356" b="1" dirty="0" err="1">
                <a:latin typeface="Times New Roman" pitchFamily="18" charset="0"/>
                <a:cs typeface="Times New Roman" pitchFamily="18" charset="0"/>
              </a:rPr>
              <a:t>Копачево</a:t>
            </a:r>
            <a:endParaRPr lang="ru-RU" altLang="ru-RU" sz="1356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AutoShape 24"/>
          <p:cNvSpPr>
            <a:spLocks noChangeArrowheads="1"/>
          </p:cNvSpPr>
          <p:nvPr/>
        </p:nvSpPr>
        <p:spPr bwMode="auto">
          <a:xfrm>
            <a:off x="1956065" y="4389581"/>
            <a:ext cx="2243908" cy="790811"/>
          </a:xfrm>
          <a:prstGeom prst="wedgeRectCallout">
            <a:avLst>
              <a:gd name="adj1" fmla="val 104081"/>
              <a:gd name="adj2" fmla="val -27240"/>
            </a:avLst>
          </a:prstGeom>
          <a:solidFill>
            <a:srgbClr val="FFFF00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98860" tIns="49434" rIns="98860" bIns="49434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ru-RU" sz="1017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Аварийно-опасный участок </a:t>
            </a:r>
          </a:p>
          <a:p>
            <a:pPr algn="ctr">
              <a:buNone/>
            </a:pPr>
            <a:r>
              <a:rPr lang="ru-RU" sz="1017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ФАД М-8 1128+160 – 1129+133  км </a:t>
            </a:r>
          </a:p>
          <a:p>
            <a:pPr algn="ctr"/>
            <a:r>
              <a:rPr lang="ru-RU" altLang="ru-RU" sz="1017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(риск образования снежных заносов, гололедицы, ухудшения видимости)</a:t>
            </a:r>
            <a:endParaRPr lang="ru-RU" sz="1017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en-US" altLang="ru-RU" sz="1017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940522" y="3040683"/>
            <a:ext cx="398703" cy="2349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94917" tIns="47460" rIns="94917" bIns="47460">
            <a:spAutoFit/>
          </a:bodyPr>
          <a:lstStyle>
            <a:defPPr>
              <a:defRPr lang="ru-RU"/>
            </a:defPPr>
            <a:lvl1pPr algn="just" defTabSz="612775" eaLnBrk="0" hangingPunct="0">
              <a:buFontTx/>
              <a:buNone/>
              <a:defRPr sz="14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defTabSz="612775" eaLnBrk="0" hangingPunct="0">
              <a:spcBef>
                <a:spcPct val="20000"/>
              </a:spcBef>
              <a:buChar char="–"/>
              <a:defRPr sz="3200"/>
            </a:lvl2pPr>
            <a:lvl3pPr marL="1143000" indent="-228600" defTabSz="612775" eaLnBrk="0" hangingPunct="0">
              <a:spcBef>
                <a:spcPct val="20000"/>
              </a:spcBef>
              <a:buChar char="•"/>
              <a:defRPr sz="2800"/>
            </a:lvl3pPr>
            <a:lvl4pPr marL="1600200" indent="-228600" defTabSz="612775" eaLnBrk="0" hangingPunct="0">
              <a:spcBef>
                <a:spcPct val="20000"/>
              </a:spcBef>
              <a:buChar char="–"/>
              <a:defRPr sz="2300"/>
            </a:lvl4pPr>
            <a:lvl5pPr marL="2057400" indent="-228600" defTabSz="612775" eaLnBrk="0" hangingPunct="0">
              <a:spcBef>
                <a:spcPct val="20000"/>
              </a:spcBef>
              <a:buChar char="»"/>
              <a:defRPr sz="2300"/>
            </a:lvl5pPr>
            <a:lvl6pPr marL="25146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6pPr>
            <a:lvl7pPr marL="29718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7pPr>
            <a:lvl8pPr marL="34290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8pPr>
            <a:lvl9pPr marL="38862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9pPr>
          </a:lstStyle>
          <a:p>
            <a:pPr>
              <a:defRPr/>
            </a:pPr>
            <a:r>
              <a:rPr lang="ru-RU" sz="904" dirty="0"/>
              <a:t>М-8</a:t>
            </a:r>
          </a:p>
        </p:txBody>
      </p:sp>
      <p:sp>
        <p:nvSpPr>
          <p:cNvPr id="30" name="Овал 29"/>
          <p:cNvSpPr>
            <a:spLocks noChangeArrowheads="1"/>
          </p:cNvSpPr>
          <p:nvPr/>
        </p:nvSpPr>
        <p:spPr bwMode="auto">
          <a:xfrm rot="5238055">
            <a:off x="6146718" y="4628390"/>
            <a:ext cx="140680" cy="164901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rot="10800000" vert="eaVert" lIns="103040" tIns="51517" rIns="103040" bIns="51517" anchor="ctr"/>
          <a:lstStyle/>
          <a:p>
            <a:pPr>
              <a:defRPr/>
            </a:pPr>
            <a:endParaRPr lang="ru-RU" sz="1958" dirty="0">
              <a:solidFill>
                <a:srgbClr val="FFFFFF"/>
              </a:solidFill>
            </a:endParaRPr>
          </a:p>
        </p:txBody>
      </p:sp>
      <p:grpSp>
        <p:nvGrpSpPr>
          <p:cNvPr id="42" name="Группа 41"/>
          <p:cNvGrpSpPr/>
          <p:nvPr/>
        </p:nvGrpSpPr>
        <p:grpSpPr>
          <a:xfrm>
            <a:off x="7156847" y="6160389"/>
            <a:ext cx="3286488" cy="2084949"/>
            <a:chOff x="9350980" y="5022683"/>
            <a:chExt cx="2908307" cy="1845032"/>
          </a:xfrm>
        </p:grpSpPr>
        <p:grpSp>
          <p:nvGrpSpPr>
            <p:cNvPr id="43" name="Группа 42"/>
            <p:cNvGrpSpPr/>
            <p:nvPr/>
          </p:nvGrpSpPr>
          <p:grpSpPr>
            <a:xfrm>
              <a:off x="9350980" y="5022683"/>
              <a:ext cx="2908307" cy="1845032"/>
              <a:chOff x="9126097" y="4573253"/>
              <a:chExt cx="2909064" cy="1845513"/>
            </a:xfrm>
          </p:grpSpPr>
          <p:sp>
            <p:nvSpPr>
              <p:cNvPr id="136" name="Rectangle 93"/>
              <p:cNvSpPr>
                <a:spLocks noChangeArrowheads="1"/>
              </p:cNvSpPr>
              <p:nvPr/>
            </p:nvSpPr>
            <p:spPr bwMode="auto">
              <a:xfrm>
                <a:off x="9126097" y="4600884"/>
                <a:ext cx="2799203" cy="178943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ru-RU" altLang="ru-RU" sz="1017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7" name="Text Box 97"/>
              <p:cNvSpPr txBox="1">
                <a:spLocks noChangeArrowheads="1"/>
              </p:cNvSpPr>
              <p:nvPr/>
            </p:nvSpPr>
            <p:spPr bwMode="auto">
              <a:xfrm>
                <a:off x="9714921" y="4573253"/>
                <a:ext cx="2147024" cy="2677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44590" tIns="72296" rIns="144590" bIns="72296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ru-RU" altLang="ru-RU" sz="1017" i="1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Условные обозначения</a:t>
                </a:r>
              </a:p>
            </p:txBody>
          </p:sp>
          <p:sp>
            <p:nvSpPr>
              <p:cNvPr id="138" name="Text Box 97"/>
              <p:cNvSpPr txBox="1">
                <a:spLocks noChangeArrowheads="1"/>
              </p:cNvSpPr>
              <p:nvPr/>
            </p:nvSpPr>
            <p:spPr bwMode="auto">
              <a:xfrm>
                <a:off x="9572158" y="6150986"/>
                <a:ext cx="2147024" cy="2677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44590" tIns="72296" rIns="144590" bIns="72296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ru-RU" altLang="ru-RU" sz="1017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9" name="Text Box 97"/>
              <p:cNvSpPr txBox="1">
                <a:spLocks noChangeArrowheads="1"/>
              </p:cNvSpPr>
              <p:nvPr/>
            </p:nvSpPr>
            <p:spPr bwMode="auto">
              <a:xfrm>
                <a:off x="9455627" y="4811399"/>
                <a:ext cx="2570221" cy="4063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44590" tIns="72296" rIns="144590" bIns="72296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ru-RU" altLang="ru-RU" sz="1017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- участок автодороги с повышенным риском возникновения ДТП, нарушением движения</a:t>
                </a:r>
              </a:p>
            </p:txBody>
          </p:sp>
          <p:sp>
            <p:nvSpPr>
              <p:cNvPr id="140" name="Полилиния 139"/>
              <p:cNvSpPr/>
              <p:nvPr/>
            </p:nvSpPr>
            <p:spPr>
              <a:xfrm>
                <a:off x="9156259" y="4926524"/>
                <a:ext cx="367792" cy="127074"/>
              </a:xfrm>
              <a:custGeom>
                <a:avLst/>
                <a:gdLst>
                  <a:gd name="connsiteX0" fmla="*/ 0 w 275772"/>
                  <a:gd name="connsiteY0" fmla="*/ 0 h 120952"/>
                  <a:gd name="connsiteX1" fmla="*/ 130629 w 275772"/>
                  <a:gd name="connsiteY1" fmla="*/ 116114 h 120952"/>
                  <a:gd name="connsiteX2" fmla="*/ 275772 w 275772"/>
                  <a:gd name="connsiteY2" fmla="*/ 29028 h 120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5772" h="120952">
                    <a:moveTo>
                      <a:pt x="0" y="0"/>
                    </a:moveTo>
                    <a:cubicBezTo>
                      <a:pt x="42333" y="55638"/>
                      <a:pt x="84667" y="111276"/>
                      <a:pt x="130629" y="116114"/>
                    </a:cubicBezTo>
                    <a:cubicBezTo>
                      <a:pt x="176591" y="120952"/>
                      <a:pt x="226181" y="74990"/>
                      <a:pt x="275772" y="29028"/>
                    </a:cubicBezTo>
                  </a:path>
                </a:pathLst>
              </a:custGeom>
              <a:ln w="349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lIns="103313" tIns="51656" rIns="103313" bIns="51656" rtlCol="0" anchor="ctr"/>
              <a:lstStyle/>
              <a:p>
                <a:pPr algn="ctr"/>
                <a:endParaRPr lang="ru-RU" sz="2357"/>
              </a:p>
            </p:txBody>
          </p:sp>
          <p:sp>
            <p:nvSpPr>
              <p:cNvPr id="141" name="Полилиния 140"/>
              <p:cNvSpPr/>
              <p:nvPr/>
            </p:nvSpPr>
            <p:spPr>
              <a:xfrm>
                <a:off x="9167391" y="5285349"/>
                <a:ext cx="329077" cy="109284"/>
              </a:xfrm>
              <a:custGeom>
                <a:avLst/>
                <a:gdLst>
                  <a:gd name="connsiteX0" fmla="*/ 0 w 246743"/>
                  <a:gd name="connsiteY0" fmla="*/ 14515 h 104019"/>
                  <a:gd name="connsiteX1" fmla="*/ 87086 w 246743"/>
                  <a:gd name="connsiteY1" fmla="*/ 101600 h 104019"/>
                  <a:gd name="connsiteX2" fmla="*/ 246743 w 246743"/>
                  <a:gd name="connsiteY2" fmla="*/ 0 h 10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6743" h="104019">
                    <a:moveTo>
                      <a:pt x="0" y="14515"/>
                    </a:moveTo>
                    <a:cubicBezTo>
                      <a:pt x="22981" y="59267"/>
                      <a:pt x="45962" y="104019"/>
                      <a:pt x="87086" y="101600"/>
                    </a:cubicBezTo>
                    <a:cubicBezTo>
                      <a:pt x="128210" y="99181"/>
                      <a:pt x="187476" y="49590"/>
                      <a:pt x="246743" y="0"/>
                    </a:cubicBezTo>
                  </a:path>
                </a:pathLst>
              </a:custGeom>
              <a:ln w="317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lIns="103313" tIns="51656" rIns="103313" bIns="51656" rtlCol="0" anchor="ctr"/>
              <a:lstStyle/>
              <a:p>
                <a:pPr algn="ctr"/>
                <a:endParaRPr lang="ru-RU" sz="2357"/>
              </a:p>
            </p:txBody>
          </p:sp>
          <p:sp>
            <p:nvSpPr>
              <p:cNvPr id="142" name="Text Box 97"/>
              <p:cNvSpPr txBox="1">
                <a:spLocks noChangeArrowheads="1"/>
              </p:cNvSpPr>
              <p:nvPr/>
            </p:nvSpPr>
            <p:spPr bwMode="auto">
              <a:xfrm>
                <a:off x="9464940" y="5198346"/>
                <a:ext cx="2570221" cy="2677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44605" tIns="72304" rIns="144605" bIns="7230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r>
                  <a:rPr lang="ru-RU" altLang="ru-RU" sz="1017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- объездная дорога</a:t>
                </a:r>
              </a:p>
            </p:txBody>
          </p:sp>
          <p:sp>
            <p:nvSpPr>
              <p:cNvPr id="143" name="Овал 142"/>
              <p:cNvSpPr>
                <a:spLocks noChangeArrowheads="1"/>
              </p:cNvSpPr>
              <p:nvPr/>
            </p:nvSpPr>
            <p:spPr bwMode="auto">
              <a:xfrm rot="5238055">
                <a:off x="9268640" y="5508434"/>
                <a:ext cx="143031" cy="164339"/>
              </a:xfrm>
              <a:prstGeom prst="ellipse">
                <a:avLst/>
              </a:prstGeom>
              <a:solidFill>
                <a:srgbClr val="FF0000"/>
              </a:solidFill>
              <a:ln w="25400" algn="ctr">
                <a:solidFill>
                  <a:srgbClr val="385D8A"/>
                </a:solidFill>
                <a:round/>
                <a:headEnd/>
                <a:tailEnd/>
              </a:ln>
            </p:spPr>
            <p:txBody>
              <a:bodyPr rot="10800000" vert="eaVert" lIns="103040" tIns="51517" rIns="103040" bIns="51517" anchor="ctr"/>
              <a:lstStyle/>
              <a:p>
                <a:pPr algn="ctr">
                  <a:defRPr/>
                </a:pPr>
                <a:endParaRPr lang="ru-RU" sz="2357" dirty="0">
                  <a:solidFill>
                    <a:schemeClr val="lt1"/>
                  </a:solidFill>
                </a:endParaRPr>
              </a:p>
            </p:txBody>
          </p:sp>
          <p:sp>
            <p:nvSpPr>
              <p:cNvPr id="144" name="Text Box 97"/>
              <p:cNvSpPr txBox="1">
                <a:spLocks noChangeArrowheads="1"/>
              </p:cNvSpPr>
              <p:nvPr/>
            </p:nvSpPr>
            <p:spPr bwMode="auto">
              <a:xfrm>
                <a:off x="9443624" y="5425379"/>
                <a:ext cx="2570221" cy="2677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44605" tIns="72304" rIns="144605" bIns="7230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r>
                  <a:rPr lang="ru-RU" altLang="ru-RU" sz="1017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- населенный пункт</a:t>
                </a:r>
              </a:p>
            </p:txBody>
          </p:sp>
        </p:grpSp>
        <p:grpSp>
          <p:nvGrpSpPr>
            <p:cNvPr id="44" name="Группа 629"/>
            <p:cNvGrpSpPr>
              <a:grpSpLocks/>
            </p:cNvGrpSpPr>
            <p:nvPr/>
          </p:nvGrpSpPr>
          <p:grpSpPr bwMode="auto">
            <a:xfrm>
              <a:off x="9479723" y="6226166"/>
              <a:ext cx="206798" cy="201743"/>
              <a:chOff x="142483" y="3760971"/>
              <a:chExt cx="346075" cy="386605"/>
            </a:xfrm>
          </p:grpSpPr>
          <p:sp>
            <p:nvSpPr>
              <p:cNvPr id="133" name="Line 281"/>
              <p:cNvSpPr>
                <a:spLocks noChangeShapeType="1"/>
              </p:cNvSpPr>
              <p:nvPr/>
            </p:nvSpPr>
            <p:spPr bwMode="auto">
              <a:xfrm>
                <a:off x="203673" y="3847248"/>
                <a:ext cx="0" cy="30032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1444546">
                  <a:buClr>
                    <a:srgbClr val="000000"/>
                  </a:buClr>
                  <a:buSzPct val="100000"/>
                  <a:defRPr/>
                </a:pPr>
                <a:endParaRPr lang="ru-RU" sz="904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endParaRPr>
              </a:p>
            </p:txBody>
          </p:sp>
          <p:sp>
            <p:nvSpPr>
              <p:cNvPr id="134" name="Freeform 285"/>
              <p:cNvSpPr>
                <a:spLocks/>
              </p:cNvSpPr>
              <p:nvPr/>
            </p:nvSpPr>
            <p:spPr bwMode="auto">
              <a:xfrm>
                <a:off x="198223" y="3795140"/>
                <a:ext cx="270456" cy="228326"/>
              </a:xfrm>
              <a:custGeom>
                <a:avLst/>
                <a:gdLst>
                  <a:gd name="T0" fmla="*/ 0 w 291"/>
                  <a:gd name="T1" fmla="*/ 0 h 159"/>
                  <a:gd name="T2" fmla="*/ 0 w 291"/>
                  <a:gd name="T3" fmla="*/ 2147483647 h 159"/>
                  <a:gd name="T4" fmla="*/ 2147483647 w 291"/>
                  <a:gd name="T5" fmla="*/ 2147483647 h 159"/>
                  <a:gd name="T6" fmla="*/ 2147483647 w 291"/>
                  <a:gd name="T7" fmla="*/ 2147483647 h 159"/>
                  <a:gd name="T8" fmla="*/ 0 w 291"/>
                  <a:gd name="T9" fmla="*/ 0 h 1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1"/>
                  <a:gd name="T16" fmla="*/ 0 h 159"/>
                  <a:gd name="T17" fmla="*/ 291 w 291"/>
                  <a:gd name="T18" fmla="*/ 159 h 1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1" h="159">
                    <a:moveTo>
                      <a:pt x="0" y="0"/>
                    </a:moveTo>
                    <a:lnTo>
                      <a:pt x="0" y="159"/>
                    </a:lnTo>
                    <a:lnTo>
                      <a:pt x="291" y="114"/>
                    </a:lnTo>
                    <a:lnTo>
                      <a:pt x="291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defTabSz="1444546">
                  <a:defRPr/>
                </a:pPr>
                <a:endParaRPr lang="ru-RU" sz="904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+mj-lt"/>
                </a:endParaRPr>
              </a:p>
            </p:txBody>
          </p:sp>
          <p:sp>
            <p:nvSpPr>
              <p:cNvPr id="135" name="Text Box 286"/>
              <p:cNvSpPr txBox="1">
                <a:spLocks noChangeArrowheads="1"/>
              </p:cNvSpPr>
              <p:nvPr/>
            </p:nvSpPr>
            <p:spPr bwMode="auto">
              <a:xfrm>
                <a:off x="142483" y="3760971"/>
                <a:ext cx="346075" cy="3384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28748" tIns="64375" rIns="128748" bIns="64375">
                <a:spAutoFit/>
              </a:bodyPr>
              <a:lstStyle/>
              <a:p>
                <a:pPr algn="ctr" defTabSz="1161165">
                  <a:defRPr/>
                </a:pPr>
                <a:endParaRPr lang="ru-RU" sz="452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endParaRPr>
              </a:p>
            </p:txBody>
          </p:sp>
        </p:grpSp>
        <p:sp>
          <p:nvSpPr>
            <p:cNvPr id="45" name="Text Box 97"/>
            <p:cNvSpPr txBox="1">
              <a:spLocks noChangeArrowheads="1"/>
            </p:cNvSpPr>
            <p:nvPr/>
          </p:nvSpPr>
          <p:spPr bwMode="auto">
            <a:xfrm>
              <a:off x="9774314" y="6161668"/>
              <a:ext cx="2288447" cy="2677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4635" tIns="72321" rIns="144635" bIns="7232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1017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пожарно-спасательные формирования</a:t>
              </a:r>
            </a:p>
          </p:txBody>
        </p:sp>
        <p:grpSp>
          <p:nvGrpSpPr>
            <p:cNvPr id="46" name="Group 316"/>
            <p:cNvGrpSpPr>
              <a:grpSpLocks/>
            </p:cNvGrpSpPr>
            <p:nvPr/>
          </p:nvGrpSpPr>
          <p:grpSpPr bwMode="auto">
            <a:xfrm>
              <a:off x="9464832" y="6460327"/>
              <a:ext cx="186569" cy="148489"/>
              <a:chOff x="4727" y="2506"/>
              <a:chExt cx="706" cy="1172"/>
            </a:xfrm>
          </p:grpSpPr>
          <p:sp>
            <p:nvSpPr>
              <p:cNvPr id="55" name="Freeform 317"/>
              <p:cNvSpPr>
                <a:spLocks/>
              </p:cNvSpPr>
              <p:nvPr/>
            </p:nvSpPr>
            <p:spPr bwMode="auto">
              <a:xfrm>
                <a:off x="4727" y="3558"/>
                <a:ext cx="46" cy="120"/>
              </a:xfrm>
              <a:custGeom>
                <a:avLst/>
                <a:gdLst>
                  <a:gd name="T0" fmla="*/ 0 w 139"/>
                  <a:gd name="T1" fmla="*/ 107 h 135"/>
                  <a:gd name="T2" fmla="*/ 0 w 139"/>
                  <a:gd name="T3" fmla="*/ 73 h 135"/>
                  <a:gd name="T4" fmla="*/ 5 w 139"/>
                  <a:gd name="T5" fmla="*/ 73 h 135"/>
                  <a:gd name="T6" fmla="*/ 5 w 139"/>
                  <a:gd name="T7" fmla="*/ 37 h 135"/>
                  <a:gd name="T8" fmla="*/ 10 w 139"/>
                  <a:gd name="T9" fmla="*/ 37 h 135"/>
                  <a:gd name="T10" fmla="*/ 10 w 139"/>
                  <a:gd name="T11" fmla="*/ 0 h 135"/>
                  <a:gd name="T12" fmla="*/ 15 w 139"/>
                  <a:gd name="T13" fmla="*/ 0 h 135"/>
                  <a:gd name="T14" fmla="*/ 15 w 139"/>
                  <a:gd name="T15" fmla="*/ 107 h 135"/>
                  <a:gd name="T16" fmla="*/ 0 w 139"/>
                  <a:gd name="T17" fmla="*/ 107 h 1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9"/>
                  <a:gd name="T28" fmla="*/ 0 h 135"/>
                  <a:gd name="T29" fmla="*/ 139 w 139"/>
                  <a:gd name="T30" fmla="*/ 135 h 13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9" h="135">
                    <a:moveTo>
                      <a:pt x="0" y="135"/>
                    </a:moveTo>
                    <a:lnTo>
                      <a:pt x="0" y="92"/>
                    </a:lnTo>
                    <a:lnTo>
                      <a:pt x="46" y="92"/>
                    </a:lnTo>
                    <a:lnTo>
                      <a:pt x="46" y="47"/>
                    </a:lnTo>
                    <a:lnTo>
                      <a:pt x="92" y="47"/>
                    </a:lnTo>
                    <a:lnTo>
                      <a:pt x="92" y="0"/>
                    </a:lnTo>
                    <a:lnTo>
                      <a:pt x="139" y="0"/>
                    </a:lnTo>
                    <a:lnTo>
                      <a:pt x="139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56" name="Freeform 318"/>
              <p:cNvSpPr>
                <a:spLocks/>
              </p:cNvSpPr>
              <p:nvPr/>
            </p:nvSpPr>
            <p:spPr bwMode="auto">
              <a:xfrm>
                <a:off x="4773" y="2564"/>
                <a:ext cx="648" cy="1114"/>
              </a:xfrm>
              <a:custGeom>
                <a:avLst/>
                <a:gdLst>
                  <a:gd name="T0" fmla="*/ 0 w 1946"/>
                  <a:gd name="T1" fmla="*/ 971 h 1278"/>
                  <a:gd name="T2" fmla="*/ 0 w 1946"/>
                  <a:gd name="T3" fmla="*/ 78 h 1278"/>
                  <a:gd name="T4" fmla="*/ 84 w 1946"/>
                  <a:gd name="T5" fmla="*/ 78 h 1278"/>
                  <a:gd name="T6" fmla="*/ 84 w 1946"/>
                  <a:gd name="T7" fmla="*/ 71 h 1278"/>
                  <a:gd name="T8" fmla="*/ 84 w 1946"/>
                  <a:gd name="T9" fmla="*/ 62 h 1278"/>
                  <a:gd name="T10" fmla="*/ 85 w 1946"/>
                  <a:gd name="T11" fmla="*/ 55 h 1278"/>
                  <a:gd name="T12" fmla="*/ 85 w 1946"/>
                  <a:gd name="T13" fmla="*/ 48 h 1278"/>
                  <a:gd name="T14" fmla="*/ 86 w 1946"/>
                  <a:gd name="T15" fmla="*/ 42 h 1278"/>
                  <a:gd name="T16" fmla="*/ 88 w 1946"/>
                  <a:gd name="T17" fmla="*/ 35 h 1278"/>
                  <a:gd name="T18" fmla="*/ 89 w 1946"/>
                  <a:gd name="T19" fmla="*/ 29 h 1278"/>
                  <a:gd name="T20" fmla="*/ 91 w 1946"/>
                  <a:gd name="T21" fmla="*/ 23 h 1278"/>
                  <a:gd name="T22" fmla="*/ 92 w 1946"/>
                  <a:gd name="T23" fmla="*/ 18 h 1278"/>
                  <a:gd name="T24" fmla="*/ 94 w 1946"/>
                  <a:gd name="T25" fmla="*/ 14 h 1278"/>
                  <a:gd name="T26" fmla="*/ 96 w 1946"/>
                  <a:gd name="T27" fmla="*/ 10 h 1278"/>
                  <a:gd name="T28" fmla="*/ 98 w 1946"/>
                  <a:gd name="T29" fmla="*/ 6 h 1278"/>
                  <a:gd name="T30" fmla="*/ 101 w 1946"/>
                  <a:gd name="T31" fmla="*/ 3 h 1278"/>
                  <a:gd name="T32" fmla="*/ 103 w 1946"/>
                  <a:gd name="T33" fmla="*/ 3 h 1278"/>
                  <a:gd name="T34" fmla="*/ 105 w 1946"/>
                  <a:gd name="T35" fmla="*/ 0 h 1278"/>
                  <a:gd name="T36" fmla="*/ 108 w 1946"/>
                  <a:gd name="T37" fmla="*/ 0 h 1278"/>
                  <a:gd name="T38" fmla="*/ 110 w 1946"/>
                  <a:gd name="T39" fmla="*/ 0 h 1278"/>
                  <a:gd name="T40" fmla="*/ 113 w 1946"/>
                  <a:gd name="T41" fmla="*/ 3 h 1278"/>
                  <a:gd name="T42" fmla="*/ 115 w 1946"/>
                  <a:gd name="T43" fmla="*/ 3 h 1278"/>
                  <a:gd name="T44" fmla="*/ 118 w 1946"/>
                  <a:gd name="T45" fmla="*/ 6 h 1278"/>
                  <a:gd name="T46" fmla="*/ 120 w 1946"/>
                  <a:gd name="T47" fmla="*/ 10 h 1278"/>
                  <a:gd name="T48" fmla="*/ 122 w 1946"/>
                  <a:gd name="T49" fmla="*/ 14 h 1278"/>
                  <a:gd name="T50" fmla="*/ 124 w 1946"/>
                  <a:gd name="T51" fmla="*/ 18 h 1278"/>
                  <a:gd name="T52" fmla="*/ 125 w 1946"/>
                  <a:gd name="T53" fmla="*/ 23 h 1278"/>
                  <a:gd name="T54" fmla="*/ 127 w 1946"/>
                  <a:gd name="T55" fmla="*/ 29 h 1278"/>
                  <a:gd name="T56" fmla="*/ 128 w 1946"/>
                  <a:gd name="T57" fmla="*/ 35 h 1278"/>
                  <a:gd name="T58" fmla="*/ 130 w 1946"/>
                  <a:gd name="T59" fmla="*/ 42 h 1278"/>
                  <a:gd name="T60" fmla="*/ 130 w 1946"/>
                  <a:gd name="T61" fmla="*/ 48 h 1278"/>
                  <a:gd name="T62" fmla="*/ 131 w 1946"/>
                  <a:gd name="T63" fmla="*/ 55 h 1278"/>
                  <a:gd name="T64" fmla="*/ 132 w 1946"/>
                  <a:gd name="T65" fmla="*/ 62 h 1278"/>
                  <a:gd name="T66" fmla="*/ 132 w 1946"/>
                  <a:gd name="T67" fmla="*/ 71 h 1278"/>
                  <a:gd name="T68" fmla="*/ 132 w 1946"/>
                  <a:gd name="T69" fmla="*/ 78 h 1278"/>
                  <a:gd name="T70" fmla="*/ 216 w 1946"/>
                  <a:gd name="T71" fmla="*/ 78 h 1278"/>
                  <a:gd name="T72" fmla="*/ 216 w 1946"/>
                  <a:gd name="T73" fmla="*/ 970 h 1278"/>
                  <a:gd name="T74" fmla="*/ 0 w 1946"/>
                  <a:gd name="T75" fmla="*/ 971 h 127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946"/>
                  <a:gd name="T115" fmla="*/ 0 h 1278"/>
                  <a:gd name="T116" fmla="*/ 1946 w 1946"/>
                  <a:gd name="T117" fmla="*/ 1278 h 1278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946" h="1278">
                    <a:moveTo>
                      <a:pt x="0" y="1278"/>
                    </a:moveTo>
                    <a:lnTo>
                      <a:pt x="0" y="103"/>
                    </a:lnTo>
                    <a:lnTo>
                      <a:pt x="753" y="103"/>
                    </a:lnTo>
                    <a:lnTo>
                      <a:pt x="754" y="93"/>
                    </a:lnTo>
                    <a:lnTo>
                      <a:pt x="757" y="82"/>
                    </a:lnTo>
                    <a:lnTo>
                      <a:pt x="763" y="72"/>
                    </a:lnTo>
                    <a:lnTo>
                      <a:pt x="769" y="63"/>
                    </a:lnTo>
                    <a:lnTo>
                      <a:pt x="779" y="55"/>
                    </a:lnTo>
                    <a:lnTo>
                      <a:pt x="790" y="46"/>
                    </a:lnTo>
                    <a:lnTo>
                      <a:pt x="803" y="38"/>
                    </a:lnTo>
                    <a:lnTo>
                      <a:pt x="817" y="30"/>
                    </a:lnTo>
                    <a:lnTo>
                      <a:pt x="833" y="24"/>
                    </a:lnTo>
                    <a:lnTo>
                      <a:pt x="849" y="18"/>
                    </a:lnTo>
                    <a:lnTo>
                      <a:pt x="867" y="13"/>
                    </a:lnTo>
                    <a:lnTo>
                      <a:pt x="887" y="8"/>
                    </a:lnTo>
                    <a:lnTo>
                      <a:pt x="907" y="5"/>
                    </a:lnTo>
                    <a:lnTo>
                      <a:pt x="928" y="3"/>
                    </a:lnTo>
                    <a:lnTo>
                      <a:pt x="950" y="0"/>
                    </a:lnTo>
                    <a:lnTo>
                      <a:pt x="972" y="0"/>
                    </a:lnTo>
                    <a:lnTo>
                      <a:pt x="995" y="0"/>
                    </a:lnTo>
                    <a:lnTo>
                      <a:pt x="1017" y="3"/>
                    </a:lnTo>
                    <a:lnTo>
                      <a:pt x="1038" y="5"/>
                    </a:lnTo>
                    <a:lnTo>
                      <a:pt x="1059" y="8"/>
                    </a:lnTo>
                    <a:lnTo>
                      <a:pt x="1078" y="13"/>
                    </a:lnTo>
                    <a:lnTo>
                      <a:pt x="1096" y="18"/>
                    </a:lnTo>
                    <a:lnTo>
                      <a:pt x="1113" y="24"/>
                    </a:lnTo>
                    <a:lnTo>
                      <a:pt x="1129" y="30"/>
                    </a:lnTo>
                    <a:lnTo>
                      <a:pt x="1143" y="38"/>
                    </a:lnTo>
                    <a:lnTo>
                      <a:pt x="1155" y="46"/>
                    </a:lnTo>
                    <a:lnTo>
                      <a:pt x="1167" y="55"/>
                    </a:lnTo>
                    <a:lnTo>
                      <a:pt x="1175" y="63"/>
                    </a:lnTo>
                    <a:lnTo>
                      <a:pt x="1183" y="72"/>
                    </a:lnTo>
                    <a:lnTo>
                      <a:pt x="1189" y="82"/>
                    </a:lnTo>
                    <a:lnTo>
                      <a:pt x="1192" y="93"/>
                    </a:lnTo>
                    <a:lnTo>
                      <a:pt x="1193" y="103"/>
                    </a:lnTo>
                    <a:lnTo>
                      <a:pt x="1946" y="103"/>
                    </a:lnTo>
                    <a:lnTo>
                      <a:pt x="1946" y="1277"/>
                    </a:lnTo>
                    <a:lnTo>
                      <a:pt x="0" y="1278"/>
                    </a:lnTo>
                    <a:close/>
                  </a:path>
                </a:pathLst>
              </a:custGeom>
              <a:solidFill>
                <a:srgbClr val="B233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57" name="Rectangle 319"/>
              <p:cNvSpPr>
                <a:spLocks noChangeArrowheads="1"/>
              </p:cNvSpPr>
              <p:nvPr/>
            </p:nvSpPr>
            <p:spPr bwMode="auto">
              <a:xfrm>
                <a:off x="5188" y="3087"/>
                <a:ext cx="42" cy="3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58" name="Rectangle 320"/>
              <p:cNvSpPr>
                <a:spLocks noChangeArrowheads="1"/>
              </p:cNvSpPr>
              <p:nvPr/>
            </p:nvSpPr>
            <p:spPr bwMode="auto">
              <a:xfrm>
                <a:off x="5168" y="3134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59" name="Rectangle 321"/>
              <p:cNvSpPr>
                <a:spLocks noChangeArrowheads="1"/>
              </p:cNvSpPr>
              <p:nvPr/>
            </p:nvSpPr>
            <p:spPr bwMode="auto">
              <a:xfrm>
                <a:off x="5306" y="3034"/>
                <a:ext cx="42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60" name="Rectangle 322"/>
              <p:cNvSpPr>
                <a:spLocks noChangeArrowheads="1"/>
              </p:cNvSpPr>
              <p:nvPr/>
            </p:nvSpPr>
            <p:spPr bwMode="auto">
              <a:xfrm>
                <a:off x="5286" y="3087"/>
                <a:ext cx="40" cy="3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61" name="Rectangle 323"/>
              <p:cNvSpPr>
                <a:spLocks noChangeArrowheads="1"/>
              </p:cNvSpPr>
              <p:nvPr/>
            </p:nvSpPr>
            <p:spPr bwMode="auto">
              <a:xfrm>
                <a:off x="5286" y="2987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62" name="Rectangle 324"/>
              <p:cNvSpPr>
                <a:spLocks noChangeArrowheads="1"/>
              </p:cNvSpPr>
              <p:nvPr/>
            </p:nvSpPr>
            <p:spPr bwMode="auto">
              <a:xfrm>
                <a:off x="4773" y="3076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63" name="Rectangle 325"/>
              <p:cNvSpPr>
                <a:spLocks noChangeArrowheads="1"/>
              </p:cNvSpPr>
              <p:nvPr/>
            </p:nvSpPr>
            <p:spPr bwMode="auto">
              <a:xfrm>
                <a:off x="4773" y="3024"/>
                <a:ext cx="18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64" name="Rectangle 326"/>
              <p:cNvSpPr>
                <a:spLocks noChangeArrowheads="1"/>
              </p:cNvSpPr>
              <p:nvPr/>
            </p:nvSpPr>
            <p:spPr bwMode="auto">
              <a:xfrm>
                <a:off x="4773" y="3123"/>
                <a:ext cx="18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65" name="Rectangle 327"/>
              <p:cNvSpPr>
                <a:spLocks noChangeArrowheads="1"/>
              </p:cNvSpPr>
              <p:nvPr/>
            </p:nvSpPr>
            <p:spPr bwMode="auto">
              <a:xfrm>
                <a:off x="4946" y="3076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66" name="Rectangle 328"/>
              <p:cNvSpPr>
                <a:spLocks noChangeArrowheads="1"/>
              </p:cNvSpPr>
              <p:nvPr/>
            </p:nvSpPr>
            <p:spPr bwMode="auto">
              <a:xfrm>
                <a:off x="4924" y="312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67" name="Rectangle 329"/>
              <p:cNvSpPr>
                <a:spLocks noChangeArrowheads="1"/>
              </p:cNvSpPr>
              <p:nvPr/>
            </p:nvSpPr>
            <p:spPr bwMode="auto">
              <a:xfrm>
                <a:off x="4773" y="345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68" name="Rectangle 330"/>
              <p:cNvSpPr>
                <a:spLocks noChangeArrowheads="1"/>
              </p:cNvSpPr>
              <p:nvPr/>
            </p:nvSpPr>
            <p:spPr bwMode="auto">
              <a:xfrm>
                <a:off x="4773" y="3406"/>
                <a:ext cx="18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69" name="Rectangle 331"/>
              <p:cNvSpPr>
                <a:spLocks noChangeArrowheads="1"/>
              </p:cNvSpPr>
              <p:nvPr/>
            </p:nvSpPr>
            <p:spPr bwMode="auto">
              <a:xfrm>
                <a:off x="4773" y="3505"/>
                <a:ext cx="18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70" name="Rectangle 332"/>
              <p:cNvSpPr>
                <a:spLocks noChangeArrowheads="1"/>
              </p:cNvSpPr>
              <p:nvPr/>
            </p:nvSpPr>
            <p:spPr bwMode="auto">
              <a:xfrm>
                <a:off x="4946" y="345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71" name="Rectangle 333"/>
              <p:cNvSpPr>
                <a:spLocks noChangeArrowheads="1"/>
              </p:cNvSpPr>
              <p:nvPr/>
            </p:nvSpPr>
            <p:spPr bwMode="auto">
              <a:xfrm>
                <a:off x="4924" y="3505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72" name="Freeform 334"/>
              <p:cNvSpPr>
                <a:spLocks/>
              </p:cNvSpPr>
              <p:nvPr/>
            </p:nvSpPr>
            <p:spPr bwMode="auto">
              <a:xfrm>
                <a:off x="5024" y="3076"/>
                <a:ext cx="146" cy="89"/>
              </a:xfrm>
              <a:custGeom>
                <a:avLst/>
                <a:gdLst>
                  <a:gd name="T0" fmla="*/ 48 w 440"/>
                  <a:gd name="T1" fmla="*/ 78 h 102"/>
                  <a:gd name="T2" fmla="*/ 48 w 440"/>
                  <a:gd name="T3" fmla="*/ 70 h 102"/>
                  <a:gd name="T4" fmla="*/ 48 w 440"/>
                  <a:gd name="T5" fmla="*/ 63 h 102"/>
                  <a:gd name="T6" fmla="*/ 47 w 440"/>
                  <a:gd name="T7" fmla="*/ 55 h 102"/>
                  <a:gd name="T8" fmla="*/ 46 w 440"/>
                  <a:gd name="T9" fmla="*/ 49 h 102"/>
                  <a:gd name="T10" fmla="*/ 45 w 440"/>
                  <a:gd name="T11" fmla="*/ 42 h 102"/>
                  <a:gd name="T12" fmla="*/ 44 w 440"/>
                  <a:gd name="T13" fmla="*/ 35 h 102"/>
                  <a:gd name="T14" fmla="*/ 43 w 440"/>
                  <a:gd name="T15" fmla="*/ 29 h 102"/>
                  <a:gd name="T16" fmla="*/ 41 w 440"/>
                  <a:gd name="T17" fmla="*/ 23 h 102"/>
                  <a:gd name="T18" fmla="*/ 39 w 440"/>
                  <a:gd name="T19" fmla="*/ 18 h 102"/>
                  <a:gd name="T20" fmla="*/ 38 w 440"/>
                  <a:gd name="T21" fmla="*/ 14 h 102"/>
                  <a:gd name="T22" fmla="*/ 36 w 440"/>
                  <a:gd name="T23" fmla="*/ 10 h 102"/>
                  <a:gd name="T24" fmla="*/ 34 w 440"/>
                  <a:gd name="T25" fmla="*/ 6 h 102"/>
                  <a:gd name="T26" fmla="*/ 32 w 440"/>
                  <a:gd name="T27" fmla="*/ 3 h 102"/>
                  <a:gd name="T28" fmla="*/ 29 w 440"/>
                  <a:gd name="T29" fmla="*/ 3 h 102"/>
                  <a:gd name="T30" fmla="*/ 27 w 440"/>
                  <a:gd name="T31" fmla="*/ 0 h 102"/>
                  <a:gd name="T32" fmla="*/ 24 w 440"/>
                  <a:gd name="T33" fmla="*/ 0 h 102"/>
                  <a:gd name="T34" fmla="*/ 22 w 440"/>
                  <a:gd name="T35" fmla="*/ 0 h 102"/>
                  <a:gd name="T36" fmla="*/ 19 w 440"/>
                  <a:gd name="T37" fmla="*/ 3 h 102"/>
                  <a:gd name="T38" fmla="*/ 17 w 440"/>
                  <a:gd name="T39" fmla="*/ 3 h 102"/>
                  <a:gd name="T40" fmla="*/ 15 w 440"/>
                  <a:gd name="T41" fmla="*/ 6 h 102"/>
                  <a:gd name="T42" fmla="*/ 13 w 440"/>
                  <a:gd name="T43" fmla="*/ 10 h 102"/>
                  <a:gd name="T44" fmla="*/ 11 w 440"/>
                  <a:gd name="T45" fmla="*/ 14 h 102"/>
                  <a:gd name="T46" fmla="*/ 9 w 440"/>
                  <a:gd name="T47" fmla="*/ 18 h 102"/>
                  <a:gd name="T48" fmla="*/ 7 w 440"/>
                  <a:gd name="T49" fmla="*/ 23 h 102"/>
                  <a:gd name="T50" fmla="*/ 6 w 440"/>
                  <a:gd name="T51" fmla="*/ 29 h 102"/>
                  <a:gd name="T52" fmla="*/ 4 w 440"/>
                  <a:gd name="T53" fmla="*/ 35 h 102"/>
                  <a:gd name="T54" fmla="*/ 3 w 440"/>
                  <a:gd name="T55" fmla="*/ 42 h 102"/>
                  <a:gd name="T56" fmla="*/ 2 w 440"/>
                  <a:gd name="T57" fmla="*/ 49 h 102"/>
                  <a:gd name="T58" fmla="*/ 1 w 440"/>
                  <a:gd name="T59" fmla="*/ 55 h 102"/>
                  <a:gd name="T60" fmla="*/ 0 w 440"/>
                  <a:gd name="T61" fmla="*/ 63 h 102"/>
                  <a:gd name="T62" fmla="*/ 0 w 440"/>
                  <a:gd name="T63" fmla="*/ 70 h 102"/>
                  <a:gd name="T64" fmla="*/ 0 w 440"/>
                  <a:gd name="T65" fmla="*/ 78 h 102"/>
                  <a:gd name="T66" fmla="*/ 48 w 440"/>
                  <a:gd name="T67" fmla="*/ 78 h 10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40"/>
                  <a:gd name="T103" fmla="*/ 0 h 102"/>
                  <a:gd name="T104" fmla="*/ 440 w 440"/>
                  <a:gd name="T105" fmla="*/ 102 h 10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40" h="102">
                    <a:moveTo>
                      <a:pt x="440" y="102"/>
                    </a:moveTo>
                    <a:lnTo>
                      <a:pt x="439" y="92"/>
                    </a:lnTo>
                    <a:lnTo>
                      <a:pt x="436" y="82"/>
                    </a:lnTo>
                    <a:lnTo>
                      <a:pt x="430" y="72"/>
                    </a:lnTo>
                    <a:lnTo>
                      <a:pt x="422" y="64"/>
                    </a:lnTo>
                    <a:lnTo>
                      <a:pt x="414" y="55"/>
                    </a:lnTo>
                    <a:lnTo>
                      <a:pt x="402" y="46"/>
                    </a:lnTo>
                    <a:lnTo>
                      <a:pt x="390" y="38"/>
                    </a:lnTo>
                    <a:lnTo>
                      <a:pt x="376" y="30"/>
                    </a:lnTo>
                    <a:lnTo>
                      <a:pt x="360" y="24"/>
                    </a:lnTo>
                    <a:lnTo>
                      <a:pt x="343" y="18"/>
                    </a:lnTo>
                    <a:lnTo>
                      <a:pt x="325" y="13"/>
                    </a:lnTo>
                    <a:lnTo>
                      <a:pt x="306" y="8"/>
                    </a:lnTo>
                    <a:lnTo>
                      <a:pt x="285" y="5"/>
                    </a:lnTo>
                    <a:lnTo>
                      <a:pt x="264" y="3"/>
                    </a:lnTo>
                    <a:lnTo>
                      <a:pt x="242" y="0"/>
                    </a:lnTo>
                    <a:lnTo>
                      <a:pt x="219" y="0"/>
                    </a:lnTo>
                    <a:lnTo>
                      <a:pt x="197" y="0"/>
                    </a:lnTo>
                    <a:lnTo>
                      <a:pt x="175" y="3"/>
                    </a:lnTo>
                    <a:lnTo>
                      <a:pt x="154" y="5"/>
                    </a:lnTo>
                    <a:lnTo>
                      <a:pt x="134" y="8"/>
                    </a:lnTo>
                    <a:lnTo>
                      <a:pt x="114" y="13"/>
                    </a:lnTo>
                    <a:lnTo>
                      <a:pt x="96" y="18"/>
                    </a:lnTo>
                    <a:lnTo>
                      <a:pt x="80" y="24"/>
                    </a:lnTo>
                    <a:lnTo>
                      <a:pt x="64" y="30"/>
                    </a:lnTo>
                    <a:lnTo>
                      <a:pt x="50" y="38"/>
                    </a:lnTo>
                    <a:lnTo>
                      <a:pt x="37" y="46"/>
                    </a:lnTo>
                    <a:lnTo>
                      <a:pt x="26" y="55"/>
                    </a:lnTo>
                    <a:lnTo>
                      <a:pt x="16" y="64"/>
                    </a:lnTo>
                    <a:lnTo>
                      <a:pt x="10" y="72"/>
                    </a:lnTo>
                    <a:lnTo>
                      <a:pt x="4" y="82"/>
                    </a:lnTo>
                    <a:lnTo>
                      <a:pt x="1" y="92"/>
                    </a:lnTo>
                    <a:lnTo>
                      <a:pt x="0" y="102"/>
                    </a:lnTo>
                    <a:lnTo>
                      <a:pt x="440" y="102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73" name="Freeform 335"/>
              <p:cNvSpPr>
                <a:spLocks/>
              </p:cNvSpPr>
              <p:nvPr/>
            </p:nvSpPr>
            <p:spPr bwMode="auto">
              <a:xfrm>
                <a:off x="4789" y="2506"/>
                <a:ext cx="615" cy="147"/>
              </a:xfrm>
              <a:custGeom>
                <a:avLst/>
                <a:gdLst>
                  <a:gd name="T0" fmla="*/ 100 w 1847"/>
                  <a:gd name="T1" fmla="*/ 50 h 168"/>
                  <a:gd name="T2" fmla="*/ 95 w 1847"/>
                  <a:gd name="T3" fmla="*/ 53 h 168"/>
                  <a:gd name="T4" fmla="*/ 91 w 1847"/>
                  <a:gd name="T5" fmla="*/ 60 h 168"/>
                  <a:gd name="T6" fmla="*/ 87 w 1847"/>
                  <a:gd name="T7" fmla="*/ 68 h 168"/>
                  <a:gd name="T8" fmla="*/ 84 w 1847"/>
                  <a:gd name="T9" fmla="*/ 79 h 168"/>
                  <a:gd name="T10" fmla="*/ 81 w 1847"/>
                  <a:gd name="T11" fmla="*/ 92 h 168"/>
                  <a:gd name="T12" fmla="*/ 79 w 1847"/>
                  <a:gd name="T13" fmla="*/ 105 h 168"/>
                  <a:gd name="T14" fmla="*/ 78 w 1847"/>
                  <a:gd name="T15" fmla="*/ 121 h 168"/>
                  <a:gd name="T16" fmla="*/ 0 w 1847"/>
                  <a:gd name="T17" fmla="*/ 129 h 168"/>
                  <a:gd name="T18" fmla="*/ 1 w 1847"/>
                  <a:gd name="T19" fmla="*/ 88 h 168"/>
                  <a:gd name="T20" fmla="*/ 6 w 1847"/>
                  <a:gd name="T21" fmla="*/ 88 h 168"/>
                  <a:gd name="T22" fmla="*/ 16 w 1847"/>
                  <a:gd name="T23" fmla="*/ 88 h 168"/>
                  <a:gd name="T24" fmla="*/ 28 w 1847"/>
                  <a:gd name="T25" fmla="*/ 88 h 168"/>
                  <a:gd name="T26" fmla="*/ 41 w 1847"/>
                  <a:gd name="T27" fmla="*/ 88 h 168"/>
                  <a:gd name="T28" fmla="*/ 54 w 1847"/>
                  <a:gd name="T29" fmla="*/ 88 h 168"/>
                  <a:gd name="T30" fmla="*/ 65 w 1847"/>
                  <a:gd name="T31" fmla="*/ 88 h 168"/>
                  <a:gd name="T32" fmla="*/ 71 w 1847"/>
                  <a:gd name="T33" fmla="*/ 88 h 168"/>
                  <a:gd name="T34" fmla="*/ 74 w 1847"/>
                  <a:gd name="T35" fmla="*/ 80 h 168"/>
                  <a:gd name="T36" fmla="*/ 76 w 1847"/>
                  <a:gd name="T37" fmla="*/ 64 h 168"/>
                  <a:gd name="T38" fmla="*/ 79 w 1847"/>
                  <a:gd name="T39" fmla="*/ 47 h 168"/>
                  <a:gd name="T40" fmla="*/ 83 w 1847"/>
                  <a:gd name="T41" fmla="*/ 33 h 168"/>
                  <a:gd name="T42" fmla="*/ 86 w 1847"/>
                  <a:gd name="T43" fmla="*/ 21 h 168"/>
                  <a:gd name="T44" fmla="*/ 91 w 1847"/>
                  <a:gd name="T45" fmla="*/ 10 h 168"/>
                  <a:gd name="T46" fmla="*/ 95 w 1847"/>
                  <a:gd name="T47" fmla="*/ 4 h 168"/>
                  <a:gd name="T48" fmla="*/ 100 w 1847"/>
                  <a:gd name="T49" fmla="*/ 1 h 168"/>
                  <a:gd name="T50" fmla="*/ 105 w 1847"/>
                  <a:gd name="T51" fmla="*/ 1 h 168"/>
                  <a:gd name="T52" fmla="*/ 110 w 1847"/>
                  <a:gd name="T53" fmla="*/ 4 h 168"/>
                  <a:gd name="T54" fmla="*/ 114 w 1847"/>
                  <a:gd name="T55" fmla="*/ 10 h 168"/>
                  <a:gd name="T56" fmla="*/ 119 w 1847"/>
                  <a:gd name="T57" fmla="*/ 21 h 168"/>
                  <a:gd name="T58" fmla="*/ 123 w 1847"/>
                  <a:gd name="T59" fmla="*/ 33 h 168"/>
                  <a:gd name="T60" fmla="*/ 126 w 1847"/>
                  <a:gd name="T61" fmla="*/ 47 h 168"/>
                  <a:gd name="T62" fmla="*/ 129 w 1847"/>
                  <a:gd name="T63" fmla="*/ 64 h 168"/>
                  <a:gd name="T64" fmla="*/ 131 w 1847"/>
                  <a:gd name="T65" fmla="*/ 80 h 168"/>
                  <a:gd name="T66" fmla="*/ 134 w 1847"/>
                  <a:gd name="T67" fmla="*/ 88 h 168"/>
                  <a:gd name="T68" fmla="*/ 140 w 1847"/>
                  <a:gd name="T69" fmla="*/ 88 h 168"/>
                  <a:gd name="T70" fmla="*/ 151 w 1847"/>
                  <a:gd name="T71" fmla="*/ 88 h 168"/>
                  <a:gd name="T72" fmla="*/ 163 w 1847"/>
                  <a:gd name="T73" fmla="*/ 88 h 168"/>
                  <a:gd name="T74" fmla="*/ 176 w 1847"/>
                  <a:gd name="T75" fmla="*/ 88 h 168"/>
                  <a:gd name="T76" fmla="*/ 189 w 1847"/>
                  <a:gd name="T77" fmla="*/ 88 h 168"/>
                  <a:gd name="T78" fmla="*/ 198 w 1847"/>
                  <a:gd name="T79" fmla="*/ 88 h 168"/>
                  <a:gd name="T80" fmla="*/ 204 w 1847"/>
                  <a:gd name="T81" fmla="*/ 88 h 168"/>
                  <a:gd name="T82" fmla="*/ 205 w 1847"/>
                  <a:gd name="T83" fmla="*/ 129 h 168"/>
                  <a:gd name="T84" fmla="*/ 127 w 1847"/>
                  <a:gd name="T85" fmla="*/ 121 h 168"/>
                  <a:gd name="T86" fmla="*/ 126 w 1847"/>
                  <a:gd name="T87" fmla="*/ 105 h 168"/>
                  <a:gd name="T88" fmla="*/ 124 w 1847"/>
                  <a:gd name="T89" fmla="*/ 92 h 168"/>
                  <a:gd name="T90" fmla="*/ 121 w 1847"/>
                  <a:gd name="T91" fmla="*/ 79 h 168"/>
                  <a:gd name="T92" fmla="*/ 118 w 1847"/>
                  <a:gd name="T93" fmla="*/ 68 h 168"/>
                  <a:gd name="T94" fmla="*/ 114 w 1847"/>
                  <a:gd name="T95" fmla="*/ 60 h 168"/>
                  <a:gd name="T96" fmla="*/ 110 w 1847"/>
                  <a:gd name="T97" fmla="*/ 53 h 168"/>
                  <a:gd name="T98" fmla="*/ 105 w 1847"/>
                  <a:gd name="T99" fmla="*/ 50 h 16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847"/>
                  <a:gd name="T151" fmla="*/ 0 h 168"/>
                  <a:gd name="T152" fmla="*/ 1847 w 1847"/>
                  <a:gd name="T153" fmla="*/ 168 h 16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847" h="168">
                    <a:moveTo>
                      <a:pt x="923" y="65"/>
                    </a:moveTo>
                    <a:lnTo>
                      <a:pt x="901" y="65"/>
                    </a:lnTo>
                    <a:lnTo>
                      <a:pt x="879" y="68"/>
                    </a:lnTo>
                    <a:lnTo>
                      <a:pt x="858" y="70"/>
                    </a:lnTo>
                    <a:lnTo>
                      <a:pt x="838" y="73"/>
                    </a:lnTo>
                    <a:lnTo>
                      <a:pt x="818" y="78"/>
                    </a:lnTo>
                    <a:lnTo>
                      <a:pt x="800" y="83"/>
                    </a:lnTo>
                    <a:lnTo>
                      <a:pt x="784" y="89"/>
                    </a:lnTo>
                    <a:lnTo>
                      <a:pt x="768" y="95"/>
                    </a:lnTo>
                    <a:lnTo>
                      <a:pt x="754" y="103"/>
                    </a:lnTo>
                    <a:lnTo>
                      <a:pt x="741" y="111"/>
                    </a:lnTo>
                    <a:lnTo>
                      <a:pt x="730" y="120"/>
                    </a:lnTo>
                    <a:lnTo>
                      <a:pt x="720" y="128"/>
                    </a:lnTo>
                    <a:lnTo>
                      <a:pt x="714" y="137"/>
                    </a:lnTo>
                    <a:lnTo>
                      <a:pt x="708" y="147"/>
                    </a:lnTo>
                    <a:lnTo>
                      <a:pt x="705" y="158"/>
                    </a:lnTo>
                    <a:lnTo>
                      <a:pt x="704" y="168"/>
                    </a:lnTo>
                    <a:lnTo>
                      <a:pt x="0" y="168"/>
                    </a:lnTo>
                    <a:lnTo>
                      <a:pt x="0" y="116"/>
                    </a:lnTo>
                    <a:lnTo>
                      <a:pt x="7" y="116"/>
                    </a:lnTo>
                    <a:lnTo>
                      <a:pt x="27" y="116"/>
                    </a:lnTo>
                    <a:lnTo>
                      <a:pt x="57" y="116"/>
                    </a:lnTo>
                    <a:lnTo>
                      <a:pt x="97" y="116"/>
                    </a:lnTo>
                    <a:lnTo>
                      <a:pt x="145" y="116"/>
                    </a:lnTo>
                    <a:lnTo>
                      <a:pt x="197" y="116"/>
                    </a:lnTo>
                    <a:lnTo>
                      <a:pt x="254" y="116"/>
                    </a:lnTo>
                    <a:lnTo>
                      <a:pt x="313" y="116"/>
                    </a:lnTo>
                    <a:lnTo>
                      <a:pt x="373" y="116"/>
                    </a:lnTo>
                    <a:lnTo>
                      <a:pt x="431" y="116"/>
                    </a:lnTo>
                    <a:lnTo>
                      <a:pt x="486" y="116"/>
                    </a:lnTo>
                    <a:lnTo>
                      <a:pt x="537" y="116"/>
                    </a:lnTo>
                    <a:lnTo>
                      <a:pt x="582" y="116"/>
                    </a:lnTo>
                    <a:lnTo>
                      <a:pt x="617" y="116"/>
                    </a:lnTo>
                    <a:lnTo>
                      <a:pt x="644" y="116"/>
                    </a:lnTo>
                    <a:lnTo>
                      <a:pt x="658" y="116"/>
                    </a:lnTo>
                    <a:lnTo>
                      <a:pt x="666" y="105"/>
                    </a:lnTo>
                    <a:lnTo>
                      <a:pt x="675" y="94"/>
                    </a:lnTo>
                    <a:lnTo>
                      <a:pt x="686" y="83"/>
                    </a:lnTo>
                    <a:lnTo>
                      <a:pt x="698" y="72"/>
                    </a:lnTo>
                    <a:lnTo>
                      <a:pt x="713" y="62"/>
                    </a:lnTo>
                    <a:lnTo>
                      <a:pt x="727" y="53"/>
                    </a:lnTo>
                    <a:lnTo>
                      <a:pt x="744" y="43"/>
                    </a:lnTo>
                    <a:lnTo>
                      <a:pt x="760" y="35"/>
                    </a:lnTo>
                    <a:lnTo>
                      <a:pt x="778" y="28"/>
                    </a:lnTo>
                    <a:lnTo>
                      <a:pt x="797" y="21"/>
                    </a:lnTo>
                    <a:lnTo>
                      <a:pt x="817" y="14"/>
                    </a:lnTo>
                    <a:lnTo>
                      <a:pt x="838" y="10"/>
                    </a:lnTo>
                    <a:lnTo>
                      <a:pt x="858" y="6"/>
                    </a:lnTo>
                    <a:lnTo>
                      <a:pt x="880" y="2"/>
                    </a:lnTo>
                    <a:lnTo>
                      <a:pt x="901" y="1"/>
                    </a:lnTo>
                    <a:lnTo>
                      <a:pt x="923" y="0"/>
                    </a:lnTo>
                    <a:lnTo>
                      <a:pt x="946" y="1"/>
                    </a:lnTo>
                    <a:lnTo>
                      <a:pt x="968" y="2"/>
                    </a:lnTo>
                    <a:lnTo>
                      <a:pt x="989" y="6"/>
                    </a:lnTo>
                    <a:lnTo>
                      <a:pt x="1010" y="10"/>
                    </a:lnTo>
                    <a:lnTo>
                      <a:pt x="1030" y="14"/>
                    </a:lnTo>
                    <a:lnTo>
                      <a:pt x="1050" y="21"/>
                    </a:lnTo>
                    <a:lnTo>
                      <a:pt x="1069" y="28"/>
                    </a:lnTo>
                    <a:lnTo>
                      <a:pt x="1088" y="35"/>
                    </a:lnTo>
                    <a:lnTo>
                      <a:pt x="1104" y="43"/>
                    </a:lnTo>
                    <a:lnTo>
                      <a:pt x="1121" y="53"/>
                    </a:lnTo>
                    <a:lnTo>
                      <a:pt x="1135" y="62"/>
                    </a:lnTo>
                    <a:lnTo>
                      <a:pt x="1149" y="72"/>
                    </a:lnTo>
                    <a:lnTo>
                      <a:pt x="1161" y="83"/>
                    </a:lnTo>
                    <a:lnTo>
                      <a:pt x="1172" y="94"/>
                    </a:lnTo>
                    <a:lnTo>
                      <a:pt x="1181" y="105"/>
                    </a:lnTo>
                    <a:lnTo>
                      <a:pt x="1189" y="116"/>
                    </a:lnTo>
                    <a:lnTo>
                      <a:pt x="1203" y="116"/>
                    </a:lnTo>
                    <a:lnTo>
                      <a:pt x="1230" y="116"/>
                    </a:lnTo>
                    <a:lnTo>
                      <a:pt x="1265" y="116"/>
                    </a:lnTo>
                    <a:lnTo>
                      <a:pt x="1309" y="116"/>
                    </a:lnTo>
                    <a:lnTo>
                      <a:pt x="1360" y="116"/>
                    </a:lnTo>
                    <a:lnTo>
                      <a:pt x="1416" y="116"/>
                    </a:lnTo>
                    <a:lnTo>
                      <a:pt x="1475" y="116"/>
                    </a:lnTo>
                    <a:lnTo>
                      <a:pt x="1535" y="116"/>
                    </a:lnTo>
                    <a:lnTo>
                      <a:pt x="1593" y="116"/>
                    </a:lnTo>
                    <a:lnTo>
                      <a:pt x="1650" y="116"/>
                    </a:lnTo>
                    <a:lnTo>
                      <a:pt x="1703" y="116"/>
                    </a:lnTo>
                    <a:lnTo>
                      <a:pt x="1751" y="116"/>
                    </a:lnTo>
                    <a:lnTo>
                      <a:pt x="1791" y="116"/>
                    </a:lnTo>
                    <a:lnTo>
                      <a:pt x="1821" y="116"/>
                    </a:lnTo>
                    <a:lnTo>
                      <a:pt x="1841" y="116"/>
                    </a:lnTo>
                    <a:lnTo>
                      <a:pt x="1847" y="116"/>
                    </a:lnTo>
                    <a:lnTo>
                      <a:pt x="1847" y="168"/>
                    </a:lnTo>
                    <a:lnTo>
                      <a:pt x="1144" y="168"/>
                    </a:lnTo>
                    <a:lnTo>
                      <a:pt x="1143" y="158"/>
                    </a:lnTo>
                    <a:lnTo>
                      <a:pt x="1140" y="147"/>
                    </a:lnTo>
                    <a:lnTo>
                      <a:pt x="1134" y="137"/>
                    </a:lnTo>
                    <a:lnTo>
                      <a:pt x="1126" y="128"/>
                    </a:lnTo>
                    <a:lnTo>
                      <a:pt x="1118" y="120"/>
                    </a:lnTo>
                    <a:lnTo>
                      <a:pt x="1106" y="111"/>
                    </a:lnTo>
                    <a:lnTo>
                      <a:pt x="1094" y="103"/>
                    </a:lnTo>
                    <a:lnTo>
                      <a:pt x="1080" y="95"/>
                    </a:lnTo>
                    <a:lnTo>
                      <a:pt x="1064" y="89"/>
                    </a:lnTo>
                    <a:lnTo>
                      <a:pt x="1047" y="83"/>
                    </a:lnTo>
                    <a:lnTo>
                      <a:pt x="1029" y="78"/>
                    </a:lnTo>
                    <a:lnTo>
                      <a:pt x="1010" y="73"/>
                    </a:lnTo>
                    <a:lnTo>
                      <a:pt x="989" y="70"/>
                    </a:lnTo>
                    <a:lnTo>
                      <a:pt x="968" y="68"/>
                    </a:lnTo>
                    <a:lnTo>
                      <a:pt x="946" y="65"/>
                    </a:lnTo>
                    <a:lnTo>
                      <a:pt x="923" y="65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74" name="Rectangle 336"/>
              <p:cNvSpPr>
                <a:spLocks noChangeArrowheads="1"/>
              </p:cNvSpPr>
              <p:nvPr/>
            </p:nvSpPr>
            <p:spPr bwMode="auto">
              <a:xfrm>
                <a:off x="5404" y="2595"/>
                <a:ext cx="29" cy="120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75" name="Rectangle 337"/>
              <p:cNvSpPr>
                <a:spLocks noChangeArrowheads="1"/>
              </p:cNvSpPr>
              <p:nvPr/>
            </p:nvSpPr>
            <p:spPr bwMode="auto">
              <a:xfrm>
                <a:off x="4759" y="2595"/>
                <a:ext cx="30" cy="120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76" name="Rectangle 338"/>
              <p:cNvSpPr>
                <a:spLocks noChangeArrowheads="1"/>
              </p:cNvSpPr>
              <p:nvPr/>
            </p:nvSpPr>
            <p:spPr bwMode="auto">
              <a:xfrm>
                <a:off x="5026" y="3165"/>
                <a:ext cx="142" cy="330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77" name="Rectangle 339"/>
              <p:cNvSpPr>
                <a:spLocks noChangeArrowheads="1"/>
              </p:cNvSpPr>
              <p:nvPr/>
            </p:nvSpPr>
            <p:spPr bwMode="auto">
              <a:xfrm>
                <a:off x="5026" y="3495"/>
                <a:ext cx="142" cy="1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78" name="Rectangle 340"/>
              <p:cNvSpPr>
                <a:spLocks noChangeArrowheads="1"/>
              </p:cNvSpPr>
              <p:nvPr/>
            </p:nvSpPr>
            <p:spPr bwMode="auto">
              <a:xfrm>
                <a:off x="5026" y="3558"/>
                <a:ext cx="142" cy="15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79" name="Rectangle 341"/>
              <p:cNvSpPr>
                <a:spLocks noChangeArrowheads="1"/>
              </p:cNvSpPr>
              <p:nvPr/>
            </p:nvSpPr>
            <p:spPr bwMode="auto">
              <a:xfrm>
                <a:off x="5026" y="3615"/>
                <a:ext cx="142" cy="1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80" name="Rectangle 342"/>
              <p:cNvSpPr>
                <a:spLocks noChangeArrowheads="1"/>
              </p:cNvSpPr>
              <p:nvPr/>
            </p:nvSpPr>
            <p:spPr bwMode="auto">
              <a:xfrm>
                <a:off x="5100" y="3186"/>
                <a:ext cx="60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81" name="Rectangle 343"/>
              <p:cNvSpPr>
                <a:spLocks noChangeArrowheads="1"/>
              </p:cNvSpPr>
              <p:nvPr/>
            </p:nvSpPr>
            <p:spPr bwMode="auto">
              <a:xfrm>
                <a:off x="5100" y="3186"/>
                <a:ext cx="60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82" name="Rectangle 344"/>
              <p:cNvSpPr>
                <a:spLocks noChangeArrowheads="1"/>
              </p:cNvSpPr>
              <p:nvPr/>
            </p:nvSpPr>
            <p:spPr bwMode="auto">
              <a:xfrm>
                <a:off x="5032" y="3186"/>
                <a:ext cx="62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83" name="Rectangle 345"/>
              <p:cNvSpPr>
                <a:spLocks noChangeArrowheads="1"/>
              </p:cNvSpPr>
              <p:nvPr/>
            </p:nvSpPr>
            <p:spPr bwMode="auto">
              <a:xfrm>
                <a:off x="5100" y="3369"/>
                <a:ext cx="60" cy="2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84" name="Rectangle 346"/>
              <p:cNvSpPr>
                <a:spLocks noChangeArrowheads="1"/>
              </p:cNvSpPr>
              <p:nvPr/>
            </p:nvSpPr>
            <p:spPr bwMode="auto">
              <a:xfrm>
                <a:off x="5168" y="3422"/>
                <a:ext cx="34" cy="25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85" name="Rectangle 347"/>
              <p:cNvSpPr>
                <a:spLocks noChangeArrowheads="1"/>
              </p:cNvSpPr>
              <p:nvPr/>
            </p:nvSpPr>
            <p:spPr bwMode="auto">
              <a:xfrm>
                <a:off x="4992" y="3422"/>
                <a:ext cx="34" cy="25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86" name="Rectangle 348"/>
              <p:cNvSpPr>
                <a:spLocks noChangeArrowheads="1"/>
              </p:cNvSpPr>
              <p:nvPr/>
            </p:nvSpPr>
            <p:spPr bwMode="auto">
              <a:xfrm>
                <a:off x="5026" y="3511"/>
                <a:ext cx="142" cy="47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87" name="Rectangle 349"/>
              <p:cNvSpPr>
                <a:spLocks noChangeArrowheads="1"/>
              </p:cNvSpPr>
              <p:nvPr/>
            </p:nvSpPr>
            <p:spPr bwMode="auto">
              <a:xfrm>
                <a:off x="5026" y="3573"/>
                <a:ext cx="142" cy="42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88" name="Rectangle 350"/>
              <p:cNvSpPr>
                <a:spLocks noChangeArrowheads="1"/>
              </p:cNvSpPr>
              <p:nvPr/>
            </p:nvSpPr>
            <p:spPr bwMode="auto">
              <a:xfrm>
                <a:off x="5026" y="3631"/>
                <a:ext cx="142" cy="47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89" name="Rectangle 351"/>
              <p:cNvSpPr>
                <a:spLocks noChangeArrowheads="1"/>
              </p:cNvSpPr>
              <p:nvPr/>
            </p:nvSpPr>
            <p:spPr bwMode="auto">
              <a:xfrm>
                <a:off x="5100" y="3369"/>
                <a:ext cx="60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90" name="Rectangle 352"/>
              <p:cNvSpPr>
                <a:spLocks noChangeArrowheads="1"/>
              </p:cNvSpPr>
              <p:nvPr/>
            </p:nvSpPr>
            <p:spPr bwMode="auto">
              <a:xfrm>
                <a:off x="5032" y="3369"/>
                <a:ext cx="62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91" name="Rectangle 353"/>
              <p:cNvSpPr>
                <a:spLocks noChangeArrowheads="1"/>
              </p:cNvSpPr>
              <p:nvPr/>
            </p:nvSpPr>
            <p:spPr bwMode="auto">
              <a:xfrm>
                <a:off x="5100" y="3312"/>
                <a:ext cx="14" cy="52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92" name="Rectangle 354"/>
              <p:cNvSpPr>
                <a:spLocks noChangeArrowheads="1"/>
              </p:cNvSpPr>
              <p:nvPr/>
            </p:nvSpPr>
            <p:spPr bwMode="auto">
              <a:xfrm>
                <a:off x="5080" y="3312"/>
                <a:ext cx="14" cy="52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93" name="Rectangle 355"/>
              <p:cNvSpPr>
                <a:spLocks noChangeArrowheads="1"/>
              </p:cNvSpPr>
              <p:nvPr/>
            </p:nvSpPr>
            <p:spPr bwMode="auto">
              <a:xfrm>
                <a:off x="5100" y="3395"/>
                <a:ext cx="60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94" name="Rectangle 356"/>
              <p:cNvSpPr>
                <a:spLocks noChangeArrowheads="1"/>
              </p:cNvSpPr>
              <p:nvPr/>
            </p:nvSpPr>
            <p:spPr bwMode="auto">
              <a:xfrm>
                <a:off x="5032" y="3395"/>
                <a:ext cx="62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95" name="Rectangle 357"/>
              <p:cNvSpPr>
                <a:spLocks noChangeArrowheads="1"/>
              </p:cNvSpPr>
              <p:nvPr/>
            </p:nvSpPr>
            <p:spPr bwMode="auto">
              <a:xfrm>
                <a:off x="5168" y="3552"/>
                <a:ext cx="34" cy="27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96" name="Rectangle 358"/>
              <p:cNvSpPr>
                <a:spLocks noChangeArrowheads="1"/>
              </p:cNvSpPr>
              <p:nvPr/>
            </p:nvSpPr>
            <p:spPr bwMode="auto">
              <a:xfrm>
                <a:off x="4992" y="3552"/>
                <a:ext cx="34" cy="27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97" name="Rectangle 359"/>
              <p:cNvSpPr>
                <a:spLocks noChangeArrowheads="1"/>
              </p:cNvSpPr>
              <p:nvPr/>
            </p:nvSpPr>
            <p:spPr bwMode="auto">
              <a:xfrm>
                <a:off x="5334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98" name="Rectangle 360"/>
              <p:cNvSpPr>
                <a:spLocks noChangeArrowheads="1"/>
              </p:cNvSpPr>
              <p:nvPr/>
            </p:nvSpPr>
            <p:spPr bwMode="auto">
              <a:xfrm>
                <a:off x="5228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99" name="Rectangle 361"/>
              <p:cNvSpPr>
                <a:spLocks noChangeArrowheads="1"/>
              </p:cNvSpPr>
              <p:nvPr/>
            </p:nvSpPr>
            <p:spPr bwMode="auto">
              <a:xfrm>
                <a:off x="4912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100" name="Rectangle 362"/>
              <p:cNvSpPr>
                <a:spLocks noChangeArrowheads="1"/>
              </p:cNvSpPr>
              <p:nvPr/>
            </p:nvSpPr>
            <p:spPr bwMode="auto">
              <a:xfrm>
                <a:off x="5122" y="2747"/>
                <a:ext cx="54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101" name="Rectangle 363"/>
              <p:cNvSpPr>
                <a:spLocks noChangeArrowheads="1"/>
              </p:cNvSpPr>
              <p:nvPr/>
            </p:nvSpPr>
            <p:spPr bwMode="auto">
              <a:xfrm>
                <a:off x="5228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102" name="Rectangle 364"/>
              <p:cNvSpPr>
                <a:spLocks noChangeArrowheads="1"/>
              </p:cNvSpPr>
              <p:nvPr/>
            </p:nvSpPr>
            <p:spPr bwMode="auto">
              <a:xfrm>
                <a:off x="5334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103" name="Rectangle 365"/>
              <p:cNvSpPr>
                <a:spLocks noChangeArrowheads="1"/>
              </p:cNvSpPr>
              <p:nvPr/>
            </p:nvSpPr>
            <p:spPr bwMode="auto">
              <a:xfrm>
                <a:off x="5018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104" name="Rectangle 366"/>
              <p:cNvSpPr>
                <a:spLocks noChangeArrowheads="1"/>
              </p:cNvSpPr>
              <p:nvPr/>
            </p:nvSpPr>
            <p:spPr bwMode="auto">
              <a:xfrm>
                <a:off x="4809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105" name="Rectangle 367"/>
              <p:cNvSpPr>
                <a:spLocks noChangeArrowheads="1"/>
              </p:cNvSpPr>
              <p:nvPr/>
            </p:nvSpPr>
            <p:spPr bwMode="auto">
              <a:xfrm>
                <a:off x="4912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106" name="Rectangle 368"/>
              <p:cNvSpPr>
                <a:spLocks noChangeArrowheads="1"/>
              </p:cNvSpPr>
              <p:nvPr/>
            </p:nvSpPr>
            <p:spPr bwMode="auto">
              <a:xfrm>
                <a:off x="4809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107" name="Freeform 369"/>
              <p:cNvSpPr>
                <a:spLocks/>
              </p:cNvSpPr>
              <p:nvPr/>
            </p:nvSpPr>
            <p:spPr bwMode="auto">
              <a:xfrm>
                <a:off x="5114" y="2721"/>
                <a:ext cx="72" cy="324"/>
              </a:xfrm>
              <a:custGeom>
                <a:avLst/>
                <a:gdLst>
                  <a:gd name="T0" fmla="*/ 21 w 217"/>
                  <a:gd name="T1" fmla="*/ 163 h 373"/>
                  <a:gd name="T2" fmla="*/ 3 w 217"/>
                  <a:gd name="T3" fmla="*/ 163 h 373"/>
                  <a:gd name="T4" fmla="*/ 3 w 217"/>
                  <a:gd name="T5" fmla="*/ 260 h 373"/>
                  <a:gd name="T6" fmla="*/ 21 w 217"/>
                  <a:gd name="T7" fmla="*/ 260 h 373"/>
                  <a:gd name="T8" fmla="*/ 24 w 217"/>
                  <a:gd name="T9" fmla="*/ 281 h 373"/>
                  <a:gd name="T10" fmla="*/ 0 w 217"/>
                  <a:gd name="T11" fmla="*/ 281 h 373"/>
                  <a:gd name="T12" fmla="*/ 0 w 217"/>
                  <a:gd name="T13" fmla="*/ 0 h 373"/>
                  <a:gd name="T14" fmla="*/ 24 w 217"/>
                  <a:gd name="T15" fmla="*/ 0 h 373"/>
                  <a:gd name="T16" fmla="*/ 21 w 217"/>
                  <a:gd name="T17" fmla="*/ 22 h 373"/>
                  <a:gd name="T18" fmla="*/ 3 w 217"/>
                  <a:gd name="T19" fmla="*/ 22 h 373"/>
                  <a:gd name="T20" fmla="*/ 3 w 217"/>
                  <a:gd name="T21" fmla="*/ 129 h 373"/>
                  <a:gd name="T22" fmla="*/ 21 w 217"/>
                  <a:gd name="T23" fmla="*/ 129 h 373"/>
                  <a:gd name="T24" fmla="*/ 21 w 217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3"/>
                  <a:gd name="T41" fmla="*/ 217 w 217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3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8" y="344"/>
                    </a:lnTo>
                    <a:lnTo>
                      <a:pt x="217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108" name="Freeform 370"/>
              <p:cNvSpPr>
                <a:spLocks/>
              </p:cNvSpPr>
              <p:nvPr/>
            </p:nvSpPr>
            <p:spPr bwMode="auto">
              <a:xfrm>
                <a:off x="5176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109" name="Freeform 371"/>
              <p:cNvSpPr>
                <a:spLocks/>
              </p:cNvSpPr>
              <p:nvPr/>
            </p:nvSpPr>
            <p:spPr bwMode="auto">
              <a:xfrm>
                <a:off x="5218" y="2721"/>
                <a:ext cx="72" cy="324"/>
              </a:xfrm>
              <a:custGeom>
                <a:avLst/>
                <a:gdLst>
                  <a:gd name="T0" fmla="*/ 21 w 216"/>
                  <a:gd name="T1" fmla="*/ 163 h 373"/>
                  <a:gd name="T2" fmla="*/ 3 w 216"/>
                  <a:gd name="T3" fmla="*/ 163 h 373"/>
                  <a:gd name="T4" fmla="*/ 3 w 216"/>
                  <a:gd name="T5" fmla="*/ 260 h 373"/>
                  <a:gd name="T6" fmla="*/ 21 w 216"/>
                  <a:gd name="T7" fmla="*/ 260 h 373"/>
                  <a:gd name="T8" fmla="*/ 24 w 216"/>
                  <a:gd name="T9" fmla="*/ 281 h 373"/>
                  <a:gd name="T10" fmla="*/ 0 w 216"/>
                  <a:gd name="T11" fmla="*/ 281 h 373"/>
                  <a:gd name="T12" fmla="*/ 0 w 216"/>
                  <a:gd name="T13" fmla="*/ 0 h 373"/>
                  <a:gd name="T14" fmla="*/ 24 w 216"/>
                  <a:gd name="T15" fmla="*/ 0 h 373"/>
                  <a:gd name="T16" fmla="*/ 21 w 216"/>
                  <a:gd name="T17" fmla="*/ 22 h 373"/>
                  <a:gd name="T18" fmla="*/ 3 w 216"/>
                  <a:gd name="T19" fmla="*/ 22 h 373"/>
                  <a:gd name="T20" fmla="*/ 3 w 216"/>
                  <a:gd name="T21" fmla="*/ 129 h 373"/>
                  <a:gd name="T22" fmla="*/ 21 w 216"/>
                  <a:gd name="T23" fmla="*/ 129 h 373"/>
                  <a:gd name="T24" fmla="*/ 21 w 216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3"/>
                  <a:gd name="T41" fmla="*/ 216 w 216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3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7" y="344"/>
                    </a:lnTo>
                    <a:lnTo>
                      <a:pt x="216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6" y="0"/>
                    </a:lnTo>
                    <a:lnTo>
                      <a:pt x="187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7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110" name="Freeform 372"/>
              <p:cNvSpPr>
                <a:spLocks/>
              </p:cNvSpPr>
              <p:nvPr/>
            </p:nvSpPr>
            <p:spPr bwMode="auto">
              <a:xfrm>
                <a:off x="5280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111" name="Freeform 373"/>
              <p:cNvSpPr>
                <a:spLocks/>
              </p:cNvSpPr>
              <p:nvPr/>
            </p:nvSpPr>
            <p:spPr bwMode="auto">
              <a:xfrm>
                <a:off x="5324" y="2721"/>
                <a:ext cx="72" cy="324"/>
              </a:xfrm>
              <a:custGeom>
                <a:avLst/>
                <a:gdLst>
                  <a:gd name="T0" fmla="*/ 21 w 217"/>
                  <a:gd name="T1" fmla="*/ 163 h 373"/>
                  <a:gd name="T2" fmla="*/ 3 w 217"/>
                  <a:gd name="T3" fmla="*/ 163 h 373"/>
                  <a:gd name="T4" fmla="*/ 3 w 217"/>
                  <a:gd name="T5" fmla="*/ 260 h 373"/>
                  <a:gd name="T6" fmla="*/ 21 w 217"/>
                  <a:gd name="T7" fmla="*/ 260 h 373"/>
                  <a:gd name="T8" fmla="*/ 24 w 217"/>
                  <a:gd name="T9" fmla="*/ 281 h 373"/>
                  <a:gd name="T10" fmla="*/ 0 w 217"/>
                  <a:gd name="T11" fmla="*/ 281 h 373"/>
                  <a:gd name="T12" fmla="*/ 0 w 217"/>
                  <a:gd name="T13" fmla="*/ 0 h 373"/>
                  <a:gd name="T14" fmla="*/ 24 w 217"/>
                  <a:gd name="T15" fmla="*/ 0 h 373"/>
                  <a:gd name="T16" fmla="*/ 21 w 217"/>
                  <a:gd name="T17" fmla="*/ 22 h 373"/>
                  <a:gd name="T18" fmla="*/ 3 w 217"/>
                  <a:gd name="T19" fmla="*/ 22 h 373"/>
                  <a:gd name="T20" fmla="*/ 3 w 217"/>
                  <a:gd name="T21" fmla="*/ 129 h 373"/>
                  <a:gd name="T22" fmla="*/ 21 w 217"/>
                  <a:gd name="T23" fmla="*/ 129 h 373"/>
                  <a:gd name="T24" fmla="*/ 21 w 217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3"/>
                  <a:gd name="T41" fmla="*/ 217 w 217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3">
                    <a:moveTo>
                      <a:pt x="188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8" y="344"/>
                    </a:lnTo>
                    <a:lnTo>
                      <a:pt x="217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112" name="Freeform 374"/>
              <p:cNvSpPr>
                <a:spLocks/>
              </p:cNvSpPr>
              <p:nvPr/>
            </p:nvSpPr>
            <p:spPr bwMode="auto">
              <a:xfrm>
                <a:off x="5386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113" name="Freeform 375"/>
              <p:cNvSpPr>
                <a:spLocks/>
              </p:cNvSpPr>
              <p:nvPr/>
            </p:nvSpPr>
            <p:spPr bwMode="auto">
              <a:xfrm>
                <a:off x="5218" y="3139"/>
                <a:ext cx="72" cy="324"/>
              </a:xfrm>
              <a:custGeom>
                <a:avLst/>
                <a:gdLst>
                  <a:gd name="T0" fmla="*/ 21 w 216"/>
                  <a:gd name="T1" fmla="*/ 165 h 372"/>
                  <a:gd name="T2" fmla="*/ 3 w 216"/>
                  <a:gd name="T3" fmla="*/ 165 h 372"/>
                  <a:gd name="T4" fmla="*/ 3 w 216"/>
                  <a:gd name="T5" fmla="*/ 260 h 372"/>
                  <a:gd name="T6" fmla="*/ 21 w 216"/>
                  <a:gd name="T7" fmla="*/ 260 h 372"/>
                  <a:gd name="T8" fmla="*/ 24 w 216"/>
                  <a:gd name="T9" fmla="*/ 282 h 372"/>
                  <a:gd name="T10" fmla="*/ 0 w 216"/>
                  <a:gd name="T11" fmla="*/ 282 h 372"/>
                  <a:gd name="T12" fmla="*/ 0 w 216"/>
                  <a:gd name="T13" fmla="*/ 0 h 372"/>
                  <a:gd name="T14" fmla="*/ 24 w 216"/>
                  <a:gd name="T15" fmla="*/ 0 h 372"/>
                  <a:gd name="T16" fmla="*/ 21 w 216"/>
                  <a:gd name="T17" fmla="*/ 21 h 372"/>
                  <a:gd name="T18" fmla="*/ 3 w 216"/>
                  <a:gd name="T19" fmla="*/ 21 h 372"/>
                  <a:gd name="T20" fmla="*/ 3 w 216"/>
                  <a:gd name="T21" fmla="*/ 130 h 372"/>
                  <a:gd name="T22" fmla="*/ 21 w 216"/>
                  <a:gd name="T23" fmla="*/ 130 h 372"/>
                  <a:gd name="T24" fmla="*/ 21 w 216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2"/>
                  <a:gd name="T41" fmla="*/ 216 w 216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2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3"/>
                    </a:lnTo>
                    <a:lnTo>
                      <a:pt x="187" y="343"/>
                    </a:lnTo>
                    <a:lnTo>
                      <a:pt x="216" y="372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16" y="0"/>
                    </a:lnTo>
                    <a:lnTo>
                      <a:pt x="187" y="27"/>
                    </a:lnTo>
                    <a:lnTo>
                      <a:pt x="29" y="27"/>
                    </a:lnTo>
                    <a:lnTo>
                      <a:pt x="29" y="171"/>
                    </a:lnTo>
                    <a:lnTo>
                      <a:pt x="187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114" name="Freeform 376"/>
              <p:cNvSpPr>
                <a:spLocks/>
              </p:cNvSpPr>
              <p:nvPr/>
            </p:nvSpPr>
            <p:spPr bwMode="auto">
              <a:xfrm>
                <a:off x="5280" y="3139"/>
                <a:ext cx="10" cy="324"/>
              </a:xfrm>
              <a:custGeom>
                <a:avLst/>
                <a:gdLst>
                  <a:gd name="T0" fmla="*/ 0 w 29"/>
                  <a:gd name="T1" fmla="*/ 21 h 372"/>
                  <a:gd name="T2" fmla="*/ 0 w 29"/>
                  <a:gd name="T3" fmla="*/ 260 h 372"/>
                  <a:gd name="T4" fmla="*/ 3 w 29"/>
                  <a:gd name="T5" fmla="*/ 282 h 372"/>
                  <a:gd name="T6" fmla="*/ 3 w 29"/>
                  <a:gd name="T7" fmla="*/ 0 h 372"/>
                  <a:gd name="T8" fmla="*/ 0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0" y="27"/>
                    </a:moveTo>
                    <a:lnTo>
                      <a:pt x="0" y="343"/>
                    </a:lnTo>
                    <a:lnTo>
                      <a:pt x="29" y="372"/>
                    </a:lnTo>
                    <a:lnTo>
                      <a:pt x="2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115" name="Freeform 377"/>
              <p:cNvSpPr>
                <a:spLocks/>
              </p:cNvSpPr>
              <p:nvPr/>
            </p:nvSpPr>
            <p:spPr bwMode="auto">
              <a:xfrm>
                <a:off x="5324" y="3139"/>
                <a:ext cx="72" cy="324"/>
              </a:xfrm>
              <a:custGeom>
                <a:avLst/>
                <a:gdLst>
                  <a:gd name="T0" fmla="*/ 21 w 217"/>
                  <a:gd name="T1" fmla="*/ 165 h 372"/>
                  <a:gd name="T2" fmla="*/ 3 w 217"/>
                  <a:gd name="T3" fmla="*/ 165 h 372"/>
                  <a:gd name="T4" fmla="*/ 3 w 217"/>
                  <a:gd name="T5" fmla="*/ 260 h 372"/>
                  <a:gd name="T6" fmla="*/ 21 w 217"/>
                  <a:gd name="T7" fmla="*/ 260 h 372"/>
                  <a:gd name="T8" fmla="*/ 24 w 217"/>
                  <a:gd name="T9" fmla="*/ 282 h 372"/>
                  <a:gd name="T10" fmla="*/ 0 w 217"/>
                  <a:gd name="T11" fmla="*/ 282 h 372"/>
                  <a:gd name="T12" fmla="*/ 0 w 217"/>
                  <a:gd name="T13" fmla="*/ 0 h 372"/>
                  <a:gd name="T14" fmla="*/ 24 w 217"/>
                  <a:gd name="T15" fmla="*/ 0 h 372"/>
                  <a:gd name="T16" fmla="*/ 21 w 217"/>
                  <a:gd name="T17" fmla="*/ 21 h 372"/>
                  <a:gd name="T18" fmla="*/ 3 w 217"/>
                  <a:gd name="T19" fmla="*/ 21 h 372"/>
                  <a:gd name="T20" fmla="*/ 3 w 217"/>
                  <a:gd name="T21" fmla="*/ 130 h 372"/>
                  <a:gd name="T22" fmla="*/ 21 w 217"/>
                  <a:gd name="T23" fmla="*/ 130 h 372"/>
                  <a:gd name="T24" fmla="*/ 21 w 217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2"/>
                  <a:gd name="T41" fmla="*/ 217 w 217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2">
                    <a:moveTo>
                      <a:pt x="188" y="217"/>
                    </a:moveTo>
                    <a:lnTo>
                      <a:pt x="29" y="217"/>
                    </a:lnTo>
                    <a:lnTo>
                      <a:pt x="29" y="343"/>
                    </a:lnTo>
                    <a:lnTo>
                      <a:pt x="188" y="343"/>
                    </a:lnTo>
                    <a:lnTo>
                      <a:pt x="217" y="372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7"/>
                    </a:lnTo>
                    <a:lnTo>
                      <a:pt x="29" y="27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116" name="Freeform 378"/>
              <p:cNvSpPr>
                <a:spLocks/>
              </p:cNvSpPr>
              <p:nvPr/>
            </p:nvSpPr>
            <p:spPr bwMode="auto">
              <a:xfrm>
                <a:off x="5386" y="3139"/>
                <a:ext cx="10" cy="324"/>
              </a:xfrm>
              <a:custGeom>
                <a:avLst/>
                <a:gdLst>
                  <a:gd name="T0" fmla="*/ 0 w 29"/>
                  <a:gd name="T1" fmla="*/ 21 h 372"/>
                  <a:gd name="T2" fmla="*/ 0 w 29"/>
                  <a:gd name="T3" fmla="*/ 260 h 372"/>
                  <a:gd name="T4" fmla="*/ 3 w 29"/>
                  <a:gd name="T5" fmla="*/ 282 h 372"/>
                  <a:gd name="T6" fmla="*/ 3 w 29"/>
                  <a:gd name="T7" fmla="*/ 0 h 372"/>
                  <a:gd name="T8" fmla="*/ 0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0" y="27"/>
                    </a:moveTo>
                    <a:lnTo>
                      <a:pt x="0" y="343"/>
                    </a:lnTo>
                    <a:lnTo>
                      <a:pt x="29" y="372"/>
                    </a:lnTo>
                    <a:lnTo>
                      <a:pt x="2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117" name="Freeform 379"/>
              <p:cNvSpPr>
                <a:spLocks/>
              </p:cNvSpPr>
              <p:nvPr/>
            </p:nvSpPr>
            <p:spPr bwMode="auto">
              <a:xfrm>
                <a:off x="5008" y="2721"/>
                <a:ext cx="72" cy="324"/>
              </a:xfrm>
              <a:custGeom>
                <a:avLst/>
                <a:gdLst>
                  <a:gd name="T0" fmla="*/ 3 w 215"/>
                  <a:gd name="T1" fmla="*/ 163 h 373"/>
                  <a:gd name="T2" fmla="*/ 21 w 215"/>
                  <a:gd name="T3" fmla="*/ 163 h 373"/>
                  <a:gd name="T4" fmla="*/ 21 w 215"/>
                  <a:gd name="T5" fmla="*/ 260 h 373"/>
                  <a:gd name="T6" fmla="*/ 3 w 215"/>
                  <a:gd name="T7" fmla="*/ 260 h 373"/>
                  <a:gd name="T8" fmla="*/ 0 w 215"/>
                  <a:gd name="T9" fmla="*/ 281 h 373"/>
                  <a:gd name="T10" fmla="*/ 24 w 215"/>
                  <a:gd name="T11" fmla="*/ 281 h 373"/>
                  <a:gd name="T12" fmla="*/ 24 w 215"/>
                  <a:gd name="T13" fmla="*/ 0 h 373"/>
                  <a:gd name="T14" fmla="*/ 0 w 215"/>
                  <a:gd name="T15" fmla="*/ 0 h 373"/>
                  <a:gd name="T16" fmla="*/ 3 w 215"/>
                  <a:gd name="T17" fmla="*/ 22 h 373"/>
                  <a:gd name="T18" fmla="*/ 21 w 215"/>
                  <a:gd name="T19" fmla="*/ 22 h 373"/>
                  <a:gd name="T20" fmla="*/ 21 w 215"/>
                  <a:gd name="T21" fmla="*/ 129 h 373"/>
                  <a:gd name="T22" fmla="*/ 3 w 215"/>
                  <a:gd name="T23" fmla="*/ 129 h 373"/>
                  <a:gd name="T24" fmla="*/ 3 w 215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3"/>
                  <a:gd name="T41" fmla="*/ 215 w 215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3">
                    <a:moveTo>
                      <a:pt x="29" y="217"/>
                    </a:moveTo>
                    <a:lnTo>
                      <a:pt x="187" y="217"/>
                    </a:lnTo>
                    <a:lnTo>
                      <a:pt x="187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5" y="373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7" y="29"/>
                    </a:lnTo>
                    <a:lnTo>
                      <a:pt x="187" y="171"/>
                    </a:lnTo>
                    <a:lnTo>
                      <a:pt x="29" y="171"/>
                    </a:lnTo>
                    <a:lnTo>
                      <a:pt x="29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118" name="Freeform 380"/>
              <p:cNvSpPr>
                <a:spLocks/>
              </p:cNvSpPr>
              <p:nvPr/>
            </p:nvSpPr>
            <p:spPr bwMode="auto">
              <a:xfrm>
                <a:off x="5008" y="2721"/>
                <a:ext cx="10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119" name="Freeform 381"/>
              <p:cNvSpPr>
                <a:spLocks/>
              </p:cNvSpPr>
              <p:nvPr/>
            </p:nvSpPr>
            <p:spPr bwMode="auto">
              <a:xfrm>
                <a:off x="4903" y="2721"/>
                <a:ext cx="71" cy="324"/>
              </a:xfrm>
              <a:custGeom>
                <a:avLst/>
                <a:gdLst>
                  <a:gd name="T0" fmla="*/ 3 w 216"/>
                  <a:gd name="T1" fmla="*/ 163 h 373"/>
                  <a:gd name="T2" fmla="*/ 20 w 216"/>
                  <a:gd name="T3" fmla="*/ 163 h 373"/>
                  <a:gd name="T4" fmla="*/ 20 w 216"/>
                  <a:gd name="T5" fmla="*/ 260 h 373"/>
                  <a:gd name="T6" fmla="*/ 3 w 216"/>
                  <a:gd name="T7" fmla="*/ 260 h 373"/>
                  <a:gd name="T8" fmla="*/ 0 w 216"/>
                  <a:gd name="T9" fmla="*/ 281 h 373"/>
                  <a:gd name="T10" fmla="*/ 23 w 216"/>
                  <a:gd name="T11" fmla="*/ 281 h 373"/>
                  <a:gd name="T12" fmla="*/ 23 w 216"/>
                  <a:gd name="T13" fmla="*/ 0 h 373"/>
                  <a:gd name="T14" fmla="*/ 0 w 216"/>
                  <a:gd name="T15" fmla="*/ 0 h 373"/>
                  <a:gd name="T16" fmla="*/ 3 w 216"/>
                  <a:gd name="T17" fmla="*/ 22 h 373"/>
                  <a:gd name="T18" fmla="*/ 20 w 216"/>
                  <a:gd name="T19" fmla="*/ 22 h 373"/>
                  <a:gd name="T20" fmla="*/ 20 w 216"/>
                  <a:gd name="T21" fmla="*/ 129 h 373"/>
                  <a:gd name="T22" fmla="*/ 3 w 216"/>
                  <a:gd name="T23" fmla="*/ 129 h 373"/>
                  <a:gd name="T24" fmla="*/ 3 w 216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3"/>
                  <a:gd name="T41" fmla="*/ 216 w 216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3">
                    <a:moveTo>
                      <a:pt x="29" y="217"/>
                    </a:moveTo>
                    <a:lnTo>
                      <a:pt x="186" y="217"/>
                    </a:lnTo>
                    <a:lnTo>
                      <a:pt x="186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6" y="373"/>
                    </a:lnTo>
                    <a:lnTo>
                      <a:pt x="216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6" y="29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9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120" name="Freeform 382"/>
              <p:cNvSpPr>
                <a:spLocks/>
              </p:cNvSpPr>
              <p:nvPr/>
            </p:nvSpPr>
            <p:spPr bwMode="auto">
              <a:xfrm>
                <a:off x="4903" y="2721"/>
                <a:ext cx="9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121" name="Freeform 383"/>
              <p:cNvSpPr>
                <a:spLocks/>
              </p:cNvSpPr>
              <p:nvPr/>
            </p:nvSpPr>
            <p:spPr bwMode="auto">
              <a:xfrm>
                <a:off x="4799" y="2721"/>
                <a:ext cx="72" cy="324"/>
              </a:xfrm>
              <a:custGeom>
                <a:avLst/>
                <a:gdLst>
                  <a:gd name="T0" fmla="*/ 3 w 215"/>
                  <a:gd name="T1" fmla="*/ 163 h 373"/>
                  <a:gd name="T2" fmla="*/ 21 w 215"/>
                  <a:gd name="T3" fmla="*/ 163 h 373"/>
                  <a:gd name="T4" fmla="*/ 21 w 215"/>
                  <a:gd name="T5" fmla="*/ 260 h 373"/>
                  <a:gd name="T6" fmla="*/ 3 w 215"/>
                  <a:gd name="T7" fmla="*/ 260 h 373"/>
                  <a:gd name="T8" fmla="*/ 0 w 215"/>
                  <a:gd name="T9" fmla="*/ 281 h 373"/>
                  <a:gd name="T10" fmla="*/ 24 w 215"/>
                  <a:gd name="T11" fmla="*/ 281 h 373"/>
                  <a:gd name="T12" fmla="*/ 24 w 215"/>
                  <a:gd name="T13" fmla="*/ 0 h 373"/>
                  <a:gd name="T14" fmla="*/ 0 w 215"/>
                  <a:gd name="T15" fmla="*/ 0 h 373"/>
                  <a:gd name="T16" fmla="*/ 3 w 215"/>
                  <a:gd name="T17" fmla="*/ 22 h 373"/>
                  <a:gd name="T18" fmla="*/ 21 w 215"/>
                  <a:gd name="T19" fmla="*/ 22 h 373"/>
                  <a:gd name="T20" fmla="*/ 21 w 215"/>
                  <a:gd name="T21" fmla="*/ 129 h 373"/>
                  <a:gd name="T22" fmla="*/ 3 w 215"/>
                  <a:gd name="T23" fmla="*/ 129 h 373"/>
                  <a:gd name="T24" fmla="*/ 3 w 215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3"/>
                  <a:gd name="T41" fmla="*/ 215 w 215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3">
                    <a:moveTo>
                      <a:pt x="28" y="217"/>
                    </a:moveTo>
                    <a:lnTo>
                      <a:pt x="186" y="217"/>
                    </a:lnTo>
                    <a:lnTo>
                      <a:pt x="186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5" y="373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6" y="29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122" name="Freeform 384"/>
              <p:cNvSpPr>
                <a:spLocks/>
              </p:cNvSpPr>
              <p:nvPr/>
            </p:nvSpPr>
            <p:spPr bwMode="auto">
              <a:xfrm>
                <a:off x="4799" y="2721"/>
                <a:ext cx="10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123" name="Freeform 386"/>
              <p:cNvSpPr>
                <a:spLocks/>
              </p:cNvSpPr>
              <p:nvPr/>
            </p:nvSpPr>
            <p:spPr bwMode="auto">
              <a:xfrm>
                <a:off x="4903" y="3139"/>
                <a:ext cx="9" cy="324"/>
              </a:xfrm>
              <a:custGeom>
                <a:avLst/>
                <a:gdLst>
                  <a:gd name="T0" fmla="*/ 3 w 29"/>
                  <a:gd name="T1" fmla="*/ 21 h 372"/>
                  <a:gd name="T2" fmla="*/ 3 w 29"/>
                  <a:gd name="T3" fmla="*/ 260 h 372"/>
                  <a:gd name="T4" fmla="*/ 0 w 29"/>
                  <a:gd name="T5" fmla="*/ 282 h 372"/>
                  <a:gd name="T6" fmla="*/ 0 w 29"/>
                  <a:gd name="T7" fmla="*/ 0 h 372"/>
                  <a:gd name="T8" fmla="*/ 3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29" y="27"/>
                    </a:moveTo>
                    <a:lnTo>
                      <a:pt x="29" y="343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124" name="Freeform 387"/>
              <p:cNvSpPr>
                <a:spLocks/>
              </p:cNvSpPr>
              <p:nvPr/>
            </p:nvSpPr>
            <p:spPr bwMode="auto">
              <a:xfrm>
                <a:off x="4799" y="3139"/>
                <a:ext cx="72" cy="324"/>
              </a:xfrm>
              <a:custGeom>
                <a:avLst/>
                <a:gdLst>
                  <a:gd name="T0" fmla="*/ 3 w 215"/>
                  <a:gd name="T1" fmla="*/ 165 h 372"/>
                  <a:gd name="T2" fmla="*/ 21 w 215"/>
                  <a:gd name="T3" fmla="*/ 165 h 372"/>
                  <a:gd name="T4" fmla="*/ 21 w 215"/>
                  <a:gd name="T5" fmla="*/ 260 h 372"/>
                  <a:gd name="T6" fmla="*/ 3 w 215"/>
                  <a:gd name="T7" fmla="*/ 260 h 372"/>
                  <a:gd name="T8" fmla="*/ 0 w 215"/>
                  <a:gd name="T9" fmla="*/ 282 h 372"/>
                  <a:gd name="T10" fmla="*/ 24 w 215"/>
                  <a:gd name="T11" fmla="*/ 282 h 372"/>
                  <a:gd name="T12" fmla="*/ 24 w 215"/>
                  <a:gd name="T13" fmla="*/ 0 h 372"/>
                  <a:gd name="T14" fmla="*/ 0 w 215"/>
                  <a:gd name="T15" fmla="*/ 0 h 372"/>
                  <a:gd name="T16" fmla="*/ 3 w 215"/>
                  <a:gd name="T17" fmla="*/ 21 h 372"/>
                  <a:gd name="T18" fmla="*/ 21 w 215"/>
                  <a:gd name="T19" fmla="*/ 21 h 372"/>
                  <a:gd name="T20" fmla="*/ 21 w 215"/>
                  <a:gd name="T21" fmla="*/ 130 h 372"/>
                  <a:gd name="T22" fmla="*/ 3 w 215"/>
                  <a:gd name="T23" fmla="*/ 130 h 372"/>
                  <a:gd name="T24" fmla="*/ 3 w 215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2"/>
                  <a:gd name="T41" fmla="*/ 215 w 215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2">
                    <a:moveTo>
                      <a:pt x="28" y="217"/>
                    </a:moveTo>
                    <a:lnTo>
                      <a:pt x="186" y="217"/>
                    </a:lnTo>
                    <a:lnTo>
                      <a:pt x="186" y="343"/>
                    </a:lnTo>
                    <a:lnTo>
                      <a:pt x="29" y="343"/>
                    </a:lnTo>
                    <a:lnTo>
                      <a:pt x="0" y="372"/>
                    </a:lnTo>
                    <a:lnTo>
                      <a:pt x="215" y="372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7"/>
                    </a:lnTo>
                    <a:lnTo>
                      <a:pt x="186" y="27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125" name="Freeform 388"/>
              <p:cNvSpPr>
                <a:spLocks/>
              </p:cNvSpPr>
              <p:nvPr/>
            </p:nvSpPr>
            <p:spPr bwMode="auto">
              <a:xfrm>
                <a:off x="4799" y="3139"/>
                <a:ext cx="10" cy="324"/>
              </a:xfrm>
              <a:custGeom>
                <a:avLst/>
                <a:gdLst>
                  <a:gd name="T0" fmla="*/ 3 w 29"/>
                  <a:gd name="T1" fmla="*/ 21 h 372"/>
                  <a:gd name="T2" fmla="*/ 3 w 29"/>
                  <a:gd name="T3" fmla="*/ 260 h 372"/>
                  <a:gd name="T4" fmla="*/ 0 w 29"/>
                  <a:gd name="T5" fmla="*/ 282 h 372"/>
                  <a:gd name="T6" fmla="*/ 0 w 29"/>
                  <a:gd name="T7" fmla="*/ 0 h 372"/>
                  <a:gd name="T8" fmla="*/ 3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29" y="27"/>
                    </a:moveTo>
                    <a:lnTo>
                      <a:pt x="29" y="343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126" name="Rectangle 389"/>
              <p:cNvSpPr>
                <a:spLocks noChangeArrowheads="1"/>
              </p:cNvSpPr>
              <p:nvPr/>
            </p:nvSpPr>
            <p:spPr bwMode="auto">
              <a:xfrm>
                <a:off x="5114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127" name="Rectangle 390"/>
              <p:cNvSpPr>
                <a:spLocks noChangeArrowheads="1"/>
              </p:cNvSpPr>
              <p:nvPr/>
            </p:nvSpPr>
            <p:spPr bwMode="auto">
              <a:xfrm>
                <a:off x="5218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128" name="Rectangle 391"/>
              <p:cNvSpPr>
                <a:spLocks noChangeArrowheads="1"/>
              </p:cNvSpPr>
              <p:nvPr/>
            </p:nvSpPr>
            <p:spPr bwMode="auto">
              <a:xfrm>
                <a:off x="5324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129" name="Rectangle 392"/>
              <p:cNvSpPr>
                <a:spLocks noChangeArrowheads="1"/>
              </p:cNvSpPr>
              <p:nvPr/>
            </p:nvSpPr>
            <p:spPr bwMode="auto">
              <a:xfrm>
                <a:off x="5008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130" name="Rectangle 393"/>
              <p:cNvSpPr>
                <a:spLocks noChangeArrowheads="1"/>
              </p:cNvSpPr>
              <p:nvPr/>
            </p:nvSpPr>
            <p:spPr bwMode="auto">
              <a:xfrm>
                <a:off x="4903" y="2898"/>
                <a:ext cx="71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131" name="Rectangle 394"/>
              <p:cNvSpPr>
                <a:spLocks noChangeArrowheads="1"/>
              </p:cNvSpPr>
              <p:nvPr/>
            </p:nvSpPr>
            <p:spPr bwMode="auto">
              <a:xfrm>
                <a:off x="4799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132" name="Freeform 395"/>
              <p:cNvSpPr>
                <a:spLocks/>
              </p:cNvSpPr>
              <p:nvPr/>
            </p:nvSpPr>
            <p:spPr bwMode="auto">
              <a:xfrm>
                <a:off x="4986" y="2736"/>
                <a:ext cx="12" cy="37"/>
              </a:xfrm>
              <a:custGeom>
                <a:avLst/>
                <a:gdLst>
                  <a:gd name="T0" fmla="*/ 2 w 37"/>
                  <a:gd name="T1" fmla="*/ 36 h 38"/>
                  <a:gd name="T2" fmla="*/ 3 w 37"/>
                  <a:gd name="T3" fmla="*/ 34 h 38"/>
                  <a:gd name="T4" fmla="*/ 3 w 37"/>
                  <a:gd name="T5" fmla="*/ 30 h 38"/>
                  <a:gd name="T6" fmla="*/ 4 w 37"/>
                  <a:gd name="T7" fmla="*/ 23 h 38"/>
                  <a:gd name="T8" fmla="*/ 4 w 37"/>
                  <a:gd name="T9" fmla="*/ 19 h 38"/>
                  <a:gd name="T10" fmla="*/ 4 w 37"/>
                  <a:gd name="T11" fmla="*/ 12 h 38"/>
                  <a:gd name="T12" fmla="*/ 3 w 37"/>
                  <a:gd name="T13" fmla="*/ 5 h 38"/>
                  <a:gd name="T14" fmla="*/ 3 w 37"/>
                  <a:gd name="T15" fmla="*/ 1 h 38"/>
                  <a:gd name="T16" fmla="*/ 2 w 37"/>
                  <a:gd name="T17" fmla="*/ 0 h 38"/>
                  <a:gd name="T18" fmla="*/ 1 w 37"/>
                  <a:gd name="T19" fmla="*/ 1 h 38"/>
                  <a:gd name="T20" fmla="*/ 1 w 37"/>
                  <a:gd name="T21" fmla="*/ 5 h 38"/>
                  <a:gd name="T22" fmla="*/ 0 w 37"/>
                  <a:gd name="T23" fmla="*/ 12 h 38"/>
                  <a:gd name="T24" fmla="*/ 0 w 37"/>
                  <a:gd name="T25" fmla="*/ 19 h 38"/>
                  <a:gd name="T26" fmla="*/ 0 w 37"/>
                  <a:gd name="T27" fmla="*/ 23 h 38"/>
                  <a:gd name="T28" fmla="*/ 1 w 37"/>
                  <a:gd name="T29" fmla="*/ 30 h 38"/>
                  <a:gd name="T30" fmla="*/ 1 w 37"/>
                  <a:gd name="T31" fmla="*/ 34 h 38"/>
                  <a:gd name="T32" fmla="*/ 2 w 37"/>
                  <a:gd name="T33" fmla="*/ 36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7"/>
                  <a:gd name="T52" fmla="*/ 0 h 38"/>
                  <a:gd name="T53" fmla="*/ 37 w 37"/>
                  <a:gd name="T54" fmla="*/ 38 h 3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7" h="38">
                    <a:moveTo>
                      <a:pt x="19" y="38"/>
                    </a:moveTo>
                    <a:lnTo>
                      <a:pt x="26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7" y="19"/>
                    </a:lnTo>
                    <a:lnTo>
                      <a:pt x="36" y="12"/>
                    </a:lnTo>
                    <a:lnTo>
                      <a:pt x="32" y="5"/>
                    </a:lnTo>
                    <a:lnTo>
                      <a:pt x="26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</p:grpSp>
        <p:sp>
          <p:nvSpPr>
            <p:cNvPr id="47" name="Text Box 97"/>
            <p:cNvSpPr txBox="1">
              <a:spLocks noChangeArrowheads="1"/>
            </p:cNvSpPr>
            <p:nvPr/>
          </p:nvSpPr>
          <p:spPr bwMode="auto">
            <a:xfrm>
              <a:off x="9754578" y="6381301"/>
              <a:ext cx="1861411" cy="2677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4635" tIns="72321" rIns="144635" bIns="7232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1017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социально-значимый объект</a:t>
              </a:r>
            </a:p>
          </p:txBody>
        </p:sp>
        <p:grpSp>
          <p:nvGrpSpPr>
            <p:cNvPr id="48" name="Группа 119"/>
            <p:cNvGrpSpPr>
              <a:grpSpLocks/>
            </p:cNvGrpSpPr>
            <p:nvPr/>
          </p:nvGrpSpPr>
          <p:grpSpPr bwMode="auto">
            <a:xfrm>
              <a:off x="9479666" y="6640037"/>
              <a:ext cx="157305" cy="140225"/>
              <a:chOff x="214313" y="8958263"/>
              <a:chExt cx="642937" cy="500062"/>
            </a:xfrm>
          </p:grpSpPr>
          <p:sp>
            <p:nvSpPr>
              <p:cNvPr id="50" name="Прямоугольник 15"/>
              <p:cNvSpPr>
                <a:spLocks noChangeArrowheads="1"/>
              </p:cNvSpPr>
              <p:nvPr/>
            </p:nvSpPr>
            <p:spPr bwMode="auto">
              <a:xfrm>
                <a:off x="214313" y="9172575"/>
                <a:ext cx="642937" cy="285750"/>
              </a:xfrm>
              <a:prstGeom prst="rect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1443380"/>
                <a:endParaRPr lang="ru-RU" sz="904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1" name="Равнобедренный треугольник 16"/>
              <p:cNvSpPr>
                <a:spLocks noChangeArrowheads="1"/>
              </p:cNvSpPr>
              <p:nvPr/>
            </p:nvSpPr>
            <p:spPr bwMode="auto">
              <a:xfrm>
                <a:off x="214313" y="8958263"/>
                <a:ext cx="642937" cy="214312"/>
              </a:xfrm>
              <a:prstGeom prst="triangle">
                <a:avLst>
                  <a:gd name="adj" fmla="val 50000"/>
                </a:avLst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1443380"/>
                <a:endParaRPr lang="ru-RU" sz="904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52" name="Группа 21"/>
              <p:cNvGrpSpPr>
                <a:grpSpLocks/>
              </p:cNvGrpSpPr>
              <p:nvPr/>
            </p:nvGrpSpPr>
            <p:grpSpPr bwMode="auto">
              <a:xfrm>
                <a:off x="463631" y="9009063"/>
                <a:ext cx="142876" cy="142875"/>
                <a:chOff x="11544336" y="8944798"/>
                <a:chExt cx="142876" cy="142876"/>
              </a:xfrm>
            </p:grpSpPr>
            <p:cxnSp>
              <p:nvCxnSpPr>
                <p:cNvPr id="53" name="Прямая соединительная линия 18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11544336" y="9015442"/>
                  <a:ext cx="142876" cy="1588"/>
                </a:xfrm>
                <a:prstGeom prst="line">
                  <a:avLst/>
                </a:prstGeom>
                <a:noFill/>
                <a:ln w="19050" algn="ctr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54" name="Прямая соединительная линия 20"/>
                <p:cNvCxnSpPr>
                  <a:cxnSpLocks noChangeShapeType="1"/>
                </p:cNvCxnSpPr>
                <p:nvPr/>
              </p:nvCxnSpPr>
              <p:spPr bwMode="auto">
                <a:xfrm>
                  <a:off x="11544336" y="9015442"/>
                  <a:ext cx="142876" cy="1588"/>
                </a:xfrm>
                <a:prstGeom prst="line">
                  <a:avLst/>
                </a:prstGeom>
                <a:noFill/>
                <a:ln w="19050" algn="ctr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</p:grpSp>
        </p:grpSp>
        <p:sp>
          <p:nvSpPr>
            <p:cNvPr id="49" name="Text Box 97"/>
            <p:cNvSpPr txBox="1">
              <a:spLocks noChangeArrowheads="1"/>
            </p:cNvSpPr>
            <p:nvPr/>
          </p:nvSpPr>
          <p:spPr bwMode="auto">
            <a:xfrm>
              <a:off x="9748830" y="6566425"/>
              <a:ext cx="1831813" cy="2677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4635" tIns="72321" rIns="144635" bIns="7232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1017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больница</a:t>
              </a:r>
            </a:p>
          </p:txBody>
        </p:sp>
      </p:grpSp>
      <p:grpSp>
        <p:nvGrpSpPr>
          <p:cNvPr id="316" name="Группа 629"/>
          <p:cNvGrpSpPr>
            <a:grpSpLocks/>
          </p:cNvGrpSpPr>
          <p:nvPr/>
        </p:nvGrpSpPr>
        <p:grpSpPr bwMode="auto">
          <a:xfrm>
            <a:off x="5808757" y="5462971"/>
            <a:ext cx="289275" cy="493512"/>
            <a:chOff x="72797" y="3795140"/>
            <a:chExt cx="395882" cy="962900"/>
          </a:xfrm>
        </p:grpSpPr>
        <p:sp>
          <p:nvSpPr>
            <p:cNvPr id="317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444221">
                <a:buClr>
                  <a:srgbClr val="000000"/>
                </a:buClr>
                <a:buSzPct val="100000"/>
                <a:defRPr/>
              </a:pPr>
              <a:endParaRPr lang="ru-RU" sz="90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318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444221">
                <a:defRPr/>
              </a:pPr>
              <a:endParaRPr lang="ru-RU" sz="904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319" name="Text Box 286"/>
            <p:cNvSpPr txBox="1">
              <a:spLocks noChangeArrowheads="1"/>
            </p:cNvSpPr>
            <p:nvPr/>
          </p:nvSpPr>
          <p:spPr bwMode="auto">
            <a:xfrm>
              <a:off x="72797" y="4266438"/>
              <a:ext cx="346074" cy="4916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71665" tIns="85833" rIns="171665" bIns="85833">
              <a:spAutoFit/>
            </a:bodyPr>
            <a:lstStyle/>
            <a:p>
              <a:pPr algn="ctr" defTabSz="1160904">
                <a:defRPr/>
              </a:pPr>
              <a:endParaRPr lang="ru-RU" sz="452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sp>
        <p:nvSpPr>
          <p:cNvPr id="12" name="Полилиния 11"/>
          <p:cNvSpPr/>
          <p:nvPr/>
        </p:nvSpPr>
        <p:spPr>
          <a:xfrm>
            <a:off x="5100160" y="4211129"/>
            <a:ext cx="862666" cy="767868"/>
          </a:xfrm>
          <a:custGeom>
            <a:avLst/>
            <a:gdLst>
              <a:gd name="connsiteX0" fmla="*/ 763398 w 763398"/>
              <a:gd name="connsiteY0" fmla="*/ 0 h 679508"/>
              <a:gd name="connsiteX1" fmla="*/ 570451 w 763398"/>
              <a:gd name="connsiteY1" fmla="*/ 209725 h 679508"/>
              <a:gd name="connsiteX2" fmla="*/ 469784 w 763398"/>
              <a:gd name="connsiteY2" fmla="*/ 276837 h 679508"/>
              <a:gd name="connsiteX3" fmla="*/ 385894 w 763398"/>
              <a:gd name="connsiteY3" fmla="*/ 377505 h 679508"/>
              <a:gd name="connsiteX4" fmla="*/ 293615 w 763398"/>
              <a:gd name="connsiteY4" fmla="*/ 461395 h 679508"/>
              <a:gd name="connsiteX5" fmla="*/ 167780 w 763398"/>
              <a:gd name="connsiteY5" fmla="*/ 570452 h 679508"/>
              <a:gd name="connsiteX6" fmla="*/ 0 w 763398"/>
              <a:gd name="connsiteY6" fmla="*/ 679508 h 679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3398" h="679508">
                <a:moveTo>
                  <a:pt x="763398" y="0"/>
                </a:moveTo>
                <a:cubicBezTo>
                  <a:pt x="691392" y="81793"/>
                  <a:pt x="619387" y="163586"/>
                  <a:pt x="570451" y="209725"/>
                </a:cubicBezTo>
                <a:cubicBezTo>
                  <a:pt x="521515" y="255864"/>
                  <a:pt x="500543" y="248874"/>
                  <a:pt x="469784" y="276837"/>
                </a:cubicBezTo>
                <a:cubicBezTo>
                  <a:pt x="439025" y="304800"/>
                  <a:pt x="415255" y="346745"/>
                  <a:pt x="385894" y="377505"/>
                </a:cubicBezTo>
                <a:cubicBezTo>
                  <a:pt x="356532" y="408265"/>
                  <a:pt x="329967" y="429237"/>
                  <a:pt x="293615" y="461395"/>
                </a:cubicBezTo>
                <a:cubicBezTo>
                  <a:pt x="257263" y="493553"/>
                  <a:pt x="216716" y="534100"/>
                  <a:pt x="167780" y="570452"/>
                </a:cubicBezTo>
                <a:cubicBezTo>
                  <a:pt x="118844" y="606804"/>
                  <a:pt x="59422" y="643156"/>
                  <a:pt x="0" y="679508"/>
                </a:cubicBezTo>
              </a:path>
            </a:pathLst>
          </a:cu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03313" tIns="51656" rIns="103313" bIns="51656" rtlCol="0" anchor="ctr"/>
          <a:lstStyle/>
          <a:p>
            <a:pPr algn="ctr"/>
            <a:endParaRPr lang="ru-RU" sz="2357"/>
          </a:p>
        </p:txBody>
      </p:sp>
      <p:sp>
        <p:nvSpPr>
          <p:cNvPr id="11" name="Прямоугольник 10"/>
          <p:cNvSpPr/>
          <p:nvPr/>
        </p:nvSpPr>
        <p:spPr>
          <a:xfrm>
            <a:off x="7417196" y="750218"/>
            <a:ext cx="2920269" cy="2057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491" tIns="38746" rIns="77491" bIns="38746" rtlCol="0" anchor="ctr"/>
          <a:lstStyle/>
          <a:p>
            <a:pPr algn="ctr"/>
            <a:r>
              <a:rPr lang="ru-RU" sz="124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sp>
        <p:nvSpPr>
          <p:cNvPr id="212" name="Прямоугольник 211"/>
          <p:cNvSpPr/>
          <p:nvPr/>
        </p:nvSpPr>
        <p:spPr>
          <a:xfrm>
            <a:off x="3723207" y="7810544"/>
            <a:ext cx="1456411" cy="387726"/>
          </a:xfrm>
          <a:prstGeom prst="rect">
            <a:avLst/>
          </a:prstGeom>
          <a:solidFill>
            <a:srgbClr val="C5E0B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08388" tIns="54193" rIns="108388" bIns="54193" rtlCol="0" anchor="ctr" anchorCtr="1">
            <a:spAutoFit/>
          </a:bodyPr>
          <a:lstStyle/>
          <a:p>
            <a:pPr defTabSz="1376273"/>
            <a:r>
              <a:rPr lang="ru-RU" sz="904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Отрезанные </a:t>
            </a:r>
            <a:r>
              <a:rPr lang="ru-RU" sz="904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н.п</a:t>
            </a:r>
            <a:r>
              <a:rPr lang="ru-RU" sz="904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.: </a:t>
            </a:r>
            <a:r>
              <a:rPr lang="ru-RU" sz="90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</a:p>
          <a:p>
            <a:pPr defTabSz="1376273"/>
            <a:r>
              <a:rPr lang="ru-RU" sz="904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Объездная дорога: 9 км</a:t>
            </a:r>
            <a:endParaRPr lang="ru-RU" sz="904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олилиния 13"/>
          <p:cNvSpPr/>
          <p:nvPr/>
        </p:nvSpPr>
        <p:spPr>
          <a:xfrm>
            <a:off x="4281381" y="2978750"/>
            <a:ext cx="2672265" cy="3564533"/>
          </a:xfrm>
          <a:custGeom>
            <a:avLst/>
            <a:gdLst>
              <a:gd name="connsiteX0" fmla="*/ 1966132 w 2364764"/>
              <a:gd name="connsiteY0" fmla="*/ 0 h 3154357"/>
              <a:gd name="connsiteX1" fmla="*/ 2184245 w 2364764"/>
              <a:gd name="connsiteY1" fmla="*/ 67112 h 3154357"/>
              <a:gd name="connsiteX2" fmla="*/ 2360414 w 2364764"/>
              <a:gd name="connsiteY2" fmla="*/ 285226 h 3154357"/>
              <a:gd name="connsiteX3" fmla="*/ 2293302 w 2364764"/>
              <a:gd name="connsiteY3" fmla="*/ 411061 h 3154357"/>
              <a:gd name="connsiteX4" fmla="*/ 2100356 w 2364764"/>
              <a:gd name="connsiteY4" fmla="*/ 578841 h 3154357"/>
              <a:gd name="connsiteX5" fmla="*/ 1999688 w 2364764"/>
              <a:gd name="connsiteY5" fmla="*/ 771787 h 3154357"/>
              <a:gd name="connsiteX6" fmla="*/ 1865464 w 2364764"/>
              <a:gd name="connsiteY6" fmla="*/ 964734 h 3154357"/>
              <a:gd name="connsiteX7" fmla="*/ 1689295 w 2364764"/>
              <a:gd name="connsiteY7" fmla="*/ 1191237 h 3154357"/>
              <a:gd name="connsiteX8" fmla="*/ 1571849 w 2364764"/>
              <a:gd name="connsiteY8" fmla="*/ 1602298 h 3154357"/>
              <a:gd name="connsiteX9" fmla="*/ 1513126 w 2364764"/>
              <a:gd name="connsiteY9" fmla="*/ 2030136 h 3154357"/>
              <a:gd name="connsiteX10" fmla="*/ 1362124 w 2364764"/>
              <a:gd name="connsiteY10" fmla="*/ 2256639 h 3154357"/>
              <a:gd name="connsiteX11" fmla="*/ 1169178 w 2364764"/>
              <a:gd name="connsiteY11" fmla="*/ 2365696 h 3154357"/>
              <a:gd name="connsiteX12" fmla="*/ 1152400 w 2364764"/>
              <a:gd name="connsiteY12" fmla="*/ 2508309 h 3154357"/>
              <a:gd name="connsiteX13" fmla="*/ 1169178 w 2364764"/>
              <a:gd name="connsiteY13" fmla="*/ 2659310 h 3154357"/>
              <a:gd name="connsiteX14" fmla="*/ 1043343 w 2364764"/>
              <a:gd name="connsiteY14" fmla="*/ 2810312 h 3154357"/>
              <a:gd name="connsiteX15" fmla="*/ 925897 w 2364764"/>
              <a:gd name="connsiteY15" fmla="*/ 3003259 h 3154357"/>
              <a:gd name="connsiteX16" fmla="*/ 758117 w 2364764"/>
              <a:gd name="connsiteY16" fmla="*/ 3053593 h 3154357"/>
              <a:gd name="connsiteX17" fmla="*/ 682616 w 2364764"/>
              <a:gd name="connsiteY17" fmla="*/ 3154261 h 3154357"/>
              <a:gd name="connsiteX18" fmla="*/ 514836 w 2364764"/>
              <a:gd name="connsiteY18" fmla="*/ 3070371 h 3154357"/>
              <a:gd name="connsiteX19" fmla="*/ 422557 w 2364764"/>
              <a:gd name="connsiteY19" fmla="*/ 2986481 h 3154357"/>
              <a:gd name="connsiteX20" fmla="*/ 313501 w 2364764"/>
              <a:gd name="connsiteY20" fmla="*/ 2810312 h 3154357"/>
              <a:gd name="connsiteX21" fmla="*/ 179277 w 2364764"/>
              <a:gd name="connsiteY21" fmla="*/ 2659310 h 3154357"/>
              <a:gd name="connsiteX22" fmla="*/ 3108 w 2364764"/>
              <a:gd name="connsiteY22" fmla="*/ 2625754 h 315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364764" h="3154357">
                <a:moveTo>
                  <a:pt x="1966132" y="0"/>
                </a:moveTo>
                <a:cubicBezTo>
                  <a:pt x="2042331" y="9787"/>
                  <a:pt x="2118531" y="19574"/>
                  <a:pt x="2184245" y="67112"/>
                </a:cubicBezTo>
                <a:cubicBezTo>
                  <a:pt x="2249959" y="114650"/>
                  <a:pt x="2342238" y="227901"/>
                  <a:pt x="2360414" y="285226"/>
                </a:cubicBezTo>
                <a:cubicBezTo>
                  <a:pt x="2378590" y="342551"/>
                  <a:pt x="2336645" y="362125"/>
                  <a:pt x="2293302" y="411061"/>
                </a:cubicBezTo>
                <a:cubicBezTo>
                  <a:pt x="2249959" y="459997"/>
                  <a:pt x="2149292" y="518720"/>
                  <a:pt x="2100356" y="578841"/>
                </a:cubicBezTo>
                <a:cubicBezTo>
                  <a:pt x="2051420" y="638962"/>
                  <a:pt x="2038837" y="707472"/>
                  <a:pt x="1999688" y="771787"/>
                </a:cubicBezTo>
                <a:cubicBezTo>
                  <a:pt x="1960539" y="836102"/>
                  <a:pt x="1917196" y="894826"/>
                  <a:pt x="1865464" y="964734"/>
                </a:cubicBezTo>
                <a:cubicBezTo>
                  <a:pt x="1813732" y="1034642"/>
                  <a:pt x="1738231" y="1084976"/>
                  <a:pt x="1689295" y="1191237"/>
                </a:cubicBezTo>
                <a:cubicBezTo>
                  <a:pt x="1640359" y="1297498"/>
                  <a:pt x="1601210" y="1462482"/>
                  <a:pt x="1571849" y="1602298"/>
                </a:cubicBezTo>
                <a:cubicBezTo>
                  <a:pt x="1542488" y="1742114"/>
                  <a:pt x="1548080" y="1921079"/>
                  <a:pt x="1513126" y="2030136"/>
                </a:cubicBezTo>
                <a:cubicBezTo>
                  <a:pt x="1478172" y="2139193"/>
                  <a:pt x="1419449" y="2200712"/>
                  <a:pt x="1362124" y="2256639"/>
                </a:cubicBezTo>
                <a:cubicBezTo>
                  <a:pt x="1304799" y="2312566"/>
                  <a:pt x="1204132" y="2323751"/>
                  <a:pt x="1169178" y="2365696"/>
                </a:cubicBezTo>
                <a:cubicBezTo>
                  <a:pt x="1134224" y="2407641"/>
                  <a:pt x="1152400" y="2459373"/>
                  <a:pt x="1152400" y="2508309"/>
                </a:cubicBezTo>
                <a:cubicBezTo>
                  <a:pt x="1152400" y="2557245"/>
                  <a:pt x="1187354" y="2608976"/>
                  <a:pt x="1169178" y="2659310"/>
                </a:cubicBezTo>
                <a:cubicBezTo>
                  <a:pt x="1151002" y="2709644"/>
                  <a:pt x="1083890" y="2752987"/>
                  <a:pt x="1043343" y="2810312"/>
                </a:cubicBezTo>
                <a:cubicBezTo>
                  <a:pt x="1002796" y="2867637"/>
                  <a:pt x="973435" y="2962712"/>
                  <a:pt x="925897" y="3003259"/>
                </a:cubicBezTo>
                <a:cubicBezTo>
                  <a:pt x="878359" y="3043806"/>
                  <a:pt x="798664" y="3028426"/>
                  <a:pt x="758117" y="3053593"/>
                </a:cubicBezTo>
                <a:cubicBezTo>
                  <a:pt x="717570" y="3078760"/>
                  <a:pt x="723163" y="3151465"/>
                  <a:pt x="682616" y="3154261"/>
                </a:cubicBezTo>
                <a:cubicBezTo>
                  <a:pt x="642069" y="3157057"/>
                  <a:pt x="558179" y="3098334"/>
                  <a:pt x="514836" y="3070371"/>
                </a:cubicBezTo>
                <a:cubicBezTo>
                  <a:pt x="471493" y="3042408"/>
                  <a:pt x="456113" y="3029824"/>
                  <a:pt x="422557" y="2986481"/>
                </a:cubicBezTo>
                <a:cubicBezTo>
                  <a:pt x="389001" y="2943138"/>
                  <a:pt x="354048" y="2864841"/>
                  <a:pt x="313501" y="2810312"/>
                </a:cubicBezTo>
                <a:cubicBezTo>
                  <a:pt x="272954" y="2755784"/>
                  <a:pt x="231009" y="2690070"/>
                  <a:pt x="179277" y="2659310"/>
                </a:cubicBezTo>
                <a:cubicBezTo>
                  <a:pt x="127545" y="2628550"/>
                  <a:pt x="-23457" y="2604782"/>
                  <a:pt x="3108" y="2625754"/>
                </a:cubicBezTo>
              </a:path>
            </a:pathLst>
          </a:custGeom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03313" tIns="51656" rIns="103313" bIns="51656" rtlCol="0" anchor="ctr"/>
          <a:lstStyle/>
          <a:p>
            <a:pPr algn="ctr"/>
            <a:endParaRPr lang="ru-RU" sz="2357"/>
          </a:p>
        </p:txBody>
      </p:sp>
      <p:grpSp>
        <p:nvGrpSpPr>
          <p:cNvPr id="230" name="Group 316"/>
          <p:cNvGrpSpPr>
            <a:grpSpLocks/>
          </p:cNvGrpSpPr>
          <p:nvPr/>
        </p:nvGrpSpPr>
        <p:grpSpPr bwMode="auto">
          <a:xfrm>
            <a:off x="6000634" y="4944688"/>
            <a:ext cx="246301" cy="192540"/>
            <a:chOff x="4727" y="2506"/>
            <a:chExt cx="706" cy="1172"/>
          </a:xfrm>
        </p:grpSpPr>
        <p:sp>
          <p:nvSpPr>
            <p:cNvPr id="231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32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33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34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35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36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37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38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39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40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41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42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43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44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45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46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47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48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49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50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51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52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53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54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55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56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57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58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59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60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61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62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63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64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65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66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67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68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69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70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71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72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73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74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75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76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77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78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79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80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81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82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83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84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85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86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87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88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89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90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91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92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93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94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95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96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97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98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99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00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01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02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03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04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05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06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07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08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</p:grpSp>
      <p:grpSp>
        <p:nvGrpSpPr>
          <p:cNvPr id="309" name="Группа 119"/>
          <p:cNvGrpSpPr>
            <a:grpSpLocks/>
          </p:cNvGrpSpPr>
          <p:nvPr/>
        </p:nvGrpSpPr>
        <p:grpSpPr bwMode="auto">
          <a:xfrm>
            <a:off x="6138438" y="4396735"/>
            <a:ext cx="215424" cy="185748"/>
            <a:chOff x="214313" y="8958263"/>
            <a:chExt cx="642937" cy="500062"/>
          </a:xfrm>
        </p:grpSpPr>
        <p:sp>
          <p:nvSpPr>
            <p:cNvPr id="310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443055"/>
              <a:endParaRPr lang="ru-RU" sz="904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1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443055"/>
              <a:endParaRPr lang="ru-RU" sz="904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312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313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314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315" name="TextBox 314"/>
          <p:cNvSpPr txBox="1"/>
          <p:nvPr/>
        </p:nvSpPr>
        <p:spPr>
          <a:xfrm>
            <a:off x="5962826" y="4165000"/>
            <a:ext cx="526106" cy="2662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3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ФАП</a:t>
            </a:r>
          </a:p>
        </p:txBody>
      </p:sp>
      <p:sp>
        <p:nvSpPr>
          <p:cNvPr id="320" name="TextBox 319"/>
          <p:cNvSpPr txBox="1"/>
          <p:nvPr/>
        </p:nvSpPr>
        <p:spPr>
          <a:xfrm>
            <a:off x="5868747" y="5227465"/>
            <a:ext cx="502061" cy="2662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3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ДПК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-8485" y="752455"/>
            <a:ext cx="2867839" cy="1892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114" tIns="29058" rIns="58114" bIns="29058" rtlCol="0"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356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метеоявлений</a:t>
            </a:r>
          </a:p>
        </p:txBody>
      </p:sp>
      <p:sp>
        <p:nvSpPr>
          <p:cNvPr id="213" name="TextBox 212"/>
          <p:cNvSpPr txBox="1"/>
          <p:nvPr/>
        </p:nvSpPr>
        <p:spPr>
          <a:xfrm>
            <a:off x="2" y="7494040"/>
            <a:ext cx="2164432" cy="70419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txBody>
          <a:bodyPr wrap="square" lIns="77498" tIns="38749" rIns="77498" bIns="38749" rtlCol="0">
            <a:spAutoFit/>
          </a:bodyPr>
          <a:lstStyle/>
          <a:p>
            <a:r>
              <a:rPr lang="ru-RU" sz="678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14:10 </a:t>
            </a:r>
            <a:r>
              <a:rPr lang="ru-RU" sz="678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10.04.2021</a:t>
            </a:r>
            <a:endParaRPr lang="ru-RU" sz="67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Архангельской области</a:t>
            </a:r>
          </a:p>
          <a:p>
            <a:r>
              <a:rPr lang="ru-RU" sz="6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 7 </a:t>
            </a:r>
            <a:r>
              <a:rPr lang="ru-RU" sz="678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Е.В. Редута</a:t>
            </a:r>
            <a:endParaRPr lang="ru-RU" sz="67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3915-1113</a:t>
            </a:r>
          </a:p>
          <a:p>
            <a:r>
              <a:rPr lang="ru-RU" sz="6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Использовались: АИУС РСЧС – 2030, </a:t>
            </a:r>
            <a:r>
              <a:rPr lang="en-US" sz="6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Google Earth</a:t>
            </a:r>
          </a:p>
          <a:p>
            <a:r>
              <a:rPr lang="ru-RU" sz="6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масштаб 1:</a:t>
            </a:r>
            <a:r>
              <a:rPr lang="en-US" sz="6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ru-RU" sz="6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000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209" y="955293"/>
            <a:ext cx="2876459" cy="166863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559091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00" fill="hold"/>
                                        <p:tgtEl>
                                          <p:spTgt spid="2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Text Box 97"/>
          <p:cNvSpPr txBox="1">
            <a:spLocks noChangeArrowheads="1"/>
          </p:cNvSpPr>
          <p:nvPr/>
        </p:nvSpPr>
        <p:spPr bwMode="auto">
          <a:xfrm>
            <a:off x="8676539" y="7734779"/>
            <a:ext cx="1552105" cy="231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8455" tIns="54230" rIns="108455" bIns="54230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791" b="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251" name="Group 316"/>
          <p:cNvGrpSpPr>
            <a:grpSpLocks/>
          </p:cNvGrpSpPr>
          <p:nvPr/>
        </p:nvGrpSpPr>
        <p:grpSpPr bwMode="auto">
          <a:xfrm>
            <a:off x="3036732" y="5878857"/>
            <a:ext cx="184726" cy="190863"/>
            <a:chOff x="4727" y="2506"/>
            <a:chExt cx="706" cy="1172"/>
          </a:xfrm>
        </p:grpSpPr>
        <p:sp>
          <p:nvSpPr>
            <p:cNvPr id="252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357">
                <a:latin typeface="Calibri" pitchFamily="34" charset="0"/>
              </a:endParaRPr>
            </a:p>
          </p:txBody>
        </p:sp>
        <p:sp>
          <p:nvSpPr>
            <p:cNvPr id="253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357">
                <a:latin typeface="Calibri" pitchFamily="34" charset="0"/>
              </a:endParaRPr>
            </a:p>
          </p:txBody>
        </p:sp>
        <p:sp>
          <p:nvSpPr>
            <p:cNvPr id="254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357">
                <a:latin typeface="Calibri" pitchFamily="34" charset="0"/>
              </a:endParaRPr>
            </a:p>
          </p:txBody>
        </p:sp>
        <p:sp>
          <p:nvSpPr>
            <p:cNvPr id="255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357">
                <a:latin typeface="Calibri" pitchFamily="34" charset="0"/>
              </a:endParaRPr>
            </a:p>
          </p:txBody>
        </p:sp>
        <p:sp>
          <p:nvSpPr>
            <p:cNvPr id="256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357">
                <a:latin typeface="Calibri" pitchFamily="34" charset="0"/>
              </a:endParaRPr>
            </a:p>
          </p:txBody>
        </p:sp>
        <p:sp>
          <p:nvSpPr>
            <p:cNvPr id="257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357">
                <a:latin typeface="Calibri" pitchFamily="34" charset="0"/>
              </a:endParaRPr>
            </a:p>
          </p:txBody>
        </p:sp>
        <p:sp>
          <p:nvSpPr>
            <p:cNvPr id="258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357">
                <a:latin typeface="Calibri" pitchFamily="34" charset="0"/>
              </a:endParaRPr>
            </a:p>
          </p:txBody>
        </p:sp>
        <p:sp>
          <p:nvSpPr>
            <p:cNvPr id="259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357">
                <a:latin typeface="Calibri" pitchFamily="34" charset="0"/>
              </a:endParaRPr>
            </a:p>
          </p:txBody>
        </p:sp>
        <p:sp>
          <p:nvSpPr>
            <p:cNvPr id="260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357">
                <a:latin typeface="Calibri" pitchFamily="34" charset="0"/>
              </a:endParaRPr>
            </a:p>
          </p:txBody>
        </p:sp>
        <p:sp>
          <p:nvSpPr>
            <p:cNvPr id="261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357">
                <a:latin typeface="Calibri" pitchFamily="34" charset="0"/>
              </a:endParaRPr>
            </a:p>
          </p:txBody>
        </p:sp>
        <p:sp>
          <p:nvSpPr>
            <p:cNvPr id="262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357">
                <a:latin typeface="Calibri" pitchFamily="34" charset="0"/>
              </a:endParaRPr>
            </a:p>
          </p:txBody>
        </p:sp>
        <p:sp>
          <p:nvSpPr>
            <p:cNvPr id="263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357">
                <a:latin typeface="Calibri" pitchFamily="34" charset="0"/>
              </a:endParaRPr>
            </a:p>
          </p:txBody>
        </p:sp>
        <p:sp>
          <p:nvSpPr>
            <p:cNvPr id="264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357">
                <a:latin typeface="Calibri" pitchFamily="34" charset="0"/>
              </a:endParaRPr>
            </a:p>
          </p:txBody>
        </p:sp>
        <p:sp>
          <p:nvSpPr>
            <p:cNvPr id="265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357">
                <a:latin typeface="Calibri" pitchFamily="34" charset="0"/>
              </a:endParaRPr>
            </a:p>
          </p:txBody>
        </p:sp>
        <p:sp>
          <p:nvSpPr>
            <p:cNvPr id="266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357">
                <a:latin typeface="Calibri" pitchFamily="34" charset="0"/>
              </a:endParaRPr>
            </a:p>
          </p:txBody>
        </p:sp>
        <p:sp>
          <p:nvSpPr>
            <p:cNvPr id="267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357">
                <a:latin typeface="Calibri" pitchFamily="34" charset="0"/>
              </a:endParaRPr>
            </a:p>
          </p:txBody>
        </p:sp>
        <p:sp>
          <p:nvSpPr>
            <p:cNvPr id="268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357">
                <a:latin typeface="Calibri" pitchFamily="34" charset="0"/>
              </a:endParaRPr>
            </a:p>
          </p:txBody>
        </p:sp>
        <p:sp>
          <p:nvSpPr>
            <p:cNvPr id="269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357">
                <a:latin typeface="Calibri" pitchFamily="34" charset="0"/>
              </a:endParaRPr>
            </a:p>
          </p:txBody>
        </p:sp>
        <p:sp>
          <p:nvSpPr>
            <p:cNvPr id="270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357">
                <a:latin typeface="Calibri" pitchFamily="34" charset="0"/>
              </a:endParaRPr>
            </a:p>
          </p:txBody>
        </p:sp>
        <p:sp>
          <p:nvSpPr>
            <p:cNvPr id="271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357">
                <a:latin typeface="Calibri" pitchFamily="34" charset="0"/>
              </a:endParaRPr>
            </a:p>
          </p:txBody>
        </p:sp>
        <p:sp>
          <p:nvSpPr>
            <p:cNvPr id="272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357">
                <a:latin typeface="Calibri" pitchFamily="34" charset="0"/>
              </a:endParaRPr>
            </a:p>
          </p:txBody>
        </p:sp>
        <p:sp>
          <p:nvSpPr>
            <p:cNvPr id="273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357">
                <a:latin typeface="Calibri" pitchFamily="34" charset="0"/>
              </a:endParaRPr>
            </a:p>
          </p:txBody>
        </p:sp>
        <p:sp>
          <p:nvSpPr>
            <p:cNvPr id="274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357">
                <a:latin typeface="Calibri" pitchFamily="34" charset="0"/>
              </a:endParaRPr>
            </a:p>
          </p:txBody>
        </p:sp>
        <p:sp>
          <p:nvSpPr>
            <p:cNvPr id="275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357">
                <a:latin typeface="Calibri" pitchFamily="34" charset="0"/>
              </a:endParaRPr>
            </a:p>
          </p:txBody>
        </p:sp>
        <p:sp>
          <p:nvSpPr>
            <p:cNvPr id="276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357">
                <a:latin typeface="Calibri" pitchFamily="34" charset="0"/>
              </a:endParaRPr>
            </a:p>
          </p:txBody>
        </p:sp>
        <p:sp>
          <p:nvSpPr>
            <p:cNvPr id="277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357">
                <a:latin typeface="Calibri" pitchFamily="34" charset="0"/>
              </a:endParaRPr>
            </a:p>
          </p:txBody>
        </p:sp>
        <p:sp>
          <p:nvSpPr>
            <p:cNvPr id="278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357">
                <a:latin typeface="Calibri" pitchFamily="34" charset="0"/>
              </a:endParaRPr>
            </a:p>
          </p:txBody>
        </p:sp>
        <p:sp>
          <p:nvSpPr>
            <p:cNvPr id="279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357">
                <a:latin typeface="Calibri" pitchFamily="34" charset="0"/>
              </a:endParaRPr>
            </a:p>
          </p:txBody>
        </p:sp>
        <p:sp>
          <p:nvSpPr>
            <p:cNvPr id="280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357">
                <a:latin typeface="Calibri" pitchFamily="34" charset="0"/>
              </a:endParaRPr>
            </a:p>
          </p:txBody>
        </p:sp>
        <p:sp>
          <p:nvSpPr>
            <p:cNvPr id="281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357">
                <a:latin typeface="Calibri" pitchFamily="34" charset="0"/>
              </a:endParaRPr>
            </a:p>
          </p:txBody>
        </p:sp>
        <p:sp>
          <p:nvSpPr>
            <p:cNvPr id="282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357">
                <a:latin typeface="Calibri" pitchFamily="34" charset="0"/>
              </a:endParaRPr>
            </a:p>
          </p:txBody>
        </p:sp>
        <p:sp>
          <p:nvSpPr>
            <p:cNvPr id="283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357">
                <a:latin typeface="Calibri" pitchFamily="34" charset="0"/>
              </a:endParaRPr>
            </a:p>
          </p:txBody>
        </p:sp>
        <p:sp>
          <p:nvSpPr>
            <p:cNvPr id="284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357">
                <a:latin typeface="Calibri" pitchFamily="34" charset="0"/>
              </a:endParaRPr>
            </a:p>
          </p:txBody>
        </p:sp>
        <p:sp>
          <p:nvSpPr>
            <p:cNvPr id="285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357">
                <a:latin typeface="Calibri" pitchFamily="34" charset="0"/>
              </a:endParaRPr>
            </a:p>
          </p:txBody>
        </p:sp>
        <p:sp>
          <p:nvSpPr>
            <p:cNvPr id="286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357">
                <a:latin typeface="Calibri" pitchFamily="34" charset="0"/>
              </a:endParaRPr>
            </a:p>
          </p:txBody>
        </p:sp>
        <p:sp>
          <p:nvSpPr>
            <p:cNvPr id="287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357">
                <a:latin typeface="Calibri" pitchFamily="34" charset="0"/>
              </a:endParaRPr>
            </a:p>
          </p:txBody>
        </p:sp>
        <p:sp>
          <p:nvSpPr>
            <p:cNvPr id="288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357">
                <a:latin typeface="Calibri" pitchFamily="34" charset="0"/>
              </a:endParaRPr>
            </a:p>
          </p:txBody>
        </p:sp>
        <p:sp>
          <p:nvSpPr>
            <p:cNvPr id="289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357">
                <a:latin typeface="Calibri" pitchFamily="34" charset="0"/>
              </a:endParaRPr>
            </a:p>
          </p:txBody>
        </p:sp>
        <p:sp>
          <p:nvSpPr>
            <p:cNvPr id="290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357">
                <a:latin typeface="Calibri" pitchFamily="34" charset="0"/>
              </a:endParaRPr>
            </a:p>
          </p:txBody>
        </p:sp>
        <p:sp>
          <p:nvSpPr>
            <p:cNvPr id="291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357">
                <a:latin typeface="Calibri" pitchFamily="34" charset="0"/>
              </a:endParaRPr>
            </a:p>
          </p:txBody>
        </p:sp>
        <p:sp>
          <p:nvSpPr>
            <p:cNvPr id="292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357">
                <a:latin typeface="Calibri" pitchFamily="34" charset="0"/>
              </a:endParaRPr>
            </a:p>
          </p:txBody>
        </p:sp>
        <p:sp>
          <p:nvSpPr>
            <p:cNvPr id="293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357">
                <a:latin typeface="Calibri" pitchFamily="34" charset="0"/>
              </a:endParaRPr>
            </a:p>
          </p:txBody>
        </p:sp>
        <p:sp>
          <p:nvSpPr>
            <p:cNvPr id="294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357">
                <a:latin typeface="Calibri" pitchFamily="34" charset="0"/>
              </a:endParaRPr>
            </a:p>
          </p:txBody>
        </p:sp>
        <p:sp>
          <p:nvSpPr>
            <p:cNvPr id="295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357">
                <a:latin typeface="Calibri" pitchFamily="34" charset="0"/>
              </a:endParaRPr>
            </a:p>
          </p:txBody>
        </p:sp>
        <p:sp>
          <p:nvSpPr>
            <p:cNvPr id="296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357">
                <a:latin typeface="Calibri" pitchFamily="34" charset="0"/>
              </a:endParaRPr>
            </a:p>
          </p:txBody>
        </p:sp>
        <p:sp>
          <p:nvSpPr>
            <p:cNvPr id="297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357">
                <a:latin typeface="Calibri" pitchFamily="34" charset="0"/>
              </a:endParaRPr>
            </a:p>
          </p:txBody>
        </p:sp>
        <p:sp>
          <p:nvSpPr>
            <p:cNvPr id="298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357">
                <a:latin typeface="Calibri" pitchFamily="34" charset="0"/>
              </a:endParaRPr>
            </a:p>
          </p:txBody>
        </p:sp>
        <p:sp>
          <p:nvSpPr>
            <p:cNvPr id="299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357">
                <a:latin typeface="Calibri" pitchFamily="34" charset="0"/>
              </a:endParaRPr>
            </a:p>
          </p:txBody>
        </p:sp>
        <p:sp>
          <p:nvSpPr>
            <p:cNvPr id="300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357">
                <a:latin typeface="Calibri" pitchFamily="34" charset="0"/>
              </a:endParaRPr>
            </a:p>
          </p:txBody>
        </p:sp>
        <p:sp>
          <p:nvSpPr>
            <p:cNvPr id="301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357">
                <a:latin typeface="Calibri" pitchFamily="34" charset="0"/>
              </a:endParaRPr>
            </a:p>
          </p:txBody>
        </p:sp>
        <p:sp>
          <p:nvSpPr>
            <p:cNvPr id="302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357">
                <a:latin typeface="Calibri" pitchFamily="34" charset="0"/>
              </a:endParaRPr>
            </a:p>
          </p:txBody>
        </p:sp>
        <p:sp>
          <p:nvSpPr>
            <p:cNvPr id="303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357">
                <a:latin typeface="Calibri" pitchFamily="34" charset="0"/>
              </a:endParaRPr>
            </a:p>
          </p:txBody>
        </p:sp>
        <p:sp>
          <p:nvSpPr>
            <p:cNvPr id="304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357">
                <a:latin typeface="Calibri" pitchFamily="34" charset="0"/>
              </a:endParaRPr>
            </a:p>
          </p:txBody>
        </p:sp>
        <p:sp>
          <p:nvSpPr>
            <p:cNvPr id="305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357">
                <a:latin typeface="Calibri" pitchFamily="34" charset="0"/>
              </a:endParaRPr>
            </a:p>
          </p:txBody>
        </p:sp>
        <p:sp>
          <p:nvSpPr>
            <p:cNvPr id="306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357">
                <a:latin typeface="Calibri" pitchFamily="34" charset="0"/>
              </a:endParaRPr>
            </a:p>
          </p:txBody>
        </p:sp>
        <p:sp>
          <p:nvSpPr>
            <p:cNvPr id="307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357">
                <a:latin typeface="Calibri" pitchFamily="34" charset="0"/>
              </a:endParaRPr>
            </a:p>
          </p:txBody>
        </p:sp>
        <p:sp>
          <p:nvSpPr>
            <p:cNvPr id="308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357">
                <a:latin typeface="Calibri" pitchFamily="34" charset="0"/>
              </a:endParaRPr>
            </a:p>
          </p:txBody>
        </p:sp>
        <p:sp>
          <p:nvSpPr>
            <p:cNvPr id="309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357">
                <a:latin typeface="Calibri" pitchFamily="34" charset="0"/>
              </a:endParaRPr>
            </a:p>
          </p:txBody>
        </p:sp>
        <p:sp>
          <p:nvSpPr>
            <p:cNvPr id="310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357">
                <a:latin typeface="Calibri" pitchFamily="34" charset="0"/>
              </a:endParaRPr>
            </a:p>
          </p:txBody>
        </p:sp>
        <p:sp>
          <p:nvSpPr>
            <p:cNvPr id="311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357">
                <a:latin typeface="Calibri" pitchFamily="34" charset="0"/>
              </a:endParaRPr>
            </a:p>
          </p:txBody>
        </p:sp>
        <p:sp>
          <p:nvSpPr>
            <p:cNvPr id="312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357">
                <a:latin typeface="Calibri" pitchFamily="34" charset="0"/>
              </a:endParaRPr>
            </a:p>
          </p:txBody>
        </p:sp>
        <p:sp>
          <p:nvSpPr>
            <p:cNvPr id="313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357">
                <a:latin typeface="Calibri" pitchFamily="34" charset="0"/>
              </a:endParaRPr>
            </a:p>
          </p:txBody>
        </p:sp>
        <p:sp>
          <p:nvSpPr>
            <p:cNvPr id="314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357">
                <a:latin typeface="Calibri" pitchFamily="34" charset="0"/>
              </a:endParaRPr>
            </a:p>
          </p:txBody>
        </p:sp>
        <p:sp>
          <p:nvSpPr>
            <p:cNvPr id="315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357">
                <a:latin typeface="Calibri" pitchFamily="34" charset="0"/>
              </a:endParaRPr>
            </a:p>
          </p:txBody>
        </p:sp>
        <p:sp>
          <p:nvSpPr>
            <p:cNvPr id="316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357">
                <a:latin typeface="Calibri" pitchFamily="34" charset="0"/>
              </a:endParaRPr>
            </a:p>
          </p:txBody>
        </p:sp>
        <p:sp>
          <p:nvSpPr>
            <p:cNvPr id="317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357">
                <a:latin typeface="Calibri" pitchFamily="34" charset="0"/>
              </a:endParaRPr>
            </a:p>
          </p:txBody>
        </p:sp>
        <p:sp>
          <p:nvSpPr>
            <p:cNvPr id="318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357">
                <a:latin typeface="Calibri" pitchFamily="34" charset="0"/>
              </a:endParaRPr>
            </a:p>
          </p:txBody>
        </p:sp>
        <p:sp>
          <p:nvSpPr>
            <p:cNvPr id="319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357">
                <a:latin typeface="Calibri" pitchFamily="34" charset="0"/>
              </a:endParaRPr>
            </a:p>
          </p:txBody>
        </p:sp>
        <p:sp>
          <p:nvSpPr>
            <p:cNvPr id="320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357">
                <a:latin typeface="Calibri" pitchFamily="34" charset="0"/>
              </a:endParaRPr>
            </a:p>
          </p:txBody>
        </p:sp>
        <p:sp>
          <p:nvSpPr>
            <p:cNvPr id="321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357">
                <a:latin typeface="Calibri" pitchFamily="34" charset="0"/>
              </a:endParaRPr>
            </a:p>
          </p:txBody>
        </p:sp>
        <p:sp>
          <p:nvSpPr>
            <p:cNvPr id="322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357">
                <a:latin typeface="Calibri" pitchFamily="34" charset="0"/>
              </a:endParaRPr>
            </a:p>
          </p:txBody>
        </p:sp>
        <p:sp>
          <p:nvSpPr>
            <p:cNvPr id="323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357">
                <a:latin typeface="Calibri" pitchFamily="34" charset="0"/>
              </a:endParaRPr>
            </a:p>
          </p:txBody>
        </p:sp>
        <p:sp>
          <p:nvSpPr>
            <p:cNvPr id="324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357">
                <a:latin typeface="Calibri" pitchFamily="34" charset="0"/>
              </a:endParaRPr>
            </a:p>
          </p:txBody>
        </p:sp>
        <p:sp>
          <p:nvSpPr>
            <p:cNvPr id="325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357">
                <a:latin typeface="Calibri" pitchFamily="34" charset="0"/>
              </a:endParaRPr>
            </a:p>
          </p:txBody>
        </p:sp>
        <p:sp>
          <p:nvSpPr>
            <p:cNvPr id="326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357">
                <a:latin typeface="Calibri" pitchFamily="34" charset="0"/>
              </a:endParaRPr>
            </a:p>
          </p:txBody>
        </p:sp>
        <p:sp>
          <p:nvSpPr>
            <p:cNvPr id="327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357">
                <a:latin typeface="Calibri" pitchFamily="34" charset="0"/>
              </a:endParaRPr>
            </a:p>
          </p:txBody>
        </p:sp>
        <p:sp>
          <p:nvSpPr>
            <p:cNvPr id="328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357">
                <a:latin typeface="Calibri" pitchFamily="34" charset="0"/>
              </a:endParaRPr>
            </a:p>
          </p:txBody>
        </p:sp>
        <p:sp>
          <p:nvSpPr>
            <p:cNvPr id="329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357">
                <a:latin typeface="Calibri" pitchFamily="34" charset="0"/>
              </a:endParaRPr>
            </a:p>
          </p:txBody>
        </p:sp>
      </p:grpSp>
      <p:grpSp>
        <p:nvGrpSpPr>
          <p:cNvPr id="330" name="Группа 329"/>
          <p:cNvGrpSpPr/>
          <p:nvPr/>
        </p:nvGrpSpPr>
        <p:grpSpPr>
          <a:xfrm>
            <a:off x="2" y="760255"/>
            <a:ext cx="10333036" cy="7448708"/>
            <a:chOff x="0" y="626279"/>
            <a:chExt cx="9143999" cy="4673699"/>
          </a:xfrm>
        </p:grpSpPr>
        <p:pic>
          <p:nvPicPr>
            <p:cNvPr id="331" name="Рисунок 33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626279"/>
              <a:ext cx="9143999" cy="4673699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grpSp>
          <p:nvGrpSpPr>
            <p:cNvPr id="332" name="Группа 119"/>
            <p:cNvGrpSpPr>
              <a:grpSpLocks/>
            </p:cNvGrpSpPr>
            <p:nvPr/>
          </p:nvGrpSpPr>
          <p:grpSpPr bwMode="auto">
            <a:xfrm>
              <a:off x="4037540" y="3420245"/>
              <a:ext cx="177245" cy="141967"/>
              <a:chOff x="214313" y="8958263"/>
              <a:chExt cx="642937" cy="500062"/>
            </a:xfrm>
          </p:grpSpPr>
          <p:sp>
            <p:nvSpPr>
              <p:cNvPr id="1216" name="Прямоугольник 15"/>
              <p:cNvSpPr>
                <a:spLocks noChangeArrowheads="1"/>
              </p:cNvSpPr>
              <p:nvPr/>
            </p:nvSpPr>
            <p:spPr bwMode="auto">
              <a:xfrm>
                <a:off x="214313" y="9172575"/>
                <a:ext cx="642937" cy="285750"/>
              </a:xfrm>
              <a:prstGeom prst="rect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1082290"/>
                <a:endParaRPr lang="ru-RU" sz="678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17" name="Равнобедренный треугольник 16"/>
              <p:cNvSpPr>
                <a:spLocks noChangeArrowheads="1"/>
              </p:cNvSpPr>
              <p:nvPr/>
            </p:nvSpPr>
            <p:spPr bwMode="auto">
              <a:xfrm>
                <a:off x="214313" y="8958263"/>
                <a:ext cx="642937" cy="214312"/>
              </a:xfrm>
              <a:prstGeom prst="triangle">
                <a:avLst>
                  <a:gd name="adj" fmla="val 50000"/>
                </a:avLst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1082290"/>
                <a:endParaRPr lang="ru-RU" sz="678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1218" name="Группа 21"/>
              <p:cNvGrpSpPr>
                <a:grpSpLocks/>
              </p:cNvGrpSpPr>
              <p:nvPr/>
            </p:nvGrpSpPr>
            <p:grpSpPr bwMode="auto">
              <a:xfrm>
                <a:off x="463631" y="9009063"/>
                <a:ext cx="142876" cy="142875"/>
                <a:chOff x="11544336" y="8944798"/>
                <a:chExt cx="142876" cy="142876"/>
              </a:xfrm>
            </p:grpSpPr>
            <p:cxnSp>
              <p:nvCxnSpPr>
                <p:cNvPr id="1219" name="Прямая соединительная линия 18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11544336" y="9015442"/>
                  <a:ext cx="142876" cy="1588"/>
                </a:xfrm>
                <a:prstGeom prst="line">
                  <a:avLst/>
                </a:prstGeom>
                <a:noFill/>
                <a:ln w="19050" algn="ctr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220" name="Прямая соединительная линия 20"/>
                <p:cNvCxnSpPr>
                  <a:cxnSpLocks noChangeShapeType="1"/>
                </p:cNvCxnSpPr>
                <p:nvPr/>
              </p:nvCxnSpPr>
              <p:spPr bwMode="auto">
                <a:xfrm>
                  <a:off x="11544336" y="9015442"/>
                  <a:ext cx="142876" cy="1588"/>
                </a:xfrm>
                <a:prstGeom prst="line">
                  <a:avLst/>
                </a:prstGeom>
                <a:noFill/>
                <a:ln w="19050" algn="ctr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</p:grpSp>
        </p:grpSp>
        <p:grpSp>
          <p:nvGrpSpPr>
            <p:cNvPr id="333" name="Группа 119"/>
            <p:cNvGrpSpPr>
              <a:grpSpLocks/>
            </p:cNvGrpSpPr>
            <p:nvPr/>
          </p:nvGrpSpPr>
          <p:grpSpPr bwMode="auto">
            <a:xfrm>
              <a:off x="3859990" y="3531811"/>
              <a:ext cx="177245" cy="154823"/>
              <a:chOff x="214313" y="8958260"/>
              <a:chExt cx="642937" cy="545346"/>
            </a:xfrm>
          </p:grpSpPr>
          <p:sp>
            <p:nvSpPr>
              <p:cNvPr id="1211" name="Прямоугольник 15"/>
              <p:cNvSpPr>
                <a:spLocks noChangeArrowheads="1"/>
              </p:cNvSpPr>
              <p:nvPr/>
            </p:nvSpPr>
            <p:spPr bwMode="auto">
              <a:xfrm>
                <a:off x="214313" y="9217856"/>
                <a:ext cx="642937" cy="285750"/>
              </a:xfrm>
              <a:prstGeom prst="rect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1082290"/>
                <a:endParaRPr lang="ru-RU" sz="678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12" name="Равнобедренный треугольник 16"/>
              <p:cNvSpPr>
                <a:spLocks noChangeArrowheads="1"/>
              </p:cNvSpPr>
              <p:nvPr/>
            </p:nvSpPr>
            <p:spPr bwMode="auto">
              <a:xfrm>
                <a:off x="214313" y="8958260"/>
                <a:ext cx="642937" cy="214312"/>
              </a:xfrm>
              <a:prstGeom prst="triangle">
                <a:avLst>
                  <a:gd name="adj" fmla="val 50000"/>
                </a:avLst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1082290"/>
                <a:endParaRPr lang="ru-RU" sz="678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1213" name="Группа 21"/>
              <p:cNvGrpSpPr>
                <a:grpSpLocks/>
              </p:cNvGrpSpPr>
              <p:nvPr/>
            </p:nvGrpSpPr>
            <p:grpSpPr bwMode="auto">
              <a:xfrm>
                <a:off x="463631" y="9009063"/>
                <a:ext cx="142876" cy="142875"/>
                <a:chOff x="11544336" y="8944798"/>
                <a:chExt cx="142876" cy="142876"/>
              </a:xfrm>
            </p:grpSpPr>
            <p:cxnSp>
              <p:nvCxnSpPr>
                <p:cNvPr id="1214" name="Прямая соединительная линия 18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11544336" y="9015442"/>
                  <a:ext cx="142876" cy="1588"/>
                </a:xfrm>
                <a:prstGeom prst="line">
                  <a:avLst/>
                </a:prstGeom>
                <a:noFill/>
                <a:ln w="19050" algn="ctr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215" name="Прямая соединительная линия 20"/>
                <p:cNvCxnSpPr>
                  <a:cxnSpLocks noChangeShapeType="1"/>
                </p:cNvCxnSpPr>
                <p:nvPr/>
              </p:nvCxnSpPr>
              <p:spPr bwMode="auto">
                <a:xfrm>
                  <a:off x="11544336" y="9015442"/>
                  <a:ext cx="142876" cy="1588"/>
                </a:xfrm>
                <a:prstGeom prst="line">
                  <a:avLst/>
                </a:prstGeom>
                <a:noFill/>
                <a:ln w="19050" algn="ctr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</p:grpSp>
        </p:grpSp>
        <p:grpSp>
          <p:nvGrpSpPr>
            <p:cNvPr id="334" name="Группа 629"/>
            <p:cNvGrpSpPr>
              <a:grpSpLocks/>
            </p:cNvGrpSpPr>
            <p:nvPr/>
          </p:nvGrpSpPr>
          <p:grpSpPr bwMode="auto">
            <a:xfrm>
              <a:off x="3940151" y="3987787"/>
              <a:ext cx="249072" cy="202424"/>
              <a:chOff x="142483" y="3760971"/>
              <a:chExt cx="346075" cy="386605"/>
            </a:xfrm>
          </p:grpSpPr>
          <p:sp>
            <p:nvSpPr>
              <p:cNvPr id="1208" name="Line 281"/>
              <p:cNvSpPr>
                <a:spLocks noChangeShapeType="1"/>
              </p:cNvSpPr>
              <p:nvPr/>
            </p:nvSpPr>
            <p:spPr bwMode="auto">
              <a:xfrm>
                <a:off x="203673" y="3847248"/>
                <a:ext cx="0" cy="30032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1083166">
                  <a:buClr>
                    <a:srgbClr val="000000"/>
                  </a:buClr>
                  <a:buSzPct val="100000"/>
                  <a:defRPr/>
                </a:pPr>
                <a:endParaRPr lang="ru-RU" sz="678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endParaRPr>
              </a:p>
            </p:txBody>
          </p:sp>
          <p:sp>
            <p:nvSpPr>
              <p:cNvPr id="1209" name="Freeform 285"/>
              <p:cNvSpPr>
                <a:spLocks/>
              </p:cNvSpPr>
              <p:nvPr/>
            </p:nvSpPr>
            <p:spPr bwMode="auto">
              <a:xfrm>
                <a:off x="198223" y="3795140"/>
                <a:ext cx="270456" cy="228326"/>
              </a:xfrm>
              <a:custGeom>
                <a:avLst/>
                <a:gdLst>
                  <a:gd name="T0" fmla="*/ 0 w 291"/>
                  <a:gd name="T1" fmla="*/ 0 h 159"/>
                  <a:gd name="T2" fmla="*/ 0 w 291"/>
                  <a:gd name="T3" fmla="*/ 2147483647 h 159"/>
                  <a:gd name="T4" fmla="*/ 2147483647 w 291"/>
                  <a:gd name="T5" fmla="*/ 2147483647 h 159"/>
                  <a:gd name="T6" fmla="*/ 2147483647 w 291"/>
                  <a:gd name="T7" fmla="*/ 2147483647 h 159"/>
                  <a:gd name="T8" fmla="*/ 0 w 291"/>
                  <a:gd name="T9" fmla="*/ 0 h 1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1"/>
                  <a:gd name="T16" fmla="*/ 0 h 159"/>
                  <a:gd name="T17" fmla="*/ 291 w 291"/>
                  <a:gd name="T18" fmla="*/ 159 h 1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1" h="159">
                    <a:moveTo>
                      <a:pt x="0" y="0"/>
                    </a:moveTo>
                    <a:lnTo>
                      <a:pt x="0" y="159"/>
                    </a:lnTo>
                    <a:lnTo>
                      <a:pt x="291" y="114"/>
                    </a:lnTo>
                    <a:lnTo>
                      <a:pt x="291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defTabSz="1083166">
                  <a:defRPr/>
                </a:pPr>
                <a:endParaRPr lang="ru-RU" sz="678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+mj-lt"/>
                </a:endParaRPr>
              </a:p>
            </p:txBody>
          </p:sp>
          <p:sp>
            <p:nvSpPr>
              <p:cNvPr id="1210" name="Text Box 286"/>
              <p:cNvSpPr txBox="1">
                <a:spLocks noChangeArrowheads="1"/>
              </p:cNvSpPr>
              <p:nvPr/>
            </p:nvSpPr>
            <p:spPr bwMode="auto">
              <a:xfrm>
                <a:off x="142483" y="3760971"/>
                <a:ext cx="346075" cy="2416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28748" tIns="64375" rIns="128748" bIns="64375">
                <a:spAutoFit/>
              </a:bodyPr>
              <a:lstStyle/>
              <a:p>
                <a:pPr algn="ctr" defTabSz="870679">
                  <a:defRPr/>
                </a:pPr>
                <a:endParaRPr lang="ru-RU" sz="339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endParaRPr>
              </a:p>
            </p:txBody>
          </p:sp>
        </p:grpSp>
        <p:grpSp>
          <p:nvGrpSpPr>
            <p:cNvPr id="335" name="Group 316"/>
            <p:cNvGrpSpPr>
              <a:grpSpLocks/>
            </p:cNvGrpSpPr>
            <p:nvPr/>
          </p:nvGrpSpPr>
          <p:grpSpPr bwMode="auto">
            <a:xfrm>
              <a:off x="3166512" y="1993414"/>
              <a:ext cx="163469" cy="127788"/>
              <a:chOff x="4727" y="2506"/>
              <a:chExt cx="706" cy="1172"/>
            </a:xfrm>
          </p:grpSpPr>
          <p:sp>
            <p:nvSpPr>
              <p:cNvPr id="1130" name="Freeform 317"/>
              <p:cNvSpPr>
                <a:spLocks/>
              </p:cNvSpPr>
              <p:nvPr/>
            </p:nvSpPr>
            <p:spPr bwMode="auto">
              <a:xfrm>
                <a:off x="4727" y="3558"/>
                <a:ext cx="46" cy="120"/>
              </a:xfrm>
              <a:custGeom>
                <a:avLst/>
                <a:gdLst>
                  <a:gd name="T0" fmla="*/ 0 w 139"/>
                  <a:gd name="T1" fmla="*/ 107 h 135"/>
                  <a:gd name="T2" fmla="*/ 0 w 139"/>
                  <a:gd name="T3" fmla="*/ 73 h 135"/>
                  <a:gd name="T4" fmla="*/ 5 w 139"/>
                  <a:gd name="T5" fmla="*/ 73 h 135"/>
                  <a:gd name="T6" fmla="*/ 5 w 139"/>
                  <a:gd name="T7" fmla="*/ 37 h 135"/>
                  <a:gd name="T8" fmla="*/ 10 w 139"/>
                  <a:gd name="T9" fmla="*/ 37 h 135"/>
                  <a:gd name="T10" fmla="*/ 10 w 139"/>
                  <a:gd name="T11" fmla="*/ 0 h 135"/>
                  <a:gd name="T12" fmla="*/ 15 w 139"/>
                  <a:gd name="T13" fmla="*/ 0 h 135"/>
                  <a:gd name="T14" fmla="*/ 15 w 139"/>
                  <a:gd name="T15" fmla="*/ 107 h 135"/>
                  <a:gd name="T16" fmla="*/ 0 w 139"/>
                  <a:gd name="T17" fmla="*/ 107 h 1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9"/>
                  <a:gd name="T28" fmla="*/ 0 h 135"/>
                  <a:gd name="T29" fmla="*/ 139 w 139"/>
                  <a:gd name="T30" fmla="*/ 135 h 13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9" h="135">
                    <a:moveTo>
                      <a:pt x="0" y="135"/>
                    </a:moveTo>
                    <a:lnTo>
                      <a:pt x="0" y="92"/>
                    </a:lnTo>
                    <a:lnTo>
                      <a:pt x="46" y="92"/>
                    </a:lnTo>
                    <a:lnTo>
                      <a:pt x="46" y="47"/>
                    </a:lnTo>
                    <a:lnTo>
                      <a:pt x="92" y="47"/>
                    </a:lnTo>
                    <a:lnTo>
                      <a:pt x="92" y="0"/>
                    </a:lnTo>
                    <a:lnTo>
                      <a:pt x="139" y="0"/>
                    </a:lnTo>
                    <a:lnTo>
                      <a:pt x="139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131" name="Freeform 318"/>
              <p:cNvSpPr>
                <a:spLocks/>
              </p:cNvSpPr>
              <p:nvPr/>
            </p:nvSpPr>
            <p:spPr bwMode="auto">
              <a:xfrm>
                <a:off x="4773" y="2564"/>
                <a:ext cx="648" cy="1114"/>
              </a:xfrm>
              <a:custGeom>
                <a:avLst/>
                <a:gdLst>
                  <a:gd name="T0" fmla="*/ 0 w 1946"/>
                  <a:gd name="T1" fmla="*/ 971 h 1278"/>
                  <a:gd name="T2" fmla="*/ 0 w 1946"/>
                  <a:gd name="T3" fmla="*/ 78 h 1278"/>
                  <a:gd name="T4" fmla="*/ 84 w 1946"/>
                  <a:gd name="T5" fmla="*/ 78 h 1278"/>
                  <a:gd name="T6" fmla="*/ 84 w 1946"/>
                  <a:gd name="T7" fmla="*/ 71 h 1278"/>
                  <a:gd name="T8" fmla="*/ 84 w 1946"/>
                  <a:gd name="T9" fmla="*/ 62 h 1278"/>
                  <a:gd name="T10" fmla="*/ 85 w 1946"/>
                  <a:gd name="T11" fmla="*/ 55 h 1278"/>
                  <a:gd name="T12" fmla="*/ 85 w 1946"/>
                  <a:gd name="T13" fmla="*/ 48 h 1278"/>
                  <a:gd name="T14" fmla="*/ 86 w 1946"/>
                  <a:gd name="T15" fmla="*/ 42 h 1278"/>
                  <a:gd name="T16" fmla="*/ 88 w 1946"/>
                  <a:gd name="T17" fmla="*/ 35 h 1278"/>
                  <a:gd name="T18" fmla="*/ 89 w 1946"/>
                  <a:gd name="T19" fmla="*/ 29 h 1278"/>
                  <a:gd name="T20" fmla="*/ 91 w 1946"/>
                  <a:gd name="T21" fmla="*/ 23 h 1278"/>
                  <a:gd name="T22" fmla="*/ 92 w 1946"/>
                  <a:gd name="T23" fmla="*/ 18 h 1278"/>
                  <a:gd name="T24" fmla="*/ 94 w 1946"/>
                  <a:gd name="T25" fmla="*/ 14 h 1278"/>
                  <a:gd name="T26" fmla="*/ 96 w 1946"/>
                  <a:gd name="T27" fmla="*/ 10 h 1278"/>
                  <a:gd name="T28" fmla="*/ 98 w 1946"/>
                  <a:gd name="T29" fmla="*/ 6 h 1278"/>
                  <a:gd name="T30" fmla="*/ 101 w 1946"/>
                  <a:gd name="T31" fmla="*/ 3 h 1278"/>
                  <a:gd name="T32" fmla="*/ 103 w 1946"/>
                  <a:gd name="T33" fmla="*/ 3 h 1278"/>
                  <a:gd name="T34" fmla="*/ 105 w 1946"/>
                  <a:gd name="T35" fmla="*/ 0 h 1278"/>
                  <a:gd name="T36" fmla="*/ 108 w 1946"/>
                  <a:gd name="T37" fmla="*/ 0 h 1278"/>
                  <a:gd name="T38" fmla="*/ 110 w 1946"/>
                  <a:gd name="T39" fmla="*/ 0 h 1278"/>
                  <a:gd name="T40" fmla="*/ 113 w 1946"/>
                  <a:gd name="T41" fmla="*/ 3 h 1278"/>
                  <a:gd name="T42" fmla="*/ 115 w 1946"/>
                  <a:gd name="T43" fmla="*/ 3 h 1278"/>
                  <a:gd name="T44" fmla="*/ 118 w 1946"/>
                  <a:gd name="T45" fmla="*/ 6 h 1278"/>
                  <a:gd name="T46" fmla="*/ 120 w 1946"/>
                  <a:gd name="T47" fmla="*/ 10 h 1278"/>
                  <a:gd name="T48" fmla="*/ 122 w 1946"/>
                  <a:gd name="T49" fmla="*/ 14 h 1278"/>
                  <a:gd name="T50" fmla="*/ 124 w 1946"/>
                  <a:gd name="T51" fmla="*/ 18 h 1278"/>
                  <a:gd name="T52" fmla="*/ 125 w 1946"/>
                  <a:gd name="T53" fmla="*/ 23 h 1278"/>
                  <a:gd name="T54" fmla="*/ 127 w 1946"/>
                  <a:gd name="T55" fmla="*/ 29 h 1278"/>
                  <a:gd name="T56" fmla="*/ 128 w 1946"/>
                  <a:gd name="T57" fmla="*/ 35 h 1278"/>
                  <a:gd name="T58" fmla="*/ 130 w 1946"/>
                  <a:gd name="T59" fmla="*/ 42 h 1278"/>
                  <a:gd name="T60" fmla="*/ 130 w 1946"/>
                  <a:gd name="T61" fmla="*/ 48 h 1278"/>
                  <a:gd name="T62" fmla="*/ 131 w 1946"/>
                  <a:gd name="T63" fmla="*/ 55 h 1278"/>
                  <a:gd name="T64" fmla="*/ 132 w 1946"/>
                  <a:gd name="T65" fmla="*/ 62 h 1278"/>
                  <a:gd name="T66" fmla="*/ 132 w 1946"/>
                  <a:gd name="T67" fmla="*/ 71 h 1278"/>
                  <a:gd name="T68" fmla="*/ 132 w 1946"/>
                  <a:gd name="T69" fmla="*/ 78 h 1278"/>
                  <a:gd name="T70" fmla="*/ 216 w 1946"/>
                  <a:gd name="T71" fmla="*/ 78 h 1278"/>
                  <a:gd name="T72" fmla="*/ 216 w 1946"/>
                  <a:gd name="T73" fmla="*/ 970 h 1278"/>
                  <a:gd name="T74" fmla="*/ 0 w 1946"/>
                  <a:gd name="T75" fmla="*/ 971 h 127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946"/>
                  <a:gd name="T115" fmla="*/ 0 h 1278"/>
                  <a:gd name="T116" fmla="*/ 1946 w 1946"/>
                  <a:gd name="T117" fmla="*/ 1278 h 1278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946" h="1278">
                    <a:moveTo>
                      <a:pt x="0" y="1278"/>
                    </a:moveTo>
                    <a:lnTo>
                      <a:pt x="0" y="103"/>
                    </a:lnTo>
                    <a:lnTo>
                      <a:pt x="753" y="103"/>
                    </a:lnTo>
                    <a:lnTo>
                      <a:pt x="754" y="93"/>
                    </a:lnTo>
                    <a:lnTo>
                      <a:pt x="757" y="82"/>
                    </a:lnTo>
                    <a:lnTo>
                      <a:pt x="763" y="72"/>
                    </a:lnTo>
                    <a:lnTo>
                      <a:pt x="769" y="63"/>
                    </a:lnTo>
                    <a:lnTo>
                      <a:pt x="779" y="55"/>
                    </a:lnTo>
                    <a:lnTo>
                      <a:pt x="790" y="46"/>
                    </a:lnTo>
                    <a:lnTo>
                      <a:pt x="803" y="38"/>
                    </a:lnTo>
                    <a:lnTo>
                      <a:pt x="817" y="30"/>
                    </a:lnTo>
                    <a:lnTo>
                      <a:pt x="833" y="24"/>
                    </a:lnTo>
                    <a:lnTo>
                      <a:pt x="849" y="18"/>
                    </a:lnTo>
                    <a:lnTo>
                      <a:pt x="867" y="13"/>
                    </a:lnTo>
                    <a:lnTo>
                      <a:pt x="887" y="8"/>
                    </a:lnTo>
                    <a:lnTo>
                      <a:pt x="907" y="5"/>
                    </a:lnTo>
                    <a:lnTo>
                      <a:pt x="928" y="3"/>
                    </a:lnTo>
                    <a:lnTo>
                      <a:pt x="950" y="0"/>
                    </a:lnTo>
                    <a:lnTo>
                      <a:pt x="972" y="0"/>
                    </a:lnTo>
                    <a:lnTo>
                      <a:pt x="995" y="0"/>
                    </a:lnTo>
                    <a:lnTo>
                      <a:pt x="1017" y="3"/>
                    </a:lnTo>
                    <a:lnTo>
                      <a:pt x="1038" y="5"/>
                    </a:lnTo>
                    <a:lnTo>
                      <a:pt x="1059" y="8"/>
                    </a:lnTo>
                    <a:lnTo>
                      <a:pt x="1078" y="13"/>
                    </a:lnTo>
                    <a:lnTo>
                      <a:pt x="1096" y="18"/>
                    </a:lnTo>
                    <a:lnTo>
                      <a:pt x="1113" y="24"/>
                    </a:lnTo>
                    <a:lnTo>
                      <a:pt x="1129" y="30"/>
                    </a:lnTo>
                    <a:lnTo>
                      <a:pt x="1143" y="38"/>
                    </a:lnTo>
                    <a:lnTo>
                      <a:pt x="1155" y="46"/>
                    </a:lnTo>
                    <a:lnTo>
                      <a:pt x="1167" y="55"/>
                    </a:lnTo>
                    <a:lnTo>
                      <a:pt x="1175" y="63"/>
                    </a:lnTo>
                    <a:lnTo>
                      <a:pt x="1183" y="72"/>
                    </a:lnTo>
                    <a:lnTo>
                      <a:pt x="1189" y="82"/>
                    </a:lnTo>
                    <a:lnTo>
                      <a:pt x="1192" y="93"/>
                    </a:lnTo>
                    <a:lnTo>
                      <a:pt x="1193" y="103"/>
                    </a:lnTo>
                    <a:lnTo>
                      <a:pt x="1946" y="103"/>
                    </a:lnTo>
                    <a:lnTo>
                      <a:pt x="1946" y="1277"/>
                    </a:lnTo>
                    <a:lnTo>
                      <a:pt x="0" y="1278"/>
                    </a:lnTo>
                    <a:close/>
                  </a:path>
                </a:pathLst>
              </a:custGeom>
              <a:solidFill>
                <a:srgbClr val="B233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132" name="Rectangle 319"/>
              <p:cNvSpPr>
                <a:spLocks noChangeArrowheads="1"/>
              </p:cNvSpPr>
              <p:nvPr/>
            </p:nvSpPr>
            <p:spPr bwMode="auto">
              <a:xfrm>
                <a:off x="5188" y="3087"/>
                <a:ext cx="42" cy="3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133" name="Rectangle 320"/>
              <p:cNvSpPr>
                <a:spLocks noChangeArrowheads="1"/>
              </p:cNvSpPr>
              <p:nvPr/>
            </p:nvSpPr>
            <p:spPr bwMode="auto">
              <a:xfrm>
                <a:off x="5168" y="3134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134" name="Rectangle 321"/>
              <p:cNvSpPr>
                <a:spLocks noChangeArrowheads="1"/>
              </p:cNvSpPr>
              <p:nvPr/>
            </p:nvSpPr>
            <p:spPr bwMode="auto">
              <a:xfrm>
                <a:off x="5306" y="3034"/>
                <a:ext cx="42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135" name="Rectangle 322"/>
              <p:cNvSpPr>
                <a:spLocks noChangeArrowheads="1"/>
              </p:cNvSpPr>
              <p:nvPr/>
            </p:nvSpPr>
            <p:spPr bwMode="auto">
              <a:xfrm>
                <a:off x="5286" y="3087"/>
                <a:ext cx="40" cy="3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136" name="Rectangle 323"/>
              <p:cNvSpPr>
                <a:spLocks noChangeArrowheads="1"/>
              </p:cNvSpPr>
              <p:nvPr/>
            </p:nvSpPr>
            <p:spPr bwMode="auto">
              <a:xfrm>
                <a:off x="5286" y="2987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137" name="Rectangle 324"/>
              <p:cNvSpPr>
                <a:spLocks noChangeArrowheads="1"/>
              </p:cNvSpPr>
              <p:nvPr/>
            </p:nvSpPr>
            <p:spPr bwMode="auto">
              <a:xfrm>
                <a:off x="4773" y="3076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138" name="Rectangle 325"/>
              <p:cNvSpPr>
                <a:spLocks noChangeArrowheads="1"/>
              </p:cNvSpPr>
              <p:nvPr/>
            </p:nvSpPr>
            <p:spPr bwMode="auto">
              <a:xfrm>
                <a:off x="4773" y="3024"/>
                <a:ext cx="18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139" name="Rectangle 326"/>
              <p:cNvSpPr>
                <a:spLocks noChangeArrowheads="1"/>
              </p:cNvSpPr>
              <p:nvPr/>
            </p:nvSpPr>
            <p:spPr bwMode="auto">
              <a:xfrm>
                <a:off x="4773" y="3123"/>
                <a:ext cx="18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140" name="Rectangle 327"/>
              <p:cNvSpPr>
                <a:spLocks noChangeArrowheads="1"/>
              </p:cNvSpPr>
              <p:nvPr/>
            </p:nvSpPr>
            <p:spPr bwMode="auto">
              <a:xfrm>
                <a:off x="4946" y="3076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141" name="Rectangle 328"/>
              <p:cNvSpPr>
                <a:spLocks noChangeArrowheads="1"/>
              </p:cNvSpPr>
              <p:nvPr/>
            </p:nvSpPr>
            <p:spPr bwMode="auto">
              <a:xfrm>
                <a:off x="4924" y="312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142" name="Rectangle 329"/>
              <p:cNvSpPr>
                <a:spLocks noChangeArrowheads="1"/>
              </p:cNvSpPr>
              <p:nvPr/>
            </p:nvSpPr>
            <p:spPr bwMode="auto">
              <a:xfrm>
                <a:off x="4773" y="345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143" name="Rectangle 330"/>
              <p:cNvSpPr>
                <a:spLocks noChangeArrowheads="1"/>
              </p:cNvSpPr>
              <p:nvPr/>
            </p:nvSpPr>
            <p:spPr bwMode="auto">
              <a:xfrm>
                <a:off x="4773" y="3406"/>
                <a:ext cx="18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144" name="Rectangle 331"/>
              <p:cNvSpPr>
                <a:spLocks noChangeArrowheads="1"/>
              </p:cNvSpPr>
              <p:nvPr/>
            </p:nvSpPr>
            <p:spPr bwMode="auto">
              <a:xfrm>
                <a:off x="4773" y="3505"/>
                <a:ext cx="18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145" name="Rectangle 332"/>
              <p:cNvSpPr>
                <a:spLocks noChangeArrowheads="1"/>
              </p:cNvSpPr>
              <p:nvPr/>
            </p:nvSpPr>
            <p:spPr bwMode="auto">
              <a:xfrm>
                <a:off x="4946" y="345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146" name="Rectangle 333"/>
              <p:cNvSpPr>
                <a:spLocks noChangeArrowheads="1"/>
              </p:cNvSpPr>
              <p:nvPr/>
            </p:nvSpPr>
            <p:spPr bwMode="auto">
              <a:xfrm>
                <a:off x="4924" y="3505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147" name="Freeform 334"/>
              <p:cNvSpPr>
                <a:spLocks/>
              </p:cNvSpPr>
              <p:nvPr/>
            </p:nvSpPr>
            <p:spPr bwMode="auto">
              <a:xfrm>
                <a:off x="5024" y="3076"/>
                <a:ext cx="146" cy="89"/>
              </a:xfrm>
              <a:custGeom>
                <a:avLst/>
                <a:gdLst>
                  <a:gd name="T0" fmla="*/ 48 w 440"/>
                  <a:gd name="T1" fmla="*/ 78 h 102"/>
                  <a:gd name="T2" fmla="*/ 48 w 440"/>
                  <a:gd name="T3" fmla="*/ 70 h 102"/>
                  <a:gd name="T4" fmla="*/ 48 w 440"/>
                  <a:gd name="T5" fmla="*/ 63 h 102"/>
                  <a:gd name="T6" fmla="*/ 47 w 440"/>
                  <a:gd name="T7" fmla="*/ 55 h 102"/>
                  <a:gd name="T8" fmla="*/ 46 w 440"/>
                  <a:gd name="T9" fmla="*/ 49 h 102"/>
                  <a:gd name="T10" fmla="*/ 45 w 440"/>
                  <a:gd name="T11" fmla="*/ 42 h 102"/>
                  <a:gd name="T12" fmla="*/ 44 w 440"/>
                  <a:gd name="T13" fmla="*/ 35 h 102"/>
                  <a:gd name="T14" fmla="*/ 43 w 440"/>
                  <a:gd name="T15" fmla="*/ 29 h 102"/>
                  <a:gd name="T16" fmla="*/ 41 w 440"/>
                  <a:gd name="T17" fmla="*/ 23 h 102"/>
                  <a:gd name="T18" fmla="*/ 39 w 440"/>
                  <a:gd name="T19" fmla="*/ 18 h 102"/>
                  <a:gd name="T20" fmla="*/ 38 w 440"/>
                  <a:gd name="T21" fmla="*/ 14 h 102"/>
                  <a:gd name="T22" fmla="*/ 36 w 440"/>
                  <a:gd name="T23" fmla="*/ 10 h 102"/>
                  <a:gd name="T24" fmla="*/ 34 w 440"/>
                  <a:gd name="T25" fmla="*/ 6 h 102"/>
                  <a:gd name="T26" fmla="*/ 32 w 440"/>
                  <a:gd name="T27" fmla="*/ 3 h 102"/>
                  <a:gd name="T28" fmla="*/ 29 w 440"/>
                  <a:gd name="T29" fmla="*/ 3 h 102"/>
                  <a:gd name="T30" fmla="*/ 27 w 440"/>
                  <a:gd name="T31" fmla="*/ 0 h 102"/>
                  <a:gd name="T32" fmla="*/ 24 w 440"/>
                  <a:gd name="T33" fmla="*/ 0 h 102"/>
                  <a:gd name="T34" fmla="*/ 22 w 440"/>
                  <a:gd name="T35" fmla="*/ 0 h 102"/>
                  <a:gd name="T36" fmla="*/ 19 w 440"/>
                  <a:gd name="T37" fmla="*/ 3 h 102"/>
                  <a:gd name="T38" fmla="*/ 17 w 440"/>
                  <a:gd name="T39" fmla="*/ 3 h 102"/>
                  <a:gd name="T40" fmla="*/ 15 w 440"/>
                  <a:gd name="T41" fmla="*/ 6 h 102"/>
                  <a:gd name="T42" fmla="*/ 13 w 440"/>
                  <a:gd name="T43" fmla="*/ 10 h 102"/>
                  <a:gd name="T44" fmla="*/ 11 w 440"/>
                  <a:gd name="T45" fmla="*/ 14 h 102"/>
                  <a:gd name="T46" fmla="*/ 9 w 440"/>
                  <a:gd name="T47" fmla="*/ 18 h 102"/>
                  <a:gd name="T48" fmla="*/ 7 w 440"/>
                  <a:gd name="T49" fmla="*/ 23 h 102"/>
                  <a:gd name="T50" fmla="*/ 6 w 440"/>
                  <a:gd name="T51" fmla="*/ 29 h 102"/>
                  <a:gd name="T52" fmla="*/ 4 w 440"/>
                  <a:gd name="T53" fmla="*/ 35 h 102"/>
                  <a:gd name="T54" fmla="*/ 3 w 440"/>
                  <a:gd name="T55" fmla="*/ 42 h 102"/>
                  <a:gd name="T56" fmla="*/ 2 w 440"/>
                  <a:gd name="T57" fmla="*/ 49 h 102"/>
                  <a:gd name="T58" fmla="*/ 1 w 440"/>
                  <a:gd name="T59" fmla="*/ 55 h 102"/>
                  <a:gd name="T60" fmla="*/ 0 w 440"/>
                  <a:gd name="T61" fmla="*/ 63 h 102"/>
                  <a:gd name="T62" fmla="*/ 0 w 440"/>
                  <a:gd name="T63" fmla="*/ 70 h 102"/>
                  <a:gd name="T64" fmla="*/ 0 w 440"/>
                  <a:gd name="T65" fmla="*/ 78 h 102"/>
                  <a:gd name="T66" fmla="*/ 48 w 440"/>
                  <a:gd name="T67" fmla="*/ 78 h 10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40"/>
                  <a:gd name="T103" fmla="*/ 0 h 102"/>
                  <a:gd name="T104" fmla="*/ 440 w 440"/>
                  <a:gd name="T105" fmla="*/ 102 h 10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40" h="102">
                    <a:moveTo>
                      <a:pt x="440" y="102"/>
                    </a:moveTo>
                    <a:lnTo>
                      <a:pt x="439" y="92"/>
                    </a:lnTo>
                    <a:lnTo>
                      <a:pt x="436" y="82"/>
                    </a:lnTo>
                    <a:lnTo>
                      <a:pt x="430" y="72"/>
                    </a:lnTo>
                    <a:lnTo>
                      <a:pt x="422" y="64"/>
                    </a:lnTo>
                    <a:lnTo>
                      <a:pt x="414" y="55"/>
                    </a:lnTo>
                    <a:lnTo>
                      <a:pt x="402" y="46"/>
                    </a:lnTo>
                    <a:lnTo>
                      <a:pt x="390" y="38"/>
                    </a:lnTo>
                    <a:lnTo>
                      <a:pt x="376" y="30"/>
                    </a:lnTo>
                    <a:lnTo>
                      <a:pt x="360" y="24"/>
                    </a:lnTo>
                    <a:lnTo>
                      <a:pt x="343" y="18"/>
                    </a:lnTo>
                    <a:lnTo>
                      <a:pt x="325" y="13"/>
                    </a:lnTo>
                    <a:lnTo>
                      <a:pt x="306" y="8"/>
                    </a:lnTo>
                    <a:lnTo>
                      <a:pt x="285" y="5"/>
                    </a:lnTo>
                    <a:lnTo>
                      <a:pt x="264" y="3"/>
                    </a:lnTo>
                    <a:lnTo>
                      <a:pt x="242" y="0"/>
                    </a:lnTo>
                    <a:lnTo>
                      <a:pt x="219" y="0"/>
                    </a:lnTo>
                    <a:lnTo>
                      <a:pt x="197" y="0"/>
                    </a:lnTo>
                    <a:lnTo>
                      <a:pt x="175" y="3"/>
                    </a:lnTo>
                    <a:lnTo>
                      <a:pt x="154" y="5"/>
                    </a:lnTo>
                    <a:lnTo>
                      <a:pt x="134" y="8"/>
                    </a:lnTo>
                    <a:lnTo>
                      <a:pt x="114" y="13"/>
                    </a:lnTo>
                    <a:lnTo>
                      <a:pt x="96" y="18"/>
                    </a:lnTo>
                    <a:lnTo>
                      <a:pt x="80" y="24"/>
                    </a:lnTo>
                    <a:lnTo>
                      <a:pt x="64" y="30"/>
                    </a:lnTo>
                    <a:lnTo>
                      <a:pt x="50" y="38"/>
                    </a:lnTo>
                    <a:lnTo>
                      <a:pt x="37" y="46"/>
                    </a:lnTo>
                    <a:lnTo>
                      <a:pt x="26" y="55"/>
                    </a:lnTo>
                    <a:lnTo>
                      <a:pt x="16" y="64"/>
                    </a:lnTo>
                    <a:lnTo>
                      <a:pt x="10" y="72"/>
                    </a:lnTo>
                    <a:lnTo>
                      <a:pt x="4" y="82"/>
                    </a:lnTo>
                    <a:lnTo>
                      <a:pt x="1" y="92"/>
                    </a:lnTo>
                    <a:lnTo>
                      <a:pt x="0" y="102"/>
                    </a:lnTo>
                    <a:lnTo>
                      <a:pt x="440" y="102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148" name="Freeform 335"/>
              <p:cNvSpPr>
                <a:spLocks/>
              </p:cNvSpPr>
              <p:nvPr/>
            </p:nvSpPr>
            <p:spPr bwMode="auto">
              <a:xfrm>
                <a:off x="4789" y="2506"/>
                <a:ext cx="615" cy="147"/>
              </a:xfrm>
              <a:custGeom>
                <a:avLst/>
                <a:gdLst>
                  <a:gd name="T0" fmla="*/ 100 w 1847"/>
                  <a:gd name="T1" fmla="*/ 50 h 168"/>
                  <a:gd name="T2" fmla="*/ 95 w 1847"/>
                  <a:gd name="T3" fmla="*/ 53 h 168"/>
                  <a:gd name="T4" fmla="*/ 91 w 1847"/>
                  <a:gd name="T5" fmla="*/ 60 h 168"/>
                  <a:gd name="T6" fmla="*/ 87 w 1847"/>
                  <a:gd name="T7" fmla="*/ 68 h 168"/>
                  <a:gd name="T8" fmla="*/ 84 w 1847"/>
                  <a:gd name="T9" fmla="*/ 79 h 168"/>
                  <a:gd name="T10" fmla="*/ 81 w 1847"/>
                  <a:gd name="T11" fmla="*/ 92 h 168"/>
                  <a:gd name="T12" fmla="*/ 79 w 1847"/>
                  <a:gd name="T13" fmla="*/ 105 h 168"/>
                  <a:gd name="T14" fmla="*/ 78 w 1847"/>
                  <a:gd name="T15" fmla="*/ 121 h 168"/>
                  <a:gd name="T16" fmla="*/ 0 w 1847"/>
                  <a:gd name="T17" fmla="*/ 129 h 168"/>
                  <a:gd name="T18" fmla="*/ 1 w 1847"/>
                  <a:gd name="T19" fmla="*/ 88 h 168"/>
                  <a:gd name="T20" fmla="*/ 6 w 1847"/>
                  <a:gd name="T21" fmla="*/ 88 h 168"/>
                  <a:gd name="T22" fmla="*/ 16 w 1847"/>
                  <a:gd name="T23" fmla="*/ 88 h 168"/>
                  <a:gd name="T24" fmla="*/ 28 w 1847"/>
                  <a:gd name="T25" fmla="*/ 88 h 168"/>
                  <a:gd name="T26" fmla="*/ 41 w 1847"/>
                  <a:gd name="T27" fmla="*/ 88 h 168"/>
                  <a:gd name="T28" fmla="*/ 54 w 1847"/>
                  <a:gd name="T29" fmla="*/ 88 h 168"/>
                  <a:gd name="T30" fmla="*/ 65 w 1847"/>
                  <a:gd name="T31" fmla="*/ 88 h 168"/>
                  <a:gd name="T32" fmla="*/ 71 w 1847"/>
                  <a:gd name="T33" fmla="*/ 88 h 168"/>
                  <a:gd name="T34" fmla="*/ 74 w 1847"/>
                  <a:gd name="T35" fmla="*/ 80 h 168"/>
                  <a:gd name="T36" fmla="*/ 76 w 1847"/>
                  <a:gd name="T37" fmla="*/ 64 h 168"/>
                  <a:gd name="T38" fmla="*/ 79 w 1847"/>
                  <a:gd name="T39" fmla="*/ 47 h 168"/>
                  <a:gd name="T40" fmla="*/ 83 w 1847"/>
                  <a:gd name="T41" fmla="*/ 33 h 168"/>
                  <a:gd name="T42" fmla="*/ 86 w 1847"/>
                  <a:gd name="T43" fmla="*/ 21 h 168"/>
                  <a:gd name="T44" fmla="*/ 91 w 1847"/>
                  <a:gd name="T45" fmla="*/ 10 h 168"/>
                  <a:gd name="T46" fmla="*/ 95 w 1847"/>
                  <a:gd name="T47" fmla="*/ 4 h 168"/>
                  <a:gd name="T48" fmla="*/ 100 w 1847"/>
                  <a:gd name="T49" fmla="*/ 1 h 168"/>
                  <a:gd name="T50" fmla="*/ 105 w 1847"/>
                  <a:gd name="T51" fmla="*/ 1 h 168"/>
                  <a:gd name="T52" fmla="*/ 110 w 1847"/>
                  <a:gd name="T53" fmla="*/ 4 h 168"/>
                  <a:gd name="T54" fmla="*/ 114 w 1847"/>
                  <a:gd name="T55" fmla="*/ 10 h 168"/>
                  <a:gd name="T56" fmla="*/ 119 w 1847"/>
                  <a:gd name="T57" fmla="*/ 21 h 168"/>
                  <a:gd name="T58" fmla="*/ 123 w 1847"/>
                  <a:gd name="T59" fmla="*/ 33 h 168"/>
                  <a:gd name="T60" fmla="*/ 126 w 1847"/>
                  <a:gd name="T61" fmla="*/ 47 h 168"/>
                  <a:gd name="T62" fmla="*/ 129 w 1847"/>
                  <a:gd name="T63" fmla="*/ 64 h 168"/>
                  <a:gd name="T64" fmla="*/ 131 w 1847"/>
                  <a:gd name="T65" fmla="*/ 80 h 168"/>
                  <a:gd name="T66" fmla="*/ 134 w 1847"/>
                  <a:gd name="T67" fmla="*/ 88 h 168"/>
                  <a:gd name="T68" fmla="*/ 140 w 1847"/>
                  <a:gd name="T69" fmla="*/ 88 h 168"/>
                  <a:gd name="T70" fmla="*/ 151 w 1847"/>
                  <a:gd name="T71" fmla="*/ 88 h 168"/>
                  <a:gd name="T72" fmla="*/ 163 w 1847"/>
                  <a:gd name="T73" fmla="*/ 88 h 168"/>
                  <a:gd name="T74" fmla="*/ 176 w 1847"/>
                  <a:gd name="T75" fmla="*/ 88 h 168"/>
                  <a:gd name="T76" fmla="*/ 189 w 1847"/>
                  <a:gd name="T77" fmla="*/ 88 h 168"/>
                  <a:gd name="T78" fmla="*/ 198 w 1847"/>
                  <a:gd name="T79" fmla="*/ 88 h 168"/>
                  <a:gd name="T80" fmla="*/ 204 w 1847"/>
                  <a:gd name="T81" fmla="*/ 88 h 168"/>
                  <a:gd name="T82" fmla="*/ 205 w 1847"/>
                  <a:gd name="T83" fmla="*/ 129 h 168"/>
                  <a:gd name="T84" fmla="*/ 127 w 1847"/>
                  <a:gd name="T85" fmla="*/ 121 h 168"/>
                  <a:gd name="T86" fmla="*/ 126 w 1847"/>
                  <a:gd name="T87" fmla="*/ 105 h 168"/>
                  <a:gd name="T88" fmla="*/ 124 w 1847"/>
                  <a:gd name="T89" fmla="*/ 92 h 168"/>
                  <a:gd name="T90" fmla="*/ 121 w 1847"/>
                  <a:gd name="T91" fmla="*/ 79 h 168"/>
                  <a:gd name="T92" fmla="*/ 118 w 1847"/>
                  <a:gd name="T93" fmla="*/ 68 h 168"/>
                  <a:gd name="T94" fmla="*/ 114 w 1847"/>
                  <a:gd name="T95" fmla="*/ 60 h 168"/>
                  <a:gd name="T96" fmla="*/ 110 w 1847"/>
                  <a:gd name="T97" fmla="*/ 53 h 168"/>
                  <a:gd name="T98" fmla="*/ 105 w 1847"/>
                  <a:gd name="T99" fmla="*/ 50 h 16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847"/>
                  <a:gd name="T151" fmla="*/ 0 h 168"/>
                  <a:gd name="T152" fmla="*/ 1847 w 1847"/>
                  <a:gd name="T153" fmla="*/ 168 h 16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847" h="168">
                    <a:moveTo>
                      <a:pt x="923" y="65"/>
                    </a:moveTo>
                    <a:lnTo>
                      <a:pt x="901" y="65"/>
                    </a:lnTo>
                    <a:lnTo>
                      <a:pt x="879" y="68"/>
                    </a:lnTo>
                    <a:lnTo>
                      <a:pt x="858" y="70"/>
                    </a:lnTo>
                    <a:lnTo>
                      <a:pt x="838" y="73"/>
                    </a:lnTo>
                    <a:lnTo>
                      <a:pt x="818" y="78"/>
                    </a:lnTo>
                    <a:lnTo>
                      <a:pt x="800" y="83"/>
                    </a:lnTo>
                    <a:lnTo>
                      <a:pt x="784" y="89"/>
                    </a:lnTo>
                    <a:lnTo>
                      <a:pt x="768" y="95"/>
                    </a:lnTo>
                    <a:lnTo>
                      <a:pt x="754" y="103"/>
                    </a:lnTo>
                    <a:lnTo>
                      <a:pt x="741" y="111"/>
                    </a:lnTo>
                    <a:lnTo>
                      <a:pt x="730" y="120"/>
                    </a:lnTo>
                    <a:lnTo>
                      <a:pt x="720" y="128"/>
                    </a:lnTo>
                    <a:lnTo>
                      <a:pt x="714" y="137"/>
                    </a:lnTo>
                    <a:lnTo>
                      <a:pt x="708" y="147"/>
                    </a:lnTo>
                    <a:lnTo>
                      <a:pt x="705" y="158"/>
                    </a:lnTo>
                    <a:lnTo>
                      <a:pt x="704" y="168"/>
                    </a:lnTo>
                    <a:lnTo>
                      <a:pt x="0" y="168"/>
                    </a:lnTo>
                    <a:lnTo>
                      <a:pt x="0" y="116"/>
                    </a:lnTo>
                    <a:lnTo>
                      <a:pt x="7" y="116"/>
                    </a:lnTo>
                    <a:lnTo>
                      <a:pt x="27" y="116"/>
                    </a:lnTo>
                    <a:lnTo>
                      <a:pt x="57" y="116"/>
                    </a:lnTo>
                    <a:lnTo>
                      <a:pt x="97" y="116"/>
                    </a:lnTo>
                    <a:lnTo>
                      <a:pt x="145" y="116"/>
                    </a:lnTo>
                    <a:lnTo>
                      <a:pt x="197" y="116"/>
                    </a:lnTo>
                    <a:lnTo>
                      <a:pt x="254" y="116"/>
                    </a:lnTo>
                    <a:lnTo>
                      <a:pt x="313" y="116"/>
                    </a:lnTo>
                    <a:lnTo>
                      <a:pt x="373" y="116"/>
                    </a:lnTo>
                    <a:lnTo>
                      <a:pt x="431" y="116"/>
                    </a:lnTo>
                    <a:lnTo>
                      <a:pt x="486" y="116"/>
                    </a:lnTo>
                    <a:lnTo>
                      <a:pt x="537" y="116"/>
                    </a:lnTo>
                    <a:lnTo>
                      <a:pt x="582" y="116"/>
                    </a:lnTo>
                    <a:lnTo>
                      <a:pt x="617" y="116"/>
                    </a:lnTo>
                    <a:lnTo>
                      <a:pt x="644" y="116"/>
                    </a:lnTo>
                    <a:lnTo>
                      <a:pt x="658" y="116"/>
                    </a:lnTo>
                    <a:lnTo>
                      <a:pt x="666" y="105"/>
                    </a:lnTo>
                    <a:lnTo>
                      <a:pt x="675" y="94"/>
                    </a:lnTo>
                    <a:lnTo>
                      <a:pt x="686" y="83"/>
                    </a:lnTo>
                    <a:lnTo>
                      <a:pt x="698" y="72"/>
                    </a:lnTo>
                    <a:lnTo>
                      <a:pt x="713" y="62"/>
                    </a:lnTo>
                    <a:lnTo>
                      <a:pt x="727" y="53"/>
                    </a:lnTo>
                    <a:lnTo>
                      <a:pt x="744" y="43"/>
                    </a:lnTo>
                    <a:lnTo>
                      <a:pt x="760" y="35"/>
                    </a:lnTo>
                    <a:lnTo>
                      <a:pt x="778" y="28"/>
                    </a:lnTo>
                    <a:lnTo>
                      <a:pt x="797" y="21"/>
                    </a:lnTo>
                    <a:lnTo>
                      <a:pt x="817" y="14"/>
                    </a:lnTo>
                    <a:lnTo>
                      <a:pt x="838" y="10"/>
                    </a:lnTo>
                    <a:lnTo>
                      <a:pt x="858" y="6"/>
                    </a:lnTo>
                    <a:lnTo>
                      <a:pt x="880" y="2"/>
                    </a:lnTo>
                    <a:lnTo>
                      <a:pt x="901" y="1"/>
                    </a:lnTo>
                    <a:lnTo>
                      <a:pt x="923" y="0"/>
                    </a:lnTo>
                    <a:lnTo>
                      <a:pt x="946" y="1"/>
                    </a:lnTo>
                    <a:lnTo>
                      <a:pt x="968" y="2"/>
                    </a:lnTo>
                    <a:lnTo>
                      <a:pt x="989" y="6"/>
                    </a:lnTo>
                    <a:lnTo>
                      <a:pt x="1010" y="10"/>
                    </a:lnTo>
                    <a:lnTo>
                      <a:pt x="1030" y="14"/>
                    </a:lnTo>
                    <a:lnTo>
                      <a:pt x="1050" y="21"/>
                    </a:lnTo>
                    <a:lnTo>
                      <a:pt x="1069" y="28"/>
                    </a:lnTo>
                    <a:lnTo>
                      <a:pt x="1088" y="35"/>
                    </a:lnTo>
                    <a:lnTo>
                      <a:pt x="1104" y="43"/>
                    </a:lnTo>
                    <a:lnTo>
                      <a:pt x="1121" y="53"/>
                    </a:lnTo>
                    <a:lnTo>
                      <a:pt x="1135" y="62"/>
                    </a:lnTo>
                    <a:lnTo>
                      <a:pt x="1149" y="72"/>
                    </a:lnTo>
                    <a:lnTo>
                      <a:pt x="1161" y="83"/>
                    </a:lnTo>
                    <a:lnTo>
                      <a:pt x="1172" y="94"/>
                    </a:lnTo>
                    <a:lnTo>
                      <a:pt x="1181" y="105"/>
                    </a:lnTo>
                    <a:lnTo>
                      <a:pt x="1189" y="116"/>
                    </a:lnTo>
                    <a:lnTo>
                      <a:pt x="1203" y="116"/>
                    </a:lnTo>
                    <a:lnTo>
                      <a:pt x="1230" y="116"/>
                    </a:lnTo>
                    <a:lnTo>
                      <a:pt x="1265" y="116"/>
                    </a:lnTo>
                    <a:lnTo>
                      <a:pt x="1309" y="116"/>
                    </a:lnTo>
                    <a:lnTo>
                      <a:pt x="1360" y="116"/>
                    </a:lnTo>
                    <a:lnTo>
                      <a:pt x="1416" y="116"/>
                    </a:lnTo>
                    <a:lnTo>
                      <a:pt x="1475" y="116"/>
                    </a:lnTo>
                    <a:lnTo>
                      <a:pt x="1535" y="116"/>
                    </a:lnTo>
                    <a:lnTo>
                      <a:pt x="1593" y="116"/>
                    </a:lnTo>
                    <a:lnTo>
                      <a:pt x="1650" y="116"/>
                    </a:lnTo>
                    <a:lnTo>
                      <a:pt x="1703" y="116"/>
                    </a:lnTo>
                    <a:lnTo>
                      <a:pt x="1751" y="116"/>
                    </a:lnTo>
                    <a:lnTo>
                      <a:pt x="1791" y="116"/>
                    </a:lnTo>
                    <a:lnTo>
                      <a:pt x="1821" y="116"/>
                    </a:lnTo>
                    <a:lnTo>
                      <a:pt x="1841" y="116"/>
                    </a:lnTo>
                    <a:lnTo>
                      <a:pt x="1847" y="116"/>
                    </a:lnTo>
                    <a:lnTo>
                      <a:pt x="1847" y="168"/>
                    </a:lnTo>
                    <a:lnTo>
                      <a:pt x="1144" y="168"/>
                    </a:lnTo>
                    <a:lnTo>
                      <a:pt x="1143" y="158"/>
                    </a:lnTo>
                    <a:lnTo>
                      <a:pt x="1140" y="147"/>
                    </a:lnTo>
                    <a:lnTo>
                      <a:pt x="1134" y="137"/>
                    </a:lnTo>
                    <a:lnTo>
                      <a:pt x="1126" y="128"/>
                    </a:lnTo>
                    <a:lnTo>
                      <a:pt x="1118" y="120"/>
                    </a:lnTo>
                    <a:lnTo>
                      <a:pt x="1106" y="111"/>
                    </a:lnTo>
                    <a:lnTo>
                      <a:pt x="1094" y="103"/>
                    </a:lnTo>
                    <a:lnTo>
                      <a:pt x="1080" y="95"/>
                    </a:lnTo>
                    <a:lnTo>
                      <a:pt x="1064" y="89"/>
                    </a:lnTo>
                    <a:lnTo>
                      <a:pt x="1047" y="83"/>
                    </a:lnTo>
                    <a:lnTo>
                      <a:pt x="1029" y="78"/>
                    </a:lnTo>
                    <a:lnTo>
                      <a:pt x="1010" y="73"/>
                    </a:lnTo>
                    <a:lnTo>
                      <a:pt x="989" y="70"/>
                    </a:lnTo>
                    <a:lnTo>
                      <a:pt x="968" y="68"/>
                    </a:lnTo>
                    <a:lnTo>
                      <a:pt x="946" y="65"/>
                    </a:lnTo>
                    <a:lnTo>
                      <a:pt x="923" y="65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149" name="Rectangle 336"/>
              <p:cNvSpPr>
                <a:spLocks noChangeArrowheads="1"/>
              </p:cNvSpPr>
              <p:nvPr/>
            </p:nvSpPr>
            <p:spPr bwMode="auto">
              <a:xfrm>
                <a:off x="5404" y="2595"/>
                <a:ext cx="29" cy="120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150" name="Rectangle 337"/>
              <p:cNvSpPr>
                <a:spLocks noChangeArrowheads="1"/>
              </p:cNvSpPr>
              <p:nvPr/>
            </p:nvSpPr>
            <p:spPr bwMode="auto">
              <a:xfrm>
                <a:off x="4759" y="2595"/>
                <a:ext cx="30" cy="120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151" name="Rectangle 338"/>
              <p:cNvSpPr>
                <a:spLocks noChangeArrowheads="1"/>
              </p:cNvSpPr>
              <p:nvPr/>
            </p:nvSpPr>
            <p:spPr bwMode="auto">
              <a:xfrm>
                <a:off x="5026" y="3165"/>
                <a:ext cx="142" cy="330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152" name="Rectangle 339"/>
              <p:cNvSpPr>
                <a:spLocks noChangeArrowheads="1"/>
              </p:cNvSpPr>
              <p:nvPr/>
            </p:nvSpPr>
            <p:spPr bwMode="auto">
              <a:xfrm>
                <a:off x="5026" y="3495"/>
                <a:ext cx="142" cy="1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153" name="Rectangle 340"/>
              <p:cNvSpPr>
                <a:spLocks noChangeArrowheads="1"/>
              </p:cNvSpPr>
              <p:nvPr/>
            </p:nvSpPr>
            <p:spPr bwMode="auto">
              <a:xfrm>
                <a:off x="5026" y="3558"/>
                <a:ext cx="142" cy="15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154" name="Rectangle 341"/>
              <p:cNvSpPr>
                <a:spLocks noChangeArrowheads="1"/>
              </p:cNvSpPr>
              <p:nvPr/>
            </p:nvSpPr>
            <p:spPr bwMode="auto">
              <a:xfrm>
                <a:off x="5026" y="3615"/>
                <a:ext cx="142" cy="1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155" name="Rectangle 342"/>
              <p:cNvSpPr>
                <a:spLocks noChangeArrowheads="1"/>
              </p:cNvSpPr>
              <p:nvPr/>
            </p:nvSpPr>
            <p:spPr bwMode="auto">
              <a:xfrm>
                <a:off x="5100" y="3186"/>
                <a:ext cx="60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156" name="Rectangle 343"/>
              <p:cNvSpPr>
                <a:spLocks noChangeArrowheads="1"/>
              </p:cNvSpPr>
              <p:nvPr/>
            </p:nvSpPr>
            <p:spPr bwMode="auto">
              <a:xfrm>
                <a:off x="5100" y="3186"/>
                <a:ext cx="60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157" name="Rectangle 344"/>
              <p:cNvSpPr>
                <a:spLocks noChangeArrowheads="1"/>
              </p:cNvSpPr>
              <p:nvPr/>
            </p:nvSpPr>
            <p:spPr bwMode="auto">
              <a:xfrm>
                <a:off x="5032" y="3186"/>
                <a:ext cx="62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158" name="Rectangle 345"/>
              <p:cNvSpPr>
                <a:spLocks noChangeArrowheads="1"/>
              </p:cNvSpPr>
              <p:nvPr/>
            </p:nvSpPr>
            <p:spPr bwMode="auto">
              <a:xfrm>
                <a:off x="5100" y="3369"/>
                <a:ext cx="60" cy="2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159" name="Rectangle 346"/>
              <p:cNvSpPr>
                <a:spLocks noChangeArrowheads="1"/>
              </p:cNvSpPr>
              <p:nvPr/>
            </p:nvSpPr>
            <p:spPr bwMode="auto">
              <a:xfrm>
                <a:off x="5168" y="3422"/>
                <a:ext cx="34" cy="25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160" name="Rectangle 347"/>
              <p:cNvSpPr>
                <a:spLocks noChangeArrowheads="1"/>
              </p:cNvSpPr>
              <p:nvPr/>
            </p:nvSpPr>
            <p:spPr bwMode="auto">
              <a:xfrm>
                <a:off x="4992" y="3422"/>
                <a:ext cx="34" cy="25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161" name="Rectangle 348"/>
              <p:cNvSpPr>
                <a:spLocks noChangeArrowheads="1"/>
              </p:cNvSpPr>
              <p:nvPr/>
            </p:nvSpPr>
            <p:spPr bwMode="auto">
              <a:xfrm>
                <a:off x="5026" y="3511"/>
                <a:ext cx="142" cy="47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162" name="Rectangle 349"/>
              <p:cNvSpPr>
                <a:spLocks noChangeArrowheads="1"/>
              </p:cNvSpPr>
              <p:nvPr/>
            </p:nvSpPr>
            <p:spPr bwMode="auto">
              <a:xfrm>
                <a:off x="5026" y="3573"/>
                <a:ext cx="142" cy="42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163" name="Rectangle 350"/>
              <p:cNvSpPr>
                <a:spLocks noChangeArrowheads="1"/>
              </p:cNvSpPr>
              <p:nvPr/>
            </p:nvSpPr>
            <p:spPr bwMode="auto">
              <a:xfrm>
                <a:off x="5026" y="3631"/>
                <a:ext cx="142" cy="47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164" name="Rectangle 351"/>
              <p:cNvSpPr>
                <a:spLocks noChangeArrowheads="1"/>
              </p:cNvSpPr>
              <p:nvPr/>
            </p:nvSpPr>
            <p:spPr bwMode="auto">
              <a:xfrm>
                <a:off x="5100" y="3369"/>
                <a:ext cx="60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165" name="Rectangle 352"/>
              <p:cNvSpPr>
                <a:spLocks noChangeArrowheads="1"/>
              </p:cNvSpPr>
              <p:nvPr/>
            </p:nvSpPr>
            <p:spPr bwMode="auto">
              <a:xfrm>
                <a:off x="5032" y="3369"/>
                <a:ext cx="62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166" name="Rectangle 353"/>
              <p:cNvSpPr>
                <a:spLocks noChangeArrowheads="1"/>
              </p:cNvSpPr>
              <p:nvPr/>
            </p:nvSpPr>
            <p:spPr bwMode="auto">
              <a:xfrm>
                <a:off x="5100" y="3312"/>
                <a:ext cx="14" cy="52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167" name="Rectangle 354"/>
              <p:cNvSpPr>
                <a:spLocks noChangeArrowheads="1"/>
              </p:cNvSpPr>
              <p:nvPr/>
            </p:nvSpPr>
            <p:spPr bwMode="auto">
              <a:xfrm>
                <a:off x="5080" y="3312"/>
                <a:ext cx="14" cy="52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168" name="Rectangle 355"/>
              <p:cNvSpPr>
                <a:spLocks noChangeArrowheads="1"/>
              </p:cNvSpPr>
              <p:nvPr/>
            </p:nvSpPr>
            <p:spPr bwMode="auto">
              <a:xfrm>
                <a:off x="5100" y="3395"/>
                <a:ext cx="60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169" name="Rectangle 356"/>
              <p:cNvSpPr>
                <a:spLocks noChangeArrowheads="1"/>
              </p:cNvSpPr>
              <p:nvPr/>
            </p:nvSpPr>
            <p:spPr bwMode="auto">
              <a:xfrm>
                <a:off x="5032" y="3395"/>
                <a:ext cx="62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170" name="Rectangle 357"/>
              <p:cNvSpPr>
                <a:spLocks noChangeArrowheads="1"/>
              </p:cNvSpPr>
              <p:nvPr/>
            </p:nvSpPr>
            <p:spPr bwMode="auto">
              <a:xfrm>
                <a:off x="5168" y="3552"/>
                <a:ext cx="34" cy="27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171" name="Rectangle 358"/>
              <p:cNvSpPr>
                <a:spLocks noChangeArrowheads="1"/>
              </p:cNvSpPr>
              <p:nvPr/>
            </p:nvSpPr>
            <p:spPr bwMode="auto">
              <a:xfrm>
                <a:off x="4992" y="3552"/>
                <a:ext cx="34" cy="27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172" name="Rectangle 359"/>
              <p:cNvSpPr>
                <a:spLocks noChangeArrowheads="1"/>
              </p:cNvSpPr>
              <p:nvPr/>
            </p:nvSpPr>
            <p:spPr bwMode="auto">
              <a:xfrm>
                <a:off x="5334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173" name="Rectangle 360"/>
              <p:cNvSpPr>
                <a:spLocks noChangeArrowheads="1"/>
              </p:cNvSpPr>
              <p:nvPr/>
            </p:nvSpPr>
            <p:spPr bwMode="auto">
              <a:xfrm>
                <a:off x="5228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174" name="Rectangle 361"/>
              <p:cNvSpPr>
                <a:spLocks noChangeArrowheads="1"/>
              </p:cNvSpPr>
              <p:nvPr/>
            </p:nvSpPr>
            <p:spPr bwMode="auto">
              <a:xfrm>
                <a:off x="4912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175" name="Rectangle 362"/>
              <p:cNvSpPr>
                <a:spLocks noChangeArrowheads="1"/>
              </p:cNvSpPr>
              <p:nvPr/>
            </p:nvSpPr>
            <p:spPr bwMode="auto">
              <a:xfrm>
                <a:off x="5122" y="2747"/>
                <a:ext cx="54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176" name="Rectangle 363"/>
              <p:cNvSpPr>
                <a:spLocks noChangeArrowheads="1"/>
              </p:cNvSpPr>
              <p:nvPr/>
            </p:nvSpPr>
            <p:spPr bwMode="auto">
              <a:xfrm>
                <a:off x="5228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177" name="Rectangle 364"/>
              <p:cNvSpPr>
                <a:spLocks noChangeArrowheads="1"/>
              </p:cNvSpPr>
              <p:nvPr/>
            </p:nvSpPr>
            <p:spPr bwMode="auto">
              <a:xfrm>
                <a:off x="5334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178" name="Rectangle 365"/>
              <p:cNvSpPr>
                <a:spLocks noChangeArrowheads="1"/>
              </p:cNvSpPr>
              <p:nvPr/>
            </p:nvSpPr>
            <p:spPr bwMode="auto">
              <a:xfrm>
                <a:off x="5018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179" name="Rectangle 366"/>
              <p:cNvSpPr>
                <a:spLocks noChangeArrowheads="1"/>
              </p:cNvSpPr>
              <p:nvPr/>
            </p:nvSpPr>
            <p:spPr bwMode="auto">
              <a:xfrm>
                <a:off x="4809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180" name="Rectangle 367"/>
              <p:cNvSpPr>
                <a:spLocks noChangeArrowheads="1"/>
              </p:cNvSpPr>
              <p:nvPr/>
            </p:nvSpPr>
            <p:spPr bwMode="auto">
              <a:xfrm>
                <a:off x="4912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181" name="Rectangle 368"/>
              <p:cNvSpPr>
                <a:spLocks noChangeArrowheads="1"/>
              </p:cNvSpPr>
              <p:nvPr/>
            </p:nvSpPr>
            <p:spPr bwMode="auto">
              <a:xfrm>
                <a:off x="4809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182" name="Freeform 369"/>
              <p:cNvSpPr>
                <a:spLocks/>
              </p:cNvSpPr>
              <p:nvPr/>
            </p:nvSpPr>
            <p:spPr bwMode="auto">
              <a:xfrm>
                <a:off x="5114" y="2721"/>
                <a:ext cx="72" cy="324"/>
              </a:xfrm>
              <a:custGeom>
                <a:avLst/>
                <a:gdLst>
                  <a:gd name="T0" fmla="*/ 21 w 217"/>
                  <a:gd name="T1" fmla="*/ 163 h 373"/>
                  <a:gd name="T2" fmla="*/ 3 w 217"/>
                  <a:gd name="T3" fmla="*/ 163 h 373"/>
                  <a:gd name="T4" fmla="*/ 3 w 217"/>
                  <a:gd name="T5" fmla="*/ 260 h 373"/>
                  <a:gd name="T6" fmla="*/ 21 w 217"/>
                  <a:gd name="T7" fmla="*/ 260 h 373"/>
                  <a:gd name="T8" fmla="*/ 24 w 217"/>
                  <a:gd name="T9" fmla="*/ 281 h 373"/>
                  <a:gd name="T10" fmla="*/ 0 w 217"/>
                  <a:gd name="T11" fmla="*/ 281 h 373"/>
                  <a:gd name="T12" fmla="*/ 0 w 217"/>
                  <a:gd name="T13" fmla="*/ 0 h 373"/>
                  <a:gd name="T14" fmla="*/ 24 w 217"/>
                  <a:gd name="T15" fmla="*/ 0 h 373"/>
                  <a:gd name="T16" fmla="*/ 21 w 217"/>
                  <a:gd name="T17" fmla="*/ 22 h 373"/>
                  <a:gd name="T18" fmla="*/ 3 w 217"/>
                  <a:gd name="T19" fmla="*/ 22 h 373"/>
                  <a:gd name="T20" fmla="*/ 3 w 217"/>
                  <a:gd name="T21" fmla="*/ 129 h 373"/>
                  <a:gd name="T22" fmla="*/ 21 w 217"/>
                  <a:gd name="T23" fmla="*/ 129 h 373"/>
                  <a:gd name="T24" fmla="*/ 21 w 217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3"/>
                  <a:gd name="T41" fmla="*/ 217 w 217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3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8" y="344"/>
                    </a:lnTo>
                    <a:lnTo>
                      <a:pt x="217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183" name="Freeform 370"/>
              <p:cNvSpPr>
                <a:spLocks/>
              </p:cNvSpPr>
              <p:nvPr/>
            </p:nvSpPr>
            <p:spPr bwMode="auto">
              <a:xfrm>
                <a:off x="5176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184" name="Freeform 371"/>
              <p:cNvSpPr>
                <a:spLocks/>
              </p:cNvSpPr>
              <p:nvPr/>
            </p:nvSpPr>
            <p:spPr bwMode="auto">
              <a:xfrm>
                <a:off x="5218" y="2721"/>
                <a:ext cx="72" cy="324"/>
              </a:xfrm>
              <a:custGeom>
                <a:avLst/>
                <a:gdLst>
                  <a:gd name="T0" fmla="*/ 21 w 216"/>
                  <a:gd name="T1" fmla="*/ 163 h 373"/>
                  <a:gd name="T2" fmla="*/ 3 w 216"/>
                  <a:gd name="T3" fmla="*/ 163 h 373"/>
                  <a:gd name="T4" fmla="*/ 3 w 216"/>
                  <a:gd name="T5" fmla="*/ 260 h 373"/>
                  <a:gd name="T6" fmla="*/ 21 w 216"/>
                  <a:gd name="T7" fmla="*/ 260 h 373"/>
                  <a:gd name="T8" fmla="*/ 24 w 216"/>
                  <a:gd name="T9" fmla="*/ 281 h 373"/>
                  <a:gd name="T10" fmla="*/ 0 w 216"/>
                  <a:gd name="T11" fmla="*/ 281 h 373"/>
                  <a:gd name="T12" fmla="*/ 0 w 216"/>
                  <a:gd name="T13" fmla="*/ 0 h 373"/>
                  <a:gd name="T14" fmla="*/ 24 w 216"/>
                  <a:gd name="T15" fmla="*/ 0 h 373"/>
                  <a:gd name="T16" fmla="*/ 21 w 216"/>
                  <a:gd name="T17" fmla="*/ 22 h 373"/>
                  <a:gd name="T18" fmla="*/ 3 w 216"/>
                  <a:gd name="T19" fmla="*/ 22 h 373"/>
                  <a:gd name="T20" fmla="*/ 3 w 216"/>
                  <a:gd name="T21" fmla="*/ 129 h 373"/>
                  <a:gd name="T22" fmla="*/ 21 w 216"/>
                  <a:gd name="T23" fmla="*/ 129 h 373"/>
                  <a:gd name="T24" fmla="*/ 21 w 216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3"/>
                  <a:gd name="T41" fmla="*/ 216 w 216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3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7" y="344"/>
                    </a:lnTo>
                    <a:lnTo>
                      <a:pt x="216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6" y="0"/>
                    </a:lnTo>
                    <a:lnTo>
                      <a:pt x="187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7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185" name="Freeform 372"/>
              <p:cNvSpPr>
                <a:spLocks/>
              </p:cNvSpPr>
              <p:nvPr/>
            </p:nvSpPr>
            <p:spPr bwMode="auto">
              <a:xfrm>
                <a:off x="5280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186" name="Freeform 373"/>
              <p:cNvSpPr>
                <a:spLocks/>
              </p:cNvSpPr>
              <p:nvPr/>
            </p:nvSpPr>
            <p:spPr bwMode="auto">
              <a:xfrm>
                <a:off x="5324" y="2721"/>
                <a:ext cx="72" cy="324"/>
              </a:xfrm>
              <a:custGeom>
                <a:avLst/>
                <a:gdLst>
                  <a:gd name="T0" fmla="*/ 21 w 217"/>
                  <a:gd name="T1" fmla="*/ 163 h 373"/>
                  <a:gd name="T2" fmla="*/ 3 w 217"/>
                  <a:gd name="T3" fmla="*/ 163 h 373"/>
                  <a:gd name="T4" fmla="*/ 3 w 217"/>
                  <a:gd name="T5" fmla="*/ 260 h 373"/>
                  <a:gd name="T6" fmla="*/ 21 w 217"/>
                  <a:gd name="T7" fmla="*/ 260 h 373"/>
                  <a:gd name="T8" fmla="*/ 24 w 217"/>
                  <a:gd name="T9" fmla="*/ 281 h 373"/>
                  <a:gd name="T10" fmla="*/ 0 w 217"/>
                  <a:gd name="T11" fmla="*/ 281 h 373"/>
                  <a:gd name="T12" fmla="*/ 0 w 217"/>
                  <a:gd name="T13" fmla="*/ 0 h 373"/>
                  <a:gd name="T14" fmla="*/ 24 w 217"/>
                  <a:gd name="T15" fmla="*/ 0 h 373"/>
                  <a:gd name="T16" fmla="*/ 21 w 217"/>
                  <a:gd name="T17" fmla="*/ 22 h 373"/>
                  <a:gd name="T18" fmla="*/ 3 w 217"/>
                  <a:gd name="T19" fmla="*/ 22 h 373"/>
                  <a:gd name="T20" fmla="*/ 3 w 217"/>
                  <a:gd name="T21" fmla="*/ 129 h 373"/>
                  <a:gd name="T22" fmla="*/ 21 w 217"/>
                  <a:gd name="T23" fmla="*/ 129 h 373"/>
                  <a:gd name="T24" fmla="*/ 21 w 217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3"/>
                  <a:gd name="T41" fmla="*/ 217 w 217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3">
                    <a:moveTo>
                      <a:pt x="188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8" y="344"/>
                    </a:lnTo>
                    <a:lnTo>
                      <a:pt x="217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187" name="Freeform 374"/>
              <p:cNvSpPr>
                <a:spLocks/>
              </p:cNvSpPr>
              <p:nvPr/>
            </p:nvSpPr>
            <p:spPr bwMode="auto">
              <a:xfrm>
                <a:off x="5386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188" name="Freeform 375"/>
              <p:cNvSpPr>
                <a:spLocks/>
              </p:cNvSpPr>
              <p:nvPr/>
            </p:nvSpPr>
            <p:spPr bwMode="auto">
              <a:xfrm>
                <a:off x="5218" y="3139"/>
                <a:ext cx="72" cy="324"/>
              </a:xfrm>
              <a:custGeom>
                <a:avLst/>
                <a:gdLst>
                  <a:gd name="T0" fmla="*/ 21 w 216"/>
                  <a:gd name="T1" fmla="*/ 165 h 372"/>
                  <a:gd name="T2" fmla="*/ 3 w 216"/>
                  <a:gd name="T3" fmla="*/ 165 h 372"/>
                  <a:gd name="T4" fmla="*/ 3 w 216"/>
                  <a:gd name="T5" fmla="*/ 260 h 372"/>
                  <a:gd name="T6" fmla="*/ 21 w 216"/>
                  <a:gd name="T7" fmla="*/ 260 h 372"/>
                  <a:gd name="T8" fmla="*/ 24 w 216"/>
                  <a:gd name="T9" fmla="*/ 282 h 372"/>
                  <a:gd name="T10" fmla="*/ 0 w 216"/>
                  <a:gd name="T11" fmla="*/ 282 h 372"/>
                  <a:gd name="T12" fmla="*/ 0 w 216"/>
                  <a:gd name="T13" fmla="*/ 0 h 372"/>
                  <a:gd name="T14" fmla="*/ 24 w 216"/>
                  <a:gd name="T15" fmla="*/ 0 h 372"/>
                  <a:gd name="T16" fmla="*/ 21 w 216"/>
                  <a:gd name="T17" fmla="*/ 21 h 372"/>
                  <a:gd name="T18" fmla="*/ 3 w 216"/>
                  <a:gd name="T19" fmla="*/ 21 h 372"/>
                  <a:gd name="T20" fmla="*/ 3 w 216"/>
                  <a:gd name="T21" fmla="*/ 130 h 372"/>
                  <a:gd name="T22" fmla="*/ 21 w 216"/>
                  <a:gd name="T23" fmla="*/ 130 h 372"/>
                  <a:gd name="T24" fmla="*/ 21 w 216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2"/>
                  <a:gd name="T41" fmla="*/ 216 w 216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2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3"/>
                    </a:lnTo>
                    <a:lnTo>
                      <a:pt x="187" y="343"/>
                    </a:lnTo>
                    <a:lnTo>
                      <a:pt x="216" y="372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16" y="0"/>
                    </a:lnTo>
                    <a:lnTo>
                      <a:pt x="187" y="27"/>
                    </a:lnTo>
                    <a:lnTo>
                      <a:pt x="29" y="27"/>
                    </a:lnTo>
                    <a:lnTo>
                      <a:pt x="29" y="171"/>
                    </a:lnTo>
                    <a:lnTo>
                      <a:pt x="187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189" name="Freeform 376"/>
              <p:cNvSpPr>
                <a:spLocks/>
              </p:cNvSpPr>
              <p:nvPr/>
            </p:nvSpPr>
            <p:spPr bwMode="auto">
              <a:xfrm>
                <a:off x="5280" y="3139"/>
                <a:ext cx="10" cy="324"/>
              </a:xfrm>
              <a:custGeom>
                <a:avLst/>
                <a:gdLst>
                  <a:gd name="T0" fmla="*/ 0 w 29"/>
                  <a:gd name="T1" fmla="*/ 21 h 372"/>
                  <a:gd name="T2" fmla="*/ 0 w 29"/>
                  <a:gd name="T3" fmla="*/ 260 h 372"/>
                  <a:gd name="T4" fmla="*/ 3 w 29"/>
                  <a:gd name="T5" fmla="*/ 282 h 372"/>
                  <a:gd name="T6" fmla="*/ 3 w 29"/>
                  <a:gd name="T7" fmla="*/ 0 h 372"/>
                  <a:gd name="T8" fmla="*/ 0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0" y="27"/>
                    </a:moveTo>
                    <a:lnTo>
                      <a:pt x="0" y="343"/>
                    </a:lnTo>
                    <a:lnTo>
                      <a:pt x="29" y="372"/>
                    </a:lnTo>
                    <a:lnTo>
                      <a:pt x="2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190" name="Freeform 377"/>
              <p:cNvSpPr>
                <a:spLocks/>
              </p:cNvSpPr>
              <p:nvPr/>
            </p:nvSpPr>
            <p:spPr bwMode="auto">
              <a:xfrm>
                <a:off x="5324" y="3139"/>
                <a:ext cx="72" cy="324"/>
              </a:xfrm>
              <a:custGeom>
                <a:avLst/>
                <a:gdLst>
                  <a:gd name="T0" fmla="*/ 21 w 217"/>
                  <a:gd name="T1" fmla="*/ 165 h 372"/>
                  <a:gd name="T2" fmla="*/ 3 w 217"/>
                  <a:gd name="T3" fmla="*/ 165 h 372"/>
                  <a:gd name="T4" fmla="*/ 3 w 217"/>
                  <a:gd name="T5" fmla="*/ 260 h 372"/>
                  <a:gd name="T6" fmla="*/ 21 w 217"/>
                  <a:gd name="T7" fmla="*/ 260 h 372"/>
                  <a:gd name="T8" fmla="*/ 24 w 217"/>
                  <a:gd name="T9" fmla="*/ 282 h 372"/>
                  <a:gd name="T10" fmla="*/ 0 w 217"/>
                  <a:gd name="T11" fmla="*/ 282 h 372"/>
                  <a:gd name="T12" fmla="*/ 0 w 217"/>
                  <a:gd name="T13" fmla="*/ 0 h 372"/>
                  <a:gd name="T14" fmla="*/ 24 w 217"/>
                  <a:gd name="T15" fmla="*/ 0 h 372"/>
                  <a:gd name="T16" fmla="*/ 21 w 217"/>
                  <a:gd name="T17" fmla="*/ 21 h 372"/>
                  <a:gd name="T18" fmla="*/ 3 w 217"/>
                  <a:gd name="T19" fmla="*/ 21 h 372"/>
                  <a:gd name="T20" fmla="*/ 3 w 217"/>
                  <a:gd name="T21" fmla="*/ 130 h 372"/>
                  <a:gd name="T22" fmla="*/ 21 w 217"/>
                  <a:gd name="T23" fmla="*/ 130 h 372"/>
                  <a:gd name="T24" fmla="*/ 21 w 217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2"/>
                  <a:gd name="T41" fmla="*/ 217 w 217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2">
                    <a:moveTo>
                      <a:pt x="188" y="217"/>
                    </a:moveTo>
                    <a:lnTo>
                      <a:pt x="29" y="217"/>
                    </a:lnTo>
                    <a:lnTo>
                      <a:pt x="29" y="343"/>
                    </a:lnTo>
                    <a:lnTo>
                      <a:pt x="188" y="343"/>
                    </a:lnTo>
                    <a:lnTo>
                      <a:pt x="217" y="372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7"/>
                    </a:lnTo>
                    <a:lnTo>
                      <a:pt x="29" y="27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191" name="Freeform 378"/>
              <p:cNvSpPr>
                <a:spLocks/>
              </p:cNvSpPr>
              <p:nvPr/>
            </p:nvSpPr>
            <p:spPr bwMode="auto">
              <a:xfrm>
                <a:off x="5386" y="3139"/>
                <a:ext cx="10" cy="324"/>
              </a:xfrm>
              <a:custGeom>
                <a:avLst/>
                <a:gdLst>
                  <a:gd name="T0" fmla="*/ 0 w 29"/>
                  <a:gd name="T1" fmla="*/ 21 h 372"/>
                  <a:gd name="T2" fmla="*/ 0 w 29"/>
                  <a:gd name="T3" fmla="*/ 260 h 372"/>
                  <a:gd name="T4" fmla="*/ 3 w 29"/>
                  <a:gd name="T5" fmla="*/ 282 h 372"/>
                  <a:gd name="T6" fmla="*/ 3 w 29"/>
                  <a:gd name="T7" fmla="*/ 0 h 372"/>
                  <a:gd name="T8" fmla="*/ 0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0" y="27"/>
                    </a:moveTo>
                    <a:lnTo>
                      <a:pt x="0" y="343"/>
                    </a:lnTo>
                    <a:lnTo>
                      <a:pt x="29" y="372"/>
                    </a:lnTo>
                    <a:lnTo>
                      <a:pt x="2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192" name="Freeform 379"/>
              <p:cNvSpPr>
                <a:spLocks/>
              </p:cNvSpPr>
              <p:nvPr/>
            </p:nvSpPr>
            <p:spPr bwMode="auto">
              <a:xfrm>
                <a:off x="5008" y="2721"/>
                <a:ext cx="72" cy="324"/>
              </a:xfrm>
              <a:custGeom>
                <a:avLst/>
                <a:gdLst>
                  <a:gd name="T0" fmla="*/ 3 w 215"/>
                  <a:gd name="T1" fmla="*/ 163 h 373"/>
                  <a:gd name="T2" fmla="*/ 21 w 215"/>
                  <a:gd name="T3" fmla="*/ 163 h 373"/>
                  <a:gd name="T4" fmla="*/ 21 w 215"/>
                  <a:gd name="T5" fmla="*/ 260 h 373"/>
                  <a:gd name="T6" fmla="*/ 3 w 215"/>
                  <a:gd name="T7" fmla="*/ 260 h 373"/>
                  <a:gd name="T8" fmla="*/ 0 w 215"/>
                  <a:gd name="T9" fmla="*/ 281 h 373"/>
                  <a:gd name="T10" fmla="*/ 24 w 215"/>
                  <a:gd name="T11" fmla="*/ 281 h 373"/>
                  <a:gd name="T12" fmla="*/ 24 w 215"/>
                  <a:gd name="T13" fmla="*/ 0 h 373"/>
                  <a:gd name="T14" fmla="*/ 0 w 215"/>
                  <a:gd name="T15" fmla="*/ 0 h 373"/>
                  <a:gd name="T16" fmla="*/ 3 w 215"/>
                  <a:gd name="T17" fmla="*/ 22 h 373"/>
                  <a:gd name="T18" fmla="*/ 21 w 215"/>
                  <a:gd name="T19" fmla="*/ 22 h 373"/>
                  <a:gd name="T20" fmla="*/ 21 w 215"/>
                  <a:gd name="T21" fmla="*/ 129 h 373"/>
                  <a:gd name="T22" fmla="*/ 3 w 215"/>
                  <a:gd name="T23" fmla="*/ 129 h 373"/>
                  <a:gd name="T24" fmla="*/ 3 w 215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3"/>
                  <a:gd name="T41" fmla="*/ 215 w 215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3">
                    <a:moveTo>
                      <a:pt x="29" y="217"/>
                    </a:moveTo>
                    <a:lnTo>
                      <a:pt x="187" y="217"/>
                    </a:lnTo>
                    <a:lnTo>
                      <a:pt x="187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5" y="373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7" y="29"/>
                    </a:lnTo>
                    <a:lnTo>
                      <a:pt x="187" y="171"/>
                    </a:lnTo>
                    <a:lnTo>
                      <a:pt x="29" y="171"/>
                    </a:lnTo>
                    <a:lnTo>
                      <a:pt x="29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193" name="Freeform 380"/>
              <p:cNvSpPr>
                <a:spLocks/>
              </p:cNvSpPr>
              <p:nvPr/>
            </p:nvSpPr>
            <p:spPr bwMode="auto">
              <a:xfrm>
                <a:off x="5008" y="2721"/>
                <a:ext cx="10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194" name="Freeform 381"/>
              <p:cNvSpPr>
                <a:spLocks/>
              </p:cNvSpPr>
              <p:nvPr/>
            </p:nvSpPr>
            <p:spPr bwMode="auto">
              <a:xfrm>
                <a:off x="4903" y="2721"/>
                <a:ext cx="71" cy="324"/>
              </a:xfrm>
              <a:custGeom>
                <a:avLst/>
                <a:gdLst>
                  <a:gd name="T0" fmla="*/ 3 w 216"/>
                  <a:gd name="T1" fmla="*/ 163 h 373"/>
                  <a:gd name="T2" fmla="*/ 20 w 216"/>
                  <a:gd name="T3" fmla="*/ 163 h 373"/>
                  <a:gd name="T4" fmla="*/ 20 w 216"/>
                  <a:gd name="T5" fmla="*/ 260 h 373"/>
                  <a:gd name="T6" fmla="*/ 3 w 216"/>
                  <a:gd name="T7" fmla="*/ 260 h 373"/>
                  <a:gd name="T8" fmla="*/ 0 w 216"/>
                  <a:gd name="T9" fmla="*/ 281 h 373"/>
                  <a:gd name="T10" fmla="*/ 23 w 216"/>
                  <a:gd name="T11" fmla="*/ 281 h 373"/>
                  <a:gd name="T12" fmla="*/ 23 w 216"/>
                  <a:gd name="T13" fmla="*/ 0 h 373"/>
                  <a:gd name="T14" fmla="*/ 0 w 216"/>
                  <a:gd name="T15" fmla="*/ 0 h 373"/>
                  <a:gd name="T16" fmla="*/ 3 w 216"/>
                  <a:gd name="T17" fmla="*/ 22 h 373"/>
                  <a:gd name="T18" fmla="*/ 20 w 216"/>
                  <a:gd name="T19" fmla="*/ 22 h 373"/>
                  <a:gd name="T20" fmla="*/ 20 w 216"/>
                  <a:gd name="T21" fmla="*/ 129 h 373"/>
                  <a:gd name="T22" fmla="*/ 3 w 216"/>
                  <a:gd name="T23" fmla="*/ 129 h 373"/>
                  <a:gd name="T24" fmla="*/ 3 w 216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3"/>
                  <a:gd name="T41" fmla="*/ 216 w 216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3">
                    <a:moveTo>
                      <a:pt x="29" y="217"/>
                    </a:moveTo>
                    <a:lnTo>
                      <a:pt x="186" y="217"/>
                    </a:lnTo>
                    <a:lnTo>
                      <a:pt x="186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6" y="373"/>
                    </a:lnTo>
                    <a:lnTo>
                      <a:pt x="216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6" y="29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9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195" name="Freeform 382"/>
              <p:cNvSpPr>
                <a:spLocks/>
              </p:cNvSpPr>
              <p:nvPr/>
            </p:nvSpPr>
            <p:spPr bwMode="auto">
              <a:xfrm>
                <a:off x="4903" y="2721"/>
                <a:ext cx="9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196" name="Freeform 383"/>
              <p:cNvSpPr>
                <a:spLocks/>
              </p:cNvSpPr>
              <p:nvPr/>
            </p:nvSpPr>
            <p:spPr bwMode="auto">
              <a:xfrm>
                <a:off x="4799" y="2721"/>
                <a:ext cx="72" cy="324"/>
              </a:xfrm>
              <a:custGeom>
                <a:avLst/>
                <a:gdLst>
                  <a:gd name="T0" fmla="*/ 3 w 215"/>
                  <a:gd name="T1" fmla="*/ 163 h 373"/>
                  <a:gd name="T2" fmla="*/ 21 w 215"/>
                  <a:gd name="T3" fmla="*/ 163 h 373"/>
                  <a:gd name="T4" fmla="*/ 21 w 215"/>
                  <a:gd name="T5" fmla="*/ 260 h 373"/>
                  <a:gd name="T6" fmla="*/ 3 w 215"/>
                  <a:gd name="T7" fmla="*/ 260 h 373"/>
                  <a:gd name="T8" fmla="*/ 0 w 215"/>
                  <a:gd name="T9" fmla="*/ 281 h 373"/>
                  <a:gd name="T10" fmla="*/ 24 w 215"/>
                  <a:gd name="T11" fmla="*/ 281 h 373"/>
                  <a:gd name="T12" fmla="*/ 24 w 215"/>
                  <a:gd name="T13" fmla="*/ 0 h 373"/>
                  <a:gd name="T14" fmla="*/ 0 w 215"/>
                  <a:gd name="T15" fmla="*/ 0 h 373"/>
                  <a:gd name="T16" fmla="*/ 3 w 215"/>
                  <a:gd name="T17" fmla="*/ 22 h 373"/>
                  <a:gd name="T18" fmla="*/ 21 w 215"/>
                  <a:gd name="T19" fmla="*/ 22 h 373"/>
                  <a:gd name="T20" fmla="*/ 21 w 215"/>
                  <a:gd name="T21" fmla="*/ 129 h 373"/>
                  <a:gd name="T22" fmla="*/ 3 w 215"/>
                  <a:gd name="T23" fmla="*/ 129 h 373"/>
                  <a:gd name="T24" fmla="*/ 3 w 215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3"/>
                  <a:gd name="T41" fmla="*/ 215 w 215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3">
                    <a:moveTo>
                      <a:pt x="28" y="217"/>
                    </a:moveTo>
                    <a:lnTo>
                      <a:pt x="186" y="217"/>
                    </a:lnTo>
                    <a:lnTo>
                      <a:pt x="186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5" y="373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6" y="29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197" name="Freeform 384"/>
              <p:cNvSpPr>
                <a:spLocks/>
              </p:cNvSpPr>
              <p:nvPr/>
            </p:nvSpPr>
            <p:spPr bwMode="auto">
              <a:xfrm>
                <a:off x="4799" y="2721"/>
                <a:ext cx="10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198" name="Freeform 386"/>
              <p:cNvSpPr>
                <a:spLocks/>
              </p:cNvSpPr>
              <p:nvPr/>
            </p:nvSpPr>
            <p:spPr bwMode="auto">
              <a:xfrm>
                <a:off x="4903" y="3139"/>
                <a:ext cx="9" cy="324"/>
              </a:xfrm>
              <a:custGeom>
                <a:avLst/>
                <a:gdLst>
                  <a:gd name="T0" fmla="*/ 3 w 29"/>
                  <a:gd name="T1" fmla="*/ 21 h 372"/>
                  <a:gd name="T2" fmla="*/ 3 w 29"/>
                  <a:gd name="T3" fmla="*/ 260 h 372"/>
                  <a:gd name="T4" fmla="*/ 0 w 29"/>
                  <a:gd name="T5" fmla="*/ 282 h 372"/>
                  <a:gd name="T6" fmla="*/ 0 w 29"/>
                  <a:gd name="T7" fmla="*/ 0 h 372"/>
                  <a:gd name="T8" fmla="*/ 3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29" y="27"/>
                    </a:moveTo>
                    <a:lnTo>
                      <a:pt x="29" y="343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199" name="Freeform 387"/>
              <p:cNvSpPr>
                <a:spLocks/>
              </p:cNvSpPr>
              <p:nvPr/>
            </p:nvSpPr>
            <p:spPr bwMode="auto">
              <a:xfrm>
                <a:off x="4799" y="3139"/>
                <a:ext cx="72" cy="324"/>
              </a:xfrm>
              <a:custGeom>
                <a:avLst/>
                <a:gdLst>
                  <a:gd name="T0" fmla="*/ 3 w 215"/>
                  <a:gd name="T1" fmla="*/ 165 h 372"/>
                  <a:gd name="T2" fmla="*/ 21 w 215"/>
                  <a:gd name="T3" fmla="*/ 165 h 372"/>
                  <a:gd name="T4" fmla="*/ 21 w 215"/>
                  <a:gd name="T5" fmla="*/ 260 h 372"/>
                  <a:gd name="T6" fmla="*/ 3 w 215"/>
                  <a:gd name="T7" fmla="*/ 260 h 372"/>
                  <a:gd name="T8" fmla="*/ 0 w 215"/>
                  <a:gd name="T9" fmla="*/ 282 h 372"/>
                  <a:gd name="T10" fmla="*/ 24 w 215"/>
                  <a:gd name="T11" fmla="*/ 282 h 372"/>
                  <a:gd name="T12" fmla="*/ 24 w 215"/>
                  <a:gd name="T13" fmla="*/ 0 h 372"/>
                  <a:gd name="T14" fmla="*/ 0 w 215"/>
                  <a:gd name="T15" fmla="*/ 0 h 372"/>
                  <a:gd name="T16" fmla="*/ 3 w 215"/>
                  <a:gd name="T17" fmla="*/ 21 h 372"/>
                  <a:gd name="T18" fmla="*/ 21 w 215"/>
                  <a:gd name="T19" fmla="*/ 21 h 372"/>
                  <a:gd name="T20" fmla="*/ 21 w 215"/>
                  <a:gd name="T21" fmla="*/ 130 h 372"/>
                  <a:gd name="T22" fmla="*/ 3 w 215"/>
                  <a:gd name="T23" fmla="*/ 130 h 372"/>
                  <a:gd name="T24" fmla="*/ 3 w 215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2"/>
                  <a:gd name="T41" fmla="*/ 215 w 215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2">
                    <a:moveTo>
                      <a:pt x="28" y="217"/>
                    </a:moveTo>
                    <a:lnTo>
                      <a:pt x="186" y="217"/>
                    </a:lnTo>
                    <a:lnTo>
                      <a:pt x="186" y="343"/>
                    </a:lnTo>
                    <a:lnTo>
                      <a:pt x="29" y="343"/>
                    </a:lnTo>
                    <a:lnTo>
                      <a:pt x="0" y="372"/>
                    </a:lnTo>
                    <a:lnTo>
                      <a:pt x="215" y="372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7"/>
                    </a:lnTo>
                    <a:lnTo>
                      <a:pt x="186" y="27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200" name="Freeform 388"/>
              <p:cNvSpPr>
                <a:spLocks/>
              </p:cNvSpPr>
              <p:nvPr/>
            </p:nvSpPr>
            <p:spPr bwMode="auto">
              <a:xfrm>
                <a:off x="4799" y="3139"/>
                <a:ext cx="10" cy="324"/>
              </a:xfrm>
              <a:custGeom>
                <a:avLst/>
                <a:gdLst>
                  <a:gd name="T0" fmla="*/ 3 w 29"/>
                  <a:gd name="T1" fmla="*/ 21 h 372"/>
                  <a:gd name="T2" fmla="*/ 3 w 29"/>
                  <a:gd name="T3" fmla="*/ 260 h 372"/>
                  <a:gd name="T4" fmla="*/ 0 w 29"/>
                  <a:gd name="T5" fmla="*/ 282 h 372"/>
                  <a:gd name="T6" fmla="*/ 0 w 29"/>
                  <a:gd name="T7" fmla="*/ 0 h 372"/>
                  <a:gd name="T8" fmla="*/ 3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29" y="27"/>
                    </a:moveTo>
                    <a:lnTo>
                      <a:pt x="29" y="343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201" name="Rectangle 389"/>
              <p:cNvSpPr>
                <a:spLocks noChangeArrowheads="1"/>
              </p:cNvSpPr>
              <p:nvPr/>
            </p:nvSpPr>
            <p:spPr bwMode="auto">
              <a:xfrm>
                <a:off x="5114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202" name="Rectangle 390"/>
              <p:cNvSpPr>
                <a:spLocks noChangeArrowheads="1"/>
              </p:cNvSpPr>
              <p:nvPr/>
            </p:nvSpPr>
            <p:spPr bwMode="auto">
              <a:xfrm>
                <a:off x="5218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203" name="Rectangle 391"/>
              <p:cNvSpPr>
                <a:spLocks noChangeArrowheads="1"/>
              </p:cNvSpPr>
              <p:nvPr/>
            </p:nvSpPr>
            <p:spPr bwMode="auto">
              <a:xfrm>
                <a:off x="5324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204" name="Rectangle 392"/>
              <p:cNvSpPr>
                <a:spLocks noChangeArrowheads="1"/>
              </p:cNvSpPr>
              <p:nvPr/>
            </p:nvSpPr>
            <p:spPr bwMode="auto">
              <a:xfrm>
                <a:off x="5008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205" name="Rectangle 393"/>
              <p:cNvSpPr>
                <a:spLocks noChangeArrowheads="1"/>
              </p:cNvSpPr>
              <p:nvPr/>
            </p:nvSpPr>
            <p:spPr bwMode="auto">
              <a:xfrm>
                <a:off x="4903" y="2898"/>
                <a:ext cx="71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206" name="Rectangle 394"/>
              <p:cNvSpPr>
                <a:spLocks noChangeArrowheads="1"/>
              </p:cNvSpPr>
              <p:nvPr/>
            </p:nvSpPr>
            <p:spPr bwMode="auto">
              <a:xfrm>
                <a:off x="4799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207" name="Freeform 395"/>
              <p:cNvSpPr>
                <a:spLocks/>
              </p:cNvSpPr>
              <p:nvPr/>
            </p:nvSpPr>
            <p:spPr bwMode="auto">
              <a:xfrm>
                <a:off x="4986" y="2736"/>
                <a:ext cx="12" cy="37"/>
              </a:xfrm>
              <a:custGeom>
                <a:avLst/>
                <a:gdLst>
                  <a:gd name="T0" fmla="*/ 2 w 37"/>
                  <a:gd name="T1" fmla="*/ 36 h 38"/>
                  <a:gd name="T2" fmla="*/ 3 w 37"/>
                  <a:gd name="T3" fmla="*/ 34 h 38"/>
                  <a:gd name="T4" fmla="*/ 3 w 37"/>
                  <a:gd name="T5" fmla="*/ 30 h 38"/>
                  <a:gd name="T6" fmla="*/ 4 w 37"/>
                  <a:gd name="T7" fmla="*/ 23 h 38"/>
                  <a:gd name="T8" fmla="*/ 4 w 37"/>
                  <a:gd name="T9" fmla="*/ 19 h 38"/>
                  <a:gd name="T10" fmla="*/ 4 w 37"/>
                  <a:gd name="T11" fmla="*/ 12 h 38"/>
                  <a:gd name="T12" fmla="*/ 3 w 37"/>
                  <a:gd name="T13" fmla="*/ 5 h 38"/>
                  <a:gd name="T14" fmla="*/ 3 w 37"/>
                  <a:gd name="T15" fmla="*/ 1 h 38"/>
                  <a:gd name="T16" fmla="*/ 2 w 37"/>
                  <a:gd name="T17" fmla="*/ 0 h 38"/>
                  <a:gd name="T18" fmla="*/ 1 w 37"/>
                  <a:gd name="T19" fmla="*/ 1 h 38"/>
                  <a:gd name="T20" fmla="*/ 1 w 37"/>
                  <a:gd name="T21" fmla="*/ 5 h 38"/>
                  <a:gd name="T22" fmla="*/ 0 w 37"/>
                  <a:gd name="T23" fmla="*/ 12 h 38"/>
                  <a:gd name="T24" fmla="*/ 0 w 37"/>
                  <a:gd name="T25" fmla="*/ 19 h 38"/>
                  <a:gd name="T26" fmla="*/ 0 w 37"/>
                  <a:gd name="T27" fmla="*/ 23 h 38"/>
                  <a:gd name="T28" fmla="*/ 1 w 37"/>
                  <a:gd name="T29" fmla="*/ 30 h 38"/>
                  <a:gd name="T30" fmla="*/ 1 w 37"/>
                  <a:gd name="T31" fmla="*/ 34 h 38"/>
                  <a:gd name="T32" fmla="*/ 2 w 37"/>
                  <a:gd name="T33" fmla="*/ 36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7"/>
                  <a:gd name="T52" fmla="*/ 0 h 38"/>
                  <a:gd name="T53" fmla="*/ 37 w 37"/>
                  <a:gd name="T54" fmla="*/ 38 h 3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7" h="38">
                    <a:moveTo>
                      <a:pt x="19" y="38"/>
                    </a:moveTo>
                    <a:lnTo>
                      <a:pt x="26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7" y="19"/>
                    </a:lnTo>
                    <a:lnTo>
                      <a:pt x="36" y="12"/>
                    </a:lnTo>
                    <a:lnTo>
                      <a:pt x="32" y="5"/>
                    </a:lnTo>
                    <a:lnTo>
                      <a:pt x="26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</p:grpSp>
        <p:grpSp>
          <p:nvGrpSpPr>
            <p:cNvPr id="336" name="Group 316"/>
            <p:cNvGrpSpPr>
              <a:grpSpLocks/>
            </p:cNvGrpSpPr>
            <p:nvPr/>
          </p:nvGrpSpPr>
          <p:grpSpPr bwMode="auto">
            <a:xfrm>
              <a:off x="2895736" y="2076898"/>
              <a:ext cx="163469" cy="127788"/>
              <a:chOff x="4727" y="2506"/>
              <a:chExt cx="706" cy="1172"/>
            </a:xfrm>
          </p:grpSpPr>
          <p:sp>
            <p:nvSpPr>
              <p:cNvPr id="1052" name="Freeform 317"/>
              <p:cNvSpPr>
                <a:spLocks/>
              </p:cNvSpPr>
              <p:nvPr/>
            </p:nvSpPr>
            <p:spPr bwMode="auto">
              <a:xfrm>
                <a:off x="4727" y="3558"/>
                <a:ext cx="46" cy="120"/>
              </a:xfrm>
              <a:custGeom>
                <a:avLst/>
                <a:gdLst>
                  <a:gd name="T0" fmla="*/ 0 w 139"/>
                  <a:gd name="T1" fmla="*/ 107 h 135"/>
                  <a:gd name="T2" fmla="*/ 0 w 139"/>
                  <a:gd name="T3" fmla="*/ 73 h 135"/>
                  <a:gd name="T4" fmla="*/ 5 w 139"/>
                  <a:gd name="T5" fmla="*/ 73 h 135"/>
                  <a:gd name="T6" fmla="*/ 5 w 139"/>
                  <a:gd name="T7" fmla="*/ 37 h 135"/>
                  <a:gd name="T8" fmla="*/ 10 w 139"/>
                  <a:gd name="T9" fmla="*/ 37 h 135"/>
                  <a:gd name="T10" fmla="*/ 10 w 139"/>
                  <a:gd name="T11" fmla="*/ 0 h 135"/>
                  <a:gd name="T12" fmla="*/ 15 w 139"/>
                  <a:gd name="T13" fmla="*/ 0 h 135"/>
                  <a:gd name="T14" fmla="*/ 15 w 139"/>
                  <a:gd name="T15" fmla="*/ 107 h 135"/>
                  <a:gd name="T16" fmla="*/ 0 w 139"/>
                  <a:gd name="T17" fmla="*/ 107 h 1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9"/>
                  <a:gd name="T28" fmla="*/ 0 h 135"/>
                  <a:gd name="T29" fmla="*/ 139 w 139"/>
                  <a:gd name="T30" fmla="*/ 135 h 13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9" h="135">
                    <a:moveTo>
                      <a:pt x="0" y="135"/>
                    </a:moveTo>
                    <a:lnTo>
                      <a:pt x="0" y="92"/>
                    </a:lnTo>
                    <a:lnTo>
                      <a:pt x="46" y="92"/>
                    </a:lnTo>
                    <a:lnTo>
                      <a:pt x="46" y="47"/>
                    </a:lnTo>
                    <a:lnTo>
                      <a:pt x="92" y="47"/>
                    </a:lnTo>
                    <a:lnTo>
                      <a:pt x="92" y="0"/>
                    </a:lnTo>
                    <a:lnTo>
                      <a:pt x="139" y="0"/>
                    </a:lnTo>
                    <a:lnTo>
                      <a:pt x="139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053" name="Freeform 318"/>
              <p:cNvSpPr>
                <a:spLocks/>
              </p:cNvSpPr>
              <p:nvPr/>
            </p:nvSpPr>
            <p:spPr bwMode="auto">
              <a:xfrm>
                <a:off x="4773" y="2564"/>
                <a:ext cx="648" cy="1114"/>
              </a:xfrm>
              <a:custGeom>
                <a:avLst/>
                <a:gdLst>
                  <a:gd name="T0" fmla="*/ 0 w 1946"/>
                  <a:gd name="T1" fmla="*/ 971 h 1278"/>
                  <a:gd name="T2" fmla="*/ 0 w 1946"/>
                  <a:gd name="T3" fmla="*/ 78 h 1278"/>
                  <a:gd name="T4" fmla="*/ 84 w 1946"/>
                  <a:gd name="T5" fmla="*/ 78 h 1278"/>
                  <a:gd name="T6" fmla="*/ 84 w 1946"/>
                  <a:gd name="T7" fmla="*/ 71 h 1278"/>
                  <a:gd name="T8" fmla="*/ 84 w 1946"/>
                  <a:gd name="T9" fmla="*/ 62 h 1278"/>
                  <a:gd name="T10" fmla="*/ 85 w 1946"/>
                  <a:gd name="T11" fmla="*/ 55 h 1278"/>
                  <a:gd name="T12" fmla="*/ 85 w 1946"/>
                  <a:gd name="T13" fmla="*/ 48 h 1278"/>
                  <a:gd name="T14" fmla="*/ 86 w 1946"/>
                  <a:gd name="T15" fmla="*/ 42 h 1278"/>
                  <a:gd name="T16" fmla="*/ 88 w 1946"/>
                  <a:gd name="T17" fmla="*/ 35 h 1278"/>
                  <a:gd name="T18" fmla="*/ 89 w 1946"/>
                  <a:gd name="T19" fmla="*/ 29 h 1278"/>
                  <a:gd name="T20" fmla="*/ 91 w 1946"/>
                  <a:gd name="T21" fmla="*/ 23 h 1278"/>
                  <a:gd name="T22" fmla="*/ 92 w 1946"/>
                  <a:gd name="T23" fmla="*/ 18 h 1278"/>
                  <a:gd name="T24" fmla="*/ 94 w 1946"/>
                  <a:gd name="T25" fmla="*/ 14 h 1278"/>
                  <a:gd name="T26" fmla="*/ 96 w 1946"/>
                  <a:gd name="T27" fmla="*/ 10 h 1278"/>
                  <a:gd name="T28" fmla="*/ 98 w 1946"/>
                  <a:gd name="T29" fmla="*/ 6 h 1278"/>
                  <a:gd name="T30" fmla="*/ 101 w 1946"/>
                  <a:gd name="T31" fmla="*/ 3 h 1278"/>
                  <a:gd name="T32" fmla="*/ 103 w 1946"/>
                  <a:gd name="T33" fmla="*/ 3 h 1278"/>
                  <a:gd name="T34" fmla="*/ 105 w 1946"/>
                  <a:gd name="T35" fmla="*/ 0 h 1278"/>
                  <a:gd name="T36" fmla="*/ 108 w 1946"/>
                  <a:gd name="T37" fmla="*/ 0 h 1278"/>
                  <a:gd name="T38" fmla="*/ 110 w 1946"/>
                  <a:gd name="T39" fmla="*/ 0 h 1278"/>
                  <a:gd name="T40" fmla="*/ 113 w 1946"/>
                  <a:gd name="T41" fmla="*/ 3 h 1278"/>
                  <a:gd name="T42" fmla="*/ 115 w 1946"/>
                  <a:gd name="T43" fmla="*/ 3 h 1278"/>
                  <a:gd name="T44" fmla="*/ 118 w 1946"/>
                  <a:gd name="T45" fmla="*/ 6 h 1278"/>
                  <a:gd name="T46" fmla="*/ 120 w 1946"/>
                  <a:gd name="T47" fmla="*/ 10 h 1278"/>
                  <a:gd name="T48" fmla="*/ 122 w 1946"/>
                  <a:gd name="T49" fmla="*/ 14 h 1278"/>
                  <a:gd name="T50" fmla="*/ 124 w 1946"/>
                  <a:gd name="T51" fmla="*/ 18 h 1278"/>
                  <a:gd name="T52" fmla="*/ 125 w 1946"/>
                  <a:gd name="T53" fmla="*/ 23 h 1278"/>
                  <a:gd name="T54" fmla="*/ 127 w 1946"/>
                  <a:gd name="T55" fmla="*/ 29 h 1278"/>
                  <a:gd name="T56" fmla="*/ 128 w 1946"/>
                  <a:gd name="T57" fmla="*/ 35 h 1278"/>
                  <a:gd name="T58" fmla="*/ 130 w 1946"/>
                  <a:gd name="T59" fmla="*/ 42 h 1278"/>
                  <a:gd name="T60" fmla="*/ 130 w 1946"/>
                  <a:gd name="T61" fmla="*/ 48 h 1278"/>
                  <a:gd name="T62" fmla="*/ 131 w 1946"/>
                  <a:gd name="T63" fmla="*/ 55 h 1278"/>
                  <a:gd name="T64" fmla="*/ 132 w 1946"/>
                  <a:gd name="T65" fmla="*/ 62 h 1278"/>
                  <a:gd name="T66" fmla="*/ 132 w 1946"/>
                  <a:gd name="T67" fmla="*/ 71 h 1278"/>
                  <a:gd name="T68" fmla="*/ 132 w 1946"/>
                  <a:gd name="T69" fmla="*/ 78 h 1278"/>
                  <a:gd name="T70" fmla="*/ 216 w 1946"/>
                  <a:gd name="T71" fmla="*/ 78 h 1278"/>
                  <a:gd name="T72" fmla="*/ 216 w 1946"/>
                  <a:gd name="T73" fmla="*/ 970 h 1278"/>
                  <a:gd name="T74" fmla="*/ 0 w 1946"/>
                  <a:gd name="T75" fmla="*/ 971 h 127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946"/>
                  <a:gd name="T115" fmla="*/ 0 h 1278"/>
                  <a:gd name="T116" fmla="*/ 1946 w 1946"/>
                  <a:gd name="T117" fmla="*/ 1278 h 1278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946" h="1278">
                    <a:moveTo>
                      <a:pt x="0" y="1278"/>
                    </a:moveTo>
                    <a:lnTo>
                      <a:pt x="0" y="103"/>
                    </a:lnTo>
                    <a:lnTo>
                      <a:pt x="753" y="103"/>
                    </a:lnTo>
                    <a:lnTo>
                      <a:pt x="754" y="93"/>
                    </a:lnTo>
                    <a:lnTo>
                      <a:pt x="757" y="82"/>
                    </a:lnTo>
                    <a:lnTo>
                      <a:pt x="763" y="72"/>
                    </a:lnTo>
                    <a:lnTo>
                      <a:pt x="769" y="63"/>
                    </a:lnTo>
                    <a:lnTo>
                      <a:pt x="779" y="55"/>
                    </a:lnTo>
                    <a:lnTo>
                      <a:pt x="790" y="46"/>
                    </a:lnTo>
                    <a:lnTo>
                      <a:pt x="803" y="38"/>
                    </a:lnTo>
                    <a:lnTo>
                      <a:pt x="817" y="30"/>
                    </a:lnTo>
                    <a:lnTo>
                      <a:pt x="833" y="24"/>
                    </a:lnTo>
                    <a:lnTo>
                      <a:pt x="849" y="18"/>
                    </a:lnTo>
                    <a:lnTo>
                      <a:pt x="867" y="13"/>
                    </a:lnTo>
                    <a:lnTo>
                      <a:pt x="887" y="8"/>
                    </a:lnTo>
                    <a:lnTo>
                      <a:pt x="907" y="5"/>
                    </a:lnTo>
                    <a:lnTo>
                      <a:pt x="928" y="3"/>
                    </a:lnTo>
                    <a:lnTo>
                      <a:pt x="950" y="0"/>
                    </a:lnTo>
                    <a:lnTo>
                      <a:pt x="972" y="0"/>
                    </a:lnTo>
                    <a:lnTo>
                      <a:pt x="995" y="0"/>
                    </a:lnTo>
                    <a:lnTo>
                      <a:pt x="1017" y="3"/>
                    </a:lnTo>
                    <a:lnTo>
                      <a:pt x="1038" y="5"/>
                    </a:lnTo>
                    <a:lnTo>
                      <a:pt x="1059" y="8"/>
                    </a:lnTo>
                    <a:lnTo>
                      <a:pt x="1078" y="13"/>
                    </a:lnTo>
                    <a:lnTo>
                      <a:pt x="1096" y="18"/>
                    </a:lnTo>
                    <a:lnTo>
                      <a:pt x="1113" y="24"/>
                    </a:lnTo>
                    <a:lnTo>
                      <a:pt x="1129" y="30"/>
                    </a:lnTo>
                    <a:lnTo>
                      <a:pt x="1143" y="38"/>
                    </a:lnTo>
                    <a:lnTo>
                      <a:pt x="1155" y="46"/>
                    </a:lnTo>
                    <a:lnTo>
                      <a:pt x="1167" y="55"/>
                    </a:lnTo>
                    <a:lnTo>
                      <a:pt x="1175" y="63"/>
                    </a:lnTo>
                    <a:lnTo>
                      <a:pt x="1183" y="72"/>
                    </a:lnTo>
                    <a:lnTo>
                      <a:pt x="1189" y="82"/>
                    </a:lnTo>
                    <a:lnTo>
                      <a:pt x="1192" y="93"/>
                    </a:lnTo>
                    <a:lnTo>
                      <a:pt x="1193" y="103"/>
                    </a:lnTo>
                    <a:lnTo>
                      <a:pt x="1946" y="103"/>
                    </a:lnTo>
                    <a:lnTo>
                      <a:pt x="1946" y="1277"/>
                    </a:lnTo>
                    <a:lnTo>
                      <a:pt x="0" y="1278"/>
                    </a:lnTo>
                    <a:close/>
                  </a:path>
                </a:pathLst>
              </a:custGeom>
              <a:solidFill>
                <a:srgbClr val="B233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054" name="Rectangle 319"/>
              <p:cNvSpPr>
                <a:spLocks noChangeArrowheads="1"/>
              </p:cNvSpPr>
              <p:nvPr/>
            </p:nvSpPr>
            <p:spPr bwMode="auto">
              <a:xfrm>
                <a:off x="5188" y="3087"/>
                <a:ext cx="42" cy="3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055" name="Rectangle 320"/>
              <p:cNvSpPr>
                <a:spLocks noChangeArrowheads="1"/>
              </p:cNvSpPr>
              <p:nvPr/>
            </p:nvSpPr>
            <p:spPr bwMode="auto">
              <a:xfrm>
                <a:off x="5168" y="3134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056" name="Rectangle 321"/>
              <p:cNvSpPr>
                <a:spLocks noChangeArrowheads="1"/>
              </p:cNvSpPr>
              <p:nvPr/>
            </p:nvSpPr>
            <p:spPr bwMode="auto">
              <a:xfrm>
                <a:off x="5306" y="3034"/>
                <a:ext cx="42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057" name="Rectangle 322"/>
              <p:cNvSpPr>
                <a:spLocks noChangeArrowheads="1"/>
              </p:cNvSpPr>
              <p:nvPr/>
            </p:nvSpPr>
            <p:spPr bwMode="auto">
              <a:xfrm>
                <a:off x="5286" y="3087"/>
                <a:ext cx="40" cy="3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058" name="Rectangle 323"/>
              <p:cNvSpPr>
                <a:spLocks noChangeArrowheads="1"/>
              </p:cNvSpPr>
              <p:nvPr/>
            </p:nvSpPr>
            <p:spPr bwMode="auto">
              <a:xfrm>
                <a:off x="5286" y="2987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059" name="Rectangle 324"/>
              <p:cNvSpPr>
                <a:spLocks noChangeArrowheads="1"/>
              </p:cNvSpPr>
              <p:nvPr/>
            </p:nvSpPr>
            <p:spPr bwMode="auto">
              <a:xfrm>
                <a:off x="4773" y="3076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060" name="Rectangle 325"/>
              <p:cNvSpPr>
                <a:spLocks noChangeArrowheads="1"/>
              </p:cNvSpPr>
              <p:nvPr/>
            </p:nvSpPr>
            <p:spPr bwMode="auto">
              <a:xfrm>
                <a:off x="4773" y="3024"/>
                <a:ext cx="18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061" name="Rectangle 326"/>
              <p:cNvSpPr>
                <a:spLocks noChangeArrowheads="1"/>
              </p:cNvSpPr>
              <p:nvPr/>
            </p:nvSpPr>
            <p:spPr bwMode="auto">
              <a:xfrm>
                <a:off x="4773" y="3123"/>
                <a:ext cx="18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062" name="Rectangle 327"/>
              <p:cNvSpPr>
                <a:spLocks noChangeArrowheads="1"/>
              </p:cNvSpPr>
              <p:nvPr/>
            </p:nvSpPr>
            <p:spPr bwMode="auto">
              <a:xfrm>
                <a:off x="4946" y="3076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063" name="Rectangle 328"/>
              <p:cNvSpPr>
                <a:spLocks noChangeArrowheads="1"/>
              </p:cNvSpPr>
              <p:nvPr/>
            </p:nvSpPr>
            <p:spPr bwMode="auto">
              <a:xfrm>
                <a:off x="4924" y="312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064" name="Rectangle 329"/>
              <p:cNvSpPr>
                <a:spLocks noChangeArrowheads="1"/>
              </p:cNvSpPr>
              <p:nvPr/>
            </p:nvSpPr>
            <p:spPr bwMode="auto">
              <a:xfrm>
                <a:off x="4773" y="345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065" name="Rectangle 330"/>
              <p:cNvSpPr>
                <a:spLocks noChangeArrowheads="1"/>
              </p:cNvSpPr>
              <p:nvPr/>
            </p:nvSpPr>
            <p:spPr bwMode="auto">
              <a:xfrm>
                <a:off x="4773" y="3406"/>
                <a:ext cx="18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066" name="Rectangle 331"/>
              <p:cNvSpPr>
                <a:spLocks noChangeArrowheads="1"/>
              </p:cNvSpPr>
              <p:nvPr/>
            </p:nvSpPr>
            <p:spPr bwMode="auto">
              <a:xfrm>
                <a:off x="4773" y="3505"/>
                <a:ext cx="18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067" name="Rectangle 332"/>
              <p:cNvSpPr>
                <a:spLocks noChangeArrowheads="1"/>
              </p:cNvSpPr>
              <p:nvPr/>
            </p:nvSpPr>
            <p:spPr bwMode="auto">
              <a:xfrm>
                <a:off x="4946" y="345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068" name="Rectangle 333"/>
              <p:cNvSpPr>
                <a:spLocks noChangeArrowheads="1"/>
              </p:cNvSpPr>
              <p:nvPr/>
            </p:nvSpPr>
            <p:spPr bwMode="auto">
              <a:xfrm>
                <a:off x="4924" y="3505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069" name="Freeform 334"/>
              <p:cNvSpPr>
                <a:spLocks/>
              </p:cNvSpPr>
              <p:nvPr/>
            </p:nvSpPr>
            <p:spPr bwMode="auto">
              <a:xfrm>
                <a:off x="5024" y="3076"/>
                <a:ext cx="146" cy="89"/>
              </a:xfrm>
              <a:custGeom>
                <a:avLst/>
                <a:gdLst>
                  <a:gd name="T0" fmla="*/ 48 w 440"/>
                  <a:gd name="T1" fmla="*/ 78 h 102"/>
                  <a:gd name="T2" fmla="*/ 48 w 440"/>
                  <a:gd name="T3" fmla="*/ 70 h 102"/>
                  <a:gd name="T4" fmla="*/ 48 w 440"/>
                  <a:gd name="T5" fmla="*/ 63 h 102"/>
                  <a:gd name="T6" fmla="*/ 47 w 440"/>
                  <a:gd name="T7" fmla="*/ 55 h 102"/>
                  <a:gd name="T8" fmla="*/ 46 w 440"/>
                  <a:gd name="T9" fmla="*/ 49 h 102"/>
                  <a:gd name="T10" fmla="*/ 45 w 440"/>
                  <a:gd name="T11" fmla="*/ 42 h 102"/>
                  <a:gd name="T12" fmla="*/ 44 w 440"/>
                  <a:gd name="T13" fmla="*/ 35 h 102"/>
                  <a:gd name="T14" fmla="*/ 43 w 440"/>
                  <a:gd name="T15" fmla="*/ 29 h 102"/>
                  <a:gd name="T16" fmla="*/ 41 w 440"/>
                  <a:gd name="T17" fmla="*/ 23 h 102"/>
                  <a:gd name="T18" fmla="*/ 39 w 440"/>
                  <a:gd name="T19" fmla="*/ 18 h 102"/>
                  <a:gd name="T20" fmla="*/ 38 w 440"/>
                  <a:gd name="T21" fmla="*/ 14 h 102"/>
                  <a:gd name="T22" fmla="*/ 36 w 440"/>
                  <a:gd name="T23" fmla="*/ 10 h 102"/>
                  <a:gd name="T24" fmla="*/ 34 w 440"/>
                  <a:gd name="T25" fmla="*/ 6 h 102"/>
                  <a:gd name="T26" fmla="*/ 32 w 440"/>
                  <a:gd name="T27" fmla="*/ 3 h 102"/>
                  <a:gd name="T28" fmla="*/ 29 w 440"/>
                  <a:gd name="T29" fmla="*/ 3 h 102"/>
                  <a:gd name="T30" fmla="*/ 27 w 440"/>
                  <a:gd name="T31" fmla="*/ 0 h 102"/>
                  <a:gd name="T32" fmla="*/ 24 w 440"/>
                  <a:gd name="T33" fmla="*/ 0 h 102"/>
                  <a:gd name="T34" fmla="*/ 22 w 440"/>
                  <a:gd name="T35" fmla="*/ 0 h 102"/>
                  <a:gd name="T36" fmla="*/ 19 w 440"/>
                  <a:gd name="T37" fmla="*/ 3 h 102"/>
                  <a:gd name="T38" fmla="*/ 17 w 440"/>
                  <a:gd name="T39" fmla="*/ 3 h 102"/>
                  <a:gd name="T40" fmla="*/ 15 w 440"/>
                  <a:gd name="T41" fmla="*/ 6 h 102"/>
                  <a:gd name="T42" fmla="*/ 13 w 440"/>
                  <a:gd name="T43" fmla="*/ 10 h 102"/>
                  <a:gd name="T44" fmla="*/ 11 w 440"/>
                  <a:gd name="T45" fmla="*/ 14 h 102"/>
                  <a:gd name="T46" fmla="*/ 9 w 440"/>
                  <a:gd name="T47" fmla="*/ 18 h 102"/>
                  <a:gd name="T48" fmla="*/ 7 w 440"/>
                  <a:gd name="T49" fmla="*/ 23 h 102"/>
                  <a:gd name="T50" fmla="*/ 6 w 440"/>
                  <a:gd name="T51" fmla="*/ 29 h 102"/>
                  <a:gd name="T52" fmla="*/ 4 w 440"/>
                  <a:gd name="T53" fmla="*/ 35 h 102"/>
                  <a:gd name="T54" fmla="*/ 3 w 440"/>
                  <a:gd name="T55" fmla="*/ 42 h 102"/>
                  <a:gd name="T56" fmla="*/ 2 w 440"/>
                  <a:gd name="T57" fmla="*/ 49 h 102"/>
                  <a:gd name="T58" fmla="*/ 1 w 440"/>
                  <a:gd name="T59" fmla="*/ 55 h 102"/>
                  <a:gd name="T60" fmla="*/ 0 w 440"/>
                  <a:gd name="T61" fmla="*/ 63 h 102"/>
                  <a:gd name="T62" fmla="*/ 0 w 440"/>
                  <a:gd name="T63" fmla="*/ 70 h 102"/>
                  <a:gd name="T64" fmla="*/ 0 w 440"/>
                  <a:gd name="T65" fmla="*/ 78 h 102"/>
                  <a:gd name="T66" fmla="*/ 48 w 440"/>
                  <a:gd name="T67" fmla="*/ 78 h 10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40"/>
                  <a:gd name="T103" fmla="*/ 0 h 102"/>
                  <a:gd name="T104" fmla="*/ 440 w 440"/>
                  <a:gd name="T105" fmla="*/ 102 h 10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40" h="102">
                    <a:moveTo>
                      <a:pt x="440" y="102"/>
                    </a:moveTo>
                    <a:lnTo>
                      <a:pt x="439" y="92"/>
                    </a:lnTo>
                    <a:lnTo>
                      <a:pt x="436" y="82"/>
                    </a:lnTo>
                    <a:lnTo>
                      <a:pt x="430" y="72"/>
                    </a:lnTo>
                    <a:lnTo>
                      <a:pt x="422" y="64"/>
                    </a:lnTo>
                    <a:lnTo>
                      <a:pt x="414" y="55"/>
                    </a:lnTo>
                    <a:lnTo>
                      <a:pt x="402" y="46"/>
                    </a:lnTo>
                    <a:lnTo>
                      <a:pt x="390" y="38"/>
                    </a:lnTo>
                    <a:lnTo>
                      <a:pt x="376" y="30"/>
                    </a:lnTo>
                    <a:lnTo>
                      <a:pt x="360" y="24"/>
                    </a:lnTo>
                    <a:lnTo>
                      <a:pt x="343" y="18"/>
                    </a:lnTo>
                    <a:lnTo>
                      <a:pt x="325" y="13"/>
                    </a:lnTo>
                    <a:lnTo>
                      <a:pt x="306" y="8"/>
                    </a:lnTo>
                    <a:lnTo>
                      <a:pt x="285" y="5"/>
                    </a:lnTo>
                    <a:lnTo>
                      <a:pt x="264" y="3"/>
                    </a:lnTo>
                    <a:lnTo>
                      <a:pt x="242" y="0"/>
                    </a:lnTo>
                    <a:lnTo>
                      <a:pt x="219" y="0"/>
                    </a:lnTo>
                    <a:lnTo>
                      <a:pt x="197" y="0"/>
                    </a:lnTo>
                    <a:lnTo>
                      <a:pt x="175" y="3"/>
                    </a:lnTo>
                    <a:lnTo>
                      <a:pt x="154" y="5"/>
                    </a:lnTo>
                    <a:lnTo>
                      <a:pt x="134" y="8"/>
                    </a:lnTo>
                    <a:lnTo>
                      <a:pt x="114" y="13"/>
                    </a:lnTo>
                    <a:lnTo>
                      <a:pt x="96" y="18"/>
                    </a:lnTo>
                    <a:lnTo>
                      <a:pt x="80" y="24"/>
                    </a:lnTo>
                    <a:lnTo>
                      <a:pt x="64" y="30"/>
                    </a:lnTo>
                    <a:lnTo>
                      <a:pt x="50" y="38"/>
                    </a:lnTo>
                    <a:lnTo>
                      <a:pt x="37" y="46"/>
                    </a:lnTo>
                    <a:lnTo>
                      <a:pt x="26" y="55"/>
                    </a:lnTo>
                    <a:lnTo>
                      <a:pt x="16" y="64"/>
                    </a:lnTo>
                    <a:lnTo>
                      <a:pt x="10" y="72"/>
                    </a:lnTo>
                    <a:lnTo>
                      <a:pt x="4" y="82"/>
                    </a:lnTo>
                    <a:lnTo>
                      <a:pt x="1" y="92"/>
                    </a:lnTo>
                    <a:lnTo>
                      <a:pt x="0" y="102"/>
                    </a:lnTo>
                    <a:lnTo>
                      <a:pt x="440" y="102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070" name="Freeform 335"/>
              <p:cNvSpPr>
                <a:spLocks/>
              </p:cNvSpPr>
              <p:nvPr/>
            </p:nvSpPr>
            <p:spPr bwMode="auto">
              <a:xfrm>
                <a:off x="4789" y="2506"/>
                <a:ext cx="615" cy="147"/>
              </a:xfrm>
              <a:custGeom>
                <a:avLst/>
                <a:gdLst>
                  <a:gd name="T0" fmla="*/ 100 w 1847"/>
                  <a:gd name="T1" fmla="*/ 50 h 168"/>
                  <a:gd name="T2" fmla="*/ 95 w 1847"/>
                  <a:gd name="T3" fmla="*/ 53 h 168"/>
                  <a:gd name="T4" fmla="*/ 91 w 1847"/>
                  <a:gd name="T5" fmla="*/ 60 h 168"/>
                  <a:gd name="T6" fmla="*/ 87 w 1847"/>
                  <a:gd name="T7" fmla="*/ 68 h 168"/>
                  <a:gd name="T8" fmla="*/ 84 w 1847"/>
                  <a:gd name="T9" fmla="*/ 79 h 168"/>
                  <a:gd name="T10" fmla="*/ 81 w 1847"/>
                  <a:gd name="T11" fmla="*/ 92 h 168"/>
                  <a:gd name="T12" fmla="*/ 79 w 1847"/>
                  <a:gd name="T13" fmla="*/ 105 h 168"/>
                  <a:gd name="T14" fmla="*/ 78 w 1847"/>
                  <a:gd name="T15" fmla="*/ 121 h 168"/>
                  <a:gd name="T16" fmla="*/ 0 w 1847"/>
                  <a:gd name="T17" fmla="*/ 129 h 168"/>
                  <a:gd name="T18" fmla="*/ 1 w 1847"/>
                  <a:gd name="T19" fmla="*/ 88 h 168"/>
                  <a:gd name="T20" fmla="*/ 6 w 1847"/>
                  <a:gd name="T21" fmla="*/ 88 h 168"/>
                  <a:gd name="T22" fmla="*/ 16 w 1847"/>
                  <a:gd name="T23" fmla="*/ 88 h 168"/>
                  <a:gd name="T24" fmla="*/ 28 w 1847"/>
                  <a:gd name="T25" fmla="*/ 88 h 168"/>
                  <a:gd name="T26" fmla="*/ 41 w 1847"/>
                  <a:gd name="T27" fmla="*/ 88 h 168"/>
                  <a:gd name="T28" fmla="*/ 54 w 1847"/>
                  <a:gd name="T29" fmla="*/ 88 h 168"/>
                  <a:gd name="T30" fmla="*/ 65 w 1847"/>
                  <a:gd name="T31" fmla="*/ 88 h 168"/>
                  <a:gd name="T32" fmla="*/ 71 w 1847"/>
                  <a:gd name="T33" fmla="*/ 88 h 168"/>
                  <a:gd name="T34" fmla="*/ 74 w 1847"/>
                  <a:gd name="T35" fmla="*/ 80 h 168"/>
                  <a:gd name="T36" fmla="*/ 76 w 1847"/>
                  <a:gd name="T37" fmla="*/ 64 h 168"/>
                  <a:gd name="T38" fmla="*/ 79 w 1847"/>
                  <a:gd name="T39" fmla="*/ 47 h 168"/>
                  <a:gd name="T40" fmla="*/ 83 w 1847"/>
                  <a:gd name="T41" fmla="*/ 33 h 168"/>
                  <a:gd name="T42" fmla="*/ 86 w 1847"/>
                  <a:gd name="T43" fmla="*/ 21 h 168"/>
                  <a:gd name="T44" fmla="*/ 91 w 1847"/>
                  <a:gd name="T45" fmla="*/ 10 h 168"/>
                  <a:gd name="T46" fmla="*/ 95 w 1847"/>
                  <a:gd name="T47" fmla="*/ 4 h 168"/>
                  <a:gd name="T48" fmla="*/ 100 w 1847"/>
                  <a:gd name="T49" fmla="*/ 1 h 168"/>
                  <a:gd name="T50" fmla="*/ 105 w 1847"/>
                  <a:gd name="T51" fmla="*/ 1 h 168"/>
                  <a:gd name="T52" fmla="*/ 110 w 1847"/>
                  <a:gd name="T53" fmla="*/ 4 h 168"/>
                  <a:gd name="T54" fmla="*/ 114 w 1847"/>
                  <a:gd name="T55" fmla="*/ 10 h 168"/>
                  <a:gd name="T56" fmla="*/ 119 w 1847"/>
                  <a:gd name="T57" fmla="*/ 21 h 168"/>
                  <a:gd name="T58" fmla="*/ 123 w 1847"/>
                  <a:gd name="T59" fmla="*/ 33 h 168"/>
                  <a:gd name="T60" fmla="*/ 126 w 1847"/>
                  <a:gd name="T61" fmla="*/ 47 h 168"/>
                  <a:gd name="T62" fmla="*/ 129 w 1847"/>
                  <a:gd name="T63" fmla="*/ 64 h 168"/>
                  <a:gd name="T64" fmla="*/ 131 w 1847"/>
                  <a:gd name="T65" fmla="*/ 80 h 168"/>
                  <a:gd name="T66" fmla="*/ 134 w 1847"/>
                  <a:gd name="T67" fmla="*/ 88 h 168"/>
                  <a:gd name="T68" fmla="*/ 140 w 1847"/>
                  <a:gd name="T69" fmla="*/ 88 h 168"/>
                  <a:gd name="T70" fmla="*/ 151 w 1847"/>
                  <a:gd name="T71" fmla="*/ 88 h 168"/>
                  <a:gd name="T72" fmla="*/ 163 w 1847"/>
                  <a:gd name="T73" fmla="*/ 88 h 168"/>
                  <a:gd name="T74" fmla="*/ 176 w 1847"/>
                  <a:gd name="T75" fmla="*/ 88 h 168"/>
                  <a:gd name="T76" fmla="*/ 189 w 1847"/>
                  <a:gd name="T77" fmla="*/ 88 h 168"/>
                  <a:gd name="T78" fmla="*/ 198 w 1847"/>
                  <a:gd name="T79" fmla="*/ 88 h 168"/>
                  <a:gd name="T80" fmla="*/ 204 w 1847"/>
                  <a:gd name="T81" fmla="*/ 88 h 168"/>
                  <a:gd name="T82" fmla="*/ 205 w 1847"/>
                  <a:gd name="T83" fmla="*/ 129 h 168"/>
                  <a:gd name="T84" fmla="*/ 127 w 1847"/>
                  <a:gd name="T85" fmla="*/ 121 h 168"/>
                  <a:gd name="T86" fmla="*/ 126 w 1847"/>
                  <a:gd name="T87" fmla="*/ 105 h 168"/>
                  <a:gd name="T88" fmla="*/ 124 w 1847"/>
                  <a:gd name="T89" fmla="*/ 92 h 168"/>
                  <a:gd name="T90" fmla="*/ 121 w 1847"/>
                  <a:gd name="T91" fmla="*/ 79 h 168"/>
                  <a:gd name="T92" fmla="*/ 118 w 1847"/>
                  <a:gd name="T93" fmla="*/ 68 h 168"/>
                  <a:gd name="T94" fmla="*/ 114 w 1847"/>
                  <a:gd name="T95" fmla="*/ 60 h 168"/>
                  <a:gd name="T96" fmla="*/ 110 w 1847"/>
                  <a:gd name="T97" fmla="*/ 53 h 168"/>
                  <a:gd name="T98" fmla="*/ 105 w 1847"/>
                  <a:gd name="T99" fmla="*/ 50 h 16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847"/>
                  <a:gd name="T151" fmla="*/ 0 h 168"/>
                  <a:gd name="T152" fmla="*/ 1847 w 1847"/>
                  <a:gd name="T153" fmla="*/ 168 h 16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847" h="168">
                    <a:moveTo>
                      <a:pt x="923" y="65"/>
                    </a:moveTo>
                    <a:lnTo>
                      <a:pt x="901" y="65"/>
                    </a:lnTo>
                    <a:lnTo>
                      <a:pt x="879" y="68"/>
                    </a:lnTo>
                    <a:lnTo>
                      <a:pt x="858" y="70"/>
                    </a:lnTo>
                    <a:lnTo>
                      <a:pt x="838" y="73"/>
                    </a:lnTo>
                    <a:lnTo>
                      <a:pt x="818" y="78"/>
                    </a:lnTo>
                    <a:lnTo>
                      <a:pt x="800" y="83"/>
                    </a:lnTo>
                    <a:lnTo>
                      <a:pt x="784" y="89"/>
                    </a:lnTo>
                    <a:lnTo>
                      <a:pt x="768" y="95"/>
                    </a:lnTo>
                    <a:lnTo>
                      <a:pt x="754" y="103"/>
                    </a:lnTo>
                    <a:lnTo>
                      <a:pt x="741" y="111"/>
                    </a:lnTo>
                    <a:lnTo>
                      <a:pt x="730" y="120"/>
                    </a:lnTo>
                    <a:lnTo>
                      <a:pt x="720" y="128"/>
                    </a:lnTo>
                    <a:lnTo>
                      <a:pt x="714" y="137"/>
                    </a:lnTo>
                    <a:lnTo>
                      <a:pt x="708" y="147"/>
                    </a:lnTo>
                    <a:lnTo>
                      <a:pt x="705" y="158"/>
                    </a:lnTo>
                    <a:lnTo>
                      <a:pt x="704" y="168"/>
                    </a:lnTo>
                    <a:lnTo>
                      <a:pt x="0" y="168"/>
                    </a:lnTo>
                    <a:lnTo>
                      <a:pt x="0" y="116"/>
                    </a:lnTo>
                    <a:lnTo>
                      <a:pt x="7" y="116"/>
                    </a:lnTo>
                    <a:lnTo>
                      <a:pt x="27" y="116"/>
                    </a:lnTo>
                    <a:lnTo>
                      <a:pt x="57" y="116"/>
                    </a:lnTo>
                    <a:lnTo>
                      <a:pt x="97" y="116"/>
                    </a:lnTo>
                    <a:lnTo>
                      <a:pt x="145" y="116"/>
                    </a:lnTo>
                    <a:lnTo>
                      <a:pt x="197" y="116"/>
                    </a:lnTo>
                    <a:lnTo>
                      <a:pt x="254" y="116"/>
                    </a:lnTo>
                    <a:lnTo>
                      <a:pt x="313" y="116"/>
                    </a:lnTo>
                    <a:lnTo>
                      <a:pt x="373" y="116"/>
                    </a:lnTo>
                    <a:lnTo>
                      <a:pt x="431" y="116"/>
                    </a:lnTo>
                    <a:lnTo>
                      <a:pt x="486" y="116"/>
                    </a:lnTo>
                    <a:lnTo>
                      <a:pt x="537" y="116"/>
                    </a:lnTo>
                    <a:lnTo>
                      <a:pt x="582" y="116"/>
                    </a:lnTo>
                    <a:lnTo>
                      <a:pt x="617" y="116"/>
                    </a:lnTo>
                    <a:lnTo>
                      <a:pt x="644" y="116"/>
                    </a:lnTo>
                    <a:lnTo>
                      <a:pt x="658" y="116"/>
                    </a:lnTo>
                    <a:lnTo>
                      <a:pt x="666" y="105"/>
                    </a:lnTo>
                    <a:lnTo>
                      <a:pt x="675" y="94"/>
                    </a:lnTo>
                    <a:lnTo>
                      <a:pt x="686" y="83"/>
                    </a:lnTo>
                    <a:lnTo>
                      <a:pt x="698" y="72"/>
                    </a:lnTo>
                    <a:lnTo>
                      <a:pt x="713" y="62"/>
                    </a:lnTo>
                    <a:lnTo>
                      <a:pt x="727" y="53"/>
                    </a:lnTo>
                    <a:lnTo>
                      <a:pt x="744" y="43"/>
                    </a:lnTo>
                    <a:lnTo>
                      <a:pt x="760" y="35"/>
                    </a:lnTo>
                    <a:lnTo>
                      <a:pt x="778" y="28"/>
                    </a:lnTo>
                    <a:lnTo>
                      <a:pt x="797" y="21"/>
                    </a:lnTo>
                    <a:lnTo>
                      <a:pt x="817" y="14"/>
                    </a:lnTo>
                    <a:lnTo>
                      <a:pt x="838" y="10"/>
                    </a:lnTo>
                    <a:lnTo>
                      <a:pt x="858" y="6"/>
                    </a:lnTo>
                    <a:lnTo>
                      <a:pt x="880" y="2"/>
                    </a:lnTo>
                    <a:lnTo>
                      <a:pt x="901" y="1"/>
                    </a:lnTo>
                    <a:lnTo>
                      <a:pt x="923" y="0"/>
                    </a:lnTo>
                    <a:lnTo>
                      <a:pt x="946" y="1"/>
                    </a:lnTo>
                    <a:lnTo>
                      <a:pt x="968" y="2"/>
                    </a:lnTo>
                    <a:lnTo>
                      <a:pt x="989" y="6"/>
                    </a:lnTo>
                    <a:lnTo>
                      <a:pt x="1010" y="10"/>
                    </a:lnTo>
                    <a:lnTo>
                      <a:pt x="1030" y="14"/>
                    </a:lnTo>
                    <a:lnTo>
                      <a:pt x="1050" y="21"/>
                    </a:lnTo>
                    <a:lnTo>
                      <a:pt x="1069" y="28"/>
                    </a:lnTo>
                    <a:lnTo>
                      <a:pt x="1088" y="35"/>
                    </a:lnTo>
                    <a:lnTo>
                      <a:pt x="1104" y="43"/>
                    </a:lnTo>
                    <a:lnTo>
                      <a:pt x="1121" y="53"/>
                    </a:lnTo>
                    <a:lnTo>
                      <a:pt x="1135" y="62"/>
                    </a:lnTo>
                    <a:lnTo>
                      <a:pt x="1149" y="72"/>
                    </a:lnTo>
                    <a:lnTo>
                      <a:pt x="1161" y="83"/>
                    </a:lnTo>
                    <a:lnTo>
                      <a:pt x="1172" y="94"/>
                    </a:lnTo>
                    <a:lnTo>
                      <a:pt x="1181" y="105"/>
                    </a:lnTo>
                    <a:lnTo>
                      <a:pt x="1189" y="116"/>
                    </a:lnTo>
                    <a:lnTo>
                      <a:pt x="1203" y="116"/>
                    </a:lnTo>
                    <a:lnTo>
                      <a:pt x="1230" y="116"/>
                    </a:lnTo>
                    <a:lnTo>
                      <a:pt x="1265" y="116"/>
                    </a:lnTo>
                    <a:lnTo>
                      <a:pt x="1309" y="116"/>
                    </a:lnTo>
                    <a:lnTo>
                      <a:pt x="1360" y="116"/>
                    </a:lnTo>
                    <a:lnTo>
                      <a:pt x="1416" y="116"/>
                    </a:lnTo>
                    <a:lnTo>
                      <a:pt x="1475" y="116"/>
                    </a:lnTo>
                    <a:lnTo>
                      <a:pt x="1535" y="116"/>
                    </a:lnTo>
                    <a:lnTo>
                      <a:pt x="1593" y="116"/>
                    </a:lnTo>
                    <a:lnTo>
                      <a:pt x="1650" y="116"/>
                    </a:lnTo>
                    <a:lnTo>
                      <a:pt x="1703" y="116"/>
                    </a:lnTo>
                    <a:lnTo>
                      <a:pt x="1751" y="116"/>
                    </a:lnTo>
                    <a:lnTo>
                      <a:pt x="1791" y="116"/>
                    </a:lnTo>
                    <a:lnTo>
                      <a:pt x="1821" y="116"/>
                    </a:lnTo>
                    <a:lnTo>
                      <a:pt x="1841" y="116"/>
                    </a:lnTo>
                    <a:lnTo>
                      <a:pt x="1847" y="116"/>
                    </a:lnTo>
                    <a:lnTo>
                      <a:pt x="1847" y="168"/>
                    </a:lnTo>
                    <a:lnTo>
                      <a:pt x="1144" y="168"/>
                    </a:lnTo>
                    <a:lnTo>
                      <a:pt x="1143" y="158"/>
                    </a:lnTo>
                    <a:lnTo>
                      <a:pt x="1140" y="147"/>
                    </a:lnTo>
                    <a:lnTo>
                      <a:pt x="1134" y="137"/>
                    </a:lnTo>
                    <a:lnTo>
                      <a:pt x="1126" y="128"/>
                    </a:lnTo>
                    <a:lnTo>
                      <a:pt x="1118" y="120"/>
                    </a:lnTo>
                    <a:lnTo>
                      <a:pt x="1106" y="111"/>
                    </a:lnTo>
                    <a:lnTo>
                      <a:pt x="1094" y="103"/>
                    </a:lnTo>
                    <a:lnTo>
                      <a:pt x="1080" y="95"/>
                    </a:lnTo>
                    <a:lnTo>
                      <a:pt x="1064" y="89"/>
                    </a:lnTo>
                    <a:lnTo>
                      <a:pt x="1047" y="83"/>
                    </a:lnTo>
                    <a:lnTo>
                      <a:pt x="1029" y="78"/>
                    </a:lnTo>
                    <a:lnTo>
                      <a:pt x="1010" y="73"/>
                    </a:lnTo>
                    <a:lnTo>
                      <a:pt x="989" y="70"/>
                    </a:lnTo>
                    <a:lnTo>
                      <a:pt x="968" y="68"/>
                    </a:lnTo>
                    <a:lnTo>
                      <a:pt x="946" y="65"/>
                    </a:lnTo>
                    <a:lnTo>
                      <a:pt x="923" y="65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071" name="Rectangle 336"/>
              <p:cNvSpPr>
                <a:spLocks noChangeArrowheads="1"/>
              </p:cNvSpPr>
              <p:nvPr/>
            </p:nvSpPr>
            <p:spPr bwMode="auto">
              <a:xfrm>
                <a:off x="5404" y="2595"/>
                <a:ext cx="29" cy="120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072" name="Rectangle 337"/>
              <p:cNvSpPr>
                <a:spLocks noChangeArrowheads="1"/>
              </p:cNvSpPr>
              <p:nvPr/>
            </p:nvSpPr>
            <p:spPr bwMode="auto">
              <a:xfrm>
                <a:off x="4759" y="2595"/>
                <a:ext cx="30" cy="120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073" name="Rectangle 338"/>
              <p:cNvSpPr>
                <a:spLocks noChangeArrowheads="1"/>
              </p:cNvSpPr>
              <p:nvPr/>
            </p:nvSpPr>
            <p:spPr bwMode="auto">
              <a:xfrm>
                <a:off x="5026" y="3165"/>
                <a:ext cx="142" cy="330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074" name="Rectangle 339"/>
              <p:cNvSpPr>
                <a:spLocks noChangeArrowheads="1"/>
              </p:cNvSpPr>
              <p:nvPr/>
            </p:nvSpPr>
            <p:spPr bwMode="auto">
              <a:xfrm>
                <a:off x="5026" y="3495"/>
                <a:ext cx="142" cy="1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075" name="Rectangle 340"/>
              <p:cNvSpPr>
                <a:spLocks noChangeArrowheads="1"/>
              </p:cNvSpPr>
              <p:nvPr/>
            </p:nvSpPr>
            <p:spPr bwMode="auto">
              <a:xfrm>
                <a:off x="5026" y="3558"/>
                <a:ext cx="142" cy="15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076" name="Rectangle 341"/>
              <p:cNvSpPr>
                <a:spLocks noChangeArrowheads="1"/>
              </p:cNvSpPr>
              <p:nvPr/>
            </p:nvSpPr>
            <p:spPr bwMode="auto">
              <a:xfrm>
                <a:off x="5026" y="3615"/>
                <a:ext cx="142" cy="1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077" name="Rectangle 342"/>
              <p:cNvSpPr>
                <a:spLocks noChangeArrowheads="1"/>
              </p:cNvSpPr>
              <p:nvPr/>
            </p:nvSpPr>
            <p:spPr bwMode="auto">
              <a:xfrm>
                <a:off x="5100" y="3186"/>
                <a:ext cx="60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078" name="Rectangle 343"/>
              <p:cNvSpPr>
                <a:spLocks noChangeArrowheads="1"/>
              </p:cNvSpPr>
              <p:nvPr/>
            </p:nvSpPr>
            <p:spPr bwMode="auto">
              <a:xfrm>
                <a:off x="5100" y="3186"/>
                <a:ext cx="60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079" name="Rectangle 344"/>
              <p:cNvSpPr>
                <a:spLocks noChangeArrowheads="1"/>
              </p:cNvSpPr>
              <p:nvPr/>
            </p:nvSpPr>
            <p:spPr bwMode="auto">
              <a:xfrm>
                <a:off x="5032" y="3186"/>
                <a:ext cx="62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080" name="Rectangle 345"/>
              <p:cNvSpPr>
                <a:spLocks noChangeArrowheads="1"/>
              </p:cNvSpPr>
              <p:nvPr/>
            </p:nvSpPr>
            <p:spPr bwMode="auto">
              <a:xfrm>
                <a:off x="5100" y="3369"/>
                <a:ext cx="60" cy="2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081" name="Rectangle 346"/>
              <p:cNvSpPr>
                <a:spLocks noChangeArrowheads="1"/>
              </p:cNvSpPr>
              <p:nvPr/>
            </p:nvSpPr>
            <p:spPr bwMode="auto">
              <a:xfrm>
                <a:off x="5168" y="3422"/>
                <a:ext cx="34" cy="25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082" name="Rectangle 347"/>
              <p:cNvSpPr>
                <a:spLocks noChangeArrowheads="1"/>
              </p:cNvSpPr>
              <p:nvPr/>
            </p:nvSpPr>
            <p:spPr bwMode="auto">
              <a:xfrm>
                <a:off x="4992" y="3422"/>
                <a:ext cx="34" cy="25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083" name="Rectangle 348"/>
              <p:cNvSpPr>
                <a:spLocks noChangeArrowheads="1"/>
              </p:cNvSpPr>
              <p:nvPr/>
            </p:nvSpPr>
            <p:spPr bwMode="auto">
              <a:xfrm>
                <a:off x="5026" y="3511"/>
                <a:ext cx="142" cy="47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084" name="Rectangle 349"/>
              <p:cNvSpPr>
                <a:spLocks noChangeArrowheads="1"/>
              </p:cNvSpPr>
              <p:nvPr/>
            </p:nvSpPr>
            <p:spPr bwMode="auto">
              <a:xfrm>
                <a:off x="5026" y="3573"/>
                <a:ext cx="142" cy="42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085" name="Rectangle 350"/>
              <p:cNvSpPr>
                <a:spLocks noChangeArrowheads="1"/>
              </p:cNvSpPr>
              <p:nvPr/>
            </p:nvSpPr>
            <p:spPr bwMode="auto">
              <a:xfrm>
                <a:off x="5026" y="3631"/>
                <a:ext cx="142" cy="47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086" name="Rectangle 351"/>
              <p:cNvSpPr>
                <a:spLocks noChangeArrowheads="1"/>
              </p:cNvSpPr>
              <p:nvPr/>
            </p:nvSpPr>
            <p:spPr bwMode="auto">
              <a:xfrm>
                <a:off x="5100" y="3369"/>
                <a:ext cx="60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087" name="Rectangle 352"/>
              <p:cNvSpPr>
                <a:spLocks noChangeArrowheads="1"/>
              </p:cNvSpPr>
              <p:nvPr/>
            </p:nvSpPr>
            <p:spPr bwMode="auto">
              <a:xfrm>
                <a:off x="5032" y="3369"/>
                <a:ext cx="62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088" name="Rectangle 353"/>
              <p:cNvSpPr>
                <a:spLocks noChangeArrowheads="1"/>
              </p:cNvSpPr>
              <p:nvPr/>
            </p:nvSpPr>
            <p:spPr bwMode="auto">
              <a:xfrm>
                <a:off x="5100" y="3312"/>
                <a:ext cx="14" cy="52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089" name="Rectangle 354"/>
              <p:cNvSpPr>
                <a:spLocks noChangeArrowheads="1"/>
              </p:cNvSpPr>
              <p:nvPr/>
            </p:nvSpPr>
            <p:spPr bwMode="auto">
              <a:xfrm>
                <a:off x="5080" y="3312"/>
                <a:ext cx="14" cy="52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090" name="Rectangle 355"/>
              <p:cNvSpPr>
                <a:spLocks noChangeArrowheads="1"/>
              </p:cNvSpPr>
              <p:nvPr/>
            </p:nvSpPr>
            <p:spPr bwMode="auto">
              <a:xfrm>
                <a:off x="5100" y="3395"/>
                <a:ext cx="60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091" name="Rectangle 356"/>
              <p:cNvSpPr>
                <a:spLocks noChangeArrowheads="1"/>
              </p:cNvSpPr>
              <p:nvPr/>
            </p:nvSpPr>
            <p:spPr bwMode="auto">
              <a:xfrm>
                <a:off x="5032" y="3395"/>
                <a:ext cx="62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092" name="Rectangle 357"/>
              <p:cNvSpPr>
                <a:spLocks noChangeArrowheads="1"/>
              </p:cNvSpPr>
              <p:nvPr/>
            </p:nvSpPr>
            <p:spPr bwMode="auto">
              <a:xfrm>
                <a:off x="5168" y="3552"/>
                <a:ext cx="34" cy="27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093" name="Rectangle 358"/>
              <p:cNvSpPr>
                <a:spLocks noChangeArrowheads="1"/>
              </p:cNvSpPr>
              <p:nvPr/>
            </p:nvSpPr>
            <p:spPr bwMode="auto">
              <a:xfrm>
                <a:off x="4992" y="3552"/>
                <a:ext cx="34" cy="27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094" name="Rectangle 359"/>
              <p:cNvSpPr>
                <a:spLocks noChangeArrowheads="1"/>
              </p:cNvSpPr>
              <p:nvPr/>
            </p:nvSpPr>
            <p:spPr bwMode="auto">
              <a:xfrm>
                <a:off x="5334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095" name="Rectangle 360"/>
              <p:cNvSpPr>
                <a:spLocks noChangeArrowheads="1"/>
              </p:cNvSpPr>
              <p:nvPr/>
            </p:nvSpPr>
            <p:spPr bwMode="auto">
              <a:xfrm>
                <a:off x="5228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096" name="Rectangle 361"/>
              <p:cNvSpPr>
                <a:spLocks noChangeArrowheads="1"/>
              </p:cNvSpPr>
              <p:nvPr/>
            </p:nvSpPr>
            <p:spPr bwMode="auto">
              <a:xfrm>
                <a:off x="4912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097" name="Rectangle 362"/>
              <p:cNvSpPr>
                <a:spLocks noChangeArrowheads="1"/>
              </p:cNvSpPr>
              <p:nvPr/>
            </p:nvSpPr>
            <p:spPr bwMode="auto">
              <a:xfrm>
                <a:off x="5122" y="2747"/>
                <a:ext cx="54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098" name="Rectangle 363"/>
              <p:cNvSpPr>
                <a:spLocks noChangeArrowheads="1"/>
              </p:cNvSpPr>
              <p:nvPr/>
            </p:nvSpPr>
            <p:spPr bwMode="auto">
              <a:xfrm>
                <a:off x="5228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099" name="Rectangle 364"/>
              <p:cNvSpPr>
                <a:spLocks noChangeArrowheads="1"/>
              </p:cNvSpPr>
              <p:nvPr/>
            </p:nvSpPr>
            <p:spPr bwMode="auto">
              <a:xfrm>
                <a:off x="5334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100" name="Rectangle 365"/>
              <p:cNvSpPr>
                <a:spLocks noChangeArrowheads="1"/>
              </p:cNvSpPr>
              <p:nvPr/>
            </p:nvSpPr>
            <p:spPr bwMode="auto">
              <a:xfrm>
                <a:off x="5018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101" name="Rectangle 366"/>
              <p:cNvSpPr>
                <a:spLocks noChangeArrowheads="1"/>
              </p:cNvSpPr>
              <p:nvPr/>
            </p:nvSpPr>
            <p:spPr bwMode="auto">
              <a:xfrm>
                <a:off x="4809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102" name="Rectangle 367"/>
              <p:cNvSpPr>
                <a:spLocks noChangeArrowheads="1"/>
              </p:cNvSpPr>
              <p:nvPr/>
            </p:nvSpPr>
            <p:spPr bwMode="auto">
              <a:xfrm>
                <a:off x="4912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103" name="Rectangle 368"/>
              <p:cNvSpPr>
                <a:spLocks noChangeArrowheads="1"/>
              </p:cNvSpPr>
              <p:nvPr/>
            </p:nvSpPr>
            <p:spPr bwMode="auto">
              <a:xfrm>
                <a:off x="4809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104" name="Freeform 369"/>
              <p:cNvSpPr>
                <a:spLocks/>
              </p:cNvSpPr>
              <p:nvPr/>
            </p:nvSpPr>
            <p:spPr bwMode="auto">
              <a:xfrm>
                <a:off x="5114" y="2721"/>
                <a:ext cx="72" cy="324"/>
              </a:xfrm>
              <a:custGeom>
                <a:avLst/>
                <a:gdLst>
                  <a:gd name="T0" fmla="*/ 21 w 217"/>
                  <a:gd name="T1" fmla="*/ 163 h 373"/>
                  <a:gd name="T2" fmla="*/ 3 w 217"/>
                  <a:gd name="T3" fmla="*/ 163 h 373"/>
                  <a:gd name="T4" fmla="*/ 3 w 217"/>
                  <a:gd name="T5" fmla="*/ 260 h 373"/>
                  <a:gd name="T6" fmla="*/ 21 w 217"/>
                  <a:gd name="T7" fmla="*/ 260 h 373"/>
                  <a:gd name="T8" fmla="*/ 24 w 217"/>
                  <a:gd name="T9" fmla="*/ 281 h 373"/>
                  <a:gd name="T10" fmla="*/ 0 w 217"/>
                  <a:gd name="T11" fmla="*/ 281 h 373"/>
                  <a:gd name="T12" fmla="*/ 0 w 217"/>
                  <a:gd name="T13" fmla="*/ 0 h 373"/>
                  <a:gd name="T14" fmla="*/ 24 w 217"/>
                  <a:gd name="T15" fmla="*/ 0 h 373"/>
                  <a:gd name="T16" fmla="*/ 21 w 217"/>
                  <a:gd name="T17" fmla="*/ 22 h 373"/>
                  <a:gd name="T18" fmla="*/ 3 w 217"/>
                  <a:gd name="T19" fmla="*/ 22 h 373"/>
                  <a:gd name="T20" fmla="*/ 3 w 217"/>
                  <a:gd name="T21" fmla="*/ 129 h 373"/>
                  <a:gd name="T22" fmla="*/ 21 w 217"/>
                  <a:gd name="T23" fmla="*/ 129 h 373"/>
                  <a:gd name="T24" fmla="*/ 21 w 217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3"/>
                  <a:gd name="T41" fmla="*/ 217 w 217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3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8" y="344"/>
                    </a:lnTo>
                    <a:lnTo>
                      <a:pt x="217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105" name="Freeform 370"/>
              <p:cNvSpPr>
                <a:spLocks/>
              </p:cNvSpPr>
              <p:nvPr/>
            </p:nvSpPr>
            <p:spPr bwMode="auto">
              <a:xfrm>
                <a:off x="5176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106" name="Freeform 371"/>
              <p:cNvSpPr>
                <a:spLocks/>
              </p:cNvSpPr>
              <p:nvPr/>
            </p:nvSpPr>
            <p:spPr bwMode="auto">
              <a:xfrm>
                <a:off x="5218" y="2721"/>
                <a:ext cx="72" cy="324"/>
              </a:xfrm>
              <a:custGeom>
                <a:avLst/>
                <a:gdLst>
                  <a:gd name="T0" fmla="*/ 21 w 216"/>
                  <a:gd name="T1" fmla="*/ 163 h 373"/>
                  <a:gd name="T2" fmla="*/ 3 w 216"/>
                  <a:gd name="T3" fmla="*/ 163 h 373"/>
                  <a:gd name="T4" fmla="*/ 3 w 216"/>
                  <a:gd name="T5" fmla="*/ 260 h 373"/>
                  <a:gd name="T6" fmla="*/ 21 w 216"/>
                  <a:gd name="T7" fmla="*/ 260 h 373"/>
                  <a:gd name="T8" fmla="*/ 24 w 216"/>
                  <a:gd name="T9" fmla="*/ 281 h 373"/>
                  <a:gd name="T10" fmla="*/ 0 w 216"/>
                  <a:gd name="T11" fmla="*/ 281 h 373"/>
                  <a:gd name="T12" fmla="*/ 0 w 216"/>
                  <a:gd name="T13" fmla="*/ 0 h 373"/>
                  <a:gd name="T14" fmla="*/ 24 w 216"/>
                  <a:gd name="T15" fmla="*/ 0 h 373"/>
                  <a:gd name="T16" fmla="*/ 21 w 216"/>
                  <a:gd name="T17" fmla="*/ 22 h 373"/>
                  <a:gd name="T18" fmla="*/ 3 w 216"/>
                  <a:gd name="T19" fmla="*/ 22 h 373"/>
                  <a:gd name="T20" fmla="*/ 3 w 216"/>
                  <a:gd name="T21" fmla="*/ 129 h 373"/>
                  <a:gd name="T22" fmla="*/ 21 w 216"/>
                  <a:gd name="T23" fmla="*/ 129 h 373"/>
                  <a:gd name="T24" fmla="*/ 21 w 216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3"/>
                  <a:gd name="T41" fmla="*/ 216 w 216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3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7" y="344"/>
                    </a:lnTo>
                    <a:lnTo>
                      <a:pt x="216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6" y="0"/>
                    </a:lnTo>
                    <a:lnTo>
                      <a:pt x="187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7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107" name="Freeform 372"/>
              <p:cNvSpPr>
                <a:spLocks/>
              </p:cNvSpPr>
              <p:nvPr/>
            </p:nvSpPr>
            <p:spPr bwMode="auto">
              <a:xfrm>
                <a:off x="5280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108" name="Freeform 373"/>
              <p:cNvSpPr>
                <a:spLocks/>
              </p:cNvSpPr>
              <p:nvPr/>
            </p:nvSpPr>
            <p:spPr bwMode="auto">
              <a:xfrm>
                <a:off x="5324" y="2721"/>
                <a:ext cx="72" cy="324"/>
              </a:xfrm>
              <a:custGeom>
                <a:avLst/>
                <a:gdLst>
                  <a:gd name="T0" fmla="*/ 21 w 217"/>
                  <a:gd name="T1" fmla="*/ 163 h 373"/>
                  <a:gd name="T2" fmla="*/ 3 w 217"/>
                  <a:gd name="T3" fmla="*/ 163 h 373"/>
                  <a:gd name="T4" fmla="*/ 3 w 217"/>
                  <a:gd name="T5" fmla="*/ 260 h 373"/>
                  <a:gd name="T6" fmla="*/ 21 w 217"/>
                  <a:gd name="T7" fmla="*/ 260 h 373"/>
                  <a:gd name="T8" fmla="*/ 24 w 217"/>
                  <a:gd name="T9" fmla="*/ 281 h 373"/>
                  <a:gd name="T10" fmla="*/ 0 w 217"/>
                  <a:gd name="T11" fmla="*/ 281 h 373"/>
                  <a:gd name="T12" fmla="*/ 0 w 217"/>
                  <a:gd name="T13" fmla="*/ 0 h 373"/>
                  <a:gd name="T14" fmla="*/ 24 w 217"/>
                  <a:gd name="T15" fmla="*/ 0 h 373"/>
                  <a:gd name="T16" fmla="*/ 21 w 217"/>
                  <a:gd name="T17" fmla="*/ 22 h 373"/>
                  <a:gd name="T18" fmla="*/ 3 w 217"/>
                  <a:gd name="T19" fmla="*/ 22 h 373"/>
                  <a:gd name="T20" fmla="*/ 3 w 217"/>
                  <a:gd name="T21" fmla="*/ 129 h 373"/>
                  <a:gd name="T22" fmla="*/ 21 w 217"/>
                  <a:gd name="T23" fmla="*/ 129 h 373"/>
                  <a:gd name="T24" fmla="*/ 21 w 217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3"/>
                  <a:gd name="T41" fmla="*/ 217 w 217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3">
                    <a:moveTo>
                      <a:pt x="188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8" y="344"/>
                    </a:lnTo>
                    <a:lnTo>
                      <a:pt x="217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109" name="Freeform 374"/>
              <p:cNvSpPr>
                <a:spLocks/>
              </p:cNvSpPr>
              <p:nvPr/>
            </p:nvSpPr>
            <p:spPr bwMode="auto">
              <a:xfrm>
                <a:off x="5386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110" name="Freeform 375"/>
              <p:cNvSpPr>
                <a:spLocks/>
              </p:cNvSpPr>
              <p:nvPr/>
            </p:nvSpPr>
            <p:spPr bwMode="auto">
              <a:xfrm>
                <a:off x="5218" y="3139"/>
                <a:ext cx="72" cy="324"/>
              </a:xfrm>
              <a:custGeom>
                <a:avLst/>
                <a:gdLst>
                  <a:gd name="T0" fmla="*/ 21 w 216"/>
                  <a:gd name="T1" fmla="*/ 165 h 372"/>
                  <a:gd name="T2" fmla="*/ 3 w 216"/>
                  <a:gd name="T3" fmla="*/ 165 h 372"/>
                  <a:gd name="T4" fmla="*/ 3 w 216"/>
                  <a:gd name="T5" fmla="*/ 260 h 372"/>
                  <a:gd name="T6" fmla="*/ 21 w 216"/>
                  <a:gd name="T7" fmla="*/ 260 h 372"/>
                  <a:gd name="T8" fmla="*/ 24 w 216"/>
                  <a:gd name="T9" fmla="*/ 282 h 372"/>
                  <a:gd name="T10" fmla="*/ 0 w 216"/>
                  <a:gd name="T11" fmla="*/ 282 h 372"/>
                  <a:gd name="T12" fmla="*/ 0 w 216"/>
                  <a:gd name="T13" fmla="*/ 0 h 372"/>
                  <a:gd name="T14" fmla="*/ 24 w 216"/>
                  <a:gd name="T15" fmla="*/ 0 h 372"/>
                  <a:gd name="T16" fmla="*/ 21 w 216"/>
                  <a:gd name="T17" fmla="*/ 21 h 372"/>
                  <a:gd name="T18" fmla="*/ 3 w 216"/>
                  <a:gd name="T19" fmla="*/ 21 h 372"/>
                  <a:gd name="T20" fmla="*/ 3 w 216"/>
                  <a:gd name="T21" fmla="*/ 130 h 372"/>
                  <a:gd name="T22" fmla="*/ 21 w 216"/>
                  <a:gd name="T23" fmla="*/ 130 h 372"/>
                  <a:gd name="T24" fmla="*/ 21 w 216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2"/>
                  <a:gd name="T41" fmla="*/ 216 w 216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2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3"/>
                    </a:lnTo>
                    <a:lnTo>
                      <a:pt x="187" y="343"/>
                    </a:lnTo>
                    <a:lnTo>
                      <a:pt x="216" y="372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16" y="0"/>
                    </a:lnTo>
                    <a:lnTo>
                      <a:pt x="187" y="27"/>
                    </a:lnTo>
                    <a:lnTo>
                      <a:pt x="29" y="27"/>
                    </a:lnTo>
                    <a:lnTo>
                      <a:pt x="29" y="171"/>
                    </a:lnTo>
                    <a:lnTo>
                      <a:pt x="187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111" name="Freeform 376"/>
              <p:cNvSpPr>
                <a:spLocks/>
              </p:cNvSpPr>
              <p:nvPr/>
            </p:nvSpPr>
            <p:spPr bwMode="auto">
              <a:xfrm>
                <a:off x="5280" y="3139"/>
                <a:ext cx="10" cy="324"/>
              </a:xfrm>
              <a:custGeom>
                <a:avLst/>
                <a:gdLst>
                  <a:gd name="T0" fmla="*/ 0 w 29"/>
                  <a:gd name="T1" fmla="*/ 21 h 372"/>
                  <a:gd name="T2" fmla="*/ 0 w 29"/>
                  <a:gd name="T3" fmla="*/ 260 h 372"/>
                  <a:gd name="T4" fmla="*/ 3 w 29"/>
                  <a:gd name="T5" fmla="*/ 282 h 372"/>
                  <a:gd name="T6" fmla="*/ 3 w 29"/>
                  <a:gd name="T7" fmla="*/ 0 h 372"/>
                  <a:gd name="T8" fmla="*/ 0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0" y="27"/>
                    </a:moveTo>
                    <a:lnTo>
                      <a:pt x="0" y="343"/>
                    </a:lnTo>
                    <a:lnTo>
                      <a:pt x="29" y="372"/>
                    </a:lnTo>
                    <a:lnTo>
                      <a:pt x="2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112" name="Freeform 377"/>
              <p:cNvSpPr>
                <a:spLocks/>
              </p:cNvSpPr>
              <p:nvPr/>
            </p:nvSpPr>
            <p:spPr bwMode="auto">
              <a:xfrm>
                <a:off x="5324" y="3139"/>
                <a:ext cx="72" cy="324"/>
              </a:xfrm>
              <a:custGeom>
                <a:avLst/>
                <a:gdLst>
                  <a:gd name="T0" fmla="*/ 21 w 217"/>
                  <a:gd name="T1" fmla="*/ 165 h 372"/>
                  <a:gd name="T2" fmla="*/ 3 w 217"/>
                  <a:gd name="T3" fmla="*/ 165 h 372"/>
                  <a:gd name="T4" fmla="*/ 3 w 217"/>
                  <a:gd name="T5" fmla="*/ 260 h 372"/>
                  <a:gd name="T6" fmla="*/ 21 w 217"/>
                  <a:gd name="T7" fmla="*/ 260 h 372"/>
                  <a:gd name="T8" fmla="*/ 24 w 217"/>
                  <a:gd name="T9" fmla="*/ 282 h 372"/>
                  <a:gd name="T10" fmla="*/ 0 w 217"/>
                  <a:gd name="T11" fmla="*/ 282 h 372"/>
                  <a:gd name="T12" fmla="*/ 0 w 217"/>
                  <a:gd name="T13" fmla="*/ 0 h 372"/>
                  <a:gd name="T14" fmla="*/ 24 w 217"/>
                  <a:gd name="T15" fmla="*/ 0 h 372"/>
                  <a:gd name="T16" fmla="*/ 21 w 217"/>
                  <a:gd name="T17" fmla="*/ 21 h 372"/>
                  <a:gd name="T18" fmla="*/ 3 w 217"/>
                  <a:gd name="T19" fmla="*/ 21 h 372"/>
                  <a:gd name="T20" fmla="*/ 3 w 217"/>
                  <a:gd name="T21" fmla="*/ 130 h 372"/>
                  <a:gd name="T22" fmla="*/ 21 w 217"/>
                  <a:gd name="T23" fmla="*/ 130 h 372"/>
                  <a:gd name="T24" fmla="*/ 21 w 217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2"/>
                  <a:gd name="T41" fmla="*/ 217 w 217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2">
                    <a:moveTo>
                      <a:pt x="188" y="217"/>
                    </a:moveTo>
                    <a:lnTo>
                      <a:pt x="29" y="217"/>
                    </a:lnTo>
                    <a:lnTo>
                      <a:pt x="29" y="343"/>
                    </a:lnTo>
                    <a:lnTo>
                      <a:pt x="188" y="343"/>
                    </a:lnTo>
                    <a:lnTo>
                      <a:pt x="217" y="372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7"/>
                    </a:lnTo>
                    <a:lnTo>
                      <a:pt x="29" y="27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113" name="Freeform 378"/>
              <p:cNvSpPr>
                <a:spLocks/>
              </p:cNvSpPr>
              <p:nvPr/>
            </p:nvSpPr>
            <p:spPr bwMode="auto">
              <a:xfrm>
                <a:off x="5386" y="3139"/>
                <a:ext cx="10" cy="324"/>
              </a:xfrm>
              <a:custGeom>
                <a:avLst/>
                <a:gdLst>
                  <a:gd name="T0" fmla="*/ 0 w 29"/>
                  <a:gd name="T1" fmla="*/ 21 h 372"/>
                  <a:gd name="T2" fmla="*/ 0 w 29"/>
                  <a:gd name="T3" fmla="*/ 260 h 372"/>
                  <a:gd name="T4" fmla="*/ 3 w 29"/>
                  <a:gd name="T5" fmla="*/ 282 h 372"/>
                  <a:gd name="T6" fmla="*/ 3 w 29"/>
                  <a:gd name="T7" fmla="*/ 0 h 372"/>
                  <a:gd name="T8" fmla="*/ 0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0" y="27"/>
                    </a:moveTo>
                    <a:lnTo>
                      <a:pt x="0" y="343"/>
                    </a:lnTo>
                    <a:lnTo>
                      <a:pt x="29" y="372"/>
                    </a:lnTo>
                    <a:lnTo>
                      <a:pt x="2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114" name="Freeform 379"/>
              <p:cNvSpPr>
                <a:spLocks/>
              </p:cNvSpPr>
              <p:nvPr/>
            </p:nvSpPr>
            <p:spPr bwMode="auto">
              <a:xfrm>
                <a:off x="5008" y="2721"/>
                <a:ext cx="72" cy="324"/>
              </a:xfrm>
              <a:custGeom>
                <a:avLst/>
                <a:gdLst>
                  <a:gd name="T0" fmla="*/ 3 w 215"/>
                  <a:gd name="T1" fmla="*/ 163 h 373"/>
                  <a:gd name="T2" fmla="*/ 21 w 215"/>
                  <a:gd name="T3" fmla="*/ 163 h 373"/>
                  <a:gd name="T4" fmla="*/ 21 w 215"/>
                  <a:gd name="T5" fmla="*/ 260 h 373"/>
                  <a:gd name="T6" fmla="*/ 3 w 215"/>
                  <a:gd name="T7" fmla="*/ 260 h 373"/>
                  <a:gd name="T8" fmla="*/ 0 w 215"/>
                  <a:gd name="T9" fmla="*/ 281 h 373"/>
                  <a:gd name="T10" fmla="*/ 24 w 215"/>
                  <a:gd name="T11" fmla="*/ 281 h 373"/>
                  <a:gd name="T12" fmla="*/ 24 w 215"/>
                  <a:gd name="T13" fmla="*/ 0 h 373"/>
                  <a:gd name="T14" fmla="*/ 0 w 215"/>
                  <a:gd name="T15" fmla="*/ 0 h 373"/>
                  <a:gd name="T16" fmla="*/ 3 w 215"/>
                  <a:gd name="T17" fmla="*/ 22 h 373"/>
                  <a:gd name="T18" fmla="*/ 21 w 215"/>
                  <a:gd name="T19" fmla="*/ 22 h 373"/>
                  <a:gd name="T20" fmla="*/ 21 w 215"/>
                  <a:gd name="T21" fmla="*/ 129 h 373"/>
                  <a:gd name="T22" fmla="*/ 3 w 215"/>
                  <a:gd name="T23" fmla="*/ 129 h 373"/>
                  <a:gd name="T24" fmla="*/ 3 w 215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3"/>
                  <a:gd name="T41" fmla="*/ 215 w 215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3">
                    <a:moveTo>
                      <a:pt x="29" y="217"/>
                    </a:moveTo>
                    <a:lnTo>
                      <a:pt x="187" y="217"/>
                    </a:lnTo>
                    <a:lnTo>
                      <a:pt x="187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5" y="373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7" y="29"/>
                    </a:lnTo>
                    <a:lnTo>
                      <a:pt x="187" y="171"/>
                    </a:lnTo>
                    <a:lnTo>
                      <a:pt x="29" y="171"/>
                    </a:lnTo>
                    <a:lnTo>
                      <a:pt x="29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115" name="Freeform 380"/>
              <p:cNvSpPr>
                <a:spLocks/>
              </p:cNvSpPr>
              <p:nvPr/>
            </p:nvSpPr>
            <p:spPr bwMode="auto">
              <a:xfrm>
                <a:off x="5008" y="2721"/>
                <a:ext cx="10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116" name="Freeform 381"/>
              <p:cNvSpPr>
                <a:spLocks/>
              </p:cNvSpPr>
              <p:nvPr/>
            </p:nvSpPr>
            <p:spPr bwMode="auto">
              <a:xfrm>
                <a:off x="4903" y="2721"/>
                <a:ext cx="71" cy="324"/>
              </a:xfrm>
              <a:custGeom>
                <a:avLst/>
                <a:gdLst>
                  <a:gd name="T0" fmla="*/ 3 w 216"/>
                  <a:gd name="T1" fmla="*/ 163 h 373"/>
                  <a:gd name="T2" fmla="*/ 20 w 216"/>
                  <a:gd name="T3" fmla="*/ 163 h 373"/>
                  <a:gd name="T4" fmla="*/ 20 w 216"/>
                  <a:gd name="T5" fmla="*/ 260 h 373"/>
                  <a:gd name="T6" fmla="*/ 3 w 216"/>
                  <a:gd name="T7" fmla="*/ 260 h 373"/>
                  <a:gd name="T8" fmla="*/ 0 w 216"/>
                  <a:gd name="T9" fmla="*/ 281 h 373"/>
                  <a:gd name="T10" fmla="*/ 23 w 216"/>
                  <a:gd name="T11" fmla="*/ 281 h 373"/>
                  <a:gd name="T12" fmla="*/ 23 w 216"/>
                  <a:gd name="T13" fmla="*/ 0 h 373"/>
                  <a:gd name="T14" fmla="*/ 0 w 216"/>
                  <a:gd name="T15" fmla="*/ 0 h 373"/>
                  <a:gd name="T16" fmla="*/ 3 w 216"/>
                  <a:gd name="T17" fmla="*/ 22 h 373"/>
                  <a:gd name="T18" fmla="*/ 20 w 216"/>
                  <a:gd name="T19" fmla="*/ 22 h 373"/>
                  <a:gd name="T20" fmla="*/ 20 w 216"/>
                  <a:gd name="T21" fmla="*/ 129 h 373"/>
                  <a:gd name="T22" fmla="*/ 3 w 216"/>
                  <a:gd name="T23" fmla="*/ 129 h 373"/>
                  <a:gd name="T24" fmla="*/ 3 w 216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3"/>
                  <a:gd name="T41" fmla="*/ 216 w 216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3">
                    <a:moveTo>
                      <a:pt x="29" y="217"/>
                    </a:moveTo>
                    <a:lnTo>
                      <a:pt x="186" y="217"/>
                    </a:lnTo>
                    <a:lnTo>
                      <a:pt x="186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6" y="373"/>
                    </a:lnTo>
                    <a:lnTo>
                      <a:pt x="216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6" y="29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9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117" name="Freeform 382"/>
              <p:cNvSpPr>
                <a:spLocks/>
              </p:cNvSpPr>
              <p:nvPr/>
            </p:nvSpPr>
            <p:spPr bwMode="auto">
              <a:xfrm>
                <a:off x="4903" y="2721"/>
                <a:ext cx="9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118" name="Freeform 383"/>
              <p:cNvSpPr>
                <a:spLocks/>
              </p:cNvSpPr>
              <p:nvPr/>
            </p:nvSpPr>
            <p:spPr bwMode="auto">
              <a:xfrm>
                <a:off x="4799" y="2721"/>
                <a:ext cx="72" cy="324"/>
              </a:xfrm>
              <a:custGeom>
                <a:avLst/>
                <a:gdLst>
                  <a:gd name="T0" fmla="*/ 3 w 215"/>
                  <a:gd name="T1" fmla="*/ 163 h 373"/>
                  <a:gd name="T2" fmla="*/ 21 w 215"/>
                  <a:gd name="T3" fmla="*/ 163 h 373"/>
                  <a:gd name="T4" fmla="*/ 21 w 215"/>
                  <a:gd name="T5" fmla="*/ 260 h 373"/>
                  <a:gd name="T6" fmla="*/ 3 w 215"/>
                  <a:gd name="T7" fmla="*/ 260 h 373"/>
                  <a:gd name="T8" fmla="*/ 0 w 215"/>
                  <a:gd name="T9" fmla="*/ 281 h 373"/>
                  <a:gd name="T10" fmla="*/ 24 w 215"/>
                  <a:gd name="T11" fmla="*/ 281 h 373"/>
                  <a:gd name="T12" fmla="*/ 24 w 215"/>
                  <a:gd name="T13" fmla="*/ 0 h 373"/>
                  <a:gd name="T14" fmla="*/ 0 w 215"/>
                  <a:gd name="T15" fmla="*/ 0 h 373"/>
                  <a:gd name="T16" fmla="*/ 3 w 215"/>
                  <a:gd name="T17" fmla="*/ 22 h 373"/>
                  <a:gd name="T18" fmla="*/ 21 w 215"/>
                  <a:gd name="T19" fmla="*/ 22 h 373"/>
                  <a:gd name="T20" fmla="*/ 21 w 215"/>
                  <a:gd name="T21" fmla="*/ 129 h 373"/>
                  <a:gd name="T22" fmla="*/ 3 w 215"/>
                  <a:gd name="T23" fmla="*/ 129 h 373"/>
                  <a:gd name="T24" fmla="*/ 3 w 215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3"/>
                  <a:gd name="T41" fmla="*/ 215 w 215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3">
                    <a:moveTo>
                      <a:pt x="28" y="217"/>
                    </a:moveTo>
                    <a:lnTo>
                      <a:pt x="186" y="217"/>
                    </a:lnTo>
                    <a:lnTo>
                      <a:pt x="186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5" y="373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6" y="29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119" name="Freeform 384"/>
              <p:cNvSpPr>
                <a:spLocks/>
              </p:cNvSpPr>
              <p:nvPr/>
            </p:nvSpPr>
            <p:spPr bwMode="auto">
              <a:xfrm>
                <a:off x="4799" y="2721"/>
                <a:ext cx="10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120" name="Freeform 386"/>
              <p:cNvSpPr>
                <a:spLocks/>
              </p:cNvSpPr>
              <p:nvPr/>
            </p:nvSpPr>
            <p:spPr bwMode="auto">
              <a:xfrm>
                <a:off x="4903" y="3139"/>
                <a:ext cx="9" cy="324"/>
              </a:xfrm>
              <a:custGeom>
                <a:avLst/>
                <a:gdLst>
                  <a:gd name="T0" fmla="*/ 3 w 29"/>
                  <a:gd name="T1" fmla="*/ 21 h 372"/>
                  <a:gd name="T2" fmla="*/ 3 w 29"/>
                  <a:gd name="T3" fmla="*/ 260 h 372"/>
                  <a:gd name="T4" fmla="*/ 0 w 29"/>
                  <a:gd name="T5" fmla="*/ 282 h 372"/>
                  <a:gd name="T6" fmla="*/ 0 w 29"/>
                  <a:gd name="T7" fmla="*/ 0 h 372"/>
                  <a:gd name="T8" fmla="*/ 3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29" y="27"/>
                    </a:moveTo>
                    <a:lnTo>
                      <a:pt x="29" y="343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121" name="Freeform 387"/>
              <p:cNvSpPr>
                <a:spLocks/>
              </p:cNvSpPr>
              <p:nvPr/>
            </p:nvSpPr>
            <p:spPr bwMode="auto">
              <a:xfrm>
                <a:off x="4799" y="3139"/>
                <a:ext cx="72" cy="324"/>
              </a:xfrm>
              <a:custGeom>
                <a:avLst/>
                <a:gdLst>
                  <a:gd name="T0" fmla="*/ 3 w 215"/>
                  <a:gd name="T1" fmla="*/ 165 h 372"/>
                  <a:gd name="T2" fmla="*/ 21 w 215"/>
                  <a:gd name="T3" fmla="*/ 165 h 372"/>
                  <a:gd name="T4" fmla="*/ 21 w 215"/>
                  <a:gd name="T5" fmla="*/ 260 h 372"/>
                  <a:gd name="T6" fmla="*/ 3 w 215"/>
                  <a:gd name="T7" fmla="*/ 260 h 372"/>
                  <a:gd name="T8" fmla="*/ 0 w 215"/>
                  <a:gd name="T9" fmla="*/ 282 h 372"/>
                  <a:gd name="T10" fmla="*/ 24 w 215"/>
                  <a:gd name="T11" fmla="*/ 282 h 372"/>
                  <a:gd name="T12" fmla="*/ 24 w 215"/>
                  <a:gd name="T13" fmla="*/ 0 h 372"/>
                  <a:gd name="T14" fmla="*/ 0 w 215"/>
                  <a:gd name="T15" fmla="*/ 0 h 372"/>
                  <a:gd name="T16" fmla="*/ 3 w 215"/>
                  <a:gd name="T17" fmla="*/ 21 h 372"/>
                  <a:gd name="T18" fmla="*/ 21 w 215"/>
                  <a:gd name="T19" fmla="*/ 21 h 372"/>
                  <a:gd name="T20" fmla="*/ 21 w 215"/>
                  <a:gd name="T21" fmla="*/ 130 h 372"/>
                  <a:gd name="T22" fmla="*/ 3 w 215"/>
                  <a:gd name="T23" fmla="*/ 130 h 372"/>
                  <a:gd name="T24" fmla="*/ 3 w 215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2"/>
                  <a:gd name="T41" fmla="*/ 215 w 215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2">
                    <a:moveTo>
                      <a:pt x="28" y="217"/>
                    </a:moveTo>
                    <a:lnTo>
                      <a:pt x="186" y="217"/>
                    </a:lnTo>
                    <a:lnTo>
                      <a:pt x="186" y="343"/>
                    </a:lnTo>
                    <a:lnTo>
                      <a:pt x="29" y="343"/>
                    </a:lnTo>
                    <a:lnTo>
                      <a:pt x="0" y="372"/>
                    </a:lnTo>
                    <a:lnTo>
                      <a:pt x="215" y="372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7"/>
                    </a:lnTo>
                    <a:lnTo>
                      <a:pt x="186" y="27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122" name="Freeform 388"/>
              <p:cNvSpPr>
                <a:spLocks/>
              </p:cNvSpPr>
              <p:nvPr/>
            </p:nvSpPr>
            <p:spPr bwMode="auto">
              <a:xfrm>
                <a:off x="4799" y="3139"/>
                <a:ext cx="10" cy="324"/>
              </a:xfrm>
              <a:custGeom>
                <a:avLst/>
                <a:gdLst>
                  <a:gd name="T0" fmla="*/ 3 w 29"/>
                  <a:gd name="T1" fmla="*/ 21 h 372"/>
                  <a:gd name="T2" fmla="*/ 3 w 29"/>
                  <a:gd name="T3" fmla="*/ 260 h 372"/>
                  <a:gd name="T4" fmla="*/ 0 w 29"/>
                  <a:gd name="T5" fmla="*/ 282 h 372"/>
                  <a:gd name="T6" fmla="*/ 0 w 29"/>
                  <a:gd name="T7" fmla="*/ 0 h 372"/>
                  <a:gd name="T8" fmla="*/ 3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29" y="27"/>
                    </a:moveTo>
                    <a:lnTo>
                      <a:pt x="29" y="343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123" name="Rectangle 389"/>
              <p:cNvSpPr>
                <a:spLocks noChangeArrowheads="1"/>
              </p:cNvSpPr>
              <p:nvPr/>
            </p:nvSpPr>
            <p:spPr bwMode="auto">
              <a:xfrm>
                <a:off x="5114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124" name="Rectangle 390"/>
              <p:cNvSpPr>
                <a:spLocks noChangeArrowheads="1"/>
              </p:cNvSpPr>
              <p:nvPr/>
            </p:nvSpPr>
            <p:spPr bwMode="auto">
              <a:xfrm>
                <a:off x="5218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125" name="Rectangle 391"/>
              <p:cNvSpPr>
                <a:spLocks noChangeArrowheads="1"/>
              </p:cNvSpPr>
              <p:nvPr/>
            </p:nvSpPr>
            <p:spPr bwMode="auto">
              <a:xfrm>
                <a:off x="5324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126" name="Rectangle 392"/>
              <p:cNvSpPr>
                <a:spLocks noChangeArrowheads="1"/>
              </p:cNvSpPr>
              <p:nvPr/>
            </p:nvSpPr>
            <p:spPr bwMode="auto">
              <a:xfrm>
                <a:off x="5008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127" name="Rectangle 393"/>
              <p:cNvSpPr>
                <a:spLocks noChangeArrowheads="1"/>
              </p:cNvSpPr>
              <p:nvPr/>
            </p:nvSpPr>
            <p:spPr bwMode="auto">
              <a:xfrm>
                <a:off x="4903" y="2898"/>
                <a:ext cx="71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128" name="Rectangle 394"/>
              <p:cNvSpPr>
                <a:spLocks noChangeArrowheads="1"/>
              </p:cNvSpPr>
              <p:nvPr/>
            </p:nvSpPr>
            <p:spPr bwMode="auto">
              <a:xfrm>
                <a:off x="4799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129" name="Freeform 395"/>
              <p:cNvSpPr>
                <a:spLocks/>
              </p:cNvSpPr>
              <p:nvPr/>
            </p:nvSpPr>
            <p:spPr bwMode="auto">
              <a:xfrm>
                <a:off x="4986" y="2736"/>
                <a:ext cx="12" cy="37"/>
              </a:xfrm>
              <a:custGeom>
                <a:avLst/>
                <a:gdLst>
                  <a:gd name="T0" fmla="*/ 2 w 37"/>
                  <a:gd name="T1" fmla="*/ 36 h 38"/>
                  <a:gd name="T2" fmla="*/ 3 w 37"/>
                  <a:gd name="T3" fmla="*/ 34 h 38"/>
                  <a:gd name="T4" fmla="*/ 3 w 37"/>
                  <a:gd name="T5" fmla="*/ 30 h 38"/>
                  <a:gd name="T6" fmla="*/ 4 w 37"/>
                  <a:gd name="T7" fmla="*/ 23 h 38"/>
                  <a:gd name="T8" fmla="*/ 4 w 37"/>
                  <a:gd name="T9" fmla="*/ 19 h 38"/>
                  <a:gd name="T10" fmla="*/ 4 w 37"/>
                  <a:gd name="T11" fmla="*/ 12 h 38"/>
                  <a:gd name="T12" fmla="*/ 3 w 37"/>
                  <a:gd name="T13" fmla="*/ 5 h 38"/>
                  <a:gd name="T14" fmla="*/ 3 w 37"/>
                  <a:gd name="T15" fmla="*/ 1 h 38"/>
                  <a:gd name="T16" fmla="*/ 2 w 37"/>
                  <a:gd name="T17" fmla="*/ 0 h 38"/>
                  <a:gd name="T18" fmla="*/ 1 w 37"/>
                  <a:gd name="T19" fmla="*/ 1 h 38"/>
                  <a:gd name="T20" fmla="*/ 1 w 37"/>
                  <a:gd name="T21" fmla="*/ 5 h 38"/>
                  <a:gd name="T22" fmla="*/ 0 w 37"/>
                  <a:gd name="T23" fmla="*/ 12 h 38"/>
                  <a:gd name="T24" fmla="*/ 0 w 37"/>
                  <a:gd name="T25" fmla="*/ 19 h 38"/>
                  <a:gd name="T26" fmla="*/ 0 w 37"/>
                  <a:gd name="T27" fmla="*/ 23 h 38"/>
                  <a:gd name="T28" fmla="*/ 1 w 37"/>
                  <a:gd name="T29" fmla="*/ 30 h 38"/>
                  <a:gd name="T30" fmla="*/ 1 w 37"/>
                  <a:gd name="T31" fmla="*/ 34 h 38"/>
                  <a:gd name="T32" fmla="*/ 2 w 37"/>
                  <a:gd name="T33" fmla="*/ 36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7"/>
                  <a:gd name="T52" fmla="*/ 0 h 38"/>
                  <a:gd name="T53" fmla="*/ 37 w 37"/>
                  <a:gd name="T54" fmla="*/ 38 h 3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7" h="38">
                    <a:moveTo>
                      <a:pt x="19" y="38"/>
                    </a:moveTo>
                    <a:lnTo>
                      <a:pt x="26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7" y="19"/>
                    </a:lnTo>
                    <a:lnTo>
                      <a:pt x="36" y="12"/>
                    </a:lnTo>
                    <a:lnTo>
                      <a:pt x="32" y="5"/>
                    </a:lnTo>
                    <a:lnTo>
                      <a:pt x="26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</p:grpSp>
        <p:grpSp>
          <p:nvGrpSpPr>
            <p:cNvPr id="337" name="Group 316"/>
            <p:cNvGrpSpPr>
              <a:grpSpLocks/>
            </p:cNvGrpSpPr>
            <p:nvPr/>
          </p:nvGrpSpPr>
          <p:grpSpPr bwMode="auto">
            <a:xfrm>
              <a:off x="3366226" y="2164756"/>
              <a:ext cx="163469" cy="127788"/>
              <a:chOff x="4727" y="2506"/>
              <a:chExt cx="706" cy="1172"/>
            </a:xfrm>
          </p:grpSpPr>
          <p:sp>
            <p:nvSpPr>
              <p:cNvPr id="974" name="Freeform 317"/>
              <p:cNvSpPr>
                <a:spLocks/>
              </p:cNvSpPr>
              <p:nvPr/>
            </p:nvSpPr>
            <p:spPr bwMode="auto">
              <a:xfrm>
                <a:off x="4727" y="3558"/>
                <a:ext cx="46" cy="120"/>
              </a:xfrm>
              <a:custGeom>
                <a:avLst/>
                <a:gdLst>
                  <a:gd name="T0" fmla="*/ 0 w 139"/>
                  <a:gd name="T1" fmla="*/ 107 h 135"/>
                  <a:gd name="T2" fmla="*/ 0 w 139"/>
                  <a:gd name="T3" fmla="*/ 73 h 135"/>
                  <a:gd name="T4" fmla="*/ 5 w 139"/>
                  <a:gd name="T5" fmla="*/ 73 h 135"/>
                  <a:gd name="T6" fmla="*/ 5 w 139"/>
                  <a:gd name="T7" fmla="*/ 37 h 135"/>
                  <a:gd name="T8" fmla="*/ 10 w 139"/>
                  <a:gd name="T9" fmla="*/ 37 h 135"/>
                  <a:gd name="T10" fmla="*/ 10 w 139"/>
                  <a:gd name="T11" fmla="*/ 0 h 135"/>
                  <a:gd name="T12" fmla="*/ 15 w 139"/>
                  <a:gd name="T13" fmla="*/ 0 h 135"/>
                  <a:gd name="T14" fmla="*/ 15 w 139"/>
                  <a:gd name="T15" fmla="*/ 107 h 135"/>
                  <a:gd name="T16" fmla="*/ 0 w 139"/>
                  <a:gd name="T17" fmla="*/ 107 h 1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9"/>
                  <a:gd name="T28" fmla="*/ 0 h 135"/>
                  <a:gd name="T29" fmla="*/ 139 w 139"/>
                  <a:gd name="T30" fmla="*/ 135 h 13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9" h="135">
                    <a:moveTo>
                      <a:pt x="0" y="135"/>
                    </a:moveTo>
                    <a:lnTo>
                      <a:pt x="0" y="92"/>
                    </a:lnTo>
                    <a:lnTo>
                      <a:pt x="46" y="92"/>
                    </a:lnTo>
                    <a:lnTo>
                      <a:pt x="46" y="47"/>
                    </a:lnTo>
                    <a:lnTo>
                      <a:pt x="92" y="47"/>
                    </a:lnTo>
                    <a:lnTo>
                      <a:pt x="92" y="0"/>
                    </a:lnTo>
                    <a:lnTo>
                      <a:pt x="139" y="0"/>
                    </a:lnTo>
                    <a:lnTo>
                      <a:pt x="139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975" name="Freeform 318"/>
              <p:cNvSpPr>
                <a:spLocks/>
              </p:cNvSpPr>
              <p:nvPr/>
            </p:nvSpPr>
            <p:spPr bwMode="auto">
              <a:xfrm>
                <a:off x="4773" y="2564"/>
                <a:ext cx="648" cy="1114"/>
              </a:xfrm>
              <a:custGeom>
                <a:avLst/>
                <a:gdLst>
                  <a:gd name="T0" fmla="*/ 0 w 1946"/>
                  <a:gd name="T1" fmla="*/ 971 h 1278"/>
                  <a:gd name="T2" fmla="*/ 0 w 1946"/>
                  <a:gd name="T3" fmla="*/ 78 h 1278"/>
                  <a:gd name="T4" fmla="*/ 84 w 1946"/>
                  <a:gd name="T5" fmla="*/ 78 h 1278"/>
                  <a:gd name="T6" fmla="*/ 84 w 1946"/>
                  <a:gd name="T7" fmla="*/ 71 h 1278"/>
                  <a:gd name="T8" fmla="*/ 84 w 1946"/>
                  <a:gd name="T9" fmla="*/ 62 h 1278"/>
                  <a:gd name="T10" fmla="*/ 85 w 1946"/>
                  <a:gd name="T11" fmla="*/ 55 h 1278"/>
                  <a:gd name="T12" fmla="*/ 85 w 1946"/>
                  <a:gd name="T13" fmla="*/ 48 h 1278"/>
                  <a:gd name="T14" fmla="*/ 86 w 1946"/>
                  <a:gd name="T15" fmla="*/ 42 h 1278"/>
                  <a:gd name="T16" fmla="*/ 88 w 1946"/>
                  <a:gd name="T17" fmla="*/ 35 h 1278"/>
                  <a:gd name="T18" fmla="*/ 89 w 1946"/>
                  <a:gd name="T19" fmla="*/ 29 h 1278"/>
                  <a:gd name="T20" fmla="*/ 91 w 1946"/>
                  <a:gd name="T21" fmla="*/ 23 h 1278"/>
                  <a:gd name="T22" fmla="*/ 92 w 1946"/>
                  <a:gd name="T23" fmla="*/ 18 h 1278"/>
                  <a:gd name="T24" fmla="*/ 94 w 1946"/>
                  <a:gd name="T25" fmla="*/ 14 h 1278"/>
                  <a:gd name="T26" fmla="*/ 96 w 1946"/>
                  <a:gd name="T27" fmla="*/ 10 h 1278"/>
                  <a:gd name="T28" fmla="*/ 98 w 1946"/>
                  <a:gd name="T29" fmla="*/ 6 h 1278"/>
                  <a:gd name="T30" fmla="*/ 101 w 1946"/>
                  <a:gd name="T31" fmla="*/ 3 h 1278"/>
                  <a:gd name="T32" fmla="*/ 103 w 1946"/>
                  <a:gd name="T33" fmla="*/ 3 h 1278"/>
                  <a:gd name="T34" fmla="*/ 105 w 1946"/>
                  <a:gd name="T35" fmla="*/ 0 h 1278"/>
                  <a:gd name="T36" fmla="*/ 108 w 1946"/>
                  <a:gd name="T37" fmla="*/ 0 h 1278"/>
                  <a:gd name="T38" fmla="*/ 110 w 1946"/>
                  <a:gd name="T39" fmla="*/ 0 h 1278"/>
                  <a:gd name="T40" fmla="*/ 113 w 1946"/>
                  <a:gd name="T41" fmla="*/ 3 h 1278"/>
                  <a:gd name="T42" fmla="*/ 115 w 1946"/>
                  <a:gd name="T43" fmla="*/ 3 h 1278"/>
                  <a:gd name="T44" fmla="*/ 118 w 1946"/>
                  <a:gd name="T45" fmla="*/ 6 h 1278"/>
                  <a:gd name="T46" fmla="*/ 120 w 1946"/>
                  <a:gd name="T47" fmla="*/ 10 h 1278"/>
                  <a:gd name="T48" fmla="*/ 122 w 1946"/>
                  <a:gd name="T49" fmla="*/ 14 h 1278"/>
                  <a:gd name="T50" fmla="*/ 124 w 1946"/>
                  <a:gd name="T51" fmla="*/ 18 h 1278"/>
                  <a:gd name="T52" fmla="*/ 125 w 1946"/>
                  <a:gd name="T53" fmla="*/ 23 h 1278"/>
                  <a:gd name="T54" fmla="*/ 127 w 1946"/>
                  <a:gd name="T55" fmla="*/ 29 h 1278"/>
                  <a:gd name="T56" fmla="*/ 128 w 1946"/>
                  <a:gd name="T57" fmla="*/ 35 h 1278"/>
                  <a:gd name="T58" fmla="*/ 130 w 1946"/>
                  <a:gd name="T59" fmla="*/ 42 h 1278"/>
                  <a:gd name="T60" fmla="*/ 130 w 1946"/>
                  <a:gd name="T61" fmla="*/ 48 h 1278"/>
                  <a:gd name="T62" fmla="*/ 131 w 1946"/>
                  <a:gd name="T63" fmla="*/ 55 h 1278"/>
                  <a:gd name="T64" fmla="*/ 132 w 1946"/>
                  <a:gd name="T65" fmla="*/ 62 h 1278"/>
                  <a:gd name="T66" fmla="*/ 132 w 1946"/>
                  <a:gd name="T67" fmla="*/ 71 h 1278"/>
                  <a:gd name="T68" fmla="*/ 132 w 1946"/>
                  <a:gd name="T69" fmla="*/ 78 h 1278"/>
                  <a:gd name="T70" fmla="*/ 216 w 1946"/>
                  <a:gd name="T71" fmla="*/ 78 h 1278"/>
                  <a:gd name="T72" fmla="*/ 216 w 1946"/>
                  <a:gd name="T73" fmla="*/ 970 h 1278"/>
                  <a:gd name="T74" fmla="*/ 0 w 1946"/>
                  <a:gd name="T75" fmla="*/ 971 h 127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946"/>
                  <a:gd name="T115" fmla="*/ 0 h 1278"/>
                  <a:gd name="T116" fmla="*/ 1946 w 1946"/>
                  <a:gd name="T117" fmla="*/ 1278 h 1278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946" h="1278">
                    <a:moveTo>
                      <a:pt x="0" y="1278"/>
                    </a:moveTo>
                    <a:lnTo>
                      <a:pt x="0" y="103"/>
                    </a:lnTo>
                    <a:lnTo>
                      <a:pt x="753" y="103"/>
                    </a:lnTo>
                    <a:lnTo>
                      <a:pt x="754" y="93"/>
                    </a:lnTo>
                    <a:lnTo>
                      <a:pt x="757" y="82"/>
                    </a:lnTo>
                    <a:lnTo>
                      <a:pt x="763" y="72"/>
                    </a:lnTo>
                    <a:lnTo>
                      <a:pt x="769" y="63"/>
                    </a:lnTo>
                    <a:lnTo>
                      <a:pt x="779" y="55"/>
                    </a:lnTo>
                    <a:lnTo>
                      <a:pt x="790" y="46"/>
                    </a:lnTo>
                    <a:lnTo>
                      <a:pt x="803" y="38"/>
                    </a:lnTo>
                    <a:lnTo>
                      <a:pt x="817" y="30"/>
                    </a:lnTo>
                    <a:lnTo>
                      <a:pt x="833" y="24"/>
                    </a:lnTo>
                    <a:lnTo>
                      <a:pt x="849" y="18"/>
                    </a:lnTo>
                    <a:lnTo>
                      <a:pt x="867" y="13"/>
                    </a:lnTo>
                    <a:lnTo>
                      <a:pt x="887" y="8"/>
                    </a:lnTo>
                    <a:lnTo>
                      <a:pt x="907" y="5"/>
                    </a:lnTo>
                    <a:lnTo>
                      <a:pt x="928" y="3"/>
                    </a:lnTo>
                    <a:lnTo>
                      <a:pt x="950" y="0"/>
                    </a:lnTo>
                    <a:lnTo>
                      <a:pt x="972" y="0"/>
                    </a:lnTo>
                    <a:lnTo>
                      <a:pt x="995" y="0"/>
                    </a:lnTo>
                    <a:lnTo>
                      <a:pt x="1017" y="3"/>
                    </a:lnTo>
                    <a:lnTo>
                      <a:pt x="1038" y="5"/>
                    </a:lnTo>
                    <a:lnTo>
                      <a:pt x="1059" y="8"/>
                    </a:lnTo>
                    <a:lnTo>
                      <a:pt x="1078" y="13"/>
                    </a:lnTo>
                    <a:lnTo>
                      <a:pt x="1096" y="18"/>
                    </a:lnTo>
                    <a:lnTo>
                      <a:pt x="1113" y="24"/>
                    </a:lnTo>
                    <a:lnTo>
                      <a:pt x="1129" y="30"/>
                    </a:lnTo>
                    <a:lnTo>
                      <a:pt x="1143" y="38"/>
                    </a:lnTo>
                    <a:lnTo>
                      <a:pt x="1155" y="46"/>
                    </a:lnTo>
                    <a:lnTo>
                      <a:pt x="1167" y="55"/>
                    </a:lnTo>
                    <a:lnTo>
                      <a:pt x="1175" y="63"/>
                    </a:lnTo>
                    <a:lnTo>
                      <a:pt x="1183" y="72"/>
                    </a:lnTo>
                    <a:lnTo>
                      <a:pt x="1189" y="82"/>
                    </a:lnTo>
                    <a:lnTo>
                      <a:pt x="1192" y="93"/>
                    </a:lnTo>
                    <a:lnTo>
                      <a:pt x="1193" y="103"/>
                    </a:lnTo>
                    <a:lnTo>
                      <a:pt x="1946" y="103"/>
                    </a:lnTo>
                    <a:lnTo>
                      <a:pt x="1946" y="1277"/>
                    </a:lnTo>
                    <a:lnTo>
                      <a:pt x="0" y="1278"/>
                    </a:lnTo>
                    <a:close/>
                  </a:path>
                </a:pathLst>
              </a:custGeom>
              <a:solidFill>
                <a:srgbClr val="B233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976" name="Rectangle 319"/>
              <p:cNvSpPr>
                <a:spLocks noChangeArrowheads="1"/>
              </p:cNvSpPr>
              <p:nvPr/>
            </p:nvSpPr>
            <p:spPr bwMode="auto">
              <a:xfrm>
                <a:off x="5188" y="3087"/>
                <a:ext cx="42" cy="3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977" name="Rectangle 320"/>
              <p:cNvSpPr>
                <a:spLocks noChangeArrowheads="1"/>
              </p:cNvSpPr>
              <p:nvPr/>
            </p:nvSpPr>
            <p:spPr bwMode="auto">
              <a:xfrm>
                <a:off x="5168" y="3134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978" name="Rectangle 321"/>
              <p:cNvSpPr>
                <a:spLocks noChangeArrowheads="1"/>
              </p:cNvSpPr>
              <p:nvPr/>
            </p:nvSpPr>
            <p:spPr bwMode="auto">
              <a:xfrm>
                <a:off x="5306" y="3034"/>
                <a:ext cx="42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979" name="Rectangle 322"/>
              <p:cNvSpPr>
                <a:spLocks noChangeArrowheads="1"/>
              </p:cNvSpPr>
              <p:nvPr/>
            </p:nvSpPr>
            <p:spPr bwMode="auto">
              <a:xfrm>
                <a:off x="5286" y="3087"/>
                <a:ext cx="40" cy="3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980" name="Rectangle 323"/>
              <p:cNvSpPr>
                <a:spLocks noChangeArrowheads="1"/>
              </p:cNvSpPr>
              <p:nvPr/>
            </p:nvSpPr>
            <p:spPr bwMode="auto">
              <a:xfrm>
                <a:off x="5286" y="2987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981" name="Rectangle 324"/>
              <p:cNvSpPr>
                <a:spLocks noChangeArrowheads="1"/>
              </p:cNvSpPr>
              <p:nvPr/>
            </p:nvSpPr>
            <p:spPr bwMode="auto">
              <a:xfrm>
                <a:off x="4773" y="3076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982" name="Rectangle 325"/>
              <p:cNvSpPr>
                <a:spLocks noChangeArrowheads="1"/>
              </p:cNvSpPr>
              <p:nvPr/>
            </p:nvSpPr>
            <p:spPr bwMode="auto">
              <a:xfrm>
                <a:off x="4773" y="3024"/>
                <a:ext cx="18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983" name="Rectangle 326"/>
              <p:cNvSpPr>
                <a:spLocks noChangeArrowheads="1"/>
              </p:cNvSpPr>
              <p:nvPr/>
            </p:nvSpPr>
            <p:spPr bwMode="auto">
              <a:xfrm>
                <a:off x="4773" y="3123"/>
                <a:ext cx="18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984" name="Rectangle 327"/>
              <p:cNvSpPr>
                <a:spLocks noChangeArrowheads="1"/>
              </p:cNvSpPr>
              <p:nvPr/>
            </p:nvSpPr>
            <p:spPr bwMode="auto">
              <a:xfrm>
                <a:off x="4946" y="3076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985" name="Rectangle 328"/>
              <p:cNvSpPr>
                <a:spLocks noChangeArrowheads="1"/>
              </p:cNvSpPr>
              <p:nvPr/>
            </p:nvSpPr>
            <p:spPr bwMode="auto">
              <a:xfrm>
                <a:off x="4924" y="312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986" name="Rectangle 329"/>
              <p:cNvSpPr>
                <a:spLocks noChangeArrowheads="1"/>
              </p:cNvSpPr>
              <p:nvPr/>
            </p:nvSpPr>
            <p:spPr bwMode="auto">
              <a:xfrm>
                <a:off x="4773" y="345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987" name="Rectangle 330"/>
              <p:cNvSpPr>
                <a:spLocks noChangeArrowheads="1"/>
              </p:cNvSpPr>
              <p:nvPr/>
            </p:nvSpPr>
            <p:spPr bwMode="auto">
              <a:xfrm>
                <a:off x="4773" y="3406"/>
                <a:ext cx="18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988" name="Rectangle 331"/>
              <p:cNvSpPr>
                <a:spLocks noChangeArrowheads="1"/>
              </p:cNvSpPr>
              <p:nvPr/>
            </p:nvSpPr>
            <p:spPr bwMode="auto">
              <a:xfrm>
                <a:off x="4773" y="3505"/>
                <a:ext cx="18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989" name="Rectangle 332"/>
              <p:cNvSpPr>
                <a:spLocks noChangeArrowheads="1"/>
              </p:cNvSpPr>
              <p:nvPr/>
            </p:nvSpPr>
            <p:spPr bwMode="auto">
              <a:xfrm>
                <a:off x="4946" y="345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990" name="Rectangle 333"/>
              <p:cNvSpPr>
                <a:spLocks noChangeArrowheads="1"/>
              </p:cNvSpPr>
              <p:nvPr/>
            </p:nvSpPr>
            <p:spPr bwMode="auto">
              <a:xfrm>
                <a:off x="4924" y="3505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991" name="Freeform 334"/>
              <p:cNvSpPr>
                <a:spLocks/>
              </p:cNvSpPr>
              <p:nvPr/>
            </p:nvSpPr>
            <p:spPr bwMode="auto">
              <a:xfrm>
                <a:off x="5024" y="3076"/>
                <a:ext cx="146" cy="89"/>
              </a:xfrm>
              <a:custGeom>
                <a:avLst/>
                <a:gdLst>
                  <a:gd name="T0" fmla="*/ 48 w 440"/>
                  <a:gd name="T1" fmla="*/ 78 h 102"/>
                  <a:gd name="T2" fmla="*/ 48 w 440"/>
                  <a:gd name="T3" fmla="*/ 70 h 102"/>
                  <a:gd name="T4" fmla="*/ 48 w 440"/>
                  <a:gd name="T5" fmla="*/ 63 h 102"/>
                  <a:gd name="T6" fmla="*/ 47 w 440"/>
                  <a:gd name="T7" fmla="*/ 55 h 102"/>
                  <a:gd name="T8" fmla="*/ 46 w 440"/>
                  <a:gd name="T9" fmla="*/ 49 h 102"/>
                  <a:gd name="T10" fmla="*/ 45 w 440"/>
                  <a:gd name="T11" fmla="*/ 42 h 102"/>
                  <a:gd name="T12" fmla="*/ 44 w 440"/>
                  <a:gd name="T13" fmla="*/ 35 h 102"/>
                  <a:gd name="T14" fmla="*/ 43 w 440"/>
                  <a:gd name="T15" fmla="*/ 29 h 102"/>
                  <a:gd name="T16" fmla="*/ 41 w 440"/>
                  <a:gd name="T17" fmla="*/ 23 h 102"/>
                  <a:gd name="T18" fmla="*/ 39 w 440"/>
                  <a:gd name="T19" fmla="*/ 18 h 102"/>
                  <a:gd name="T20" fmla="*/ 38 w 440"/>
                  <a:gd name="T21" fmla="*/ 14 h 102"/>
                  <a:gd name="T22" fmla="*/ 36 w 440"/>
                  <a:gd name="T23" fmla="*/ 10 h 102"/>
                  <a:gd name="T24" fmla="*/ 34 w 440"/>
                  <a:gd name="T25" fmla="*/ 6 h 102"/>
                  <a:gd name="T26" fmla="*/ 32 w 440"/>
                  <a:gd name="T27" fmla="*/ 3 h 102"/>
                  <a:gd name="T28" fmla="*/ 29 w 440"/>
                  <a:gd name="T29" fmla="*/ 3 h 102"/>
                  <a:gd name="T30" fmla="*/ 27 w 440"/>
                  <a:gd name="T31" fmla="*/ 0 h 102"/>
                  <a:gd name="T32" fmla="*/ 24 w 440"/>
                  <a:gd name="T33" fmla="*/ 0 h 102"/>
                  <a:gd name="T34" fmla="*/ 22 w 440"/>
                  <a:gd name="T35" fmla="*/ 0 h 102"/>
                  <a:gd name="T36" fmla="*/ 19 w 440"/>
                  <a:gd name="T37" fmla="*/ 3 h 102"/>
                  <a:gd name="T38" fmla="*/ 17 w 440"/>
                  <a:gd name="T39" fmla="*/ 3 h 102"/>
                  <a:gd name="T40" fmla="*/ 15 w 440"/>
                  <a:gd name="T41" fmla="*/ 6 h 102"/>
                  <a:gd name="T42" fmla="*/ 13 w 440"/>
                  <a:gd name="T43" fmla="*/ 10 h 102"/>
                  <a:gd name="T44" fmla="*/ 11 w 440"/>
                  <a:gd name="T45" fmla="*/ 14 h 102"/>
                  <a:gd name="T46" fmla="*/ 9 w 440"/>
                  <a:gd name="T47" fmla="*/ 18 h 102"/>
                  <a:gd name="T48" fmla="*/ 7 w 440"/>
                  <a:gd name="T49" fmla="*/ 23 h 102"/>
                  <a:gd name="T50" fmla="*/ 6 w 440"/>
                  <a:gd name="T51" fmla="*/ 29 h 102"/>
                  <a:gd name="T52" fmla="*/ 4 w 440"/>
                  <a:gd name="T53" fmla="*/ 35 h 102"/>
                  <a:gd name="T54" fmla="*/ 3 w 440"/>
                  <a:gd name="T55" fmla="*/ 42 h 102"/>
                  <a:gd name="T56" fmla="*/ 2 w 440"/>
                  <a:gd name="T57" fmla="*/ 49 h 102"/>
                  <a:gd name="T58" fmla="*/ 1 w 440"/>
                  <a:gd name="T59" fmla="*/ 55 h 102"/>
                  <a:gd name="T60" fmla="*/ 0 w 440"/>
                  <a:gd name="T61" fmla="*/ 63 h 102"/>
                  <a:gd name="T62" fmla="*/ 0 w 440"/>
                  <a:gd name="T63" fmla="*/ 70 h 102"/>
                  <a:gd name="T64" fmla="*/ 0 w 440"/>
                  <a:gd name="T65" fmla="*/ 78 h 102"/>
                  <a:gd name="T66" fmla="*/ 48 w 440"/>
                  <a:gd name="T67" fmla="*/ 78 h 10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40"/>
                  <a:gd name="T103" fmla="*/ 0 h 102"/>
                  <a:gd name="T104" fmla="*/ 440 w 440"/>
                  <a:gd name="T105" fmla="*/ 102 h 10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40" h="102">
                    <a:moveTo>
                      <a:pt x="440" y="102"/>
                    </a:moveTo>
                    <a:lnTo>
                      <a:pt x="439" y="92"/>
                    </a:lnTo>
                    <a:lnTo>
                      <a:pt x="436" y="82"/>
                    </a:lnTo>
                    <a:lnTo>
                      <a:pt x="430" y="72"/>
                    </a:lnTo>
                    <a:lnTo>
                      <a:pt x="422" y="64"/>
                    </a:lnTo>
                    <a:lnTo>
                      <a:pt x="414" y="55"/>
                    </a:lnTo>
                    <a:lnTo>
                      <a:pt x="402" y="46"/>
                    </a:lnTo>
                    <a:lnTo>
                      <a:pt x="390" y="38"/>
                    </a:lnTo>
                    <a:lnTo>
                      <a:pt x="376" y="30"/>
                    </a:lnTo>
                    <a:lnTo>
                      <a:pt x="360" y="24"/>
                    </a:lnTo>
                    <a:lnTo>
                      <a:pt x="343" y="18"/>
                    </a:lnTo>
                    <a:lnTo>
                      <a:pt x="325" y="13"/>
                    </a:lnTo>
                    <a:lnTo>
                      <a:pt x="306" y="8"/>
                    </a:lnTo>
                    <a:lnTo>
                      <a:pt x="285" y="5"/>
                    </a:lnTo>
                    <a:lnTo>
                      <a:pt x="264" y="3"/>
                    </a:lnTo>
                    <a:lnTo>
                      <a:pt x="242" y="0"/>
                    </a:lnTo>
                    <a:lnTo>
                      <a:pt x="219" y="0"/>
                    </a:lnTo>
                    <a:lnTo>
                      <a:pt x="197" y="0"/>
                    </a:lnTo>
                    <a:lnTo>
                      <a:pt x="175" y="3"/>
                    </a:lnTo>
                    <a:lnTo>
                      <a:pt x="154" y="5"/>
                    </a:lnTo>
                    <a:lnTo>
                      <a:pt x="134" y="8"/>
                    </a:lnTo>
                    <a:lnTo>
                      <a:pt x="114" y="13"/>
                    </a:lnTo>
                    <a:lnTo>
                      <a:pt x="96" y="18"/>
                    </a:lnTo>
                    <a:lnTo>
                      <a:pt x="80" y="24"/>
                    </a:lnTo>
                    <a:lnTo>
                      <a:pt x="64" y="30"/>
                    </a:lnTo>
                    <a:lnTo>
                      <a:pt x="50" y="38"/>
                    </a:lnTo>
                    <a:lnTo>
                      <a:pt x="37" y="46"/>
                    </a:lnTo>
                    <a:lnTo>
                      <a:pt x="26" y="55"/>
                    </a:lnTo>
                    <a:lnTo>
                      <a:pt x="16" y="64"/>
                    </a:lnTo>
                    <a:lnTo>
                      <a:pt x="10" y="72"/>
                    </a:lnTo>
                    <a:lnTo>
                      <a:pt x="4" y="82"/>
                    </a:lnTo>
                    <a:lnTo>
                      <a:pt x="1" y="92"/>
                    </a:lnTo>
                    <a:lnTo>
                      <a:pt x="0" y="102"/>
                    </a:lnTo>
                    <a:lnTo>
                      <a:pt x="440" y="102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992" name="Freeform 335"/>
              <p:cNvSpPr>
                <a:spLocks/>
              </p:cNvSpPr>
              <p:nvPr/>
            </p:nvSpPr>
            <p:spPr bwMode="auto">
              <a:xfrm>
                <a:off x="4789" y="2506"/>
                <a:ext cx="615" cy="147"/>
              </a:xfrm>
              <a:custGeom>
                <a:avLst/>
                <a:gdLst>
                  <a:gd name="T0" fmla="*/ 100 w 1847"/>
                  <a:gd name="T1" fmla="*/ 50 h 168"/>
                  <a:gd name="T2" fmla="*/ 95 w 1847"/>
                  <a:gd name="T3" fmla="*/ 53 h 168"/>
                  <a:gd name="T4" fmla="*/ 91 w 1847"/>
                  <a:gd name="T5" fmla="*/ 60 h 168"/>
                  <a:gd name="T6" fmla="*/ 87 w 1847"/>
                  <a:gd name="T7" fmla="*/ 68 h 168"/>
                  <a:gd name="T8" fmla="*/ 84 w 1847"/>
                  <a:gd name="T9" fmla="*/ 79 h 168"/>
                  <a:gd name="T10" fmla="*/ 81 w 1847"/>
                  <a:gd name="T11" fmla="*/ 92 h 168"/>
                  <a:gd name="T12" fmla="*/ 79 w 1847"/>
                  <a:gd name="T13" fmla="*/ 105 h 168"/>
                  <a:gd name="T14" fmla="*/ 78 w 1847"/>
                  <a:gd name="T15" fmla="*/ 121 h 168"/>
                  <a:gd name="T16" fmla="*/ 0 w 1847"/>
                  <a:gd name="T17" fmla="*/ 129 h 168"/>
                  <a:gd name="T18" fmla="*/ 1 w 1847"/>
                  <a:gd name="T19" fmla="*/ 88 h 168"/>
                  <a:gd name="T20" fmla="*/ 6 w 1847"/>
                  <a:gd name="T21" fmla="*/ 88 h 168"/>
                  <a:gd name="T22" fmla="*/ 16 w 1847"/>
                  <a:gd name="T23" fmla="*/ 88 h 168"/>
                  <a:gd name="T24" fmla="*/ 28 w 1847"/>
                  <a:gd name="T25" fmla="*/ 88 h 168"/>
                  <a:gd name="T26" fmla="*/ 41 w 1847"/>
                  <a:gd name="T27" fmla="*/ 88 h 168"/>
                  <a:gd name="T28" fmla="*/ 54 w 1847"/>
                  <a:gd name="T29" fmla="*/ 88 h 168"/>
                  <a:gd name="T30" fmla="*/ 65 w 1847"/>
                  <a:gd name="T31" fmla="*/ 88 h 168"/>
                  <a:gd name="T32" fmla="*/ 71 w 1847"/>
                  <a:gd name="T33" fmla="*/ 88 h 168"/>
                  <a:gd name="T34" fmla="*/ 74 w 1847"/>
                  <a:gd name="T35" fmla="*/ 80 h 168"/>
                  <a:gd name="T36" fmla="*/ 76 w 1847"/>
                  <a:gd name="T37" fmla="*/ 64 h 168"/>
                  <a:gd name="T38" fmla="*/ 79 w 1847"/>
                  <a:gd name="T39" fmla="*/ 47 h 168"/>
                  <a:gd name="T40" fmla="*/ 83 w 1847"/>
                  <a:gd name="T41" fmla="*/ 33 h 168"/>
                  <a:gd name="T42" fmla="*/ 86 w 1847"/>
                  <a:gd name="T43" fmla="*/ 21 h 168"/>
                  <a:gd name="T44" fmla="*/ 91 w 1847"/>
                  <a:gd name="T45" fmla="*/ 10 h 168"/>
                  <a:gd name="T46" fmla="*/ 95 w 1847"/>
                  <a:gd name="T47" fmla="*/ 4 h 168"/>
                  <a:gd name="T48" fmla="*/ 100 w 1847"/>
                  <a:gd name="T49" fmla="*/ 1 h 168"/>
                  <a:gd name="T50" fmla="*/ 105 w 1847"/>
                  <a:gd name="T51" fmla="*/ 1 h 168"/>
                  <a:gd name="T52" fmla="*/ 110 w 1847"/>
                  <a:gd name="T53" fmla="*/ 4 h 168"/>
                  <a:gd name="T54" fmla="*/ 114 w 1847"/>
                  <a:gd name="T55" fmla="*/ 10 h 168"/>
                  <a:gd name="T56" fmla="*/ 119 w 1847"/>
                  <a:gd name="T57" fmla="*/ 21 h 168"/>
                  <a:gd name="T58" fmla="*/ 123 w 1847"/>
                  <a:gd name="T59" fmla="*/ 33 h 168"/>
                  <a:gd name="T60" fmla="*/ 126 w 1847"/>
                  <a:gd name="T61" fmla="*/ 47 h 168"/>
                  <a:gd name="T62" fmla="*/ 129 w 1847"/>
                  <a:gd name="T63" fmla="*/ 64 h 168"/>
                  <a:gd name="T64" fmla="*/ 131 w 1847"/>
                  <a:gd name="T65" fmla="*/ 80 h 168"/>
                  <a:gd name="T66" fmla="*/ 134 w 1847"/>
                  <a:gd name="T67" fmla="*/ 88 h 168"/>
                  <a:gd name="T68" fmla="*/ 140 w 1847"/>
                  <a:gd name="T69" fmla="*/ 88 h 168"/>
                  <a:gd name="T70" fmla="*/ 151 w 1847"/>
                  <a:gd name="T71" fmla="*/ 88 h 168"/>
                  <a:gd name="T72" fmla="*/ 163 w 1847"/>
                  <a:gd name="T73" fmla="*/ 88 h 168"/>
                  <a:gd name="T74" fmla="*/ 176 w 1847"/>
                  <a:gd name="T75" fmla="*/ 88 h 168"/>
                  <a:gd name="T76" fmla="*/ 189 w 1847"/>
                  <a:gd name="T77" fmla="*/ 88 h 168"/>
                  <a:gd name="T78" fmla="*/ 198 w 1847"/>
                  <a:gd name="T79" fmla="*/ 88 h 168"/>
                  <a:gd name="T80" fmla="*/ 204 w 1847"/>
                  <a:gd name="T81" fmla="*/ 88 h 168"/>
                  <a:gd name="T82" fmla="*/ 205 w 1847"/>
                  <a:gd name="T83" fmla="*/ 129 h 168"/>
                  <a:gd name="T84" fmla="*/ 127 w 1847"/>
                  <a:gd name="T85" fmla="*/ 121 h 168"/>
                  <a:gd name="T86" fmla="*/ 126 w 1847"/>
                  <a:gd name="T87" fmla="*/ 105 h 168"/>
                  <a:gd name="T88" fmla="*/ 124 w 1847"/>
                  <a:gd name="T89" fmla="*/ 92 h 168"/>
                  <a:gd name="T90" fmla="*/ 121 w 1847"/>
                  <a:gd name="T91" fmla="*/ 79 h 168"/>
                  <a:gd name="T92" fmla="*/ 118 w 1847"/>
                  <a:gd name="T93" fmla="*/ 68 h 168"/>
                  <a:gd name="T94" fmla="*/ 114 w 1847"/>
                  <a:gd name="T95" fmla="*/ 60 h 168"/>
                  <a:gd name="T96" fmla="*/ 110 w 1847"/>
                  <a:gd name="T97" fmla="*/ 53 h 168"/>
                  <a:gd name="T98" fmla="*/ 105 w 1847"/>
                  <a:gd name="T99" fmla="*/ 50 h 16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847"/>
                  <a:gd name="T151" fmla="*/ 0 h 168"/>
                  <a:gd name="T152" fmla="*/ 1847 w 1847"/>
                  <a:gd name="T153" fmla="*/ 168 h 16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847" h="168">
                    <a:moveTo>
                      <a:pt x="923" y="65"/>
                    </a:moveTo>
                    <a:lnTo>
                      <a:pt x="901" y="65"/>
                    </a:lnTo>
                    <a:lnTo>
                      <a:pt x="879" y="68"/>
                    </a:lnTo>
                    <a:lnTo>
                      <a:pt x="858" y="70"/>
                    </a:lnTo>
                    <a:lnTo>
                      <a:pt x="838" y="73"/>
                    </a:lnTo>
                    <a:lnTo>
                      <a:pt x="818" y="78"/>
                    </a:lnTo>
                    <a:lnTo>
                      <a:pt x="800" y="83"/>
                    </a:lnTo>
                    <a:lnTo>
                      <a:pt x="784" y="89"/>
                    </a:lnTo>
                    <a:lnTo>
                      <a:pt x="768" y="95"/>
                    </a:lnTo>
                    <a:lnTo>
                      <a:pt x="754" y="103"/>
                    </a:lnTo>
                    <a:lnTo>
                      <a:pt x="741" y="111"/>
                    </a:lnTo>
                    <a:lnTo>
                      <a:pt x="730" y="120"/>
                    </a:lnTo>
                    <a:lnTo>
                      <a:pt x="720" y="128"/>
                    </a:lnTo>
                    <a:lnTo>
                      <a:pt x="714" y="137"/>
                    </a:lnTo>
                    <a:lnTo>
                      <a:pt x="708" y="147"/>
                    </a:lnTo>
                    <a:lnTo>
                      <a:pt x="705" y="158"/>
                    </a:lnTo>
                    <a:lnTo>
                      <a:pt x="704" y="168"/>
                    </a:lnTo>
                    <a:lnTo>
                      <a:pt x="0" y="168"/>
                    </a:lnTo>
                    <a:lnTo>
                      <a:pt x="0" y="116"/>
                    </a:lnTo>
                    <a:lnTo>
                      <a:pt x="7" y="116"/>
                    </a:lnTo>
                    <a:lnTo>
                      <a:pt x="27" y="116"/>
                    </a:lnTo>
                    <a:lnTo>
                      <a:pt x="57" y="116"/>
                    </a:lnTo>
                    <a:lnTo>
                      <a:pt x="97" y="116"/>
                    </a:lnTo>
                    <a:lnTo>
                      <a:pt x="145" y="116"/>
                    </a:lnTo>
                    <a:lnTo>
                      <a:pt x="197" y="116"/>
                    </a:lnTo>
                    <a:lnTo>
                      <a:pt x="254" y="116"/>
                    </a:lnTo>
                    <a:lnTo>
                      <a:pt x="313" y="116"/>
                    </a:lnTo>
                    <a:lnTo>
                      <a:pt x="373" y="116"/>
                    </a:lnTo>
                    <a:lnTo>
                      <a:pt x="431" y="116"/>
                    </a:lnTo>
                    <a:lnTo>
                      <a:pt x="486" y="116"/>
                    </a:lnTo>
                    <a:lnTo>
                      <a:pt x="537" y="116"/>
                    </a:lnTo>
                    <a:lnTo>
                      <a:pt x="582" y="116"/>
                    </a:lnTo>
                    <a:lnTo>
                      <a:pt x="617" y="116"/>
                    </a:lnTo>
                    <a:lnTo>
                      <a:pt x="644" y="116"/>
                    </a:lnTo>
                    <a:lnTo>
                      <a:pt x="658" y="116"/>
                    </a:lnTo>
                    <a:lnTo>
                      <a:pt x="666" y="105"/>
                    </a:lnTo>
                    <a:lnTo>
                      <a:pt x="675" y="94"/>
                    </a:lnTo>
                    <a:lnTo>
                      <a:pt x="686" y="83"/>
                    </a:lnTo>
                    <a:lnTo>
                      <a:pt x="698" y="72"/>
                    </a:lnTo>
                    <a:lnTo>
                      <a:pt x="713" y="62"/>
                    </a:lnTo>
                    <a:lnTo>
                      <a:pt x="727" y="53"/>
                    </a:lnTo>
                    <a:lnTo>
                      <a:pt x="744" y="43"/>
                    </a:lnTo>
                    <a:lnTo>
                      <a:pt x="760" y="35"/>
                    </a:lnTo>
                    <a:lnTo>
                      <a:pt x="778" y="28"/>
                    </a:lnTo>
                    <a:lnTo>
                      <a:pt x="797" y="21"/>
                    </a:lnTo>
                    <a:lnTo>
                      <a:pt x="817" y="14"/>
                    </a:lnTo>
                    <a:lnTo>
                      <a:pt x="838" y="10"/>
                    </a:lnTo>
                    <a:lnTo>
                      <a:pt x="858" y="6"/>
                    </a:lnTo>
                    <a:lnTo>
                      <a:pt x="880" y="2"/>
                    </a:lnTo>
                    <a:lnTo>
                      <a:pt x="901" y="1"/>
                    </a:lnTo>
                    <a:lnTo>
                      <a:pt x="923" y="0"/>
                    </a:lnTo>
                    <a:lnTo>
                      <a:pt x="946" y="1"/>
                    </a:lnTo>
                    <a:lnTo>
                      <a:pt x="968" y="2"/>
                    </a:lnTo>
                    <a:lnTo>
                      <a:pt x="989" y="6"/>
                    </a:lnTo>
                    <a:lnTo>
                      <a:pt x="1010" y="10"/>
                    </a:lnTo>
                    <a:lnTo>
                      <a:pt x="1030" y="14"/>
                    </a:lnTo>
                    <a:lnTo>
                      <a:pt x="1050" y="21"/>
                    </a:lnTo>
                    <a:lnTo>
                      <a:pt x="1069" y="28"/>
                    </a:lnTo>
                    <a:lnTo>
                      <a:pt x="1088" y="35"/>
                    </a:lnTo>
                    <a:lnTo>
                      <a:pt x="1104" y="43"/>
                    </a:lnTo>
                    <a:lnTo>
                      <a:pt x="1121" y="53"/>
                    </a:lnTo>
                    <a:lnTo>
                      <a:pt x="1135" y="62"/>
                    </a:lnTo>
                    <a:lnTo>
                      <a:pt x="1149" y="72"/>
                    </a:lnTo>
                    <a:lnTo>
                      <a:pt x="1161" y="83"/>
                    </a:lnTo>
                    <a:lnTo>
                      <a:pt x="1172" y="94"/>
                    </a:lnTo>
                    <a:lnTo>
                      <a:pt x="1181" y="105"/>
                    </a:lnTo>
                    <a:lnTo>
                      <a:pt x="1189" y="116"/>
                    </a:lnTo>
                    <a:lnTo>
                      <a:pt x="1203" y="116"/>
                    </a:lnTo>
                    <a:lnTo>
                      <a:pt x="1230" y="116"/>
                    </a:lnTo>
                    <a:lnTo>
                      <a:pt x="1265" y="116"/>
                    </a:lnTo>
                    <a:lnTo>
                      <a:pt x="1309" y="116"/>
                    </a:lnTo>
                    <a:lnTo>
                      <a:pt x="1360" y="116"/>
                    </a:lnTo>
                    <a:lnTo>
                      <a:pt x="1416" y="116"/>
                    </a:lnTo>
                    <a:lnTo>
                      <a:pt x="1475" y="116"/>
                    </a:lnTo>
                    <a:lnTo>
                      <a:pt x="1535" y="116"/>
                    </a:lnTo>
                    <a:lnTo>
                      <a:pt x="1593" y="116"/>
                    </a:lnTo>
                    <a:lnTo>
                      <a:pt x="1650" y="116"/>
                    </a:lnTo>
                    <a:lnTo>
                      <a:pt x="1703" y="116"/>
                    </a:lnTo>
                    <a:lnTo>
                      <a:pt x="1751" y="116"/>
                    </a:lnTo>
                    <a:lnTo>
                      <a:pt x="1791" y="116"/>
                    </a:lnTo>
                    <a:lnTo>
                      <a:pt x="1821" y="116"/>
                    </a:lnTo>
                    <a:lnTo>
                      <a:pt x="1841" y="116"/>
                    </a:lnTo>
                    <a:lnTo>
                      <a:pt x="1847" y="116"/>
                    </a:lnTo>
                    <a:lnTo>
                      <a:pt x="1847" y="168"/>
                    </a:lnTo>
                    <a:lnTo>
                      <a:pt x="1144" y="168"/>
                    </a:lnTo>
                    <a:lnTo>
                      <a:pt x="1143" y="158"/>
                    </a:lnTo>
                    <a:lnTo>
                      <a:pt x="1140" y="147"/>
                    </a:lnTo>
                    <a:lnTo>
                      <a:pt x="1134" y="137"/>
                    </a:lnTo>
                    <a:lnTo>
                      <a:pt x="1126" y="128"/>
                    </a:lnTo>
                    <a:lnTo>
                      <a:pt x="1118" y="120"/>
                    </a:lnTo>
                    <a:lnTo>
                      <a:pt x="1106" y="111"/>
                    </a:lnTo>
                    <a:lnTo>
                      <a:pt x="1094" y="103"/>
                    </a:lnTo>
                    <a:lnTo>
                      <a:pt x="1080" y="95"/>
                    </a:lnTo>
                    <a:lnTo>
                      <a:pt x="1064" y="89"/>
                    </a:lnTo>
                    <a:lnTo>
                      <a:pt x="1047" y="83"/>
                    </a:lnTo>
                    <a:lnTo>
                      <a:pt x="1029" y="78"/>
                    </a:lnTo>
                    <a:lnTo>
                      <a:pt x="1010" y="73"/>
                    </a:lnTo>
                    <a:lnTo>
                      <a:pt x="989" y="70"/>
                    </a:lnTo>
                    <a:lnTo>
                      <a:pt x="968" y="68"/>
                    </a:lnTo>
                    <a:lnTo>
                      <a:pt x="946" y="65"/>
                    </a:lnTo>
                    <a:lnTo>
                      <a:pt x="923" y="65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993" name="Rectangle 336"/>
              <p:cNvSpPr>
                <a:spLocks noChangeArrowheads="1"/>
              </p:cNvSpPr>
              <p:nvPr/>
            </p:nvSpPr>
            <p:spPr bwMode="auto">
              <a:xfrm>
                <a:off x="5404" y="2595"/>
                <a:ext cx="29" cy="120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994" name="Rectangle 337"/>
              <p:cNvSpPr>
                <a:spLocks noChangeArrowheads="1"/>
              </p:cNvSpPr>
              <p:nvPr/>
            </p:nvSpPr>
            <p:spPr bwMode="auto">
              <a:xfrm>
                <a:off x="4759" y="2595"/>
                <a:ext cx="30" cy="120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995" name="Rectangle 338"/>
              <p:cNvSpPr>
                <a:spLocks noChangeArrowheads="1"/>
              </p:cNvSpPr>
              <p:nvPr/>
            </p:nvSpPr>
            <p:spPr bwMode="auto">
              <a:xfrm>
                <a:off x="5026" y="3165"/>
                <a:ext cx="142" cy="330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996" name="Rectangle 339"/>
              <p:cNvSpPr>
                <a:spLocks noChangeArrowheads="1"/>
              </p:cNvSpPr>
              <p:nvPr/>
            </p:nvSpPr>
            <p:spPr bwMode="auto">
              <a:xfrm>
                <a:off x="5026" y="3495"/>
                <a:ext cx="142" cy="1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997" name="Rectangle 340"/>
              <p:cNvSpPr>
                <a:spLocks noChangeArrowheads="1"/>
              </p:cNvSpPr>
              <p:nvPr/>
            </p:nvSpPr>
            <p:spPr bwMode="auto">
              <a:xfrm>
                <a:off x="5026" y="3558"/>
                <a:ext cx="142" cy="15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998" name="Rectangle 341"/>
              <p:cNvSpPr>
                <a:spLocks noChangeArrowheads="1"/>
              </p:cNvSpPr>
              <p:nvPr/>
            </p:nvSpPr>
            <p:spPr bwMode="auto">
              <a:xfrm>
                <a:off x="5026" y="3615"/>
                <a:ext cx="142" cy="1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999" name="Rectangle 342"/>
              <p:cNvSpPr>
                <a:spLocks noChangeArrowheads="1"/>
              </p:cNvSpPr>
              <p:nvPr/>
            </p:nvSpPr>
            <p:spPr bwMode="auto">
              <a:xfrm>
                <a:off x="5100" y="3186"/>
                <a:ext cx="60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000" name="Rectangle 343"/>
              <p:cNvSpPr>
                <a:spLocks noChangeArrowheads="1"/>
              </p:cNvSpPr>
              <p:nvPr/>
            </p:nvSpPr>
            <p:spPr bwMode="auto">
              <a:xfrm>
                <a:off x="5100" y="3186"/>
                <a:ext cx="60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001" name="Rectangle 344"/>
              <p:cNvSpPr>
                <a:spLocks noChangeArrowheads="1"/>
              </p:cNvSpPr>
              <p:nvPr/>
            </p:nvSpPr>
            <p:spPr bwMode="auto">
              <a:xfrm>
                <a:off x="5032" y="3186"/>
                <a:ext cx="62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002" name="Rectangle 345"/>
              <p:cNvSpPr>
                <a:spLocks noChangeArrowheads="1"/>
              </p:cNvSpPr>
              <p:nvPr/>
            </p:nvSpPr>
            <p:spPr bwMode="auto">
              <a:xfrm>
                <a:off x="5100" y="3369"/>
                <a:ext cx="60" cy="2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003" name="Rectangle 346"/>
              <p:cNvSpPr>
                <a:spLocks noChangeArrowheads="1"/>
              </p:cNvSpPr>
              <p:nvPr/>
            </p:nvSpPr>
            <p:spPr bwMode="auto">
              <a:xfrm>
                <a:off x="5168" y="3422"/>
                <a:ext cx="34" cy="25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004" name="Rectangle 347"/>
              <p:cNvSpPr>
                <a:spLocks noChangeArrowheads="1"/>
              </p:cNvSpPr>
              <p:nvPr/>
            </p:nvSpPr>
            <p:spPr bwMode="auto">
              <a:xfrm>
                <a:off x="4992" y="3422"/>
                <a:ext cx="34" cy="25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005" name="Rectangle 348"/>
              <p:cNvSpPr>
                <a:spLocks noChangeArrowheads="1"/>
              </p:cNvSpPr>
              <p:nvPr/>
            </p:nvSpPr>
            <p:spPr bwMode="auto">
              <a:xfrm>
                <a:off x="5026" y="3511"/>
                <a:ext cx="142" cy="47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006" name="Rectangle 349"/>
              <p:cNvSpPr>
                <a:spLocks noChangeArrowheads="1"/>
              </p:cNvSpPr>
              <p:nvPr/>
            </p:nvSpPr>
            <p:spPr bwMode="auto">
              <a:xfrm>
                <a:off x="5026" y="3573"/>
                <a:ext cx="142" cy="42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007" name="Rectangle 350"/>
              <p:cNvSpPr>
                <a:spLocks noChangeArrowheads="1"/>
              </p:cNvSpPr>
              <p:nvPr/>
            </p:nvSpPr>
            <p:spPr bwMode="auto">
              <a:xfrm>
                <a:off x="5026" y="3631"/>
                <a:ext cx="142" cy="47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008" name="Rectangle 351"/>
              <p:cNvSpPr>
                <a:spLocks noChangeArrowheads="1"/>
              </p:cNvSpPr>
              <p:nvPr/>
            </p:nvSpPr>
            <p:spPr bwMode="auto">
              <a:xfrm>
                <a:off x="5100" y="3369"/>
                <a:ext cx="60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009" name="Rectangle 352"/>
              <p:cNvSpPr>
                <a:spLocks noChangeArrowheads="1"/>
              </p:cNvSpPr>
              <p:nvPr/>
            </p:nvSpPr>
            <p:spPr bwMode="auto">
              <a:xfrm>
                <a:off x="5032" y="3369"/>
                <a:ext cx="62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010" name="Rectangle 353"/>
              <p:cNvSpPr>
                <a:spLocks noChangeArrowheads="1"/>
              </p:cNvSpPr>
              <p:nvPr/>
            </p:nvSpPr>
            <p:spPr bwMode="auto">
              <a:xfrm>
                <a:off x="5100" y="3312"/>
                <a:ext cx="14" cy="52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011" name="Rectangle 354"/>
              <p:cNvSpPr>
                <a:spLocks noChangeArrowheads="1"/>
              </p:cNvSpPr>
              <p:nvPr/>
            </p:nvSpPr>
            <p:spPr bwMode="auto">
              <a:xfrm>
                <a:off x="5080" y="3312"/>
                <a:ext cx="14" cy="52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012" name="Rectangle 355"/>
              <p:cNvSpPr>
                <a:spLocks noChangeArrowheads="1"/>
              </p:cNvSpPr>
              <p:nvPr/>
            </p:nvSpPr>
            <p:spPr bwMode="auto">
              <a:xfrm>
                <a:off x="5100" y="3395"/>
                <a:ext cx="60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013" name="Rectangle 356"/>
              <p:cNvSpPr>
                <a:spLocks noChangeArrowheads="1"/>
              </p:cNvSpPr>
              <p:nvPr/>
            </p:nvSpPr>
            <p:spPr bwMode="auto">
              <a:xfrm>
                <a:off x="5032" y="3395"/>
                <a:ext cx="62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014" name="Rectangle 357"/>
              <p:cNvSpPr>
                <a:spLocks noChangeArrowheads="1"/>
              </p:cNvSpPr>
              <p:nvPr/>
            </p:nvSpPr>
            <p:spPr bwMode="auto">
              <a:xfrm>
                <a:off x="5168" y="3552"/>
                <a:ext cx="34" cy="27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015" name="Rectangle 358"/>
              <p:cNvSpPr>
                <a:spLocks noChangeArrowheads="1"/>
              </p:cNvSpPr>
              <p:nvPr/>
            </p:nvSpPr>
            <p:spPr bwMode="auto">
              <a:xfrm>
                <a:off x="4992" y="3552"/>
                <a:ext cx="34" cy="27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016" name="Rectangle 359"/>
              <p:cNvSpPr>
                <a:spLocks noChangeArrowheads="1"/>
              </p:cNvSpPr>
              <p:nvPr/>
            </p:nvSpPr>
            <p:spPr bwMode="auto">
              <a:xfrm>
                <a:off x="5334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017" name="Rectangle 360"/>
              <p:cNvSpPr>
                <a:spLocks noChangeArrowheads="1"/>
              </p:cNvSpPr>
              <p:nvPr/>
            </p:nvSpPr>
            <p:spPr bwMode="auto">
              <a:xfrm>
                <a:off x="5228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018" name="Rectangle 361"/>
              <p:cNvSpPr>
                <a:spLocks noChangeArrowheads="1"/>
              </p:cNvSpPr>
              <p:nvPr/>
            </p:nvSpPr>
            <p:spPr bwMode="auto">
              <a:xfrm>
                <a:off x="4912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019" name="Rectangle 362"/>
              <p:cNvSpPr>
                <a:spLocks noChangeArrowheads="1"/>
              </p:cNvSpPr>
              <p:nvPr/>
            </p:nvSpPr>
            <p:spPr bwMode="auto">
              <a:xfrm>
                <a:off x="5122" y="2747"/>
                <a:ext cx="54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020" name="Rectangle 363"/>
              <p:cNvSpPr>
                <a:spLocks noChangeArrowheads="1"/>
              </p:cNvSpPr>
              <p:nvPr/>
            </p:nvSpPr>
            <p:spPr bwMode="auto">
              <a:xfrm>
                <a:off x="5228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021" name="Rectangle 364"/>
              <p:cNvSpPr>
                <a:spLocks noChangeArrowheads="1"/>
              </p:cNvSpPr>
              <p:nvPr/>
            </p:nvSpPr>
            <p:spPr bwMode="auto">
              <a:xfrm>
                <a:off x="5334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022" name="Rectangle 365"/>
              <p:cNvSpPr>
                <a:spLocks noChangeArrowheads="1"/>
              </p:cNvSpPr>
              <p:nvPr/>
            </p:nvSpPr>
            <p:spPr bwMode="auto">
              <a:xfrm>
                <a:off x="5018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023" name="Rectangle 366"/>
              <p:cNvSpPr>
                <a:spLocks noChangeArrowheads="1"/>
              </p:cNvSpPr>
              <p:nvPr/>
            </p:nvSpPr>
            <p:spPr bwMode="auto">
              <a:xfrm>
                <a:off x="4809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024" name="Rectangle 367"/>
              <p:cNvSpPr>
                <a:spLocks noChangeArrowheads="1"/>
              </p:cNvSpPr>
              <p:nvPr/>
            </p:nvSpPr>
            <p:spPr bwMode="auto">
              <a:xfrm>
                <a:off x="4912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025" name="Rectangle 368"/>
              <p:cNvSpPr>
                <a:spLocks noChangeArrowheads="1"/>
              </p:cNvSpPr>
              <p:nvPr/>
            </p:nvSpPr>
            <p:spPr bwMode="auto">
              <a:xfrm>
                <a:off x="4809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026" name="Freeform 369"/>
              <p:cNvSpPr>
                <a:spLocks/>
              </p:cNvSpPr>
              <p:nvPr/>
            </p:nvSpPr>
            <p:spPr bwMode="auto">
              <a:xfrm>
                <a:off x="5114" y="2721"/>
                <a:ext cx="72" cy="324"/>
              </a:xfrm>
              <a:custGeom>
                <a:avLst/>
                <a:gdLst>
                  <a:gd name="T0" fmla="*/ 21 w 217"/>
                  <a:gd name="T1" fmla="*/ 163 h 373"/>
                  <a:gd name="T2" fmla="*/ 3 w 217"/>
                  <a:gd name="T3" fmla="*/ 163 h 373"/>
                  <a:gd name="T4" fmla="*/ 3 w 217"/>
                  <a:gd name="T5" fmla="*/ 260 h 373"/>
                  <a:gd name="T6" fmla="*/ 21 w 217"/>
                  <a:gd name="T7" fmla="*/ 260 h 373"/>
                  <a:gd name="T8" fmla="*/ 24 w 217"/>
                  <a:gd name="T9" fmla="*/ 281 h 373"/>
                  <a:gd name="T10" fmla="*/ 0 w 217"/>
                  <a:gd name="T11" fmla="*/ 281 h 373"/>
                  <a:gd name="T12" fmla="*/ 0 w 217"/>
                  <a:gd name="T13" fmla="*/ 0 h 373"/>
                  <a:gd name="T14" fmla="*/ 24 w 217"/>
                  <a:gd name="T15" fmla="*/ 0 h 373"/>
                  <a:gd name="T16" fmla="*/ 21 w 217"/>
                  <a:gd name="T17" fmla="*/ 22 h 373"/>
                  <a:gd name="T18" fmla="*/ 3 w 217"/>
                  <a:gd name="T19" fmla="*/ 22 h 373"/>
                  <a:gd name="T20" fmla="*/ 3 w 217"/>
                  <a:gd name="T21" fmla="*/ 129 h 373"/>
                  <a:gd name="T22" fmla="*/ 21 w 217"/>
                  <a:gd name="T23" fmla="*/ 129 h 373"/>
                  <a:gd name="T24" fmla="*/ 21 w 217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3"/>
                  <a:gd name="T41" fmla="*/ 217 w 217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3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8" y="344"/>
                    </a:lnTo>
                    <a:lnTo>
                      <a:pt x="217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027" name="Freeform 370"/>
              <p:cNvSpPr>
                <a:spLocks/>
              </p:cNvSpPr>
              <p:nvPr/>
            </p:nvSpPr>
            <p:spPr bwMode="auto">
              <a:xfrm>
                <a:off x="5176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028" name="Freeform 371"/>
              <p:cNvSpPr>
                <a:spLocks/>
              </p:cNvSpPr>
              <p:nvPr/>
            </p:nvSpPr>
            <p:spPr bwMode="auto">
              <a:xfrm>
                <a:off x="5218" y="2721"/>
                <a:ext cx="72" cy="324"/>
              </a:xfrm>
              <a:custGeom>
                <a:avLst/>
                <a:gdLst>
                  <a:gd name="T0" fmla="*/ 21 w 216"/>
                  <a:gd name="T1" fmla="*/ 163 h 373"/>
                  <a:gd name="T2" fmla="*/ 3 w 216"/>
                  <a:gd name="T3" fmla="*/ 163 h 373"/>
                  <a:gd name="T4" fmla="*/ 3 w 216"/>
                  <a:gd name="T5" fmla="*/ 260 h 373"/>
                  <a:gd name="T6" fmla="*/ 21 w 216"/>
                  <a:gd name="T7" fmla="*/ 260 h 373"/>
                  <a:gd name="T8" fmla="*/ 24 w 216"/>
                  <a:gd name="T9" fmla="*/ 281 h 373"/>
                  <a:gd name="T10" fmla="*/ 0 w 216"/>
                  <a:gd name="T11" fmla="*/ 281 h 373"/>
                  <a:gd name="T12" fmla="*/ 0 w 216"/>
                  <a:gd name="T13" fmla="*/ 0 h 373"/>
                  <a:gd name="T14" fmla="*/ 24 w 216"/>
                  <a:gd name="T15" fmla="*/ 0 h 373"/>
                  <a:gd name="T16" fmla="*/ 21 w 216"/>
                  <a:gd name="T17" fmla="*/ 22 h 373"/>
                  <a:gd name="T18" fmla="*/ 3 w 216"/>
                  <a:gd name="T19" fmla="*/ 22 h 373"/>
                  <a:gd name="T20" fmla="*/ 3 w 216"/>
                  <a:gd name="T21" fmla="*/ 129 h 373"/>
                  <a:gd name="T22" fmla="*/ 21 w 216"/>
                  <a:gd name="T23" fmla="*/ 129 h 373"/>
                  <a:gd name="T24" fmla="*/ 21 w 216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3"/>
                  <a:gd name="T41" fmla="*/ 216 w 216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3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7" y="344"/>
                    </a:lnTo>
                    <a:lnTo>
                      <a:pt x="216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6" y="0"/>
                    </a:lnTo>
                    <a:lnTo>
                      <a:pt x="187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7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029" name="Freeform 372"/>
              <p:cNvSpPr>
                <a:spLocks/>
              </p:cNvSpPr>
              <p:nvPr/>
            </p:nvSpPr>
            <p:spPr bwMode="auto">
              <a:xfrm>
                <a:off x="5280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030" name="Freeform 373"/>
              <p:cNvSpPr>
                <a:spLocks/>
              </p:cNvSpPr>
              <p:nvPr/>
            </p:nvSpPr>
            <p:spPr bwMode="auto">
              <a:xfrm>
                <a:off x="5324" y="2721"/>
                <a:ext cx="72" cy="324"/>
              </a:xfrm>
              <a:custGeom>
                <a:avLst/>
                <a:gdLst>
                  <a:gd name="T0" fmla="*/ 21 w 217"/>
                  <a:gd name="T1" fmla="*/ 163 h 373"/>
                  <a:gd name="T2" fmla="*/ 3 w 217"/>
                  <a:gd name="T3" fmla="*/ 163 h 373"/>
                  <a:gd name="T4" fmla="*/ 3 w 217"/>
                  <a:gd name="T5" fmla="*/ 260 h 373"/>
                  <a:gd name="T6" fmla="*/ 21 w 217"/>
                  <a:gd name="T7" fmla="*/ 260 h 373"/>
                  <a:gd name="T8" fmla="*/ 24 w 217"/>
                  <a:gd name="T9" fmla="*/ 281 h 373"/>
                  <a:gd name="T10" fmla="*/ 0 w 217"/>
                  <a:gd name="T11" fmla="*/ 281 h 373"/>
                  <a:gd name="T12" fmla="*/ 0 w 217"/>
                  <a:gd name="T13" fmla="*/ 0 h 373"/>
                  <a:gd name="T14" fmla="*/ 24 w 217"/>
                  <a:gd name="T15" fmla="*/ 0 h 373"/>
                  <a:gd name="T16" fmla="*/ 21 w 217"/>
                  <a:gd name="T17" fmla="*/ 22 h 373"/>
                  <a:gd name="T18" fmla="*/ 3 w 217"/>
                  <a:gd name="T19" fmla="*/ 22 h 373"/>
                  <a:gd name="T20" fmla="*/ 3 w 217"/>
                  <a:gd name="T21" fmla="*/ 129 h 373"/>
                  <a:gd name="T22" fmla="*/ 21 w 217"/>
                  <a:gd name="T23" fmla="*/ 129 h 373"/>
                  <a:gd name="T24" fmla="*/ 21 w 217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3"/>
                  <a:gd name="T41" fmla="*/ 217 w 217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3">
                    <a:moveTo>
                      <a:pt x="188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8" y="344"/>
                    </a:lnTo>
                    <a:lnTo>
                      <a:pt x="217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031" name="Freeform 374"/>
              <p:cNvSpPr>
                <a:spLocks/>
              </p:cNvSpPr>
              <p:nvPr/>
            </p:nvSpPr>
            <p:spPr bwMode="auto">
              <a:xfrm>
                <a:off x="5386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032" name="Freeform 375"/>
              <p:cNvSpPr>
                <a:spLocks/>
              </p:cNvSpPr>
              <p:nvPr/>
            </p:nvSpPr>
            <p:spPr bwMode="auto">
              <a:xfrm>
                <a:off x="5218" y="3139"/>
                <a:ext cx="72" cy="324"/>
              </a:xfrm>
              <a:custGeom>
                <a:avLst/>
                <a:gdLst>
                  <a:gd name="T0" fmla="*/ 21 w 216"/>
                  <a:gd name="T1" fmla="*/ 165 h 372"/>
                  <a:gd name="T2" fmla="*/ 3 w 216"/>
                  <a:gd name="T3" fmla="*/ 165 h 372"/>
                  <a:gd name="T4" fmla="*/ 3 w 216"/>
                  <a:gd name="T5" fmla="*/ 260 h 372"/>
                  <a:gd name="T6" fmla="*/ 21 w 216"/>
                  <a:gd name="T7" fmla="*/ 260 h 372"/>
                  <a:gd name="T8" fmla="*/ 24 w 216"/>
                  <a:gd name="T9" fmla="*/ 282 h 372"/>
                  <a:gd name="T10" fmla="*/ 0 w 216"/>
                  <a:gd name="T11" fmla="*/ 282 h 372"/>
                  <a:gd name="T12" fmla="*/ 0 w 216"/>
                  <a:gd name="T13" fmla="*/ 0 h 372"/>
                  <a:gd name="T14" fmla="*/ 24 w 216"/>
                  <a:gd name="T15" fmla="*/ 0 h 372"/>
                  <a:gd name="T16" fmla="*/ 21 w 216"/>
                  <a:gd name="T17" fmla="*/ 21 h 372"/>
                  <a:gd name="T18" fmla="*/ 3 w 216"/>
                  <a:gd name="T19" fmla="*/ 21 h 372"/>
                  <a:gd name="T20" fmla="*/ 3 w 216"/>
                  <a:gd name="T21" fmla="*/ 130 h 372"/>
                  <a:gd name="T22" fmla="*/ 21 w 216"/>
                  <a:gd name="T23" fmla="*/ 130 h 372"/>
                  <a:gd name="T24" fmla="*/ 21 w 216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2"/>
                  <a:gd name="T41" fmla="*/ 216 w 216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2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3"/>
                    </a:lnTo>
                    <a:lnTo>
                      <a:pt x="187" y="343"/>
                    </a:lnTo>
                    <a:lnTo>
                      <a:pt x="216" y="372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16" y="0"/>
                    </a:lnTo>
                    <a:lnTo>
                      <a:pt x="187" y="27"/>
                    </a:lnTo>
                    <a:lnTo>
                      <a:pt x="29" y="27"/>
                    </a:lnTo>
                    <a:lnTo>
                      <a:pt x="29" y="171"/>
                    </a:lnTo>
                    <a:lnTo>
                      <a:pt x="187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033" name="Freeform 376"/>
              <p:cNvSpPr>
                <a:spLocks/>
              </p:cNvSpPr>
              <p:nvPr/>
            </p:nvSpPr>
            <p:spPr bwMode="auto">
              <a:xfrm>
                <a:off x="5280" y="3139"/>
                <a:ext cx="10" cy="324"/>
              </a:xfrm>
              <a:custGeom>
                <a:avLst/>
                <a:gdLst>
                  <a:gd name="T0" fmla="*/ 0 w 29"/>
                  <a:gd name="T1" fmla="*/ 21 h 372"/>
                  <a:gd name="T2" fmla="*/ 0 w 29"/>
                  <a:gd name="T3" fmla="*/ 260 h 372"/>
                  <a:gd name="T4" fmla="*/ 3 w 29"/>
                  <a:gd name="T5" fmla="*/ 282 h 372"/>
                  <a:gd name="T6" fmla="*/ 3 w 29"/>
                  <a:gd name="T7" fmla="*/ 0 h 372"/>
                  <a:gd name="T8" fmla="*/ 0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0" y="27"/>
                    </a:moveTo>
                    <a:lnTo>
                      <a:pt x="0" y="343"/>
                    </a:lnTo>
                    <a:lnTo>
                      <a:pt x="29" y="372"/>
                    </a:lnTo>
                    <a:lnTo>
                      <a:pt x="2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034" name="Freeform 377"/>
              <p:cNvSpPr>
                <a:spLocks/>
              </p:cNvSpPr>
              <p:nvPr/>
            </p:nvSpPr>
            <p:spPr bwMode="auto">
              <a:xfrm>
                <a:off x="5324" y="3139"/>
                <a:ext cx="72" cy="324"/>
              </a:xfrm>
              <a:custGeom>
                <a:avLst/>
                <a:gdLst>
                  <a:gd name="T0" fmla="*/ 21 w 217"/>
                  <a:gd name="T1" fmla="*/ 165 h 372"/>
                  <a:gd name="T2" fmla="*/ 3 w 217"/>
                  <a:gd name="T3" fmla="*/ 165 h 372"/>
                  <a:gd name="T4" fmla="*/ 3 w 217"/>
                  <a:gd name="T5" fmla="*/ 260 h 372"/>
                  <a:gd name="T6" fmla="*/ 21 w 217"/>
                  <a:gd name="T7" fmla="*/ 260 h 372"/>
                  <a:gd name="T8" fmla="*/ 24 w 217"/>
                  <a:gd name="T9" fmla="*/ 282 h 372"/>
                  <a:gd name="T10" fmla="*/ 0 w 217"/>
                  <a:gd name="T11" fmla="*/ 282 h 372"/>
                  <a:gd name="T12" fmla="*/ 0 w 217"/>
                  <a:gd name="T13" fmla="*/ 0 h 372"/>
                  <a:gd name="T14" fmla="*/ 24 w 217"/>
                  <a:gd name="T15" fmla="*/ 0 h 372"/>
                  <a:gd name="T16" fmla="*/ 21 w 217"/>
                  <a:gd name="T17" fmla="*/ 21 h 372"/>
                  <a:gd name="T18" fmla="*/ 3 w 217"/>
                  <a:gd name="T19" fmla="*/ 21 h 372"/>
                  <a:gd name="T20" fmla="*/ 3 w 217"/>
                  <a:gd name="T21" fmla="*/ 130 h 372"/>
                  <a:gd name="T22" fmla="*/ 21 w 217"/>
                  <a:gd name="T23" fmla="*/ 130 h 372"/>
                  <a:gd name="T24" fmla="*/ 21 w 217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2"/>
                  <a:gd name="T41" fmla="*/ 217 w 217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2">
                    <a:moveTo>
                      <a:pt x="188" y="217"/>
                    </a:moveTo>
                    <a:lnTo>
                      <a:pt x="29" y="217"/>
                    </a:lnTo>
                    <a:lnTo>
                      <a:pt x="29" y="343"/>
                    </a:lnTo>
                    <a:lnTo>
                      <a:pt x="188" y="343"/>
                    </a:lnTo>
                    <a:lnTo>
                      <a:pt x="217" y="372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7"/>
                    </a:lnTo>
                    <a:lnTo>
                      <a:pt x="29" y="27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035" name="Freeform 378"/>
              <p:cNvSpPr>
                <a:spLocks/>
              </p:cNvSpPr>
              <p:nvPr/>
            </p:nvSpPr>
            <p:spPr bwMode="auto">
              <a:xfrm>
                <a:off x="5386" y="3139"/>
                <a:ext cx="10" cy="324"/>
              </a:xfrm>
              <a:custGeom>
                <a:avLst/>
                <a:gdLst>
                  <a:gd name="T0" fmla="*/ 0 w 29"/>
                  <a:gd name="T1" fmla="*/ 21 h 372"/>
                  <a:gd name="T2" fmla="*/ 0 w 29"/>
                  <a:gd name="T3" fmla="*/ 260 h 372"/>
                  <a:gd name="T4" fmla="*/ 3 w 29"/>
                  <a:gd name="T5" fmla="*/ 282 h 372"/>
                  <a:gd name="T6" fmla="*/ 3 w 29"/>
                  <a:gd name="T7" fmla="*/ 0 h 372"/>
                  <a:gd name="T8" fmla="*/ 0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0" y="27"/>
                    </a:moveTo>
                    <a:lnTo>
                      <a:pt x="0" y="343"/>
                    </a:lnTo>
                    <a:lnTo>
                      <a:pt x="29" y="372"/>
                    </a:lnTo>
                    <a:lnTo>
                      <a:pt x="2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036" name="Freeform 379"/>
              <p:cNvSpPr>
                <a:spLocks/>
              </p:cNvSpPr>
              <p:nvPr/>
            </p:nvSpPr>
            <p:spPr bwMode="auto">
              <a:xfrm>
                <a:off x="5008" y="2721"/>
                <a:ext cx="72" cy="324"/>
              </a:xfrm>
              <a:custGeom>
                <a:avLst/>
                <a:gdLst>
                  <a:gd name="T0" fmla="*/ 3 w 215"/>
                  <a:gd name="T1" fmla="*/ 163 h 373"/>
                  <a:gd name="T2" fmla="*/ 21 w 215"/>
                  <a:gd name="T3" fmla="*/ 163 h 373"/>
                  <a:gd name="T4" fmla="*/ 21 w 215"/>
                  <a:gd name="T5" fmla="*/ 260 h 373"/>
                  <a:gd name="T6" fmla="*/ 3 w 215"/>
                  <a:gd name="T7" fmla="*/ 260 h 373"/>
                  <a:gd name="T8" fmla="*/ 0 w 215"/>
                  <a:gd name="T9" fmla="*/ 281 h 373"/>
                  <a:gd name="T10" fmla="*/ 24 w 215"/>
                  <a:gd name="T11" fmla="*/ 281 h 373"/>
                  <a:gd name="T12" fmla="*/ 24 w 215"/>
                  <a:gd name="T13" fmla="*/ 0 h 373"/>
                  <a:gd name="T14" fmla="*/ 0 w 215"/>
                  <a:gd name="T15" fmla="*/ 0 h 373"/>
                  <a:gd name="T16" fmla="*/ 3 w 215"/>
                  <a:gd name="T17" fmla="*/ 22 h 373"/>
                  <a:gd name="T18" fmla="*/ 21 w 215"/>
                  <a:gd name="T19" fmla="*/ 22 h 373"/>
                  <a:gd name="T20" fmla="*/ 21 w 215"/>
                  <a:gd name="T21" fmla="*/ 129 h 373"/>
                  <a:gd name="T22" fmla="*/ 3 w 215"/>
                  <a:gd name="T23" fmla="*/ 129 h 373"/>
                  <a:gd name="T24" fmla="*/ 3 w 215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3"/>
                  <a:gd name="T41" fmla="*/ 215 w 215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3">
                    <a:moveTo>
                      <a:pt x="29" y="217"/>
                    </a:moveTo>
                    <a:lnTo>
                      <a:pt x="187" y="217"/>
                    </a:lnTo>
                    <a:lnTo>
                      <a:pt x="187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5" y="373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7" y="29"/>
                    </a:lnTo>
                    <a:lnTo>
                      <a:pt x="187" y="171"/>
                    </a:lnTo>
                    <a:lnTo>
                      <a:pt x="29" y="171"/>
                    </a:lnTo>
                    <a:lnTo>
                      <a:pt x="29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037" name="Freeform 380"/>
              <p:cNvSpPr>
                <a:spLocks/>
              </p:cNvSpPr>
              <p:nvPr/>
            </p:nvSpPr>
            <p:spPr bwMode="auto">
              <a:xfrm>
                <a:off x="5008" y="2721"/>
                <a:ext cx="10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038" name="Freeform 381"/>
              <p:cNvSpPr>
                <a:spLocks/>
              </p:cNvSpPr>
              <p:nvPr/>
            </p:nvSpPr>
            <p:spPr bwMode="auto">
              <a:xfrm>
                <a:off x="4903" y="2721"/>
                <a:ext cx="71" cy="324"/>
              </a:xfrm>
              <a:custGeom>
                <a:avLst/>
                <a:gdLst>
                  <a:gd name="T0" fmla="*/ 3 w 216"/>
                  <a:gd name="T1" fmla="*/ 163 h 373"/>
                  <a:gd name="T2" fmla="*/ 20 w 216"/>
                  <a:gd name="T3" fmla="*/ 163 h 373"/>
                  <a:gd name="T4" fmla="*/ 20 w 216"/>
                  <a:gd name="T5" fmla="*/ 260 h 373"/>
                  <a:gd name="T6" fmla="*/ 3 w 216"/>
                  <a:gd name="T7" fmla="*/ 260 h 373"/>
                  <a:gd name="T8" fmla="*/ 0 w 216"/>
                  <a:gd name="T9" fmla="*/ 281 h 373"/>
                  <a:gd name="T10" fmla="*/ 23 w 216"/>
                  <a:gd name="T11" fmla="*/ 281 h 373"/>
                  <a:gd name="T12" fmla="*/ 23 w 216"/>
                  <a:gd name="T13" fmla="*/ 0 h 373"/>
                  <a:gd name="T14" fmla="*/ 0 w 216"/>
                  <a:gd name="T15" fmla="*/ 0 h 373"/>
                  <a:gd name="T16" fmla="*/ 3 w 216"/>
                  <a:gd name="T17" fmla="*/ 22 h 373"/>
                  <a:gd name="T18" fmla="*/ 20 w 216"/>
                  <a:gd name="T19" fmla="*/ 22 h 373"/>
                  <a:gd name="T20" fmla="*/ 20 w 216"/>
                  <a:gd name="T21" fmla="*/ 129 h 373"/>
                  <a:gd name="T22" fmla="*/ 3 w 216"/>
                  <a:gd name="T23" fmla="*/ 129 h 373"/>
                  <a:gd name="T24" fmla="*/ 3 w 216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3"/>
                  <a:gd name="T41" fmla="*/ 216 w 216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3">
                    <a:moveTo>
                      <a:pt x="29" y="217"/>
                    </a:moveTo>
                    <a:lnTo>
                      <a:pt x="186" y="217"/>
                    </a:lnTo>
                    <a:lnTo>
                      <a:pt x="186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6" y="373"/>
                    </a:lnTo>
                    <a:lnTo>
                      <a:pt x="216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6" y="29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9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039" name="Freeform 382"/>
              <p:cNvSpPr>
                <a:spLocks/>
              </p:cNvSpPr>
              <p:nvPr/>
            </p:nvSpPr>
            <p:spPr bwMode="auto">
              <a:xfrm>
                <a:off x="4903" y="2721"/>
                <a:ext cx="9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040" name="Freeform 383"/>
              <p:cNvSpPr>
                <a:spLocks/>
              </p:cNvSpPr>
              <p:nvPr/>
            </p:nvSpPr>
            <p:spPr bwMode="auto">
              <a:xfrm>
                <a:off x="4799" y="2721"/>
                <a:ext cx="72" cy="324"/>
              </a:xfrm>
              <a:custGeom>
                <a:avLst/>
                <a:gdLst>
                  <a:gd name="T0" fmla="*/ 3 w 215"/>
                  <a:gd name="T1" fmla="*/ 163 h 373"/>
                  <a:gd name="T2" fmla="*/ 21 w 215"/>
                  <a:gd name="T3" fmla="*/ 163 h 373"/>
                  <a:gd name="T4" fmla="*/ 21 w 215"/>
                  <a:gd name="T5" fmla="*/ 260 h 373"/>
                  <a:gd name="T6" fmla="*/ 3 w 215"/>
                  <a:gd name="T7" fmla="*/ 260 h 373"/>
                  <a:gd name="T8" fmla="*/ 0 w 215"/>
                  <a:gd name="T9" fmla="*/ 281 h 373"/>
                  <a:gd name="T10" fmla="*/ 24 w 215"/>
                  <a:gd name="T11" fmla="*/ 281 h 373"/>
                  <a:gd name="T12" fmla="*/ 24 w 215"/>
                  <a:gd name="T13" fmla="*/ 0 h 373"/>
                  <a:gd name="T14" fmla="*/ 0 w 215"/>
                  <a:gd name="T15" fmla="*/ 0 h 373"/>
                  <a:gd name="T16" fmla="*/ 3 w 215"/>
                  <a:gd name="T17" fmla="*/ 22 h 373"/>
                  <a:gd name="T18" fmla="*/ 21 w 215"/>
                  <a:gd name="T19" fmla="*/ 22 h 373"/>
                  <a:gd name="T20" fmla="*/ 21 w 215"/>
                  <a:gd name="T21" fmla="*/ 129 h 373"/>
                  <a:gd name="T22" fmla="*/ 3 w 215"/>
                  <a:gd name="T23" fmla="*/ 129 h 373"/>
                  <a:gd name="T24" fmla="*/ 3 w 215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3"/>
                  <a:gd name="T41" fmla="*/ 215 w 215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3">
                    <a:moveTo>
                      <a:pt x="28" y="217"/>
                    </a:moveTo>
                    <a:lnTo>
                      <a:pt x="186" y="217"/>
                    </a:lnTo>
                    <a:lnTo>
                      <a:pt x="186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5" y="373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6" y="29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041" name="Freeform 384"/>
              <p:cNvSpPr>
                <a:spLocks/>
              </p:cNvSpPr>
              <p:nvPr/>
            </p:nvSpPr>
            <p:spPr bwMode="auto">
              <a:xfrm>
                <a:off x="4799" y="2721"/>
                <a:ext cx="10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042" name="Freeform 386"/>
              <p:cNvSpPr>
                <a:spLocks/>
              </p:cNvSpPr>
              <p:nvPr/>
            </p:nvSpPr>
            <p:spPr bwMode="auto">
              <a:xfrm>
                <a:off x="4903" y="3139"/>
                <a:ext cx="9" cy="324"/>
              </a:xfrm>
              <a:custGeom>
                <a:avLst/>
                <a:gdLst>
                  <a:gd name="T0" fmla="*/ 3 w 29"/>
                  <a:gd name="T1" fmla="*/ 21 h 372"/>
                  <a:gd name="T2" fmla="*/ 3 w 29"/>
                  <a:gd name="T3" fmla="*/ 260 h 372"/>
                  <a:gd name="T4" fmla="*/ 0 w 29"/>
                  <a:gd name="T5" fmla="*/ 282 h 372"/>
                  <a:gd name="T6" fmla="*/ 0 w 29"/>
                  <a:gd name="T7" fmla="*/ 0 h 372"/>
                  <a:gd name="T8" fmla="*/ 3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29" y="27"/>
                    </a:moveTo>
                    <a:lnTo>
                      <a:pt x="29" y="343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043" name="Freeform 387"/>
              <p:cNvSpPr>
                <a:spLocks/>
              </p:cNvSpPr>
              <p:nvPr/>
            </p:nvSpPr>
            <p:spPr bwMode="auto">
              <a:xfrm>
                <a:off x="4799" y="3139"/>
                <a:ext cx="72" cy="324"/>
              </a:xfrm>
              <a:custGeom>
                <a:avLst/>
                <a:gdLst>
                  <a:gd name="T0" fmla="*/ 3 w 215"/>
                  <a:gd name="T1" fmla="*/ 165 h 372"/>
                  <a:gd name="T2" fmla="*/ 21 w 215"/>
                  <a:gd name="T3" fmla="*/ 165 h 372"/>
                  <a:gd name="T4" fmla="*/ 21 w 215"/>
                  <a:gd name="T5" fmla="*/ 260 h 372"/>
                  <a:gd name="T6" fmla="*/ 3 w 215"/>
                  <a:gd name="T7" fmla="*/ 260 h 372"/>
                  <a:gd name="T8" fmla="*/ 0 w 215"/>
                  <a:gd name="T9" fmla="*/ 282 h 372"/>
                  <a:gd name="T10" fmla="*/ 24 w 215"/>
                  <a:gd name="T11" fmla="*/ 282 h 372"/>
                  <a:gd name="T12" fmla="*/ 24 w 215"/>
                  <a:gd name="T13" fmla="*/ 0 h 372"/>
                  <a:gd name="T14" fmla="*/ 0 w 215"/>
                  <a:gd name="T15" fmla="*/ 0 h 372"/>
                  <a:gd name="T16" fmla="*/ 3 w 215"/>
                  <a:gd name="T17" fmla="*/ 21 h 372"/>
                  <a:gd name="T18" fmla="*/ 21 w 215"/>
                  <a:gd name="T19" fmla="*/ 21 h 372"/>
                  <a:gd name="T20" fmla="*/ 21 w 215"/>
                  <a:gd name="T21" fmla="*/ 130 h 372"/>
                  <a:gd name="T22" fmla="*/ 3 w 215"/>
                  <a:gd name="T23" fmla="*/ 130 h 372"/>
                  <a:gd name="T24" fmla="*/ 3 w 215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2"/>
                  <a:gd name="T41" fmla="*/ 215 w 215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2">
                    <a:moveTo>
                      <a:pt x="28" y="217"/>
                    </a:moveTo>
                    <a:lnTo>
                      <a:pt x="186" y="217"/>
                    </a:lnTo>
                    <a:lnTo>
                      <a:pt x="186" y="343"/>
                    </a:lnTo>
                    <a:lnTo>
                      <a:pt x="29" y="343"/>
                    </a:lnTo>
                    <a:lnTo>
                      <a:pt x="0" y="372"/>
                    </a:lnTo>
                    <a:lnTo>
                      <a:pt x="215" y="372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7"/>
                    </a:lnTo>
                    <a:lnTo>
                      <a:pt x="186" y="27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044" name="Freeform 388"/>
              <p:cNvSpPr>
                <a:spLocks/>
              </p:cNvSpPr>
              <p:nvPr/>
            </p:nvSpPr>
            <p:spPr bwMode="auto">
              <a:xfrm>
                <a:off x="4799" y="3139"/>
                <a:ext cx="10" cy="324"/>
              </a:xfrm>
              <a:custGeom>
                <a:avLst/>
                <a:gdLst>
                  <a:gd name="T0" fmla="*/ 3 w 29"/>
                  <a:gd name="T1" fmla="*/ 21 h 372"/>
                  <a:gd name="T2" fmla="*/ 3 w 29"/>
                  <a:gd name="T3" fmla="*/ 260 h 372"/>
                  <a:gd name="T4" fmla="*/ 0 w 29"/>
                  <a:gd name="T5" fmla="*/ 282 h 372"/>
                  <a:gd name="T6" fmla="*/ 0 w 29"/>
                  <a:gd name="T7" fmla="*/ 0 h 372"/>
                  <a:gd name="T8" fmla="*/ 3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29" y="27"/>
                    </a:moveTo>
                    <a:lnTo>
                      <a:pt x="29" y="343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045" name="Rectangle 389"/>
              <p:cNvSpPr>
                <a:spLocks noChangeArrowheads="1"/>
              </p:cNvSpPr>
              <p:nvPr/>
            </p:nvSpPr>
            <p:spPr bwMode="auto">
              <a:xfrm>
                <a:off x="5114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046" name="Rectangle 390"/>
              <p:cNvSpPr>
                <a:spLocks noChangeArrowheads="1"/>
              </p:cNvSpPr>
              <p:nvPr/>
            </p:nvSpPr>
            <p:spPr bwMode="auto">
              <a:xfrm>
                <a:off x="5218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047" name="Rectangle 391"/>
              <p:cNvSpPr>
                <a:spLocks noChangeArrowheads="1"/>
              </p:cNvSpPr>
              <p:nvPr/>
            </p:nvSpPr>
            <p:spPr bwMode="auto">
              <a:xfrm>
                <a:off x="5324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048" name="Rectangle 392"/>
              <p:cNvSpPr>
                <a:spLocks noChangeArrowheads="1"/>
              </p:cNvSpPr>
              <p:nvPr/>
            </p:nvSpPr>
            <p:spPr bwMode="auto">
              <a:xfrm>
                <a:off x="5008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049" name="Rectangle 393"/>
              <p:cNvSpPr>
                <a:spLocks noChangeArrowheads="1"/>
              </p:cNvSpPr>
              <p:nvPr/>
            </p:nvSpPr>
            <p:spPr bwMode="auto">
              <a:xfrm>
                <a:off x="4903" y="2898"/>
                <a:ext cx="71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050" name="Rectangle 394"/>
              <p:cNvSpPr>
                <a:spLocks noChangeArrowheads="1"/>
              </p:cNvSpPr>
              <p:nvPr/>
            </p:nvSpPr>
            <p:spPr bwMode="auto">
              <a:xfrm>
                <a:off x="4799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1051" name="Freeform 395"/>
              <p:cNvSpPr>
                <a:spLocks/>
              </p:cNvSpPr>
              <p:nvPr/>
            </p:nvSpPr>
            <p:spPr bwMode="auto">
              <a:xfrm>
                <a:off x="4986" y="2736"/>
                <a:ext cx="12" cy="37"/>
              </a:xfrm>
              <a:custGeom>
                <a:avLst/>
                <a:gdLst>
                  <a:gd name="T0" fmla="*/ 2 w 37"/>
                  <a:gd name="T1" fmla="*/ 36 h 38"/>
                  <a:gd name="T2" fmla="*/ 3 w 37"/>
                  <a:gd name="T3" fmla="*/ 34 h 38"/>
                  <a:gd name="T4" fmla="*/ 3 w 37"/>
                  <a:gd name="T5" fmla="*/ 30 h 38"/>
                  <a:gd name="T6" fmla="*/ 4 w 37"/>
                  <a:gd name="T7" fmla="*/ 23 h 38"/>
                  <a:gd name="T8" fmla="*/ 4 w 37"/>
                  <a:gd name="T9" fmla="*/ 19 h 38"/>
                  <a:gd name="T10" fmla="*/ 4 w 37"/>
                  <a:gd name="T11" fmla="*/ 12 h 38"/>
                  <a:gd name="T12" fmla="*/ 3 w 37"/>
                  <a:gd name="T13" fmla="*/ 5 h 38"/>
                  <a:gd name="T14" fmla="*/ 3 w 37"/>
                  <a:gd name="T15" fmla="*/ 1 h 38"/>
                  <a:gd name="T16" fmla="*/ 2 w 37"/>
                  <a:gd name="T17" fmla="*/ 0 h 38"/>
                  <a:gd name="T18" fmla="*/ 1 w 37"/>
                  <a:gd name="T19" fmla="*/ 1 h 38"/>
                  <a:gd name="T20" fmla="*/ 1 w 37"/>
                  <a:gd name="T21" fmla="*/ 5 h 38"/>
                  <a:gd name="T22" fmla="*/ 0 w 37"/>
                  <a:gd name="T23" fmla="*/ 12 h 38"/>
                  <a:gd name="T24" fmla="*/ 0 w 37"/>
                  <a:gd name="T25" fmla="*/ 19 h 38"/>
                  <a:gd name="T26" fmla="*/ 0 w 37"/>
                  <a:gd name="T27" fmla="*/ 23 h 38"/>
                  <a:gd name="T28" fmla="*/ 1 w 37"/>
                  <a:gd name="T29" fmla="*/ 30 h 38"/>
                  <a:gd name="T30" fmla="*/ 1 w 37"/>
                  <a:gd name="T31" fmla="*/ 34 h 38"/>
                  <a:gd name="T32" fmla="*/ 2 w 37"/>
                  <a:gd name="T33" fmla="*/ 36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7"/>
                  <a:gd name="T52" fmla="*/ 0 h 38"/>
                  <a:gd name="T53" fmla="*/ 37 w 37"/>
                  <a:gd name="T54" fmla="*/ 38 h 3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7" h="38">
                    <a:moveTo>
                      <a:pt x="19" y="38"/>
                    </a:moveTo>
                    <a:lnTo>
                      <a:pt x="26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7" y="19"/>
                    </a:lnTo>
                    <a:lnTo>
                      <a:pt x="36" y="12"/>
                    </a:lnTo>
                    <a:lnTo>
                      <a:pt x="32" y="5"/>
                    </a:lnTo>
                    <a:lnTo>
                      <a:pt x="26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</p:grpSp>
        <p:grpSp>
          <p:nvGrpSpPr>
            <p:cNvPr id="338" name="Group 316"/>
            <p:cNvGrpSpPr>
              <a:grpSpLocks/>
            </p:cNvGrpSpPr>
            <p:nvPr/>
          </p:nvGrpSpPr>
          <p:grpSpPr bwMode="auto">
            <a:xfrm>
              <a:off x="4724542" y="2175562"/>
              <a:ext cx="163469" cy="127788"/>
              <a:chOff x="4727" y="2506"/>
              <a:chExt cx="706" cy="1172"/>
            </a:xfrm>
          </p:grpSpPr>
          <p:sp>
            <p:nvSpPr>
              <p:cNvPr id="896" name="Freeform 317"/>
              <p:cNvSpPr>
                <a:spLocks/>
              </p:cNvSpPr>
              <p:nvPr/>
            </p:nvSpPr>
            <p:spPr bwMode="auto">
              <a:xfrm>
                <a:off x="4727" y="3558"/>
                <a:ext cx="46" cy="120"/>
              </a:xfrm>
              <a:custGeom>
                <a:avLst/>
                <a:gdLst>
                  <a:gd name="T0" fmla="*/ 0 w 139"/>
                  <a:gd name="T1" fmla="*/ 107 h 135"/>
                  <a:gd name="T2" fmla="*/ 0 w 139"/>
                  <a:gd name="T3" fmla="*/ 73 h 135"/>
                  <a:gd name="T4" fmla="*/ 5 w 139"/>
                  <a:gd name="T5" fmla="*/ 73 h 135"/>
                  <a:gd name="T6" fmla="*/ 5 w 139"/>
                  <a:gd name="T7" fmla="*/ 37 h 135"/>
                  <a:gd name="T8" fmla="*/ 10 w 139"/>
                  <a:gd name="T9" fmla="*/ 37 h 135"/>
                  <a:gd name="T10" fmla="*/ 10 w 139"/>
                  <a:gd name="T11" fmla="*/ 0 h 135"/>
                  <a:gd name="T12" fmla="*/ 15 w 139"/>
                  <a:gd name="T13" fmla="*/ 0 h 135"/>
                  <a:gd name="T14" fmla="*/ 15 w 139"/>
                  <a:gd name="T15" fmla="*/ 107 h 135"/>
                  <a:gd name="T16" fmla="*/ 0 w 139"/>
                  <a:gd name="T17" fmla="*/ 107 h 1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9"/>
                  <a:gd name="T28" fmla="*/ 0 h 135"/>
                  <a:gd name="T29" fmla="*/ 139 w 139"/>
                  <a:gd name="T30" fmla="*/ 135 h 13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9" h="135">
                    <a:moveTo>
                      <a:pt x="0" y="135"/>
                    </a:moveTo>
                    <a:lnTo>
                      <a:pt x="0" y="92"/>
                    </a:lnTo>
                    <a:lnTo>
                      <a:pt x="46" y="92"/>
                    </a:lnTo>
                    <a:lnTo>
                      <a:pt x="46" y="47"/>
                    </a:lnTo>
                    <a:lnTo>
                      <a:pt x="92" y="47"/>
                    </a:lnTo>
                    <a:lnTo>
                      <a:pt x="92" y="0"/>
                    </a:lnTo>
                    <a:lnTo>
                      <a:pt x="139" y="0"/>
                    </a:lnTo>
                    <a:lnTo>
                      <a:pt x="139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897" name="Freeform 318"/>
              <p:cNvSpPr>
                <a:spLocks/>
              </p:cNvSpPr>
              <p:nvPr/>
            </p:nvSpPr>
            <p:spPr bwMode="auto">
              <a:xfrm>
                <a:off x="4773" y="2564"/>
                <a:ext cx="648" cy="1114"/>
              </a:xfrm>
              <a:custGeom>
                <a:avLst/>
                <a:gdLst>
                  <a:gd name="T0" fmla="*/ 0 w 1946"/>
                  <a:gd name="T1" fmla="*/ 971 h 1278"/>
                  <a:gd name="T2" fmla="*/ 0 w 1946"/>
                  <a:gd name="T3" fmla="*/ 78 h 1278"/>
                  <a:gd name="T4" fmla="*/ 84 w 1946"/>
                  <a:gd name="T5" fmla="*/ 78 h 1278"/>
                  <a:gd name="T6" fmla="*/ 84 w 1946"/>
                  <a:gd name="T7" fmla="*/ 71 h 1278"/>
                  <a:gd name="T8" fmla="*/ 84 w 1946"/>
                  <a:gd name="T9" fmla="*/ 62 h 1278"/>
                  <a:gd name="T10" fmla="*/ 85 w 1946"/>
                  <a:gd name="T11" fmla="*/ 55 h 1278"/>
                  <a:gd name="T12" fmla="*/ 85 w 1946"/>
                  <a:gd name="T13" fmla="*/ 48 h 1278"/>
                  <a:gd name="T14" fmla="*/ 86 w 1946"/>
                  <a:gd name="T15" fmla="*/ 42 h 1278"/>
                  <a:gd name="T16" fmla="*/ 88 w 1946"/>
                  <a:gd name="T17" fmla="*/ 35 h 1278"/>
                  <a:gd name="T18" fmla="*/ 89 w 1946"/>
                  <a:gd name="T19" fmla="*/ 29 h 1278"/>
                  <a:gd name="T20" fmla="*/ 91 w 1946"/>
                  <a:gd name="T21" fmla="*/ 23 h 1278"/>
                  <a:gd name="T22" fmla="*/ 92 w 1946"/>
                  <a:gd name="T23" fmla="*/ 18 h 1278"/>
                  <a:gd name="T24" fmla="*/ 94 w 1946"/>
                  <a:gd name="T25" fmla="*/ 14 h 1278"/>
                  <a:gd name="T26" fmla="*/ 96 w 1946"/>
                  <a:gd name="T27" fmla="*/ 10 h 1278"/>
                  <a:gd name="T28" fmla="*/ 98 w 1946"/>
                  <a:gd name="T29" fmla="*/ 6 h 1278"/>
                  <a:gd name="T30" fmla="*/ 101 w 1946"/>
                  <a:gd name="T31" fmla="*/ 3 h 1278"/>
                  <a:gd name="T32" fmla="*/ 103 w 1946"/>
                  <a:gd name="T33" fmla="*/ 3 h 1278"/>
                  <a:gd name="T34" fmla="*/ 105 w 1946"/>
                  <a:gd name="T35" fmla="*/ 0 h 1278"/>
                  <a:gd name="T36" fmla="*/ 108 w 1946"/>
                  <a:gd name="T37" fmla="*/ 0 h 1278"/>
                  <a:gd name="T38" fmla="*/ 110 w 1946"/>
                  <a:gd name="T39" fmla="*/ 0 h 1278"/>
                  <a:gd name="T40" fmla="*/ 113 w 1946"/>
                  <a:gd name="T41" fmla="*/ 3 h 1278"/>
                  <a:gd name="T42" fmla="*/ 115 w 1946"/>
                  <a:gd name="T43" fmla="*/ 3 h 1278"/>
                  <a:gd name="T44" fmla="*/ 118 w 1946"/>
                  <a:gd name="T45" fmla="*/ 6 h 1278"/>
                  <a:gd name="T46" fmla="*/ 120 w 1946"/>
                  <a:gd name="T47" fmla="*/ 10 h 1278"/>
                  <a:gd name="T48" fmla="*/ 122 w 1946"/>
                  <a:gd name="T49" fmla="*/ 14 h 1278"/>
                  <a:gd name="T50" fmla="*/ 124 w 1946"/>
                  <a:gd name="T51" fmla="*/ 18 h 1278"/>
                  <a:gd name="T52" fmla="*/ 125 w 1946"/>
                  <a:gd name="T53" fmla="*/ 23 h 1278"/>
                  <a:gd name="T54" fmla="*/ 127 w 1946"/>
                  <a:gd name="T55" fmla="*/ 29 h 1278"/>
                  <a:gd name="T56" fmla="*/ 128 w 1946"/>
                  <a:gd name="T57" fmla="*/ 35 h 1278"/>
                  <a:gd name="T58" fmla="*/ 130 w 1946"/>
                  <a:gd name="T59" fmla="*/ 42 h 1278"/>
                  <a:gd name="T60" fmla="*/ 130 w 1946"/>
                  <a:gd name="T61" fmla="*/ 48 h 1278"/>
                  <a:gd name="T62" fmla="*/ 131 w 1946"/>
                  <a:gd name="T63" fmla="*/ 55 h 1278"/>
                  <a:gd name="T64" fmla="*/ 132 w 1946"/>
                  <a:gd name="T65" fmla="*/ 62 h 1278"/>
                  <a:gd name="T66" fmla="*/ 132 w 1946"/>
                  <a:gd name="T67" fmla="*/ 71 h 1278"/>
                  <a:gd name="T68" fmla="*/ 132 w 1946"/>
                  <a:gd name="T69" fmla="*/ 78 h 1278"/>
                  <a:gd name="T70" fmla="*/ 216 w 1946"/>
                  <a:gd name="T71" fmla="*/ 78 h 1278"/>
                  <a:gd name="T72" fmla="*/ 216 w 1946"/>
                  <a:gd name="T73" fmla="*/ 970 h 1278"/>
                  <a:gd name="T74" fmla="*/ 0 w 1946"/>
                  <a:gd name="T75" fmla="*/ 971 h 127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946"/>
                  <a:gd name="T115" fmla="*/ 0 h 1278"/>
                  <a:gd name="T116" fmla="*/ 1946 w 1946"/>
                  <a:gd name="T117" fmla="*/ 1278 h 1278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946" h="1278">
                    <a:moveTo>
                      <a:pt x="0" y="1278"/>
                    </a:moveTo>
                    <a:lnTo>
                      <a:pt x="0" y="103"/>
                    </a:lnTo>
                    <a:lnTo>
                      <a:pt x="753" y="103"/>
                    </a:lnTo>
                    <a:lnTo>
                      <a:pt x="754" y="93"/>
                    </a:lnTo>
                    <a:lnTo>
                      <a:pt x="757" y="82"/>
                    </a:lnTo>
                    <a:lnTo>
                      <a:pt x="763" y="72"/>
                    </a:lnTo>
                    <a:lnTo>
                      <a:pt x="769" y="63"/>
                    </a:lnTo>
                    <a:lnTo>
                      <a:pt x="779" y="55"/>
                    </a:lnTo>
                    <a:lnTo>
                      <a:pt x="790" y="46"/>
                    </a:lnTo>
                    <a:lnTo>
                      <a:pt x="803" y="38"/>
                    </a:lnTo>
                    <a:lnTo>
                      <a:pt x="817" y="30"/>
                    </a:lnTo>
                    <a:lnTo>
                      <a:pt x="833" y="24"/>
                    </a:lnTo>
                    <a:lnTo>
                      <a:pt x="849" y="18"/>
                    </a:lnTo>
                    <a:lnTo>
                      <a:pt x="867" y="13"/>
                    </a:lnTo>
                    <a:lnTo>
                      <a:pt x="887" y="8"/>
                    </a:lnTo>
                    <a:lnTo>
                      <a:pt x="907" y="5"/>
                    </a:lnTo>
                    <a:lnTo>
                      <a:pt x="928" y="3"/>
                    </a:lnTo>
                    <a:lnTo>
                      <a:pt x="950" y="0"/>
                    </a:lnTo>
                    <a:lnTo>
                      <a:pt x="972" y="0"/>
                    </a:lnTo>
                    <a:lnTo>
                      <a:pt x="995" y="0"/>
                    </a:lnTo>
                    <a:lnTo>
                      <a:pt x="1017" y="3"/>
                    </a:lnTo>
                    <a:lnTo>
                      <a:pt x="1038" y="5"/>
                    </a:lnTo>
                    <a:lnTo>
                      <a:pt x="1059" y="8"/>
                    </a:lnTo>
                    <a:lnTo>
                      <a:pt x="1078" y="13"/>
                    </a:lnTo>
                    <a:lnTo>
                      <a:pt x="1096" y="18"/>
                    </a:lnTo>
                    <a:lnTo>
                      <a:pt x="1113" y="24"/>
                    </a:lnTo>
                    <a:lnTo>
                      <a:pt x="1129" y="30"/>
                    </a:lnTo>
                    <a:lnTo>
                      <a:pt x="1143" y="38"/>
                    </a:lnTo>
                    <a:lnTo>
                      <a:pt x="1155" y="46"/>
                    </a:lnTo>
                    <a:lnTo>
                      <a:pt x="1167" y="55"/>
                    </a:lnTo>
                    <a:lnTo>
                      <a:pt x="1175" y="63"/>
                    </a:lnTo>
                    <a:lnTo>
                      <a:pt x="1183" y="72"/>
                    </a:lnTo>
                    <a:lnTo>
                      <a:pt x="1189" y="82"/>
                    </a:lnTo>
                    <a:lnTo>
                      <a:pt x="1192" y="93"/>
                    </a:lnTo>
                    <a:lnTo>
                      <a:pt x="1193" y="103"/>
                    </a:lnTo>
                    <a:lnTo>
                      <a:pt x="1946" y="103"/>
                    </a:lnTo>
                    <a:lnTo>
                      <a:pt x="1946" y="1277"/>
                    </a:lnTo>
                    <a:lnTo>
                      <a:pt x="0" y="1278"/>
                    </a:lnTo>
                    <a:close/>
                  </a:path>
                </a:pathLst>
              </a:custGeom>
              <a:solidFill>
                <a:srgbClr val="B233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898" name="Rectangle 319"/>
              <p:cNvSpPr>
                <a:spLocks noChangeArrowheads="1"/>
              </p:cNvSpPr>
              <p:nvPr/>
            </p:nvSpPr>
            <p:spPr bwMode="auto">
              <a:xfrm>
                <a:off x="5188" y="3087"/>
                <a:ext cx="42" cy="3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899" name="Rectangle 320"/>
              <p:cNvSpPr>
                <a:spLocks noChangeArrowheads="1"/>
              </p:cNvSpPr>
              <p:nvPr/>
            </p:nvSpPr>
            <p:spPr bwMode="auto">
              <a:xfrm>
                <a:off x="5168" y="3134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900" name="Rectangle 321"/>
              <p:cNvSpPr>
                <a:spLocks noChangeArrowheads="1"/>
              </p:cNvSpPr>
              <p:nvPr/>
            </p:nvSpPr>
            <p:spPr bwMode="auto">
              <a:xfrm>
                <a:off x="5306" y="3034"/>
                <a:ext cx="42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901" name="Rectangle 322"/>
              <p:cNvSpPr>
                <a:spLocks noChangeArrowheads="1"/>
              </p:cNvSpPr>
              <p:nvPr/>
            </p:nvSpPr>
            <p:spPr bwMode="auto">
              <a:xfrm>
                <a:off x="5286" y="3087"/>
                <a:ext cx="40" cy="3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902" name="Rectangle 323"/>
              <p:cNvSpPr>
                <a:spLocks noChangeArrowheads="1"/>
              </p:cNvSpPr>
              <p:nvPr/>
            </p:nvSpPr>
            <p:spPr bwMode="auto">
              <a:xfrm>
                <a:off x="5286" y="2987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903" name="Rectangle 324"/>
              <p:cNvSpPr>
                <a:spLocks noChangeArrowheads="1"/>
              </p:cNvSpPr>
              <p:nvPr/>
            </p:nvSpPr>
            <p:spPr bwMode="auto">
              <a:xfrm>
                <a:off x="4773" y="3076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904" name="Rectangle 325"/>
              <p:cNvSpPr>
                <a:spLocks noChangeArrowheads="1"/>
              </p:cNvSpPr>
              <p:nvPr/>
            </p:nvSpPr>
            <p:spPr bwMode="auto">
              <a:xfrm>
                <a:off x="4773" y="3024"/>
                <a:ext cx="18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905" name="Rectangle 326"/>
              <p:cNvSpPr>
                <a:spLocks noChangeArrowheads="1"/>
              </p:cNvSpPr>
              <p:nvPr/>
            </p:nvSpPr>
            <p:spPr bwMode="auto">
              <a:xfrm>
                <a:off x="4773" y="3123"/>
                <a:ext cx="18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906" name="Rectangle 327"/>
              <p:cNvSpPr>
                <a:spLocks noChangeArrowheads="1"/>
              </p:cNvSpPr>
              <p:nvPr/>
            </p:nvSpPr>
            <p:spPr bwMode="auto">
              <a:xfrm>
                <a:off x="4946" y="3076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907" name="Rectangle 328"/>
              <p:cNvSpPr>
                <a:spLocks noChangeArrowheads="1"/>
              </p:cNvSpPr>
              <p:nvPr/>
            </p:nvSpPr>
            <p:spPr bwMode="auto">
              <a:xfrm>
                <a:off x="4924" y="312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908" name="Rectangle 329"/>
              <p:cNvSpPr>
                <a:spLocks noChangeArrowheads="1"/>
              </p:cNvSpPr>
              <p:nvPr/>
            </p:nvSpPr>
            <p:spPr bwMode="auto">
              <a:xfrm>
                <a:off x="4773" y="345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909" name="Rectangle 330"/>
              <p:cNvSpPr>
                <a:spLocks noChangeArrowheads="1"/>
              </p:cNvSpPr>
              <p:nvPr/>
            </p:nvSpPr>
            <p:spPr bwMode="auto">
              <a:xfrm>
                <a:off x="4773" y="3406"/>
                <a:ext cx="18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910" name="Rectangle 331"/>
              <p:cNvSpPr>
                <a:spLocks noChangeArrowheads="1"/>
              </p:cNvSpPr>
              <p:nvPr/>
            </p:nvSpPr>
            <p:spPr bwMode="auto">
              <a:xfrm>
                <a:off x="4773" y="3505"/>
                <a:ext cx="18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911" name="Rectangle 332"/>
              <p:cNvSpPr>
                <a:spLocks noChangeArrowheads="1"/>
              </p:cNvSpPr>
              <p:nvPr/>
            </p:nvSpPr>
            <p:spPr bwMode="auto">
              <a:xfrm>
                <a:off x="4946" y="345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912" name="Rectangle 333"/>
              <p:cNvSpPr>
                <a:spLocks noChangeArrowheads="1"/>
              </p:cNvSpPr>
              <p:nvPr/>
            </p:nvSpPr>
            <p:spPr bwMode="auto">
              <a:xfrm>
                <a:off x="4924" y="3505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913" name="Freeform 334"/>
              <p:cNvSpPr>
                <a:spLocks/>
              </p:cNvSpPr>
              <p:nvPr/>
            </p:nvSpPr>
            <p:spPr bwMode="auto">
              <a:xfrm>
                <a:off x="5024" y="3076"/>
                <a:ext cx="146" cy="89"/>
              </a:xfrm>
              <a:custGeom>
                <a:avLst/>
                <a:gdLst>
                  <a:gd name="T0" fmla="*/ 48 w 440"/>
                  <a:gd name="T1" fmla="*/ 78 h 102"/>
                  <a:gd name="T2" fmla="*/ 48 w 440"/>
                  <a:gd name="T3" fmla="*/ 70 h 102"/>
                  <a:gd name="T4" fmla="*/ 48 w 440"/>
                  <a:gd name="T5" fmla="*/ 63 h 102"/>
                  <a:gd name="T6" fmla="*/ 47 w 440"/>
                  <a:gd name="T7" fmla="*/ 55 h 102"/>
                  <a:gd name="T8" fmla="*/ 46 w 440"/>
                  <a:gd name="T9" fmla="*/ 49 h 102"/>
                  <a:gd name="T10" fmla="*/ 45 w 440"/>
                  <a:gd name="T11" fmla="*/ 42 h 102"/>
                  <a:gd name="T12" fmla="*/ 44 w 440"/>
                  <a:gd name="T13" fmla="*/ 35 h 102"/>
                  <a:gd name="T14" fmla="*/ 43 w 440"/>
                  <a:gd name="T15" fmla="*/ 29 h 102"/>
                  <a:gd name="T16" fmla="*/ 41 w 440"/>
                  <a:gd name="T17" fmla="*/ 23 h 102"/>
                  <a:gd name="T18" fmla="*/ 39 w 440"/>
                  <a:gd name="T19" fmla="*/ 18 h 102"/>
                  <a:gd name="T20" fmla="*/ 38 w 440"/>
                  <a:gd name="T21" fmla="*/ 14 h 102"/>
                  <a:gd name="T22" fmla="*/ 36 w 440"/>
                  <a:gd name="T23" fmla="*/ 10 h 102"/>
                  <a:gd name="T24" fmla="*/ 34 w 440"/>
                  <a:gd name="T25" fmla="*/ 6 h 102"/>
                  <a:gd name="T26" fmla="*/ 32 w 440"/>
                  <a:gd name="T27" fmla="*/ 3 h 102"/>
                  <a:gd name="T28" fmla="*/ 29 w 440"/>
                  <a:gd name="T29" fmla="*/ 3 h 102"/>
                  <a:gd name="T30" fmla="*/ 27 w 440"/>
                  <a:gd name="T31" fmla="*/ 0 h 102"/>
                  <a:gd name="T32" fmla="*/ 24 w 440"/>
                  <a:gd name="T33" fmla="*/ 0 h 102"/>
                  <a:gd name="T34" fmla="*/ 22 w 440"/>
                  <a:gd name="T35" fmla="*/ 0 h 102"/>
                  <a:gd name="T36" fmla="*/ 19 w 440"/>
                  <a:gd name="T37" fmla="*/ 3 h 102"/>
                  <a:gd name="T38" fmla="*/ 17 w 440"/>
                  <a:gd name="T39" fmla="*/ 3 h 102"/>
                  <a:gd name="T40" fmla="*/ 15 w 440"/>
                  <a:gd name="T41" fmla="*/ 6 h 102"/>
                  <a:gd name="T42" fmla="*/ 13 w 440"/>
                  <a:gd name="T43" fmla="*/ 10 h 102"/>
                  <a:gd name="T44" fmla="*/ 11 w 440"/>
                  <a:gd name="T45" fmla="*/ 14 h 102"/>
                  <a:gd name="T46" fmla="*/ 9 w 440"/>
                  <a:gd name="T47" fmla="*/ 18 h 102"/>
                  <a:gd name="T48" fmla="*/ 7 w 440"/>
                  <a:gd name="T49" fmla="*/ 23 h 102"/>
                  <a:gd name="T50" fmla="*/ 6 w 440"/>
                  <a:gd name="T51" fmla="*/ 29 h 102"/>
                  <a:gd name="T52" fmla="*/ 4 w 440"/>
                  <a:gd name="T53" fmla="*/ 35 h 102"/>
                  <a:gd name="T54" fmla="*/ 3 w 440"/>
                  <a:gd name="T55" fmla="*/ 42 h 102"/>
                  <a:gd name="T56" fmla="*/ 2 w 440"/>
                  <a:gd name="T57" fmla="*/ 49 h 102"/>
                  <a:gd name="T58" fmla="*/ 1 w 440"/>
                  <a:gd name="T59" fmla="*/ 55 h 102"/>
                  <a:gd name="T60" fmla="*/ 0 w 440"/>
                  <a:gd name="T61" fmla="*/ 63 h 102"/>
                  <a:gd name="T62" fmla="*/ 0 w 440"/>
                  <a:gd name="T63" fmla="*/ 70 h 102"/>
                  <a:gd name="T64" fmla="*/ 0 w 440"/>
                  <a:gd name="T65" fmla="*/ 78 h 102"/>
                  <a:gd name="T66" fmla="*/ 48 w 440"/>
                  <a:gd name="T67" fmla="*/ 78 h 10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40"/>
                  <a:gd name="T103" fmla="*/ 0 h 102"/>
                  <a:gd name="T104" fmla="*/ 440 w 440"/>
                  <a:gd name="T105" fmla="*/ 102 h 10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40" h="102">
                    <a:moveTo>
                      <a:pt x="440" y="102"/>
                    </a:moveTo>
                    <a:lnTo>
                      <a:pt x="439" y="92"/>
                    </a:lnTo>
                    <a:lnTo>
                      <a:pt x="436" y="82"/>
                    </a:lnTo>
                    <a:lnTo>
                      <a:pt x="430" y="72"/>
                    </a:lnTo>
                    <a:lnTo>
                      <a:pt x="422" y="64"/>
                    </a:lnTo>
                    <a:lnTo>
                      <a:pt x="414" y="55"/>
                    </a:lnTo>
                    <a:lnTo>
                      <a:pt x="402" y="46"/>
                    </a:lnTo>
                    <a:lnTo>
                      <a:pt x="390" y="38"/>
                    </a:lnTo>
                    <a:lnTo>
                      <a:pt x="376" y="30"/>
                    </a:lnTo>
                    <a:lnTo>
                      <a:pt x="360" y="24"/>
                    </a:lnTo>
                    <a:lnTo>
                      <a:pt x="343" y="18"/>
                    </a:lnTo>
                    <a:lnTo>
                      <a:pt x="325" y="13"/>
                    </a:lnTo>
                    <a:lnTo>
                      <a:pt x="306" y="8"/>
                    </a:lnTo>
                    <a:lnTo>
                      <a:pt x="285" y="5"/>
                    </a:lnTo>
                    <a:lnTo>
                      <a:pt x="264" y="3"/>
                    </a:lnTo>
                    <a:lnTo>
                      <a:pt x="242" y="0"/>
                    </a:lnTo>
                    <a:lnTo>
                      <a:pt x="219" y="0"/>
                    </a:lnTo>
                    <a:lnTo>
                      <a:pt x="197" y="0"/>
                    </a:lnTo>
                    <a:lnTo>
                      <a:pt x="175" y="3"/>
                    </a:lnTo>
                    <a:lnTo>
                      <a:pt x="154" y="5"/>
                    </a:lnTo>
                    <a:lnTo>
                      <a:pt x="134" y="8"/>
                    </a:lnTo>
                    <a:lnTo>
                      <a:pt x="114" y="13"/>
                    </a:lnTo>
                    <a:lnTo>
                      <a:pt x="96" y="18"/>
                    </a:lnTo>
                    <a:lnTo>
                      <a:pt x="80" y="24"/>
                    </a:lnTo>
                    <a:lnTo>
                      <a:pt x="64" y="30"/>
                    </a:lnTo>
                    <a:lnTo>
                      <a:pt x="50" y="38"/>
                    </a:lnTo>
                    <a:lnTo>
                      <a:pt x="37" y="46"/>
                    </a:lnTo>
                    <a:lnTo>
                      <a:pt x="26" y="55"/>
                    </a:lnTo>
                    <a:lnTo>
                      <a:pt x="16" y="64"/>
                    </a:lnTo>
                    <a:lnTo>
                      <a:pt x="10" y="72"/>
                    </a:lnTo>
                    <a:lnTo>
                      <a:pt x="4" y="82"/>
                    </a:lnTo>
                    <a:lnTo>
                      <a:pt x="1" y="92"/>
                    </a:lnTo>
                    <a:lnTo>
                      <a:pt x="0" y="102"/>
                    </a:lnTo>
                    <a:lnTo>
                      <a:pt x="440" y="102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914" name="Freeform 335"/>
              <p:cNvSpPr>
                <a:spLocks/>
              </p:cNvSpPr>
              <p:nvPr/>
            </p:nvSpPr>
            <p:spPr bwMode="auto">
              <a:xfrm>
                <a:off x="4789" y="2506"/>
                <a:ext cx="615" cy="147"/>
              </a:xfrm>
              <a:custGeom>
                <a:avLst/>
                <a:gdLst>
                  <a:gd name="T0" fmla="*/ 100 w 1847"/>
                  <a:gd name="T1" fmla="*/ 50 h 168"/>
                  <a:gd name="T2" fmla="*/ 95 w 1847"/>
                  <a:gd name="T3" fmla="*/ 53 h 168"/>
                  <a:gd name="T4" fmla="*/ 91 w 1847"/>
                  <a:gd name="T5" fmla="*/ 60 h 168"/>
                  <a:gd name="T6" fmla="*/ 87 w 1847"/>
                  <a:gd name="T7" fmla="*/ 68 h 168"/>
                  <a:gd name="T8" fmla="*/ 84 w 1847"/>
                  <a:gd name="T9" fmla="*/ 79 h 168"/>
                  <a:gd name="T10" fmla="*/ 81 w 1847"/>
                  <a:gd name="T11" fmla="*/ 92 h 168"/>
                  <a:gd name="T12" fmla="*/ 79 w 1847"/>
                  <a:gd name="T13" fmla="*/ 105 h 168"/>
                  <a:gd name="T14" fmla="*/ 78 w 1847"/>
                  <a:gd name="T15" fmla="*/ 121 h 168"/>
                  <a:gd name="T16" fmla="*/ 0 w 1847"/>
                  <a:gd name="T17" fmla="*/ 129 h 168"/>
                  <a:gd name="T18" fmla="*/ 1 w 1847"/>
                  <a:gd name="T19" fmla="*/ 88 h 168"/>
                  <a:gd name="T20" fmla="*/ 6 w 1847"/>
                  <a:gd name="T21" fmla="*/ 88 h 168"/>
                  <a:gd name="T22" fmla="*/ 16 w 1847"/>
                  <a:gd name="T23" fmla="*/ 88 h 168"/>
                  <a:gd name="T24" fmla="*/ 28 w 1847"/>
                  <a:gd name="T25" fmla="*/ 88 h 168"/>
                  <a:gd name="T26" fmla="*/ 41 w 1847"/>
                  <a:gd name="T27" fmla="*/ 88 h 168"/>
                  <a:gd name="T28" fmla="*/ 54 w 1847"/>
                  <a:gd name="T29" fmla="*/ 88 h 168"/>
                  <a:gd name="T30" fmla="*/ 65 w 1847"/>
                  <a:gd name="T31" fmla="*/ 88 h 168"/>
                  <a:gd name="T32" fmla="*/ 71 w 1847"/>
                  <a:gd name="T33" fmla="*/ 88 h 168"/>
                  <a:gd name="T34" fmla="*/ 74 w 1847"/>
                  <a:gd name="T35" fmla="*/ 80 h 168"/>
                  <a:gd name="T36" fmla="*/ 76 w 1847"/>
                  <a:gd name="T37" fmla="*/ 64 h 168"/>
                  <a:gd name="T38" fmla="*/ 79 w 1847"/>
                  <a:gd name="T39" fmla="*/ 47 h 168"/>
                  <a:gd name="T40" fmla="*/ 83 w 1847"/>
                  <a:gd name="T41" fmla="*/ 33 h 168"/>
                  <a:gd name="T42" fmla="*/ 86 w 1847"/>
                  <a:gd name="T43" fmla="*/ 21 h 168"/>
                  <a:gd name="T44" fmla="*/ 91 w 1847"/>
                  <a:gd name="T45" fmla="*/ 10 h 168"/>
                  <a:gd name="T46" fmla="*/ 95 w 1847"/>
                  <a:gd name="T47" fmla="*/ 4 h 168"/>
                  <a:gd name="T48" fmla="*/ 100 w 1847"/>
                  <a:gd name="T49" fmla="*/ 1 h 168"/>
                  <a:gd name="T50" fmla="*/ 105 w 1847"/>
                  <a:gd name="T51" fmla="*/ 1 h 168"/>
                  <a:gd name="T52" fmla="*/ 110 w 1847"/>
                  <a:gd name="T53" fmla="*/ 4 h 168"/>
                  <a:gd name="T54" fmla="*/ 114 w 1847"/>
                  <a:gd name="T55" fmla="*/ 10 h 168"/>
                  <a:gd name="T56" fmla="*/ 119 w 1847"/>
                  <a:gd name="T57" fmla="*/ 21 h 168"/>
                  <a:gd name="T58" fmla="*/ 123 w 1847"/>
                  <a:gd name="T59" fmla="*/ 33 h 168"/>
                  <a:gd name="T60" fmla="*/ 126 w 1847"/>
                  <a:gd name="T61" fmla="*/ 47 h 168"/>
                  <a:gd name="T62" fmla="*/ 129 w 1847"/>
                  <a:gd name="T63" fmla="*/ 64 h 168"/>
                  <a:gd name="T64" fmla="*/ 131 w 1847"/>
                  <a:gd name="T65" fmla="*/ 80 h 168"/>
                  <a:gd name="T66" fmla="*/ 134 w 1847"/>
                  <a:gd name="T67" fmla="*/ 88 h 168"/>
                  <a:gd name="T68" fmla="*/ 140 w 1847"/>
                  <a:gd name="T69" fmla="*/ 88 h 168"/>
                  <a:gd name="T70" fmla="*/ 151 w 1847"/>
                  <a:gd name="T71" fmla="*/ 88 h 168"/>
                  <a:gd name="T72" fmla="*/ 163 w 1847"/>
                  <a:gd name="T73" fmla="*/ 88 h 168"/>
                  <a:gd name="T74" fmla="*/ 176 w 1847"/>
                  <a:gd name="T75" fmla="*/ 88 h 168"/>
                  <a:gd name="T76" fmla="*/ 189 w 1847"/>
                  <a:gd name="T77" fmla="*/ 88 h 168"/>
                  <a:gd name="T78" fmla="*/ 198 w 1847"/>
                  <a:gd name="T79" fmla="*/ 88 h 168"/>
                  <a:gd name="T80" fmla="*/ 204 w 1847"/>
                  <a:gd name="T81" fmla="*/ 88 h 168"/>
                  <a:gd name="T82" fmla="*/ 205 w 1847"/>
                  <a:gd name="T83" fmla="*/ 129 h 168"/>
                  <a:gd name="T84" fmla="*/ 127 w 1847"/>
                  <a:gd name="T85" fmla="*/ 121 h 168"/>
                  <a:gd name="T86" fmla="*/ 126 w 1847"/>
                  <a:gd name="T87" fmla="*/ 105 h 168"/>
                  <a:gd name="T88" fmla="*/ 124 w 1847"/>
                  <a:gd name="T89" fmla="*/ 92 h 168"/>
                  <a:gd name="T90" fmla="*/ 121 w 1847"/>
                  <a:gd name="T91" fmla="*/ 79 h 168"/>
                  <a:gd name="T92" fmla="*/ 118 w 1847"/>
                  <a:gd name="T93" fmla="*/ 68 h 168"/>
                  <a:gd name="T94" fmla="*/ 114 w 1847"/>
                  <a:gd name="T95" fmla="*/ 60 h 168"/>
                  <a:gd name="T96" fmla="*/ 110 w 1847"/>
                  <a:gd name="T97" fmla="*/ 53 h 168"/>
                  <a:gd name="T98" fmla="*/ 105 w 1847"/>
                  <a:gd name="T99" fmla="*/ 50 h 16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847"/>
                  <a:gd name="T151" fmla="*/ 0 h 168"/>
                  <a:gd name="T152" fmla="*/ 1847 w 1847"/>
                  <a:gd name="T153" fmla="*/ 168 h 16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847" h="168">
                    <a:moveTo>
                      <a:pt x="923" y="65"/>
                    </a:moveTo>
                    <a:lnTo>
                      <a:pt x="901" y="65"/>
                    </a:lnTo>
                    <a:lnTo>
                      <a:pt x="879" y="68"/>
                    </a:lnTo>
                    <a:lnTo>
                      <a:pt x="858" y="70"/>
                    </a:lnTo>
                    <a:lnTo>
                      <a:pt x="838" y="73"/>
                    </a:lnTo>
                    <a:lnTo>
                      <a:pt x="818" y="78"/>
                    </a:lnTo>
                    <a:lnTo>
                      <a:pt x="800" y="83"/>
                    </a:lnTo>
                    <a:lnTo>
                      <a:pt x="784" y="89"/>
                    </a:lnTo>
                    <a:lnTo>
                      <a:pt x="768" y="95"/>
                    </a:lnTo>
                    <a:lnTo>
                      <a:pt x="754" y="103"/>
                    </a:lnTo>
                    <a:lnTo>
                      <a:pt x="741" y="111"/>
                    </a:lnTo>
                    <a:lnTo>
                      <a:pt x="730" y="120"/>
                    </a:lnTo>
                    <a:lnTo>
                      <a:pt x="720" y="128"/>
                    </a:lnTo>
                    <a:lnTo>
                      <a:pt x="714" y="137"/>
                    </a:lnTo>
                    <a:lnTo>
                      <a:pt x="708" y="147"/>
                    </a:lnTo>
                    <a:lnTo>
                      <a:pt x="705" y="158"/>
                    </a:lnTo>
                    <a:lnTo>
                      <a:pt x="704" y="168"/>
                    </a:lnTo>
                    <a:lnTo>
                      <a:pt x="0" y="168"/>
                    </a:lnTo>
                    <a:lnTo>
                      <a:pt x="0" y="116"/>
                    </a:lnTo>
                    <a:lnTo>
                      <a:pt x="7" y="116"/>
                    </a:lnTo>
                    <a:lnTo>
                      <a:pt x="27" y="116"/>
                    </a:lnTo>
                    <a:lnTo>
                      <a:pt x="57" y="116"/>
                    </a:lnTo>
                    <a:lnTo>
                      <a:pt x="97" y="116"/>
                    </a:lnTo>
                    <a:lnTo>
                      <a:pt x="145" y="116"/>
                    </a:lnTo>
                    <a:lnTo>
                      <a:pt x="197" y="116"/>
                    </a:lnTo>
                    <a:lnTo>
                      <a:pt x="254" y="116"/>
                    </a:lnTo>
                    <a:lnTo>
                      <a:pt x="313" y="116"/>
                    </a:lnTo>
                    <a:lnTo>
                      <a:pt x="373" y="116"/>
                    </a:lnTo>
                    <a:lnTo>
                      <a:pt x="431" y="116"/>
                    </a:lnTo>
                    <a:lnTo>
                      <a:pt x="486" y="116"/>
                    </a:lnTo>
                    <a:lnTo>
                      <a:pt x="537" y="116"/>
                    </a:lnTo>
                    <a:lnTo>
                      <a:pt x="582" y="116"/>
                    </a:lnTo>
                    <a:lnTo>
                      <a:pt x="617" y="116"/>
                    </a:lnTo>
                    <a:lnTo>
                      <a:pt x="644" y="116"/>
                    </a:lnTo>
                    <a:lnTo>
                      <a:pt x="658" y="116"/>
                    </a:lnTo>
                    <a:lnTo>
                      <a:pt x="666" y="105"/>
                    </a:lnTo>
                    <a:lnTo>
                      <a:pt x="675" y="94"/>
                    </a:lnTo>
                    <a:lnTo>
                      <a:pt x="686" y="83"/>
                    </a:lnTo>
                    <a:lnTo>
                      <a:pt x="698" y="72"/>
                    </a:lnTo>
                    <a:lnTo>
                      <a:pt x="713" y="62"/>
                    </a:lnTo>
                    <a:lnTo>
                      <a:pt x="727" y="53"/>
                    </a:lnTo>
                    <a:lnTo>
                      <a:pt x="744" y="43"/>
                    </a:lnTo>
                    <a:lnTo>
                      <a:pt x="760" y="35"/>
                    </a:lnTo>
                    <a:lnTo>
                      <a:pt x="778" y="28"/>
                    </a:lnTo>
                    <a:lnTo>
                      <a:pt x="797" y="21"/>
                    </a:lnTo>
                    <a:lnTo>
                      <a:pt x="817" y="14"/>
                    </a:lnTo>
                    <a:lnTo>
                      <a:pt x="838" y="10"/>
                    </a:lnTo>
                    <a:lnTo>
                      <a:pt x="858" y="6"/>
                    </a:lnTo>
                    <a:lnTo>
                      <a:pt x="880" y="2"/>
                    </a:lnTo>
                    <a:lnTo>
                      <a:pt x="901" y="1"/>
                    </a:lnTo>
                    <a:lnTo>
                      <a:pt x="923" y="0"/>
                    </a:lnTo>
                    <a:lnTo>
                      <a:pt x="946" y="1"/>
                    </a:lnTo>
                    <a:lnTo>
                      <a:pt x="968" y="2"/>
                    </a:lnTo>
                    <a:lnTo>
                      <a:pt x="989" y="6"/>
                    </a:lnTo>
                    <a:lnTo>
                      <a:pt x="1010" y="10"/>
                    </a:lnTo>
                    <a:lnTo>
                      <a:pt x="1030" y="14"/>
                    </a:lnTo>
                    <a:lnTo>
                      <a:pt x="1050" y="21"/>
                    </a:lnTo>
                    <a:lnTo>
                      <a:pt x="1069" y="28"/>
                    </a:lnTo>
                    <a:lnTo>
                      <a:pt x="1088" y="35"/>
                    </a:lnTo>
                    <a:lnTo>
                      <a:pt x="1104" y="43"/>
                    </a:lnTo>
                    <a:lnTo>
                      <a:pt x="1121" y="53"/>
                    </a:lnTo>
                    <a:lnTo>
                      <a:pt x="1135" y="62"/>
                    </a:lnTo>
                    <a:lnTo>
                      <a:pt x="1149" y="72"/>
                    </a:lnTo>
                    <a:lnTo>
                      <a:pt x="1161" y="83"/>
                    </a:lnTo>
                    <a:lnTo>
                      <a:pt x="1172" y="94"/>
                    </a:lnTo>
                    <a:lnTo>
                      <a:pt x="1181" y="105"/>
                    </a:lnTo>
                    <a:lnTo>
                      <a:pt x="1189" y="116"/>
                    </a:lnTo>
                    <a:lnTo>
                      <a:pt x="1203" y="116"/>
                    </a:lnTo>
                    <a:lnTo>
                      <a:pt x="1230" y="116"/>
                    </a:lnTo>
                    <a:lnTo>
                      <a:pt x="1265" y="116"/>
                    </a:lnTo>
                    <a:lnTo>
                      <a:pt x="1309" y="116"/>
                    </a:lnTo>
                    <a:lnTo>
                      <a:pt x="1360" y="116"/>
                    </a:lnTo>
                    <a:lnTo>
                      <a:pt x="1416" y="116"/>
                    </a:lnTo>
                    <a:lnTo>
                      <a:pt x="1475" y="116"/>
                    </a:lnTo>
                    <a:lnTo>
                      <a:pt x="1535" y="116"/>
                    </a:lnTo>
                    <a:lnTo>
                      <a:pt x="1593" y="116"/>
                    </a:lnTo>
                    <a:lnTo>
                      <a:pt x="1650" y="116"/>
                    </a:lnTo>
                    <a:lnTo>
                      <a:pt x="1703" y="116"/>
                    </a:lnTo>
                    <a:lnTo>
                      <a:pt x="1751" y="116"/>
                    </a:lnTo>
                    <a:lnTo>
                      <a:pt x="1791" y="116"/>
                    </a:lnTo>
                    <a:lnTo>
                      <a:pt x="1821" y="116"/>
                    </a:lnTo>
                    <a:lnTo>
                      <a:pt x="1841" y="116"/>
                    </a:lnTo>
                    <a:lnTo>
                      <a:pt x="1847" y="116"/>
                    </a:lnTo>
                    <a:lnTo>
                      <a:pt x="1847" y="168"/>
                    </a:lnTo>
                    <a:lnTo>
                      <a:pt x="1144" y="168"/>
                    </a:lnTo>
                    <a:lnTo>
                      <a:pt x="1143" y="158"/>
                    </a:lnTo>
                    <a:lnTo>
                      <a:pt x="1140" y="147"/>
                    </a:lnTo>
                    <a:lnTo>
                      <a:pt x="1134" y="137"/>
                    </a:lnTo>
                    <a:lnTo>
                      <a:pt x="1126" y="128"/>
                    </a:lnTo>
                    <a:lnTo>
                      <a:pt x="1118" y="120"/>
                    </a:lnTo>
                    <a:lnTo>
                      <a:pt x="1106" y="111"/>
                    </a:lnTo>
                    <a:lnTo>
                      <a:pt x="1094" y="103"/>
                    </a:lnTo>
                    <a:lnTo>
                      <a:pt x="1080" y="95"/>
                    </a:lnTo>
                    <a:lnTo>
                      <a:pt x="1064" y="89"/>
                    </a:lnTo>
                    <a:lnTo>
                      <a:pt x="1047" y="83"/>
                    </a:lnTo>
                    <a:lnTo>
                      <a:pt x="1029" y="78"/>
                    </a:lnTo>
                    <a:lnTo>
                      <a:pt x="1010" y="73"/>
                    </a:lnTo>
                    <a:lnTo>
                      <a:pt x="989" y="70"/>
                    </a:lnTo>
                    <a:lnTo>
                      <a:pt x="968" y="68"/>
                    </a:lnTo>
                    <a:lnTo>
                      <a:pt x="946" y="65"/>
                    </a:lnTo>
                    <a:lnTo>
                      <a:pt x="923" y="65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915" name="Rectangle 336"/>
              <p:cNvSpPr>
                <a:spLocks noChangeArrowheads="1"/>
              </p:cNvSpPr>
              <p:nvPr/>
            </p:nvSpPr>
            <p:spPr bwMode="auto">
              <a:xfrm>
                <a:off x="5404" y="2595"/>
                <a:ext cx="29" cy="120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916" name="Rectangle 337"/>
              <p:cNvSpPr>
                <a:spLocks noChangeArrowheads="1"/>
              </p:cNvSpPr>
              <p:nvPr/>
            </p:nvSpPr>
            <p:spPr bwMode="auto">
              <a:xfrm>
                <a:off x="4759" y="2595"/>
                <a:ext cx="30" cy="120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917" name="Rectangle 338"/>
              <p:cNvSpPr>
                <a:spLocks noChangeArrowheads="1"/>
              </p:cNvSpPr>
              <p:nvPr/>
            </p:nvSpPr>
            <p:spPr bwMode="auto">
              <a:xfrm>
                <a:off x="5026" y="3165"/>
                <a:ext cx="142" cy="330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918" name="Rectangle 339"/>
              <p:cNvSpPr>
                <a:spLocks noChangeArrowheads="1"/>
              </p:cNvSpPr>
              <p:nvPr/>
            </p:nvSpPr>
            <p:spPr bwMode="auto">
              <a:xfrm>
                <a:off x="5026" y="3495"/>
                <a:ext cx="142" cy="1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919" name="Rectangle 340"/>
              <p:cNvSpPr>
                <a:spLocks noChangeArrowheads="1"/>
              </p:cNvSpPr>
              <p:nvPr/>
            </p:nvSpPr>
            <p:spPr bwMode="auto">
              <a:xfrm>
                <a:off x="5026" y="3558"/>
                <a:ext cx="142" cy="15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920" name="Rectangle 341"/>
              <p:cNvSpPr>
                <a:spLocks noChangeArrowheads="1"/>
              </p:cNvSpPr>
              <p:nvPr/>
            </p:nvSpPr>
            <p:spPr bwMode="auto">
              <a:xfrm>
                <a:off x="5026" y="3615"/>
                <a:ext cx="142" cy="1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921" name="Rectangle 342"/>
              <p:cNvSpPr>
                <a:spLocks noChangeArrowheads="1"/>
              </p:cNvSpPr>
              <p:nvPr/>
            </p:nvSpPr>
            <p:spPr bwMode="auto">
              <a:xfrm>
                <a:off x="5100" y="3186"/>
                <a:ext cx="60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922" name="Rectangle 343"/>
              <p:cNvSpPr>
                <a:spLocks noChangeArrowheads="1"/>
              </p:cNvSpPr>
              <p:nvPr/>
            </p:nvSpPr>
            <p:spPr bwMode="auto">
              <a:xfrm>
                <a:off x="5100" y="3186"/>
                <a:ext cx="60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923" name="Rectangle 344"/>
              <p:cNvSpPr>
                <a:spLocks noChangeArrowheads="1"/>
              </p:cNvSpPr>
              <p:nvPr/>
            </p:nvSpPr>
            <p:spPr bwMode="auto">
              <a:xfrm>
                <a:off x="5032" y="3186"/>
                <a:ext cx="62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924" name="Rectangle 345"/>
              <p:cNvSpPr>
                <a:spLocks noChangeArrowheads="1"/>
              </p:cNvSpPr>
              <p:nvPr/>
            </p:nvSpPr>
            <p:spPr bwMode="auto">
              <a:xfrm>
                <a:off x="5100" y="3369"/>
                <a:ext cx="60" cy="2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925" name="Rectangle 346"/>
              <p:cNvSpPr>
                <a:spLocks noChangeArrowheads="1"/>
              </p:cNvSpPr>
              <p:nvPr/>
            </p:nvSpPr>
            <p:spPr bwMode="auto">
              <a:xfrm>
                <a:off x="5168" y="3422"/>
                <a:ext cx="34" cy="25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926" name="Rectangle 347"/>
              <p:cNvSpPr>
                <a:spLocks noChangeArrowheads="1"/>
              </p:cNvSpPr>
              <p:nvPr/>
            </p:nvSpPr>
            <p:spPr bwMode="auto">
              <a:xfrm>
                <a:off x="4992" y="3422"/>
                <a:ext cx="34" cy="25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927" name="Rectangle 348"/>
              <p:cNvSpPr>
                <a:spLocks noChangeArrowheads="1"/>
              </p:cNvSpPr>
              <p:nvPr/>
            </p:nvSpPr>
            <p:spPr bwMode="auto">
              <a:xfrm>
                <a:off x="5026" y="3511"/>
                <a:ext cx="142" cy="47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928" name="Rectangle 349"/>
              <p:cNvSpPr>
                <a:spLocks noChangeArrowheads="1"/>
              </p:cNvSpPr>
              <p:nvPr/>
            </p:nvSpPr>
            <p:spPr bwMode="auto">
              <a:xfrm>
                <a:off x="5026" y="3573"/>
                <a:ext cx="142" cy="42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929" name="Rectangle 350"/>
              <p:cNvSpPr>
                <a:spLocks noChangeArrowheads="1"/>
              </p:cNvSpPr>
              <p:nvPr/>
            </p:nvSpPr>
            <p:spPr bwMode="auto">
              <a:xfrm>
                <a:off x="5026" y="3631"/>
                <a:ext cx="142" cy="47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930" name="Rectangle 351"/>
              <p:cNvSpPr>
                <a:spLocks noChangeArrowheads="1"/>
              </p:cNvSpPr>
              <p:nvPr/>
            </p:nvSpPr>
            <p:spPr bwMode="auto">
              <a:xfrm>
                <a:off x="5100" y="3369"/>
                <a:ext cx="60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931" name="Rectangle 352"/>
              <p:cNvSpPr>
                <a:spLocks noChangeArrowheads="1"/>
              </p:cNvSpPr>
              <p:nvPr/>
            </p:nvSpPr>
            <p:spPr bwMode="auto">
              <a:xfrm>
                <a:off x="5032" y="3369"/>
                <a:ext cx="62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932" name="Rectangle 353"/>
              <p:cNvSpPr>
                <a:spLocks noChangeArrowheads="1"/>
              </p:cNvSpPr>
              <p:nvPr/>
            </p:nvSpPr>
            <p:spPr bwMode="auto">
              <a:xfrm>
                <a:off x="5100" y="3312"/>
                <a:ext cx="14" cy="52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933" name="Rectangle 354"/>
              <p:cNvSpPr>
                <a:spLocks noChangeArrowheads="1"/>
              </p:cNvSpPr>
              <p:nvPr/>
            </p:nvSpPr>
            <p:spPr bwMode="auto">
              <a:xfrm>
                <a:off x="5080" y="3312"/>
                <a:ext cx="14" cy="52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934" name="Rectangle 355"/>
              <p:cNvSpPr>
                <a:spLocks noChangeArrowheads="1"/>
              </p:cNvSpPr>
              <p:nvPr/>
            </p:nvSpPr>
            <p:spPr bwMode="auto">
              <a:xfrm>
                <a:off x="5100" y="3395"/>
                <a:ext cx="60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935" name="Rectangle 356"/>
              <p:cNvSpPr>
                <a:spLocks noChangeArrowheads="1"/>
              </p:cNvSpPr>
              <p:nvPr/>
            </p:nvSpPr>
            <p:spPr bwMode="auto">
              <a:xfrm>
                <a:off x="5032" y="3395"/>
                <a:ext cx="62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936" name="Rectangle 357"/>
              <p:cNvSpPr>
                <a:spLocks noChangeArrowheads="1"/>
              </p:cNvSpPr>
              <p:nvPr/>
            </p:nvSpPr>
            <p:spPr bwMode="auto">
              <a:xfrm>
                <a:off x="5168" y="3552"/>
                <a:ext cx="34" cy="27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937" name="Rectangle 358"/>
              <p:cNvSpPr>
                <a:spLocks noChangeArrowheads="1"/>
              </p:cNvSpPr>
              <p:nvPr/>
            </p:nvSpPr>
            <p:spPr bwMode="auto">
              <a:xfrm>
                <a:off x="4992" y="3552"/>
                <a:ext cx="34" cy="27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938" name="Rectangle 359"/>
              <p:cNvSpPr>
                <a:spLocks noChangeArrowheads="1"/>
              </p:cNvSpPr>
              <p:nvPr/>
            </p:nvSpPr>
            <p:spPr bwMode="auto">
              <a:xfrm>
                <a:off x="5334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939" name="Rectangle 360"/>
              <p:cNvSpPr>
                <a:spLocks noChangeArrowheads="1"/>
              </p:cNvSpPr>
              <p:nvPr/>
            </p:nvSpPr>
            <p:spPr bwMode="auto">
              <a:xfrm>
                <a:off x="5228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940" name="Rectangle 361"/>
              <p:cNvSpPr>
                <a:spLocks noChangeArrowheads="1"/>
              </p:cNvSpPr>
              <p:nvPr/>
            </p:nvSpPr>
            <p:spPr bwMode="auto">
              <a:xfrm>
                <a:off x="4912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941" name="Rectangle 362"/>
              <p:cNvSpPr>
                <a:spLocks noChangeArrowheads="1"/>
              </p:cNvSpPr>
              <p:nvPr/>
            </p:nvSpPr>
            <p:spPr bwMode="auto">
              <a:xfrm>
                <a:off x="5122" y="2747"/>
                <a:ext cx="54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942" name="Rectangle 363"/>
              <p:cNvSpPr>
                <a:spLocks noChangeArrowheads="1"/>
              </p:cNvSpPr>
              <p:nvPr/>
            </p:nvSpPr>
            <p:spPr bwMode="auto">
              <a:xfrm>
                <a:off x="5228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943" name="Rectangle 364"/>
              <p:cNvSpPr>
                <a:spLocks noChangeArrowheads="1"/>
              </p:cNvSpPr>
              <p:nvPr/>
            </p:nvSpPr>
            <p:spPr bwMode="auto">
              <a:xfrm>
                <a:off x="5334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944" name="Rectangle 365"/>
              <p:cNvSpPr>
                <a:spLocks noChangeArrowheads="1"/>
              </p:cNvSpPr>
              <p:nvPr/>
            </p:nvSpPr>
            <p:spPr bwMode="auto">
              <a:xfrm>
                <a:off x="5018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945" name="Rectangle 366"/>
              <p:cNvSpPr>
                <a:spLocks noChangeArrowheads="1"/>
              </p:cNvSpPr>
              <p:nvPr/>
            </p:nvSpPr>
            <p:spPr bwMode="auto">
              <a:xfrm>
                <a:off x="4809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946" name="Rectangle 367"/>
              <p:cNvSpPr>
                <a:spLocks noChangeArrowheads="1"/>
              </p:cNvSpPr>
              <p:nvPr/>
            </p:nvSpPr>
            <p:spPr bwMode="auto">
              <a:xfrm>
                <a:off x="4912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947" name="Rectangle 368"/>
              <p:cNvSpPr>
                <a:spLocks noChangeArrowheads="1"/>
              </p:cNvSpPr>
              <p:nvPr/>
            </p:nvSpPr>
            <p:spPr bwMode="auto">
              <a:xfrm>
                <a:off x="4809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948" name="Freeform 369"/>
              <p:cNvSpPr>
                <a:spLocks/>
              </p:cNvSpPr>
              <p:nvPr/>
            </p:nvSpPr>
            <p:spPr bwMode="auto">
              <a:xfrm>
                <a:off x="5114" y="2721"/>
                <a:ext cx="72" cy="324"/>
              </a:xfrm>
              <a:custGeom>
                <a:avLst/>
                <a:gdLst>
                  <a:gd name="T0" fmla="*/ 21 w 217"/>
                  <a:gd name="T1" fmla="*/ 163 h 373"/>
                  <a:gd name="T2" fmla="*/ 3 w 217"/>
                  <a:gd name="T3" fmla="*/ 163 h 373"/>
                  <a:gd name="T4" fmla="*/ 3 w 217"/>
                  <a:gd name="T5" fmla="*/ 260 h 373"/>
                  <a:gd name="T6" fmla="*/ 21 w 217"/>
                  <a:gd name="T7" fmla="*/ 260 h 373"/>
                  <a:gd name="T8" fmla="*/ 24 w 217"/>
                  <a:gd name="T9" fmla="*/ 281 h 373"/>
                  <a:gd name="T10" fmla="*/ 0 w 217"/>
                  <a:gd name="T11" fmla="*/ 281 h 373"/>
                  <a:gd name="T12" fmla="*/ 0 w 217"/>
                  <a:gd name="T13" fmla="*/ 0 h 373"/>
                  <a:gd name="T14" fmla="*/ 24 w 217"/>
                  <a:gd name="T15" fmla="*/ 0 h 373"/>
                  <a:gd name="T16" fmla="*/ 21 w 217"/>
                  <a:gd name="T17" fmla="*/ 22 h 373"/>
                  <a:gd name="T18" fmla="*/ 3 w 217"/>
                  <a:gd name="T19" fmla="*/ 22 h 373"/>
                  <a:gd name="T20" fmla="*/ 3 w 217"/>
                  <a:gd name="T21" fmla="*/ 129 h 373"/>
                  <a:gd name="T22" fmla="*/ 21 w 217"/>
                  <a:gd name="T23" fmla="*/ 129 h 373"/>
                  <a:gd name="T24" fmla="*/ 21 w 217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3"/>
                  <a:gd name="T41" fmla="*/ 217 w 217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3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8" y="344"/>
                    </a:lnTo>
                    <a:lnTo>
                      <a:pt x="217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949" name="Freeform 370"/>
              <p:cNvSpPr>
                <a:spLocks/>
              </p:cNvSpPr>
              <p:nvPr/>
            </p:nvSpPr>
            <p:spPr bwMode="auto">
              <a:xfrm>
                <a:off x="5176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950" name="Freeform 371"/>
              <p:cNvSpPr>
                <a:spLocks/>
              </p:cNvSpPr>
              <p:nvPr/>
            </p:nvSpPr>
            <p:spPr bwMode="auto">
              <a:xfrm>
                <a:off x="5218" y="2721"/>
                <a:ext cx="72" cy="324"/>
              </a:xfrm>
              <a:custGeom>
                <a:avLst/>
                <a:gdLst>
                  <a:gd name="T0" fmla="*/ 21 w 216"/>
                  <a:gd name="T1" fmla="*/ 163 h 373"/>
                  <a:gd name="T2" fmla="*/ 3 w 216"/>
                  <a:gd name="T3" fmla="*/ 163 h 373"/>
                  <a:gd name="T4" fmla="*/ 3 w 216"/>
                  <a:gd name="T5" fmla="*/ 260 h 373"/>
                  <a:gd name="T6" fmla="*/ 21 w 216"/>
                  <a:gd name="T7" fmla="*/ 260 h 373"/>
                  <a:gd name="T8" fmla="*/ 24 w 216"/>
                  <a:gd name="T9" fmla="*/ 281 h 373"/>
                  <a:gd name="T10" fmla="*/ 0 w 216"/>
                  <a:gd name="T11" fmla="*/ 281 h 373"/>
                  <a:gd name="T12" fmla="*/ 0 w 216"/>
                  <a:gd name="T13" fmla="*/ 0 h 373"/>
                  <a:gd name="T14" fmla="*/ 24 w 216"/>
                  <a:gd name="T15" fmla="*/ 0 h 373"/>
                  <a:gd name="T16" fmla="*/ 21 w 216"/>
                  <a:gd name="T17" fmla="*/ 22 h 373"/>
                  <a:gd name="T18" fmla="*/ 3 w 216"/>
                  <a:gd name="T19" fmla="*/ 22 h 373"/>
                  <a:gd name="T20" fmla="*/ 3 w 216"/>
                  <a:gd name="T21" fmla="*/ 129 h 373"/>
                  <a:gd name="T22" fmla="*/ 21 w 216"/>
                  <a:gd name="T23" fmla="*/ 129 h 373"/>
                  <a:gd name="T24" fmla="*/ 21 w 216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3"/>
                  <a:gd name="T41" fmla="*/ 216 w 216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3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7" y="344"/>
                    </a:lnTo>
                    <a:lnTo>
                      <a:pt x="216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6" y="0"/>
                    </a:lnTo>
                    <a:lnTo>
                      <a:pt x="187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7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951" name="Freeform 372"/>
              <p:cNvSpPr>
                <a:spLocks/>
              </p:cNvSpPr>
              <p:nvPr/>
            </p:nvSpPr>
            <p:spPr bwMode="auto">
              <a:xfrm>
                <a:off x="5280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952" name="Freeform 373"/>
              <p:cNvSpPr>
                <a:spLocks/>
              </p:cNvSpPr>
              <p:nvPr/>
            </p:nvSpPr>
            <p:spPr bwMode="auto">
              <a:xfrm>
                <a:off x="5324" y="2721"/>
                <a:ext cx="72" cy="324"/>
              </a:xfrm>
              <a:custGeom>
                <a:avLst/>
                <a:gdLst>
                  <a:gd name="T0" fmla="*/ 21 w 217"/>
                  <a:gd name="T1" fmla="*/ 163 h 373"/>
                  <a:gd name="T2" fmla="*/ 3 w 217"/>
                  <a:gd name="T3" fmla="*/ 163 h 373"/>
                  <a:gd name="T4" fmla="*/ 3 w 217"/>
                  <a:gd name="T5" fmla="*/ 260 h 373"/>
                  <a:gd name="T6" fmla="*/ 21 w 217"/>
                  <a:gd name="T7" fmla="*/ 260 h 373"/>
                  <a:gd name="T8" fmla="*/ 24 w 217"/>
                  <a:gd name="T9" fmla="*/ 281 h 373"/>
                  <a:gd name="T10" fmla="*/ 0 w 217"/>
                  <a:gd name="T11" fmla="*/ 281 h 373"/>
                  <a:gd name="T12" fmla="*/ 0 w 217"/>
                  <a:gd name="T13" fmla="*/ 0 h 373"/>
                  <a:gd name="T14" fmla="*/ 24 w 217"/>
                  <a:gd name="T15" fmla="*/ 0 h 373"/>
                  <a:gd name="T16" fmla="*/ 21 w 217"/>
                  <a:gd name="T17" fmla="*/ 22 h 373"/>
                  <a:gd name="T18" fmla="*/ 3 w 217"/>
                  <a:gd name="T19" fmla="*/ 22 h 373"/>
                  <a:gd name="T20" fmla="*/ 3 w 217"/>
                  <a:gd name="T21" fmla="*/ 129 h 373"/>
                  <a:gd name="T22" fmla="*/ 21 w 217"/>
                  <a:gd name="T23" fmla="*/ 129 h 373"/>
                  <a:gd name="T24" fmla="*/ 21 w 217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3"/>
                  <a:gd name="T41" fmla="*/ 217 w 217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3">
                    <a:moveTo>
                      <a:pt x="188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8" y="344"/>
                    </a:lnTo>
                    <a:lnTo>
                      <a:pt x="217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953" name="Freeform 374"/>
              <p:cNvSpPr>
                <a:spLocks/>
              </p:cNvSpPr>
              <p:nvPr/>
            </p:nvSpPr>
            <p:spPr bwMode="auto">
              <a:xfrm>
                <a:off x="5386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954" name="Freeform 375"/>
              <p:cNvSpPr>
                <a:spLocks/>
              </p:cNvSpPr>
              <p:nvPr/>
            </p:nvSpPr>
            <p:spPr bwMode="auto">
              <a:xfrm>
                <a:off x="5218" y="3139"/>
                <a:ext cx="72" cy="324"/>
              </a:xfrm>
              <a:custGeom>
                <a:avLst/>
                <a:gdLst>
                  <a:gd name="T0" fmla="*/ 21 w 216"/>
                  <a:gd name="T1" fmla="*/ 165 h 372"/>
                  <a:gd name="T2" fmla="*/ 3 w 216"/>
                  <a:gd name="T3" fmla="*/ 165 h 372"/>
                  <a:gd name="T4" fmla="*/ 3 w 216"/>
                  <a:gd name="T5" fmla="*/ 260 h 372"/>
                  <a:gd name="T6" fmla="*/ 21 w 216"/>
                  <a:gd name="T7" fmla="*/ 260 h 372"/>
                  <a:gd name="T8" fmla="*/ 24 w 216"/>
                  <a:gd name="T9" fmla="*/ 282 h 372"/>
                  <a:gd name="T10" fmla="*/ 0 w 216"/>
                  <a:gd name="T11" fmla="*/ 282 h 372"/>
                  <a:gd name="T12" fmla="*/ 0 w 216"/>
                  <a:gd name="T13" fmla="*/ 0 h 372"/>
                  <a:gd name="T14" fmla="*/ 24 w 216"/>
                  <a:gd name="T15" fmla="*/ 0 h 372"/>
                  <a:gd name="T16" fmla="*/ 21 w 216"/>
                  <a:gd name="T17" fmla="*/ 21 h 372"/>
                  <a:gd name="T18" fmla="*/ 3 w 216"/>
                  <a:gd name="T19" fmla="*/ 21 h 372"/>
                  <a:gd name="T20" fmla="*/ 3 w 216"/>
                  <a:gd name="T21" fmla="*/ 130 h 372"/>
                  <a:gd name="T22" fmla="*/ 21 w 216"/>
                  <a:gd name="T23" fmla="*/ 130 h 372"/>
                  <a:gd name="T24" fmla="*/ 21 w 216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2"/>
                  <a:gd name="T41" fmla="*/ 216 w 216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2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3"/>
                    </a:lnTo>
                    <a:lnTo>
                      <a:pt x="187" y="343"/>
                    </a:lnTo>
                    <a:lnTo>
                      <a:pt x="216" y="372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16" y="0"/>
                    </a:lnTo>
                    <a:lnTo>
                      <a:pt x="187" y="27"/>
                    </a:lnTo>
                    <a:lnTo>
                      <a:pt x="29" y="27"/>
                    </a:lnTo>
                    <a:lnTo>
                      <a:pt x="29" y="171"/>
                    </a:lnTo>
                    <a:lnTo>
                      <a:pt x="187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955" name="Freeform 376"/>
              <p:cNvSpPr>
                <a:spLocks/>
              </p:cNvSpPr>
              <p:nvPr/>
            </p:nvSpPr>
            <p:spPr bwMode="auto">
              <a:xfrm>
                <a:off x="5280" y="3139"/>
                <a:ext cx="10" cy="324"/>
              </a:xfrm>
              <a:custGeom>
                <a:avLst/>
                <a:gdLst>
                  <a:gd name="T0" fmla="*/ 0 w 29"/>
                  <a:gd name="T1" fmla="*/ 21 h 372"/>
                  <a:gd name="T2" fmla="*/ 0 w 29"/>
                  <a:gd name="T3" fmla="*/ 260 h 372"/>
                  <a:gd name="T4" fmla="*/ 3 w 29"/>
                  <a:gd name="T5" fmla="*/ 282 h 372"/>
                  <a:gd name="T6" fmla="*/ 3 w 29"/>
                  <a:gd name="T7" fmla="*/ 0 h 372"/>
                  <a:gd name="T8" fmla="*/ 0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0" y="27"/>
                    </a:moveTo>
                    <a:lnTo>
                      <a:pt x="0" y="343"/>
                    </a:lnTo>
                    <a:lnTo>
                      <a:pt x="29" y="372"/>
                    </a:lnTo>
                    <a:lnTo>
                      <a:pt x="2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956" name="Freeform 377"/>
              <p:cNvSpPr>
                <a:spLocks/>
              </p:cNvSpPr>
              <p:nvPr/>
            </p:nvSpPr>
            <p:spPr bwMode="auto">
              <a:xfrm>
                <a:off x="5324" y="3139"/>
                <a:ext cx="72" cy="324"/>
              </a:xfrm>
              <a:custGeom>
                <a:avLst/>
                <a:gdLst>
                  <a:gd name="T0" fmla="*/ 21 w 217"/>
                  <a:gd name="T1" fmla="*/ 165 h 372"/>
                  <a:gd name="T2" fmla="*/ 3 w 217"/>
                  <a:gd name="T3" fmla="*/ 165 h 372"/>
                  <a:gd name="T4" fmla="*/ 3 w 217"/>
                  <a:gd name="T5" fmla="*/ 260 h 372"/>
                  <a:gd name="T6" fmla="*/ 21 w 217"/>
                  <a:gd name="T7" fmla="*/ 260 h 372"/>
                  <a:gd name="T8" fmla="*/ 24 w 217"/>
                  <a:gd name="T9" fmla="*/ 282 h 372"/>
                  <a:gd name="T10" fmla="*/ 0 w 217"/>
                  <a:gd name="T11" fmla="*/ 282 h 372"/>
                  <a:gd name="T12" fmla="*/ 0 w 217"/>
                  <a:gd name="T13" fmla="*/ 0 h 372"/>
                  <a:gd name="T14" fmla="*/ 24 w 217"/>
                  <a:gd name="T15" fmla="*/ 0 h 372"/>
                  <a:gd name="T16" fmla="*/ 21 w 217"/>
                  <a:gd name="T17" fmla="*/ 21 h 372"/>
                  <a:gd name="T18" fmla="*/ 3 w 217"/>
                  <a:gd name="T19" fmla="*/ 21 h 372"/>
                  <a:gd name="T20" fmla="*/ 3 w 217"/>
                  <a:gd name="T21" fmla="*/ 130 h 372"/>
                  <a:gd name="T22" fmla="*/ 21 w 217"/>
                  <a:gd name="T23" fmla="*/ 130 h 372"/>
                  <a:gd name="T24" fmla="*/ 21 w 217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2"/>
                  <a:gd name="T41" fmla="*/ 217 w 217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2">
                    <a:moveTo>
                      <a:pt x="188" y="217"/>
                    </a:moveTo>
                    <a:lnTo>
                      <a:pt x="29" y="217"/>
                    </a:lnTo>
                    <a:lnTo>
                      <a:pt x="29" y="343"/>
                    </a:lnTo>
                    <a:lnTo>
                      <a:pt x="188" y="343"/>
                    </a:lnTo>
                    <a:lnTo>
                      <a:pt x="217" y="372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7"/>
                    </a:lnTo>
                    <a:lnTo>
                      <a:pt x="29" y="27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957" name="Freeform 378"/>
              <p:cNvSpPr>
                <a:spLocks/>
              </p:cNvSpPr>
              <p:nvPr/>
            </p:nvSpPr>
            <p:spPr bwMode="auto">
              <a:xfrm>
                <a:off x="5386" y="3139"/>
                <a:ext cx="10" cy="324"/>
              </a:xfrm>
              <a:custGeom>
                <a:avLst/>
                <a:gdLst>
                  <a:gd name="T0" fmla="*/ 0 w 29"/>
                  <a:gd name="T1" fmla="*/ 21 h 372"/>
                  <a:gd name="T2" fmla="*/ 0 w 29"/>
                  <a:gd name="T3" fmla="*/ 260 h 372"/>
                  <a:gd name="T4" fmla="*/ 3 w 29"/>
                  <a:gd name="T5" fmla="*/ 282 h 372"/>
                  <a:gd name="T6" fmla="*/ 3 w 29"/>
                  <a:gd name="T7" fmla="*/ 0 h 372"/>
                  <a:gd name="T8" fmla="*/ 0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0" y="27"/>
                    </a:moveTo>
                    <a:lnTo>
                      <a:pt x="0" y="343"/>
                    </a:lnTo>
                    <a:lnTo>
                      <a:pt x="29" y="372"/>
                    </a:lnTo>
                    <a:lnTo>
                      <a:pt x="2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958" name="Freeform 379"/>
              <p:cNvSpPr>
                <a:spLocks/>
              </p:cNvSpPr>
              <p:nvPr/>
            </p:nvSpPr>
            <p:spPr bwMode="auto">
              <a:xfrm>
                <a:off x="5008" y="2721"/>
                <a:ext cx="72" cy="324"/>
              </a:xfrm>
              <a:custGeom>
                <a:avLst/>
                <a:gdLst>
                  <a:gd name="T0" fmla="*/ 3 w 215"/>
                  <a:gd name="T1" fmla="*/ 163 h 373"/>
                  <a:gd name="T2" fmla="*/ 21 w 215"/>
                  <a:gd name="T3" fmla="*/ 163 h 373"/>
                  <a:gd name="T4" fmla="*/ 21 w 215"/>
                  <a:gd name="T5" fmla="*/ 260 h 373"/>
                  <a:gd name="T6" fmla="*/ 3 w 215"/>
                  <a:gd name="T7" fmla="*/ 260 h 373"/>
                  <a:gd name="T8" fmla="*/ 0 w 215"/>
                  <a:gd name="T9" fmla="*/ 281 h 373"/>
                  <a:gd name="T10" fmla="*/ 24 w 215"/>
                  <a:gd name="T11" fmla="*/ 281 h 373"/>
                  <a:gd name="T12" fmla="*/ 24 w 215"/>
                  <a:gd name="T13" fmla="*/ 0 h 373"/>
                  <a:gd name="T14" fmla="*/ 0 w 215"/>
                  <a:gd name="T15" fmla="*/ 0 h 373"/>
                  <a:gd name="T16" fmla="*/ 3 w 215"/>
                  <a:gd name="T17" fmla="*/ 22 h 373"/>
                  <a:gd name="T18" fmla="*/ 21 w 215"/>
                  <a:gd name="T19" fmla="*/ 22 h 373"/>
                  <a:gd name="T20" fmla="*/ 21 w 215"/>
                  <a:gd name="T21" fmla="*/ 129 h 373"/>
                  <a:gd name="T22" fmla="*/ 3 w 215"/>
                  <a:gd name="T23" fmla="*/ 129 h 373"/>
                  <a:gd name="T24" fmla="*/ 3 w 215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3"/>
                  <a:gd name="T41" fmla="*/ 215 w 215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3">
                    <a:moveTo>
                      <a:pt x="29" y="217"/>
                    </a:moveTo>
                    <a:lnTo>
                      <a:pt x="187" y="217"/>
                    </a:lnTo>
                    <a:lnTo>
                      <a:pt x="187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5" y="373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7" y="29"/>
                    </a:lnTo>
                    <a:lnTo>
                      <a:pt x="187" y="171"/>
                    </a:lnTo>
                    <a:lnTo>
                      <a:pt x="29" y="171"/>
                    </a:lnTo>
                    <a:lnTo>
                      <a:pt x="29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959" name="Freeform 380"/>
              <p:cNvSpPr>
                <a:spLocks/>
              </p:cNvSpPr>
              <p:nvPr/>
            </p:nvSpPr>
            <p:spPr bwMode="auto">
              <a:xfrm>
                <a:off x="5008" y="2721"/>
                <a:ext cx="10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960" name="Freeform 381"/>
              <p:cNvSpPr>
                <a:spLocks/>
              </p:cNvSpPr>
              <p:nvPr/>
            </p:nvSpPr>
            <p:spPr bwMode="auto">
              <a:xfrm>
                <a:off x="4903" y="2721"/>
                <a:ext cx="71" cy="324"/>
              </a:xfrm>
              <a:custGeom>
                <a:avLst/>
                <a:gdLst>
                  <a:gd name="T0" fmla="*/ 3 w 216"/>
                  <a:gd name="T1" fmla="*/ 163 h 373"/>
                  <a:gd name="T2" fmla="*/ 20 w 216"/>
                  <a:gd name="T3" fmla="*/ 163 h 373"/>
                  <a:gd name="T4" fmla="*/ 20 w 216"/>
                  <a:gd name="T5" fmla="*/ 260 h 373"/>
                  <a:gd name="T6" fmla="*/ 3 w 216"/>
                  <a:gd name="T7" fmla="*/ 260 h 373"/>
                  <a:gd name="T8" fmla="*/ 0 w 216"/>
                  <a:gd name="T9" fmla="*/ 281 h 373"/>
                  <a:gd name="T10" fmla="*/ 23 w 216"/>
                  <a:gd name="T11" fmla="*/ 281 h 373"/>
                  <a:gd name="T12" fmla="*/ 23 w 216"/>
                  <a:gd name="T13" fmla="*/ 0 h 373"/>
                  <a:gd name="T14" fmla="*/ 0 w 216"/>
                  <a:gd name="T15" fmla="*/ 0 h 373"/>
                  <a:gd name="T16" fmla="*/ 3 w 216"/>
                  <a:gd name="T17" fmla="*/ 22 h 373"/>
                  <a:gd name="T18" fmla="*/ 20 w 216"/>
                  <a:gd name="T19" fmla="*/ 22 h 373"/>
                  <a:gd name="T20" fmla="*/ 20 w 216"/>
                  <a:gd name="T21" fmla="*/ 129 h 373"/>
                  <a:gd name="T22" fmla="*/ 3 w 216"/>
                  <a:gd name="T23" fmla="*/ 129 h 373"/>
                  <a:gd name="T24" fmla="*/ 3 w 216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3"/>
                  <a:gd name="T41" fmla="*/ 216 w 216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3">
                    <a:moveTo>
                      <a:pt x="29" y="217"/>
                    </a:moveTo>
                    <a:lnTo>
                      <a:pt x="186" y="217"/>
                    </a:lnTo>
                    <a:lnTo>
                      <a:pt x="186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6" y="373"/>
                    </a:lnTo>
                    <a:lnTo>
                      <a:pt x="216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6" y="29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9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961" name="Freeform 382"/>
              <p:cNvSpPr>
                <a:spLocks/>
              </p:cNvSpPr>
              <p:nvPr/>
            </p:nvSpPr>
            <p:spPr bwMode="auto">
              <a:xfrm>
                <a:off x="4903" y="2721"/>
                <a:ext cx="9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962" name="Freeform 383"/>
              <p:cNvSpPr>
                <a:spLocks/>
              </p:cNvSpPr>
              <p:nvPr/>
            </p:nvSpPr>
            <p:spPr bwMode="auto">
              <a:xfrm>
                <a:off x="4799" y="2721"/>
                <a:ext cx="72" cy="324"/>
              </a:xfrm>
              <a:custGeom>
                <a:avLst/>
                <a:gdLst>
                  <a:gd name="T0" fmla="*/ 3 w 215"/>
                  <a:gd name="T1" fmla="*/ 163 h 373"/>
                  <a:gd name="T2" fmla="*/ 21 w 215"/>
                  <a:gd name="T3" fmla="*/ 163 h 373"/>
                  <a:gd name="T4" fmla="*/ 21 w 215"/>
                  <a:gd name="T5" fmla="*/ 260 h 373"/>
                  <a:gd name="T6" fmla="*/ 3 w 215"/>
                  <a:gd name="T7" fmla="*/ 260 h 373"/>
                  <a:gd name="T8" fmla="*/ 0 w 215"/>
                  <a:gd name="T9" fmla="*/ 281 h 373"/>
                  <a:gd name="T10" fmla="*/ 24 w 215"/>
                  <a:gd name="T11" fmla="*/ 281 h 373"/>
                  <a:gd name="T12" fmla="*/ 24 w 215"/>
                  <a:gd name="T13" fmla="*/ 0 h 373"/>
                  <a:gd name="T14" fmla="*/ 0 w 215"/>
                  <a:gd name="T15" fmla="*/ 0 h 373"/>
                  <a:gd name="T16" fmla="*/ 3 w 215"/>
                  <a:gd name="T17" fmla="*/ 22 h 373"/>
                  <a:gd name="T18" fmla="*/ 21 w 215"/>
                  <a:gd name="T19" fmla="*/ 22 h 373"/>
                  <a:gd name="T20" fmla="*/ 21 w 215"/>
                  <a:gd name="T21" fmla="*/ 129 h 373"/>
                  <a:gd name="T22" fmla="*/ 3 w 215"/>
                  <a:gd name="T23" fmla="*/ 129 h 373"/>
                  <a:gd name="T24" fmla="*/ 3 w 215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3"/>
                  <a:gd name="T41" fmla="*/ 215 w 215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3">
                    <a:moveTo>
                      <a:pt x="28" y="217"/>
                    </a:moveTo>
                    <a:lnTo>
                      <a:pt x="186" y="217"/>
                    </a:lnTo>
                    <a:lnTo>
                      <a:pt x="186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5" y="373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6" y="29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963" name="Freeform 384"/>
              <p:cNvSpPr>
                <a:spLocks/>
              </p:cNvSpPr>
              <p:nvPr/>
            </p:nvSpPr>
            <p:spPr bwMode="auto">
              <a:xfrm>
                <a:off x="4799" y="2721"/>
                <a:ext cx="10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964" name="Freeform 386"/>
              <p:cNvSpPr>
                <a:spLocks/>
              </p:cNvSpPr>
              <p:nvPr/>
            </p:nvSpPr>
            <p:spPr bwMode="auto">
              <a:xfrm>
                <a:off x="4903" y="3139"/>
                <a:ext cx="9" cy="324"/>
              </a:xfrm>
              <a:custGeom>
                <a:avLst/>
                <a:gdLst>
                  <a:gd name="T0" fmla="*/ 3 w 29"/>
                  <a:gd name="T1" fmla="*/ 21 h 372"/>
                  <a:gd name="T2" fmla="*/ 3 w 29"/>
                  <a:gd name="T3" fmla="*/ 260 h 372"/>
                  <a:gd name="T4" fmla="*/ 0 w 29"/>
                  <a:gd name="T5" fmla="*/ 282 h 372"/>
                  <a:gd name="T6" fmla="*/ 0 w 29"/>
                  <a:gd name="T7" fmla="*/ 0 h 372"/>
                  <a:gd name="T8" fmla="*/ 3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29" y="27"/>
                    </a:moveTo>
                    <a:lnTo>
                      <a:pt x="29" y="343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965" name="Freeform 387"/>
              <p:cNvSpPr>
                <a:spLocks/>
              </p:cNvSpPr>
              <p:nvPr/>
            </p:nvSpPr>
            <p:spPr bwMode="auto">
              <a:xfrm>
                <a:off x="4799" y="3139"/>
                <a:ext cx="72" cy="324"/>
              </a:xfrm>
              <a:custGeom>
                <a:avLst/>
                <a:gdLst>
                  <a:gd name="T0" fmla="*/ 3 w 215"/>
                  <a:gd name="T1" fmla="*/ 165 h 372"/>
                  <a:gd name="T2" fmla="*/ 21 w 215"/>
                  <a:gd name="T3" fmla="*/ 165 h 372"/>
                  <a:gd name="T4" fmla="*/ 21 w 215"/>
                  <a:gd name="T5" fmla="*/ 260 h 372"/>
                  <a:gd name="T6" fmla="*/ 3 w 215"/>
                  <a:gd name="T7" fmla="*/ 260 h 372"/>
                  <a:gd name="T8" fmla="*/ 0 w 215"/>
                  <a:gd name="T9" fmla="*/ 282 h 372"/>
                  <a:gd name="T10" fmla="*/ 24 w 215"/>
                  <a:gd name="T11" fmla="*/ 282 h 372"/>
                  <a:gd name="T12" fmla="*/ 24 w 215"/>
                  <a:gd name="T13" fmla="*/ 0 h 372"/>
                  <a:gd name="T14" fmla="*/ 0 w 215"/>
                  <a:gd name="T15" fmla="*/ 0 h 372"/>
                  <a:gd name="T16" fmla="*/ 3 w 215"/>
                  <a:gd name="T17" fmla="*/ 21 h 372"/>
                  <a:gd name="T18" fmla="*/ 21 w 215"/>
                  <a:gd name="T19" fmla="*/ 21 h 372"/>
                  <a:gd name="T20" fmla="*/ 21 w 215"/>
                  <a:gd name="T21" fmla="*/ 130 h 372"/>
                  <a:gd name="T22" fmla="*/ 3 w 215"/>
                  <a:gd name="T23" fmla="*/ 130 h 372"/>
                  <a:gd name="T24" fmla="*/ 3 w 215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2"/>
                  <a:gd name="T41" fmla="*/ 215 w 215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2">
                    <a:moveTo>
                      <a:pt x="28" y="217"/>
                    </a:moveTo>
                    <a:lnTo>
                      <a:pt x="186" y="217"/>
                    </a:lnTo>
                    <a:lnTo>
                      <a:pt x="186" y="343"/>
                    </a:lnTo>
                    <a:lnTo>
                      <a:pt x="29" y="343"/>
                    </a:lnTo>
                    <a:lnTo>
                      <a:pt x="0" y="372"/>
                    </a:lnTo>
                    <a:lnTo>
                      <a:pt x="215" y="372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7"/>
                    </a:lnTo>
                    <a:lnTo>
                      <a:pt x="186" y="27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966" name="Freeform 388"/>
              <p:cNvSpPr>
                <a:spLocks/>
              </p:cNvSpPr>
              <p:nvPr/>
            </p:nvSpPr>
            <p:spPr bwMode="auto">
              <a:xfrm>
                <a:off x="4799" y="3139"/>
                <a:ext cx="10" cy="324"/>
              </a:xfrm>
              <a:custGeom>
                <a:avLst/>
                <a:gdLst>
                  <a:gd name="T0" fmla="*/ 3 w 29"/>
                  <a:gd name="T1" fmla="*/ 21 h 372"/>
                  <a:gd name="T2" fmla="*/ 3 w 29"/>
                  <a:gd name="T3" fmla="*/ 260 h 372"/>
                  <a:gd name="T4" fmla="*/ 0 w 29"/>
                  <a:gd name="T5" fmla="*/ 282 h 372"/>
                  <a:gd name="T6" fmla="*/ 0 w 29"/>
                  <a:gd name="T7" fmla="*/ 0 h 372"/>
                  <a:gd name="T8" fmla="*/ 3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29" y="27"/>
                    </a:moveTo>
                    <a:lnTo>
                      <a:pt x="29" y="343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967" name="Rectangle 389"/>
              <p:cNvSpPr>
                <a:spLocks noChangeArrowheads="1"/>
              </p:cNvSpPr>
              <p:nvPr/>
            </p:nvSpPr>
            <p:spPr bwMode="auto">
              <a:xfrm>
                <a:off x="5114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968" name="Rectangle 390"/>
              <p:cNvSpPr>
                <a:spLocks noChangeArrowheads="1"/>
              </p:cNvSpPr>
              <p:nvPr/>
            </p:nvSpPr>
            <p:spPr bwMode="auto">
              <a:xfrm>
                <a:off x="5218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969" name="Rectangle 391"/>
              <p:cNvSpPr>
                <a:spLocks noChangeArrowheads="1"/>
              </p:cNvSpPr>
              <p:nvPr/>
            </p:nvSpPr>
            <p:spPr bwMode="auto">
              <a:xfrm>
                <a:off x="5324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970" name="Rectangle 392"/>
              <p:cNvSpPr>
                <a:spLocks noChangeArrowheads="1"/>
              </p:cNvSpPr>
              <p:nvPr/>
            </p:nvSpPr>
            <p:spPr bwMode="auto">
              <a:xfrm>
                <a:off x="5008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971" name="Rectangle 393"/>
              <p:cNvSpPr>
                <a:spLocks noChangeArrowheads="1"/>
              </p:cNvSpPr>
              <p:nvPr/>
            </p:nvSpPr>
            <p:spPr bwMode="auto">
              <a:xfrm>
                <a:off x="4903" y="2898"/>
                <a:ext cx="71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972" name="Rectangle 394"/>
              <p:cNvSpPr>
                <a:spLocks noChangeArrowheads="1"/>
              </p:cNvSpPr>
              <p:nvPr/>
            </p:nvSpPr>
            <p:spPr bwMode="auto">
              <a:xfrm>
                <a:off x="4799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973" name="Freeform 395"/>
              <p:cNvSpPr>
                <a:spLocks/>
              </p:cNvSpPr>
              <p:nvPr/>
            </p:nvSpPr>
            <p:spPr bwMode="auto">
              <a:xfrm>
                <a:off x="4986" y="2736"/>
                <a:ext cx="12" cy="37"/>
              </a:xfrm>
              <a:custGeom>
                <a:avLst/>
                <a:gdLst>
                  <a:gd name="T0" fmla="*/ 2 w 37"/>
                  <a:gd name="T1" fmla="*/ 36 h 38"/>
                  <a:gd name="T2" fmla="*/ 3 w 37"/>
                  <a:gd name="T3" fmla="*/ 34 h 38"/>
                  <a:gd name="T4" fmla="*/ 3 w 37"/>
                  <a:gd name="T5" fmla="*/ 30 h 38"/>
                  <a:gd name="T6" fmla="*/ 4 w 37"/>
                  <a:gd name="T7" fmla="*/ 23 h 38"/>
                  <a:gd name="T8" fmla="*/ 4 w 37"/>
                  <a:gd name="T9" fmla="*/ 19 h 38"/>
                  <a:gd name="T10" fmla="*/ 4 w 37"/>
                  <a:gd name="T11" fmla="*/ 12 h 38"/>
                  <a:gd name="T12" fmla="*/ 3 w 37"/>
                  <a:gd name="T13" fmla="*/ 5 h 38"/>
                  <a:gd name="T14" fmla="*/ 3 w 37"/>
                  <a:gd name="T15" fmla="*/ 1 h 38"/>
                  <a:gd name="T16" fmla="*/ 2 w 37"/>
                  <a:gd name="T17" fmla="*/ 0 h 38"/>
                  <a:gd name="T18" fmla="*/ 1 w 37"/>
                  <a:gd name="T19" fmla="*/ 1 h 38"/>
                  <a:gd name="T20" fmla="*/ 1 w 37"/>
                  <a:gd name="T21" fmla="*/ 5 h 38"/>
                  <a:gd name="T22" fmla="*/ 0 w 37"/>
                  <a:gd name="T23" fmla="*/ 12 h 38"/>
                  <a:gd name="T24" fmla="*/ 0 w 37"/>
                  <a:gd name="T25" fmla="*/ 19 h 38"/>
                  <a:gd name="T26" fmla="*/ 0 w 37"/>
                  <a:gd name="T27" fmla="*/ 23 h 38"/>
                  <a:gd name="T28" fmla="*/ 1 w 37"/>
                  <a:gd name="T29" fmla="*/ 30 h 38"/>
                  <a:gd name="T30" fmla="*/ 1 w 37"/>
                  <a:gd name="T31" fmla="*/ 34 h 38"/>
                  <a:gd name="T32" fmla="*/ 2 w 37"/>
                  <a:gd name="T33" fmla="*/ 36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7"/>
                  <a:gd name="T52" fmla="*/ 0 h 38"/>
                  <a:gd name="T53" fmla="*/ 37 w 37"/>
                  <a:gd name="T54" fmla="*/ 38 h 3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7" h="38">
                    <a:moveTo>
                      <a:pt x="19" y="38"/>
                    </a:moveTo>
                    <a:lnTo>
                      <a:pt x="26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7" y="19"/>
                    </a:lnTo>
                    <a:lnTo>
                      <a:pt x="36" y="12"/>
                    </a:lnTo>
                    <a:lnTo>
                      <a:pt x="32" y="5"/>
                    </a:lnTo>
                    <a:lnTo>
                      <a:pt x="26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</p:grpSp>
        <p:grpSp>
          <p:nvGrpSpPr>
            <p:cNvPr id="339" name="Group 316"/>
            <p:cNvGrpSpPr>
              <a:grpSpLocks/>
            </p:cNvGrpSpPr>
            <p:nvPr/>
          </p:nvGrpSpPr>
          <p:grpSpPr bwMode="auto">
            <a:xfrm>
              <a:off x="4495029" y="2760324"/>
              <a:ext cx="163469" cy="127788"/>
              <a:chOff x="4727" y="2506"/>
              <a:chExt cx="706" cy="1172"/>
            </a:xfrm>
          </p:grpSpPr>
          <p:sp>
            <p:nvSpPr>
              <p:cNvPr id="818" name="Freeform 317"/>
              <p:cNvSpPr>
                <a:spLocks/>
              </p:cNvSpPr>
              <p:nvPr/>
            </p:nvSpPr>
            <p:spPr bwMode="auto">
              <a:xfrm>
                <a:off x="4727" y="3558"/>
                <a:ext cx="46" cy="120"/>
              </a:xfrm>
              <a:custGeom>
                <a:avLst/>
                <a:gdLst>
                  <a:gd name="T0" fmla="*/ 0 w 139"/>
                  <a:gd name="T1" fmla="*/ 107 h 135"/>
                  <a:gd name="T2" fmla="*/ 0 w 139"/>
                  <a:gd name="T3" fmla="*/ 73 h 135"/>
                  <a:gd name="T4" fmla="*/ 5 w 139"/>
                  <a:gd name="T5" fmla="*/ 73 h 135"/>
                  <a:gd name="T6" fmla="*/ 5 w 139"/>
                  <a:gd name="T7" fmla="*/ 37 h 135"/>
                  <a:gd name="T8" fmla="*/ 10 w 139"/>
                  <a:gd name="T9" fmla="*/ 37 h 135"/>
                  <a:gd name="T10" fmla="*/ 10 w 139"/>
                  <a:gd name="T11" fmla="*/ 0 h 135"/>
                  <a:gd name="T12" fmla="*/ 15 w 139"/>
                  <a:gd name="T13" fmla="*/ 0 h 135"/>
                  <a:gd name="T14" fmla="*/ 15 w 139"/>
                  <a:gd name="T15" fmla="*/ 107 h 135"/>
                  <a:gd name="T16" fmla="*/ 0 w 139"/>
                  <a:gd name="T17" fmla="*/ 107 h 1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9"/>
                  <a:gd name="T28" fmla="*/ 0 h 135"/>
                  <a:gd name="T29" fmla="*/ 139 w 139"/>
                  <a:gd name="T30" fmla="*/ 135 h 13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9" h="135">
                    <a:moveTo>
                      <a:pt x="0" y="135"/>
                    </a:moveTo>
                    <a:lnTo>
                      <a:pt x="0" y="92"/>
                    </a:lnTo>
                    <a:lnTo>
                      <a:pt x="46" y="92"/>
                    </a:lnTo>
                    <a:lnTo>
                      <a:pt x="46" y="47"/>
                    </a:lnTo>
                    <a:lnTo>
                      <a:pt x="92" y="47"/>
                    </a:lnTo>
                    <a:lnTo>
                      <a:pt x="92" y="0"/>
                    </a:lnTo>
                    <a:lnTo>
                      <a:pt x="139" y="0"/>
                    </a:lnTo>
                    <a:lnTo>
                      <a:pt x="139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819" name="Freeform 318"/>
              <p:cNvSpPr>
                <a:spLocks/>
              </p:cNvSpPr>
              <p:nvPr/>
            </p:nvSpPr>
            <p:spPr bwMode="auto">
              <a:xfrm>
                <a:off x="4773" y="2564"/>
                <a:ext cx="648" cy="1114"/>
              </a:xfrm>
              <a:custGeom>
                <a:avLst/>
                <a:gdLst>
                  <a:gd name="T0" fmla="*/ 0 w 1946"/>
                  <a:gd name="T1" fmla="*/ 971 h 1278"/>
                  <a:gd name="T2" fmla="*/ 0 w 1946"/>
                  <a:gd name="T3" fmla="*/ 78 h 1278"/>
                  <a:gd name="T4" fmla="*/ 84 w 1946"/>
                  <a:gd name="T5" fmla="*/ 78 h 1278"/>
                  <a:gd name="T6" fmla="*/ 84 w 1946"/>
                  <a:gd name="T7" fmla="*/ 71 h 1278"/>
                  <a:gd name="T8" fmla="*/ 84 w 1946"/>
                  <a:gd name="T9" fmla="*/ 62 h 1278"/>
                  <a:gd name="T10" fmla="*/ 85 w 1946"/>
                  <a:gd name="T11" fmla="*/ 55 h 1278"/>
                  <a:gd name="T12" fmla="*/ 85 w 1946"/>
                  <a:gd name="T13" fmla="*/ 48 h 1278"/>
                  <a:gd name="T14" fmla="*/ 86 w 1946"/>
                  <a:gd name="T15" fmla="*/ 42 h 1278"/>
                  <a:gd name="T16" fmla="*/ 88 w 1946"/>
                  <a:gd name="T17" fmla="*/ 35 h 1278"/>
                  <a:gd name="T18" fmla="*/ 89 w 1946"/>
                  <a:gd name="T19" fmla="*/ 29 h 1278"/>
                  <a:gd name="T20" fmla="*/ 91 w 1946"/>
                  <a:gd name="T21" fmla="*/ 23 h 1278"/>
                  <a:gd name="T22" fmla="*/ 92 w 1946"/>
                  <a:gd name="T23" fmla="*/ 18 h 1278"/>
                  <a:gd name="T24" fmla="*/ 94 w 1946"/>
                  <a:gd name="T25" fmla="*/ 14 h 1278"/>
                  <a:gd name="T26" fmla="*/ 96 w 1946"/>
                  <a:gd name="T27" fmla="*/ 10 h 1278"/>
                  <a:gd name="T28" fmla="*/ 98 w 1946"/>
                  <a:gd name="T29" fmla="*/ 6 h 1278"/>
                  <a:gd name="T30" fmla="*/ 101 w 1946"/>
                  <a:gd name="T31" fmla="*/ 3 h 1278"/>
                  <a:gd name="T32" fmla="*/ 103 w 1946"/>
                  <a:gd name="T33" fmla="*/ 3 h 1278"/>
                  <a:gd name="T34" fmla="*/ 105 w 1946"/>
                  <a:gd name="T35" fmla="*/ 0 h 1278"/>
                  <a:gd name="T36" fmla="*/ 108 w 1946"/>
                  <a:gd name="T37" fmla="*/ 0 h 1278"/>
                  <a:gd name="T38" fmla="*/ 110 w 1946"/>
                  <a:gd name="T39" fmla="*/ 0 h 1278"/>
                  <a:gd name="T40" fmla="*/ 113 w 1946"/>
                  <a:gd name="T41" fmla="*/ 3 h 1278"/>
                  <a:gd name="T42" fmla="*/ 115 w 1946"/>
                  <a:gd name="T43" fmla="*/ 3 h 1278"/>
                  <a:gd name="T44" fmla="*/ 118 w 1946"/>
                  <a:gd name="T45" fmla="*/ 6 h 1278"/>
                  <a:gd name="T46" fmla="*/ 120 w 1946"/>
                  <a:gd name="T47" fmla="*/ 10 h 1278"/>
                  <a:gd name="T48" fmla="*/ 122 w 1946"/>
                  <a:gd name="T49" fmla="*/ 14 h 1278"/>
                  <a:gd name="T50" fmla="*/ 124 w 1946"/>
                  <a:gd name="T51" fmla="*/ 18 h 1278"/>
                  <a:gd name="T52" fmla="*/ 125 w 1946"/>
                  <a:gd name="T53" fmla="*/ 23 h 1278"/>
                  <a:gd name="T54" fmla="*/ 127 w 1946"/>
                  <a:gd name="T55" fmla="*/ 29 h 1278"/>
                  <a:gd name="T56" fmla="*/ 128 w 1946"/>
                  <a:gd name="T57" fmla="*/ 35 h 1278"/>
                  <a:gd name="T58" fmla="*/ 130 w 1946"/>
                  <a:gd name="T59" fmla="*/ 42 h 1278"/>
                  <a:gd name="T60" fmla="*/ 130 w 1946"/>
                  <a:gd name="T61" fmla="*/ 48 h 1278"/>
                  <a:gd name="T62" fmla="*/ 131 w 1946"/>
                  <a:gd name="T63" fmla="*/ 55 h 1278"/>
                  <a:gd name="T64" fmla="*/ 132 w 1946"/>
                  <a:gd name="T65" fmla="*/ 62 h 1278"/>
                  <a:gd name="T66" fmla="*/ 132 w 1946"/>
                  <a:gd name="T67" fmla="*/ 71 h 1278"/>
                  <a:gd name="T68" fmla="*/ 132 w 1946"/>
                  <a:gd name="T69" fmla="*/ 78 h 1278"/>
                  <a:gd name="T70" fmla="*/ 216 w 1946"/>
                  <a:gd name="T71" fmla="*/ 78 h 1278"/>
                  <a:gd name="T72" fmla="*/ 216 w 1946"/>
                  <a:gd name="T73" fmla="*/ 970 h 1278"/>
                  <a:gd name="T74" fmla="*/ 0 w 1946"/>
                  <a:gd name="T75" fmla="*/ 971 h 127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946"/>
                  <a:gd name="T115" fmla="*/ 0 h 1278"/>
                  <a:gd name="T116" fmla="*/ 1946 w 1946"/>
                  <a:gd name="T117" fmla="*/ 1278 h 1278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946" h="1278">
                    <a:moveTo>
                      <a:pt x="0" y="1278"/>
                    </a:moveTo>
                    <a:lnTo>
                      <a:pt x="0" y="103"/>
                    </a:lnTo>
                    <a:lnTo>
                      <a:pt x="753" y="103"/>
                    </a:lnTo>
                    <a:lnTo>
                      <a:pt x="754" y="93"/>
                    </a:lnTo>
                    <a:lnTo>
                      <a:pt x="757" y="82"/>
                    </a:lnTo>
                    <a:lnTo>
                      <a:pt x="763" y="72"/>
                    </a:lnTo>
                    <a:lnTo>
                      <a:pt x="769" y="63"/>
                    </a:lnTo>
                    <a:lnTo>
                      <a:pt x="779" y="55"/>
                    </a:lnTo>
                    <a:lnTo>
                      <a:pt x="790" y="46"/>
                    </a:lnTo>
                    <a:lnTo>
                      <a:pt x="803" y="38"/>
                    </a:lnTo>
                    <a:lnTo>
                      <a:pt x="817" y="30"/>
                    </a:lnTo>
                    <a:lnTo>
                      <a:pt x="833" y="24"/>
                    </a:lnTo>
                    <a:lnTo>
                      <a:pt x="849" y="18"/>
                    </a:lnTo>
                    <a:lnTo>
                      <a:pt x="867" y="13"/>
                    </a:lnTo>
                    <a:lnTo>
                      <a:pt x="887" y="8"/>
                    </a:lnTo>
                    <a:lnTo>
                      <a:pt x="907" y="5"/>
                    </a:lnTo>
                    <a:lnTo>
                      <a:pt x="928" y="3"/>
                    </a:lnTo>
                    <a:lnTo>
                      <a:pt x="950" y="0"/>
                    </a:lnTo>
                    <a:lnTo>
                      <a:pt x="972" y="0"/>
                    </a:lnTo>
                    <a:lnTo>
                      <a:pt x="995" y="0"/>
                    </a:lnTo>
                    <a:lnTo>
                      <a:pt x="1017" y="3"/>
                    </a:lnTo>
                    <a:lnTo>
                      <a:pt x="1038" y="5"/>
                    </a:lnTo>
                    <a:lnTo>
                      <a:pt x="1059" y="8"/>
                    </a:lnTo>
                    <a:lnTo>
                      <a:pt x="1078" y="13"/>
                    </a:lnTo>
                    <a:lnTo>
                      <a:pt x="1096" y="18"/>
                    </a:lnTo>
                    <a:lnTo>
                      <a:pt x="1113" y="24"/>
                    </a:lnTo>
                    <a:lnTo>
                      <a:pt x="1129" y="30"/>
                    </a:lnTo>
                    <a:lnTo>
                      <a:pt x="1143" y="38"/>
                    </a:lnTo>
                    <a:lnTo>
                      <a:pt x="1155" y="46"/>
                    </a:lnTo>
                    <a:lnTo>
                      <a:pt x="1167" y="55"/>
                    </a:lnTo>
                    <a:lnTo>
                      <a:pt x="1175" y="63"/>
                    </a:lnTo>
                    <a:lnTo>
                      <a:pt x="1183" y="72"/>
                    </a:lnTo>
                    <a:lnTo>
                      <a:pt x="1189" y="82"/>
                    </a:lnTo>
                    <a:lnTo>
                      <a:pt x="1192" y="93"/>
                    </a:lnTo>
                    <a:lnTo>
                      <a:pt x="1193" y="103"/>
                    </a:lnTo>
                    <a:lnTo>
                      <a:pt x="1946" y="103"/>
                    </a:lnTo>
                    <a:lnTo>
                      <a:pt x="1946" y="1277"/>
                    </a:lnTo>
                    <a:lnTo>
                      <a:pt x="0" y="1278"/>
                    </a:lnTo>
                    <a:close/>
                  </a:path>
                </a:pathLst>
              </a:custGeom>
              <a:solidFill>
                <a:srgbClr val="B233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820" name="Rectangle 319"/>
              <p:cNvSpPr>
                <a:spLocks noChangeArrowheads="1"/>
              </p:cNvSpPr>
              <p:nvPr/>
            </p:nvSpPr>
            <p:spPr bwMode="auto">
              <a:xfrm>
                <a:off x="5188" y="3087"/>
                <a:ext cx="42" cy="3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821" name="Rectangle 320"/>
              <p:cNvSpPr>
                <a:spLocks noChangeArrowheads="1"/>
              </p:cNvSpPr>
              <p:nvPr/>
            </p:nvSpPr>
            <p:spPr bwMode="auto">
              <a:xfrm>
                <a:off x="5168" y="3134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822" name="Rectangle 321"/>
              <p:cNvSpPr>
                <a:spLocks noChangeArrowheads="1"/>
              </p:cNvSpPr>
              <p:nvPr/>
            </p:nvSpPr>
            <p:spPr bwMode="auto">
              <a:xfrm>
                <a:off x="5306" y="3034"/>
                <a:ext cx="42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823" name="Rectangle 322"/>
              <p:cNvSpPr>
                <a:spLocks noChangeArrowheads="1"/>
              </p:cNvSpPr>
              <p:nvPr/>
            </p:nvSpPr>
            <p:spPr bwMode="auto">
              <a:xfrm>
                <a:off x="5286" y="3087"/>
                <a:ext cx="40" cy="3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824" name="Rectangle 323"/>
              <p:cNvSpPr>
                <a:spLocks noChangeArrowheads="1"/>
              </p:cNvSpPr>
              <p:nvPr/>
            </p:nvSpPr>
            <p:spPr bwMode="auto">
              <a:xfrm>
                <a:off x="5286" y="2987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825" name="Rectangle 324"/>
              <p:cNvSpPr>
                <a:spLocks noChangeArrowheads="1"/>
              </p:cNvSpPr>
              <p:nvPr/>
            </p:nvSpPr>
            <p:spPr bwMode="auto">
              <a:xfrm>
                <a:off x="4773" y="3076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826" name="Rectangle 325"/>
              <p:cNvSpPr>
                <a:spLocks noChangeArrowheads="1"/>
              </p:cNvSpPr>
              <p:nvPr/>
            </p:nvSpPr>
            <p:spPr bwMode="auto">
              <a:xfrm>
                <a:off x="4773" y="3024"/>
                <a:ext cx="18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827" name="Rectangle 326"/>
              <p:cNvSpPr>
                <a:spLocks noChangeArrowheads="1"/>
              </p:cNvSpPr>
              <p:nvPr/>
            </p:nvSpPr>
            <p:spPr bwMode="auto">
              <a:xfrm>
                <a:off x="4773" y="3123"/>
                <a:ext cx="18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828" name="Rectangle 327"/>
              <p:cNvSpPr>
                <a:spLocks noChangeArrowheads="1"/>
              </p:cNvSpPr>
              <p:nvPr/>
            </p:nvSpPr>
            <p:spPr bwMode="auto">
              <a:xfrm>
                <a:off x="4946" y="3076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829" name="Rectangle 328"/>
              <p:cNvSpPr>
                <a:spLocks noChangeArrowheads="1"/>
              </p:cNvSpPr>
              <p:nvPr/>
            </p:nvSpPr>
            <p:spPr bwMode="auto">
              <a:xfrm>
                <a:off x="4924" y="312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830" name="Rectangle 329"/>
              <p:cNvSpPr>
                <a:spLocks noChangeArrowheads="1"/>
              </p:cNvSpPr>
              <p:nvPr/>
            </p:nvSpPr>
            <p:spPr bwMode="auto">
              <a:xfrm>
                <a:off x="4773" y="345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831" name="Rectangle 330"/>
              <p:cNvSpPr>
                <a:spLocks noChangeArrowheads="1"/>
              </p:cNvSpPr>
              <p:nvPr/>
            </p:nvSpPr>
            <p:spPr bwMode="auto">
              <a:xfrm>
                <a:off x="4773" y="3406"/>
                <a:ext cx="18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832" name="Rectangle 331"/>
              <p:cNvSpPr>
                <a:spLocks noChangeArrowheads="1"/>
              </p:cNvSpPr>
              <p:nvPr/>
            </p:nvSpPr>
            <p:spPr bwMode="auto">
              <a:xfrm>
                <a:off x="4773" y="3505"/>
                <a:ext cx="18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833" name="Rectangle 332"/>
              <p:cNvSpPr>
                <a:spLocks noChangeArrowheads="1"/>
              </p:cNvSpPr>
              <p:nvPr/>
            </p:nvSpPr>
            <p:spPr bwMode="auto">
              <a:xfrm>
                <a:off x="4946" y="345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834" name="Rectangle 333"/>
              <p:cNvSpPr>
                <a:spLocks noChangeArrowheads="1"/>
              </p:cNvSpPr>
              <p:nvPr/>
            </p:nvSpPr>
            <p:spPr bwMode="auto">
              <a:xfrm>
                <a:off x="4924" y="3505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835" name="Freeform 334"/>
              <p:cNvSpPr>
                <a:spLocks/>
              </p:cNvSpPr>
              <p:nvPr/>
            </p:nvSpPr>
            <p:spPr bwMode="auto">
              <a:xfrm>
                <a:off x="5024" y="3076"/>
                <a:ext cx="146" cy="89"/>
              </a:xfrm>
              <a:custGeom>
                <a:avLst/>
                <a:gdLst>
                  <a:gd name="T0" fmla="*/ 48 w 440"/>
                  <a:gd name="T1" fmla="*/ 78 h 102"/>
                  <a:gd name="T2" fmla="*/ 48 w 440"/>
                  <a:gd name="T3" fmla="*/ 70 h 102"/>
                  <a:gd name="T4" fmla="*/ 48 w 440"/>
                  <a:gd name="T5" fmla="*/ 63 h 102"/>
                  <a:gd name="T6" fmla="*/ 47 w 440"/>
                  <a:gd name="T7" fmla="*/ 55 h 102"/>
                  <a:gd name="T8" fmla="*/ 46 w 440"/>
                  <a:gd name="T9" fmla="*/ 49 h 102"/>
                  <a:gd name="T10" fmla="*/ 45 w 440"/>
                  <a:gd name="T11" fmla="*/ 42 h 102"/>
                  <a:gd name="T12" fmla="*/ 44 w 440"/>
                  <a:gd name="T13" fmla="*/ 35 h 102"/>
                  <a:gd name="T14" fmla="*/ 43 w 440"/>
                  <a:gd name="T15" fmla="*/ 29 h 102"/>
                  <a:gd name="T16" fmla="*/ 41 w 440"/>
                  <a:gd name="T17" fmla="*/ 23 h 102"/>
                  <a:gd name="T18" fmla="*/ 39 w 440"/>
                  <a:gd name="T19" fmla="*/ 18 h 102"/>
                  <a:gd name="T20" fmla="*/ 38 w 440"/>
                  <a:gd name="T21" fmla="*/ 14 h 102"/>
                  <a:gd name="T22" fmla="*/ 36 w 440"/>
                  <a:gd name="T23" fmla="*/ 10 h 102"/>
                  <a:gd name="T24" fmla="*/ 34 w 440"/>
                  <a:gd name="T25" fmla="*/ 6 h 102"/>
                  <a:gd name="T26" fmla="*/ 32 w 440"/>
                  <a:gd name="T27" fmla="*/ 3 h 102"/>
                  <a:gd name="T28" fmla="*/ 29 w 440"/>
                  <a:gd name="T29" fmla="*/ 3 h 102"/>
                  <a:gd name="T30" fmla="*/ 27 w 440"/>
                  <a:gd name="T31" fmla="*/ 0 h 102"/>
                  <a:gd name="T32" fmla="*/ 24 w 440"/>
                  <a:gd name="T33" fmla="*/ 0 h 102"/>
                  <a:gd name="T34" fmla="*/ 22 w 440"/>
                  <a:gd name="T35" fmla="*/ 0 h 102"/>
                  <a:gd name="T36" fmla="*/ 19 w 440"/>
                  <a:gd name="T37" fmla="*/ 3 h 102"/>
                  <a:gd name="T38" fmla="*/ 17 w 440"/>
                  <a:gd name="T39" fmla="*/ 3 h 102"/>
                  <a:gd name="T40" fmla="*/ 15 w 440"/>
                  <a:gd name="T41" fmla="*/ 6 h 102"/>
                  <a:gd name="T42" fmla="*/ 13 w 440"/>
                  <a:gd name="T43" fmla="*/ 10 h 102"/>
                  <a:gd name="T44" fmla="*/ 11 w 440"/>
                  <a:gd name="T45" fmla="*/ 14 h 102"/>
                  <a:gd name="T46" fmla="*/ 9 w 440"/>
                  <a:gd name="T47" fmla="*/ 18 h 102"/>
                  <a:gd name="T48" fmla="*/ 7 w 440"/>
                  <a:gd name="T49" fmla="*/ 23 h 102"/>
                  <a:gd name="T50" fmla="*/ 6 w 440"/>
                  <a:gd name="T51" fmla="*/ 29 h 102"/>
                  <a:gd name="T52" fmla="*/ 4 w 440"/>
                  <a:gd name="T53" fmla="*/ 35 h 102"/>
                  <a:gd name="T54" fmla="*/ 3 w 440"/>
                  <a:gd name="T55" fmla="*/ 42 h 102"/>
                  <a:gd name="T56" fmla="*/ 2 w 440"/>
                  <a:gd name="T57" fmla="*/ 49 h 102"/>
                  <a:gd name="T58" fmla="*/ 1 w 440"/>
                  <a:gd name="T59" fmla="*/ 55 h 102"/>
                  <a:gd name="T60" fmla="*/ 0 w 440"/>
                  <a:gd name="T61" fmla="*/ 63 h 102"/>
                  <a:gd name="T62" fmla="*/ 0 w 440"/>
                  <a:gd name="T63" fmla="*/ 70 h 102"/>
                  <a:gd name="T64" fmla="*/ 0 w 440"/>
                  <a:gd name="T65" fmla="*/ 78 h 102"/>
                  <a:gd name="T66" fmla="*/ 48 w 440"/>
                  <a:gd name="T67" fmla="*/ 78 h 10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40"/>
                  <a:gd name="T103" fmla="*/ 0 h 102"/>
                  <a:gd name="T104" fmla="*/ 440 w 440"/>
                  <a:gd name="T105" fmla="*/ 102 h 10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40" h="102">
                    <a:moveTo>
                      <a:pt x="440" y="102"/>
                    </a:moveTo>
                    <a:lnTo>
                      <a:pt x="439" y="92"/>
                    </a:lnTo>
                    <a:lnTo>
                      <a:pt x="436" y="82"/>
                    </a:lnTo>
                    <a:lnTo>
                      <a:pt x="430" y="72"/>
                    </a:lnTo>
                    <a:lnTo>
                      <a:pt x="422" y="64"/>
                    </a:lnTo>
                    <a:lnTo>
                      <a:pt x="414" y="55"/>
                    </a:lnTo>
                    <a:lnTo>
                      <a:pt x="402" y="46"/>
                    </a:lnTo>
                    <a:lnTo>
                      <a:pt x="390" y="38"/>
                    </a:lnTo>
                    <a:lnTo>
                      <a:pt x="376" y="30"/>
                    </a:lnTo>
                    <a:lnTo>
                      <a:pt x="360" y="24"/>
                    </a:lnTo>
                    <a:lnTo>
                      <a:pt x="343" y="18"/>
                    </a:lnTo>
                    <a:lnTo>
                      <a:pt x="325" y="13"/>
                    </a:lnTo>
                    <a:lnTo>
                      <a:pt x="306" y="8"/>
                    </a:lnTo>
                    <a:lnTo>
                      <a:pt x="285" y="5"/>
                    </a:lnTo>
                    <a:lnTo>
                      <a:pt x="264" y="3"/>
                    </a:lnTo>
                    <a:lnTo>
                      <a:pt x="242" y="0"/>
                    </a:lnTo>
                    <a:lnTo>
                      <a:pt x="219" y="0"/>
                    </a:lnTo>
                    <a:lnTo>
                      <a:pt x="197" y="0"/>
                    </a:lnTo>
                    <a:lnTo>
                      <a:pt x="175" y="3"/>
                    </a:lnTo>
                    <a:lnTo>
                      <a:pt x="154" y="5"/>
                    </a:lnTo>
                    <a:lnTo>
                      <a:pt x="134" y="8"/>
                    </a:lnTo>
                    <a:lnTo>
                      <a:pt x="114" y="13"/>
                    </a:lnTo>
                    <a:lnTo>
                      <a:pt x="96" y="18"/>
                    </a:lnTo>
                    <a:lnTo>
                      <a:pt x="80" y="24"/>
                    </a:lnTo>
                    <a:lnTo>
                      <a:pt x="64" y="30"/>
                    </a:lnTo>
                    <a:lnTo>
                      <a:pt x="50" y="38"/>
                    </a:lnTo>
                    <a:lnTo>
                      <a:pt x="37" y="46"/>
                    </a:lnTo>
                    <a:lnTo>
                      <a:pt x="26" y="55"/>
                    </a:lnTo>
                    <a:lnTo>
                      <a:pt x="16" y="64"/>
                    </a:lnTo>
                    <a:lnTo>
                      <a:pt x="10" y="72"/>
                    </a:lnTo>
                    <a:lnTo>
                      <a:pt x="4" y="82"/>
                    </a:lnTo>
                    <a:lnTo>
                      <a:pt x="1" y="92"/>
                    </a:lnTo>
                    <a:lnTo>
                      <a:pt x="0" y="102"/>
                    </a:lnTo>
                    <a:lnTo>
                      <a:pt x="440" y="102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836" name="Freeform 335"/>
              <p:cNvSpPr>
                <a:spLocks/>
              </p:cNvSpPr>
              <p:nvPr/>
            </p:nvSpPr>
            <p:spPr bwMode="auto">
              <a:xfrm>
                <a:off x="4789" y="2506"/>
                <a:ext cx="615" cy="147"/>
              </a:xfrm>
              <a:custGeom>
                <a:avLst/>
                <a:gdLst>
                  <a:gd name="T0" fmla="*/ 100 w 1847"/>
                  <a:gd name="T1" fmla="*/ 50 h 168"/>
                  <a:gd name="T2" fmla="*/ 95 w 1847"/>
                  <a:gd name="T3" fmla="*/ 53 h 168"/>
                  <a:gd name="T4" fmla="*/ 91 w 1847"/>
                  <a:gd name="T5" fmla="*/ 60 h 168"/>
                  <a:gd name="T6" fmla="*/ 87 w 1847"/>
                  <a:gd name="T7" fmla="*/ 68 h 168"/>
                  <a:gd name="T8" fmla="*/ 84 w 1847"/>
                  <a:gd name="T9" fmla="*/ 79 h 168"/>
                  <a:gd name="T10" fmla="*/ 81 w 1847"/>
                  <a:gd name="T11" fmla="*/ 92 h 168"/>
                  <a:gd name="T12" fmla="*/ 79 w 1847"/>
                  <a:gd name="T13" fmla="*/ 105 h 168"/>
                  <a:gd name="T14" fmla="*/ 78 w 1847"/>
                  <a:gd name="T15" fmla="*/ 121 h 168"/>
                  <a:gd name="T16" fmla="*/ 0 w 1847"/>
                  <a:gd name="T17" fmla="*/ 129 h 168"/>
                  <a:gd name="T18" fmla="*/ 1 w 1847"/>
                  <a:gd name="T19" fmla="*/ 88 h 168"/>
                  <a:gd name="T20" fmla="*/ 6 w 1847"/>
                  <a:gd name="T21" fmla="*/ 88 h 168"/>
                  <a:gd name="T22" fmla="*/ 16 w 1847"/>
                  <a:gd name="T23" fmla="*/ 88 h 168"/>
                  <a:gd name="T24" fmla="*/ 28 w 1847"/>
                  <a:gd name="T25" fmla="*/ 88 h 168"/>
                  <a:gd name="T26" fmla="*/ 41 w 1847"/>
                  <a:gd name="T27" fmla="*/ 88 h 168"/>
                  <a:gd name="T28" fmla="*/ 54 w 1847"/>
                  <a:gd name="T29" fmla="*/ 88 h 168"/>
                  <a:gd name="T30" fmla="*/ 65 w 1847"/>
                  <a:gd name="T31" fmla="*/ 88 h 168"/>
                  <a:gd name="T32" fmla="*/ 71 w 1847"/>
                  <a:gd name="T33" fmla="*/ 88 h 168"/>
                  <a:gd name="T34" fmla="*/ 74 w 1847"/>
                  <a:gd name="T35" fmla="*/ 80 h 168"/>
                  <a:gd name="T36" fmla="*/ 76 w 1847"/>
                  <a:gd name="T37" fmla="*/ 64 h 168"/>
                  <a:gd name="T38" fmla="*/ 79 w 1847"/>
                  <a:gd name="T39" fmla="*/ 47 h 168"/>
                  <a:gd name="T40" fmla="*/ 83 w 1847"/>
                  <a:gd name="T41" fmla="*/ 33 h 168"/>
                  <a:gd name="T42" fmla="*/ 86 w 1847"/>
                  <a:gd name="T43" fmla="*/ 21 h 168"/>
                  <a:gd name="T44" fmla="*/ 91 w 1847"/>
                  <a:gd name="T45" fmla="*/ 10 h 168"/>
                  <a:gd name="T46" fmla="*/ 95 w 1847"/>
                  <a:gd name="T47" fmla="*/ 4 h 168"/>
                  <a:gd name="T48" fmla="*/ 100 w 1847"/>
                  <a:gd name="T49" fmla="*/ 1 h 168"/>
                  <a:gd name="T50" fmla="*/ 105 w 1847"/>
                  <a:gd name="T51" fmla="*/ 1 h 168"/>
                  <a:gd name="T52" fmla="*/ 110 w 1847"/>
                  <a:gd name="T53" fmla="*/ 4 h 168"/>
                  <a:gd name="T54" fmla="*/ 114 w 1847"/>
                  <a:gd name="T55" fmla="*/ 10 h 168"/>
                  <a:gd name="T56" fmla="*/ 119 w 1847"/>
                  <a:gd name="T57" fmla="*/ 21 h 168"/>
                  <a:gd name="T58" fmla="*/ 123 w 1847"/>
                  <a:gd name="T59" fmla="*/ 33 h 168"/>
                  <a:gd name="T60" fmla="*/ 126 w 1847"/>
                  <a:gd name="T61" fmla="*/ 47 h 168"/>
                  <a:gd name="T62" fmla="*/ 129 w 1847"/>
                  <a:gd name="T63" fmla="*/ 64 h 168"/>
                  <a:gd name="T64" fmla="*/ 131 w 1847"/>
                  <a:gd name="T65" fmla="*/ 80 h 168"/>
                  <a:gd name="T66" fmla="*/ 134 w 1847"/>
                  <a:gd name="T67" fmla="*/ 88 h 168"/>
                  <a:gd name="T68" fmla="*/ 140 w 1847"/>
                  <a:gd name="T69" fmla="*/ 88 h 168"/>
                  <a:gd name="T70" fmla="*/ 151 w 1847"/>
                  <a:gd name="T71" fmla="*/ 88 h 168"/>
                  <a:gd name="T72" fmla="*/ 163 w 1847"/>
                  <a:gd name="T73" fmla="*/ 88 h 168"/>
                  <a:gd name="T74" fmla="*/ 176 w 1847"/>
                  <a:gd name="T75" fmla="*/ 88 h 168"/>
                  <a:gd name="T76" fmla="*/ 189 w 1847"/>
                  <a:gd name="T77" fmla="*/ 88 h 168"/>
                  <a:gd name="T78" fmla="*/ 198 w 1847"/>
                  <a:gd name="T79" fmla="*/ 88 h 168"/>
                  <a:gd name="T80" fmla="*/ 204 w 1847"/>
                  <a:gd name="T81" fmla="*/ 88 h 168"/>
                  <a:gd name="T82" fmla="*/ 205 w 1847"/>
                  <a:gd name="T83" fmla="*/ 129 h 168"/>
                  <a:gd name="T84" fmla="*/ 127 w 1847"/>
                  <a:gd name="T85" fmla="*/ 121 h 168"/>
                  <a:gd name="T86" fmla="*/ 126 w 1847"/>
                  <a:gd name="T87" fmla="*/ 105 h 168"/>
                  <a:gd name="T88" fmla="*/ 124 w 1847"/>
                  <a:gd name="T89" fmla="*/ 92 h 168"/>
                  <a:gd name="T90" fmla="*/ 121 w 1847"/>
                  <a:gd name="T91" fmla="*/ 79 h 168"/>
                  <a:gd name="T92" fmla="*/ 118 w 1847"/>
                  <a:gd name="T93" fmla="*/ 68 h 168"/>
                  <a:gd name="T94" fmla="*/ 114 w 1847"/>
                  <a:gd name="T95" fmla="*/ 60 h 168"/>
                  <a:gd name="T96" fmla="*/ 110 w 1847"/>
                  <a:gd name="T97" fmla="*/ 53 h 168"/>
                  <a:gd name="T98" fmla="*/ 105 w 1847"/>
                  <a:gd name="T99" fmla="*/ 50 h 16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847"/>
                  <a:gd name="T151" fmla="*/ 0 h 168"/>
                  <a:gd name="T152" fmla="*/ 1847 w 1847"/>
                  <a:gd name="T153" fmla="*/ 168 h 16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847" h="168">
                    <a:moveTo>
                      <a:pt x="923" y="65"/>
                    </a:moveTo>
                    <a:lnTo>
                      <a:pt x="901" y="65"/>
                    </a:lnTo>
                    <a:lnTo>
                      <a:pt x="879" y="68"/>
                    </a:lnTo>
                    <a:lnTo>
                      <a:pt x="858" y="70"/>
                    </a:lnTo>
                    <a:lnTo>
                      <a:pt x="838" y="73"/>
                    </a:lnTo>
                    <a:lnTo>
                      <a:pt x="818" y="78"/>
                    </a:lnTo>
                    <a:lnTo>
                      <a:pt x="800" y="83"/>
                    </a:lnTo>
                    <a:lnTo>
                      <a:pt x="784" y="89"/>
                    </a:lnTo>
                    <a:lnTo>
                      <a:pt x="768" y="95"/>
                    </a:lnTo>
                    <a:lnTo>
                      <a:pt x="754" y="103"/>
                    </a:lnTo>
                    <a:lnTo>
                      <a:pt x="741" y="111"/>
                    </a:lnTo>
                    <a:lnTo>
                      <a:pt x="730" y="120"/>
                    </a:lnTo>
                    <a:lnTo>
                      <a:pt x="720" y="128"/>
                    </a:lnTo>
                    <a:lnTo>
                      <a:pt x="714" y="137"/>
                    </a:lnTo>
                    <a:lnTo>
                      <a:pt x="708" y="147"/>
                    </a:lnTo>
                    <a:lnTo>
                      <a:pt x="705" y="158"/>
                    </a:lnTo>
                    <a:lnTo>
                      <a:pt x="704" y="168"/>
                    </a:lnTo>
                    <a:lnTo>
                      <a:pt x="0" y="168"/>
                    </a:lnTo>
                    <a:lnTo>
                      <a:pt x="0" y="116"/>
                    </a:lnTo>
                    <a:lnTo>
                      <a:pt x="7" y="116"/>
                    </a:lnTo>
                    <a:lnTo>
                      <a:pt x="27" y="116"/>
                    </a:lnTo>
                    <a:lnTo>
                      <a:pt x="57" y="116"/>
                    </a:lnTo>
                    <a:lnTo>
                      <a:pt x="97" y="116"/>
                    </a:lnTo>
                    <a:lnTo>
                      <a:pt x="145" y="116"/>
                    </a:lnTo>
                    <a:lnTo>
                      <a:pt x="197" y="116"/>
                    </a:lnTo>
                    <a:lnTo>
                      <a:pt x="254" y="116"/>
                    </a:lnTo>
                    <a:lnTo>
                      <a:pt x="313" y="116"/>
                    </a:lnTo>
                    <a:lnTo>
                      <a:pt x="373" y="116"/>
                    </a:lnTo>
                    <a:lnTo>
                      <a:pt x="431" y="116"/>
                    </a:lnTo>
                    <a:lnTo>
                      <a:pt x="486" y="116"/>
                    </a:lnTo>
                    <a:lnTo>
                      <a:pt x="537" y="116"/>
                    </a:lnTo>
                    <a:lnTo>
                      <a:pt x="582" y="116"/>
                    </a:lnTo>
                    <a:lnTo>
                      <a:pt x="617" y="116"/>
                    </a:lnTo>
                    <a:lnTo>
                      <a:pt x="644" y="116"/>
                    </a:lnTo>
                    <a:lnTo>
                      <a:pt x="658" y="116"/>
                    </a:lnTo>
                    <a:lnTo>
                      <a:pt x="666" y="105"/>
                    </a:lnTo>
                    <a:lnTo>
                      <a:pt x="675" y="94"/>
                    </a:lnTo>
                    <a:lnTo>
                      <a:pt x="686" y="83"/>
                    </a:lnTo>
                    <a:lnTo>
                      <a:pt x="698" y="72"/>
                    </a:lnTo>
                    <a:lnTo>
                      <a:pt x="713" y="62"/>
                    </a:lnTo>
                    <a:lnTo>
                      <a:pt x="727" y="53"/>
                    </a:lnTo>
                    <a:lnTo>
                      <a:pt x="744" y="43"/>
                    </a:lnTo>
                    <a:lnTo>
                      <a:pt x="760" y="35"/>
                    </a:lnTo>
                    <a:lnTo>
                      <a:pt x="778" y="28"/>
                    </a:lnTo>
                    <a:lnTo>
                      <a:pt x="797" y="21"/>
                    </a:lnTo>
                    <a:lnTo>
                      <a:pt x="817" y="14"/>
                    </a:lnTo>
                    <a:lnTo>
                      <a:pt x="838" y="10"/>
                    </a:lnTo>
                    <a:lnTo>
                      <a:pt x="858" y="6"/>
                    </a:lnTo>
                    <a:lnTo>
                      <a:pt x="880" y="2"/>
                    </a:lnTo>
                    <a:lnTo>
                      <a:pt x="901" y="1"/>
                    </a:lnTo>
                    <a:lnTo>
                      <a:pt x="923" y="0"/>
                    </a:lnTo>
                    <a:lnTo>
                      <a:pt x="946" y="1"/>
                    </a:lnTo>
                    <a:lnTo>
                      <a:pt x="968" y="2"/>
                    </a:lnTo>
                    <a:lnTo>
                      <a:pt x="989" y="6"/>
                    </a:lnTo>
                    <a:lnTo>
                      <a:pt x="1010" y="10"/>
                    </a:lnTo>
                    <a:lnTo>
                      <a:pt x="1030" y="14"/>
                    </a:lnTo>
                    <a:lnTo>
                      <a:pt x="1050" y="21"/>
                    </a:lnTo>
                    <a:lnTo>
                      <a:pt x="1069" y="28"/>
                    </a:lnTo>
                    <a:lnTo>
                      <a:pt x="1088" y="35"/>
                    </a:lnTo>
                    <a:lnTo>
                      <a:pt x="1104" y="43"/>
                    </a:lnTo>
                    <a:lnTo>
                      <a:pt x="1121" y="53"/>
                    </a:lnTo>
                    <a:lnTo>
                      <a:pt x="1135" y="62"/>
                    </a:lnTo>
                    <a:lnTo>
                      <a:pt x="1149" y="72"/>
                    </a:lnTo>
                    <a:lnTo>
                      <a:pt x="1161" y="83"/>
                    </a:lnTo>
                    <a:lnTo>
                      <a:pt x="1172" y="94"/>
                    </a:lnTo>
                    <a:lnTo>
                      <a:pt x="1181" y="105"/>
                    </a:lnTo>
                    <a:lnTo>
                      <a:pt x="1189" y="116"/>
                    </a:lnTo>
                    <a:lnTo>
                      <a:pt x="1203" y="116"/>
                    </a:lnTo>
                    <a:lnTo>
                      <a:pt x="1230" y="116"/>
                    </a:lnTo>
                    <a:lnTo>
                      <a:pt x="1265" y="116"/>
                    </a:lnTo>
                    <a:lnTo>
                      <a:pt x="1309" y="116"/>
                    </a:lnTo>
                    <a:lnTo>
                      <a:pt x="1360" y="116"/>
                    </a:lnTo>
                    <a:lnTo>
                      <a:pt x="1416" y="116"/>
                    </a:lnTo>
                    <a:lnTo>
                      <a:pt x="1475" y="116"/>
                    </a:lnTo>
                    <a:lnTo>
                      <a:pt x="1535" y="116"/>
                    </a:lnTo>
                    <a:lnTo>
                      <a:pt x="1593" y="116"/>
                    </a:lnTo>
                    <a:lnTo>
                      <a:pt x="1650" y="116"/>
                    </a:lnTo>
                    <a:lnTo>
                      <a:pt x="1703" y="116"/>
                    </a:lnTo>
                    <a:lnTo>
                      <a:pt x="1751" y="116"/>
                    </a:lnTo>
                    <a:lnTo>
                      <a:pt x="1791" y="116"/>
                    </a:lnTo>
                    <a:lnTo>
                      <a:pt x="1821" y="116"/>
                    </a:lnTo>
                    <a:lnTo>
                      <a:pt x="1841" y="116"/>
                    </a:lnTo>
                    <a:lnTo>
                      <a:pt x="1847" y="116"/>
                    </a:lnTo>
                    <a:lnTo>
                      <a:pt x="1847" y="168"/>
                    </a:lnTo>
                    <a:lnTo>
                      <a:pt x="1144" y="168"/>
                    </a:lnTo>
                    <a:lnTo>
                      <a:pt x="1143" y="158"/>
                    </a:lnTo>
                    <a:lnTo>
                      <a:pt x="1140" y="147"/>
                    </a:lnTo>
                    <a:lnTo>
                      <a:pt x="1134" y="137"/>
                    </a:lnTo>
                    <a:lnTo>
                      <a:pt x="1126" y="128"/>
                    </a:lnTo>
                    <a:lnTo>
                      <a:pt x="1118" y="120"/>
                    </a:lnTo>
                    <a:lnTo>
                      <a:pt x="1106" y="111"/>
                    </a:lnTo>
                    <a:lnTo>
                      <a:pt x="1094" y="103"/>
                    </a:lnTo>
                    <a:lnTo>
                      <a:pt x="1080" y="95"/>
                    </a:lnTo>
                    <a:lnTo>
                      <a:pt x="1064" y="89"/>
                    </a:lnTo>
                    <a:lnTo>
                      <a:pt x="1047" y="83"/>
                    </a:lnTo>
                    <a:lnTo>
                      <a:pt x="1029" y="78"/>
                    </a:lnTo>
                    <a:lnTo>
                      <a:pt x="1010" y="73"/>
                    </a:lnTo>
                    <a:lnTo>
                      <a:pt x="989" y="70"/>
                    </a:lnTo>
                    <a:lnTo>
                      <a:pt x="968" y="68"/>
                    </a:lnTo>
                    <a:lnTo>
                      <a:pt x="946" y="65"/>
                    </a:lnTo>
                    <a:lnTo>
                      <a:pt x="923" y="65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837" name="Rectangle 336"/>
              <p:cNvSpPr>
                <a:spLocks noChangeArrowheads="1"/>
              </p:cNvSpPr>
              <p:nvPr/>
            </p:nvSpPr>
            <p:spPr bwMode="auto">
              <a:xfrm>
                <a:off x="5404" y="2595"/>
                <a:ext cx="29" cy="120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838" name="Rectangle 337"/>
              <p:cNvSpPr>
                <a:spLocks noChangeArrowheads="1"/>
              </p:cNvSpPr>
              <p:nvPr/>
            </p:nvSpPr>
            <p:spPr bwMode="auto">
              <a:xfrm>
                <a:off x="4759" y="2595"/>
                <a:ext cx="30" cy="120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839" name="Rectangle 338"/>
              <p:cNvSpPr>
                <a:spLocks noChangeArrowheads="1"/>
              </p:cNvSpPr>
              <p:nvPr/>
            </p:nvSpPr>
            <p:spPr bwMode="auto">
              <a:xfrm>
                <a:off x="5026" y="3165"/>
                <a:ext cx="142" cy="330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840" name="Rectangle 339"/>
              <p:cNvSpPr>
                <a:spLocks noChangeArrowheads="1"/>
              </p:cNvSpPr>
              <p:nvPr/>
            </p:nvSpPr>
            <p:spPr bwMode="auto">
              <a:xfrm>
                <a:off x="5026" y="3495"/>
                <a:ext cx="142" cy="1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841" name="Rectangle 340"/>
              <p:cNvSpPr>
                <a:spLocks noChangeArrowheads="1"/>
              </p:cNvSpPr>
              <p:nvPr/>
            </p:nvSpPr>
            <p:spPr bwMode="auto">
              <a:xfrm>
                <a:off x="5026" y="3558"/>
                <a:ext cx="142" cy="15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842" name="Rectangle 341"/>
              <p:cNvSpPr>
                <a:spLocks noChangeArrowheads="1"/>
              </p:cNvSpPr>
              <p:nvPr/>
            </p:nvSpPr>
            <p:spPr bwMode="auto">
              <a:xfrm>
                <a:off x="5026" y="3615"/>
                <a:ext cx="142" cy="1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843" name="Rectangle 342"/>
              <p:cNvSpPr>
                <a:spLocks noChangeArrowheads="1"/>
              </p:cNvSpPr>
              <p:nvPr/>
            </p:nvSpPr>
            <p:spPr bwMode="auto">
              <a:xfrm>
                <a:off x="5100" y="3186"/>
                <a:ext cx="60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844" name="Rectangle 343"/>
              <p:cNvSpPr>
                <a:spLocks noChangeArrowheads="1"/>
              </p:cNvSpPr>
              <p:nvPr/>
            </p:nvSpPr>
            <p:spPr bwMode="auto">
              <a:xfrm>
                <a:off x="5100" y="3186"/>
                <a:ext cx="60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845" name="Rectangle 344"/>
              <p:cNvSpPr>
                <a:spLocks noChangeArrowheads="1"/>
              </p:cNvSpPr>
              <p:nvPr/>
            </p:nvSpPr>
            <p:spPr bwMode="auto">
              <a:xfrm>
                <a:off x="5032" y="3186"/>
                <a:ext cx="62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846" name="Rectangle 345"/>
              <p:cNvSpPr>
                <a:spLocks noChangeArrowheads="1"/>
              </p:cNvSpPr>
              <p:nvPr/>
            </p:nvSpPr>
            <p:spPr bwMode="auto">
              <a:xfrm>
                <a:off x="5100" y="3369"/>
                <a:ext cx="60" cy="2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847" name="Rectangle 346"/>
              <p:cNvSpPr>
                <a:spLocks noChangeArrowheads="1"/>
              </p:cNvSpPr>
              <p:nvPr/>
            </p:nvSpPr>
            <p:spPr bwMode="auto">
              <a:xfrm>
                <a:off x="5168" y="3422"/>
                <a:ext cx="34" cy="25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848" name="Rectangle 347"/>
              <p:cNvSpPr>
                <a:spLocks noChangeArrowheads="1"/>
              </p:cNvSpPr>
              <p:nvPr/>
            </p:nvSpPr>
            <p:spPr bwMode="auto">
              <a:xfrm>
                <a:off x="4992" y="3422"/>
                <a:ext cx="34" cy="25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849" name="Rectangle 348"/>
              <p:cNvSpPr>
                <a:spLocks noChangeArrowheads="1"/>
              </p:cNvSpPr>
              <p:nvPr/>
            </p:nvSpPr>
            <p:spPr bwMode="auto">
              <a:xfrm>
                <a:off x="5026" y="3511"/>
                <a:ext cx="142" cy="47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850" name="Rectangle 349"/>
              <p:cNvSpPr>
                <a:spLocks noChangeArrowheads="1"/>
              </p:cNvSpPr>
              <p:nvPr/>
            </p:nvSpPr>
            <p:spPr bwMode="auto">
              <a:xfrm>
                <a:off x="5026" y="3573"/>
                <a:ext cx="142" cy="42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851" name="Rectangle 350"/>
              <p:cNvSpPr>
                <a:spLocks noChangeArrowheads="1"/>
              </p:cNvSpPr>
              <p:nvPr/>
            </p:nvSpPr>
            <p:spPr bwMode="auto">
              <a:xfrm>
                <a:off x="5026" y="3631"/>
                <a:ext cx="142" cy="47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852" name="Rectangle 351"/>
              <p:cNvSpPr>
                <a:spLocks noChangeArrowheads="1"/>
              </p:cNvSpPr>
              <p:nvPr/>
            </p:nvSpPr>
            <p:spPr bwMode="auto">
              <a:xfrm>
                <a:off x="5100" y="3369"/>
                <a:ext cx="60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853" name="Rectangle 352"/>
              <p:cNvSpPr>
                <a:spLocks noChangeArrowheads="1"/>
              </p:cNvSpPr>
              <p:nvPr/>
            </p:nvSpPr>
            <p:spPr bwMode="auto">
              <a:xfrm>
                <a:off x="5032" y="3369"/>
                <a:ext cx="62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854" name="Rectangle 353"/>
              <p:cNvSpPr>
                <a:spLocks noChangeArrowheads="1"/>
              </p:cNvSpPr>
              <p:nvPr/>
            </p:nvSpPr>
            <p:spPr bwMode="auto">
              <a:xfrm>
                <a:off x="5100" y="3312"/>
                <a:ext cx="14" cy="52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855" name="Rectangle 354"/>
              <p:cNvSpPr>
                <a:spLocks noChangeArrowheads="1"/>
              </p:cNvSpPr>
              <p:nvPr/>
            </p:nvSpPr>
            <p:spPr bwMode="auto">
              <a:xfrm>
                <a:off x="5080" y="3312"/>
                <a:ext cx="14" cy="52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856" name="Rectangle 355"/>
              <p:cNvSpPr>
                <a:spLocks noChangeArrowheads="1"/>
              </p:cNvSpPr>
              <p:nvPr/>
            </p:nvSpPr>
            <p:spPr bwMode="auto">
              <a:xfrm>
                <a:off x="5100" y="3395"/>
                <a:ext cx="60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857" name="Rectangle 356"/>
              <p:cNvSpPr>
                <a:spLocks noChangeArrowheads="1"/>
              </p:cNvSpPr>
              <p:nvPr/>
            </p:nvSpPr>
            <p:spPr bwMode="auto">
              <a:xfrm>
                <a:off x="5032" y="3395"/>
                <a:ext cx="62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858" name="Rectangle 357"/>
              <p:cNvSpPr>
                <a:spLocks noChangeArrowheads="1"/>
              </p:cNvSpPr>
              <p:nvPr/>
            </p:nvSpPr>
            <p:spPr bwMode="auto">
              <a:xfrm>
                <a:off x="5168" y="3552"/>
                <a:ext cx="34" cy="27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859" name="Rectangle 358"/>
              <p:cNvSpPr>
                <a:spLocks noChangeArrowheads="1"/>
              </p:cNvSpPr>
              <p:nvPr/>
            </p:nvSpPr>
            <p:spPr bwMode="auto">
              <a:xfrm>
                <a:off x="4992" y="3552"/>
                <a:ext cx="34" cy="27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860" name="Rectangle 359"/>
              <p:cNvSpPr>
                <a:spLocks noChangeArrowheads="1"/>
              </p:cNvSpPr>
              <p:nvPr/>
            </p:nvSpPr>
            <p:spPr bwMode="auto">
              <a:xfrm>
                <a:off x="5334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861" name="Rectangle 360"/>
              <p:cNvSpPr>
                <a:spLocks noChangeArrowheads="1"/>
              </p:cNvSpPr>
              <p:nvPr/>
            </p:nvSpPr>
            <p:spPr bwMode="auto">
              <a:xfrm>
                <a:off x="5228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862" name="Rectangle 361"/>
              <p:cNvSpPr>
                <a:spLocks noChangeArrowheads="1"/>
              </p:cNvSpPr>
              <p:nvPr/>
            </p:nvSpPr>
            <p:spPr bwMode="auto">
              <a:xfrm>
                <a:off x="4912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863" name="Rectangle 362"/>
              <p:cNvSpPr>
                <a:spLocks noChangeArrowheads="1"/>
              </p:cNvSpPr>
              <p:nvPr/>
            </p:nvSpPr>
            <p:spPr bwMode="auto">
              <a:xfrm>
                <a:off x="5122" y="2747"/>
                <a:ext cx="54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864" name="Rectangle 363"/>
              <p:cNvSpPr>
                <a:spLocks noChangeArrowheads="1"/>
              </p:cNvSpPr>
              <p:nvPr/>
            </p:nvSpPr>
            <p:spPr bwMode="auto">
              <a:xfrm>
                <a:off x="5228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865" name="Rectangle 364"/>
              <p:cNvSpPr>
                <a:spLocks noChangeArrowheads="1"/>
              </p:cNvSpPr>
              <p:nvPr/>
            </p:nvSpPr>
            <p:spPr bwMode="auto">
              <a:xfrm>
                <a:off x="5334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866" name="Rectangle 365"/>
              <p:cNvSpPr>
                <a:spLocks noChangeArrowheads="1"/>
              </p:cNvSpPr>
              <p:nvPr/>
            </p:nvSpPr>
            <p:spPr bwMode="auto">
              <a:xfrm>
                <a:off x="5018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867" name="Rectangle 366"/>
              <p:cNvSpPr>
                <a:spLocks noChangeArrowheads="1"/>
              </p:cNvSpPr>
              <p:nvPr/>
            </p:nvSpPr>
            <p:spPr bwMode="auto">
              <a:xfrm>
                <a:off x="4809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868" name="Rectangle 367"/>
              <p:cNvSpPr>
                <a:spLocks noChangeArrowheads="1"/>
              </p:cNvSpPr>
              <p:nvPr/>
            </p:nvSpPr>
            <p:spPr bwMode="auto">
              <a:xfrm>
                <a:off x="4912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869" name="Rectangle 368"/>
              <p:cNvSpPr>
                <a:spLocks noChangeArrowheads="1"/>
              </p:cNvSpPr>
              <p:nvPr/>
            </p:nvSpPr>
            <p:spPr bwMode="auto">
              <a:xfrm>
                <a:off x="4809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870" name="Freeform 369"/>
              <p:cNvSpPr>
                <a:spLocks/>
              </p:cNvSpPr>
              <p:nvPr/>
            </p:nvSpPr>
            <p:spPr bwMode="auto">
              <a:xfrm>
                <a:off x="5114" y="2721"/>
                <a:ext cx="72" cy="324"/>
              </a:xfrm>
              <a:custGeom>
                <a:avLst/>
                <a:gdLst>
                  <a:gd name="T0" fmla="*/ 21 w 217"/>
                  <a:gd name="T1" fmla="*/ 163 h 373"/>
                  <a:gd name="T2" fmla="*/ 3 w 217"/>
                  <a:gd name="T3" fmla="*/ 163 h 373"/>
                  <a:gd name="T4" fmla="*/ 3 w 217"/>
                  <a:gd name="T5" fmla="*/ 260 h 373"/>
                  <a:gd name="T6" fmla="*/ 21 w 217"/>
                  <a:gd name="T7" fmla="*/ 260 h 373"/>
                  <a:gd name="T8" fmla="*/ 24 w 217"/>
                  <a:gd name="T9" fmla="*/ 281 h 373"/>
                  <a:gd name="T10" fmla="*/ 0 w 217"/>
                  <a:gd name="T11" fmla="*/ 281 h 373"/>
                  <a:gd name="T12" fmla="*/ 0 w 217"/>
                  <a:gd name="T13" fmla="*/ 0 h 373"/>
                  <a:gd name="T14" fmla="*/ 24 w 217"/>
                  <a:gd name="T15" fmla="*/ 0 h 373"/>
                  <a:gd name="T16" fmla="*/ 21 w 217"/>
                  <a:gd name="T17" fmla="*/ 22 h 373"/>
                  <a:gd name="T18" fmla="*/ 3 w 217"/>
                  <a:gd name="T19" fmla="*/ 22 h 373"/>
                  <a:gd name="T20" fmla="*/ 3 w 217"/>
                  <a:gd name="T21" fmla="*/ 129 h 373"/>
                  <a:gd name="T22" fmla="*/ 21 w 217"/>
                  <a:gd name="T23" fmla="*/ 129 h 373"/>
                  <a:gd name="T24" fmla="*/ 21 w 217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3"/>
                  <a:gd name="T41" fmla="*/ 217 w 217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3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8" y="344"/>
                    </a:lnTo>
                    <a:lnTo>
                      <a:pt x="217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871" name="Freeform 370"/>
              <p:cNvSpPr>
                <a:spLocks/>
              </p:cNvSpPr>
              <p:nvPr/>
            </p:nvSpPr>
            <p:spPr bwMode="auto">
              <a:xfrm>
                <a:off x="5176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872" name="Freeform 371"/>
              <p:cNvSpPr>
                <a:spLocks/>
              </p:cNvSpPr>
              <p:nvPr/>
            </p:nvSpPr>
            <p:spPr bwMode="auto">
              <a:xfrm>
                <a:off x="5218" y="2721"/>
                <a:ext cx="72" cy="324"/>
              </a:xfrm>
              <a:custGeom>
                <a:avLst/>
                <a:gdLst>
                  <a:gd name="T0" fmla="*/ 21 w 216"/>
                  <a:gd name="T1" fmla="*/ 163 h 373"/>
                  <a:gd name="T2" fmla="*/ 3 w 216"/>
                  <a:gd name="T3" fmla="*/ 163 h 373"/>
                  <a:gd name="T4" fmla="*/ 3 w 216"/>
                  <a:gd name="T5" fmla="*/ 260 h 373"/>
                  <a:gd name="T6" fmla="*/ 21 w 216"/>
                  <a:gd name="T7" fmla="*/ 260 h 373"/>
                  <a:gd name="T8" fmla="*/ 24 w 216"/>
                  <a:gd name="T9" fmla="*/ 281 h 373"/>
                  <a:gd name="T10" fmla="*/ 0 w 216"/>
                  <a:gd name="T11" fmla="*/ 281 h 373"/>
                  <a:gd name="T12" fmla="*/ 0 w 216"/>
                  <a:gd name="T13" fmla="*/ 0 h 373"/>
                  <a:gd name="T14" fmla="*/ 24 w 216"/>
                  <a:gd name="T15" fmla="*/ 0 h 373"/>
                  <a:gd name="T16" fmla="*/ 21 w 216"/>
                  <a:gd name="T17" fmla="*/ 22 h 373"/>
                  <a:gd name="T18" fmla="*/ 3 w 216"/>
                  <a:gd name="T19" fmla="*/ 22 h 373"/>
                  <a:gd name="T20" fmla="*/ 3 w 216"/>
                  <a:gd name="T21" fmla="*/ 129 h 373"/>
                  <a:gd name="T22" fmla="*/ 21 w 216"/>
                  <a:gd name="T23" fmla="*/ 129 h 373"/>
                  <a:gd name="T24" fmla="*/ 21 w 216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3"/>
                  <a:gd name="T41" fmla="*/ 216 w 216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3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7" y="344"/>
                    </a:lnTo>
                    <a:lnTo>
                      <a:pt x="216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6" y="0"/>
                    </a:lnTo>
                    <a:lnTo>
                      <a:pt x="187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7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873" name="Freeform 372"/>
              <p:cNvSpPr>
                <a:spLocks/>
              </p:cNvSpPr>
              <p:nvPr/>
            </p:nvSpPr>
            <p:spPr bwMode="auto">
              <a:xfrm>
                <a:off x="5280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874" name="Freeform 373"/>
              <p:cNvSpPr>
                <a:spLocks/>
              </p:cNvSpPr>
              <p:nvPr/>
            </p:nvSpPr>
            <p:spPr bwMode="auto">
              <a:xfrm>
                <a:off x="5324" y="2721"/>
                <a:ext cx="72" cy="324"/>
              </a:xfrm>
              <a:custGeom>
                <a:avLst/>
                <a:gdLst>
                  <a:gd name="T0" fmla="*/ 21 w 217"/>
                  <a:gd name="T1" fmla="*/ 163 h 373"/>
                  <a:gd name="T2" fmla="*/ 3 w 217"/>
                  <a:gd name="T3" fmla="*/ 163 h 373"/>
                  <a:gd name="T4" fmla="*/ 3 w 217"/>
                  <a:gd name="T5" fmla="*/ 260 h 373"/>
                  <a:gd name="T6" fmla="*/ 21 w 217"/>
                  <a:gd name="T7" fmla="*/ 260 h 373"/>
                  <a:gd name="T8" fmla="*/ 24 w 217"/>
                  <a:gd name="T9" fmla="*/ 281 h 373"/>
                  <a:gd name="T10" fmla="*/ 0 w 217"/>
                  <a:gd name="T11" fmla="*/ 281 h 373"/>
                  <a:gd name="T12" fmla="*/ 0 w 217"/>
                  <a:gd name="T13" fmla="*/ 0 h 373"/>
                  <a:gd name="T14" fmla="*/ 24 w 217"/>
                  <a:gd name="T15" fmla="*/ 0 h 373"/>
                  <a:gd name="T16" fmla="*/ 21 w 217"/>
                  <a:gd name="T17" fmla="*/ 22 h 373"/>
                  <a:gd name="T18" fmla="*/ 3 w 217"/>
                  <a:gd name="T19" fmla="*/ 22 h 373"/>
                  <a:gd name="T20" fmla="*/ 3 w 217"/>
                  <a:gd name="T21" fmla="*/ 129 h 373"/>
                  <a:gd name="T22" fmla="*/ 21 w 217"/>
                  <a:gd name="T23" fmla="*/ 129 h 373"/>
                  <a:gd name="T24" fmla="*/ 21 w 217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3"/>
                  <a:gd name="T41" fmla="*/ 217 w 217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3">
                    <a:moveTo>
                      <a:pt x="188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8" y="344"/>
                    </a:lnTo>
                    <a:lnTo>
                      <a:pt x="217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875" name="Freeform 374"/>
              <p:cNvSpPr>
                <a:spLocks/>
              </p:cNvSpPr>
              <p:nvPr/>
            </p:nvSpPr>
            <p:spPr bwMode="auto">
              <a:xfrm>
                <a:off x="5386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876" name="Freeform 375"/>
              <p:cNvSpPr>
                <a:spLocks/>
              </p:cNvSpPr>
              <p:nvPr/>
            </p:nvSpPr>
            <p:spPr bwMode="auto">
              <a:xfrm>
                <a:off x="5218" y="3139"/>
                <a:ext cx="72" cy="324"/>
              </a:xfrm>
              <a:custGeom>
                <a:avLst/>
                <a:gdLst>
                  <a:gd name="T0" fmla="*/ 21 w 216"/>
                  <a:gd name="T1" fmla="*/ 165 h 372"/>
                  <a:gd name="T2" fmla="*/ 3 w 216"/>
                  <a:gd name="T3" fmla="*/ 165 h 372"/>
                  <a:gd name="T4" fmla="*/ 3 w 216"/>
                  <a:gd name="T5" fmla="*/ 260 h 372"/>
                  <a:gd name="T6" fmla="*/ 21 w 216"/>
                  <a:gd name="T7" fmla="*/ 260 h 372"/>
                  <a:gd name="T8" fmla="*/ 24 w 216"/>
                  <a:gd name="T9" fmla="*/ 282 h 372"/>
                  <a:gd name="T10" fmla="*/ 0 w 216"/>
                  <a:gd name="T11" fmla="*/ 282 h 372"/>
                  <a:gd name="T12" fmla="*/ 0 w 216"/>
                  <a:gd name="T13" fmla="*/ 0 h 372"/>
                  <a:gd name="T14" fmla="*/ 24 w 216"/>
                  <a:gd name="T15" fmla="*/ 0 h 372"/>
                  <a:gd name="T16" fmla="*/ 21 w 216"/>
                  <a:gd name="T17" fmla="*/ 21 h 372"/>
                  <a:gd name="T18" fmla="*/ 3 w 216"/>
                  <a:gd name="T19" fmla="*/ 21 h 372"/>
                  <a:gd name="T20" fmla="*/ 3 w 216"/>
                  <a:gd name="T21" fmla="*/ 130 h 372"/>
                  <a:gd name="T22" fmla="*/ 21 w 216"/>
                  <a:gd name="T23" fmla="*/ 130 h 372"/>
                  <a:gd name="T24" fmla="*/ 21 w 216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2"/>
                  <a:gd name="T41" fmla="*/ 216 w 216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2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3"/>
                    </a:lnTo>
                    <a:lnTo>
                      <a:pt x="187" y="343"/>
                    </a:lnTo>
                    <a:lnTo>
                      <a:pt x="216" y="372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16" y="0"/>
                    </a:lnTo>
                    <a:lnTo>
                      <a:pt x="187" y="27"/>
                    </a:lnTo>
                    <a:lnTo>
                      <a:pt x="29" y="27"/>
                    </a:lnTo>
                    <a:lnTo>
                      <a:pt x="29" y="171"/>
                    </a:lnTo>
                    <a:lnTo>
                      <a:pt x="187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877" name="Freeform 376"/>
              <p:cNvSpPr>
                <a:spLocks/>
              </p:cNvSpPr>
              <p:nvPr/>
            </p:nvSpPr>
            <p:spPr bwMode="auto">
              <a:xfrm>
                <a:off x="5280" y="3139"/>
                <a:ext cx="10" cy="324"/>
              </a:xfrm>
              <a:custGeom>
                <a:avLst/>
                <a:gdLst>
                  <a:gd name="T0" fmla="*/ 0 w 29"/>
                  <a:gd name="T1" fmla="*/ 21 h 372"/>
                  <a:gd name="T2" fmla="*/ 0 w 29"/>
                  <a:gd name="T3" fmla="*/ 260 h 372"/>
                  <a:gd name="T4" fmla="*/ 3 w 29"/>
                  <a:gd name="T5" fmla="*/ 282 h 372"/>
                  <a:gd name="T6" fmla="*/ 3 w 29"/>
                  <a:gd name="T7" fmla="*/ 0 h 372"/>
                  <a:gd name="T8" fmla="*/ 0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0" y="27"/>
                    </a:moveTo>
                    <a:lnTo>
                      <a:pt x="0" y="343"/>
                    </a:lnTo>
                    <a:lnTo>
                      <a:pt x="29" y="372"/>
                    </a:lnTo>
                    <a:lnTo>
                      <a:pt x="2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878" name="Freeform 377"/>
              <p:cNvSpPr>
                <a:spLocks/>
              </p:cNvSpPr>
              <p:nvPr/>
            </p:nvSpPr>
            <p:spPr bwMode="auto">
              <a:xfrm>
                <a:off x="5324" y="3139"/>
                <a:ext cx="72" cy="324"/>
              </a:xfrm>
              <a:custGeom>
                <a:avLst/>
                <a:gdLst>
                  <a:gd name="T0" fmla="*/ 21 w 217"/>
                  <a:gd name="T1" fmla="*/ 165 h 372"/>
                  <a:gd name="T2" fmla="*/ 3 w 217"/>
                  <a:gd name="T3" fmla="*/ 165 h 372"/>
                  <a:gd name="T4" fmla="*/ 3 w 217"/>
                  <a:gd name="T5" fmla="*/ 260 h 372"/>
                  <a:gd name="T6" fmla="*/ 21 w 217"/>
                  <a:gd name="T7" fmla="*/ 260 h 372"/>
                  <a:gd name="T8" fmla="*/ 24 w 217"/>
                  <a:gd name="T9" fmla="*/ 282 h 372"/>
                  <a:gd name="T10" fmla="*/ 0 w 217"/>
                  <a:gd name="T11" fmla="*/ 282 h 372"/>
                  <a:gd name="T12" fmla="*/ 0 w 217"/>
                  <a:gd name="T13" fmla="*/ 0 h 372"/>
                  <a:gd name="T14" fmla="*/ 24 w 217"/>
                  <a:gd name="T15" fmla="*/ 0 h 372"/>
                  <a:gd name="T16" fmla="*/ 21 w 217"/>
                  <a:gd name="T17" fmla="*/ 21 h 372"/>
                  <a:gd name="T18" fmla="*/ 3 w 217"/>
                  <a:gd name="T19" fmla="*/ 21 h 372"/>
                  <a:gd name="T20" fmla="*/ 3 w 217"/>
                  <a:gd name="T21" fmla="*/ 130 h 372"/>
                  <a:gd name="T22" fmla="*/ 21 w 217"/>
                  <a:gd name="T23" fmla="*/ 130 h 372"/>
                  <a:gd name="T24" fmla="*/ 21 w 217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2"/>
                  <a:gd name="T41" fmla="*/ 217 w 217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2">
                    <a:moveTo>
                      <a:pt x="188" y="217"/>
                    </a:moveTo>
                    <a:lnTo>
                      <a:pt x="29" y="217"/>
                    </a:lnTo>
                    <a:lnTo>
                      <a:pt x="29" y="343"/>
                    </a:lnTo>
                    <a:lnTo>
                      <a:pt x="188" y="343"/>
                    </a:lnTo>
                    <a:lnTo>
                      <a:pt x="217" y="372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7"/>
                    </a:lnTo>
                    <a:lnTo>
                      <a:pt x="29" y="27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879" name="Freeform 378"/>
              <p:cNvSpPr>
                <a:spLocks/>
              </p:cNvSpPr>
              <p:nvPr/>
            </p:nvSpPr>
            <p:spPr bwMode="auto">
              <a:xfrm>
                <a:off x="5386" y="3139"/>
                <a:ext cx="10" cy="324"/>
              </a:xfrm>
              <a:custGeom>
                <a:avLst/>
                <a:gdLst>
                  <a:gd name="T0" fmla="*/ 0 w 29"/>
                  <a:gd name="T1" fmla="*/ 21 h 372"/>
                  <a:gd name="T2" fmla="*/ 0 w 29"/>
                  <a:gd name="T3" fmla="*/ 260 h 372"/>
                  <a:gd name="T4" fmla="*/ 3 w 29"/>
                  <a:gd name="T5" fmla="*/ 282 h 372"/>
                  <a:gd name="T6" fmla="*/ 3 w 29"/>
                  <a:gd name="T7" fmla="*/ 0 h 372"/>
                  <a:gd name="T8" fmla="*/ 0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0" y="27"/>
                    </a:moveTo>
                    <a:lnTo>
                      <a:pt x="0" y="343"/>
                    </a:lnTo>
                    <a:lnTo>
                      <a:pt x="29" y="372"/>
                    </a:lnTo>
                    <a:lnTo>
                      <a:pt x="2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880" name="Freeform 379"/>
              <p:cNvSpPr>
                <a:spLocks/>
              </p:cNvSpPr>
              <p:nvPr/>
            </p:nvSpPr>
            <p:spPr bwMode="auto">
              <a:xfrm>
                <a:off x="5008" y="2721"/>
                <a:ext cx="72" cy="324"/>
              </a:xfrm>
              <a:custGeom>
                <a:avLst/>
                <a:gdLst>
                  <a:gd name="T0" fmla="*/ 3 w 215"/>
                  <a:gd name="T1" fmla="*/ 163 h 373"/>
                  <a:gd name="T2" fmla="*/ 21 w 215"/>
                  <a:gd name="T3" fmla="*/ 163 h 373"/>
                  <a:gd name="T4" fmla="*/ 21 w 215"/>
                  <a:gd name="T5" fmla="*/ 260 h 373"/>
                  <a:gd name="T6" fmla="*/ 3 w 215"/>
                  <a:gd name="T7" fmla="*/ 260 h 373"/>
                  <a:gd name="T8" fmla="*/ 0 w 215"/>
                  <a:gd name="T9" fmla="*/ 281 h 373"/>
                  <a:gd name="T10" fmla="*/ 24 w 215"/>
                  <a:gd name="T11" fmla="*/ 281 h 373"/>
                  <a:gd name="T12" fmla="*/ 24 w 215"/>
                  <a:gd name="T13" fmla="*/ 0 h 373"/>
                  <a:gd name="T14" fmla="*/ 0 w 215"/>
                  <a:gd name="T15" fmla="*/ 0 h 373"/>
                  <a:gd name="T16" fmla="*/ 3 w 215"/>
                  <a:gd name="T17" fmla="*/ 22 h 373"/>
                  <a:gd name="T18" fmla="*/ 21 w 215"/>
                  <a:gd name="T19" fmla="*/ 22 h 373"/>
                  <a:gd name="T20" fmla="*/ 21 w 215"/>
                  <a:gd name="T21" fmla="*/ 129 h 373"/>
                  <a:gd name="T22" fmla="*/ 3 w 215"/>
                  <a:gd name="T23" fmla="*/ 129 h 373"/>
                  <a:gd name="T24" fmla="*/ 3 w 215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3"/>
                  <a:gd name="T41" fmla="*/ 215 w 215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3">
                    <a:moveTo>
                      <a:pt x="29" y="217"/>
                    </a:moveTo>
                    <a:lnTo>
                      <a:pt x="187" y="217"/>
                    </a:lnTo>
                    <a:lnTo>
                      <a:pt x="187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5" y="373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7" y="29"/>
                    </a:lnTo>
                    <a:lnTo>
                      <a:pt x="187" y="171"/>
                    </a:lnTo>
                    <a:lnTo>
                      <a:pt x="29" y="171"/>
                    </a:lnTo>
                    <a:lnTo>
                      <a:pt x="29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881" name="Freeform 380"/>
              <p:cNvSpPr>
                <a:spLocks/>
              </p:cNvSpPr>
              <p:nvPr/>
            </p:nvSpPr>
            <p:spPr bwMode="auto">
              <a:xfrm>
                <a:off x="5008" y="2721"/>
                <a:ext cx="10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882" name="Freeform 381"/>
              <p:cNvSpPr>
                <a:spLocks/>
              </p:cNvSpPr>
              <p:nvPr/>
            </p:nvSpPr>
            <p:spPr bwMode="auto">
              <a:xfrm>
                <a:off x="4903" y="2721"/>
                <a:ext cx="71" cy="324"/>
              </a:xfrm>
              <a:custGeom>
                <a:avLst/>
                <a:gdLst>
                  <a:gd name="T0" fmla="*/ 3 w 216"/>
                  <a:gd name="T1" fmla="*/ 163 h 373"/>
                  <a:gd name="T2" fmla="*/ 20 w 216"/>
                  <a:gd name="T3" fmla="*/ 163 h 373"/>
                  <a:gd name="T4" fmla="*/ 20 w 216"/>
                  <a:gd name="T5" fmla="*/ 260 h 373"/>
                  <a:gd name="T6" fmla="*/ 3 w 216"/>
                  <a:gd name="T7" fmla="*/ 260 h 373"/>
                  <a:gd name="T8" fmla="*/ 0 w 216"/>
                  <a:gd name="T9" fmla="*/ 281 h 373"/>
                  <a:gd name="T10" fmla="*/ 23 w 216"/>
                  <a:gd name="T11" fmla="*/ 281 h 373"/>
                  <a:gd name="T12" fmla="*/ 23 w 216"/>
                  <a:gd name="T13" fmla="*/ 0 h 373"/>
                  <a:gd name="T14" fmla="*/ 0 w 216"/>
                  <a:gd name="T15" fmla="*/ 0 h 373"/>
                  <a:gd name="T16" fmla="*/ 3 w 216"/>
                  <a:gd name="T17" fmla="*/ 22 h 373"/>
                  <a:gd name="T18" fmla="*/ 20 w 216"/>
                  <a:gd name="T19" fmla="*/ 22 h 373"/>
                  <a:gd name="T20" fmla="*/ 20 w 216"/>
                  <a:gd name="T21" fmla="*/ 129 h 373"/>
                  <a:gd name="T22" fmla="*/ 3 w 216"/>
                  <a:gd name="T23" fmla="*/ 129 h 373"/>
                  <a:gd name="T24" fmla="*/ 3 w 216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3"/>
                  <a:gd name="T41" fmla="*/ 216 w 216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3">
                    <a:moveTo>
                      <a:pt x="29" y="217"/>
                    </a:moveTo>
                    <a:lnTo>
                      <a:pt x="186" y="217"/>
                    </a:lnTo>
                    <a:lnTo>
                      <a:pt x="186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6" y="373"/>
                    </a:lnTo>
                    <a:lnTo>
                      <a:pt x="216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6" y="29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9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883" name="Freeform 382"/>
              <p:cNvSpPr>
                <a:spLocks/>
              </p:cNvSpPr>
              <p:nvPr/>
            </p:nvSpPr>
            <p:spPr bwMode="auto">
              <a:xfrm>
                <a:off x="4903" y="2721"/>
                <a:ext cx="9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884" name="Freeform 383"/>
              <p:cNvSpPr>
                <a:spLocks/>
              </p:cNvSpPr>
              <p:nvPr/>
            </p:nvSpPr>
            <p:spPr bwMode="auto">
              <a:xfrm>
                <a:off x="4799" y="2721"/>
                <a:ext cx="72" cy="324"/>
              </a:xfrm>
              <a:custGeom>
                <a:avLst/>
                <a:gdLst>
                  <a:gd name="T0" fmla="*/ 3 w 215"/>
                  <a:gd name="T1" fmla="*/ 163 h 373"/>
                  <a:gd name="T2" fmla="*/ 21 w 215"/>
                  <a:gd name="T3" fmla="*/ 163 h 373"/>
                  <a:gd name="T4" fmla="*/ 21 w 215"/>
                  <a:gd name="T5" fmla="*/ 260 h 373"/>
                  <a:gd name="T6" fmla="*/ 3 w 215"/>
                  <a:gd name="T7" fmla="*/ 260 h 373"/>
                  <a:gd name="T8" fmla="*/ 0 w 215"/>
                  <a:gd name="T9" fmla="*/ 281 h 373"/>
                  <a:gd name="T10" fmla="*/ 24 w 215"/>
                  <a:gd name="T11" fmla="*/ 281 h 373"/>
                  <a:gd name="T12" fmla="*/ 24 w 215"/>
                  <a:gd name="T13" fmla="*/ 0 h 373"/>
                  <a:gd name="T14" fmla="*/ 0 w 215"/>
                  <a:gd name="T15" fmla="*/ 0 h 373"/>
                  <a:gd name="T16" fmla="*/ 3 w 215"/>
                  <a:gd name="T17" fmla="*/ 22 h 373"/>
                  <a:gd name="T18" fmla="*/ 21 w 215"/>
                  <a:gd name="T19" fmla="*/ 22 h 373"/>
                  <a:gd name="T20" fmla="*/ 21 w 215"/>
                  <a:gd name="T21" fmla="*/ 129 h 373"/>
                  <a:gd name="T22" fmla="*/ 3 w 215"/>
                  <a:gd name="T23" fmla="*/ 129 h 373"/>
                  <a:gd name="T24" fmla="*/ 3 w 215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3"/>
                  <a:gd name="T41" fmla="*/ 215 w 215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3">
                    <a:moveTo>
                      <a:pt x="28" y="217"/>
                    </a:moveTo>
                    <a:lnTo>
                      <a:pt x="186" y="217"/>
                    </a:lnTo>
                    <a:lnTo>
                      <a:pt x="186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5" y="373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6" y="29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885" name="Freeform 384"/>
              <p:cNvSpPr>
                <a:spLocks/>
              </p:cNvSpPr>
              <p:nvPr/>
            </p:nvSpPr>
            <p:spPr bwMode="auto">
              <a:xfrm>
                <a:off x="4799" y="2721"/>
                <a:ext cx="10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886" name="Freeform 386"/>
              <p:cNvSpPr>
                <a:spLocks/>
              </p:cNvSpPr>
              <p:nvPr/>
            </p:nvSpPr>
            <p:spPr bwMode="auto">
              <a:xfrm>
                <a:off x="4903" y="3139"/>
                <a:ext cx="9" cy="324"/>
              </a:xfrm>
              <a:custGeom>
                <a:avLst/>
                <a:gdLst>
                  <a:gd name="T0" fmla="*/ 3 w 29"/>
                  <a:gd name="T1" fmla="*/ 21 h 372"/>
                  <a:gd name="T2" fmla="*/ 3 w 29"/>
                  <a:gd name="T3" fmla="*/ 260 h 372"/>
                  <a:gd name="T4" fmla="*/ 0 w 29"/>
                  <a:gd name="T5" fmla="*/ 282 h 372"/>
                  <a:gd name="T6" fmla="*/ 0 w 29"/>
                  <a:gd name="T7" fmla="*/ 0 h 372"/>
                  <a:gd name="T8" fmla="*/ 3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29" y="27"/>
                    </a:moveTo>
                    <a:lnTo>
                      <a:pt x="29" y="343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887" name="Freeform 387"/>
              <p:cNvSpPr>
                <a:spLocks/>
              </p:cNvSpPr>
              <p:nvPr/>
            </p:nvSpPr>
            <p:spPr bwMode="auto">
              <a:xfrm>
                <a:off x="4799" y="3139"/>
                <a:ext cx="72" cy="324"/>
              </a:xfrm>
              <a:custGeom>
                <a:avLst/>
                <a:gdLst>
                  <a:gd name="T0" fmla="*/ 3 w 215"/>
                  <a:gd name="T1" fmla="*/ 165 h 372"/>
                  <a:gd name="T2" fmla="*/ 21 w 215"/>
                  <a:gd name="T3" fmla="*/ 165 h 372"/>
                  <a:gd name="T4" fmla="*/ 21 w 215"/>
                  <a:gd name="T5" fmla="*/ 260 h 372"/>
                  <a:gd name="T6" fmla="*/ 3 w 215"/>
                  <a:gd name="T7" fmla="*/ 260 h 372"/>
                  <a:gd name="T8" fmla="*/ 0 w 215"/>
                  <a:gd name="T9" fmla="*/ 282 h 372"/>
                  <a:gd name="T10" fmla="*/ 24 w 215"/>
                  <a:gd name="T11" fmla="*/ 282 h 372"/>
                  <a:gd name="T12" fmla="*/ 24 w 215"/>
                  <a:gd name="T13" fmla="*/ 0 h 372"/>
                  <a:gd name="T14" fmla="*/ 0 w 215"/>
                  <a:gd name="T15" fmla="*/ 0 h 372"/>
                  <a:gd name="T16" fmla="*/ 3 w 215"/>
                  <a:gd name="T17" fmla="*/ 21 h 372"/>
                  <a:gd name="T18" fmla="*/ 21 w 215"/>
                  <a:gd name="T19" fmla="*/ 21 h 372"/>
                  <a:gd name="T20" fmla="*/ 21 w 215"/>
                  <a:gd name="T21" fmla="*/ 130 h 372"/>
                  <a:gd name="T22" fmla="*/ 3 w 215"/>
                  <a:gd name="T23" fmla="*/ 130 h 372"/>
                  <a:gd name="T24" fmla="*/ 3 w 215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2"/>
                  <a:gd name="T41" fmla="*/ 215 w 215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2">
                    <a:moveTo>
                      <a:pt x="28" y="217"/>
                    </a:moveTo>
                    <a:lnTo>
                      <a:pt x="186" y="217"/>
                    </a:lnTo>
                    <a:lnTo>
                      <a:pt x="186" y="343"/>
                    </a:lnTo>
                    <a:lnTo>
                      <a:pt x="29" y="343"/>
                    </a:lnTo>
                    <a:lnTo>
                      <a:pt x="0" y="372"/>
                    </a:lnTo>
                    <a:lnTo>
                      <a:pt x="215" y="372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7"/>
                    </a:lnTo>
                    <a:lnTo>
                      <a:pt x="186" y="27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888" name="Freeform 388"/>
              <p:cNvSpPr>
                <a:spLocks/>
              </p:cNvSpPr>
              <p:nvPr/>
            </p:nvSpPr>
            <p:spPr bwMode="auto">
              <a:xfrm>
                <a:off x="4799" y="3139"/>
                <a:ext cx="10" cy="324"/>
              </a:xfrm>
              <a:custGeom>
                <a:avLst/>
                <a:gdLst>
                  <a:gd name="T0" fmla="*/ 3 w 29"/>
                  <a:gd name="T1" fmla="*/ 21 h 372"/>
                  <a:gd name="T2" fmla="*/ 3 w 29"/>
                  <a:gd name="T3" fmla="*/ 260 h 372"/>
                  <a:gd name="T4" fmla="*/ 0 w 29"/>
                  <a:gd name="T5" fmla="*/ 282 h 372"/>
                  <a:gd name="T6" fmla="*/ 0 w 29"/>
                  <a:gd name="T7" fmla="*/ 0 h 372"/>
                  <a:gd name="T8" fmla="*/ 3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29" y="27"/>
                    </a:moveTo>
                    <a:lnTo>
                      <a:pt x="29" y="343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889" name="Rectangle 389"/>
              <p:cNvSpPr>
                <a:spLocks noChangeArrowheads="1"/>
              </p:cNvSpPr>
              <p:nvPr/>
            </p:nvSpPr>
            <p:spPr bwMode="auto">
              <a:xfrm>
                <a:off x="5114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890" name="Rectangle 390"/>
              <p:cNvSpPr>
                <a:spLocks noChangeArrowheads="1"/>
              </p:cNvSpPr>
              <p:nvPr/>
            </p:nvSpPr>
            <p:spPr bwMode="auto">
              <a:xfrm>
                <a:off x="5218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891" name="Rectangle 391"/>
              <p:cNvSpPr>
                <a:spLocks noChangeArrowheads="1"/>
              </p:cNvSpPr>
              <p:nvPr/>
            </p:nvSpPr>
            <p:spPr bwMode="auto">
              <a:xfrm>
                <a:off x="5324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892" name="Rectangle 392"/>
              <p:cNvSpPr>
                <a:spLocks noChangeArrowheads="1"/>
              </p:cNvSpPr>
              <p:nvPr/>
            </p:nvSpPr>
            <p:spPr bwMode="auto">
              <a:xfrm>
                <a:off x="5008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893" name="Rectangle 393"/>
              <p:cNvSpPr>
                <a:spLocks noChangeArrowheads="1"/>
              </p:cNvSpPr>
              <p:nvPr/>
            </p:nvSpPr>
            <p:spPr bwMode="auto">
              <a:xfrm>
                <a:off x="4903" y="2898"/>
                <a:ext cx="71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894" name="Rectangle 394"/>
              <p:cNvSpPr>
                <a:spLocks noChangeArrowheads="1"/>
              </p:cNvSpPr>
              <p:nvPr/>
            </p:nvSpPr>
            <p:spPr bwMode="auto">
              <a:xfrm>
                <a:off x="4799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895" name="Freeform 395"/>
              <p:cNvSpPr>
                <a:spLocks/>
              </p:cNvSpPr>
              <p:nvPr/>
            </p:nvSpPr>
            <p:spPr bwMode="auto">
              <a:xfrm>
                <a:off x="4986" y="2736"/>
                <a:ext cx="12" cy="37"/>
              </a:xfrm>
              <a:custGeom>
                <a:avLst/>
                <a:gdLst>
                  <a:gd name="T0" fmla="*/ 2 w 37"/>
                  <a:gd name="T1" fmla="*/ 36 h 38"/>
                  <a:gd name="T2" fmla="*/ 3 w 37"/>
                  <a:gd name="T3" fmla="*/ 34 h 38"/>
                  <a:gd name="T4" fmla="*/ 3 w 37"/>
                  <a:gd name="T5" fmla="*/ 30 h 38"/>
                  <a:gd name="T6" fmla="*/ 4 w 37"/>
                  <a:gd name="T7" fmla="*/ 23 h 38"/>
                  <a:gd name="T8" fmla="*/ 4 w 37"/>
                  <a:gd name="T9" fmla="*/ 19 h 38"/>
                  <a:gd name="T10" fmla="*/ 4 w 37"/>
                  <a:gd name="T11" fmla="*/ 12 h 38"/>
                  <a:gd name="T12" fmla="*/ 3 w 37"/>
                  <a:gd name="T13" fmla="*/ 5 h 38"/>
                  <a:gd name="T14" fmla="*/ 3 w 37"/>
                  <a:gd name="T15" fmla="*/ 1 h 38"/>
                  <a:gd name="T16" fmla="*/ 2 w 37"/>
                  <a:gd name="T17" fmla="*/ 0 h 38"/>
                  <a:gd name="T18" fmla="*/ 1 w 37"/>
                  <a:gd name="T19" fmla="*/ 1 h 38"/>
                  <a:gd name="T20" fmla="*/ 1 w 37"/>
                  <a:gd name="T21" fmla="*/ 5 h 38"/>
                  <a:gd name="T22" fmla="*/ 0 w 37"/>
                  <a:gd name="T23" fmla="*/ 12 h 38"/>
                  <a:gd name="T24" fmla="*/ 0 w 37"/>
                  <a:gd name="T25" fmla="*/ 19 h 38"/>
                  <a:gd name="T26" fmla="*/ 0 w 37"/>
                  <a:gd name="T27" fmla="*/ 23 h 38"/>
                  <a:gd name="T28" fmla="*/ 1 w 37"/>
                  <a:gd name="T29" fmla="*/ 30 h 38"/>
                  <a:gd name="T30" fmla="*/ 1 w 37"/>
                  <a:gd name="T31" fmla="*/ 34 h 38"/>
                  <a:gd name="T32" fmla="*/ 2 w 37"/>
                  <a:gd name="T33" fmla="*/ 36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7"/>
                  <a:gd name="T52" fmla="*/ 0 h 38"/>
                  <a:gd name="T53" fmla="*/ 37 w 37"/>
                  <a:gd name="T54" fmla="*/ 38 h 3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7" h="38">
                    <a:moveTo>
                      <a:pt x="19" y="38"/>
                    </a:moveTo>
                    <a:lnTo>
                      <a:pt x="26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7" y="19"/>
                    </a:lnTo>
                    <a:lnTo>
                      <a:pt x="36" y="12"/>
                    </a:lnTo>
                    <a:lnTo>
                      <a:pt x="32" y="5"/>
                    </a:lnTo>
                    <a:lnTo>
                      <a:pt x="26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</p:grpSp>
        <p:grpSp>
          <p:nvGrpSpPr>
            <p:cNvPr id="340" name="Group 316"/>
            <p:cNvGrpSpPr>
              <a:grpSpLocks/>
            </p:cNvGrpSpPr>
            <p:nvPr/>
          </p:nvGrpSpPr>
          <p:grpSpPr bwMode="auto">
            <a:xfrm>
              <a:off x="3238444" y="2602375"/>
              <a:ext cx="163469" cy="127788"/>
              <a:chOff x="4727" y="2506"/>
              <a:chExt cx="706" cy="1172"/>
            </a:xfrm>
          </p:grpSpPr>
          <p:sp>
            <p:nvSpPr>
              <p:cNvPr id="740" name="Freeform 317"/>
              <p:cNvSpPr>
                <a:spLocks/>
              </p:cNvSpPr>
              <p:nvPr/>
            </p:nvSpPr>
            <p:spPr bwMode="auto">
              <a:xfrm>
                <a:off x="4727" y="3558"/>
                <a:ext cx="46" cy="120"/>
              </a:xfrm>
              <a:custGeom>
                <a:avLst/>
                <a:gdLst>
                  <a:gd name="T0" fmla="*/ 0 w 139"/>
                  <a:gd name="T1" fmla="*/ 107 h 135"/>
                  <a:gd name="T2" fmla="*/ 0 w 139"/>
                  <a:gd name="T3" fmla="*/ 73 h 135"/>
                  <a:gd name="T4" fmla="*/ 5 w 139"/>
                  <a:gd name="T5" fmla="*/ 73 h 135"/>
                  <a:gd name="T6" fmla="*/ 5 w 139"/>
                  <a:gd name="T7" fmla="*/ 37 h 135"/>
                  <a:gd name="T8" fmla="*/ 10 w 139"/>
                  <a:gd name="T9" fmla="*/ 37 h 135"/>
                  <a:gd name="T10" fmla="*/ 10 w 139"/>
                  <a:gd name="T11" fmla="*/ 0 h 135"/>
                  <a:gd name="T12" fmla="*/ 15 w 139"/>
                  <a:gd name="T13" fmla="*/ 0 h 135"/>
                  <a:gd name="T14" fmla="*/ 15 w 139"/>
                  <a:gd name="T15" fmla="*/ 107 h 135"/>
                  <a:gd name="T16" fmla="*/ 0 w 139"/>
                  <a:gd name="T17" fmla="*/ 107 h 1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9"/>
                  <a:gd name="T28" fmla="*/ 0 h 135"/>
                  <a:gd name="T29" fmla="*/ 139 w 139"/>
                  <a:gd name="T30" fmla="*/ 135 h 13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9" h="135">
                    <a:moveTo>
                      <a:pt x="0" y="135"/>
                    </a:moveTo>
                    <a:lnTo>
                      <a:pt x="0" y="92"/>
                    </a:lnTo>
                    <a:lnTo>
                      <a:pt x="46" y="92"/>
                    </a:lnTo>
                    <a:lnTo>
                      <a:pt x="46" y="47"/>
                    </a:lnTo>
                    <a:lnTo>
                      <a:pt x="92" y="47"/>
                    </a:lnTo>
                    <a:lnTo>
                      <a:pt x="92" y="0"/>
                    </a:lnTo>
                    <a:lnTo>
                      <a:pt x="139" y="0"/>
                    </a:lnTo>
                    <a:lnTo>
                      <a:pt x="139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741" name="Freeform 318"/>
              <p:cNvSpPr>
                <a:spLocks/>
              </p:cNvSpPr>
              <p:nvPr/>
            </p:nvSpPr>
            <p:spPr bwMode="auto">
              <a:xfrm>
                <a:off x="4773" y="2564"/>
                <a:ext cx="648" cy="1114"/>
              </a:xfrm>
              <a:custGeom>
                <a:avLst/>
                <a:gdLst>
                  <a:gd name="T0" fmla="*/ 0 w 1946"/>
                  <a:gd name="T1" fmla="*/ 971 h 1278"/>
                  <a:gd name="T2" fmla="*/ 0 w 1946"/>
                  <a:gd name="T3" fmla="*/ 78 h 1278"/>
                  <a:gd name="T4" fmla="*/ 84 w 1946"/>
                  <a:gd name="T5" fmla="*/ 78 h 1278"/>
                  <a:gd name="T6" fmla="*/ 84 w 1946"/>
                  <a:gd name="T7" fmla="*/ 71 h 1278"/>
                  <a:gd name="T8" fmla="*/ 84 w 1946"/>
                  <a:gd name="T9" fmla="*/ 62 h 1278"/>
                  <a:gd name="T10" fmla="*/ 85 w 1946"/>
                  <a:gd name="T11" fmla="*/ 55 h 1278"/>
                  <a:gd name="T12" fmla="*/ 85 w 1946"/>
                  <a:gd name="T13" fmla="*/ 48 h 1278"/>
                  <a:gd name="T14" fmla="*/ 86 w 1946"/>
                  <a:gd name="T15" fmla="*/ 42 h 1278"/>
                  <a:gd name="T16" fmla="*/ 88 w 1946"/>
                  <a:gd name="T17" fmla="*/ 35 h 1278"/>
                  <a:gd name="T18" fmla="*/ 89 w 1946"/>
                  <a:gd name="T19" fmla="*/ 29 h 1278"/>
                  <a:gd name="T20" fmla="*/ 91 w 1946"/>
                  <a:gd name="T21" fmla="*/ 23 h 1278"/>
                  <a:gd name="T22" fmla="*/ 92 w 1946"/>
                  <a:gd name="T23" fmla="*/ 18 h 1278"/>
                  <a:gd name="T24" fmla="*/ 94 w 1946"/>
                  <a:gd name="T25" fmla="*/ 14 h 1278"/>
                  <a:gd name="T26" fmla="*/ 96 w 1946"/>
                  <a:gd name="T27" fmla="*/ 10 h 1278"/>
                  <a:gd name="T28" fmla="*/ 98 w 1946"/>
                  <a:gd name="T29" fmla="*/ 6 h 1278"/>
                  <a:gd name="T30" fmla="*/ 101 w 1946"/>
                  <a:gd name="T31" fmla="*/ 3 h 1278"/>
                  <a:gd name="T32" fmla="*/ 103 w 1946"/>
                  <a:gd name="T33" fmla="*/ 3 h 1278"/>
                  <a:gd name="T34" fmla="*/ 105 w 1946"/>
                  <a:gd name="T35" fmla="*/ 0 h 1278"/>
                  <a:gd name="T36" fmla="*/ 108 w 1946"/>
                  <a:gd name="T37" fmla="*/ 0 h 1278"/>
                  <a:gd name="T38" fmla="*/ 110 w 1946"/>
                  <a:gd name="T39" fmla="*/ 0 h 1278"/>
                  <a:gd name="T40" fmla="*/ 113 w 1946"/>
                  <a:gd name="T41" fmla="*/ 3 h 1278"/>
                  <a:gd name="T42" fmla="*/ 115 w 1946"/>
                  <a:gd name="T43" fmla="*/ 3 h 1278"/>
                  <a:gd name="T44" fmla="*/ 118 w 1946"/>
                  <a:gd name="T45" fmla="*/ 6 h 1278"/>
                  <a:gd name="T46" fmla="*/ 120 w 1946"/>
                  <a:gd name="T47" fmla="*/ 10 h 1278"/>
                  <a:gd name="T48" fmla="*/ 122 w 1946"/>
                  <a:gd name="T49" fmla="*/ 14 h 1278"/>
                  <a:gd name="T50" fmla="*/ 124 w 1946"/>
                  <a:gd name="T51" fmla="*/ 18 h 1278"/>
                  <a:gd name="T52" fmla="*/ 125 w 1946"/>
                  <a:gd name="T53" fmla="*/ 23 h 1278"/>
                  <a:gd name="T54" fmla="*/ 127 w 1946"/>
                  <a:gd name="T55" fmla="*/ 29 h 1278"/>
                  <a:gd name="T56" fmla="*/ 128 w 1946"/>
                  <a:gd name="T57" fmla="*/ 35 h 1278"/>
                  <a:gd name="T58" fmla="*/ 130 w 1946"/>
                  <a:gd name="T59" fmla="*/ 42 h 1278"/>
                  <a:gd name="T60" fmla="*/ 130 w 1946"/>
                  <a:gd name="T61" fmla="*/ 48 h 1278"/>
                  <a:gd name="T62" fmla="*/ 131 w 1946"/>
                  <a:gd name="T63" fmla="*/ 55 h 1278"/>
                  <a:gd name="T64" fmla="*/ 132 w 1946"/>
                  <a:gd name="T65" fmla="*/ 62 h 1278"/>
                  <a:gd name="T66" fmla="*/ 132 w 1946"/>
                  <a:gd name="T67" fmla="*/ 71 h 1278"/>
                  <a:gd name="T68" fmla="*/ 132 w 1946"/>
                  <a:gd name="T69" fmla="*/ 78 h 1278"/>
                  <a:gd name="T70" fmla="*/ 216 w 1946"/>
                  <a:gd name="T71" fmla="*/ 78 h 1278"/>
                  <a:gd name="T72" fmla="*/ 216 w 1946"/>
                  <a:gd name="T73" fmla="*/ 970 h 1278"/>
                  <a:gd name="T74" fmla="*/ 0 w 1946"/>
                  <a:gd name="T75" fmla="*/ 971 h 127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946"/>
                  <a:gd name="T115" fmla="*/ 0 h 1278"/>
                  <a:gd name="T116" fmla="*/ 1946 w 1946"/>
                  <a:gd name="T117" fmla="*/ 1278 h 1278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946" h="1278">
                    <a:moveTo>
                      <a:pt x="0" y="1278"/>
                    </a:moveTo>
                    <a:lnTo>
                      <a:pt x="0" y="103"/>
                    </a:lnTo>
                    <a:lnTo>
                      <a:pt x="753" y="103"/>
                    </a:lnTo>
                    <a:lnTo>
                      <a:pt x="754" y="93"/>
                    </a:lnTo>
                    <a:lnTo>
                      <a:pt x="757" y="82"/>
                    </a:lnTo>
                    <a:lnTo>
                      <a:pt x="763" y="72"/>
                    </a:lnTo>
                    <a:lnTo>
                      <a:pt x="769" y="63"/>
                    </a:lnTo>
                    <a:lnTo>
                      <a:pt x="779" y="55"/>
                    </a:lnTo>
                    <a:lnTo>
                      <a:pt x="790" y="46"/>
                    </a:lnTo>
                    <a:lnTo>
                      <a:pt x="803" y="38"/>
                    </a:lnTo>
                    <a:lnTo>
                      <a:pt x="817" y="30"/>
                    </a:lnTo>
                    <a:lnTo>
                      <a:pt x="833" y="24"/>
                    </a:lnTo>
                    <a:lnTo>
                      <a:pt x="849" y="18"/>
                    </a:lnTo>
                    <a:lnTo>
                      <a:pt x="867" y="13"/>
                    </a:lnTo>
                    <a:lnTo>
                      <a:pt x="887" y="8"/>
                    </a:lnTo>
                    <a:lnTo>
                      <a:pt x="907" y="5"/>
                    </a:lnTo>
                    <a:lnTo>
                      <a:pt x="928" y="3"/>
                    </a:lnTo>
                    <a:lnTo>
                      <a:pt x="950" y="0"/>
                    </a:lnTo>
                    <a:lnTo>
                      <a:pt x="972" y="0"/>
                    </a:lnTo>
                    <a:lnTo>
                      <a:pt x="995" y="0"/>
                    </a:lnTo>
                    <a:lnTo>
                      <a:pt x="1017" y="3"/>
                    </a:lnTo>
                    <a:lnTo>
                      <a:pt x="1038" y="5"/>
                    </a:lnTo>
                    <a:lnTo>
                      <a:pt x="1059" y="8"/>
                    </a:lnTo>
                    <a:lnTo>
                      <a:pt x="1078" y="13"/>
                    </a:lnTo>
                    <a:lnTo>
                      <a:pt x="1096" y="18"/>
                    </a:lnTo>
                    <a:lnTo>
                      <a:pt x="1113" y="24"/>
                    </a:lnTo>
                    <a:lnTo>
                      <a:pt x="1129" y="30"/>
                    </a:lnTo>
                    <a:lnTo>
                      <a:pt x="1143" y="38"/>
                    </a:lnTo>
                    <a:lnTo>
                      <a:pt x="1155" y="46"/>
                    </a:lnTo>
                    <a:lnTo>
                      <a:pt x="1167" y="55"/>
                    </a:lnTo>
                    <a:lnTo>
                      <a:pt x="1175" y="63"/>
                    </a:lnTo>
                    <a:lnTo>
                      <a:pt x="1183" y="72"/>
                    </a:lnTo>
                    <a:lnTo>
                      <a:pt x="1189" y="82"/>
                    </a:lnTo>
                    <a:lnTo>
                      <a:pt x="1192" y="93"/>
                    </a:lnTo>
                    <a:lnTo>
                      <a:pt x="1193" y="103"/>
                    </a:lnTo>
                    <a:lnTo>
                      <a:pt x="1946" y="103"/>
                    </a:lnTo>
                    <a:lnTo>
                      <a:pt x="1946" y="1277"/>
                    </a:lnTo>
                    <a:lnTo>
                      <a:pt x="0" y="1278"/>
                    </a:lnTo>
                    <a:close/>
                  </a:path>
                </a:pathLst>
              </a:custGeom>
              <a:solidFill>
                <a:srgbClr val="B233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742" name="Rectangle 319"/>
              <p:cNvSpPr>
                <a:spLocks noChangeArrowheads="1"/>
              </p:cNvSpPr>
              <p:nvPr/>
            </p:nvSpPr>
            <p:spPr bwMode="auto">
              <a:xfrm>
                <a:off x="5188" y="3087"/>
                <a:ext cx="42" cy="3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743" name="Rectangle 320"/>
              <p:cNvSpPr>
                <a:spLocks noChangeArrowheads="1"/>
              </p:cNvSpPr>
              <p:nvPr/>
            </p:nvSpPr>
            <p:spPr bwMode="auto">
              <a:xfrm>
                <a:off x="5168" y="3134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744" name="Rectangle 321"/>
              <p:cNvSpPr>
                <a:spLocks noChangeArrowheads="1"/>
              </p:cNvSpPr>
              <p:nvPr/>
            </p:nvSpPr>
            <p:spPr bwMode="auto">
              <a:xfrm>
                <a:off x="5306" y="3034"/>
                <a:ext cx="42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745" name="Rectangle 322"/>
              <p:cNvSpPr>
                <a:spLocks noChangeArrowheads="1"/>
              </p:cNvSpPr>
              <p:nvPr/>
            </p:nvSpPr>
            <p:spPr bwMode="auto">
              <a:xfrm>
                <a:off x="5286" y="3087"/>
                <a:ext cx="40" cy="3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746" name="Rectangle 323"/>
              <p:cNvSpPr>
                <a:spLocks noChangeArrowheads="1"/>
              </p:cNvSpPr>
              <p:nvPr/>
            </p:nvSpPr>
            <p:spPr bwMode="auto">
              <a:xfrm>
                <a:off x="5286" y="2987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747" name="Rectangle 324"/>
              <p:cNvSpPr>
                <a:spLocks noChangeArrowheads="1"/>
              </p:cNvSpPr>
              <p:nvPr/>
            </p:nvSpPr>
            <p:spPr bwMode="auto">
              <a:xfrm>
                <a:off x="4773" y="3076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748" name="Rectangle 325"/>
              <p:cNvSpPr>
                <a:spLocks noChangeArrowheads="1"/>
              </p:cNvSpPr>
              <p:nvPr/>
            </p:nvSpPr>
            <p:spPr bwMode="auto">
              <a:xfrm>
                <a:off x="4773" y="3024"/>
                <a:ext cx="18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749" name="Rectangle 326"/>
              <p:cNvSpPr>
                <a:spLocks noChangeArrowheads="1"/>
              </p:cNvSpPr>
              <p:nvPr/>
            </p:nvSpPr>
            <p:spPr bwMode="auto">
              <a:xfrm>
                <a:off x="4773" y="3123"/>
                <a:ext cx="18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750" name="Rectangle 327"/>
              <p:cNvSpPr>
                <a:spLocks noChangeArrowheads="1"/>
              </p:cNvSpPr>
              <p:nvPr/>
            </p:nvSpPr>
            <p:spPr bwMode="auto">
              <a:xfrm>
                <a:off x="4946" y="3076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751" name="Rectangle 328"/>
              <p:cNvSpPr>
                <a:spLocks noChangeArrowheads="1"/>
              </p:cNvSpPr>
              <p:nvPr/>
            </p:nvSpPr>
            <p:spPr bwMode="auto">
              <a:xfrm>
                <a:off x="4924" y="312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752" name="Rectangle 329"/>
              <p:cNvSpPr>
                <a:spLocks noChangeArrowheads="1"/>
              </p:cNvSpPr>
              <p:nvPr/>
            </p:nvSpPr>
            <p:spPr bwMode="auto">
              <a:xfrm>
                <a:off x="4773" y="345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753" name="Rectangle 330"/>
              <p:cNvSpPr>
                <a:spLocks noChangeArrowheads="1"/>
              </p:cNvSpPr>
              <p:nvPr/>
            </p:nvSpPr>
            <p:spPr bwMode="auto">
              <a:xfrm>
                <a:off x="4773" y="3406"/>
                <a:ext cx="18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754" name="Rectangle 331"/>
              <p:cNvSpPr>
                <a:spLocks noChangeArrowheads="1"/>
              </p:cNvSpPr>
              <p:nvPr/>
            </p:nvSpPr>
            <p:spPr bwMode="auto">
              <a:xfrm>
                <a:off x="4773" y="3505"/>
                <a:ext cx="18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755" name="Rectangle 332"/>
              <p:cNvSpPr>
                <a:spLocks noChangeArrowheads="1"/>
              </p:cNvSpPr>
              <p:nvPr/>
            </p:nvSpPr>
            <p:spPr bwMode="auto">
              <a:xfrm>
                <a:off x="4946" y="345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756" name="Rectangle 333"/>
              <p:cNvSpPr>
                <a:spLocks noChangeArrowheads="1"/>
              </p:cNvSpPr>
              <p:nvPr/>
            </p:nvSpPr>
            <p:spPr bwMode="auto">
              <a:xfrm>
                <a:off x="4924" y="3505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757" name="Freeform 334"/>
              <p:cNvSpPr>
                <a:spLocks/>
              </p:cNvSpPr>
              <p:nvPr/>
            </p:nvSpPr>
            <p:spPr bwMode="auto">
              <a:xfrm>
                <a:off x="5024" y="3076"/>
                <a:ext cx="146" cy="89"/>
              </a:xfrm>
              <a:custGeom>
                <a:avLst/>
                <a:gdLst>
                  <a:gd name="T0" fmla="*/ 48 w 440"/>
                  <a:gd name="T1" fmla="*/ 78 h 102"/>
                  <a:gd name="T2" fmla="*/ 48 w 440"/>
                  <a:gd name="T3" fmla="*/ 70 h 102"/>
                  <a:gd name="T4" fmla="*/ 48 w 440"/>
                  <a:gd name="T5" fmla="*/ 63 h 102"/>
                  <a:gd name="T6" fmla="*/ 47 w 440"/>
                  <a:gd name="T7" fmla="*/ 55 h 102"/>
                  <a:gd name="T8" fmla="*/ 46 w 440"/>
                  <a:gd name="T9" fmla="*/ 49 h 102"/>
                  <a:gd name="T10" fmla="*/ 45 w 440"/>
                  <a:gd name="T11" fmla="*/ 42 h 102"/>
                  <a:gd name="T12" fmla="*/ 44 w 440"/>
                  <a:gd name="T13" fmla="*/ 35 h 102"/>
                  <a:gd name="T14" fmla="*/ 43 w 440"/>
                  <a:gd name="T15" fmla="*/ 29 h 102"/>
                  <a:gd name="T16" fmla="*/ 41 w 440"/>
                  <a:gd name="T17" fmla="*/ 23 h 102"/>
                  <a:gd name="T18" fmla="*/ 39 w 440"/>
                  <a:gd name="T19" fmla="*/ 18 h 102"/>
                  <a:gd name="T20" fmla="*/ 38 w 440"/>
                  <a:gd name="T21" fmla="*/ 14 h 102"/>
                  <a:gd name="T22" fmla="*/ 36 w 440"/>
                  <a:gd name="T23" fmla="*/ 10 h 102"/>
                  <a:gd name="T24" fmla="*/ 34 w 440"/>
                  <a:gd name="T25" fmla="*/ 6 h 102"/>
                  <a:gd name="T26" fmla="*/ 32 w 440"/>
                  <a:gd name="T27" fmla="*/ 3 h 102"/>
                  <a:gd name="T28" fmla="*/ 29 w 440"/>
                  <a:gd name="T29" fmla="*/ 3 h 102"/>
                  <a:gd name="T30" fmla="*/ 27 w 440"/>
                  <a:gd name="T31" fmla="*/ 0 h 102"/>
                  <a:gd name="T32" fmla="*/ 24 w 440"/>
                  <a:gd name="T33" fmla="*/ 0 h 102"/>
                  <a:gd name="T34" fmla="*/ 22 w 440"/>
                  <a:gd name="T35" fmla="*/ 0 h 102"/>
                  <a:gd name="T36" fmla="*/ 19 w 440"/>
                  <a:gd name="T37" fmla="*/ 3 h 102"/>
                  <a:gd name="T38" fmla="*/ 17 w 440"/>
                  <a:gd name="T39" fmla="*/ 3 h 102"/>
                  <a:gd name="T40" fmla="*/ 15 w 440"/>
                  <a:gd name="T41" fmla="*/ 6 h 102"/>
                  <a:gd name="T42" fmla="*/ 13 w 440"/>
                  <a:gd name="T43" fmla="*/ 10 h 102"/>
                  <a:gd name="T44" fmla="*/ 11 w 440"/>
                  <a:gd name="T45" fmla="*/ 14 h 102"/>
                  <a:gd name="T46" fmla="*/ 9 w 440"/>
                  <a:gd name="T47" fmla="*/ 18 h 102"/>
                  <a:gd name="T48" fmla="*/ 7 w 440"/>
                  <a:gd name="T49" fmla="*/ 23 h 102"/>
                  <a:gd name="T50" fmla="*/ 6 w 440"/>
                  <a:gd name="T51" fmla="*/ 29 h 102"/>
                  <a:gd name="T52" fmla="*/ 4 w 440"/>
                  <a:gd name="T53" fmla="*/ 35 h 102"/>
                  <a:gd name="T54" fmla="*/ 3 w 440"/>
                  <a:gd name="T55" fmla="*/ 42 h 102"/>
                  <a:gd name="T56" fmla="*/ 2 w 440"/>
                  <a:gd name="T57" fmla="*/ 49 h 102"/>
                  <a:gd name="T58" fmla="*/ 1 w 440"/>
                  <a:gd name="T59" fmla="*/ 55 h 102"/>
                  <a:gd name="T60" fmla="*/ 0 w 440"/>
                  <a:gd name="T61" fmla="*/ 63 h 102"/>
                  <a:gd name="T62" fmla="*/ 0 w 440"/>
                  <a:gd name="T63" fmla="*/ 70 h 102"/>
                  <a:gd name="T64" fmla="*/ 0 w 440"/>
                  <a:gd name="T65" fmla="*/ 78 h 102"/>
                  <a:gd name="T66" fmla="*/ 48 w 440"/>
                  <a:gd name="T67" fmla="*/ 78 h 10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40"/>
                  <a:gd name="T103" fmla="*/ 0 h 102"/>
                  <a:gd name="T104" fmla="*/ 440 w 440"/>
                  <a:gd name="T105" fmla="*/ 102 h 10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40" h="102">
                    <a:moveTo>
                      <a:pt x="440" y="102"/>
                    </a:moveTo>
                    <a:lnTo>
                      <a:pt x="439" y="92"/>
                    </a:lnTo>
                    <a:lnTo>
                      <a:pt x="436" y="82"/>
                    </a:lnTo>
                    <a:lnTo>
                      <a:pt x="430" y="72"/>
                    </a:lnTo>
                    <a:lnTo>
                      <a:pt x="422" y="64"/>
                    </a:lnTo>
                    <a:lnTo>
                      <a:pt x="414" y="55"/>
                    </a:lnTo>
                    <a:lnTo>
                      <a:pt x="402" y="46"/>
                    </a:lnTo>
                    <a:lnTo>
                      <a:pt x="390" y="38"/>
                    </a:lnTo>
                    <a:lnTo>
                      <a:pt x="376" y="30"/>
                    </a:lnTo>
                    <a:lnTo>
                      <a:pt x="360" y="24"/>
                    </a:lnTo>
                    <a:lnTo>
                      <a:pt x="343" y="18"/>
                    </a:lnTo>
                    <a:lnTo>
                      <a:pt x="325" y="13"/>
                    </a:lnTo>
                    <a:lnTo>
                      <a:pt x="306" y="8"/>
                    </a:lnTo>
                    <a:lnTo>
                      <a:pt x="285" y="5"/>
                    </a:lnTo>
                    <a:lnTo>
                      <a:pt x="264" y="3"/>
                    </a:lnTo>
                    <a:lnTo>
                      <a:pt x="242" y="0"/>
                    </a:lnTo>
                    <a:lnTo>
                      <a:pt x="219" y="0"/>
                    </a:lnTo>
                    <a:lnTo>
                      <a:pt x="197" y="0"/>
                    </a:lnTo>
                    <a:lnTo>
                      <a:pt x="175" y="3"/>
                    </a:lnTo>
                    <a:lnTo>
                      <a:pt x="154" y="5"/>
                    </a:lnTo>
                    <a:lnTo>
                      <a:pt x="134" y="8"/>
                    </a:lnTo>
                    <a:lnTo>
                      <a:pt x="114" y="13"/>
                    </a:lnTo>
                    <a:lnTo>
                      <a:pt x="96" y="18"/>
                    </a:lnTo>
                    <a:lnTo>
                      <a:pt x="80" y="24"/>
                    </a:lnTo>
                    <a:lnTo>
                      <a:pt x="64" y="30"/>
                    </a:lnTo>
                    <a:lnTo>
                      <a:pt x="50" y="38"/>
                    </a:lnTo>
                    <a:lnTo>
                      <a:pt x="37" y="46"/>
                    </a:lnTo>
                    <a:lnTo>
                      <a:pt x="26" y="55"/>
                    </a:lnTo>
                    <a:lnTo>
                      <a:pt x="16" y="64"/>
                    </a:lnTo>
                    <a:lnTo>
                      <a:pt x="10" y="72"/>
                    </a:lnTo>
                    <a:lnTo>
                      <a:pt x="4" y="82"/>
                    </a:lnTo>
                    <a:lnTo>
                      <a:pt x="1" y="92"/>
                    </a:lnTo>
                    <a:lnTo>
                      <a:pt x="0" y="102"/>
                    </a:lnTo>
                    <a:lnTo>
                      <a:pt x="440" y="102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758" name="Freeform 335"/>
              <p:cNvSpPr>
                <a:spLocks/>
              </p:cNvSpPr>
              <p:nvPr/>
            </p:nvSpPr>
            <p:spPr bwMode="auto">
              <a:xfrm>
                <a:off x="4789" y="2506"/>
                <a:ext cx="615" cy="147"/>
              </a:xfrm>
              <a:custGeom>
                <a:avLst/>
                <a:gdLst>
                  <a:gd name="T0" fmla="*/ 100 w 1847"/>
                  <a:gd name="T1" fmla="*/ 50 h 168"/>
                  <a:gd name="T2" fmla="*/ 95 w 1847"/>
                  <a:gd name="T3" fmla="*/ 53 h 168"/>
                  <a:gd name="T4" fmla="*/ 91 w 1847"/>
                  <a:gd name="T5" fmla="*/ 60 h 168"/>
                  <a:gd name="T6" fmla="*/ 87 w 1847"/>
                  <a:gd name="T7" fmla="*/ 68 h 168"/>
                  <a:gd name="T8" fmla="*/ 84 w 1847"/>
                  <a:gd name="T9" fmla="*/ 79 h 168"/>
                  <a:gd name="T10" fmla="*/ 81 w 1847"/>
                  <a:gd name="T11" fmla="*/ 92 h 168"/>
                  <a:gd name="T12" fmla="*/ 79 w 1847"/>
                  <a:gd name="T13" fmla="*/ 105 h 168"/>
                  <a:gd name="T14" fmla="*/ 78 w 1847"/>
                  <a:gd name="T15" fmla="*/ 121 h 168"/>
                  <a:gd name="T16" fmla="*/ 0 w 1847"/>
                  <a:gd name="T17" fmla="*/ 129 h 168"/>
                  <a:gd name="T18" fmla="*/ 1 w 1847"/>
                  <a:gd name="T19" fmla="*/ 88 h 168"/>
                  <a:gd name="T20" fmla="*/ 6 w 1847"/>
                  <a:gd name="T21" fmla="*/ 88 h 168"/>
                  <a:gd name="T22" fmla="*/ 16 w 1847"/>
                  <a:gd name="T23" fmla="*/ 88 h 168"/>
                  <a:gd name="T24" fmla="*/ 28 w 1847"/>
                  <a:gd name="T25" fmla="*/ 88 h 168"/>
                  <a:gd name="T26" fmla="*/ 41 w 1847"/>
                  <a:gd name="T27" fmla="*/ 88 h 168"/>
                  <a:gd name="T28" fmla="*/ 54 w 1847"/>
                  <a:gd name="T29" fmla="*/ 88 h 168"/>
                  <a:gd name="T30" fmla="*/ 65 w 1847"/>
                  <a:gd name="T31" fmla="*/ 88 h 168"/>
                  <a:gd name="T32" fmla="*/ 71 w 1847"/>
                  <a:gd name="T33" fmla="*/ 88 h 168"/>
                  <a:gd name="T34" fmla="*/ 74 w 1847"/>
                  <a:gd name="T35" fmla="*/ 80 h 168"/>
                  <a:gd name="T36" fmla="*/ 76 w 1847"/>
                  <a:gd name="T37" fmla="*/ 64 h 168"/>
                  <a:gd name="T38" fmla="*/ 79 w 1847"/>
                  <a:gd name="T39" fmla="*/ 47 h 168"/>
                  <a:gd name="T40" fmla="*/ 83 w 1847"/>
                  <a:gd name="T41" fmla="*/ 33 h 168"/>
                  <a:gd name="T42" fmla="*/ 86 w 1847"/>
                  <a:gd name="T43" fmla="*/ 21 h 168"/>
                  <a:gd name="T44" fmla="*/ 91 w 1847"/>
                  <a:gd name="T45" fmla="*/ 10 h 168"/>
                  <a:gd name="T46" fmla="*/ 95 w 1847"/>
                  <a:gd name="T47" fmla="*/ 4 h 168"/>
                  <a:gd name="T48" fmla="*/ 100 w 1847"/>
                  <a:gd name="T49" fmla="*/ 1 h 168"/>
                  <a:gd name="T50" fmla="*/ 105 w 1847"/>
                  <a:gd name="T51" fmla="*/ 1 h 168"/>
                  <a:gd name="T52" fmla="*/ 110 w 1847"/>
                  <a:gd name="T53" fmla="*/ 4 h 168"/>
                  <a:gd name="T54" fmla="*/ 114 w 1847"/>
                  <a:gd name="T55" fmla="*/ 10 h 168"/>
                  <a:gd name="T56" fmla="*/ 119 w 1847"/>
                  <a:gd name="T57" fmla="*/ 21 h 168"/>
                  <a:gd name="T58" fmla="*/ 123 w 1847"/>
                  <a:gd name="T59" fmla="*/ 33 h 168"/>
                  <a:gd name="T60" fmla="*/ 126 w 1847"/>
                  <a:gd name="T61" fmla="*/ 47 h 168"/>
                  <a:gd name="T62" fmla="*/ 129 w 1847"/>
                  <a:gd name="T63" fmla="*/ 64 h 168"/>
                  <a:gd name="T64" fmla="*/ 131 w 1847"/>
                  <a:gd name="T65" fmla="*/ 80 h 168"/>
                  <a:gd name="T66" fmla="*/ 134 w 1847"/>
                  <a:gd name="T67" fmla="*/ 88 h 168"/>
                  <a:gd name="T68" fmla="*/ 140 w 1847"/>
                  <a:gd name="T69" fmla="*/ 88 h 168"/>
                  <a:gd name="T70" fmla="*/ 151 w 1847"/>
                  <a:gd name="T71" fmla="*/ 88 h 168"/>
                  <a:gd name="T72" fmla="*/ 163 w 1847"/>
                  <a:gd name="T73" fmla="*/ 88 h 168"/>
                  <a:gd name="T74" fmla="*/ 176 w 1847"/>
                  <a:gd name="T75" fmla="*/ 88 h 168"/>
                  <a:gd name="T76" fmla="*/ 189 w 1847"/>
                  <a:gd name="T77" fmla="*/ 88 h 168"/>
                  <a:gd name="T78" fmla="*/ 198 w 1847"/>
                  <a:gd name="T79" fmla="*/ 88 h 168"/>
                  <a:gd name="T80" fmla="*/ 204 w 1847"/>
                  <a:gd name="T81" fmla="*/ 88 h 168"/>
                  <a:gd name="T82" fmla="*/ 205 w 1847"/>
                  <a:gd name="T83" fmla="*/ 129 h 168"/>
                  <a:gd name="T84" fmla="*/ 127 w 1847"/>
                  <a:gd name="T85" fmla="*/ 121 h 168"/>
                  <a:gd name="T86" fmla="*/ 126 w 1847"/>
                  <a:gd name="T87" fmla="*/ 105 h 168"/>
                  <a:gd name="T88" fmla="*/ 124 w 1847"/>
                  <a:gd name="T89" fmla="*/ 92 h 168"/>
                  <a:gd name="T90" fmla="*/ 121 w 1847"/>
                  <a:gd name="T91" fmla="*/ 79 h 168"/>
                  <a:gd name="T92" fmla="*/ 118 w 1847"/>
                  <a:gd name="T93" fmla="*/ 68 h 168"/>
                  <a:gd name="T94" fmla="*/ 114 w 1847"/>
                  <a:gd name="T95" fmla="*/ 60 h 168"/>
                  <a:gd name="T96" fmla="*/ 110 w 1847"/>
                  <a:gd name="T97" fmla="*/ 53 h 168"/>
                  <a:gd name="T98" fmla="*/ 105 w 1847"/>
                  <a:gd name="T99" fmla="*/ 50 h 16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847"/>
                  <a:gd name="T151" fmla="*/ 0 h 168"/>
                  <a:gd name="T152" fmla="*/ 1847 w 1847"/>
                  <a:gd name="T153" fmla="*/ 168 h 16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847" h="168">
                    <a:moveTo>
                      <a:pt x="923" y="65"/>
                    </a:moveTo>
                    <a:lnTo>
                      <a:pt x="901" y="65"/>
                    </a:lnTo>
                    <a:lnTo>
                      <a:pt x="879" y="68"/>
                    </a:lnTo>
                    <a:lnTo>
                      <a:pt x="858" y="70"/>
                    </a:lnTo>
                    <a:lnTo>
                      <a:pt x="838" y="73"/>
                    </a:lnTo>
                    <a:lnTo>
                      <a:pt x="818" y="78"/>
                    </a:lnTo>
                    <a:lnTo>
                      <a:pt x="800" y="83"/>
                    </a:lnTo>
                    <a:lnTo>
                      <a:pt x="784" y="89"/>
                    </a:lnTo>
                    <a:lnTo>
                      <a:pt x="768" y="95"/>
                    </a:lnTo>
                    <a:lnTo>
                      <a:pt x="754" y="103"/>
                    </a:lnTo>
                    <a:lnTo>
                      <a:pt x="741" y="111"/>
                    </a:lnTo>
                    <a:lnTo>
                      <a:pt x="730" y="120"/>
                    </a:lnTo>
                    <a:lnTo>
                      <a:pt x="720" y="128"/>
                    </a:lnTo>
                    <a:lnTo>
                      <a:pt x="714" y="137"/>
                    </a:lnTo>
                    <a:lnTo>
                      <a:pt x="708" y="147"/>
                    </a:lnTo>
                    <a:lnTo>
                      <a:pt x="705" y="158"/>
                    </a:lnTo>
                    <a:lnTo>
                      <a:pt x="704" y="168"/>
                    </a:lnTo>
                    <a:lnTo>
                      <a:pt x="0" y="168"/>
                    </a:lnTo>
                    <a:lnTo>
                      <a:pt x="0" y="116"/>
                    </a:lnTo>
                    <a:lnTo>
                      <a:pt x="7" y="116"/>
                    </a:lnTo>
                    <a:lnTo>
                      <a:pt x="27" y="116"/>
                    </a:lnTo>
                    <a:lnTo>
                      <a:pt x="57" y="116"/>
                    </a:lnTo>
                    <a:lnTo>
                      <a:pt x="97" y="116"/>
                    </a:lnTo>
                    <a:lnTo>
                      <a:pt x="145" y="116"/>
                    </a:lnTo>
                    <a:lnTo>
                      <a:pt x="197" y="116"/>
                    </a:lnTo>
                    <a:lnTo>
                      <a:pt x="254" y="116"/>
                    </a:lnTo>
                    <a:lnTo>
                      <a:pt x="313" y="116"/>
                    </a:lnTo>
                    <a:lnTo>
                      <a:pt x="373" y="116"/>
                    </a:lnTo>
                    <a:lnTo>
                      <a:pt x="431" y="116"/>
                    </a:lnTo>
                    <a:lnTo>
                      <a:pt x="486" y="116"/>
                    </a:lnTo>
                    <a:lnTo>
                      <a:pt x="537" y="116"/>
                    </a:lnTo>
                    <a:lnTo>
                      <a:pt x="582" y="116"/>
                    </a:lnTo>
                    <a:lnTo>
                      <a:pt x="617" y="116"/>
                    </a:lnTo>
                    <a:lnTo>
                      <a:pt x="644" y="116"/>
                    </a:lnTo>
                    <a:lnTo>
                      <a:pt x="658" y="116"/>
                    </a:lnTo>
                    <a:lnTo>
                      <a:pt x="666" y="105"/>
                    </a:lnTo>
                    <a:lnTo>
                      <a:pt x="675" y="94"/>
                    </a:lnTo>
                    <a:lnTo>
                      <a:pt x="686" y="83"/>
                    </a:lnTo>
                    <a:lnTo>
                      <a:pt x="698" y="72"/>
                    </a:lnTo>
                    <a:lnTo>
                      <a:pt x="713" y="62"/>
                    </a:lnTo>
                    <a:lnTo>
                      <a:pt x="727" y="53"/>
                    </a:lnTo>
                    <a:lnTo>
                      <a:pt x="744" y="43"/>
                    </a:lnTo>
                    <a:lnTo>
                      <a:pt x="760" y="35"/>
                    </a:lnTo>
                    <a:lnTo>
                      <a:pt x="778" y="28"/>
                    </a:lnTo>
                    <a:lnTo>
                      <a:pt x="797" y="21"/>
                    </a:lnTo>
                    <a:lnTo>
                      <a:pt x="817" y="14"/>
                    </a:lnTo>
                    <a:lnTo>
                      <a:pt x="838" y="10"/>
                    </a:lnTo>
                    <a:lnTo>
                      <a:pt x="858" y="6"/>
                    </a:lnTo>
                    <a:lnTo>
                      <a:pt x="880" y="2"/>
                    </a:lnTo>
                    <a:lnTo>
                      <a:pt x="901" y="1"/>
                    </a:lnTo>
                    <a:lnTo>
                      <a:pt x="923" y="0"/>
                    </a:lnTo>
                    <a:lnTo>
                      <a:pt x="946" y="1"/>
                    </a:lnTo>
                    <a:lnTo>
                      <a:pt x="968" y="2"/>
                    </a:lnTo>
                    <a:lnTo>
                      <a:pt x="989" y="6"/>
                    </a:lnTo>
                    <a:lnTo>
                      <a:pt x="1010" y="10"/>
                    </a:lnTo>
                    <a:lnTo>
                      <a:pt x="1030" y="14"/>
                    </a:lnTo>
                    <a:lnTo>
                      <a:pt x="1050" y="21"/>
                    </a:lnTo>
                    <a:lnTo>
                      <a:pt x="1069" y="28"/>
                    </a:lnTo>
                    <a:lnTo>
                      <a:pt x="1088" y="35"/>
                    </a:lnTo>
                    <a:lnTo>
                      <a:pt x="1104" y="43"/>
                    </a:lnTo>
                    <a:lnTo>
                      <a:pt x="1121" y="53"/>
                    </a:lnTo>
                    <a:lnTo>
                      <a:pt x="1135" y="62"/>
                    </a:lnTo>
                    <a:lnTo>
                      <a:pt x="1149" y="72"/>
                    </a:lnTo>
                    <a:lnTo>
                      <a:pt x="1161" y="83"/>
                    </a:lnTo>
                    <a:lnTo>
                      <a:pt x="1172" y="94"/>
                    </a:lnTo>
                    <a:lnTo>
                      <a:pt x="1181" y="105"/>
                    </a:lnTo>
                    <a:lnTo>
                      <a:pt x="1189" y="116"/>
                    </a:lnTo>
                    <a:lnTo>
                      <a:pt x="1203" y="116"/>
                    </a:lnTo>
                    <a:lnTo>
                      <a:pt x="1230" y="116"/>
                    </a:lnTo>
                    <a:lnTo>
                      <a:pt x="1265" y="116"/>
                    </a:lnTo>
                    <a:lnTo>
                      <a:pt x="1309" y="116"/>
                    </a:lnTo>
                    <a:lnTo>
                      <a:pt x="1360" y="116"/>
                    </a:lnTo>
                    <a:lnTo>
                      <a:pt x="1416" y="116"/>
                    </a:lnTo>
                    <a:lnTo>
                      <a:pt x="1475" y="116"/>
                    </a:lnTo>
                    <a:lnTo>
                      <a:pt x="1535" y="116"/>
                    </a:lnTo>
                    <a:lnTo>
                      <a:pt x="1593" y="116"/>
                    </a:lnTo>
                    <a:lnTo>
                      <a:pt x="1650" y="116"/>
                    </a:lnTo>
                    <a:lnTo>
                      <a:pt x="1703" y="116"/>
                    </a:lnTo>
                    <a:lnTo>
                      <a:pt x="1751" y="116"/>
                    </a:lnTo>
                    <a:lnTo>
                      <a:pt x="1791" y="116"/>
                    </a:lnTo>
                    <a:lnTo>
                      <a:pt x="1821" y="116"/>
                    </a:lnTo>
                    <a:lnTo>
                      <a:pt x="1841" y="116"/>
                    </a:lnTo>
                    <a:lnTo>
                      <a:pt x="1847" y="116"/>
                    </a:lnTo>
                    <a:lnTo>
                      <a:pt x="1847" y="168"/>
                    </a:lnTo>
                    <a:lnTo>
                      <a:pt x="1144" y="168"/>
                    </a:lnTo>
                    <a:lnTo>
                      <a:pt x="1143" y="158"/>
                    </a:lnTo>
                    <a:lnTo>
                      <a:pt x="1140" y="147"/>
                    </a:lnTo>
                    <a:lnTo>
                      <a:pt x="1134" y="137"/>
                    </a:lnTo>
                    <a:lnTo>
                      <a:pt x="1126" y="128"/>
                    </a:lnTo>
                    <a:lnTo>
                      <a:pt x="1118" y="120"/>
                    </a:lnTo>
                    <a:lnTo>
                      <a:pt x="1106" y="111"/>
                    </a:lnTo>
                    <a:lnTo>
                      <a:pt x="1094" y="103"/>
                    </a:lnTo>
                    <a:lnTo>
                      <a:pt x="1080" y="95"/>
                    </a:lnTo>
                    <a:lnTo>
                      <a:pt x="1064" y="89"/>
                    </a:lnTo>
                    <a:lnTo>
                      <a:pt x="1047" y="83"/>
                    </a:lnTo>
                    <a:lnTo>
                      <a:pt x="1029" y="78"/>
                    </a:lnTo>
                    <a:lnTo>
                      <a:pt x="1010" y="73"/>
                    </a:lnTo>
                    <a:lnTo>
                      <a:pt x="989" y="70"/>
                    </a:lnTo>
                    <a:lnTo>
                      <a:pt x="968" y="68"/>
                    </a:lnTo>
                    <a:lnTo>
                      <a:pt x="946" y="65"/>
                    </a:lnTo>
                    <a:lnTo>
                      <a:pt x="923" y="65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759" name="Rectangle 336"/>
              <p:cNvSpPr>
                <a:spLocks noChangeArrowheads="1"/>
              </p:cNvSpPr>
              <p:nvPr/>
            </p:nvSpPr>
            <p:spPr bwMode="auto">
              <a:xfrm>
                <a:off x="5404" y="2595"/>
                <a:ext cx="29" cy="120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760" name="Rectangle 337"/>
              <p:cNvSpPr>
                <a:spLocks noChangeArrowheads="1"/>
              </p:cNvSpPr>
              <p:nvPr/>
            </p:nvSpPr>
            <p:spPr bwMode="auto">
              <a:xfrm>
                <a:off x="4759" y="2595"/>
                <a:ext cx="30" cy="120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761" name="Rectangle 338"/>
              <p:cNvSpPr>
                <a:spLocks noChangeArrowheads="1"/>
              </p:cNvSpPr>
              <p:nvPr/>
            </p:nvSpPr>
            <p:spPr bwMode="auto">
              <a:xfrm>
                <a:off x="5026" y="3165"/>
                <a:ext cx="142" cy="330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762" name="Rectangle 339"/>
              <p:cNvSpPr>
                <a:spLocks noChangeArrowheads="1"/>
              </p:cNvSpPr>
              <p:nvPr/>
            </p:nvSpPr>
            <p:spPr bwMode="auto">
              <a:xfrm>
                <a:off x="5026" y="3495"/>
                <a:ext cx="142" cy="1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763" name="Rectangle 340"/>
              <p:cNvSpPr>
                <a:spLocks noChangeArrowheads="1"/>
              </p:cNvSpPr>
              <p:nvPr/>
            </p:nvSpPr>
            <p:spPr bwMode="auto">
              <a:xfrm>
                <a:off x="5026" y="3558"/>
                <a:ext cx="142" cy="15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764" name="Rectangle 341"/>
              <p:cNvSpPr>
                <a:spLocks noChangeArrowheads="1"/>
              </p:cNvSpPr>
              <p:nvPr/>
            </p:nvSpPr>
            <p:spPr bwMode="auto">
              <a:xfrm>
                <a:off x="5026" y="3615"/>
                <a:ext cx="142" cy="1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765" name="Rectangle 342"/>
              <p:cNvSpPr>
                <a:spLocks noChangeArrowheads="1"/>
              </p:cNvSpPr>
              <p:nvPr/>
            </p:nvSpPr>
            <p:spPr bwMode="auto">
              <a:xfrm>
                <a:off x="5100" y="3186"/>
                <a:ext cx="60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766" name="Rectangle 343"/>
              <p:cNvSpPr>
                <a:spLocks noChangeArrowheads="1"/>
              </p:cNvSpPr>
              <p:nvPr/>
            </p:nvSpPr>
            <p:spPr bwMode="auto">
              <a:xfrm>
                <a:off x="5100" y="3186"/>
                <a:ext cx="60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767" name="Rectangle 344"/>
              <p:cNvSpPr>
                <a:spLocks noChangeArrowheads="1"/>
              </p:cNvSpPr>
              <p:nvPr/>
            </p:nvSpPr>
            <p:spPr bwMode="auto">
              <a:xfrm>
                <a:off x="5032" y="3186"/>
                <a:ext cx="62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768" name="Rectangle 345"/>
              <p:cNvSpPr>
                <a:spLocks noChangeArrowheads="1"/>
              </p:cNvSpPr>
              <p:nvPr/>
            </p:nvSpPr>
            <p:spPr bwMode="auto">
              <a:xfrm>
                <a:off x="5100" y="3369"/>
                <a:ext cx="60" cy="2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769" name="Rectangle 346"/>
              <p:cNvSpPr>
                <a:spLocks noChangeArrowheads="1"/>
              </p:cNvSpPr>
              <p:nvPr/>
            </p:nvSpPr>
            <p:spPr bwMode="auto">
              <a:xfrm>
                <a:off x="5168" y="3422"/>
                <a:ext cx="34" cy="25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770" name="Rectangle 347"/>
              <p:cNvSpPr>
                <a:spLocks noChangeArrowheads="1"/>
              </p:cNvSpPr>
              <p:nvPr/>
            </p:nvSpPr>
            <p:spPr bwMode="auto">
              <a:xfrm>
                <a:off x="4992" y="3422"/>
                <a:ext cx="34" cy="25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771" name="Rectangle 348"/>
              <p:cNvSpPr>
                <a:spLocks noChangeArrowheads="1"/>
              </p:cNvSpPr>
              <p:nvPr/>
            </p:nvSpPr>
            <p:spPr bwMode="auto">
              <a:xfrm>
                <a:off x="5026" y="3511"/>
                <a:ext cx="142" cy="47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772" name="Rectangle 349"/>
              <p:cNvSpPr>
                <a:spLocks noChangeArrowheads="1"/>
              </p:cNvSpPr>
              <p:nvPr/>
            </p:nvSpPr>
            <p:spPr bwMode="auto">
              <a:xfrm>
                <a:off x="5026" y="3573"/>
                <a:ext cx="142" cy="42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773" name="Rectangle 350"/>
              <p:cNvSpPr>
                <a:spLocks noChangeArrowheads="1"/>
              </p:cNvSpPr>
              <p:nvPr/>
            </p:nvSpPr>
            <p:spPr bwMode="auto">
              <a:xfrm>
                <a:off x="5026" y="3631"/>
                <a:ext cx="142" cy="47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774" name="Rectangle 351"/>
              <p:cNvSpPr>
                <a:spLocks noChangeArrowheads="1"/>
              </p:cNvSpPr>
              <p:nvPr/>
            </p:nvSpPr>
            <p:spPr bwMode="auto">
              <a:xfrm>
                <a:off x="5100" y="3369"/>
                <a:ext cx="60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775" name="Rectangle 352"/>
              <p:cNvSpPr>
                <a:spLocks noChangeArrowheads="1"/>
              </p:cNvSpPr>
              <p:nvPr/>
            </p:nvSpPr>
            <p:spPr bwMode="auto">
              <a:xfrm>
                <a:off x="5032" y="3369"/>
                <a:ext cx="62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776" name="Rectangle 353"/>
              <p:cNvSpPr>
                <a:spLocks noChangeArrowheads="1"/>
              </p:cNvSpPr>
              <p:nvPr/>
            </p:nvSpPr>
            <p:spPr bwMode="auto">
              <a:xfrm>
                <a:off x="5100" y="3312"/>
                <a:ext cx="14" cy="52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777" name="Rectangle 354"/>
              <p:cNvSpPr>
                <a:spLocks noChangeArrowheads="1"/>
              </p:cNvSpPr>
              <p:nvPr/>
            </p:nvSpPr>
            <p:spPr bwMode="auto">
              <a:xfrm>
                <a:off x="5080" y="3312"/>
                <a:ext cx="14" cy="52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778" name="Rectangle 355"/>
              <p:cNvSpPr>
                <a:spLocks noChangeArrowheads="1"/>
              </p:cNvSpPr>
              <p:nvPr/>
            </p:nvSpPr>
            <p:spPr bwMode="auto">
              <a:xfrm>
                <a:off x="5100" y="3395"/>
                <a:ext cx="60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779" name="Rectangle 356"/>
              <p:cNvSpPr>
                <a:spLocks noChangeArrowheads="1"/>
              </p:cNvSpPr>
              <p:nvPr/>
            </p:nvSpPr>
            <p:spPr bwMode="auto">
              <a:xfrm>
                <a:off x="5032" y="3395"/>
                <a:ext cx="62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780" name="Rectangle 357"/>
              <p:cNvSpPr>
                <a:spLocks noChangeArrowheads="1"/>
              </p:cNvSpPr>
              <p:nvPr/>
            </p:nvSpPr>
            <p:spPr bwMode="auto">
              <a:xfrm>
                <a:off x="5168" y="3552"/>
                <a:ext cx="34" cy="27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781" name="Rectangle 358"/>
              <p:cNvSpPr>
                <a:spLocks noChangeArrowheads="1"/>
              </p:cNvSpPr>
              <p:nvPr/>
            </p:nvSpPr>
            <p:spPr bwMode="auto">
              <a:xfrm>
                <a:off x="4992" y="3552"/>
                <a:ext cx="34" cy="27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782" name="Rectangle 359"/>
              <p:cNvSpPr>
                <a:spLocks noChangeArrowheads="1"/>
              </p:cNvSpPr>
              <p:nvPr/>
            </p:nvSpPr>
            <p:spPr bwMode="auto">
              <a:xfrm>
                <a:off x="5334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783" name="Rectangle 360"/>
              <p:cNvSpPr>
                <a:spLocks noChangeArrowheads="1"/>
              </p:cNvSpPr>
              <p:nvPr/>
            </p:nvSpPr>
            <p:spPr bwMode="auto">
              <a:xfrm>
                <a:off x="5228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784" name="Rectangle 361"/>
              <p:cNvSpPr>
                <a:spLocks noChangeArrowheads="1"/>
              </p:cNvSpPr>
              <p:nvPr/>
            </p:nvSpPr>
            <p:spPr bwMode="auto">
              <a:xfrm>
                <a:off x="4912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785" name="Rectangle 362"/>
              <p:cNvSpPr>
                <a:spLocks noChangeArrowheads="1"/>
              </p:cNvSpPr>
              <p:nvPr/>
            </p:nvSpPr>
            <p:spPr bwMode="auto">
              <a:xfrm>
                <a:off x="5122" y="2747"/>
                <a:ext cx="54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786" name="Rectangle 363"/>
              <p:cNvSpPr>
                <a:spLocks noChangeArrowheads="1"/>
              </p:cNvSpPr>
              <p:nvPr/>
            </p:nvSpPr>
            <p:spPr bwMode="auto">
              <a:xfrm>
                <a:off x="5228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787" name="Rectangle 364"/>
              <p:cNvSpPr>
                <a:spLocks noChangeArrowheads="1"/>
              </p:cNvSpPr>
              <p:nvPr/>
            </p:nvSpPr>
            <p:spPr bwMode="auto">
              <a:xfrm>
                <a:off x="5334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788" name="Rectangle 365"/>
              <p:cNvSpPr>
                <a:spLocks noChangeArrowheads="1"/>
              </p:cNvSpPr>
              <p:nvPr/>
            </p:nvSpPr>
            <p:spPr bwMode="auto">
              <a:xfrm>
                <a:off x="5018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789" name="Rectangle 366"/>
              <p:cNvSpPr>
                <a:spLocks noChangeArrowheads="1"/>
              </p:cNvSpPr>
              <p:nvPr/>
            </p:nvSpPr>
            <p:spPr bwMode="auto">
              <a:xfrm>
                <a:off x="4809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790" name="Rectangle 367"/>
              <p:cNvSpPr>
                <a:spLocks noChangeArrowheads="1"/>
              </p:cNvSpPr>
              <p:nvPr/>
            </p:nvSpPr>
            <p:spPr bwMode="auto">
              <a:xfrm>
                <a:off x="4912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791" name="Rectangle 368"/>
              <p:cNvSpPr>
                <a:spLocks noChangeArrowheads="1"/>
              </p:cNvSpPr>
              <p:nvPr/>
            </p:nvSpPr>
            <p:spPr bwMode="auto">
              <a:xfrm>
                <a:off x="4809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792" name="Freeform 369"/>
              <p:cNvSpPr>
                <a:spLocks/>
              </p:cNvSpPr>
              <p:nvPr/>
            </p:nvSpPr>
            <p:spPr bwMode="auto">
              <a:xfrm>
                <a:off x="5114" y="2721"/>
                <a:ext cx="72" cy="324"/>
              </a:xfrm>
              <a:custGeom>
                <a:avLst/>
                <a:gdLst>
                  <a:gd name="T0" fmla="*/ 21 w 217"/>
                  <a:gd name="T1" fmla="*/ 163 h 373"/>
                  <a:gd name="T2" fmla="*/ 3 w 217"/>
                  <a:gd name="T3" fmla="*/ 163 h 373"/>
                  <a:gd name="T4" fmla="*/ 3 w 217"/>
                  <a:gd name="T5" fmla="*/ 260 h 373"/>
                  <a:gd name="T6" fmla="*/ 21 w 217"/>
                  <a:gd name="T7" fmla="*/ 260 h 373"/>
                  <a:gd name="T8" fmla="*/ 24 w 217"/>
                  <a:gd name="T9" fmla="*/ 281 h 373"/>
                  <a:gd name="T10" fmla="*/ 0 w 217"/>
                  <a:gd name="T11" fmla="*/ 281 h 373"/>
                  <a:gd name="T12" fmla="*/ 0 w 217"/>
                  <a:gd name="T13" fmla="*/ 0 h 373"/>
                  <a:gd name="T14" fmla="*/ 24 w 217"/>
                  <a:gd name="T15" fmla="*/ 0 h 373"/>
                  <a:gd name="T16" fmla="*/ 21 w 217"/>
                  <a:gd name="T17" fmla="*/ 22 h 373"/>
                  <a:gd name="T18" fmla="*/ 3 w 217"/>
                  <a:gd name="T19" fmla="*/ 22 h 373"/>
                  <a:gd name="T20" fmla="*/ 3 w 217"/>
                  <a:gd name="T21" fmla="*/ 129 h 373"/>
                  <a:gd name="T22" fmla="*/ 21 w 217"/>
                  <a:gd name="T23" fmla="*/ 129 h 373"/>
                  <a:gd name="T24" fmla="*/ 21 w 217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3"/>
                  <a:gd name="T41" fmla="*/ 217 w 217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3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8" y="344"/>
                    </a:lnTo>
                    <a:lnTo>
                      <a:pt x="217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793" name="Freeform 370"/>
              <p:cNvSpPr>
                <a:spLocks/>
              </p:cNvSpPr>
              <p:nvPr/>
            </p:nvSpPr>
            <p:spPr bwMode="auto">
              <a:xfrm>
                <a:off x="5176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794" name="Freeform 371"/>
              <p:cNvSpPr>
                <a:spLocks/>
              </p:cNvSpPr>
              <p:nvPr/>
            </p:nvSpPr>
            <p:spPr bwMode="auto">
              <a:xfrm>
                <a:off x="5218" y="2721"/>
                <a:ext cx="72" cy="324"/>
              </a:xfrm>
              <a:custGeom>
                <a:avLst/>
                <a:gdLst>
                  <a:gd name="T0" fmla="*/ 21 w 216"/>
                  <a:gd name="T1" fmla="*/ 163 h 373"/>
                  <a:gd name="T2" fmla="*/ 3 w 216"/>
                  <a:gd name="T3" fmla="*/ 163 h 373"/>
                  <a:gd name="T4" fmla="*/ 3 w 216"/>
                  <a:gd name="T5" fmla="*/ 260 h 373"/>
                  <a:gd name="T6" fmla="*/ 21 w 216"/>
                  <a:gd name="T7" fmla="*/ 260 h 373"/>
                  <a:gd name="T8" fmla="*/ 24 w 216"/>
                  <a:gd name="T9" fmla="*/ 281 h 373"/>
                  <a:gd name="T10" fmla="*/ 0 w 216"/>
                  <a:gd name="T11" fmla="*/ 281 h 373"/>
                  <a:gd name="T12" fmla="*/ 0 w 216"/>
                  <a:gd name="T13" fmla="*/ 0 h 373"/>
                  <a:gd name="T14" fmla="*/ 24 w 216"/>
                  <a:gd name="T15" fmla="*/ 0 h 373"/>
                  <a:gd name="T16" fmla="*/ 21 w 216"/>
                  <a:gd name="T17" fmla="*/ 22 h 373"/>
                  <a:gd name="T18" fmla="*/ 3 w 216"/>
                  <a:gd name="T19" fmla="*/ 22 h 373"/>
                  <a:gd name="T20" fmla="*/ 3 w 216"/>
                  <a:gd name="T21" fmla="*/ 129 h 373"/>
                  <a:gd name="T22" fmla="*/ 21 w 216"/>
                  <a:gd name="T23" fmla="*/ 129 h 373"/>
                  <a:gd name="T24" fmla="*/ 21 w 216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3"/>
                  <a:gd name="T41" fmla="*/ 216 w 216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3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7" y="344"/>
                    </a:lnTo>
                    <a:lnTo>
                      <a:pt x="216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6" y="0"/>
                    </a:lnTo>
                    <a:lnTo>
                      <a:pt x="187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7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795" name="Freeform 372"/>
              <p:cNvSpPr>
                <a:spLocks/>
              </p:cNvSpPr>
              <p:nvPr/>
            </p:nvSpPr>
            <p:spPr bwMode="auto">
              <a:xfrm>
                <a:off x="5280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796" name="Freeform 373"/>
              <p:cNvSpPr>
                <a:spLocks/>
              </p:cNvSpPr>
              <p:nvPr/>
            </p:nvSpPr>
            <p:spPr bwMode="auto">
              <a:xfrm>
                <a:off x="5324" y="2721"/>
                <a:ext cx="72" cy="324"/>
              </a:xfrm>
              <a:custGeom>
                <a:avLst/>
                <a:gdLst>
                  <a:gd name="T0" fmla="*/ 21 w 217"/>
                  <a:gd name="T1" fmla="*/ 163 h 373"/>
                  <a:gd name="T2" fmla="*/ 3 w 217"/>
                  <a:gd name="T3" fmla="*/ 163 h 373"/>
                  <a:gd name="T4" fmla="*/ 3 w 217"/>
                  <a:gd name="T5" fmla="*/ 260 h 373"/>
                  <a:gd name="T6" fmla="*/ 21 w 217"/>
                  <a:gd name="T7" fmla="*/ 260 h 373"/>
                  <a:gd name="T8" fmla="*/ 24 w 217"/>
                  <a:gd name="T9" fmla="*/ 281 h 373"/>
                  <a:gd name="T10" fmla="*/ 0 w 217"/>
                  <a:gd name="T11" fmla="*/ 281 h 373"/>
                  <a:gd name="T12" fmla="*/ 0 w 217"/>
                  <a:gd name="T13" fmla="*/ 0 h 373"/>
                  <a:gd name="T14" fmla="*/ 24 w 217"/>
                  <a:gd name="T15" fmla="*/ 0 h 373"/>
                  <a:gd name="T16" fmla="*/ 21 w 217"/>
                  <a:gd name="T17" fmla="*/ 22 h 373"/>
                  <a:gd name="T18" fmla="*/ 3 w 217"/>
                  <a:gd name="T19" fmla="*/ 22 h 373"/>
                  <a:gd name="T20" fmla="*/ 3 w 217"/>
                  <a:gd name="T21" fmla="*/ 129 h 373"/>
                  <a:gd name="T22" fmla="*/ 21 w 217"/>
                  <a:gd name="T23" fmla="*/ 129 h 373"/>
                  <a:gd name="T24" fmla="*/ 21 w 217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3"/>
                  <a:gd name="T41" fmla="*/ 217 w 217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3">
                    <a:moveTo>
                      <a:pt x="188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8" y="344"/>
                    </a:lnTo>
                    <a:lnTo>
                      <a:pt x="217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797" name="Freeform 374"/>
              <p:cNvSpPr>
                <a:spLocks/>
              </p:cNvSpPr>
              <p:nvPr/>
            </p:nvSpPr>
            <p:spPr bwMode="auto">
              <a:xfrm>
                <a:off x="5386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798" name="Freeform 375"/>
              <p:cNvSpPr>
                <a:spLocks/>
              </p:cNvSpPr>
              <p:nvPr/>
            </p:nvSpPr>
            <p:spPr bwMode="auto">
              <a:xfrm>
                <a:off x="5218" y="3139"/>
                <a:ext cx="72" cy="324"/>
              </a:xfrm>
              <a:custGeom>
                <a:avLst/>
                <a:gdLst>
                  <a:gd name="T0" fmla="*/ 21 w 216"/>
                  <a:gd name="T1" fmla="*/ 165 h 372"/>
                  <a:gd name="T2" fmla="*/ 3 w 216"/>
                  <a:gd name="T3" fmla="*/ 165 h 372"/>
                  <a:gd name="T4" fmla="*/ 3 w 216"/>
                  <a:gd name="T5" fmla="*/ 260 h 372"/>
                  <a:gd name="T6" fmla="*/ 21 w 216"/>
                  <a:gd name="T7" fmla="*/ 260 h 372"/>
                  <a:gd name="T8" fmla="*/ 24 w 216"/>
                  <a:gd name="T9" fmla="*/ 282 h 372"/>
                  <a:gd name="T10" fmla="*/ 0 w 216"/>
                  <a:gd name="T11" fmla="*/ 282 h 372"/>
                  <a:gd name="T12" fmla="*/ 0 w 216"/>
                  <a:gd name="T13" fmla="*/ 0 h 372"/>
                  <a:gd name="T14" fmla="*/ 24 w 216"/>
                  <a:gd name="T15" fmla="*/ 0 h 372"/>
                  <a:gd name="T16" fmla="*/ 21 w 216"/>
                  <a:gd name="T17" fmla="*/ 21 h 372"/>
                  <a:gd name="T18" fmla="*/ 3 w 216"/>
                  <a:gd name="T19" fmla="*/ 21 h 372"/>
                  <a:gd name="T20" fmla="*/ 3 w 216"/>
                  <a:gd name="T21" fmla="*/ 130 h 372"/>
                  <a:gd name="T22" fmla="*/ 21 w 216"/>
                  <a:gd name="T23" fmla="*/ 130 h 372"/>
                  <a:gd name="T24" fmla="*/ 21 w 216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2"/>
                  <a:gd name="T41" fmla="*/ 216 w 216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2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3"/>
                    </a:lnTo>
                    <a:lnTo>
                      <a:pt x="187" y="343"/>
                    </a:lnTo>
                    <a:lnTo>
                      <a:pt x="216" y="372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16" y="0"/>
                    </a:lnTo>
                    <a:lnTo>
                      <a:pt x="187" y="27"/>
                    </a:lnTo>
                    <a:lnTo>
                      <a:pt x="29" y="27"/>
                    </a:lnTo>
                    <a:lnTo>
                      <a:pt x="29" y="171"/>
                    </a:lnTo>
                    <a:lnTo>
                      <a:pt x="187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799" name="Freeform 376"/>
              <p:cNvSpPr>
                <a:spLocks/>
              </p:cNvSpPr>
              <p:nvPr/>
            </p:nvSpPr>
            <p:spPr bwMode="auto">
              <a:xfrm>
                <a:off x="5280" y="3139"/>
                <a:ext cx="10" cy="324"/>
              </a:xfrm>
              <a:custGeom>
                <a:avLst/>
                <a:gdLst>
                  <a:gd name="T0" fmla="*/ 0 w 29"/>
                  <a:gd name="T1" fmla="*/ 21 h 372"/>
                  <a:gd name="T2" fmla="*/ 0 w 29"/>
                  <a:gd name="T3" fmla="*/ 260 h 372"/>
                  <a:gd name="T4" fmla="*/ 3 w 29"/>
                  <a:gd name="T5" fmla="*/ 282 h 372"/>
                  <a:gd name="T6" fmla="*/ 3 w 29"/>
                  <a:gd name="T7" fmla="*/ 0 h 372"/>
                  <a:gd name="T8" fmla="*/ 0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0" y="27"/>
                    </a:moveTo>
                    <a:lnTo>
                      <a:pt x="0" y="343"/>
                    </a:lnTo>
                    <a:lnTo>
                      <a:pt x="29" y="372"/>
                    </a:lnTo>
                    <a:lnTo>
                      <a:pt x="2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800" name="Freeform 377"/>
              <p:cNvSpPr>
                <a:spLocks/>
              </p:cNvSpPr>
              <p:nvPr/>
            </p:nvSpPr>
            <p:spPr bwMode="auto">
              <a:xfrm>
                <a:off x="5324" y="3139"/>
                <a:ext cx="72" cy="324"/>
              </a:xfrm>
              <a:custGeom>
                <a:avLst/>
                <a:gdLst>
                  <a:gd name="T0" fmla="*/ 21 w 217"/>
                  <a:gd name="T1" fmla="*/ 165 h 372"/>
                  <a:gd name="T2" fmla="*/ 3 w 217"/>
                  <a:gd name="T3" fmla="*/ 165 h 372"/>
                  <a:gd name="T4" fmla="*/ 3 w 217"/>
                  <a:gd name="T5" fmla="*/ 260 h 372"/>
                  <a:gd name="T6" fmla="*/ 21 w 217"/>
                  <a:gd name="T7" fmla="*/ 260 h 372"/>
                  <a:gd name="T8" fmla="*/ 24 w 217"/>
                  <a:gd name="T9" fmla="*/ 282 h 372"/>
                  <a:gd name="T10" fmla="*/ 0 w 217"/>
                  <a:gd name="T11" fmla="*/ 282 h 372"/>
                  <a:gd name="T12" fmla="*/ 0 w 217"/>
                  <a:gd name="T13" fmla="*/ 0 h 372"/>
                  <a:gd name="T14" fmla="*/ 24 w 217"/>
                  <a:gd name="T15" fmla="*/ 0 h 372"/>
                  <a:gd name="T16" fmla="*/ 21 w 217"/>
                  <a:gd name="T17" fmla="*/ 21 h 372"/>
                  <a:gd name="T18" fmla="*/ 3 w 217"/>
                  <a:gd name="T19" fmla="*/ 21 h 372"/>
                  <a:gd name="T20" fmla="*/ 3 w 217"/>
                  <a:gd name="T21" fmla="*/ 130 h 372"/>
                  <a:gd name="T22" fmla="*/ 21 w 217"/>
                  <a:gd name="T23" fmla="*/ 130 h 372"/>
                  <a:gd name="T24" fmla="*/ 21 w 217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2"/>
                  <a:gd name="T41" fmla="*/ 217 w 217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2">
                    <a:moveTo>
                      <a:pt x="188" y="217"/>
                    </a:moveTo>
                    <a:lnTo>
                      <a:pt x="29" y="217"/>
                    </a:lnTo>
                    <a:lnTo>
                      <a:pt x="29" y="343"/>
                    </a:lnTo>
                    <a:lnTo>
                      <a:pt x="188" y="343"/>
                    </a:lnTo>
                    <a:lnTo>
                      <a:pt x="217" y="372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7"/>
                    </a:lnTo>
                    <a:lnTo>
                      <a:pt x="29" y="27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801" name="Freeform 378"/>
              <p:cNvSpPr>
                <a:spLocks/>
              </p:cNvSpPr>
              <p:nvPr/>
            </p:nvSpPr>
            <p:spPr bwMode="auto">
              <a:xfrm>
                <a:off x="5386" y="3139"/>
                <a:ext cx="10" cy="324"/>
              </a:xfrm>
              <a:custGeom>
                <a:avLst/>
                <a:gdLst>
                  <a:gd name="T0" fmla="*/ 0 w 29"/>
                  <a:gd name="T1" fmla="*/ 21 h 372"/>
                  <a:gd name="T2" fmla="*/ 0 w 29"/>
                  <a:gd name="T3" fmla="*/ 260 h 372"/>
                  <a:gd name="T4" fmla="*/ 3 w 29"/>
                  <a:gd name="T5" fmla="*/ 282 h 372"/>
                  <a:gd name="T6" fmla="*/ 3 w 29"/>
                  <a:gd name="T7" fmla="*/ 0 h 372"/>
                  <a:gd name="T8" fmla="*/ 0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0" y="27"/>
                    </a:moveTo>
                    <a:lnTo>
                      <a:pt x="0" y="343"/>
                    </a:lnTo>
                    <a:lnTo>
                      <a:pt x="29" y="372"/>
                    </a:lnTo>
                    <a:lnTo>
                      <a:pt x="2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802" name="Freeform 379"/>
              <p:cNvSpPr>
                <a:spLocks/>
              </p:cNvSpPr>
              <p:nvPr/>
            </p:nvSpPr>
            <p:spPr bwMode="auto">
              <a:xfrm>
                <a:off x="5008" y="2721"/>
                <a:ext cx="72" cy="324"/>
              </a:xfrm>
              <a:custGeom>
                <a:avLst/>
                <a:gdLst>
                  <a:gd name="T0" fmla="*/ 3 w 215"/>
                  <a:gd name="T1" fmla="*/ 163 h 373"/>
                  <a:gd name="T2" fmla="*/ 21 w 215"/>
                  <a:gd name="T3" fmla="*/ 163 h 373"/>
                  <a:gd name="T4" fmla="*/ 21 w 215"/>
                  <a:gd name="T5" fmla="*/ 260 h 373"/>
                  <a:gd name="T6" fmla="*/ 3 w 215"/>
                  <a:gd name="T7" fmla="*/ 260 h 373"/>
                  <a:gd name="T8" fmla="*/ 0 w 215"/>
                  <a:gd name="T9" fmla="*/ 281 h 373"/>
                  <a:gd name="T10" fmla="*/ 24 w 215"/>
                  <a:gd name="T11" fmla="*/ 281 h 373"/>
                  <a:gd name="T12" fmla="*/ 24 w 215"/>
                  <a:gd name="T13" fmla="*/ 0 h 373"/>
                  <a:gd name="T14" fmla="*/ 0 w 215"/>
                  <a:gd name="T15" fmla="*/ 0 h 373"/>
                  <a:gd name="T16" fmla="*/ 3 w 215"/>
                  <a:gd name="T17" fmla="*/ 22 h 373"/>
                  <a:gd name="T18" fmla="*/ 21 w 215"/>
                  <a:gd name="T19" fmla="*/ 22 h 373"/>
                  <a:gd name="T20" fmla="*/ 21 w 215"/>
                  <a:gd name="T21" fmla="*/ 129 h 373"/>
                  <a:gd name="T22" fmla="*/ 3 w 215"/>
                  <a:gd name="T23" fmla="*/ 129 h 373"/>
                  <a:gd name="T24" fmla="*/ 3 w 215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3"/>
                  <a:gd name="T41" fmla="*/ 215 w 215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3">
                    <a:moveTo>
                      <a:pt x="29" y="217"/>
                    </a:moveTo>
                    <a:lnTo>
                      <a:pt x="187" y="217"/>
                    </a:lnTo>
                    <a:lnTo>
                      <a:pt x="187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5" y="373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7" y="29"/>
                    </a:lnTo>
                    <a:lnTo>
                      <a:pt x="187" y="171"/>
                    </a:lnTo>
                    <a:lnTo>
                      <a:pt x="29" y="171"/>
                    </a:lnTo>
                    <a:lnTo>
                      <a:pt x="29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803" name="Freeform 380"/>
              <p:cNvSpPr>
                <a:spLocks/>
              </p:cNvSpPr>
              <p:nvPr/>
            </p:nvSpPr>
            <p:spPr bwMode="auto">
              <a:xfrm>
                <a:off x="5008" y="2721"/>
                <a:ext cx="10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804" name="Freeform 381"/>
              <p:cNvSpPr>
                <a:spLocks/>
              </p:cNvSpPr>
              <p:nvPr/>
            </p:nvSpPr>
            <p:spPr bwMode="auto">
              <a:xfrm>
                <a:off x="4903" y="2721"/>
                <a:ext cx="71" cy="324"/>
              </a:xfrm>
              <a:custGeom>
                <a:avLst/>
                <a:gdLst>
                  <a:gd name="T0" fmla="*/ 3 w 216"/>
                  <a:gd name="T1" fmla="*/ 163 h 373"/>
                  <a:gd name="T2" fmla="*/ 20 w 216"/>
                  <a:gd name="T3" fmla="*/ 163 h 373"/>
                  <a:gd name="T4" fmla="*/ 20 w 216"/>
                  <a:gd name="T5" fmla="*/ 260 h 373"/>
                  <a:gd name="T6" fmla="*/ 3 w 216"/>
                  <a:gd name="T7" fmla="*/ 260 h 373"/>
                  <a:gd name="T8" fmla="*/ 0 w 216"/>
                  <a:gd name="T9" fmla="*/ 281 h 373"/>
                  <a:gd name="T10" fmla="*/ 23 w 216"/>
                  <a:gd name="T11" fmla="*/ 281 h 373"/>
                  <a:gd name="T12" fmla="*/ 23 w 216"/>
                  <a:gd name="T13" fmla="*/ 0 h 373"/>
                  <a:gd name="T14" fmla="*/ 0 w 216"/>
                  <a:gd name="T15" fmla="*/ 0 h 373"/>
                  <a:gd name="T16" fmla="*/ 3 w 216"/>
                  <a:gd name="T17" fmla="*/ 22 h 373"/>
                  <a:gd name="T18" fmla="*/ 20 w 216"/>
                  <a:gd name="T19" fmla="*/ 22 h 373"/>
                  <a:gd name="T20" fmla="*/ 20 w 216"/>
                  <a:gd name="T21" fmla="*/ 129 h 373"/>
                  <a:gd name="T22" fmla="*/ 3 w 216"/>
                  <a:gd name="T23" fmla="*/ 129 h 373"/>
                  <a:gd name="T24" fmla="*/ 3 w 216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3"/>
                  <a:gd name="T41" fmla="*/ 216 w 216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3">
                    <a:moveTo>
                      <a:pt x="29" y="217"/>
                    </a:moveTo>
                    <a:lnTo>
                      <a:pt x="186" y="217"/>
                    </a:lnTo>
                    <a:lnTo>
                      <a:pt x="186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6" y="373"/>
                    </a:lnTo>
                    <a:lnTo>
                      <a:pt x="216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6" y="29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9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805" name="Freeform 382"/>
              <p:cNvSpPr>
                <a:spLocks/>
              </p:cNvSpPr>
              <p:nvPr/>
            </p:nvSpPr>
            <p:spPr bwMode="auto">
              <a:xfrm>
                <a:off x="4903" y="2721"/>
                <a:ext cx="9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806" name="Freeform 383"/>
              <p:cNvSpPr>
                <a:spLocks/>
              </p:cNvSpPr>
              <p:nvPr/>
            </p:nvSpPr>
            <p:spPr bwMode="auto">
              <a:xfrm>
                <a:off x="4799" y="2721"/>
                <a:ext cx="72" cy="324"/>
              </a:xfrm>
              <a:custGeom>
                <a:avLst/>
                <a:gdLst>
                  <a:gd name="T0" fmla="*/ 3 w 215"/>
                  <a:gd name="T1" fmla="*/ 163 h 373"/>
                  <a:gd name="T2" fmla="*/ 21 w 215"/>
                  <a:gd name="T3" fmla="*/ 163 h 373"/>
                  <a:gd name="T4" fmla="*/ 21 w 215"/>
                  <a:gd name="T5" fmla="*/ 260 h 373"/>
                  <a:gd name="T6" fmla="*/ 3 w 215"/>
                  <a:gd name="T7" fmla="*/ 260 h 373"/>
                  <a:gd name="T8" fmla="*/ 0 w 215"/>
                  <a:gd name="T9" fmla="*/ 281 h 373"/>
                  <a:gd name="T10" fmla="*/ 24 w 215"/>
                  <a:gd name="T11" fmla="*/ 281 h 373"/>
                  <a:gd name="T12" fmla="*/ 24 w 215"/>
                  <a:gd name="T13" fmla="*/ 0 h 373"/>
                  <a:gd name="T14" fmla="*/ 0 w 215"/>
                  <a:gd name="T15" fmla="*/ 0 h 373"/>
                  <a:gd name="T16" fmla="*/ 3 w 215"/>
                  <a:gd name="T17" fmla="*/ 22 h 373"/>
                  <a:gd name="T18" fmla="*/ 21 w 215"/>
                  <a:gd name="T19" fmla="*/ 22 h 373"/>
                  <a:gd name="T20" fmla="*/ 21 w 215"/>
                  <a:gd name="T21" fmla="*/ 129 h 373"/>
                  <a:gd name="T22" fmla="*/ 3 w 215"/>
                  <a:gd name="T23" fmla="*/ 129 h 373"/>
                  <a:gd name="T24" fmla="*/ 3 w 215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3"/>
                  <a:gd name="T41" fmla="*/ 215 w 215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3">
                    <a:moveTo>
                      <a:pt x="28" y="217"/>
                    </a:moveTo>
                    <a:lnTo>
                      <a:pt x="186" y="217"/>
                    </a:lnTo>
                    <a:lnTo>
                      <a:pt x="186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5" y="373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6" y="29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807" name="Freeform 384"/>
              <p:cNvSpPr>
                <a:spLocks/>
              </p:cNvSpPr>
              <p:nvPr/>
            </p:nvSpPr>
            <p:spPr bwMode="auto">
              <a:xfrm>
                <a:off x="4799" y="2721"/>
                <a:ext cx="10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808" name="Freeform 386"/>
              <p:cNvSpPr>
                <a:spLocks/>
              </p:cNvSpPr>
              <p:nvPr/>
            </p:nvSpPr>
            <p:spPr bwMode="auto">
              <a:xfrm>
                <a:off x="4903" y="3139"/>
                <a:ext cx="9" cy="324"/>
              </a:xfrm>
              <a:custGeom>
                <a:avLst/>
                <a:gdLst>
                  <a:gd name="T0" fmla="*/ 3 w 29"/>
                  <a:gd name="T1" fmla="*/ 21 h 372"/>
                  <a:gd name="T2" fmla="*/ 3 w 29"/>
                  <a:gd name="T3" fmla="*/ 260 h 372"/>
                  <a:gd name="T4" fmla="*/ 0 w 29"/>
                  <a:gd name="T5" fmla="*/ 282 h 372"/>
                  <a:gd name="T6" fmla="*/ 0 w 29"/>
                  <a:gd name="T7" fmla="*/ 0 h 372"/>
                  <a:gd name="T8" fmla="*/ 3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29" y="27"/>
                    </a:moveTo>
                    <a:lnTo>
                      <a:pt x="29" y="343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809" name="Freeform 387"/>
              <p:cNvSpPr>
                <a:spLocks/>
              </p:cNvSpPr>
              <p:nvPr/>
            </p:nvSpPr>
            <p:spPr bwMode="auto">
              <a:xfrm>
                <a:off x="4799" y="3139"/>
                <a:ext cx="72" cy="324"/>
              </a:xfrm>
              <a:custGeom>
                <a:avLst/>
                <a:gdLst>
                  <a:gd name="T0" fmla="*/ 3 w 215"/>
                  <a:gd name="T1" fmla="*/ 165 h 372"/>
                  <a:gd name="T2" fmla="*/ 21 w 215"/>
                  <a:gd name="T3" fmla="*/ 165 h 372"/>
                  <a:gd name="T4" fmla="*/ 21 w 215"/>
                  <a:gd name="T5" fmla="*/ 260 h 372"/>
                  <a:gd name="T6" fmla="*/ 3 w 215"/>
                  <a:gd name="T7" fmla="*/ 260 h 372"/>
                  <a:gd name="T8" fmla="*/ 0 w 215"/>
                  <a:gd name="T9" fmla="*/ 282 h 372"/>
                  <a:gd name="T10" fmla="*/ 24 w 215"/>
                  <a:gd name="T11" fmla="*/ 282 h 372"/>
                  <a:gd name="T12" fmla="*/ 24 w 215"/>
                  <a:gd name="T13" fmla="*/ 0 h 372"/>
                  <a:gd name="T14" fmla="*/ 0 w 215"/>
                  <a:gd name="T15" fmla="*/ 0 h 372"/>
                  <a:gd name="T16" fmla="*/ 3 w 215"/>
                  <a:gd name="T17" fmla="*/ 21 h 372"/>
                  <a:gd name="T18" fmla="*/ 21 w 215"/>
                  <a:gd name="T19" fmla="*/ 21 h 372"/>
                  <a:gd name="T20" fmla="*/ 21 w 215"/>
                  <a:gd name="T21" fmla="*/ 130 h 372"/>
                  <a:gd name="T22" fmla="*/ 3 w 215"/>
                  <a:gd name="T23" fmla="*/ 130 h 372"/>
                  <a:gd name="T24" fmla="*/ 3 w 215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2"/>
                  <a:gd name="T41" fmla="*/ 215 w 215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2">
                    <a:moveTo>
                      <a:pt x="28" y="217"/>
                    </a:moveTo>
                    <a:lnTo>
                      <a:pt x="186" y="217"/>
                    </a:lnTo>
                    <a:lnTo>
                      <a:pt x="186" y="343"/>
                    </a:lnTo>
                    <a:lnTo>
                      <a:pt x="29" y="343"/>
                    </a:lnTo>
                    <a:lnTo>
                      <a:pt x="0" y="372"/>
                    </a:lnTo>
                    <a:lnTo>
                      <a:pt x="215" y="372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7"/>
                    </a:lnTo>
                    <a:lnTo>
                      <a:pt x="186" y="27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810" name="Freeform 388"/>
              <p:cNvSpPr>
                <a:spLocks/>
              </p:cNvSpPr>
              <p:nvPr/>
            </p:nvSpPr>
            <p:spPr bwMode="auto">
              <a:xfrm>
                <a:off x="4799" y="3139"/>
                <a:ext cx="10" cy="324"/>
              </a:xfrm>
              <a:custGeom>
                <a:avLst/>
                <a:gdLst>
                  <a:gd name="T0" fmla="*/ 3 w 29"/>
                  <a:gd name="T1" fmla="*/ 21 h 372"/>
                  <a:gd name="T2" fmla="*/ 3 w 29"/>
                  <a:gd name="T3" fmla="*/ 260 h 372"/>
                  <a:gd name="T4" fmla="*/ 0 w 29"/>
                  <a:gd name="T5" fmla="*/ 282 h 372"/>
                  <a:gd name="T6" fmla="*/ 0 w 29"/>
                  <a:gd name="T7" fmla="*/ 0 h 372"/>
                  <a:gd name="T8" fmla="*/ 3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29" y="27"/>
                    </a:moveTo>
                    <a:lnTo>
                      <a:pt x="29" y="343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811" name="Rectangle 389"/>
              <p:cNvSpPr>
                <a:spLocks noChangeArrowheads="1"/>
              </p:cNvSpPr>
              <p:nvPr/>
            </p:nvSpPr>
            <p:spPr bwMode="auto">
              <a:xfrm>
                <a:off x="5114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812" name="Rectangle 390"/>
              <p:cNvSpPr>
                <a:spLocks noChangeArrowheads="1"/>
              </p:cNvSpPr>
              <p:nvPr/>
            </p:nvSpPr>
            <p:spPr bwMode="auto">
              <a:xfrm>
                <a:off x="5218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813" name="Rectangle 391"/>
              <p:cNvSpPr>
                <a:spLocks noChangeArrowheads="1"/>
              </p:cNvSpPr>
              <p:nvPr/>
            </p:nvSpPr>
            <p:spPr bwMode="auto">
              <a:xfrm>
                <a:off x="5324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814" name="Rectangle 392"/>
              <p:cNvSpPr>
                <a:spLocks noChangeArrowheads="1"/>
              </p:cNvSpPr>
              <p:nvPr/>
            </p:nvSpPr>
            <p:spPr bwMode="auto">
              <a:xfrm>
                <a:off x="5008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815" name="Rectangle 393"/>
              <p:cNvSpPr>
                <a:spLocks noChangeArrowheads="1"/>
              </p:cNvSpPr>
              <p:nvPr/>
            </p:nvSpPr>
            <p:spPr bwMode="auto">
              <a:xfrm>
                <a:off x="4903" y="2898"/>
                <a:ext cx="71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816" name="Rectangle 394"/>
              <p:cNvSpPr>
                <a:spLocks noChangeArrowheads="1"/>
              </p:cNvSpPr>
              <p:nvPr/>
            </p:nvSpPr>
            <p:spPr bwMode="auto">
              <a:xfrm>
                <a:off x="4799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817" name="Freeform 395"/>
              <p:cNvSpPr>
                <a:spLocks/>
              </p:cNvSpPr>
              <p:nvPr/>
            </p:nvSpPr>
            <p:spPr bwMode="auto">
              <a:xfrm>
                <a:off x="4986" y="2736"/>
                <a:ext cx="12" cy="37"/>
              </a:xfrm>
              <a:custGeom>
                <a:avLst/>
                <a:gdLst>
                  <a:gd name="T0" fmla="*/ 2 w 37"/>
                  <a:gd name="T1" fmla="*/ 36 h 38"/>
                  <a:gd name="T2" fmla="*/ 3 w 37"/>
                  <a:gd name="T3" fmla="*/ 34 h 38"/>
                  <a:gd name="T4" fmla="*/ 3 w 37"/>
                  <a:gd name="T5" fmla="*/ 30 h 38"/>
                  <a:gd name="T6" fmla="*/ 4 w 37"/>
                  <a:gd name="T7" fmla="*/ 23 h 38"/>
                  <a:gd name="T8" fmla="*/ 4 w 37"/>
                  <a:gd name="T9" fmla="*/ 19 h 38"/>
                  <a:gd name="T10" fmla="*/ 4 w 37"/>
                  <a:gd name="T11" fmla="*/ 12 h 38"/>
                  <a:gd name="T12" fmla="*/ 3 w 37"/>
                  <a:gd name="T13" fmla="*/ 5 h 38"/>
                  <a:gd name="T14" fmla="*/ 3 w 37"/>
                  <a:gd name="T15" fmla="*/ 1 h 38"/>
                  <a:gd name="T16" fmla="*/ 2 w 37"/>
                  <a:gd name="T17" fmla="*/ 0 h 38"/>
                  <a:gd name="T18" fmla="*/ 1 w 37"/>
                  <a:gd name="T19" fmla="*/ 1 h 38"/>
                  <a:gd name="T20" fmla="*/ 1 w 37"/>
                  <a:gd name="T21" fmla="*/ 5 h 38"/>
                  <a:gd name="T22" fmla="*/ 0 w 37"/>
                  <a:gd name="T23" fmla="*/ 12 h 38"/>
                  <a:gd name="T24" fmla="*/ 0 w 37"/>
                  <a:gd name="T25" fmla="*/ 19 h 38"/>
                  <a:gd name="T26" fmla="*/ 0 w 37"/>
                  <a:gd name="T27" fmla="*/ 23 h 38"/>
                  <a:gd name="T28" fmla="*/ 1 w 37"/>
                  <a:gd name="T29" fmla="*/ 30 h 38"/>
                  <a:gd name="T30" fmla="*/ 1 w 37"/>
                  <a:gd name="T31" fmla="*/ 34 h 38"/>
                  <a:gd name="T32" fmla="*/ 2 w 37"/>
                  <a:gd name="T33" fmla="*/ 36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7"/>
                  <a:gd name="T52" fmla="*/ 0 h 38"/>
                  <a:gd name="T53" fmla="*/ 37 w 37"/>
                  <a:gd name="T54" fmla="*/ 38 h 3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7" h="38">
                    <a:moveTo>
                      <a:pt x="19" y="38"/>
                    </a:moveTo>
                    <a:lnTo>
                      <a:pt x="26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7" y="19"/>
                    </a:lnTo>
                    <a:lnTo>
                      <a:pt x="36" y="12"/>
                    </a:lnTo>
                    <a:lnTo>
                      <a:pt x="32" y="5"/>
                    </a:lnTo>
                    <a:lnTo>
                      <a:pt x="26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</p:grpSp>
        <p:grpSp>
          <p:nvGrpSpPr>
            <p:cNvPr id="341" name="Group 316"/>
            <p:cNvGrpSpPr>
              <a:grpSpLocks/>
            </p:cNvGrpSpPr>
            <p:nvPr/>
          </p:nvGrpSpPr>
          <p:grpSpPr bwMode="auto">
            <a:xfrm>
              <a:off x="3753525" y="2326955"/>
              <a:ext cx="163469" cy="127788"/>
              <a:chOff x="4727" y="2506"/>
              <a:chExt cx="706" cy="1172"/>
            </a:xfrm>
          </p:grpSpPr>
          <p:sp>
            <p:nvSpPr>
              <p:cNvPr id="662" name="Freeform 317"/>
              <p:cNvSpPr>
                <a:spLocks/>
              </p:cNvSpPr>
              <p:nvPr/>
            </p:nvSpPr>
            <p:spPr bwMode="auto">
              <a:xfrm>
                <a:off x="4727" y="3558"/>
                <a:ext cx="46" cy="120"/>
              </a:xfrm>
              <a:custGeom>
                <a:avLst/>
                <a:gdLst>
                  <a:gd name="T0" fmla="*/ 0 w 139"/>
                  <a:gd name="T1" fmla="*/ 107 h 135"/>
                  <a:gd name="T2" fmla="*/ 0 w 139"/>
                  <a:gd name="T3" fmla="*/ 73 h 135"/>
                  <a:gd name="T4" fmla="*/ 5 w 139"/>
                  <a:gd name="T5" fmla="*/ 73 h 135"/>
                  <a:gd name="T6" fmla="*/ 5 w 139"/>
                  <a:gd name="T7" fmla="*/ 37 h 135"/>
                  <a:gd name="T8" fmla="*/ 10 w 139"/>
                  <a:gd name="T9" fmla="*/ 37 h 135"/>
                  <a:gd name="T10" fmla="*/ 10 w 139"/>
                  <a:gd name="T11" fmla="*/ 0 h 135"/>
                  <a:gd name="T12" fmla="*/ 15 w 139"/>
                  <a:gd name="T13" fmla="*/ 0 h 135"/>
                  <a:gd name="T14" fmla="*/ 15 w 139"/>
                  <a:gd name="T15" fmla="*/ 107 h 135"/>
                  <a:gd name="T16" fmla="*/ 0 w 139"/>
                  <a:gd name="T17" fmla="*/ 107 h 1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9"/>
                  <a:gd name="T28" fmla="*/ 0 h 135"/>
                  <a:gd name="T29" fmla="*/ 139 w 139"/>
                  <a:gd name="T30" fmla="*/ 135 h 13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9" h="135">
                    <a:moveTo>
                      <a:pt x="0" y="135"/>
                    </a:moveTo>
                    <a:lnTo>
                      <a:pt x="0" y="92"/>
                    </a:lnTo>
                    <a:lnTo>
                      <a:pt x="46" y="92"/>
                    </a:lnTo>
                    <a:lnTo>
                      <a:pt x="46" y="47"/>
                    </a:lnTo>
                    <a:lnTo>
                      <a:pt x="92" y="47"/>
                    </a:lnTo>
                    <a:lnTo>
                      <a:pt x="92" y="0"/>
                    </a:lnTo>
                    <a:lnTo>
                      <a:pt x="139" y="0"/>
                    </a:lnTo>
                    <a:lnTo>
                      <a:pt x="139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663" name="Freeform 318"/>
              <p:cNvSpPr>
                <a:spLocks/>
              </p:cNvSpPr>
              <p:nvPr/>
            </p:nvSpPr>
            <p:spPr bwMode="auto">
              <a:xfrm>
                <a:off x="4773" y="2564"/>
                <a:ext cx="648" cy="1114"/>
              </a:xfrm>
              <a:custGeom>
                <a:avLst/>
                <a:gdLst>
                  <a:gd name="T0" fmla="*/ 0 w 1946"/>
                  <a:gd name="T1" fmla="*/ 971 h 1278"/>
                  <a:gd name="T2" fmla="*/ 0 w 1946"/>
                  <a:gd name="T3" fmla="*/ 78 h 1278"/>
                  <a:gd name="T4" fmla="*/ 84 w 1946"/>
                  <a:gd name="T5" fmla="*/ 78 h 1278"/>
                  <a:gd name="T6" fmla="*/ 84 w 1946"/>
                  <a:gd name="T7" fmla="*/ 71 h 1278"/>
                  <a:gd name="T8" fmla="*/ 84 w 1946"/>
                  <a:gd name="T9" fmla="*/ 62 h 1278"/>
                  <a:gd name="T10" fmla="*/ 85 w 1946"/>
                  <a:gd name="T11" fmla="*/ 55 h 1278"/>
                  <a:gd name="T12" fmla="*/ 85 w 1946"/>
                  <a:gd name="T13" fmla="*/ 48 h 1278"/>
                  <a:gd name="T14" fmla="*/ 86 w 1946"/>
                  <a:gd name="T15" fmla="*/ 42 h 1278"/>
                  <a:gd name="T16" fmla="*/ 88 w 1946"/>
                  <a:gd name="T17" fmla="*/ 35 h 1278"/>
                  <a:gd name="T18" fmla="*/ 89 w 1946"/>
                  <a:gd name="T19" fmla="*/ 29 h 1278"/>
                  <a:gd name="T20" fmla="*/ 91 w 1946"/>
                  <a:gd name="T21" fmla="*/ 23 h 1278"/>
                  <a:gd name="T22" fmla="*/ 92 w 1946"/>
                  <a:gd name="T23" fmla="*/ 18 h 1278"/>
                  <a:gd name="T24" fmla="*/ 94 w 1946"/>
                  <a:gd name="T25" fmla="*/ 14 h 1278"/>
                  <a:gd name="T26" fmla="*/ 96 w 1946"/>
                  <a:gd name="T27" fmla="*/ 10 h 1278"/>
                  <a:gd name="T28" fmla="*/ 98 w 1946"/>
                  <a:gd name="T29" fmla="*/ 6 h 1278"/>
                  <a:gd name="T30" fmla="*/ 101 w 1946"/>
                  <a:gd name="T31" fmla="*/ 3 h 1278"/>
                  <a:gd name="T32" fmla="*/ 103 w 1946"/>
                  <a:gd name="T33" fmla="*/ 3 h 1278"/>
                  <a:gd name="T34" fmla="*/ 105 w 1946"/>
                  <a:gd name="T35" fmla="*/ 0 h 1278"/>
                  <a:gd name="T36" fmla="*/ 108 w 1946"/>
                  <a:gd name="T37" fmla="*/ 0 h 1278"/>
                  <a:gd name="T38" fmla="*/ 110 w 1946"/>
                  <a:gd name="T39" fmla="*/ 0 h 1278"/>
                  <a:gd name="T40" fmla="*/ 113 w 1946"/>
                  <a:gd name="T41" fmla="*/ 3 h 1278"/>
                  <a:gd name="T42" fmla="*/ 115 w 1946"/>
                  <a:gd name="T43" fmla="*/ 3 h 1278"/>
                  <a:gd name="T44" fmla="*/ 118 w 1946"/>
                  <a:gd name="T45" fmla="*/ 6 h 1278"/>
                  <a:gd name="T46" fmla="*/ 120 w 1946"/>
                  <a:gd name="T47" fmla="*/ 10 h 1278"/>
                  <a:gd name="T48" fmla="*/ 122 w 1946"/>
                  <a:gd name="T49" fmla="*/ 14 h 1278"/>
                  <a:gd name="T50" fmla="*/ 124 w 1946"/>
                  <a:gd name="T51" fmla="*/ 18 h 1278"/>
                  <a:gd name="T52" fmla="*/ 125 w 1946"/>
                  <a:gd name="T53" fmla="*/ 23 h 1278"/>
                  <a:gd name="T54" fmla="*/ 127 w 1946"/>
                  <a:gd name="T55" fmla="*/ 29 h 1278"/>
                  <a:gd name="T56" fmla="*/ 128 w 1946"/>
                  <a:gd name="T57" fmla="*/ 35 h 1278"/>
                  <a:gd name="T58" fmla="*/ 130 w 1946"/>
                  <a:gd name="T59" fmla="*/ 42 h 1278"/>
                  <a:gd name="T60" fmla="*/ 130 w 1946"/>
                  <a:gd name="T61" fmla="*/ 48 h 1278"/>
                  <a:gd name="T62" fmla="*/ 131 w 1946"/>
                  <a:gd name="T63" fmla="*/ 55 h 1278"/>
                  <a:gd name="T64" fmla="*/ 132 w 1946"/>
                  <a:gd name="T65" fmla="*/ 62 h 1278"/>
                  <a:gd name="T66" fmla="*/ 132 w 1946"/>
                  <a:gd name="T67" fmla="*/ 71 h 1278"/>
                  <a:gd name="T68" fmla="*/ 132 w 1946"/>
                  <a:gd name="T69" fmla="*/ 78 h 1278"/>
                  <a:gd name="T70" fmla="*/ 216 w 1946"/>
                  <a:gd name="T71" fmla="*/ 78 h 1278"/>
                  <a:gd name="T72" fmla="*/ 216 w 1946"/>
                  <a:gd name="T73" fmla="*/ 970 h 1278"/>
                  <a:gd name="T74" fmla="*/ 0 w 1946"/>
                  <a:gd name="T75" fmla="*/ 971 h 127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946"/>
                  <a:gd name="T115" fmla="*/ 0 h 1278"/>
                  <a:gd name="T116" fmla="*/ 1946 w 1946"/>
                  <a:gd name="T117" fmla="*/ 1278 h 1278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946" h="1278">
                    <a:moveTo>
                      <a:pt x="0" y="1278"/>
                    </a:moveTo>
                    <a:lnTo>
                      <a:pt x="0" y="103"/>
                    </a:lnTo>
                    <a:lnTo>
                      <a:pt x="753" y="103"/>
                    </a:lnTo>
                    <a:lnTo>
                      <a:pt x="754" y="93"/>
                    </a:lnTo>
                    <a:lnTo>
                      <a:pt x="757" y="82"/>
                    </a:lnTo>
                    <a:lnTo>
                      <a:pt x="763" y="72"/>
                    </a:lnTo>
                    <a:lnTo>
                      <a:pt x="769" y="63"/>
                    </a:lnTo>
                    <a:lnTo>
                      <a:pt x="779" y="55"/>
                    </a:lnTo>
                    <a:lnTo>
                      <a:pt x="790" y="46"/>
                    </a:lnTo>
                    <a:lnTo>
                      <a:pt x="803" y="38"/>
                    </a:lnTo>
                    <a:lnTo>
                      <a:pt x="817" y="30"/>
                    </a:lnTo>
                    <a:lnTo>
                      <a:pt x="833" y="24"/>
                    </a:lnTo>
                    <a:lnTo>
                      <a:pt x="849" y="18"/>
                    </a:lnTo>
                    <a:lnTo>
                      <a:pt x="867" y="13"/>
                    </a:lnTo>
                    <a:lnTo>
                      <a:pt x="887" y="8"/>
                    </a:lnTo>
                    <a:lnTo>
                      <a:pt x="907" y="5"/>
                    </a:lnTo>
                    <a:lnTo>
                      <a:pt x="928" y="3"/>
                    </a:lnTo>
                    <a:lnTo>
                      <a:pt x="950" y="0"/>
                    </a:lnTo>
                    <a:lnTo>
                      <a:pt x="972" y="0"/>
                    </a:lnTo>
                    <a:lnTo>
                      <a:pt x="995" y="0"/>
                    </a:lnTo>
                    <a:lnTo>
                      <a:pt x="1017" y="3"/>
                    </a:lnTo>
                    <a:lnTo>
                      <a:pt x="1038" y="5"/>
                    </a:lnTo>
                    <a:lnTo>
                      <a:pt x="1059" y="8"/>
                    </a:lnTo>
                    <a:lnTo>
                      <a:pt x="1078" y="13"/>
                    </a:lnTo>
                    <a:lnTo>
                      <a:pt x="1096" y="18"/>
                    </a:lnTo>
                    <a:lnTo>
                      <a:pt x="1113" y="24"/>
                    </a:lnTo>
                    <a:lnTo>
                      <a:pt x="1129" y="30"/>
                    </a:lnTo>
                    <a:lnTo>
                      <a:pt x="1143" y="38"/>
                    </a:lnTo>
                    <a:lnTo>
                      <a:pt x="1155" y="46"/>
                    </a:lnTo>
                    <a:lnTo>
                      <a:pt x="1167" y="55"/>
                    </a:lnTo>
                    <a:lnTo>
                      <a:pt x="1175" y="63"/>
                    </a:lnTo>
                    <a:lnTo>
                      <a:pt x="1183" y="72"/>
                    </a:lnTo>
                    <a:lnTo>
                      <a:pt x="1189" y="82"/>
                    </a:lnTo>
                    <a:lnTo>
                      <a:pt x="1192" y="93"/>
                    </a:lnTo>
                    <a:lnTo>
                      <a:pt x="1193" y="103"/>
                    </a:lnTo>
                    <a:lnTo>
                      <a:pt x="1946" y="103"/>
                    </a:lnTo>
                    <a:lnTo>
                      <a:pt x="1946" y="1277"/>
                    </a:lnTo>
                    <a:lnTo>
                      <a:pt x="0" y="1278"/>
                    </a:lnTo>
                    <a:close/>
                  </a:path>
                </a:pathLst>
              </a:custGeom>
              <a:solidFill>
                <a:srgbClr val="B233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664" name="Rectangle 319"/>
              <p:cNvSpPr>
                <a:spLocks noChangeArrowheads="1"/>
              </p:cNvSpPr>
              <p:nvPr/>
            </p:nvSpPr>
            <p:spPr bwMode="auto">
              <a:xfrm>
                <a:off x="5188" y="3087"/>
                <a:ext cx="42" cy="3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665" name="Rectangle 320"/>
              <p:cNvSpPr>
                <a:spLocks noChangeArrowheads="1"/>
              </p:cNvSpPr>
              <p:nvPr/>
            </p:nvSpPr>
            <p:spPr bwMode="auto">
              <a:xfrm>
                <a:off x="5168" y="3134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666" name="Rectangle 321"/>
              <p:cNvSpPr>
                <a:spLocks noChangeArrowheads="1"/>
              </p:cNvSpPr>
              <p:nvPr/>
            </p:nvSpPr>
            <p:spPr bwMode="auto">
              <a:xfrm>
                <a:off x="5306" y="3034"/>
                <a:ext cx="42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667" name="Rectangle 322"/>
              <p:cNvSpPr>
                <a:spLocks noChangeArrowheads="1"/>
              </p:cNvSpPr>
              <p:nvPr/>
            </p:nvSpPr>
            <p:spPr bwMode="auto">
              <a:xfrm>
                <a:off x="5286" y="3087"/>
                <a:ext cx="40" cy="3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668" name="Rectangle 323"/>
              <p:cNvSpPr>
                <a:spLocks noChangeArrowheads="1"/>
              </p:cNvSpPr>
              <p:nvPr/>
            </p:nvSpPr>
            <p:spPr bwMode="auto">
              <a:xfrm>
                <a:off x="5286" y="2987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669" name="Rectangle 324"/>
              <p:cNvSpPr>
                <a:spLocks noChangeArrowheads="1"/>
              </p:cNvSpPr>
              <p:nvPr/>
            </p:nvSpPr>
            <p:spPr bwMode="auto">
              <a:xfrm>
                <a:off x="4773" y="3076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670" name="Rectangle 325"/>
              <p:cNvSpPr>
                <a:spLocks noChangeArrowheads="1"/>
              </p:cNvSpPr>
              <p:nvPr/>
            </p:nvSpPr>
            <p:spPr bwMode="auto">
              <a:xfrm>
                <a:off x="4773" y="3024"/>
                <a:ext cx="18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671" name="Rectangle 326"/>
              <p:cNvSpPr>
                <a:spLocks noChangeArrowheads="1"/>
              </p:cNvSpPr>
              <p:nvPr/>
            </p:nvSpPr>
            <p:spPr bwMode="auto">
              <a:xfrm>
                <a:off x="4773" y="3123"/>
                <a:ext cx="18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672" name="Rectangle 327"/>
              <p:cNvSpPr>
                <a:spLocks noChangeArrowheads="1"/>
              </p:cNvSpPr>
              <p:nvPr/>
            </p:nvSpPr>
            <p:spPr bwMode="auto">
              <a:xfrm>
                <a:off x="4946" y="3076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673" name="Rectangle 328"/>
              <p:cNvSpPr>
                <a:spLocks noChangeArrowheads="1"/>
              </p:cNvSpPr>
              <p:nvPr/>
            </p:nvSpPr>
            <p:spPr bwMode="auto">
              <a:xfrm>
                <a:off x="4924" y="312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674" name="Rectangle 329"/>
              <p:cNvSpPr>
                <a:spLocks noChangeArrowheads="1"/>
              </p:cNvSpPr>
              <p:nvPr/>
            </p:nvSpPr>
            <p:spPr bwMode="auto">
              <a:xfrm>
                <a:off x="4773" y="345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675" name="Rectangle 330"/>
              <p:cNvSpPr>
                <a:spLocks noChangeArrowheads="1"/>
              </p:cNvSpPr>
              <p:nvPr/>
            </p:nvSpPr>
            <p:spPr bwMode="auto">
              <a:xfrm>
                <a:off x="4773" y="3406"/>
                <a:ext cx="18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676" name="Rectangle 331"/>
              <p:cNvSpPr>
                <a:spLocks noChangeArrowheads="1"/>
              </p:cNvSpPr>
              <p:nvPr/>
            </p:nvSpPr>
            <p:spPr bwMode="auto">
              <a:xfrm>
                <a:off x="4773" y="3505"/>
                <a:ext cx="18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677" name="Rectangle 332"/>
              <p:cNvSpPr>
                <a:spLocks noChangeArrowheads="1"/>
              </p:cNvSpPr>
              <p:nvPr/>
            </p:nvSpPr>
            <p:spPr bwMode="auto">
              <a:xfrm>
                <a:off x="4946" y="345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678" name="Rectangle 333"/>
              <p:cNvSpPr>
                <a:spLocks noChangeArrowheads="1"/>
              </p:cNvSpPr>
              <p:nvPr/>
            </p:nvSpPr>
            <p:spPr bwMode="auto">
              <a:xfrm>
                <a:off x="4924" y="3505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679" name="Freeform 334"/>
              <p:cNvSpPr>
                <a:spLocks/>
              </p:cNvSpPr>
              <p:nvPr/>
            </p:nvSpPr>
            <p:spPr bwMode="auto">
              <a:xfrm>
                <a:off x="5024" y="3076"/>
                <a:ext cx="146" cy="89"/>
              </a:xfrm>
              <a:custGeom>
                <a:avLst/>
                <a:gdLst>
                  <a:gd name="T0" fmla="*/ 48 w 440"/>
                  <a:gd name="T1" fmla="*/ 78 h 102"/>
                  <a:gd name="T2" fmla="*/ 48 w 440"/>
                  <a:gd name="T3" fmla="*/ 70 h 102"/>
                  <a:gd name="T4" fmla="*/ 48 w 440"/>
                  <a:gd name="T5" fmla="*/ 63 h 102"/>
                  <a:gd name="T6" fmla="*/ 47 w 440"/>
                  <a:gd name="T7" fmla="*/ 55 h 102"/>
                  <a:gd name="T8" fmla="*/ 46 w 440"/>
                  <a:gd name="T9" fmla="*/ 49 h 102"/>
                  <a:gd name="T10" fmla="*/ 45 w 440"/>
                  <a:gd name="T11" fmla="*/ 42 h 102"/>
                  <a:gd name="T12" fmla="*/ 44 w 440"/>
                  <a:gd name="T13" fmla="*/ 35 h 102"/>
                  <a:gd name="T14" fmla="*/ 43 w 440"/>
                  <a:gd name="T15" fmla="*/ 29 h 102"/>
                  <a:gd name="T16" fmla="*/ 41 w 440"/>
                  <a:gd name="T17" fmla="*/ 23 h 102"/>
                  <a:gd name="T18" fmla="*/ 39 w 440"/>
                  <a:gd name="T19" fmla="*/ 18 h 102"/>
                  <a:gd name="T20" fmla="*/ 38 w 440"/>
                  <a:gd name="T21" fmla="*/ 14 h 102"/>
                  <a:gd name="T22" fmla="*/ 36 w 440"/>
                  <a:gd name="T23" fmla="*/ 10 h 102"/>
                  <a:gd name="T24" fmla="*/ 34 w 440"/>
                  <a:gd name="T25" fmla="*/ 6 h 102"/>
                  <a:gd name="T26" fmla="*/ 32 w 440"/>
                  <a:gd name="T27" fmla="*/ 3 h 102"/>
                  <a:gd name="T28" fmla="*/ 29 w 440"/>
                  <a:gd name="T29" fmla="*/ 3 h 102"/>
                  <a:gd name="T30" fmla="*/ 27 w 440"/>
                  <a:gd name="T31" fmla="*/ 0 h 102"/>
                  <a:gd name="T32" fmla="*/ 24 w 440"/>
                  <a:gd name="T33" fmla="*/ 0 h 102"/>
                  <a:gd name="T34" fmla="*/ 22 w 440"/>
                  <a:gd name="T35" fmla="*/ 0 h 102"/>
                  <a:gd name="T36" fmla="*/ 19 w 440"/>
                  <a:gd name="T37" fmla="*/ 3 h 102"/>
                  <a:gd name="T38" fmla="*/ 17 w 440"/>
                  <a:gd name="T39" fmla="*/ 3 h 102"/>
                  <a:gd name="T40" fmla="*/ 15 w 440"/>
                  <a:gd name="T41" fmla="*/ 6 h 102"/>
                  <a:gd name="T42" fmla="*/ 13 w 440"/>
                  <a:gd name="T43" fmla="*/ 10 h 102"/>
                  <a:gd name="T44" fmla="*/ 11 w 440"/>
                  <a:gd name="T45" fmla="*/ 14 h 102"/>
                  <a:gd name="T46" fmla="*/ 9 w 440"/>
                  <a:gd name="T47" fmla="*/ 18 h 102"/>
                  <a:gd name="T48" fmla="*/ 7 w 440"/>
                  <a:gd name="T49" fmla="*/ 23 h 102"/>
                  <a:gd name="T50" fmla="*/ 6 w 440"/>
                  <a:gd name="T51" fmla="*/ 29 h 102"/>
                  <a:gd name="T52" fmla="*/ 4 w 440"/>
                  <a:gd name="T53" fmla="*/ 35 h 102"/>
                  <a:gd name="T54" fmla="*/ 3 w 440"/>
                  <a:gd name="T55" fmla="*/ 42 h 102"/>
                  <a:gd name="T56" fmla="*/ 2 w 440"/>
                  <a:gd name="T57" fmla="*/ 49 h 102"/>
                  <a:gd name="T58" fmla="*/ 1 w 440"/>
                  <a:gd name="T59" fmla="*/ 55 h 102"/>
                  <a:gd name="T60" fmla="*/ 0 w 440"/>
                  <a:gd name="T61" fmla="*/ 63 h 102"/>
                  <a:gd name="T62" fmla="*/ 0 w 440"/>
                  <a:gd name="T63" fmla="*/ 70 h 102"/>
                  <a:gd name="T64" fmla="*/ 0 w 440"/>
                  <a:gd name="T65" fmla="*/ 78 h 102"/>
                  <a:gd name="T66" fmla="*/ 48 w 440"/>
                  <a:gd name="T67" fmla="*/ 78 h 10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40"/>
                  <a:gd name="T103" fmla="*/ 0 h 102"/>
                  <a:gd name="T104" fmla="*/ 440 w 440"/>
                  <a:gd name="T105" fmla="*/ 102 h 10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40" h="102">
                    <a:moveTo>
                      <a:pt x="440" y="102"/>
                    </a:moveTo>
                    <a:lnTo>
                      <a:pt x="439" y="92"/>
                    </a:lnTo>
                    <a:lnTo>
                      <a:pt x="436" y="82"/>
                    </a:lnTo>
                    <a:lnTo>
                      <a:pt x="430" y="72"/>
                    </a:lnTo>
                    <a:lnTo>
                      <a:pt x="422" y="64"/>
                    </a:lnTo>
                    <a:lnTo>
                      <a:pt x="414" y="55"/>
                    </a:lnTo>
                    <a:lnTo>
                      <a:pt x="402" y="46"/>
                    </a:lnTo>
                    <a:lnTo>
                      <a:pt x="390" y="38"/>
                    </a:lnTo>
                    <a:lnTo>
                      <a:pt x="376" y="30"/>
                    </a:lnTo>
                    <a:lnTo>
                      <a:pt x="360" y="24"/>
                    </a:lnTo>
                    <a:lnTo>
                      <a:pt x="343" y="18"/>
                    </a:lnTo>
                    <a:lnTo>
                      <a:pt x="325" y="13"/>
                    </a:lnTo>
                    <a:lnTo>
                      <a:pt x="306" y="8"/>
                    </a:lnTo>
                    <a:lnTo>
                      <a:pt x="285" y="5"/>
                    </a:lnTo>
                    <a:lnTo>
                      <a:pt x="264" y="3"/>
                    </a:lnTo>
                    <a:lnTo>
                      <a:pt x="242" y="0"/>
                    </a:lnTo>
                    <a:lnTo>
                      <a:pt x="219" y="0"/>
                    </a:lnTo>
                    <a:lnTo>
                      <a:pt x="197" y="0"/>
                    </a:lnTo>
                    <a:lnTo>
                      <a:pt x="175" y="3"/>
                    </a:lnTo>
                    <a:lnTo>
                      <a:pt x="154" y="5"/>
                    </a:lnTo>
                    <a:lnTo>
                      <a:pt x="134" y="8"/>
                    </a:lnTo>
                    <a:lnTo>
                      <a:pt x="114" y="13"/>
                    </a:lnTo>
                    <a:lnTo>
                      <a:pt x="96" y="18"/>
                    </a:lnTo>
                    <a:lnTo>
                      <a:pt x="80" y="24"/>
                    </a:lnTo>
                    <a:lnTo>
                      <a:pt x="64" y="30"/>
                    </a:lnTo>
                    <a:lnTo>
                      <a:pt x="50" y="38"/>
                    </a:lnTo>
                    <a:lnTo>
                      <a:pt x="37" y="46"/>
                    </a:lnTo>
                    <a:lnTo>
                      <a:pt x="26" y="55"/>
                    </a:lnTo>
                    <a:lnTo>
                      <a:pt x="16" y="64"/>
                    </a:lnTo>
                    <a:lnTo>
                      <a:pt x="10" y="72"/>
                    </a:lnTo>
                    <a:lnTo>
                      <a:pt x="4" y="82"/>
                    </a:lnTo>
                    <a:lnTo>
                      <a:pt x="1" y="92"/>
                    </a:lnTo>
                    <a:lnTo>
                      <a:pt x="0" y="102"/>
                    </a:lnTo>
                    <a:lnTo>
                      <a:pt x="440" y="102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680" name="Freeform 335"/>
              <p:cNvSpPr>
                <a:spLocks/>
              </p:cNvSpPr>
              <p:nvPr/>
            </p:nvSpPr>
            <p:spPr bwMode="auto">
              <a:xfrm>
                <a:off x="4789" y="2506"/>
                <a:ext cx="615" cy="147"/>
              </a:xfrm>
              <a:custGeom>
                <a:avLst/>
                <a:gdLst>
                  <a:gd name="T0" fmla="*/ 100 w 1847"/>
                  <a:gd name="T1" fmla="*/ 50 h 168"/>
                  <a:gd name="T2" fmla="*/ 95 w 1847"/>
                  <a:gd name="T3" fmla="*/ 53 h 168"/>
                  <a:gd name="T4" fmla="*/ 91 w 1847"/>
                  <a:gd name="T5" fmla="*/ 60 h 168"/>
                  <a:gd name="T6" fmla="*/ 87 w 1847"/>
                  <a:gd name="T7" fmla="*/ 68 h 168"/>
                  <a:gd name="T8" fmla="*/ 84 w 1847"/>
                  <a:gd name="T9" fmla="*/ 79 h 168"/>
                  <a:gd name="T10" fmla="*/ 81 w 1847"/>
                  <a:gd name="T11" fmla="*/ 92 h 168"/>
                  <a:gd name="T12" fmla="*/ 79 w 1847"/>
                  <a:gd name="T13" fmla="*/ 105 h 168"/>
                  <a:gd name="T14" fmla="*/ 78 w 1847"/>
                  <a:gd name="T15" fmla="*/ 121 h 168"/>
                  <a:gd name="T16" fmla="*/ 0 w 1847"/>
                  <a:gd name="T17" fmla="*/ 129 h 168"/>
                  <a:gd name="T18" fmla="*/ 1 w 1847"/>
                  <a:gd name="T19" fmla="*/ 88 h 168"/>
                  <a:gd name="T20" fmla="*/ 6 w 1847"/>
                  <a:gd name="T21" fmla="*/ 88 h 168"/>
                  <a:gd name="T22" fmla="*/ 16 w 1847"/>
                  <a:gd name="T23" fmla="*/ 88 h 168"/>
                  <a:gd name="T24" fmla="*/ 28 w 1847"/>
                  <a:gd name="T25" fmla="*/ 88 h 168"/>
                  <a:gd name="T26" fmla="*/ 41 w 1847"/>
                  <a:gd name="T27" fmla="*/ 88 h 168"/>
                  <a:gd name="T28" fmla="*/ 54 w 1847"/>
                  <a:gd name="T29" fmla="*/ 88 h 168"/>
                  <a:gd name="T30" fmla="*/ 65 w 1847"/>
                  <a:gd name="T31" fmla="*/ 88 h 168"/>
                  <a:gd name="T32" fmla="*/ 71 w 1847"/>
                  <a:gd name="T33" fmla="*/ 88 h 168"/>
                  <a:gd name="T34" fmla="*/ 74 w 1847"/>
                  <a:gd name="T35" fmla="*/ 80 h 168"/>
                  <a:gd name="T36" fmla="*/ 76 w 1847"/>
                  <a:gd name="T37" fmla="*/ 64 h 168"/>
                  <a:gd name="T38" fmla="*/ 79 w 1847"/>
                  <a:gd name="T39" fmla="*/ 47 h 168"/>
                  <a:gd name="T40" fmla="*/ 83 w 1847"/>
                  <a:gd name="T41" fmla="*/ 33 h 168"/>
                  <a:gd name="T42" fmla="*/ 86 w 1847"/>
                  <a:gd name="T43" fmla="*/ 21 h 168"/>
                  <a:gd name="T44" fmla="*/ 91 w 1847"/>
                  <a:gd name="T45" fmla="*/ 10 h 168"/>
                  <a:gd name="T46" fmla="*/ 95 w 1847"/>
                  <a:gd name="T47" fmla="*/ 4 h 168"/>
                  <a:gd name="T48" fmla="*/ 100 w 1847"/>
                  <a:gd name="T49" fmla="*/ 1 h 168"/>
                  <a:gd name="T50" fmla="*/ 105 w 1847"/>
                  <a:gd name="T51" fmla="*/ 1 h 168"/>
                  <a:gd name="T52" fmla="*/ 110 w 1847"/>
                  <a:gd name="T53" fmla="*/ 4 h 168"/>
                  <a:gd name="T54" fmla="*/ 114 w 1847"/>
                  <a:gd name="T55" fmla="*/ 10 h 168"/>
                  <a:gd name="T56" fmla="*/ 119 w 1847"/>
                  <a:gd name="T57" fmla="*/ 21 h 168"/>
                  <a:gd name="T58" fmla="*/ 123 w 1847"/>
                  <a:gd name="T59" fmla="*/ 33 h 168"/>
                  <a:gd name="T60" fmla="*/ 126 w 1847"/>
                  <a:gd name="T61" fmla="*/ 47 h 168"/>
                  <a:gd name="T62" fmla="*/ 129 w 1847"/>
                  <a:gd name="T63" fmla="*/ 64 h 168"/>
                  <a:gd name="T64" fmla="*/ 131 w 1847"/>
                  <a:gd name="T65" fmla="*/ 80 h 168"/>
                  <a:gd name="T66" fmla="*/ 134 w 1847"/>
                  <a:gd name="T67" fmla="*/ 88 h 168"/>
                  <a:gd name="T68" fmla="*/ 140 w 1847"/>
                  <a:gd name="T69" fmla="*/ 88 h 168"/>
                  <a:gd name="T70" fmla="*/ 151 w 1847"/>
                  <a:gd name="T71" fmla="*/ 88 h 168"/>
                  <a:gd name="T72" fmla="*/ 163 w 1847"/>
                  <a:gd name="T73" fmla="*/ 88 h 168"/>
                  <a:gd name="T74" fmla="*/ 176 w 1847"/>
                  <a:gd name="T75" fmla="*/ 88 h 168"/>
                  <a:gd name="T76" fmla="*/ 189 w 1847"/>
                  <a:gd name="T77" fmla="*/ 88 h 168"/>
                  <a:gd name="T78" fmla="*/ 198 w 1847"/>
                  <a:gd name="T79" fmla="*/ 88 h 168"/>
                  <a:gd name="T80" fmla="*/ 204 w 1847"/>
                  <a:gd name="T81" fmla="*/ 88 h 168"/>
                  <a:gd name="T82" fmla="*/ 205 w 1847"/>
                  <a:gd name="T83" fmla="*/ 129 h 168"/>
                  <a:gd name="T84" fmla="*/ 127 w 1847"/>
                  <a:gd name="T85" fmla="*/ 121 h 168"/>
                  <a:gd name="T86" fmla="*/ 126 w 1847"/>
                  <a:gd name="T87" fmla="*/ 105 h 168"/>
                  <a:gd name="T88" fmla="*/ 124 w 1847"/>
                  <a:gd name="T89" fmla="*/ 92 h 168"/>
                  <a:gd name="T90" fmla="*/ 121 w 1847"/>
                  <a:gd name="T91" fmla="*/ 79 h 168"/>
                  <a:gd name="T92" fmla="*/ 118 w 1847"/>
                  <a:gd name="T93" fmla="*/ 68 h 168"/>
                  <a:gd name="T94" fmla="*/ 114 w 1847"/>
                  <a:gd name="T95" fmla="*/ 60 h 168"/>
                  <a:gd name="T96" fmla="*/ 110 w 1847"/>
                  <a:gd name="T97" fmla="*/ 53 h 168"/>
                  <a:gd name="T98" fmla="*/ 105 w 1847"/>
                  <a:gd name="T99" fmla="*/ 50 h 16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847"/>
                  <a:gd name="T151" fmla="*/ 0 h 168"/>
                  <a:gd name="T152" fmla="*/ 1847 w 1847"/>
                  <a:gd name="T153" fmla="*/ 168 h 16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847" h="168">
                    <a:moveTo>
                      <a:pt x="923" y="65"/>
                    </a:moveTo>
                    <a:lnTo>
                      <a:pt x="901" y="65"/>
                    </a:lnTo>
                    <a:lnTo>
                      <a:pt x="879" y="68"/>
                    </a:lnTo>
                    <a:lnTo>
                      <a:pt x="858" y="70"/>
                    </a:lnTo>
                    <a:lnTo>
                      <a:pt x="838" y="73"/>
                    </a:lnTo>
                    <a:lnTo>
                      <a:pt x="818" y="78"/>
                    </a:lnTo>
                    <a:lnTo>
                      <a:pt x="800" y="83"/>
                    </a:lnTo>
                    <a:lnTo>
                      <a:pt x="784" y="89"/>
                    </a:lnTo>
                    <a:lnTo>
                      <a:pt x="768" y="95"/>
                    </a:lnTo>
                    <a:lnTo>
                      <a:pt x="754" y="103"/>
                    </a:lnTo>
                    <a:lnTo>
                      <a:pt x="741" y="111"/>
                    </a:lnTo>
                    <a:lnTo>
                      <a:pt x="730" y="120"/>
                    </a:lnTo>
                    <a:lnTo>
                      <a:pt x="720" y="128"/>
                    </a:lnTo>
                    <a:lnTo>
                      <a:pt x="714" y="137"/>
                    </a:lnTo>
                    <a:lnTo>
                      <a:pt x="708" y="147"/>
                    </a:lnTo>
                    <a:lnTo>
                      <a:pt x="705" y="158"/>
                    </a:lnTo>
                    <a:lnTo>
                      <a:pt x="704" y="168"/>
                    </a:lnTo>
                    <a:lnTo>
                      <a:pt x="0" y="168"/>
                    </a:lnTo>
                    <a:lnTo>
                      <a:pt x="0" y="116"/>
                    </a:lnTo>
                    <a:lnTo>
                      <a:pt x="7" y="116"/>
                    </a:lnTo>
                    <a:lnTo>
                      <a:pt x="27" y="116"/>
                    </a:lnTo>
                    <a:lnTo>
                      <a:pt x="57" y="116"/>
                    </a:lnTo>
                    <a:lnTo>
                      <a:pt x="97" y="116"/>
                    </a:lnTo>
                    <a:lnTo>
                      <a:pt x="145" y="116"/>
                    </a:lnTo>
                    <a:lnTo>
                      <a:pt x="197" y="116"/>
                    </a:lnTo>
                    <a:lnTo>
                      <a:pt x="254" y="116"/>
                    </a:lnTo>
                    <a:lnTo>
                      <a:pt x="313" y="116"/>
                    </a:lnTo>
                    <a:lnTo>
                      <a:pt x="373" y="116"/>
                    </a:lnTo>
                    <a:lnTo>
                      <a:pt x="431" y="116"/>
                    </a:lnTo>
                    <a:lnTo>
                      <a:pt x="486" y="116"/>
                    </a:lnTo>
                    <a:lnTo>
                      <a:pt x="537" y="116"/>
                    </a:lnTo>
                    <a:lnTo>
                      <a:pt x="582" y="116"/>
                    </a:lnTo>
                    <a:lnTo>
                      <a:pt x="617" y="116"/>
                    </a:lnTo>
                    <a:lnTo>
                      <a:pt x="644" y="116"/>
                    </a:lnTo>
                    <a:lnTo>
                      <a:pt x="658" y="116"/>
                    </a:lnTo>
                    <a:lnTo>
                      <a:pt x="666" y="105"/>
                    </a:lnTo>
                    <a:lnTo>
                      <a:pt x="675" y="94"/>
                    </a:lnTo>
                    <a:lnTo>
                      <a:pt x="686" y="83"/>
                    </a:lnTo>
                    <a:lnTo>
                      <a:pt x="698" y="72"/>
                    </a:lnTo>
                    <a:lnTo>
                      <a:pt x="713" y="62"/>
                    </a:lnTo>
                    <a:lnTo>
                      <a:pt x="727" y="53"/>
                    </a:lnTo>
                    <a:lnTo>
                      <a:pt x="744" y="43"/>
                    </a:lnTo>
                    <a:lnTo>
                      <a:pt x="760" y="35"/>
                    </a:lnTo>
                    <a:lnTo>
                      <a:pt x="778" y="28"/>
                    </a:lnTo>
                    <a:lnTo>
                      <a:pt x="797" y="21"/>
                    </a:lnTo>
                    <a:lnTo>
                      <a:pt x="817" y="14"/>
                    </a:lnTo>
                    <a:lnTo>
                      <a:pt x="838" y="10"/>
                    </a:lnTo>
                    <a:lnTo>
                      <a:pt x="858" y="6"/>
                    </a:lnTo>
                    <a:lnTo>
                      <a:pt x="880" y="2"/>
                    </a:lnTo>
                    <a:lnTo>
                      <a:pt x="901" y="1"/>
                    </a:lnTo>
                    <a:lnTo>
                      <a:pt x="923" y="0"/>
                    </a:lnTo>
                    <a:lnTo>
                      <a:pt x="946" y="1"/>
                    </a:lnTo>
                    <a:lnTo>
                      <a:pt x="968" y="2"/>
                    </a:lnTo>
                    <a:lnTo>
                      <a:pt x="989" y="6"/>
                    </a:lnTo>
                    <a:lnTo>
                      <a:pt x="1010" y="10"/>
                    </a:lnTo>
                    <a:lnTo>
                      <a:pt x="1030" y="14"/>
                    </a:lnTo>
                    <a:lnTo>
                      <a:pt x="1050" y="21"/>
                    </a:lnTo>
                    <a:lnTo>
                      <a:pt x="1069" y="28"/>
                    </a:lnTo>
                    <a:lnTo>
                      <a:pt x="1088" y="35"/>
                    </a:lnTo>
                    <a:lnTo>
                      <a:pt x="1104" y="43"/>
                    </a:lnTo>
                    <a:lnTo>
                      <a:pt x="1121" y="53"/>
                    </a:lnTo>
                    <a:lnTo>
                      <a:pt x="1135" y="62"/>
                    </a:lnTo>
                    <a:lnTo>
                      <a:pt x="1149" y="72"/>
                    </a:lnTo>
                    <a:lnTo>
                      <a:pt x="1161" y="83"/>
                    </a:lnTo>
                    <a:lnTo>
                      <a:pt x="1172" y="94"/>
                    </a:lnTo>
                    <a:lnTo>
                      <a:pt x="1181" y="105"/>
                    </a:lnTo>
                    <a:lnTo>
                      <a:pt x="1189" y="116"/>
                    </a:lnTo>
                    <a:lnTo>
                      <a:pt x="1203" y="116"/>
                    </a:lnTo>
                    <a:lnTo>
                      <a:pt x="1230" y="116"/>
                    </a:lnTo>
                    <a:lnTo>
                      <a:pt x="1265" y="116"/>
                    </a:lnTo>
                    <a:lnTo>
                      <a:pt x="1309" y="116"/>
                    </a:lnTo>
                    <a:lnTo>
                      <a:pt x="1360" y="116"/>
                    </a:lnTo>
                    <a:lnTo>
                      <a:pt x="1416" y="116"/>
                    </a:lnTo>
                    <a:lnTo>
                      <a:pt x="1475" y="116"/>
                    </a:lnTo>
                    <a:lnTo>
                      <a:pt x="1535" y="116"/>
                    </a:lnTo>
                    <a:lnTo>
                      <a:pt x="1593" y="116"/>
                    </a:lnTo>
                    <a:lnTo>
                      <a:pt x="1650" y="116"/>
                    </a:lnTo>
                    <a:lnTo>
                      <a:pt x="1703" y="116"/>
                    </a:lnTo>
                    <a:lnTo>
                      <a:pt x="1751" y="116"/>
                    </a:lnTo>
                    <a:lnTo>
                      <a:pt x="1791" y="116"/>
                    </a:lnTo>
                    <a:lnTo>
                      <a:pt x="1821" y="116"/>
                    </a:lnTo>
                    <a:lnTo>
                      <a:pt x="1841" y="116"/>
                    </a:lnTo>
                    <a:lnTo>
                      <a:pt x="1847" y="116"/>
                    </a:lnTo>
                    <a:lnTo>
                      <a:pt x="1847" y="168"/>
                    </a:lnTo>
                    <a:lnTo>
                      <a:pt x="1144" y="168"/>
                    </a:lnTo>
                    <a:lnTo>
                      <a:pt x="1143" y="158"/>
                    </a:lnTo>
                    <a:lnTo>
                      <a:pt x="1140" y="147"/>
                    </a:lnTo>
                    <a:lnTo>
                      <a:pt x="1134" y="137"/>
                    </a:lnTo>
                    <a:lnTo>
                      <a:pt x="1126" y="128"/>
                    </a:lnTo>
                    <a:lnTo>
                      <a:pt x="1118" y="120"/>
                    </a:lnTo>
                    <a:lnTo>
                      <a:pt x="1106" y="111"/>
                    </a:lnTo>
                    <a:lnTo>
                      <a:pt x="1094" y="103"/>
                    </a:lnTo>
                    <a:lnTo>
                      <a:pt x="1080" y="95"/>
                    </a:lnTo>
                    <a:lnTo>
                      <a:pt x="1064" y="89"/>
                    </a:lnTo>
                    <a:lnTo>
                      <a:pt x="1047" y="83"/>
                    </a:lnTo>
                    <a:lnTo>
                      <a:pt x="1029" y="78"/>
                    </a:lnTo>
                    <a:lnTo>
                      <a:pt x="1010" y="73"/>
                    </a:lnTo>
                    <a:lnTo>
                      <a:pt x="989" y="70"/>
                    </a:lnTo>
                    <a:lnTo>
                      <a:pt x="968" y="68"/>
                    </a:lnTo>
                    <a:lnTo>
                      <a:pt x="946" y="65"/>
                    </a:lnTo>
                    <a:lnTo>
                      <a:pt x="923" y="65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681" name="Rectangle 336"/>
              <p:cNvSpPr>
                <a:spLocks noChangeArrowheads="1"/>
              </p:cNvSpPr>
              <p:nvPr/>
            </p:nvSpPr>
            <p:spPr bwMode="auto">
              <a:xfrm>
                <a:off x="5404" y="2595"/>
                <a:ext cx="29" cy="120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682" name="Rectangle 337"/>
              <p:cNvSpPr>
                <a:spLocks noChangeArrowheads="1"/>
              </p:cNvSpPr>
              <p:nvPr/>
            </p:nvSpPr>
            <p:spPr bwMode="auto">
              <a:xfrm>
                <a:off x="4759" y="2595"/>
                <a:ext cx="30" cy="120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683" name="Rectangle 338"/>
              <p:cNvSpPr>
                <a:spLocks noChangeArrowheads="1"/>
              </p:cNvSpPr>
              <p:nvPr/>
            </p:nvSpPr>
            <p:spPr bwMode="auto">
              <a:xfrm>
                <a:off x="5026" y="3165"/>
                <a:ext cx="142" cy="330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684" name="Rectangle 339"/>
              <p:cNvSpPr>
                <a:spLocks noChangeArrowheads="1"/>
              </p:cNvSpPr>
              <p:nvPr/>
            </p:nvSpPr>
            <p:spPr bwMode="auto">
              <a:xfrm>
                <a:off x="5026" y="3495"/>
                <a:ext cx="142" cy="1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685" name="Rectangle 340"/>
              <p:cNvSpPr>
                <a:spLocks noChangeArrowheads="1"/>
              </p:cNvSpPr>
              <p:nvPr/>
            </p:nvSpPr>
            <p:spPr bwMode="auto">
              <a:xfrm>
                <a:off x="5026" y="3558"/>
                <a:ext cx="142" cy="15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686" name="Rectangle 341"/>
              <p:cNvSpPr>
                <a:spLocks noChangeArrowheads="1"/>
              </p:cNvSpPr>
              <p:nvPr/>
            </p:nvSpPr>
            <p:spPr bwMode="auto">
              <a:xfrm>
                <a:off x="5026" y="3615"/>
                <a:ext cx="142" cy="1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687" name="Rectangle 342"/>
              <p:cNvSpPr>
                <a:spLocks noChangeArrowheads="1"/>
              </p:cNvSpPr>
              <p:nvPr/>
            </p:nvSpPr>
            <p:spPr bwMode="auto">
              <a:xfrm>
                <a:off x="5100" y="3186"/>
                <a:ext cx="60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688" name="Rectangle 343"/>
              <p:cNvSpPr>
                <a:spLocks noChangeArrowheads="1"/>
              </p:cNvSpPr>
              <p:nvPr/>
            </p:nvSpPr>
            <p:spPr bwMode="auto">
              <a:xfrm>
                <a:off x="5100" y="3186"/>
                <a:ext cx="60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689" name="Rectangle 344"/>
              <p:cNvSpPr>
                <a:spLocks noChangeArrowheads="1"/>
              </p:cNvSpPr>
              <p:nvPr/>
            </p:nvSpPr>
            <p:spPr bwMode="auto">
              <a:xfrm>
                <a:off x="5032" y="3186"/>
                <a:ext cx="62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690" name="Rectangle 345"/>
              <p:cNvSpPr>
                <a:spLocks noChangeArrowheads="1"/>
              </p:cNvSpPr>
              <p:nvPr/>
            </p:nvSpPr>
            <p:spPr bwMode="auto">
              <a:xfrm>
                <a:off x="5100" y="3369"/>
                <a:ext cx="60" cy="2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691" name="Rectangle 346"/>
              <p:cNvSpPr>
                <a:spLocks noChangeArrowheads="1"/>
              </p:cNvSpPr>
              <p:nvPr/>
            </p:nvSpPr>
            <p:spPr bwMode="auto">
              <a:xfrm>
                <a:off x="5168" y="3422"/>
                <a:ext cx="34" cy="25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692" name="Rectangle 347"/>
              <p:cNvSpPr>
                <a:spLocks noChangeArrowheads="1"/>
              </p:cNvSpPr>
              <p:nvPr/>
            </p:nvSpPr>
            <p:spPr bwMode="auto">
              <a:xfrm>
                <a:off x="4992" y="3422"/>
                <a:ext cx="34" cy="25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693" name="Rectangle 348"/>
              <p:cNvSpPr>
                <a:spLocks noChangeArrowheads="1"/>
              </p:cNvSpPr>
              <p:nvPr/>
            </p:nvSpPr>
            <p:spPr bwMode="auto">
              <a:xfrm>
                <a:off x="5026" y="3511"/>
                <a:ext cx="142" cy="47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694" name="Rectangle 349"/>
              <p:cNvSpPr>
                <a:spLocks noChangeArrowheads="1"/>
              </p:cNvSpPr>
              <p:nvPr/>
            </p:nvSpPr>
            <p:spPr bwMode="auto">
              <a:xfrm>
                <a:off x="5026" y="3573"/>
                <a:ext cx="142" cy="42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695" name="Rectangle 350"/>
              <p:cNvSpPr>
                <a:spLocks noChangeArrowheads="1"/>
              </p:cNvSpPr>
              <p:nvPr/>
            </p:nvSpPr>
            <p:spPr bwMode="auto">
              <a:xfrm>
                <a:off x="5026" y="3631"/>
                <a:ext cx="142" cy="47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696" name="Rectangle 351"/>
              <p:cNvSpPr>
                <a:spLocks noChangeArrowheads="1"/>
              </p:cNvSpPr>
              <p:nvPr/>
            </p:nvSpPr>
            <p:spPr bwMode="auto">
              <a:xfrm>
                <a:off x="5100" y="3369"/>
                <a:ext cx="60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697" name="Rectangle 352"/>
              <p:cNvSpPr>
                <a:spLocks noChangeArrowheads="1"/>
              </p:cNvSpPr>
              <p:nvPr/>
            </p:nvSpPr>
            <p:spPr bwMode="auto">
              <a:xfrm>
                <a:off x="5032" y="3369"/>
                <a:ext cx="62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698" name="Rectangle 353"/>
              <p:cNvSpPr>
                <a:spLocks noChangeArrowheads="1"/>
              </p:cNvSpPr>
              <p:nvPr/>
            </p:nvSpPr>
            <p:spPr bwMode="auto">
              <a:xfrm>
                <a:off x="5100" y="3312"/>
                <a:ext cx="14" cy="52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699" name="Rectangle 354"/>
              <p:cNvSpPr>
                <a:spLocks noChangeArrowheads="1"/>
              </p:cNvSpPr>
              <p:nvPr/>
            </p:nvSpPr>
            <p:spPr bwMode="auto">
              <a:xfrm>
                <a:off x="5080" y="3312"/>
                <a:ext cx="14" cy="52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700" name="Rectangle 355"/>
              <p:cNvSpPr>
                <a:spLocks noChangeArrowheads="1"/>
              </p:cNvSpPr>
              <p:nvPr/>
            </p:nvSpPr>
            <p:spPr bwMode="auto">
              <a:xfrm>
                <a:off x="5100" y="3395"/>
                <a:ext cx="60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701" name="Rectangle 356"/>
              <p:cNvSpPr>
                <a:spLocks noChangeArrowheads="1"/>
              </p:cNvSpPr>
              <p:nvPr/>
            </p:nvSpPr>
            <p:spPr bwMode="auto">
              <a:xfrm>
                <a:off x="5032" y="3395"/>
                <a:ext cx="62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702" name="Rectangle 357"/>
              <p:cNvSpPr>
                <a:spLocks noChangeArrowheads="1"/>
              </p:cNvSpPr>
              <p:nvPr/>
            </p:nvSpPr>
            <p:spPr bwMode="auto">
              <a:xfrm>
                <a:off x="5168" y="3552"/>
                <a:ext cx="34" cy="27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703" name="Rectangle 358"/>
              <p:cNvSpPr>
                <a:spLocks noChangeArrowheads="1"/>
              </p:cNvSpPr>
              <p:nvPr/>
            </p:nvSpPr>
            <p:spPr bwMode="auto">
              <a:xfrm>
                <a:off x="4992" y="3552"/>
                <a:ext cx="34" cy="27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704" name="Rectangle 359"/>
              <p:cNvSpPr>
                <a:spLocks noChangeArrowheads="1"/>
              </p:cNvSpPr>
              <p:nvPr/>
            </p:nvSpPr>
            <p:spPr bwMode="auto">
              <a:xfrm>
                <a:off x="5334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705" name="Rectangle 360"/>
              <p:cNvSpPr>
                <a:spLocks noChangeArrowheads="1"/>
              </p:cNvSpPr>
              <p:nvPr/>
            </p:nvSpPr>
            <p:spPr bwMode="auto">
              <a:xfrm>
                <a:off x="5228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706" name="Rectangle 361"/>
              <p:cNvSpPr>
                <a:spLocks noChangeArrowheads="1"/>
              </p:cNvSpPr>
              <p:nvPr/>
            </p:nvSpPr>
            <p:spPr bwMode="auto">
              <a:xfrm>
                <a:off x="4912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707" name="Rectangle 362"/>
              <p:cNvSpPr>
                <a:spLocks noChangeArrowheads="1"/>
              </p:cNvSpPr>
              <p:nvPr/>
            </p:nvSpPr>
            <p:spPr bwMode="auto">
              <a:xfrm>
                <a:off x="5122" y="2747"/>
                <a:ext cx="54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708" name="Rectangle 363"/>
              <p:cNvSpPr>
                <a:spLocks noChangeArrowheads="1"/>
              </p:cNvSpPr>
              <p:nvPr/>
            </p:nvSpPr>
            <p:spPr bwMode="auto">
              <a:xfrm>
                <a:off x="5228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709" name="Rectangle 364"/>
              <p:cNvSpPr>
                <a:spLocks noChangeArrowheads="1"/>
              </p:cNvSpPr>
              <p:nvPr/>
            </p:nvSpPr>
            <p:spPr bwMode="auto">
              <a:xfrm>
                <a:off x="5334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710" name="Rectangle 365"/>
              <p:cNvSpPr>
                <a:spLocks noChangeArrowheads="1"/>
              </p:cNvSpPr>
              <p:nvPr/>
            </p:nvSpPr>
            <p:spPr bwMode="auto">
              <a:xfrm>
                <a:off x="5018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711" name="Rectangle 366"/>
              <p:cNvSpPr>
                <a:spLocks noChangeArrowheads="1"/>
              </p:cNvSpPr>
              <p:nvPr/>
            </p:nvSpPr>
            <p:spPr bwMode="auto">
              <a:xfrm>
                <a:off x="4809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712" name="Rectangle 367"/>
              <p:cNvSpPr>
                <a:spLocks noChangeArrowheads="1"/>
              </p:cNvSpPr>
              <p:nvPr/>
            </p:nvSpPr>
            <p:spPr bwMode="auto">
              <a:xfrm>
                <a:off x="4912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713" name="Rectangle 368"/>
              <p:cNvSpPr>
                <a:spLocks noChangeArrowheads="1"/>
              </p:cNvSpPr>
              <p:nvPr/>
            </p:nvSpPr>
            <p:spPr bwMode="auto">
              <a:xfrm>
                <a:off x="4809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714" name="Freeform 369"/>
              <p:cNvSpPr>
                <a:spLocks/>
              </p:cNvSpPr>
              <p:nvPr/>
            </p:nvSpPr>
            <p:spPr bwMode="auto">
              <a:xfrm>
                <a:off x="5114" y="2721"/>
                <a:ext cx="72" cy="324"/>
              </a:xfrm>
              <a:custGeom>
                <a:avLst/>
                <a:gdLst>
                  <a:gd name="T0" fmla="*/ 21 w 217"/>
                  <a:gd name="T1" fmla="*/ 163 h 373"/>
                  <a:gd name="T2" fmla="*/ 3 w 217"/>
                  <a:gd name="T3" fmla="*/ 163 h 373"/>
                  <a:gd name="T4" fmla="*/ 3 w 217"/>
                  <a:gd name="T5" fmla="*/ 260 h 373"/>
                  <a:gd name="T6" fmla="*/ 21 w 217"/>
                  <a:gd name="T7" fmla="*/ 260 h 373"/>
                  <a:gd name="T8" fmla="*/ 24 w 217"/>
                  <a:gd name="T9" fmla="*/ 281 h 373"/>
                  <a:gd name="T10" fmla="*/ 0 w 217"/>
                  <a:gd name="T11" fmla="*/ 281 h 373"/>
                  <a:gd name="T12" fmla="*/ 0 w 217"/>
                  <a:gd name="T13" fmla="*/ 0 h 373"/>
                  <a:gd name="T14" fmla="*/ 24 w 217"/>
                  <a:gd name="T15" fmla="*/ 0 h 373"/>
                  <a:gd name="T16" fmla="*/ 21 w 217"/>
                  <a:gd name="T17" fmla="*/ 22 h 373"/>
                  <a:gd name="T18" fmla="*/ 3 w 217"/>
                  <a:gd name="T19" fmla="*/ 22 h 373"/>
                  <a:gd name="T20" fmla="*/ 3 w 217"/>
                  <a:gd name="T21" fmla="*/ 129 h 373"/>
                  <a:gd name="T22" fmla="*/ 21 w 217"/>
                  <a:gd name="T23" fmla="*/ 129 h 373"/>
                  <a:gd name="T24" fmla="*/ 21 w 217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3"/>
                  <a:gd name="T41" fmla="*/ 217 w 217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3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8" y="344"/>
                    </a:lnTo>
                    <a:lnTo>
                      <a:pt x="217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715" name="Freeform 370"/>
              <p:cNvSpPr>
                <a:spLocks/>
              </p:cNvSpPr>
              <p:nvPr/>
            </p:nvSpPr>
            <p:spPr bwMode="auto">
              <a:xfrm>
                <a:off x="5176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716" name="Freeform 371"/>
              <p:cNvSpPr>
                <a:spLocks/>
              </p:cNvSpPr>
              <p:nvPr/>
            </p:nvSpPr>
            <p:spPr bwMode="auto">
              <a:xfrm>
                <a:off x="5218" y="2721"/>
                <a:ext cx="72" cy="324"/>
              </a:xfrm>
              <a:custGeom>
                <a:avLst/>
                <a:gdLst>
                  <a:gd name="T0" fmla="*/ 21 w 216"/>
                  <a:gd name="T1" fmla="*/ 163 h 373"/>
                  <a:gd name="T2" fmla="*/ 3 w 216"/>
                  <a:gd name="T3" fmla="*/ 163 h 373"/>
                  <a:gd name="T4" fmla="*/ 3 w 216"/>
                  <a:gd name="T5" fmla="*/ 260 h 373"/>
                  <a:gd name="T6" fmla="*/ 21 w 216"/>
                  <a:gd name="T7" fmla="*/ 260 h 373"/>
                  <a:gd name="T8" fmla="*/ 24 w 216"/>
                  <a:gd name="T9" fmla="*/ 281 h 373"/>
                  <a:gd name="T10" fmla="*/ 0 w 216"/>
                  <a:gd name="T11" fmla="*/ 281 h 373"/>
                  <a:gd name="T12" fmla="*/ 0 w 216"/>
                  <a:gd name="T13" fmla="*/ 0 h 373"/>
                  <a:gd name="T14" fmla="*/ 24 w 216"/>
                  <a:gd name="T15" fmla="*/ 0 h 373"/>
                  <a:gd name="T16" fmla="*/ 21 w 216"/>
                  <a:gd name="T17" fmla="*/ 22 h 373"/>
                  <a:gd name="T18" fmla="*/ 3 w 216"/>
                  <a:gd name="T19" fmla="*/ 22 h 373"/>
                  <a:gd name="T20" fmla="*/ 3 w 216"/>
                  <a:gd name="T21" fmla="*/ 129 h 373"/>
                  <a:gd name="T22" fmla="*/ 21 w 216"/>
                  <a:gd name="T23" fmla="*/ 129 h 373"/>
                  <a:gd name="T24" fmla="*/ 21 w 216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3"/>
                  <a:gd name="T41" fmla="*/ 216 w 216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3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7" y="344"/>
                    </a:lnTo>
                    <a:lnTo>
                      <a:pt x="216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6" y="0"/>
                    </a:lnTo>
                    <a:lnTo>
                      <a:pt x="187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7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717" name="Freeform 372"/>
              <p:cNvSpPr>
                <a:spLocks/>
              </p:cNvSpPr>
              <p:nvPr/>
            </p:nvSpPr>
            <p:spPr bwMode="auto">
              <a:xfrm>
                <a:off x="5280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718" name="Freeform 373"/>
              <p:cNvSpPr>
                <a:spLocks/>
              </p:cNvSpPr>
              <p:nvPr/>
            </p:nvSpPr>
            <p:spPr bwMode="auto">
              <a:xfrm>
                <a:off x="5324" y="2721"/>
                <a:ext cx="72" cy="324"/>
              </a:xfrm>
              <a:custGeom>
                <a:avLst/>
                <a:gdLst>
                  <a:gd name="T0" fmla="*/ 21 w 217"/>
                  <a:gd name="T1" fmla="*/ 163 h 373"/>
                  <a:gd name="T2" fmla="*/ 3 w 217"/>
                  <a:gd name="T3" fmla="*/ 163 h 373"/>
                  <a:gd name="T4" fmla="*/ 3 w 217"/>
                  <a:gd name="T5" fmla="*/ 260 h 373"/>
                  <a:gd name="T6" fmla="*/ 21 w 217"/>
                  <a:gd name="T7" fmla="*/ 260 h 373"/>
                  <a:gd name="T8" fmla="*/ 24 w 217"/>
                  <a:gd name="T9" fmla="*/ 281 h 373"/>
                  <a:gd name="T10" fmla="*/ 0 w 217"/>
                  <a:gd name="T11" fmla="*/ 281 h 373"/>
                  <a:gd name="T12" fmla="*/ 0 w 217"/>
                  <a:gd name="T13" fmla="*/ 0 h 373"/>
                  <a:gd name="T14" fmla="*/ 24 w 217"/>
                  <a:gd name="T15" fmla="*/ 0 h 373"/>
                  <a:gd name="T16" fmla="*/ 21 w 217"/>
                  <a:gd name="T17" fmla="*/ 22 h 373"/>
                  <a:gd name="T18" fmla="*/ 3 w 217"/>
                  <a:gd name="T19" fmla="*/ 22 h 373"/>
                  <a:gd name="T20" fmla="*/ 3 w 217"/>
                  <a:gd name="T21" fmla="*/ 129 h 373"/>
                  <a:gd name="T22" fmla="*/ 21 w 217"/>
                  <a:gd name="T23" fmla="*/ 129 h 373"/>
                  <a:gd name="T24" fmla="*/ 21 w 217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3"/>
                  <a:gd name="T41" fmla="*/ 217 w 217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3">
                    <a:moveTo>
                      <a:pt x="188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8" y="344"/>
                    </a:lnTo>
                    <a:lnTo>
                      <a:pt x="217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719" name="Freeform 374"/>
              <p:cNvSpPr>
                <a:spLocks/>
              </p:cNvSpPr>
              <p:nvPr/>
            </p:nvSpPr>
            <p:spPr bwMode="auto">
              <a:xfrm>
                <a:off x="5386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720" name="Freeform 375"/>
              <p:cNvSpPr>
                <a:spLocks/>
              </p:cNvSpPr>
              <p:nvPr/>
            </p:nvSpPr>
            <p:spPr bwMode="auto">
              <a:xfrm>
                <a:off x="5218" y="3139"/>
                <a:ext cx="72" cy="324"/>
              </a:xfrm>
              <a:custGeom>
                <a:avLst/>
                <a:gdLst>
                  <a:gd name="T0" fmla="*/ 21 w 216"/>
                  <a:gd name="T1" fmla="*/ 165 h 372"/>
                  <a:gd name="T2" fmla="*/ 3 w 216"/>
                  <a:gd name="T3" fmla="*/ 165 h 372"/>
                  <a:gd name="T4" fmla="*/ 3 w 216"/>
                  <a:gd name="T5" fmla="*/ 260 h 372"/>
                  <a:gd name="T6" fmla="*/ 21 w 216"/>
                  <a:gd name="T7" fmla="*/ 260 h 372"/>
                  <a:gd name="T8" fmla="*/ 24 w 216"/>
                  <a:gd name="T9" fmla="*/ 282 h 372"/>
                  <a:gd name="T10" fmla="*/ 0 w 216"/>
                  <a:gd name="T11" fmla="*/ 282 h 372"/>
                  <a:gd name="T12" fmla="*/ 0 w 216"/>
                  <a:gd name="T13" fmla="*/ 0 h 372"/>
                  <a:gd name="T14" fmla="*/ 24 w 216"/>
                  <a:gd name="T15" fmla="*/ 0 h 372"/>
                  <a:gd name="T16" fmla="*/ 21 w 216"/>
                  <a:gd name="T17" fmla="*/ 21 h 372"/>
                  <a:gd name="T18" fmla="*/ 3 w 216"/>
                  <a:gd name="T19" fmla="*/ 21 h 372"/>
                  <a:gd name="T20" fmla="*/ 3 w 216"/>
                  <a:gd name="T21" fmla="*/ 130 h 372"/>
                  <a:gd name="T22" fmla="*/ 21 w 216"/>
                  <a:gd name="T23" fmla="*/ 130 h 372"/>
                  <a:gd name="T24" fmla="*/ 21 w 216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2"/>
                  <a:gd name="T41" fmla="*/ 216 w 216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2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3"/>
                    </a:lnTo>
                    <a:lnTo>
                      <a:pt x="187" y="343"/>
                    </a:lnTo>
                    <a:lnTo>
                      <a:pt x="216" y="372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16" y="0"/>
                    </a:lnTo>
                    <a:lnTo>
                      <a:pt x="187" y="27"/>
                    </a:lnTo>
                    <a:lnTo>
                      <a:pt x="29" y="27"/>
                    </a:lnTo>
                    <a:lnTo>
                      <a:pt x="29" y="171"/>
                    </a:lnTo>
                    <a:lnTo>
                      <a:pt x="187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721" name="Freeform 376"/>
              <p:cNvSpPr>
                <a:spLocks/>
              </p:cNvSpPr>
              <p:nvPr/>
            </p:nvSpPr>
            <p:spPr bwMode="auto">
              <a:xfrm>
                <a:off x="5280" y="3139"/>
                <a:ext cx="10" cy="324"/>
              </a:xfrm>
              <a:custGeom>
                <a:avLst/>
                <a:gdLst>
                  <a:gd name="T0" fmla="*/ 0 w 29"/>
                  <a:gd name="T1" fmla="*/ 21 h 372"/>
                  <a:gd name="T2" fmla="*/ 0 w 29"/>
                  <a:gd name="T3" fmla="*/ 260 h 372"/>
                  <a:gd name="T4" fmla="*/ 3 w 29"/>
                  <a:gd name="T5" fmla="*/ 282 h 372"/>
                  <a:gd name="T6" fmla="*/ 3 w 29"/>
                  <a:gd name="T7" fmla="*/ 0 h 372"/>
                  <a:gd name="T8" fmla="*/ 0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0" y="27"/>
                    </a:moveTo>
                    <a:lnTo>
                      <a:pt x="0" y="343"/>
                    </a:lnTo>
                    <a:lnTo>
                      <a:pt x="29" y="372"/>
                    </a:lnTo>
                    <a:lnTo>
                      <a:pt x="2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722" name="Freeform 377"/>
              <p:cNvSpPr>
                <a:spLocks/>
              </p:cNvSpPr>
              <p:nvPr/>
            </p:nvSpPr>
            <p:spPr bwMode="auto">
              <a:xfrm>
                <a:off x="5324" y="3139"/>
                <a:ext cx="72" cy="324"/>
              </a:xfrm>
              <a:custGeom>
                <a:avLst/>
                <a:gdLst>
                  <a:gd name="T0" fmla="*/ 21 w 217"/>
                  <a:gd name="T1" fmla="*/ 165 h 372"/>
                  <a:gd name="T2" fmla="*/ 3 w 217"/>
                  <a:gd name="T3" fmla="*/ 165 h 372"/>
                  <a:gd name="T4" fmla="*/ 3 w 217"/>
                  <a:gd name="T5" fmla="*/ 260 h 372"/>
                  <a:gd name="T6" fmla="*/ 21 w 217"/>
                  <a:gd name="T7" fmla="*/ 260 h 372"/>
                  <a:gd name="T8" fmla="*/ 24 w 217"/>
                  <a:gd name="T9" fmla="*/ 282 h 372"/>
                  <a:gd name="T10" fmla="*/ 0 w 217"/>
                  <a:gd name="T11" fmla="*/ 282 h 372"/>
                  <a:gd name="T12" fmla="*/ 0 w 217"/>
                  <a:gd name="T13" fmla="*/ 0 h 372"/>
                  <a:gd name="T14" fmla="*/ 24 w 217"/>
                  <a:gd name="T15" fmla="*/ 0 h 372"/>
                  <a:gd name="T16" fmla="*/ 21 w 217"/>
                  <a:gd name="T17" fmla="*/ 21 h 372"/>
                  <a:gd name="T18" fmla="*/ 3 w 217"/>
                  <a:gd name="T19" fmla="*/ 21 h 372"/>
                  <a:gd name="T20" fmla="*/ 3 w 217"/>
                  <a:gd name="T21" fmla="*/ 130 h 372"/>
                  <a:gd name="T22" fmla="*/ 21 w 217"/>
                  <a:gd name="T23" fmla="*/ 130 h 372"/>
                  <a:gd name="T24" fmla="*/ 21 w 217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2"/>
                  <a:gd name="T41" fmla="*/ 217 w 217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2">
                    <a:moveTo>
                      <a:pt x="188" y="217"/>
                    </a:moveTo>
                    <a:lnTo>
                      <a:pt x="29" y="217"/>
                    </a:lnTo>
                    <a:lnTo>
                      <a:pt x="29" y="343"/>
                    </a:lnTo>
                    <a:lnTo>
                      <a:pt x="188" y="343"/>
                    </a:lnTo>
                    <a:lnTo>
                      <a:pt x="217" y="372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7"/>
                    </a:lnTo>
                    <a:lnTo>
                      <a:pt x="29" y="27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723" name="Freeform 378"/>
              <p:cNvSpPr>
                <a:spLocks/>
              </p:cNvSpPr>
              <p:nvPr/>
            </p:nvSpPr>
            <p:spPr bwMode="auto">
              <a:xfrm>
                <a:off x="5386" y="3139"/>
                <a:ext cx="10" cy="324"/>
              </a:xfrm>
              <a:custGeom>
                <a:avLst/>
                <a:gdLst>
                  <a:gd name="T0" fmla="*/ 0 w 29"/>
                  <a:gd name="T1" fmla="*/ 21 h 372"/>
                  <a:gd name="T2" fmla="*/ 0 w 29"/>
                  <a:gd name="T3" fmla="*/ 260 h 372"/>
                  <a:gd name="T4" fmla="*/ 3 w 29"/>
                  <a:gd name="T5" fmla="*/ 282 h 372"/>
                  <a:gd name="T6" fmla="*/ 3 w 29"/>
                  <a:gd name="T7" fmla="*/ 0 h 372"/>
                  <a:gd name="T8" fmla="*/ 0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0" y="27"/>
                    </a:moveTo>
                    <a:lnTo>
                      <a:pt x="0" y="343"/>
                    </a:lnTo>
                    <a:lnTo>
                      <a:pt x="29" y="372"/>
                    </a:lnTo>
                    <a:lnTo>
                      <a:pt x="2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724" name="Freeform 379"/>
              <p:cNvSpPr>
                <a:spLocks/>
              </p:cNvSpPr>
              <p:nvPr/>
            </p:nvSpPr>
            <p:spPr bwMode="auto">
              <a:xfrm>
                <a:off x="5008" y="2721"/>
                <a:ext cx="72" cy="324"/>
              </a:xfrm>
              <a:custGeom>
                <a:avLst/>
                <a:gdLst>
                  <a:gd name="T0" fmla="*/ 3 w 215"/>
                  <a:gd name="T1" fmla="*/ 163 h 373"/>
                  <a:gd name="T2" fmla="*/ 21 w 215"/>
                  <a:gd name="T3" fmla="*/ 163 h 373"/>
                  <a:gd name="T4" fmla="*/ 21 w 215"/>
                  <a:gd name="T5" fmla="*/ 260 h 373"/>
                  <a:gd name="T6" fmla="*/ 3 w 215"/>
                  <a:gd name="T7" fmla="*/ 260 h 373"/>
                  <a:gd name="T8" fmla="*/ 0 w 215"/>
                  <a:gd name="T9" fmla="*/ 281 h 373"/>
                  <a:gd name="T10" fmla="*/ 24 w 215"/>
                  <a:gd name="T11" fmla="*/ 281 h 373"/>
                  <a:gd name="T12" fmla="*/ 24 w 215"/>
                  <a:gd name="T13" fmla="*/ 0 h 373"/>
                  <a:gd name="T14" fmla="*/ 0 w 215"/>
                  <a:gd name="T15" fmla="*/ 0 h 373"/>
                  <a:gd name="T16" fmla="*/ 3 w 215"/>
                  <a:gd name="T17" fmla="*/ 22 h 373"/>
                  <a:gd name="T18" fmla="*/ 21 w 215"/>
                  <a:gd name="T19" fmla="*/ 22 h 373"/>
                  <a:gd name="T20" fmla="*/ 21 w 215"/>
                  <a:gd name="T21" fmla="*/ 129 h 373"/>
                  <a:gd name="T22" fmla="*/ 3 w 215"/>
                  <a:gd name="T23" fmla="*/ 129 h 373"/>
                  <a:gd name="T24" fmla="*/ 3 w 215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3"/>
                  <a:gd name="T41" fmla="*/ 215 w 215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3">
                    <a:moveTo>
                      <a:pt x="29" y="217"/>
                    </a:moveTo>
                    <a:lnTo>
                      <a:pt x="187" y="217"/>
                    </a:lnTo>
                    <a:lnTo>
                      <a:pt x="187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5" y="373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7" y="29"/>
                    </a:lnTo>
                    <a:lnTo>
                      <a:pt x="187" y="171"/>
                    </a:lnTo>
                    <a:lnTo>
                      <a:pt x="29" y="171"/>
                    </a:lnTo>
                    <a:lnTo>
                      <a:pt x="29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725" name="Freeform 380"/>
              <p:cNvSpPr>
                <a:spLocks/>
              </p:cNvSpPr>
              <p:nvPr/>
            </p:nvSpPr>
            <p:spPr bwMode="auto">
              <a:xfrm>
                <a:off x="5008" y="2721"/>
                <a:ext cx="10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726" name="Freeform 381"/>
              <p:cNvSpPr>
                <a:spLocks/>
              </p:cNvSpPr>
              <p:nvPr/>
            </p:nvSpPr>
            <p:spPr bwMode="auto">
              <a:xfrm>
                <a:off x="4903" y="2721"/>
                <a:ext cx="71" cy="324"/>
              </a:xfrm>
              <a:custGeom>
                <a:avLst/>
                <a:gdLst>
                  <a:gd name="T0" fmla="*/ 3 w 216"/>
                  <a:gd name="T1" fmla="*/ 163 h 373"/>
                  <a:gd name="T2" fmla="*/ 20 w 216"/>
                  <a:gd name="T3" fmla="*/ 163 h 373"/>
                  <a:gd name="T4" fmla="*/ 20 w 216"/>
                  <a:gd name="T5" fmla="*/ 260 h 373"/>
                  <a:gd name="T6" fmla="*/ 3 w 216"/>
                  <a:gd name="T7" fmla="*/ 260 h 373"/>
                  <a:gd name="T8" fmla="*/ 0 w 216"/>
                  <a:gd name="T9" fmla="*/ 281 h 373"/>
                  <a:gd name="T10" fmla="*/ 23 w 216"/>
                  <a:gd name="T11" fmla="*/ 281 h 373"/>
                  <a:gd name="T12" fmla="*/ 23 w 216"/>
                  <a:gd name="T13" fmla="*/ 0 h 373"/>
                  <a:gd name="T14" fmla="*/ 0 w 216"/>
                  <a:gd name="T15" fmla="*/ 0 h 373"/>
                  <a:gd name="T16" fmla="*/ 3 w 216"/>
                  <a:gd name="T17" fmla="*/ 22 h 373"/>
                  <a:gd name="T18" fmla="*/ 20 w 216"/>
                  <a:gd name="T19" fmla="*/ 22 h 373"/>
                  <a:gd name="T20" fmla="*/ 20 w 216"/>
                  <a:gd name="T21" fmla="*/ 129 h 373"/>
                  <a:gd name="T22" fmla="*/ 3 w 216"/>
                  <a:gd name="T23" fmla="*/ 129 h 373"/>
                  <a:gd name="T24" fmla="*/ 3 w 216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3"/>
                  <a:gd name="T41" fmla="*/ 216 w 216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3">
                    <a:moveTo>
                      <a:pt x="29" y="217"/>
                    </a:moveTo>
                    <a:lnTo>
                      <a:pt x="186" y="217"/>
                    </a:lnTo>
                    <a:lnTo>
                      <a:pt x="186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6" y="373"/>
                    </a:lnTo>
                    <a:lnTo>
                      <a:pt x="216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6" y="29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9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727" name="Freeform 382"/>
              <p:cNvSpPr>
                <a:spLocks/>
              </p:cNvSpPr>
              <p:nvPr/>
            </p:nvSpPr>
            <p:spPr bwMode="auto">
              <a:xfrm>
                <a:off x="4903" y="2721"/>
                <a:ext cx="9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728" name="Freeform 383"/>
              <p:cNvSpPr>
                <a:spLocks/>
              </p:cNvSpPr>
              <p:nvPr/>
            </p:nvSpPr>
            <p:spPr bwMode="auto">
              <a:xfrm>
                <a:off x="4799" y="2721"/>
                <a:ext cx="72" cy="324"/>
              </a:xfrm>
              <a:custGeom>
                <a:avLst/>
                <a:gdLst>
                  <a:gd name="T0" fmla="*/ 3 w 215"/>
                  <a:gd name="T1" fmla="*/ 163 h 373"/>
                  <a:gd name="T2" fmla="*/ 21 w 215"/>
                  <a:gd name="T3" fmla="*/ 163 h 373"/>
                  <a:gd name="T4" fmla="*/ 21 w 215"/>
                  <a:gd name="T5" fmla="*/ 260 h 373"/>
                  <a:gd name="T6" fmla="*/ 3 w 215"/>
                  <a:gd name="T7" fmla="*/ 260 h 373"/>
                  <a:gd name="T8" fmla="*/ 0 w 215"/>
                  <a:gd name="T9" fmla="*/ 281 h 373"/>
                  <a:gd name="T10" fmla="*/ 24 w 215"/>
                  <a:gd name="T11" fmla="*/ 281 h 373"/>
                  <a:gd name="T12" fmla="*/ 24 w 215"/>
                  <a:gd name="T13" fmla="*/ 0 h 373"/>
                  <a:gd name="T14" fmla="*/ 0 w 215"/>
                  <a:gd name="T15" fmla="*/ 0 h 373"/>
                  <a:gd name="T16" fmla="*/ 3 w 215"/>
                  <a:gd name="T17" fmla="*/ 22 h 373"/>
                  <a:gd name="T18" fmla="*/ 21 w 215"/>
                  <a:gd name="T19" fmla="*/ 22 h 373"/>
                  <a:gd name="T20" fmla="*/ 21 w 215"/>
                  <a:gd name="T21" fmla="*/ 129 h 373"/>
                  <a:gd name="T22" fmla="*/ 3 w 215"/>
                  <a:gd name="T23" fmla="*/ 129 h 373"/>
                  <a:gd name="T24" fmla="*/ 3 w 215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3"/>
                  <a:gd name="T41" fmla="*/ 215 w 215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3">
                    <a:moveTo>
                      <a:pt x="28" y="217"/>
                    </a:moveTo>
                    <a:lnTo>
                      <a:pt x="186" y="217"/>
                    </a:lnTo>
                    <a:lnTo>
                      <a:pt x="186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5" y="373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6" y="29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729" name="Freeform 384"/>
              <p:cNvSpPr>
                <a:spLocks/>
              </p:cNvSpPr>
              <p:nvPr/>
            </p:nvSpPr>
            <p:spPr bwMode="auto">
              <a:xfrm>
                <a:off x="4799" y="2721"/>
                <a:ext cx="10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730" name="Freeform 386"/>
              <p:cNvSpPr>
                <a:spLocks/>
              </p:cNvSpPr>
              <p:nvPr/>
            </p:nvSpPr>
            <p:spPr bwMode="auto">
              <a:xfrm>
                <a:off x="4903" y="3139"/>
                <a:ext cx="9" cy="324"/>
              </a:xfrm>
              <a:custGeom>
                <a:avLst/>
                <a:gdLst>
                  <a:gd name="T0" fmla="*/ 3 w 29"/>
                  <a:gd name="T1" fmla="*/ 21 h 372"/>
                  <a:gd name="T2" fmla="*/ 3 w 29"/>
                  <a:gd name="T3" fmla="*/ 260 h 372"/>
                  <a:gd name="T4" fmla="*/ 0 w 29"/>
                  <a:gd name="T5" fmla="*/ 282 h 372"/>
                  <a:gd name="T6" fmla="*/ 0 w 29"/>
                  <a:gd name="T7" fmla="*/ 0 h 372"/>
                  <a:gd name="T8" fmla="*/ 3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29" y="27"/>
                    </a:moveTo>
                    <a:lnTo>
                      <a:pt x="29" y="343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731" name="Freeform 387"/>
              <p:cNvSpPr>
                <a:spLocks/>
              </p:cNvSpPr>
              <p:nvPr/>
            </p:nvSpPr>
            <p:spPr bwMode="auto">
              <a:xfrm>
                <a:off x="4799" y="3139"/>
                <a:ext cx="72" cy="324"/>
              </a:xfrm>
              <a:custGeom>
                <a:avLst/>
                <a:gdLst>
                  <a:gd name="T0" fmla="*/ 3 w 215"/>
                  <a:gd name="T1" fmla="*/ 165 h 372"/>
                  <a:gd name="T2" fmla="*/ 21 w 215"/>
                  <a:gd name="T3" fmla="*/ 165 h 372"/>
                  <a:gd name="T4" fmla="*/ 21 w 215"/>
                  <a:gd name="T5" fmla="*/ 260 h 372"/>
                  <a:gd name="T6" fmla="*/ 3 w 215"/>
                  <a:gd name="T7" fmla="*/ 260 h 372"/>
                  <a:gd name="T8" fmla="*/ 0 w 215"/>
                  <a:gd name="T9" fmla="*/ 282 h 372"/>
                  <a:gd name="T10" fmla="*/ 24 w 215"/>
                  <a:gd name="T11" fmla="*/ 282 h 372"/>
                  <a:gd name="T12" fmla="*/ 24 w 215"/>
                  <a:gd name="T13" fmla="*/ 0 h 372"/>
                  <a:gd name="T14" fmla="*/ 0 w 215"/>
                  <a:gd name="T15" fmla="*/ 0 h 372"/>
                  <a:gd name="T16" fmla="*/ 3 w 215"/>
                  <a:gd name="T17" fmla="*/ 21 h 372"/>
                  <a:gd name="T18" fmla="*/ 21 w 215"/>
                  <a:gd name="T19" fmla="*/ 21 h 372"/>
                  <a:gd name="T20" fmla="*/ 21 w 215"/>
                  <a:gd name="T21" fmla="*/ 130 h 372"/>
                  <a:gd name="T22" fmla="*/ 3 w 215"/>
                  <a:gd name="T23" fmla="*/ 130 h 372"/>
                  <a:gd name="T24" fmla="*/ 3 w 215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2"/>
                  <a:gd name="T41" fmla="*/ 215 w 215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2">
                    <a:moveTo>
                      <a:pt x="28" y="217"/>
                    </a:moveTo>
                    <a:lnTo>
                      <a:pt x="186" y="217"/>
                    </a:lnTo>
                    <a:lnTo>
                      <a:pt x="186" y="343"/>
                    </a:lnTo>
                    <a:lnTo>
                      <a:pt x="29" y="343"/>
                    </a:lnTo>
                    <a:lnTo>
                      <a:pt x="0" y="372"/>
                    </a:lnTo>
                    <a:lnTo>
                      <a:pt x="215" y="372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7"/>
                    </a:lnTo>
                    <a:lnTo>
                      <a:pt x="186" y="27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732" name="Freeform 388"/>
              <p:cNvSpPr>
                <a:spLocks/>
              </p:cNvSpPr>
              <p:nvPr/>
            </p:nvSpPr>
            <p:spPr bwMode="auto">
              <a:xfrm>
                <a:off x="4799" y="3139"/>
                <a:ext cx="10" cy="324"/>
              </a:xfrm>
              <a:custGeom>
                <a:avLst/>
                <a:gdLst>
                  <a:gd name="T0" fmla="*/ 3 w 29"/>
                  <a:gd name="T1" fmla="*/ 21 h 372"/>
                  <a:gd name="T2" fmla="*/ 3 w 29"/>
                  <a:gd name="T3" fmla="*/ 260 h 372"/>
                  <a:gd name="T4" fmla="*/ 0 w 29"/>
                  <a:gd name="T5" fmla="*/ 282 h 372"/>
                  <a:gd name="T6" fmla="*/ 0 w 29"/>
                  <a:gd name="T7" fmla="*/ 0 h 372"/>
                  <a:gd name="T8" fmla="*/ 3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29" y="27"/>
                    </a:moveTo>
                    <a:lnTo>
                      <a:pt x="29" y="343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733" name="Rectangle 389"/>
              <p:cNvSpPr>
                <a:spLocks noChangeArrowheads="1"/>
              </p:cNvSpPr>
              <p:nvPr/>
            </p:nvSpPr>
            <p:spPr bwMode="auto">
              <a:xfrm>
                <a:off x="5114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734" name="Rectangle 390"/>
              <p:cNvSpPr>
                <a:spLocks noChangeArrowheads="1"/>
              </p:cNvSpPr>
              <p:nvPr/>
            </p:nvSpPr>
            <p:spPr bwMode="auto">
              <a:xfrm>
                <a:off x="5218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735" name="Rectangle 391"/>
              <p:cNvSpPr>
                <a:spLocks noChangeArrowheads="1"/>
              </p:cNvSpPr>
              <p:nvPr/>
            </p:nvSpPr>
            <p:spPr bwMode="auto">
              <a:xfrm>
                <a:off x="5324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736" name="Rectangle 392"/>
              <p:cNvSpPr>
                <a:spLocks noChangeArrowheads="1"/>
              </p:cNvSpPr>
              <p:nvPr/>
            </p:nvSpPr>
            <p:spPr bwMode="auto">
              <a:xfrm>
                <a:off x="5008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737" name="Rectangle 393"/>
              <p:cNvSpPr>
                <a:spLocks noChangeArrowheads="1"/>
              </p:cNvSpPr>
              <p:nvPr/>
            </p:nvSpPr>
            <p:spPr bwMode="auto">
              <a:xfrm>
                <a:off x="4903" y="2898"/>
                <a:ext cx="71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738" name="Rectangle 394"/>
              <p:cNvSpPr>
                <a:spLocks noChangeArrowheads="1"/>
              </p:cNvSpPr>
              <p:nvPr/>
            </p:nvSpPr>
            <p:spPr bwMode="auto">
              <a:xfrm>
                <a:off x="4799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739" name="Freeform 395"/>
              <p:cNvSpPr>
                <a:spLocks/>
              </p:cNvSpPr>
              <p:nvPr/>
            </p:nvSpPr>
            <p:spPr bwMode="auto">
              <a:xfrm>
                <a:off x="4986" y="2736"/>
                <a:ext cx="12" cy="37"/>
              </a:xfrm>
              <a:custGeom>
                <a:avLst/>
                <a:gdLst>
                  <a:gd name="T0" fmla="*/ 2 w 37"/>
                  <a:gd name="T1" fmla="*/ 36 h 38"/>
                  <a:gd name="T2" fmla="*/ 3 w 37"/>
                  <a:gd name="T3" fmla="*/ 34 h 38"/>
                  <a:gd name="T4" fmla="*/ 3 w 37"/>
                  <a:gd name="T5" fmla="*/ 30 h 38"/>
                  <a:gd name="T6" fmla="*/ 4 w 37"/>
                  <a:gd name="T7" fmla="*/ 23 h 38"/>
                  <a:gd name="T8" fmla="*/ 4 w 37"/>
                  <a:gd name="T9" fmla="*/ 19 h 38"/>
                  <a:gd name="T10" fmla="*/ 4 w 37"/>
                  <a:gd name="T11" fmla="*/ 12 h 38"/>
                  <a:gd name="T12" fmla="*/ 3 w 37"/>
                  <a:gd name="T13" fmla="*/ 5 h 38"/>
                  <a:gd name="T14" fmla="*/ 3 w 37"/>
                  <a:gd name="T15" fmla="*/ 1 h 38"/>
                  <a:gd name="T16" fmla="*/ 2 w 37"/>
                  <a:gd name="T17" fmla="*/ 0 h 38"/>
                  <a:gd name="T18" fmla="*/ 1 w 37"/>
                  <a:gd name="T19" fmla="*/ 1 h 38"/>
                  <a:gd name="T20" fmla="*/ 1 w 37"/>
                  <a:gd name="T21" fmla="*/ 5 h 38"/>
                  <a:gd name="T22" fmla="*/ 0 w 37"/>
                  <a:gd name="T23" fmla="*/ 12 h 38"/>
                  <a:gd name="T24" fmla="*/ 0 w 37"/>
                  <a:gd name="T25" fmla="*/ 19 h 38"/>
                  <a:gd name="T26" fmla="*/ 0 w 37"/>
                  <a:gd name="T27" fmla="*/ 23 h 38"/>
                  <a:gd name="T28" fmla="*/ 1 w 37"/>
                  <a:gd name="T29" fmla="*/ 30 h 38"/>
                  <a:gd name="T30" fmla="*/ 1 w 37"/>
                  <a:gd name="T31" fmla="*/ 34 h 38"/>
                  <a:gd name="T32" fmla="*/ 2 w 37"/>
                  <a:gd name="T33" fmla="*/ 36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7"/>
                  <a:gd name="T52" fmla="*/ 0 h 38"/>
                  <a:gd name="T53" fmla="*/ 37 w 37"/>
                  <a:gd name="T54" fmla="*/ 38 h 3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7" h="38">
                    <a:moveTo>
                      <a:pt x="19" y="38"/>
                    </a:moveTo>
                    <a:lnTo>
                      <a:pt x="26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7" y="19"/>
                    </a:lnTo>
                    <a:lnTo>
                      <a:pt x="36" y="12"/>
                    </a:lnTo>
                    <a:lnTo>
                      <a:pt x="32" y="5"/>
                    </a:lnTo>
                    <a:lnTo>
                      <a:pt x="26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</p:grpSp>
        <p:grpSp>
          <p:nvGrpSpPr>
            <p:cNvPr id="342" name="Group 316"/>
            <p:cNvGrpSpPr>
              <a:grpSpLocks/>
            </p:cNvGrpSpPr>
            <p:nvPr/>
          </p:nvGrpSpPr>
          <p:grpSpPr bwMode="auto">
            <a:xfrm>
              <a:off x="3847920" y="4236583"/>
              <a:ext cx="163469" cy="127788"/>
              <a:chOff x="4727" y="2506"/>
              <a:chExt cx="706" cy="1172"/>
            </a:xfrm>
          </p:grpSpPr>
          <p:sp>
            <p:nvSpPr>
              <p:cNvPr id="584" name="Freeform 317"/>
              <p:cNvSpPr>
                <a:spLocks/>
              </p:cNvSpPr>
              <p:nvPr/>
            </p:nvSpPr>
            <p:spPr bwMode="auto">
              <a:xfrm>
                <a:off x="4727" y="3558"/>
                <a:ext cx="46" cy="120"/>
              </a:xfrm>
              <a:custGeom>
                <a:avLst/>
                <a:gdLst>
                  <a:gd name="T0" fmla="*/ 0 w 139"/>
                  <a:gd name="T1" fmla="*/ 107 h 135"/>
                  <a:gd name="T2" fmla="*/ 0 w 139"/>
                  <a:gd name="T3" fmla="*/ 73 h 135"/>
                  <a:gd name="T4" fmla="*/ 5 w 139"/>
                  <a:gd name="T5" fmla="*/ 73 h 135"/>
                  <a:gd name="T6" fmla="*/ 5 w 139"/>
                  <a:gd name="T7" fmla="*/ 37 h 135"/>
                  <a:gd name="T8" fmla="*/ 10 w 139"/>
                  <a:gd name="T9" fmla="*/ 37 h 135"/>
                  <a:gd name="T10" fmla="*/ 10 w 139"/>
                  <a:gd name="T11" fmla="*/ 0 h 135"/>
                  <a:gd name="T12" fmla="*/ 15 w 139"/>
                  <a:gd name="T13" fmla="*/ 0 h 135"/>
                  <a:gd name="T14" fmla="*/ 15 w 139"/>
                  <a:gd name="T15" fmla="*/ 107 h 135"/>
                  <a:gd name="T16" fmla="*/ 0 w 139"/>
                  <a:gd name="T17" fmla="*/ 107 h 1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9"/>
                  <a:gd name="T28" fmla="*/ 0 h 135"/>
                  <a:gd name="T29" fmla="*/ 139 w 139"/>
                  <a:gd name="T30" fmla="*/ 135 h 13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9" h="135">
                    <a:moveTo>
                      <a:pt x="0" y="135"/>
                    </a:moveTo>
                    <a:lnTo>
                      <a:pt x="0" y="92"/>
                    </a:lnTo>
                    <a:lnTo>
                      <a:pt x="46" y="92"/>
                    </a:lnTo>
                    <a:lnTo>
                      <a:pt x="46" y="47"/>
                    </a:lnTo>
                    <a:lnTo>
                      <a:pt x="92" y="47"/>
                    </a:lnTo>
                    <a:lnTo>
                      <a:pt x="92" y="0"/>
                    </a:lnTo>
                    <a:lnTo>
                      <a:pt x="139" y="0"/>
                    </a:lnTo>
                    <a:lnTo>
                      <a:pt x="139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585" name="Freeform 318"/>
              <p:cNvSpPr>
                <a:spLocks/>
              </p:cNvSpPr>
              <p:nvPr/>
            </p:nvSpPr>
            <p:spPr bwMode="auto">
              <a:xfrm>
                <a:off x="4773" y="2564"/>
                <a:ext cx="648" cy="1114"/>
              </a:xfrm>
              <a:custGeom>
                <a:avLst/>
                <a:gdLst>
                  <a:gd name="T0" fmla="*/ 0 w 1946"/>
                  <a:gd name="T1" fmla="*/ 971 h 1278"/>
                  <a:gd name="T2" fmla="*/ 0 w 1946"/>
                  <a:gd name="T3" fmla="*/ 78 h 1278"/>
                  <a:gd name="T4" fmla="*/ 84 w 1946"/>
                  <a:gd name="T5" fmla="*/ 78 h 1278"/>
                  <a:gd name="T6" fmla="*/ 84 w 1946"/>
                  <a:gd name="T7" fmla="*/ 71 h 1278"/>
                  <a:gd name="T8" fmla="*/ 84 w 1946"/>
                  <a:gd name="T9" fmla="*/ 62 h 1278"/>
                  <a:gd name="T10" fmla="*/ 85 w 1946"/>
                  <a:gd name="T11" fmla="*/ 55 h 1278"/>
                  <a:gd name="T12" fmla="*/ 85 w 1946"/>
                  <a:gd name="T13" fmla="*/ 48 h 1278"/>
                  <a:gd name="T14" fmla="*/ 86 w 1946"/>
                  <a:gd name="T15" fmla="*/ 42 h 1278"/>
                  <a:gd name="T16" fmla="*/ 88 w 1946"/>
                  <a:gd name="T17" fmla="*/ 35 h 1278"/>
                  <a:gd name="T18" fmla="*/ 89 w 1946"/>
                  <a:gd name="T19" fmla="*/ 29 h 1278"/>
                  <a:gd name="T20" fmla="*/ 91 w 1946"/>
                  <a:gd name="T21" fmla="*/ 23 h 1278"/>
                  <a:gd name="T22" fmla="*/ 92 w 1946"/>
                  <a:gd name="T23" fmla="*/ 18 h 1278"/>
                  <a:gd name="T24" fmla="*/ 94 w 1946"/>
                  <a:gd name="T25" fmla="*/ 14 h 1278"/>
                  <a:gd name="T26" fmla="*/ 96 w 1946"/>
                  <a:gd name="T27" fmla="*/ 10 h 1278"/>
                  <a:gd name="T28" fmla="*/ 98 w 1946"/>
                  <a:gd name="T29" fmla="*/ 6 h 1278"/>
                  <a:gd name="T30" fmla="*/ 101 w 1946"/>
                  <a:gd name="T31" fmla="*/ 3 h 1278"/>
                  <a:gd name="T32" fmla="*/ 103 w 1946"/>
                  <a:gd name="T33" fmla="*/ 3 h 1278"/>
                  <a:gd name="T34" fmla="*/ 105 w 1946"/>
                  <a:gd name="T35" fmla="*/ 0 h 1278"/>
                  <a:gd name="T36" fmla="*/ 108 w 1946"/>
                  <a:gd name="T37" fmla="*/ 0 h 1278"/>
                  <a:gd name="T38" fmla="*/ 110 w 1946"/>
                  <a:gd name="T39" fmla="*/ 0 h 1278"/>
                  <a:gd name="T40" fmla="*/ 113 w 1946"/>
                  <a:gd name="T41" fmla="*/ 3 h 1278"/>
                  <a:gd name="T42" fmla="*/ 115 w 1946"/>
                  <a:gd name="T43" fmla="*/ 3 h 1278"/>
                  <a:gd name="T44" fmla="*/ 118 w 1946"/>
                  <a:gd name="T45" fmla="*/ 6 h 1278"/>
                  <a:gd name="T46" fmla="*/ 120 w 1946"/>
                  <a:gd name="T47" fmla="*/ 10 h 1278"/>
                  <a:gd name="T48" fmla="*/ 122 w 1946"/>
                  <a:gd name="T49" fmla="*/ 14 h 1278"/>
                  <a:gd name="T50" fmla="*/ 124 w 1946"/>
                  <a:gd name="T51" fmla="*/ 18 h 1278"/>
                  <a:gd name="T52" fmla="*/ 125 w 1946"/>
                  <a:gd name="T53" fmla="*/ 23 h 1278"/>
                  <a:gd name="T54" fmla="*/ 127 w 1946"/>
                  <a:gd name="T55" fmla="*/ 29 h 1278"/>
                  <a:gd name="T56" fmla="*/ 128 w 1946"/>
                  <a:gd name="T57" fmla="*/ 35 h 1278"/>
                  <a:gd name="T58" fmla="*/ 130 w 1946"/>
                  <a:gd name="T59" fmla="*/ 42 h 1278"/>
                  <a:gd name="T60" fmla="*/ 130 w 1946"/>
                  <a:gd name="T61" fmla="*/ 48 h 1278"/>
                  <a:gd name="T62" fmla="*/ 131 w 1946"/>
                  <a:gd name="T63" fmla="*/ 55 h 1278"/>
                  <a:gd name="T64" fmla="*/ 132 w 1946"/>
                  <a:gd name="T65" fmla="*/ 62 h 1278"/>
                  <a:gd name="T66" fmla="*/ 132 w 1946"/>
                  <a:gd name="T67" fmla="*/ 71 h 1278"/>
                  <a:gd name="T68" fmla="*/ 132 w 1946"/>
                  <a:gd name="T69" fmla="*/ 78 h 1278"/>
                  <a:gd name="T70" fmla="*/ 216 w 1946"/>
                  <a:gd name="T71" fmla="*/ 78 h 1278"/>
                  <a:gd name="T72" fmla="*/ 216 w 1946"/>
                  <a:gd name="T73" fmla="*/ 970 h 1278"/>
                  <a:gd name="T74" fmla="*/ 0 w 1946"/>
                  <a:gd name="T75" fmla="*/ 971 h 127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946"/>
                  <a:gd name="T115" fmla="*/ 0 h 1278"/>
                  <a:gd name="T116" fmla="*/ 1946 w 1946"/>
                  <a:gd name="T117" fmla="*/ 1278 h 1278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946" h="1278">
                    <a:moveTo>
                      <a:pt x="0" y="1278"/>
                    </a:moveTo>
                    <a:lnTo>
                      <a:pt x="0" y="103"/>
                    </a:lnTo>
                    <a:lnTo>
                      <a:pt x="753" y="103"/>
                    </a:lnTo>
                    <a:lnTo>
                      <a:pt x="754" y="93"/>
                    </a:lnTo>
                    <a:lnTo>
                      <a:pt x="757" y="82"/>
                    </a:lnTo>
                    <a:lnTo>
                      <a:pt x="763" y="72"/>
                    </a:lnTo>
                    <a:lnTo>
                      <a:pt x="769" y="63"/>
                    </a:lnTo>
                    <a:lnTo>
                      <a:pt x="779" y="55"/>
                    </a:lnTo>
                    <a:lnTo>
                      <a:pt x="790" y="46"/>
                    </a:lnTo>
                    <a:lnTo>
                      <a:pt x="803" y="38"/>
                    </a:lnTo>
                    <a:lnTo>
                      <a:pt x="817" y="30"/>
                    </a:lnTo>
                    <a:lnTo>
                      <a:pt x="833" y="24"/>
                    </a:lnTo>
                    <a:lnTo>
                      <a:pt x="849" y="18"/>
                    </a:lnTo>
                    <a:lnTo>
                      <a:pt x="867" y="13"/>
                    </a:lnTo>
                    <a:lnTo>
                      <a:pt x="887" y="8"/>
                    </a:lnTo>
                    <a:lnTo>
                      <a:pt x="907" y="5"/>
                    </a:lnTo>
                    <a:lnTo>
                      <a:pt x="928" y="3"/>
                    </a:lnTo>
                    <a:lnTo>
                      <a:pt x="950" y="0"/>
                    </a:lnTo>
                    <a:lnTo>
                      <a:pt x="972" y="0"/>
                    </a:lnTo>
                    <a:lnTo>
                      <a:pt x="995" y="0"/>
                    </a:lnTo>
                    <a:lnTo>
                      <a:pt x="1017" y="3"/>
                    </a:lnTo>
                    <a:lnTo>
                      <a:pt x="1038" y="5"/>
                    </a:lnTo>
                    <a:lnTo>
                      <a:pt x="1059" y="8"/>
                    </a:lnTo>
                    <a:lnTo>
                      <a:pt x="1078" y="13"/>
                    </a:lnTo>
                    <a:lnTo>
                      <a:pt x="1096" y="18"/>
                    </a:lnTo>
                    <a:lnTo>
                      <a:pt x="1113" y="24"/>
                    </a:lnTo>
                    <a:lnTo>
                      <a:pt x="1129" y="30"/>
                    </a:lnTo>
                    <a:lnTo>
                      <a:pt x="1143" y="38"/>
                    </a:lnTo>
                    <a:lnTo>
                      <a:pt x="1155" y="46"/>
                    </a:lnTo>
                    <a:lnTo>
                      <a:pt x="1167" y="55"/>
                    </a:lnTo>
                    <a:lnTo>
                      <a:pt x="1175" y="63"/>
                    </a:lnTo>
                    <a:lnTo>
                      <a:pt x="1183" y="72"/>
                    </a:lnTo>
                    <a:lnTo>
                      <a:pt x="1189" y="82"/>
                    </a:lnTo>
                    <a:lnTo>
                      <a:pt x="1192" y="93"/>
                    </a:lnTo>
                    <a:lnTo>
                      <a:pt x="1193" y="103"/>
                    </a:lnTo>
                    <a:lnTo>
                      <a:pt x="1946" y="103"/>
                    </a:lnTo>
                    <a:lnTo>
                      <a:pt x="1946" y="1277"/>
                    </a:lnTo>
                    <a:lnTo>
                      <a:pt x="0" y="1278"/>
                    </a:lnTo>
                    <a:close/>
                  </a:path>
                </a:pathLst>
              </a:custGeom>
              <a:solidFill>
                <a:srgbClr val="B233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586" name="Rectangle 319"/>
              <p:cNvSpPr>
                <a:spLocks noChangeArrowheads="1"/>
              </p:cNvSpPr>
              <p:nvPr/>
            </p:nvSpPr>
            <p:spPr bwMode="auto">
              <a:xfrm>
                <a:off x="5188" y="3087"/>
                <a:ext cx="42" cy="3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587" name="Rectangle 320"/>
              <p:cNvSpPr>
                <a:spLocks noChangeArrowheads="1"/>
              </p:cNvSpPr>
              <p:nvPr/>
            </p:nvSpPr>
            <p:spPr bwMode="auto">
              <a:xfrm>
                <a:off x="5168" y="3134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588" name="Rectangle 321"/>
              <p:cNvSpPr>
                <a:spLocks noChangeArrowheads="1"/>
              </p:cNvSpPr>
              <p:nvPr/>
            </p:nvSpPr>
            <p:spPr bwMode="auto">
              <a:xfrm>
                <a:off x="5306" y="3034"/>
                <a:ext cx="42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589" name="Rectangle 322"/>
              <p:cNvSpPr>
                <a:spLocks noChangeArrowheads="1"/>
              </p:cNvSpPr>
              <p:nvPr/>
            </p:nvSpPr>
            <p:spPr bwMode="auto">
              <a:xfrm>
                <a:off x="5286" y="3087"/>
                <a:ext cx="40" cy="3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590" name="Rectangle 323"/>
              <p:cNvSpPr>
                <a:spLocks noChangeArrowheads="1"/>
              </p:cNvSpPr>
              <p:nvPr/>
            </p:nvSpPr>
            <p:spPr bwMode="auto">
              <a:xfrm>
                <a:off x="5286" y="2987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591" name="Rectangle 324"/>
              <p:cNvSpPr>
                <a:spLocks noChangeArrowheads="1"/>
              </p:cNvSpPr>
              <p:nvPr/>
            </p:nvSpPr>
            <p:spPr bwMode="auto">
              <a:xfrm>
                <a:off x="4773" y="3076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592" name="Rectangle 325"/>
              <p:cNvSpPr>
                <a:spLocks noChangeArrowheads="1"/>
              </p:cNvSpPr>
              <p:nvPr/>
            </p:nvSpPr>
            <p:spPr bwMode="auto">
              <a:xfrm>
                <a:off x="4773" y="3024"/>
                <a:ext cx="18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593" name="Rectangle 326"/>
              <p:cNvSpPr>
                <a:spLocks noChangeArrowheads="1"/>
              </p:cNvSpPr>
              <p:nvPr/>
            </p:nvSpPr>
            <p:spPr bwMode="auto">
              <a:xfrm>
                <a:off x="4773" y="3123"/>
                <a:ext cx="18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594" name="Rectangle 327"/>
              <p:cNvSpPr>
                <a:spLocks noChangeArrowheads="1"/>
              </p:cNvSpPr>
              <p:nvPr/>
            </p:nvSpPr>
            <p:spPr bwMode="auto">
              <a:xfrm>
                <a:off x="4946" y="3076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595" name="Rectangle 328"/>
              <p:cNvSpPr>
                <a:spLocks noChangeArrowheads="1"/>
              </p:cNvSpPr>
              <p:nvPr/>
            </p:nvSpPr>
            <p:spPr bwMode="auto">
              <a:xfrm>
                <a:off x="4924" y="312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596" name="Rectangle 329"/>
              <p:cNvSpPr>
                <a:spLocks noChangeArrowheads="1"/>
              </p:cNvSpPr>
              <p:nvPr/>
            </p:nvSpPr>
            <p:spPr bwMode="auto">
              <a:xfrm>
                <a:off x="4773" y="345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597" name="Rectangle 330"/>
              <p:cNvSpPr>
                <a:spLocks noChangeArrowheads="1"/>
              </p:cNvSpPr>
              <p:nvPr/>
            </p:nvSpPr>
            <p:spPr bwMode="auto">
              <a:xfrm>
                <a:off x="4773" y="3406"/>
                <a:ext cx="18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598" name="Rectangle 331"/>
              <p:cNvSpPr>
                <a:spLocks noChangeArrowheads="1"/>
              </p:cNvSpPr>
              <p:nvPr/>
            </p:nvSpPr>
            <p:spPr bwMode="auto">
              <a:xfrm>
                <a:off x="4773" y="3505"/>
                <a:ext cx="18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599" name="Rectangle 332"/>
              <p:cNvSpPr>
                <a:spLocks noChangeArrowheads="1"/>
              </p:cNvSpPr>
              <p:nvPr/>
            </p:nvSpPr>
            <p:spPr bwMode="auto">
              <a:xfrm>
                <a:off x="4946" y="345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600" name="Rectangle 333"/>
              <p:cNvSpPr>
                <a:spLocks noChangeArrowheads="1"/>
              </p:cNvSpPr>
              <p:nvPr/>
            </p:nvSpPr>
            <p:spPr bwMode="auto">
              <a:xfrm>
                <a:off x="4924" y="3505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601" name="Freeform 334"/>
              <p:cNvSpPr>
                <a:spLocks/>
              </p:cNvSpPr>
              <p:nvPr/>
            </p:nvSpPr>
            <p:spPr bwMode="auto">
              <a:xfrm>
                <a:off x="5024" y="3076"/>
                <a:ext cx="146" cy="89"/>
              </a:xfrm>
              <a:custGeom>
                <a:avLst/>
                <a:gdLst>
                  <a:gd name="T0" fmla="*/ 48 w 440"/>
                  <a:gd name="T1" fmla="*/ 78 h 102"/>
                  <a:gd name="T2" fmla="*/ 48 w 440"/>
                  <a:gd name="T3" fmla="*/ 70 h 102"/>
                  <a:gd name="T4" fmla="*/ 48 w 440"/>
                  <a:gd name="T5" fmla="*/ 63 h 102"/>
                  <a:gd name="T6" fmla="*/ 47 w 440"/>
                  <a:gd name="T7" fmla="*/ 55 h 102"/>
                  <a:gd name="T8" fmla="*/ 46 w 440"/>
                  <a:gd name="T9" fmla="*/ 49 h 102"/>
                  <a:gd name="T10" fmla="*/ 45 w 440"/>
                  <a:gd name="T11" fmla="*/ 42 h 102"/>
                  <a:gd name="T12" fmla="*/ 44 w 440"/>
                  <a:gd name="T13" fmla="*/ 35 h 102"/>
                  <a:gd name="T14" fmla="*/ 43 w 440"/>
                  <a:gd name="T15" fmla="*/ 29 h 102"/>
                  <a:gd name="T16" fmla="*/ 41 w 440"/>
                  <a:gd name="T17" fmla="*/ 23 h 102"/>
                  <a:gd name="T18" fmla="*/ 39 w 440"/>
                  <a:gd name="T19" fmla="*/ 18 h 102"/>
                  <a:gd name="T20" fmla="*/ 38 w 440"/>
                  <a:gd name="T21" fmla="*/ 14 h 102"/>
                  <a:gd name="T22" fmla="*/ 36 w 440"/>
                  <a:gd name="T23" fmla="*/ 10 h 102"/>
                  <a:gd name="T24" fmla="*/ 34 w 440"/>
                  <a:gd name="T25" fmla="*/ 6 h 102"/>
                  <a:gd name="T26" fmla="*/ 32 w 440"/>
                  <a:gd name="T27" fmla="*/ 3 h 102"/>
                  <a:gd name="T28" fmla="*/ 29 w 440"/>
                  <a:gd name="T29" fmla="*/ 3 h 102"/>
                  <a:gd name="T30" fmla="*/ 27 w 440"/>
                  <a:gd name="T31" fmla="*/ 0 h 102"/>
                  <a:gd name="T32" fmla="*/ 24 w 440"/>
                  <a:gd name="T33" fmla="*/ 0 h 102"/>
                  <a:gd name="T34" fmla="*/ 22 w 440"/>
                  <a:gd name="T35" fmla="*/ 0 h 102"/>
                  <a:gd name="T36" fmla="*/ 19 w 440"/>
                  <a:gd name="T37" fmla="*/ 3 h 102"/>
                  <a:gd name="T38" fmla="*/ 17 w 440"/>
                  <a:gd name="T39" fmla="*/ 3 h 102"/>
                  <a:gd name="T40" fmla="*/ 15 w 440"/>
                  <a:gd name="T41" fmla="*/ 6 h 102"/>
                  <a:gd name="T42" fmla="*/ 13 w 440"/>
                  <a:gd name="T43" fmla="*/ 10 h 102"/>
                  <a:gd name="T44" fmla="*/ 11 w 440"/>
                  <a:gd name="T45" fmla="*/ 14 h 102"/>
                  <a:gd name="T46" fmla="*/ 9 w 440"/>
                  <a:gd name="T47" fmla="*/ 18 h 102"/>
                  <a:gd name="T48" fmla="*/ 7 w 440"/>
                  <a:gd name="T49" fmla="*/ 23 h 102"/>
                  <a:gd name="T50" fmla="*/ 6 w 440"/>
                  <a:gd name="T51" fmla="*/ 29 h 102"/>
                  <a:gd name="T52" fmla="*/ 4 w 440"/>
                  <a:gd name="T53" fmla="*/ 35 h 102"/>
                  <a:gd name="T54" fmla="*/ 3 w 440"/>
                  <a:gd name="T55" fmla="*/ 42 h 102"/>
                  <a:gd name="T56" fmla="*/ 2 w 440"/>
                  <a:gd name="T57" fmla="*/ 49 h 102"/>
                  <a:gd name="T58" fmla="*/ 1 w 440"/>
                  <a:gd name="T59" fmla="*/ 55 h 102"/>
                  <a:gd name="T60" fmla="*/ 0 w 440"/>
                  <a:gd name="T61" fmla="*/ 63 h 102"/>
                  <a:gd name="T62" fmla="*/ 0 w 440"/>
                  <a:gd name="T63" fmla="*/ 70 h 102"/>
                  <a:gd name="T64" fmla="*/ 0 w 440"/>
                  <a:gd name="T65" fmla="*/ 78 h 102"/>
                  <a:gd name="T66" fmla="*/ 48 w 440"/>
                  <a:gd name="T67" fmla="*/ 78 h 10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40"/>
                  <a:gd name="T103" fmla="*/ 0 h 102"/>
                  <a:gd name="T104" fmla="*/ 440 w 440"/>
                  <a:gd name="T105" fmla="*/ 102 h 10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40" h="102">
                    <a:moveTo>
                      <a:pt x="440" y="102"/>
                    </a:moveTo>
                    <a:lnTo>
                      <a:pt x="439" y="92"/>
                    </a:lnTo>
                    <a:lnTo>
                      <a:pt x="436" y="82"/>
                    </a:lnTo>
                    <a:lnTo>
                      <a:pt x="430" y="72"/>
                    </a:lnTo>
                    <a:lnTo>
                      <a:pt x="422" y="64"/>
                    </a:lnTo>
                    <a:lnTo>
                      <a:pt x="414" y="55"/>
                    </a:lnTo>
                    <a:lnTo>
                      <a:pt x="402" y="46"/>
                    </a:lnTo>
                    <a:lnTo>
                      <a:pt x="390" y="38"/>
                    </a:lnTo>
                    <a:lnTo>
                      <a:pt x="376" y="30"/>
                    </a:lnTo>
                    <a:lnTo>
                      <a:pt x="360" y="24"/>
                    </a:lnTo>
                    <a:lnTo>
                      <a:pt x="343" y="18"/>
                    </a:lnTo>
                    <a:lnTo>
                      <a:pt x="325" y="13"/>
                    </a:lnTo>
                    <a:lnTo>
                      <a:pt x="306" y="8"/>
                    </a:lnTo>
                    <a:lnTo>
                      <a:pt x="285" y="5"/>
                    </a:lnTo>
                    <a:lnTo>
                      <a:pt x="264" y="3"/>
                    </a:lnTo>
                    <a:lnTo>
                      <a:pt x="242" y="0"/>
                    </a:lnTo>
                    <a:lnTo>
                      <a:pt x="219" y="0"/>
                    </a:lnTo>
                    <a:lnTo>
                      <a:pt x="197" y="0"/>
                    </a:lnTo>
                    <a:lnTo>
                      <a:pt x="175" y="3"/>
                    </a:lnTo>
                    <a:lnTo>
                      <a:pt x="154" y="5"/>
                    </a:lnTo>
                    <a:lnTo>
                      <a:pt x="134" y="8"/>
                    </a:lnTo>
                    <a:lnTo>
                      <a:pt x="114" y="13"/>
                    </a:lnTo>
                    <a:lnTo>
                      <a:pt x="96" y="18"/>
                    </a:lnTo>
                    <a:lnTo>
                      <a:pt x="80" y="24"/>
                    </a:lnTo>
                    <a:lnTo>
                      <a:pt x="64" y="30"/>
                    </a:lnTo>
                    <a:lnTo>
                      <a:pt x="50" y="38"/>
                    </a:lnTo>
                    <a:lnTo>
                      <a:pt x="37" y="46"/>
                    </a:lnTo>
                    <a:lnTo>
                      <a:pt x="26" y="55"/>
                    </a:lnTo>
                    <a:lnTo>
                      <a:pt x="16" y="64"/>
                    </a:lnTo>
                    <a:lnTo>
                      <a:pt x="10" y="72"/>
                    </a:lnTo>
                    <a:lnTo>
                      <a:pt x="4" y="82"/>
                    </a:lnTo>
                    <a:lnTo>
                      <a:pt x="1" y="92"/>
                    </a:lnTo>
                    <a:lnTo>
                      <a:pt x="0" y="102"/>
                    </a:lnTo>
                    <a:lnTo>
                      <a:pt x="440" y="102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602" name="Freeform 335"/>
              <p:cNvSpPr>
                <a:spLocks/>
              </p:cNvSpPr>
              <p:nvPr/>
            </p:nvSpPr>
            <p:spPr bwMode="auto">
              <a:xfrm>
                <a:off x="4789" y="2506"/>
                <a:ext cx="615" cy="147"/>
              </a:xfrm>
              <a:custGeom>
                <a:avLst/>
                <a:gdLst>
                  <a:gd name="T0" fmla="*/ 100 w 1847"/>
                  <a:gd name="T1" fmla="*/ 50 h 168"/>
                  <a:gd name="T2" fmla="*/ 95 w 1847"/>
                  <a:gd name="T3" fmla="*/ 53 h 168"/>
                  <a:gd name="T4" fmla="*/ 91 w 1847"/>
                  <a:gd name="T5" fmla="*/ 60 h 168"/>
                  <a:gd name="T6" fmla="*/ 87 w 1847"/>
                  <a:gd name="T7" fmla="*/ 68 h 168"/>
                  <a:gd name="T8" fmla="*/ 84 w 1847"/>
                  <a:gd name="T9" fmla="*/ 79 h 168"/>
                  <a:gd name="T10" fmla="*/ 81 w 1847"/>
                  <a:gd name="T11" fmla="*/ 92 h 168"/>
                  <a:gd name="T12" fmla="*/ 79 w 1847"/>
                  <a:gd name="T13" fmla="*/ 105 h 168"/>
                  <a:gd name="T14" fmla="*/ 78 w 1847"/>
                  <a:gd name="T15" fmla="*/ 121 h 168"/>
                  <a:gd name="T16" fmla="*/ 0 w 1847"/>
                  <a:gd name="T17" fmla="*/ 129 h 168"/>
                  <a:gd name="T18" fmla="*/ 1 w 1847"/>
                  <a:gd name="T19" fmla="*/ 88 h 168"/>
                  <a:gd name="T20" fmla="*/ 6 w 1847"/>
                  <a:gd name="T21" fmla="*/ 88 h 168"/>
                  <a:gd name="T22" fmla="*/ 16 w 1847"/>
                  <a:gd name="T23" fmla="*/ 88 h 168"/>
                  <a:gd name="T24" fmla="*/ 28 w 1847"/>
                  <a:gd name="T25" fmla="*/ 88 h 168"/>
                  <a:gd name="T26" fmla="*/ 41 w 1847"/>
                  <a:gd name="T27" fmla="*/ 88 h 168"/>
                  <a:gd name="T28" fmla="*/ 54 w 1847"/>
                  <a:gd name="T29" fmla="*/ 88 h 168"/>
                  <a:gd name="T30" fmla="*/ 65 w 1847"/>
                  <a:gd name="T31" fmla="*/ 88 h 168"/>
                  <a:gd name="T32" fmla="*/ 71 w 1847"/>
                  <a:gd name="T33" fmla="*/ 88 h 168"/>
                  <a:gd name="T34" fmla="*/ 74 w 1847"/>
                  <a:gd name="T35" fmla="*/ 80 h 168"/>
                  <a:gd name="T36" fmla="*/ 76 w 1847"/>
                  <a:gd name="T37" fmla="*/ 64 h 168"/>
                  <a:gd name="T38" fmla="*/ 79 w 1847"/>
                  <a:gd name="T39" fmla="*/ 47 h 168"/>
                  <a:gd name="T40" fmla="*/ 83 w 1847"/>
                  <a:gd name="T41" fmla="*/ 33 h 168"/>
                  <a:gd name="T42" fmla="*/ 86 w 1847"/>
                  <a:gd name="T43" fmla="*/ 21 h 168"/>
                  <a:gd name="T44" fmla="*/ 91 w 1847"/>
                  <a:gd name="T45" fmla="*/ 10 h 168"/>
                  <a:gd name="T46" fmla="*/ 95 w 1847"/>
                  <a:gd name="T47" fmla="*/ 4 h 168"/>
                  <a:gd name="T48" fmla="*/ 100 w 1847"/>
                  <a:gd name="T49" fmla="*/ 1 h 168"/>
                  <a:gd name="T50" fmla="*/ 105 w 1847"/>
                  <a:gd name="T51" fmla="*/ 1 h 168"/>
                  <a:gd name="T52" fmla="*/ 110 w 1847"/>
                  <a:gd name="T53" fmla="*/ 4 h 168"/>
                  <a:gd name="T54" fmla="*/ 114 w 1847"/>
                  <a:gd name="T55" fmla="*/ 10 h 168"/>
                  <a:gd name="T56" fmla="*/ 119 w 1847"/>
                  <a:gd name="T57" fmla="*/ 21 h 168"/>
                  <a:gd name="T58" fmla="*/ 123 w 1847"/>
                  <a:gd name="T59" fmla="*/ 33 h 168"/>
                  <a:gd name="T60" fmla="*/ 126 w 1847"/>
                  <a:gd name="T61" fmla="*/ 47 h 168"/>
                  <a:gd name="T62" fmla="*/ 129 w 1847"/>
                  <a:gd name="T63" fmla="*/ 64 h 168"/>
                  <a:gd name="T64" fmla="*/ 131 w 1847"/>
                  <a:gd name="T65" fmla="*/ 80 h 168"/>
                  <a:gd name="T66" fmla="*/ 134 w 1847"/>
                  <a:gd name="T67" fmla="*/ 88 h 168"/>
                  <a:gd name="T68" fmla="*/ 140 w 1847"/>
                  <a:gd name="T69" fmla="*/ 88 h 168"/>
                  <a:gd name="T70" fmla="*/ 151 w 1847"/>
                  <a:gd name="T71" fmla="*/ 88 h 168"/>
                  <a:gd name="T72" fmla="*/ 163 w 1847"/>
                  <a:gd name="T73" fmla="*/ 88 h 168"/>
                  <a:gd name="T74" fmla="*/ 176 w 1847"/>
                  <a:gd name="T75" fmla="*/ 88 h 168"/>
                  <a:gd name="T76" fmla="*/ 189 w 1847"/>
                  <a:gd name="T77" fmla="*/ 88 h 168"/>
                  <a:gd name="T78" fmla="*/ 198 w 1847"/>
                  <a:gd name="T79" fmla="*/ 88 h 168"/>
                  <a:gd name="T80" fmla="*/ 204 w 1847"/>
                  <a:gd name="T81" fmla="*/ 88 h 168"/>
                  <a:gd name="T82" fmla="*/ 205 w 1847"/>
                  <a:gd name="T83" fmla="*/ 129 h 168"/>
                  <a:gd name="T84" fmla="*/ 127 w 1847"/>
                  <a:gd name="T85" fmla="*/ 121 h 168"/>
                  <a:gd name="T86" fmla="*/ 126 w 1847"/>
                  <a:gd name="T87" fmla="*/ 105 h 168"/>
                  <a:gd name="T88" fmla="*/ 124 w 1847"/>
                  <a:gd name="T89" fmla="*/ 92 h 168"/>
                  <a:gd name="T90" fmla="*/ 121 w 1847"/>
                  <a:gd name="T91" fmla="*/ 79 h 168"/>
                  <a:gd name="T92" fmla="*/ 118 w 1847"/>
                  <a:gd name="T93" fmla="*/ 68 h 168"/>
                  <a:gd name="T94" fmla="*/ 114 w 1847"/>
                  <a:gd name="T95" fmla="*/ 60 h 168"/>
                  <a:gd name="T96" fmla="*/ 110 w 1847"/>
                  <a:gd name="T97" fmla="*/ 53 h 168"/>
                  <a:gd name="T98" fmla="*/ 105 w 1847"/>
                  <a:gd name="T99" fmla="*/ 50 h 16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847"/>
                  <a:gd name="T151" fmla="*/ 0 h 168"/>
                  <a:gd name="T152" fmla="*/ 1847 w 1847"/>
                  <a:gd name="T153" fmla="*/ 168 h 16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847" h="168">
                    <a:moveTo>
                      <a:pt x="923" y="65"/>
                    </a:moveTo>
                    <a:lnTo>
                      <a:pt x="901" y="65"/>
                    </a:lnTo>
                    <a:lnTo>
                      <a:pt x="879" y="68"/>
                    </a:lnTo>
                    <a:lnTo>
                      <a:pt x="858" y="70"/>
                    </a:lnTo>
                    <a:lnTo>
                      <a:pt x="838" y="73"/>
                    </a:lnTo>
                    <a:lnTo>
                      <a:pt x="818" y="78"/>
                    </a:lnTo>
                    <a:lnTo>
                      <a:pt x="800" y="83"/>
                    </a:lnTo>
                    <a:lnTo>
                      <a:pt x="784" y="89"/>
                    </a:lnTo>
                    <a:lnTo>
                      <a:pt x="768" y="95"/>
                    </a:lnTo>
                    <a:lnTo>
                      <a:pt x="754" y="103"/>
                    </a:lnTo>
                    <a:lnTo>
                      <a:pt x="741" y="111"/>
                    </a:lnTo>
                    <a:lnTo>
                      <a:pt x="730" y="120"/>
                    </a:lnTo>
                    <a:lnTo>
                      <a:pt x="720" y="128"/>
                    </a:lnTo>
                    <a:lnTo>
                      <a:pt x="714" y="137"/>
                    </a:lnTo>
                    <a:lnTo>
                      <a:pt x="708" y="147"/>
                    </a:lnTo>
                    <a:lnTo>
                      <a:pt x="705" y="158"/>
                    </a:lnTo>
                    <a:lnTo>
                      <a:pt x="704" y="168"/>
                    </a:lnTo>
                    <a:lnTo>
                      <a:pt x="0" y="168"/>
                    </a:lnTo>
                    <a:lnTo>
                      <a:pt x="0" y="116"/>
                    </a:lnTo>
                    <a:lnTo>
                      <a:pt x="7" y="116"/>
                    </a:lnTo>
                    <a:lnTo>
                      <a:pt x="27" y="116"/>
                    </a:lnTo>
                    <a:lnTo>
                      <a:pt x="57" y="116"/>
                    </a:lnTo>
                    <a:lnTo>
                      <a:pt x="97" y="116"/>
                    </a:lnTo>
                    <a:lnTo>
                      <a:pt x="145" y="116"/>
                    </a:lnTo>
                    <a:lnTo>
                      <a:pt x="197" y="116"/>
                    </a:lnTo>
                    <a:lnTo>
                      <a:pt x="254" y="116"/>
                    </a:lnTo>
                    <a:lnTo>
                      <a:pt x="313" y="116"/>
                    </a:lnTo>
                    <a:lnTo>
                      <a:pt x="373" y="116"/>
                    </a:lnTo>
                    <a:lnTo>
                      <a:pt x="431" y="116"/>
                    </a:lnTo>
                    <a:lnTo>
                      <a:pt x="486" y="116"/>
                    </a:lnTo>
                    <a:lnTo>
                      <a:pt x="537" y="116"/>
                    </a:lnTo>
                    <a:lnTo>
                      <a:pt x="582" y="116"/>
                    </a:lnTo>
                    <a:lnTo>
                      <a:pt x="617" y="116"/>
                    </a:lnTo>
                    <a:lnTo>
                      <a:pt x="644" y="116"/>
                    </a:lnTo>
                    <a:lnTo>
                      <a:pt x="658" y="116"/>
                    </a:lnTo>
                    <a:lnTo>
                      <a:pt x="666" y="105"/>
                    </a:lnTo>
                    <a:lnTo>
                      <a:pt x="675" y="94"/>
                    </a:lnTo>
                    <a:lnTo>
                      <a:pt x="686" y="83"/>
                    </a:lnTo>
                    <a:lnTo>
                      <a:pt x="698" y="72"/>
                    </a:lnTo>
                    <a:lnTo>
                      <a:pt x="713" y="62"/>
                    </a:lnTo>
                    <a:lnTo>
                      <a:pt x="727" y="53"/>
                    </a:lnTo>
                    <a:lnTo>
                      <a:pt x="744" y="43"/>
                    </a:lnTo>
                    <a:lnTo>
                      <a:pt x="760" y="35"/>
                    </a:lnTo>
                    <a:lnTo>
                      <a:pt x="778" y="28"/>
                    </a:lnTo>
                    <a:lnTo>
                      <a:pt x="797" y="21"/>
                    </a:lnTo>
                    <a:lnTo>
                      <a:pt x="817" y="14"/>
                    </a:lnTo>
                    <a:lnTo>
                      <a:pt x="838" y="10"/>
                    </a:lnTo>
                    <a:lnTo>
                      <a:pt x="858" y="6"/>
                    </a:lnTo>
                    <a:lnTo>
                      <a:pt x="880" y="2"/>
                    </a:lnTo>
                    <a:lnTo>
                      <a:pt x="901" y="1"/>
                    </a:lnTo>
                    <a:lnTo>
                      <a:pt x="923" y="0"/>
                    </a:lnTo>
                    <a:lnTo>
                      <a:pt x="946" y="1"/>
                    </a:lnTo>
                    <a:lnTo>
                      <a:pt x="968" y="2"/>
                    </a:lnTo>
                    <a:lnTo>
                      <a:pt x="989" y="6"/>
                    </a:lnTo>
                    <a:lnTo>
                      <a:pt x="1010" y="10"/>
                    </a:lnTo>
                    <a:lnTo>
                      <a:pt x="1030" y="14"/>
                    </a:lnTo>
                    <a:lnTo>
                      <a:pt x="1050" y="21"/>
                    </a:lnTo>
                    <a:lnTo>
                      <a:pt x="1069" y="28"/>
                    </a:lnTo>
                    <a:lnTo>
                      <a:pt x="1088" y="35"/>
                    </a:lnTo>
                    <a:lnTo>
                      <a:pt x="1104" y="43"/>
                    </a:lnTo>
                    <a:lnTo>
                      <a:pt x="1121" y="53"/>
                    </a:lnTo>
                    <a:lnTo>
                      <a:pt x="1135" y="62"/>
                    </a:lnTo>
                    <a:lnTo>
                      <a:pt x="1149" y="72"/>
                    </a:lnTo>
                    <a:lnTo>
                      <a:pt x="1161" y="83"/>
                    </a:lnTo>
                    <a:lnTo>
                      <a:pt x="1172" y="94"/>
                    </a:lnTo>
                    <a:lnTo>
                      <a:pt x="1181" y="105"/>
                    </a:lnTo>
                    <a:lnTo>
                      <a:pt x="1189" y="116"/>
                    </a:lnTo>
                    <a:lnTo>
                      <a:pt x="1203" y="116"/>
                    </a:lnTo>
                    <a:lnTo>
                      <a:pt x="1230" y="116"/>
                    </a:lnTo>
                    <a:lnTo>
                      <a:pt x="1265" y="116"/>
                    </a:lnTo>
                    <a:lnTo>
                      <a:pt x="1309" y="116"/>
                    </a:lnTo>
                    <a:lnTo>
                      <a:pt x="1360" y="116"/>
                    </a:lnTo>
                    <a:lnTo>
                      <a:pt x="1416" y="116"/>
                    </a:lnTo>
                    <a:lnTo>
                      <a:pt x="1475" y="116"/>
                    </a:lnTo>
                    <a:lnTo>
                      <a:pt x="1535" y="116"/>
                    </a:lnTo>
                    <a:lnTo>
                      <a:pt x="1593" y="116"/>
                    </a:lnTo>
                    <a:lnTo>
                      <a:pt x="1650" y="116"/>
                    </a:lnTo>
                    <a:lnTo>
                      <a:pt x="1703" y="116"/>
                    </a:lnTo>
                    <a:lnTo>
                      <a:pt x="1751" y="116"/>
                    </a:lnTo>
                    <a:lnTo>
                      <a:pt x="1791" y="116"/>
                    </a:lnTo>
                    <a:lnTo>
                      <a:pt x="1821" y="116"/>
                    </a:lnTo>
                    <a:lnTo>
                      <a:pt x="1841" y="116"/>
                    </a:lnTo>
                    <a:lnTo>
                      <a:pt x="1847" y="116"/>
                    </a:lnTo>
                    <a:lnTo>
                      <a:pt x="1847" y="168"/>
                    </a:lnTo>
                    <a:lnTo>
                      <a:pt x="1144" y="168"/>
                    </a:lnTo>
                    <a:lnTo>
                      <a:pt x="1143" y="158"/>
                    </a:lnTo>
                    <a:lnTo>
                      <a:pt x="1140" y="147"/>
                    </a:lnTo>
                    <a:lnTo>
                      <a:pt x="1134" y="137"/>
                    </a:lnTo>
                    <a:lnTo>
                      <a:pt x="1126" y="128"/>
                    </a:lnTo>
                    <a:lnTo>
                      <a:pt x="1118" y="120"/>
                    </a:lnTo>
                    <a:lnTo>
                      <a:pt x="1106" y="111"/>
                    </a:lnTo>
                    <a:lnTo>
                      <a:pt x="1094" y="103"/>
                    </a:lnTo>
                    <a:lnTo>
                      <a:pt x="1080" y="95"/>
                    </a:lnTo>
                    <a:lnTo>
                      <a:pt x="1064" y="89"/>
                    </a:lnTo>
                    <a:lnTo>
                      <a:pt x="1047" y="83"/>
                    </a:lnTo>
                    <a:lnTo>
                      <a:pt x="1029" y="78"/>
                    </a:lnTo>
                    <a:lnTo>
                      <a:pt x="1010" y="73"/>
                    </a:lnTo>
                    <a:lnTo>
                      <a:pt x="989" y="70"/>
                    </a:lnTo>
                    <a:lnTo>
                      <a:pt x="968" y="68"/>
                    </a:lnTo>
                    <a:lnTo>
                      <a:pt x="946" y="65"/>
                    </a:lnTo>
                    <a:lnTo>
                      <a:pt x="923" y="65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603" name="Rectangle 336"/>
              <p:cNvSpPr>
                <a:spLocks noChangeArrowheads="1"/>
              </p:cNvSpPr>
              <p:nvPr/>
            </p:nvSpPr>
            <p:spPr bwMode="auto">
              <a:xfrm>
                <a:off x="5404" y="2595"/>
                <a:ext cx="29" cy="120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604" name="Rectangle 337"/>
              <p:cNvSpPr>
                <a:spLocks noChangeArrowheads="1"/>
              </p:cNvSpPr>
              <p:nvPr/>
            </p:nvSpPr>
            <p:spPr bwMode="auto">
              <a:xfrm>
                <a:off x="4759" y="2595"/>
                <a:ext cx="30" cy="120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605" name="Rectangle 338"/>
              <p:cNvSpPr>
                <a:spLocks noChangeArrowheads="1"/>
              </p:cNvSpPr>
              <p:nvPr/>
            </p:nvSpPr>
            <p:spPr bwMode="auto">
              <a:xfrm>
                <a:off x="5026" y="3165"/>
                <a:ext cx="142" cy="330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606" name="Rectangle 339"/>
              <p:cNvSpPr>
                <a:spLocks noChangeArrowheads="1"/>
              </p:cNvSpPr>
              <p:nvPr/>
            </p:nvSpPr>
            <p:spPr bwMode="auto">
              <a:xfrm>
                <a:off x="5026" y="3495"/>
                <a:ext cx="142" cy="1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607" name="Rectangle 340"/>
              <p:cNvSpPr>
                <a:spLocks noChangeArrowheads="1"/>
              </p:cNvSpPr>
              <p:nvPr/>
            </p:nvSpPr>
            <p:spPr bwMode="auto">
              <a:xfrm>
                <a:off x="5026" y="3558"/>
                <a:ext cx="142" cy="15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608" name="Rectangle 341"/>
              <p:cNvSpPr>
                <a:spLocks noChangeArrowheads="1"/>
              </p:cNvSpPr>
              <p:nvPr/>
            </p:nvSpPr>
            <p:spPr bwMode="auto">
              <a:xfrm>
                <a:off x="5026" y="3615"/>
                <a:ext cx="142" cy="1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609" name="Rectangle 342"/>
              <p:cNvSpPr>
                <a:spLocks noChangeArrowheads="1"/>
              </p:cNvSpPr>
              <p:nvPr/>
            </p:nvSpPr>
            <p:spPr bwMode="auto">
              <a:xfrm>
                <a:off x="5100" y="3186"/>
                <a:ext cx="60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610" name="Rectangle 343"/>
              <p:cNvSpPr>
                <a:spLocks noChangeArrowheads="1"/>
              </p:cNvSpPr>
              <p:nvPr/>
            </p:nvSpPr>
            <p:spPr bwMode="auto">
              <a:xfrm>
                <a:off x="5100" y="3186"/>
                <a:ext cx="60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611" name="Rectangle 344"/>
              <p:cNvSpPr>
                <a:spLocks noChangeArrowheads="1"/>
              </p:cNvSpPr>
              <p:nvPr/>
            </p:nvSpPr>
            <p:spPr bwMode="auto">
              <a:xfrm>
                <a:off x="5032" y="3186"/>
                <a:ext cx="62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612" name="Rectangle 345"/>
              <p:cNvSpPr>
                <a:spLocks noChangeArrowheads="1"/>
              </p:cNvSpPr>
              <p:nvPr/>
            </p:nvSpPr>
            <p:spPr bwMode="auto">
              <a:xfrm>
                <a:off x="5100" y="3369"/>
                <a:ext cx="60" cy="2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613" name="Rectangle 346"/>
              <p:cNvSpPr>
                <a:spLocks noChangeArrowheads="1"/>
              </p:cNvSpPr>
              <p:nvPr/>
            </p:nvSpPr>
            <p:spPr bwMode="auto">
              <a:xfrm>
                <a:off x="5168" y="3422"/>
                <a:ext cx="34" cy="25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614" name="Rectangle 347"/>
              <p:cNvSpPr>
                <a:spLocks noChangeArrowheads="1"/>
              </p:cNvSpPr>
              <p:nvPr/>
            </p:nvSpPr>
            <p:spPr bwMode="auto">
              <a:xfrm>
                <a:off x="4992" y="3422"/>
                <a:ext cx="34" cy="25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615" name="Rectangle 348"/>
              <p:cNvSpPr>
                <a:spLocks noChangeArrowheads="1"/>
              </p:cNvSpPr>
              <p:nvPr/>
            </p:nvSpPr>
            <p:spPr bwMode="auto">
              <a:xfrm>
                <a:off x="5026" y="3511"/>
                <a:ext cx="142" cy="47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616" name="Rectangle 349"/>
              <p:cNvSpPr>
                <a:spLocks noChangeArrowheads="1"/>
              </p:cNvSpPr>
              <p:nvPr/>
            </p:nvSpPr>
            <p:spPr bwMode="auto">
              <a:xfrm>
                <a:off x="5026" y="3573"/>
                <a:ext cx="142" cy="42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617" name="Rectangle 350"/>
              <p:cNvSpPr>
                <a:spLocks noChangeArrowheads="1"/>
              </p:cNvSpPr>
              <p:nvPr/>
            </p:nvSpPr>
            <p:spPr bwMode="auto">
              <a:xfrm>
                <a:off x="5026" y="3631"/>
                <a:ext cx="142" cy="47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618" name="Rectangle 351"/>
              <p:cNvSpPr>
                <a:spLocks noChangeArrowheads="1"/>
              </p:cNvSpPr>
              <p:nvPr/>
            </p:nvSpPr>
            <p:spPr bwMode="auto">
              <a:xfrm>
                <a:off x="5100" y="3369"/>
                <a:ext cx="60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619" name="Rectangle 352"/>
              <p:cNvSpPr>
                <a:spLocks noChangeArrowheads="1"/>
              </p:cNvSpPr>
              <p:nvPr/>
            </p:nvSpPr>
            <p:spPr bwMode="auto">
              <a:xfrm>
                <a:off x="5032" y="3369"/>
                <a:ext cx="62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620" name="Rectangle 353"/>
              <p:cNvSpPr>
                <a:spLocks noChangeArrowheads="1"/>
              </p:cNvSpPr>
              <p:nvPr/>
            </p:nvSpPr>
            <p:spPr bwMode="auto">
              <a:xfrm>
                <a:off x="5100" y="3312"/>
                <a:ext cx="14" cy="52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621" name="Rectangle 354"/>
              <p:cNvSpPr>
                <a:spLocks noChangeArrowheads="1"/>
              </p:cNvSpPr>
              <p:nvPr/>
            </p:nvSpPr>
            <p:spPr bwMode="auto">
              <a:xfrm>
                <a:off x="5080" y="3312"/>
                <a:ext cx="14" cy="52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622" name="Rectangle 355"/>
              <p:cNvSpPr>
                <a:spLocks noChangeArrowheads="1"/>
              </p:cNvSpPr>
              <p:nvPr/>
            </p:nvSpPr>
            <p:spPr bwMode="auto">
              <a:xfrm>
                <a:off x="5100" y="3395"/>
                <a:ext cx="60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623" name="Rectangle 356"/>
              <p:cNvSpPr>
                <a:spLocks noChangeArrowheads="1"/>
              </p:cNvSpPr>
              <p:nvPr/>
            </p:nvSpPr>
            <p:spPr bwMode="auto">
              <a:xfrm>
                <a:off x="5032" y="3395"/>
                <a:ext cx="62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624" name="Rectangle 357"/>
              <p:cNvSpPr>
                <a:spLocks noChangeArrowheads="1"/>
              </p:cNvSpPr>
              <p:nvPr/>
            </p:nvSpPr>
            <p:spPr bwMode="auto">
              <a:xfrm>
                <a:off x="5168" y="3552"/>
                <a:ext cx="34" cy="27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625" name="Rectangle 358"/>
              <p:cNvSpPr>
                <a:spLocks noChangeArrowheads="1"/>
              </p:cNvSpPr>
              <p:nvPr/>
            </p:nvSpPr>
            <p:spPr bwMode="auto">
              <a:xfrm>
                <a:off x="4992" y="3552"/>
                <a:ext cx="34" cy="27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626" name="Rectangle 359"/>
              <p:cNvSpPr>
                <a:spLocks noChangeArrowheads="1"/>
              </p:cNvSpPr>
              <p:nvPr/>
            </p:nvSpPr>
            <p:spPr bwMode="auto">
              <a:xfrm>
                <a:off x="5334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627" name="Rectangle 360"/>
              <p:cNvSpPr>
                <a:spLocks noChangeArrowheads="1"/>
              </p:cNvSpPr>
              <p:nvPr/>
            </p:nvSpPr>
            <p:spPr bwMode="auto">
              <a:xfrm>
                <a:off x="5228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628" name="Rectangle 361"/>
              <p:cNvSpPr>
                <a:spLocks noChangeArrowheads="1"/>
              </p:cNvSpPr>
              <p:nvPr/>
            </p:nvSpPr>
            <p:spPr bwMode="auto">
              <a:xfrm>
                <a:off x="4912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629" name="Rectangle 362"/>
              <p:cNvSpPr>
                <a:spLocks noChangeArrowheads="1"/>
              </p:cNvSpPr>
              <p:nvPr/>
            </p:nvSpPr>
            <p:spPr bwMode="auto">
              <a:xfrm>
                <a:off x="5122" y="2747"/>
                <a:ext cx="54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630" name="Rectangle 363"/>
              <p:cNvSpPr>
                <a:spLocks noChangeArrowheads="1"/>
              </p:cNvSpPr>
              <p:nvPr/>
            </p:nvSpPr>
            <p:spPr bwMode="auto">
              <a:xfrm>
                <a:off x="5228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631" name="Rectangle 364"/>
              <p:cNvSpPr>
                <a:spLocks noChangeArrowheads="1"/>
              </p:cNvSpPr>
              <p:nvPr/>
            </p:nvSpPr>
            <p:spPr bwMode="auto">
              <a:xfrm>
                <a:off x="5334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632" name="Rectangle 365"/>
              <p:cNvSpPr>
                <a:spLocks noChangeArrowheads="1"/>
              </p:cNvSpPr>
              <p:nvPr/>
            </p:nvSpPr>
            <p:spPr bwMode="auto">
              <a:xfrm>
                <a:off x="5018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633" name="Rectangle 366"/>
              <p:cNvSpPr>
                <a:spLocks noChangeArrowheads="1"/>
              </p:cNvSpPr>
              <p:nvPr/>
            </p:nvSpPr>
            <p:spPr bwMode="auto">
              <a:xfrm>
                <a:off x="4809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634" name="Rectangle 367"/>
              <p:cNvSpPr>
                <a:spLocks noChangeArrowheads="1"/>
              </p:cNvSpPr>
              <p:nvPr/>
            </p:nvSpPr>
            <p:spPr bwMode="auto">
              <a:xfrm>
                <a:off x="4912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635" name="Rectangle 368"/>
              <p:cNvSpPr>
                <a:spLocks noChangeArrowheads="1"/>
              </p:cNvSpPr>
              <p:nvPr/>
            </p:nvSpPr>
            <p:spPr bwMode="auto">
              <a:xfrm>
                <a:off x="4809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636" name="Freeform 369"/>
              <p:cNvSpPr>
                <a:spLocks/>
              </p:cNvSpPr>
              <p:nvPr/>
            </p:nvSpPr>
            <p:spPr bwMode="auto">
              <a:xfrm>
                <a:off x="5114" y="2721"/>
                <a:ext cx="72" cy="324"/>
              </a:xfrm>
              <a:custGeom>
                <a:avLst/>
                <a:gdLst>
                  <a:gd name="T0" fmla="*/ 21 w 217"/>
                  <a:gd name="T1" fmla="*/ 163 h 373"/>
                  <a:gd name="T2" fmla="*/ 3 w 217"/>
                  <a:gd name="T3" fmla="*/ 163 h 373"/>
                  <a:gd name="T4" fmla="*/ 3 w 217"/>
                  <a:gd name="T5" fmla="*/ 260 h 373"/>
                  <a:gd name="T6" fmla="*/ 21 w 217"/>
                  <a:gd name="T7" fmla="*/ 260 h 373"/>
                  <a:gd name="T8" fmla="*/ 24 w 217"/>
                  <a:gd name="T9" fmla="*/ 281 h 373"/>
                  <a:gd name="T10" fmla="*/ 0 w 217"/>
                  <a:gd name="T11" fmla="*/ 281 h 373"/>
                  <a:gd name="T12" fmla="*/ 0 w 217"/>
                  <a:gd name="T13" fmla="*/ 0 h 373"/>
                  <a:gd name="T14" fmla="*/ 24 w 217"/>
                  <a:gd name="T15" fmla="*/ 0 h 373"/>
                  <a:gd name="T16" fmla="*/ 21 w 217"/>
                  <a:gd name="T17" fmla="*/ 22 h 373"/>
                  <a:gd name="T18" fmla="*/ 3 w 217"/>
                  <a:gd name="T19" fmla="*/ 22 h 373"/>
                  <a:gd name="T20" fmla="*/ 3 w 217"/>
                  <a:gd name="T21" fmla="*/ 129 h 373"/>
                  <a:gd name="T22" fmla="*/ 21 w 217"/>
                  <a:gd name="T23" fmla="*/ 129 h 373"/>
                  <a:gd name="T24" fmla="*/ 21 w 217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3"/>
                  <a:gd name="T41" fmla="*/ 217 w 217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3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8" y="344"/>
                    </a:lnTo>
                    <a:lnTo>
                      <a:pt x="217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637" name="Freeform 370"/>
              <p:cNvSpPr>
                <a:spLocks/>
              </p:cNvSpPr>
              <p:nvPr/>
            </p:nvSpPr>
            <p:spPr bwMode="auto">
              <a:xfrm>
                <a:off x="5176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638" name="Freeform 371"/>
              <p:cNvSpPr>
                <a:spLocks/>
              </p:cNvSpPr>
              <p:nvPr/>
            </p:nvSpPr>
            <p:spPr bwMode="auto">
              <a:xfrm>
                <a:off x="5218" y="2721"/>
                <a:ext cx="72" cy="324"/>
              </a:xfrm>
              <a:custGeom>
                <a:avLst/>
                <a:gdLst>
                  <a:gd name="T0" fmla="*/ 21 w 216"/>
                  <a:gd name="T1" fmla="*/ 163 h 373"/>
                  <a:gd name="T2" fmla="*/ 3 w 216"/>
                  <a:gd name="T3" fmla="*/ 163 h 373"/>
                  <a:gd name="T4" fmla="*/ 3 w 216"/>
                  <a:gd name="T5" fmla="*/ 260 h 373"/>
                  <a:gd name="T6" fmla="*/ 21 w 216"/>
                  <a:gd name="T7" fmla="*/ 260 h 373"/>
                  <a:gd name="T8" fmla="*/ 24 w 216"/>
                  <a:gd name="T9" fmla="*/ 281 h 373"/>
                  <a:gd name="T10" fmla="*/ 0 w 216"/>
                  <a:gd name="T11" fmla="*/ 281 h 373"/>
                  <a:gd name="T12" fmla="*/ 0 w 216"/>
                  <a:gd name="T13" fmla="*/ 0 h 373"/>
                  <a:gd name="T14" fmla="*/ 24 w 216"/>
                  <a:gd name="T15" fmla="*/ 0 h 373"/>
                  <a:gd name="T16" fmla="*/ 21 w 216"/>
                  <a:gd name="T17" fmla="*/ 22 h 373"/>
                  <a:gd name="T18" fmla="*/ 3 w 216"/>
                  <a:gd name="T19" fmla="*/ 22 h 373"/>
                  <a:gd name="T20" fmla="*/ 3 w 216"/>
                  <a:gd name="T21" fmla="*/ 129 h 373"/>
                  <a:gd name="T22" fmla="*/ 21 w 216"/>
                  <a:gd name="T23" fmla="*/ 129 h 373"/>
                  <a:gd name="T24" fmla="*/ 21 w 216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3"/>
                  <a:gd name="T41" fmla="*/ 216 w 216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3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7" y="344"/>
                    </a:lnTo>
                    <a:lnTo>
                      <a:pt x="216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6" y="0"/>
                    </a:lnTo>
                    <a:lnTo>
                      <a:pt x="187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7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639" name="Freeform 372"/>
              <p:cNvSpPr>
                <a:spLocks/>
              </p:cNvSpPr>
              <p:nvPr/>
            </p:nvSpPr>
            <p:spPr bwMode="auto">
              <a:xfrm>
                <a:off x="5280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640" name="Freeform 373"/>
              <p:cNvSpPr>
                <a:spLocks/>
              </p:cNvSpPr>
              <p:nvPr/>
            </p:nvSpPr>
            <p:spPr bwMode="auto">
              <a:xfrm>
                <a:off x="5324" y="2721"/>
                <a:ext cx="72" cy="324"/>
              </a:xfrm>
              <a:custGeom>
                <a:avLst/>
                <a:gdLst>
                  <a:gd name="T0" fmla="*/ 21 w 217"/>
                  <a:gd name="T1" fmla="*/ 163 h 373"/>
                  <a:gd name="T2" fmla="*/ 3 w 217"/>
                  <a:gd name="T3" fmla="*/ 163 h 373"/>
                  <a:gd name="T4" fmla="*/ 3 w 217"/>
                  <a:gd name="T5" fmla="*/ 260 h 373"/>
                  <a:gd name="T6" fmla="*/ 21 w 217"/>
                  <a:gd name="T7" fmla="*/ 260 h 373"/>
                  <a:gd name="T8" fmla="*/ 24 w 217"/>
                  <a:gd name="T9" fmla="*/ 281 h 373"/>
                  <a:gd name="T10" fmla="*/ 0 w 217"/>
                  <a:gd name="T11" fmla="*/ 281 h 373"/>
                  <a:gd name="T12" fmla="*/ 0 w 217"/>
                  <a:gd name="T13" fmla="*/ 0 h 373"/>
                  <a:gd name="T14" fmla="*/ 24 w 217"/>
                  <a:gd name="T15" fmla="*/ 0 h 373"/>
                  <a:gd name="T16" fmla="*/ 21 w 217"/>
                  <a:gd name="T17" fmla="*/ 22 h 373"/>
                  <a:gd name="T18" fmla="*/ 3 w 217"/>
                  <a:gd name="T19" fmla="*/ 22 h 373"/>
                  <a:gd name="T20" fmla="*/ 3 w 217"/>
                  <a:gd name="T21" fmla="*/ 129 h 373"/>
                  <a:gd name="T22" fmla="*/ 21 w 217"/>
                  <a:gd name="T23" fmla="*/ 129 h 373"/>
                  <a:gd name="T24" fmla="*/ 21 w 217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3"/>
                  <a:gd name="T41" fmla="*/ 217 w 217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3">
                    <a:moveTo>
                      <a:pt x="188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8" y="344"/>
                    </a:lnTo>
                    <a:lnTo>
                      <a:pt x="217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641" name="Freeform 374"/>
              <p:cNvSpPr>
                <a:spLocks/>
              </p:cNvSpPr>
              <p:nvPr/>
            </p:nvSpPr>
            <p:spPr bwMode="auto">
              <a:xfrm>
                <a:off x="5386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642" name="Freeform 375"/>
              <p:cNvSpPr>
                <a:spLocks/>
              </p:cNvSpPr>
              <p:nvPr/>
            </p:nvSpPr>
            <p:spPr bwMode="auto">
              <a:xfrm>
                <a:off x="5218" y="3139"/>
                <a:ext cx="72" cy="324"/>
              </a:xfrm>
              <a:custGeom>
                <a:avLst/>
                <a:gdLst>
                  <a:gd name="T0" fmla="*/ 21 w 216"/>
                  <a:gd name="T1" fmla="*/ 165 h 372"/>
                  <a:gd name="T2" fmla="*/ 3 w 216"/>
                  <a:gd name="T3" fmla="*/ 165 h 372"/>
                  <a:gd name="T4" fmla="*/ 3 w 216"/>
                  <a:gd name="T5" fmla="*/ 260 h 372"/>
                  <a:gd name="T6" fmla="*/ 21 w 216"/>
                  <a:gd name="T7" fmla="*/ 260 h 372"/>
                  <a:gd name="T8" fmla="*/ 24 w 216"/>
                  <a:gd name="T9" fmla="*/ 282 h 372"/>
                  <a:gd name="T10" fmla="*/ 0 w 216"/>
                  <a:gd name="T11" fmla="*/ 282 h 372"/>
                  <a:gd name="T12" fmla="*/ 0 w 216"/>
                  <a:gd name="T13" fmla="*/ 0 h 372"/>
                  <a:gd name="T14" fmla="*/ 24 w 216"/>
                  <a:gd name="T15" fmla="*/ 0 h 372"/>
                  <a:gd name="T16" fmla="*/ 21 w 216"/>
                  <a:gd name="T17" fmla="*/ 21 h 372"/>
                  <a:gd name="T18" fmla="*/ 3 w 216"/>
                  <a:gd name="T19" fmla="*/ 21 h 372"/>
                  <a:gd name="T20" fmla="*/ 3 w 216"/>
                  <a:gd name="T21" fmla="*/ 130 h 372"/>
                  <a:gd name="T22" fmla="*/ 21 w 216"/>
                  <a:gd name="T23" fmla="*/ 130 h 372"/>
                  <a:gd name="T24" fmla="*/ 21 w 216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2"/>
                  <a:gd name="T41" fmla="*/ 216 w 216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2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3"/>
                    </a:lnTo>
                    <a:lnTo>
                      <a:pt x="187" y="343"/>
                    </a:lnTo>
                    <a:lnTo>
                      <a:pt x="216" y="372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16" y="0"/>
                    </a:lnTo>
                    <a:lnTo>
                      <a:pt x="187" y="27"/>
                    </a:lnTo>
                    <a:lnTo>
                      <a:pt x="29" y="27"/>
                    </a:lnTo>
                    <a:lnTo>
                      <a:pt x="29" y="171"/>
                    </a:lnTo>
                    <a:lnTo>
                      <a:pt x="187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643" name="Freeform 376"/>
              <p:cNvSpPr>
                <a:spLocks/>
              </p:cNvSpPr>
              <p:nvPr/>
            </p:nvSpPr>
            <p:spPr bwMode="auto">
              <a:xfrm>
                <a:off x="5280" y="3139"/>
                <a:ext cx="10" cy="324"/>
              </a:xfrm>
              <a:custGeom>
                <a:avLst/>
                <a:gdLst>
                  <a:gd name="T0" fmla="*/ 0 w 29"/>
                  <a:gd name="T1" fmla="*/ 21 h 372"/>
                  <a:gd name="T2" fmla="*/ 0 w 29"/>
                  <a:gd name="T3" fmla="*/ 260 h 372"/>
                  <a:gd name="T4" fmla="*/ 3 w 29"/>
                  <a:gd name="T5" fmla="*/ 282 h 372"/>
                  <a:gd name="T6" fmla="*/ 3 w 29"/>
                  <a:gd name="T7" fmla="*/ 0 h 372"/>
                  <a:gd name="T8" fmla="*/ 0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0" y="27"/>
                    </a:moveTo>
                    <a:lnTo>
                      <a:pt x="0" y="343"/>
                    </a:lnTo>
                    <a:lnTo>
                      <a:pt x="29" y="372"/>
                    </a:lnTo>
                    <a:lnTo>
                      <a:pt x="2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644" name="Freeform 377"/>
              <p:cNvSpPr>
                <a:spLocks/>
              </p:cNvSpPr>
              <p:nvPr/>
            </p:nvSpPr>
            <p:spPr bwMode="auto">
              <a:xfrm>
                <a:off x="5324" y="3139"/>
                <a:ext cx="72" cy="324"/>
              </a:xfrm>
              <a:custGeom>
                <a:avLst/>
                <a:gdLst>
                  <a:gd name="T0" fmla="*/ 21 w 217"/>
                  <a:gd name="T1" fmla="*/ 165 h 372"/>
                  <a:gd name="T2" fmla="*/ 3 w 217"/>
                  <a:gd name="T3" fmla="*/ 165 h 372"/>
                  <a:gd name="T4" fmla="*/ 3 w 217"/>
                  <a:gd name="T5" fmla="*/ 260 h 372"/>
                  <a:gd name="T6" fmla="*/ 21 w 217"/>
                  <a:gd name="T7" fmla="*/ 260 h 372"/>
                  <a:gd name="T8" fmla="*/ 24 w 217"/>
                  <a:gd name="T9" fmla="*/ 282 h 372"/>
                  <a:gd name="T10" fmla="*/ 0 w 217"/>
                  <a:gd name="T11" fmla="*/ 282 h 372"/>
                  <a:gd name="T12" fmla="*/ 0 w 217"/>
                  <a:gd name="T13" fmla="*/ 0 h 372"/>
                  <a:gd name="T14" fmla="*/ 24 w 217"/>
                  <a:gd name="T15" fmla="*/ 0 h 372"/>
                  <a:gd name="T16" fmla="*/ 21 w 217"/>
                  <a:gd name="T17" fmla="*/ 21 h 372"/>
                  <a:gd name="T18" fmla="*/ 3 w 217"/>
                  <a:gd name="T19" fmla="*/ 21 h 372"/>
                  <a:gd name="T20" fmla="*/ 3 w 217"/>
                  <a:gd name="T21" fmla="*/ 130 h 372"/>
                  <a:gd name="T22" fmla="*/ 21 w 217"/>
                  <a:gd name="T23" fmla="*/ 130 h 372"/>
                  <a:gd name="T24" fmla="*/ 21 w 217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2"/>
                  <a:gd name="T41" fmla="*/ 217 w 217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2">
                    <a:moveTo>
                      <a:pt x="188" y="217"/>
                    </a:moveTo>
                    <a:lnTo>
                      <a:pt x="29" y="217"/>
                    </a:lnTo>
                    <a:lnTo>
                      <a:pt x="29" y="343"/>
                    </a:lnTo>
                    <a:lnTo>
                      <a:pt x="188" y="343"/>
                    </a:lnTo>
                    <a:lnTo>
                      <a:pt x="217" y="372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7"/>
                    </a:lnTo>
                    <a:lnTo>
                      <a:pt x="29" y="27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645" name="Freeform 378"/>
              <p:cNvSpPr>
                <a:spLocks/>
              </p:cNvSpPr>
              <p:nvPr/>
            </p:nvSpPr>
            <p:spPr bwMode="auto">
              <a:xfrm>
                <a:off x="5386" y="3139"/>
                <a:ext cx="10" cy="324"/>
              </a:xfrm>
              <a:custGeom>
                <a:avLst/>
                <a:gdLst>
                  <a:gd name="T0" fmla="*/ 0 w 29"/>
                  <a:gd name="T1" fmla="*/ 21 h 372"/>
                  <a:gd name="T2" fmla="*/ 0 w 29"/>
                  <a:gd name="T3" fmla="*/ 260 h 372"/>
                  <a:gd name="T4" fmla="*/ 3 w 29"/>
                  <a:gd name="T5" fmla="*/ 282 h 372"/>
                  <a:gd name="T6" fmla="*/ 3 w 29"/>
                  <a:gd name="T7" fmla="*/ 0 h 372"/>
                  <a:gd name="T8" fmla="*/ 0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0" y="27"/>
                    </a:moveTo>
                    <a:lnTo>
                      <a:pt x="0" y="343"/>
                    </a:lnTo>
                    <a:lnTo>
                      <a:pt x="29" y="372"/>
                    </a:lnTo>
                    <a:lnTo>
                      <a:pt x="2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646" name="Freeform 379"/>
              <p:cNvSpPr>
                <a:spLocks/>
              </p:cNvSpPr>
              <p:nvPr/>
            </p:nvSpPr>
            <p:spPr bwMode="auto">
              <a:xfrm>
                <a:off x="5008" y="2721"/>
                <a:ext cx="72" cy="324"/>
              </a:xfrm>
              <a:custGeom>
                <a:avLst/>
                <a:gdLst>
                  <a:gd name="T0" fmla="*/ 3 w 215"/>
                  <a:gd name="T1" fmla="*/ 163 h 373"/>
                  <a:gd name="T2" fmla="*/ 21 w 215"/>
                  <a:gd name="T3" fmla="*/ 163 h 373"/>
                  <a:gd name="T4" fmla="*/ 21 w 215"/>
                  <a:gd name="T5" fmla="*/ 260 h 373"/>
                  <a:gd name="T6" fmla="*/ 3 w 215"/>
                  <a:gd name="T7" fmla="*/ 260 h 373"/>
                  <a:gd name="T8" fmla="*/ 0 w 215"/>
                  <a:gd name="T9" fmla="*/ 281 h 373"/>
                  <a:gd name="T10" fmla="*/ 24 w 215"/>
                  <a:gd name="T11" fmla="*/ 281 h 373"/>
                  <a:gd name="T12" fmla="*/ 24 w 215"/>
                  <a:gd name="T13" fmla="*/ 0 h 373"/>
                  <a:gd name="T14" fmla="*/ 0 w 215"/>
                  <a:gd name="T15" fmla="*/ 0 h 373"/>
                  <a:gd name="T16" fmla="*/ 3 w 215"/>
                  <a:gd name="T17" fmla="*/ 22 h 373"/>
                  <a:gd name="T18" fmla="*/ 21 w 215"/>
                  <a:gd name="T19" fmla="*/ 22 h 373"/>
                  <a:gd name="T20" fmla="*/ 21 w 215"/>
                  <a:gd name="T21" fmla="*/ 129 h 373"/>
                  <a:gd name="T22" fmla="*/ 3 w 215"/>
                  <a:gd name="T23" fmla="*/ 129 h 373"/>
                  <a:gd name="T24" fmla="*/ 3 w 215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3"/>
                  <a:gd name="T41" fmla="*/ 215 w 215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3">
                    <a:moveTo>
                      <a:pt x="29" y="217"/>
                    </a:moveTo>
                    <a:lnTo>
                      <a:pt x="187" y="217"/>
                    </a:lnTo>
                    <a:lnTo>
                      <a:pt x="187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5" y="373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7" y="29"/>
                    </a:lnTo>
                    <a:lnTo>
                      <a:pt x="187" y="171"/>
                    </a:lnTo>
                    <a:lnTo>
                      <a:pt x="29" y="171"/>
                    </a:lnTo>
                    <a:lnTo>
                      <a:pt x="29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647" name="Freeform 380"/>
              <p:cNvSpPr>
                <a:spLocks/>
              </p:cNvSpPr>
              <p:nvPr/>
            </p:nvSpPr>
            <p:spPr bwMode="auto">
              <a:xfrm>
                <a:off x="5008" y="2721"/>
                <a:ext cx="10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648" name="Freeform 381"/>
              <p:cNvSpPr>
                <a:spLocks/>
              </p:cNvSpPr>
              <p:nvPr/>
            </p:nvSpPr>
            <p:spPr bwMode="auto">
              <a:xfrm>
                <a:off x="4903" y="2721"/>
                <a:ext cx="71" cy="324"/>
              </a:xfrm>
              <a:custGeom>
                <a:avLst/>
                <a:gdLst>
                  <a:gd name="T0" fmla="*/ 3 w 216"/>
                  <a:gd name="T1" fmla="*/ 163 h 373"/>
                  <a:gd name="T2" fmla="*/ 20 w 216"/>
                  <a:gd name="T3" fmla="*/ 163 h 373"/>
                  <a:gd name="T4" fmla="*/ 20 w 216"/>
                  <a:gd name="T5" fmla="*/ 260 h 373"/>
                  <a:gd name="T6" fmla="*/ 3 w 216"/>
                  <a:gd name="T7" fmla="*/ 260 h 373"/>
                  <a:gd name="T8" fmla="*/ 0 w 216"/>
                  <a:gd name="T9" fmla="*/ 281 h 373"/>
                  <a:gd name="T10" fmla="*/ 23 w 216"/>
                  <a:gd name="T11" fmla="*/ 281 h 373"/>
                  <a:gd name="T12" fmla="*/ 23 w 216"/>
                  <a:gd name="T13" fmla="*/ 0 h 373"/>
                  <a:gd name="T14" fmla="*/ 0 w 216"/>
                  <a:gd name="T15" fmla="*/ 0 h 373"/>
                  <a:gd name="T16" fmla="*/ 3 w 216"/>
                  <a:gd name="T17" fmla="*/ 22 h 373"/>
                  <a:gd name="T18" fmla="*/ 20 w 216"/>
                  <a:gd name="T19" fmla="*/ 22 h 373"/>
                  <a:gd name="T20" fmla="*/ 20 w 216"/>
                  <a:gd name="T21" fmla="*/ 129 h 373"/>
                  <a:gd name="T22" fmla="*/ 3 w 216"/>
                  <a:gd name="T23" fmla="*/ 129 h 373"/>
                  <a:gd name="T24" fmla="*/ 3 w 216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3"/>
                  <a:gd name="T41" fmla="*/ 216 w 216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3">
                    <a:moveTo>
                      <a:pt x="29" y="217"/>
                    </a:moveTo>
                    <a:lnTo>
                      <a:pt x="186" y="217"/>
                    </a:lnTo>
                    <a:lnTo>
                      <a:pt x="186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6" y="373"/>
                    </a:lnTo>
                    <a:lnTo>
                      <a:pt x="216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6" y="29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9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649" name="Freeform 382"/>
              <p:cNvSpPr>
                <a:spLocks/>
              </p:cNvSpPr>
              <p:nvPr/>
            </p:nvSpPr>
            <p:spPr bwMode="auto">
              <a:xfrm>
                <a:off x="4903" y="2721"/>
                <a:ext cx="9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650" name="Freeform 383"/>
              <p:cNvSpPr>
                <a:spLocks/>
              </p:cNvSpPr>
              <p:nvPr/>
            </p:nvSpPr>
            <p:spPr bwMode="auto">
              <a:xfrm>
                <a:off x="4799" y="2721"/>
                <a:ext cx="72" cy="324"/>
              </a:xfrm>
              <a:custGeom>
                <a:avLst/>
                <a:gdLst>
                  <a:gd name="T0" fmla="*/ 3 w 215"/>
                  <a:gd name="T1" fmla="*/ 163 h 373"/>
                  <a:gd name="T2" fmla="*/ 21 w 215"/>
                  <a:gd name="T3" fmla="*/ 163 h 373"/>
                  <a:gd name="T4" fmla="*/ 21 w 215"/>
                  <a:gd name="T5" fmla="*/ 260 h 373"/>
                  <a:gd name="T6" fmla="*/ 3 w 215"/>
                  <a:gd name="T7" fmla="*/ 260 h 373"/>
                  <a:gd name="T8" fmla="*/ 0 w 215"/>
                  <a:gd name="T9" fmla="*/ 281 h 373"/>
                  <a:gd name="T10" fmla="*/ 24 w 215"/>
                  <a:gd name="T11" fmla="*/ 281 h 373"/>
                  <a:gd name="T12" fmla="*/ 24 w 215"/>
                  <a:gd name="T13" fmla="*/ 0 h 373"/>
                  <a:gd name="T14" fmla="*/ 0 w 215"/>
                  <a:gd name="T15" fmla="*/ 0 h 373"/>
                  <a:gd name="T16" fmla="*/ 3 w 215"/>
                  <a:gd name="T17" fmla="*/ 22 h 373"/>
                  <a:gd name="T18" fmla="*/ 21 w 215"/>
                  <a:gd name="T19" fmla="*/ 22 h 373"/>
                  <a:gd name="T20" fmla="*/ 21 w 215"/>
                  <a:gd name="T21" fmla="*/ 129 h 373"/>
                  <a:gd name="T22" fmla="*/ 3 w 215"/>
                  <a:gd name="T23" fmla="*/ 129 h 373"/>
                  <a:gd name="T24" fmla="*/ 3 w 215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3"/>
                  <a:gd name="T41" fmla="*/ 215 w 215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3">
                    <a:moveTo>
                      <a:pt x="28" y="217"/>
                    </a:moveTo>
                    <a:lnTo>
                      <a:pt x="186" y="217"/>
                    </a:lnTo>
                    <a:lnTo>
                      <a:pt x="186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5" y="373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6" y="29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651" name="Freeform 384"/>
              <p:cNvSpPr>
                <a:spLocks/>
              </p:cNvSpPr>
              <p:nvPr/>
            </p:nvSpPr>
            <p:spPr bwMode="auto">
              <a:xfrm>
                <a:off x="4799" y="2721"/>
                <a:ext cx="10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652" name="Freeform 386"/>
              <p:cNvSpPr>
                <a:spLocks/>
              </p:cNvSpPr>
              <p:nvPr/>
            </p:nvSpPr>
            <p:spPr bwMode="auto">
              <a:xfrm>
                <a:off x="4903" y="3139"/>
                <a:ext cx="9" cy="324"/>
              </a:xfrm>
              <a:custGeom>
                <a:avLst/>
                <a:gdLst>
                  <a:gd name="T0" fmla="*/ 3 w 29"/>
                  <a:gd name="T1" fmla="*/ 21 h 372"/>
                  <a:gd name="T2" fmla="*/ 3 w 29"/>
                  <a:gd name="T3" fmla="*/ 260 h 372"/>
                  <a:gd name="T4" fmla="*/ 0 w 29"/>
                  <a:gd name="T5" fmla="*/ 282 h 372"/>
                  <a:gd name="T6" fmla="*/ 0 w 29"/>
                  <a:gd name="T7" fmla="*/ 0 h 372"/>
                  <a:gd name="T8" fmla="*/ 3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29" y="27"/>
                    </a:moveTo>
                    <a:lnTo>
                      <a:pt x="29" y="343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653" name="Freeform 387"/>
              <p:cNvSpPr>
                <a:spLocks/>
              </p:cNvSpPr>
              <p:nvPr/>
            </p:nvSpPr>
            <p:spPr bwMode="auto">
              <a:xfrm>
                <a:off x="4799" y="3139"/>
                <a:ext cx="72" cy="324"/>
              </a:xfrm>
              <a:custGeom>
                <a:avLst/>
                <a:gdLst>
                  <a:gd name="T0" fmla="*/ 3 w 215"/>
                  <a:gd name="T1" fmla="*/ 165 h 372"/>
                  <a:gd name="T2" fmla="*/ 21 w 215"/>
                  <a:gd name="T3" fmla="*/ 165 h 372"/>
                  <a:gd name="T4" fmla="*/ 21 w 215"/>
                  <a:gd name="T5" fmla="*/ 260 h 372"/>
                  <a:gd name="T6" fmla="*/ 3 w 215"/>
                  <a:gd name="T7" fmla="*/ 260 h 372"/>
                  <a:gd name="T8" fmla="*/ 0 w 215"/>
                  <a:gd name="T9" fmla="*/ 282 h 372"/>
                  <a:gd name="T10" fmla="*/ 24 w 215"/>
                  <a:gd name="T11" fmla="*/ 282 h 372"/>
                  <a:gd name="T12" fmla="*/ 24 w 215"/>
                  <a:gd name="T13" fmla="*/ 0 h 372"/>
                  <a:gd name="T14" fmla="*/ 0 w 215"/>
                  <a:gd name="T15" fmla="*/ 0 h 372"/>
                  <a:gd name="T16" fmla="*/ 3 w 215"/>
                  <a:gd name="T17" fmla="*/ 21 h 372"/>
                  <a:gd name="T18" fmla="*/ 21 w 215"/>
                  <a:gd name="T19" fmla="*/ 21 h 372"/>
                  <a:gd name="T20" fmla="*/ 21 w 215"/>
                  <a:gd name="T21" fmla="*/ 130 h 372"/>
                  <a:gd name="T22" fmla="*/ 3 w 215"/>
                  <a:gd name="T23" fmla="*/ 130 h 372"/>
                  <a:gd name="T24" fmla="*/ 3 w 215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2"/>
                  <a:gd name="T41" fmla="*/ 215 w 215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2">
                    <a:moveTo>
                      <a:pt x="28" y="217"/>
                    </a:moveTo>
                    <a:lnTo>
                      <a:pt x="186" y="217"/>
                    </a:lnTo>
                    <a:lnTo>
                      <a:pt x="186" y="343"/>
                    </a:lnTo>
                    <a:lnTo>
                      <a:pt x="29" y="343"/>
                    </a:lnTo>
                    <a:lnTo>
                      <a:pt x="0" y="372"/>
                    </a:lnTo>
                    <a:lnTo>
                      <a:pt x="215" y="372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7"/>
                    </a:lnTo>
                    <a:lnTo>
                      <a:pt x="186" y="27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654" name="Freeform 388"/>
              <p:cNvSpPr>
                <a:spLocks/>
              </p:cNvSpPr>
              <p:nvPr/>
            </p:nvSpPr>
            <p:spPr bwMode="auto">
              <a:xfrm>
                <a:off x="4799" y="3139"/>
                <a:ext cx="10" cy="324"/>
              </a:xfrm>
              <a:custGeom>
                <a:avLst/>
                <a:gdLst>
                  <a:gd name="T0" fmla="*/ 3 w 29"/>
                  <a:gd name="T1" fmla="*/ 21 h 372"/>
                  <a:gd name="T2" fmla="*/ 3 w 29"/>
                  <a:gd name="T3" fmla="*/ 260 h 372"/>
                  <a:gd name="T4" fmla="*/ 0 w 29"/>
                  <a:gd name="T5" fmla="*/ 282 h 372"/>
                  <a:gd name="T6" fmla="*/ 0 w 29"/>
                  <a:gd name="T7" fmla="*/ 0 h 372"/>
                  <a:gd name="T8" fmla="*/ 3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29" y="27"/>
                    </a:moveTo>
                    <a:lnTo>
                      <a:pt x="29" y="343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655" name="Rectangle 389"/>
              <p:cNvSpPr>
                <a:spLocks noChangeArrowheads="1"/>
              </p:cNvSpPr>
              <p:nvPr/>
            </p:nvSpPr>
            <p:spPr bwMode="auto">
              <a:xfrm>
                <a:off x="5114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656" name="Rectangle 390"/>
              <p:cNvSpPr>
                <a:spLocks noChangeArrowheads="1"/>
              </p:cNvSpPr>
              <p:nvPr/>
            </p:nvSpPr>
            <p:spPr bwMode="auto">
              <a:xfrm>
                <a:off x="5218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657" name="Rectangle 391"/>
              <p:cNvSpPr>
                <a:spLocks noChangeArrowheads="1"/>
              </p:cNvSpPr>
              <p:nvPr/>
            </p:nvSpPr>
            <p:spPr bwMode="auto">
              <a:xfrm>
                <a:off x="5324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658" name="Rectangle 392"/>
              <p:cNvSpPr>
                <a:spLocks noChangeArrowheads="1"/>
              </p:cNvSpPr>
              <p:nvPr/>
            </p:nvSpPr>
            <p:spPr bwMode="auto">
              <a:xfrm>
                <a:off x="5008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659" name="Rectangle 393"/>
              <p:cNvSpPr>
                <a:spLocks noChangeArrowheads="1"/>
              </p:cNvSpPr>
              <p:nvPr/>
            </p:nvSpPr>
            <p:spPr bwMode="auto">
              <a:xfrm>
                <a:off x="4903" y="2898"/>
                <a:ext cx="71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660" name="Rectangle 394"/>
              <p:cNvSpPr>
                <a:spLocks noChangeArrowheads="1"/>
              </p:cNvSpPr>
              <p:nvPr/>
            </p:nvSpPr>
            <p:spPr bwMode="auto">
              <a:xfrm>
                <a:off x="4799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661" name="Freeform 395"/>
              <p:cNvSpPr>
                <a:spLocks/>
              </p:cNvSpPr>
              <p:nvPr/>
            </p:nvSpPr>
            <p:spPr bwMode="auto">
              <a:xfrm>
                <a:off x="4986" y="2736"/>
                <a:ext cx="12" cy="37"/>
              </a:xfrm>
              <a:custGeom>
                <a:avLst/>
                <a:gdLst>
                  <a:gd name="T0" fmla="*/ 2 w 37"/>
                  <a:gd name="T1" fmla="*/ 36 h 38"/>
                  <a:gd name="T2" fmla="*/ 3 w 37"/>
                  <a:gd name="T3" fmla="*/ 34 h 38"/>
                  <a:gd name="T4" fmla="*/ 3 w 37"/>
                  <a:gd name="T5" fmla="*/ 30 h 38"/>
                  <a:gd name="T6" fmla="*/ 4 w 37"/>
                  <a:gd name="T7" fmla="*/ 23 h 38"/>
                  <a:gd name="T8" fmla="*/ 4 w 37"/>
                  <a:gd name="T9" fmla="*/ 19 h 38"/>
                  <a:gd name="T10" fmla="*/ 4 w 37"/>
                  <a:gd name="T11" fmla="*/ 12 h 38"/>
                  <a:gd name="T12" fmla="*/ 3 w 37"/>
                  <a:gd name="T13" fmla="*/ 5 h 38"/>
                  <a:gd name="T14" fmla="*/ 3 w 37"/>
                  <a:gd name="T15" fmla="*/ 1 h 38"/>
                  <a:gd name="T16" fmla="*/ 2 w 37"/>
                  <a:gd name="T17" fmla="*/ 0 h 38"/>
                  <a:gd name="T18" fmla="*/ 1 w 37"/>
                  <a:gd name="T19" fmla="*/ 1 h 38"/>
                  <a:gd name="T20" fmla="*/ 1 w 37"/>
                  <a:gd name="T21" fmla="*/ 5 h 38"/>
                  <a:gd name="T22" fmla="*/ 0 w 37"/>
                  <a:gd name="T23" fmla="*/ 12 h 38"/>
                  <a:gd name="T24" fmla="*/ 0 w 37"/>
                  <a:gd name="T25" fmla="*/ 19 h 38"/>
                  <a:gd name="T26" fmla="*/ 0 w 37"/>
                  <a:gd name="T27" fmla="*/ 23 h 38"/>
                  <a:gd name="T28" fmla="*/ 1 w 37"/>
                  <a:gd name="T29" fmla="*/ 30 h 38"/>
                  <a:gd name="T30" fmla="*/ 1 w 37"/>
                  <a:gd name="T31" fmla="*/ 34 h 38"/>
                  <a:gd name="T32" fmla="*/ 2 w 37"/>
                  <a:gd name="T33" fmla="*/ 36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7"/>
                  <a:gd name="T52" fmla="*/ 0 h 38"/>
                  <a:gd name="T53" fmla="*/ 37 w 37"/>
                  <a:gd name="T54" fmla="*/ 38 h 3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7" h="38">
                    <a:moveTo>
                      <a:pt x="19" y="38"/>
                    </a:moveTo>
                    <a:lnTo>
                      <a:pt x="26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7" y="19"/>
                    </a:lnTo>
                    <a:lnTo>
                      <a:pt x="36" y="12"/>
                    </a:lnTo>
                    <a:lnTo>
                      <a:pt x="32" y="5"/>
                    </a:lnTo>
                    <a:lnTo>
                      <a:pt x="26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</p:grpSp>
        <p:grpSp>
          <p:nvGrpSpPr>
            <p:cNvPr id="343" name="Group 316"/>
            <p:cNvGrpSpPr>
              <a:grpSpLocks/>
            </p:cNvGrpSpPr>
            <p:nvPr/>
          </p:nvGrpSpPr>
          <p:grpSpPr bwMode="auto">
            <a:xfrm>
              <a:off x="4937356" y="2538481"/>
              <a:ext cx="163469" cy="127788"/>
              <a:chOff x="4727" y="2506"/>
              <a:chExt cx="706" cy="1172"/>
            </a:xfrm>
          </p:grpSpPr>
          <p:sp>
            <p:nvSpPr>
              <p:cNvPr id="506" name="Freeform 317"/>
              <p:cNvSpPr>
                <a:spLocks/>
              </p:cNvSpPr>
              <p:nvPr/>
            </p:nvSpPr>
            <p:spPr bwMode="auto">
              <a:xfrm>
                <a:off x="4727" y="3558"/>
                <a:ext cx="46" cy="120"/>
              </a:xfrm>
              <a:custGeom>
                <a:avLst/>
                <a:gdLst>
                  <a:gd name="T0" fmla="*/ 0 w 139"/>
                  <a:gd name="T1" fmla="*/ 107 h 135"/>
                  <a:gd name="T2" fmla="*/ 0 w 139"/>
                  <a:gd name="T3" fmla="*/ 73 h 135"/>
                  <a:gd name="T4" fmla="*/ 5 w 139"/>
                  <a:gd name="T5" fmla="*/ 73 h 135"/>
                  <a:gd name="T6" fmla="*/ 5 w 139"/>
                  <a:gd name="T7" fmla="*/ 37 h 135"/>
                  <a:gd name="T8" fmla="*/ 10 w 139"/>
                  <a:gd name="T9" fmla="*/ 37 h 135"/>
                  <a:gd name="T10" fmla="*/ 10 w 139"/>
                  <a:gd name="T11" fmla="*/ 0 h 135"/>
                  <a:gd name="T12" fmla="*/ 15 w 139"/>
                  <a:gd name="T13" fmla="*/ 0 h 135"/>
                  <a:gd name="T14" fmla="*/ 15 w 139"/>
                  <a:gd name="T15" fmla="*/ 107 h 135"/>
                  <a:gd name="T16" fmla="*/ 0 w 139"/>
                  <a:gd name="T17" fmla="*/ 107 h 1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9"/>
                  <a:gd name="T28" fmla="*/ 0 h 135"/>
                  <a:gd name="T29" fmla="*/ 139 w 139"/>
                  <a:gd name="T30" fmla="*/ 135 h 13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9" h="135">
                    <a:moveTo>
                      <a:pt x="0" y="135"/>
                    </a:moveTo>
                    <a:lnTo>
                      <a:pt x="0" y="92"/>
                    </a:lnTo>
                    <a:lnTo>
                      <a:pt x="46" y="92"/>
                    </a:lnTo>
                    <a:lnTo>
                      <a:pt x="46" y="47"/>
                    </a:lnTo>
                    <a:lnTo>
                      <a:pt x="92" y="47"/>
                    </a:lnTo>
                    <a:lnTo>
                      <a:pt x="92" y="0"/>
                    </a:lnTo>
                    <a:lnTo>
                      <a:pt x="139" y="0"/>
                    </a:lnTo>
                    <a:lnTo>
                      <a:pt x="139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507" name="Freeform 318"/>
              <p:cNvSpPr>
                <a:spLocks/>
              </p:cNvSpPr>
              <p:nvPr/>
            </p:nvSpPr>
            <p:spPr bwMode="auto">
              <a:xfrm>
                <a:off x="4773" y="2564"/>
                <a:ext cx="648" cy="1114"/>
              </a:xfrm>
              <a:custGeom>
                <a:avLst/>
                <a:gdLst>
                  <a:gd name="T0" fmla="*/ 0 w 1946"/>
                  <a:gd name="T1" fmla="*/ 971 h 1278"/>
                  <a:gd name="T2" fmla="*/ 0 w 1946"/>
                  <a:gd name="T3" fmla="*/ 78 h 1278"/>
                  <a:gd name="T4" fmla="*/ 84 w 1946"/>
                  <a:gd name="T5" fmla="*/ 78 h 1278"/>
                  <a:gd name="T6" fmla="*/ 84 w 1946"/>
                  <a:gd name="T7" fmla="*/ 71 h 1278"/>
                  <a:gd name="T8" fmla="*/ 84 w 1946"/>
                  <a:gd name="T9" fmla="*/ 62 h 1278"/>
                  <a:gd name="T10" fmla="*/ 85 w 1946"/>
                  <a:gd name="T11" fmla="*/ 55 h 1278"/>
                  <a:gd name="T12" fmla="*/ 85 w 1946"/>
                  <a:gd name="T13" fmla="*/ 48 h 1278"/>
                  <a:gd name="T14" fmla="*/ 86 w 1946"/>
                  <a:gd name="T15" fmla="*/ 42 h 1278"/>
                  <a:gd name="T16" fmla="*/ 88 w 1946"/>
                  <a:gd name="T17" fmla="*/ 35 h 1278"/>
                  <a:gd name="T18" fmla="*/ 89 w 1946"/>
                  <a:gd name="T19" fmla="*/ 29 h 1278"/>
                  <a:gd name="T20" fmla="*/ 91 w 1946"/>
                  <a:gd name="T21" fmla="*/ 23 h 1278"/>
                  <a:gd name="T22" fmla="*/ 92 w 1946"/>
                  <a:gd name="T23" fmla="*/ 18 h 1278"/>
                  <a:gd name="T24" fmla="*/ 94 w 1946"/>
                  <a:gd name="T25" fmla="*/ 14 h 1278"/>
                  <a:gd name="T26" fmla="*/ 96 w 1946"/>
                  <a:gd name="T27" fmla="*/ 10 h 1278"/>
                  <a:gd name="T28" fmla="*/ 98 w 1946"/>
                  <a:gd name="T29" fmla="*/ 6 h 1278"/>
                  <a:gd name="T30" fmla="*/ 101 w 1946"/>
                  <a:gd name="T31" fmla="*/ 3 h 1278"/>
                  <a:gd name="T32" fmla="*/ 103 w 1946"/>
                  <a:gd name="T33" fmla="*/ 3 h 1278"/>
                  <a:gd name="T34" fmla="*/ 105 w 1946"/>
                  <a:gd name="T35" fmla="*/ 0 h 1278"/>
                  <a:gd name="T36" fmla="*/ 108 w 1946"/>
                  <a:gd name="T37" fmla="*/ 0 h 1278"/>
                  <a:gd name="T38" fmla="*/ 110 w 1946"/>
                  <a:gd name="T39" fmla="*/ 0 h 1278"/>
                  <a:gd name="T40" fmla="*/ 113 w 1946"/>
                  <a:gd name="T41" fmla="*/ 3 h 1278"/>
                  <a:gd name="T42" fmla="*/ 115 w 1946"/>
                  <a:gd name="T43" fmla="*/ 3 h 1278"/>
                  <a:gd name="T44" fmla="*/ 118 w 1946"/>
                  <a:gd name="T45" fmla="*/ 6 h 1278"/>
                  <a:gd name="T46" fmla="*/ 120 w 1946"/>
                  <a:gd name="T47" fmla="*/ 10 h 1278"/>
                  <a:gd name="T48" fmla="*/ 122 w 1946"/>
                  <a:gd name="T49" fmla="*/ 14 h 1278"/>
                  <a:gd name="T50" fmla="*/ 124 w 1946"/>
                  <a:gd name="T51" fmla="*/ 18 h 1278"/>
                  <a:gd name="T52" fmla="*/ 125 w 1946"/>
                  <a:gd name="T53" fmla="*/ 23 h 1278"/>
                  <a:gd name="T54" fmla="*/ 127 w 1946"/>
                  <a:gd name="T55" fmla="*/ 29 h 1278"/>
                  <a:gd name="T56" fmla="*/ 128 w 1946"/>
                  <a:gd name="T57" fmla="*/ 35 h 1278"/>
                  <a:gd name="T58" fmla="*/ 130 w 1946"/>
                  <a:gd name="T59" fmla="*/ 42 h 1278"/>
                  <a:gd name="T60" fmla="*/ 130 w 1946"/>
                  <a:gd name="T61" fmla="*/ 48 h 1278"/>
                  <a:gd name="T62" fmla="*/ 131 w 1946"/>
                  <a:gd name="T63" fmla="*/ 55 h 1278"/>
                  <a:gd name="T64" fmla="*/ 132 w 1946"/>
                  <a:gd name="T65" fmla="*/ 62 h 1278"/>
                  <a:gd name="T66" fmla="*/ 132 w 1946"/>
                  <a:gd name="T67" fmla="*/ 71 h 1278"/>
                  <a:gd name="T68" fmla="*/ 132 w 1946"/>
                  <a:gd name="T69" fmla="*/ 78 h 1278"/>
                  <a:gd name="T70" fmla="*/ 216 w 1946"/>
                  <a:gd name="T71" fmla="*/ 78 h 1278"/>
                  <a:gd name="T72" fmla="*/ 216 w 1946"/>
                  <a:gd name="T73" fmla="*/ 970 h 1278"/>
                  <a:gd name="T74" fmla="*/ 0 w 1946"/>
                  <a:gd name="T75" fmla="*/ 971 h 127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946"/>
                  <a:gd name="T115" fmla="*/ 0 h 1278"/>
                  <a:gd name="T116" fmla="*/ 1946 w 1946"/>
                  <a:gd name="T117" fmla="*/ 1278 h 1278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946" h="1278">
                    <a:moveTo>
                      <a:pt x="0" y="1278"/>
                    </a:moveTo>
                    <a:lnTo>
                      <a:pt x="0" y="103"/>
                    </a:lnTo>
                    <a:lnTo>
                      <a:pt x="753" y="103"/>
                    </a:lnTo>
                    <a:lnTo>
                      <a:pt x="754" y="93"/>
                    </a:lnTo>
                    <a:lnTo>
                      <a:pt x="757" y="82"/>
                    </a:lnTo>
                    <a:lnTo>
                      <a:pt x="763" y="72"/>
                    </a:lnTo>
                    <a:lnTo>
                      <a:pt x="769" y="63"/>
                    </a:lnTo>
                    <a:lnTo>
                      <a:pt x="779" y="55"/>
                    </a:lnTo>
                    <a:lnTo>
                      <a:pt x="790" y="46"/>
                    </a:lnTo>
                    <a:lnTo>
                      <a:pt x="803" y="38"/>
                    </a:lnTo>
                    <a:lnTo>
                      <a:pt x="817" y="30"/>
                    </a:lnTo>
                    <a:lnTo>
                      <a:pt x="833" y="24"/>
                    </a:lnTo>
                    <a:lnTo>
                      <a:pt x="849" y="18"/>
                    </a:lnTo>
                    <a:lnTo>
                      <a:pt x="867" y="13"/>
                    </a:lnTo>
                    <a:lnTo>
                      <a:pt x="887" y="8"/>
                    </a:lnTo>
                    <a:lnTo>
                      <a:pt x="907" y="5"/>
                    </a:lnTo>
                    <a:lnTo>
                      <a:pt x="928" y="3"/>
                    </a:lnTo>
                    <a:lnTo>
                      <a:pt x="950" y="0"/>
                    </a:lnTo>
                    <a:lnTo>
                      <a:pt x="972" y="0"/>
                    </a:lnTo>
                    <a:lnTo>
                      <a:pt x="995" y="0"/>
                    </a:lnTo>
                    <a:lnTo>
                      <a:pt x="1017" y="3"/>
                    </a:lnTo>
                    <a:lnTo>
                      <a:pt x="1038" y="5"/>
                    </a:lnTo>
                    <a:lnTo>
                      <a:pt x="1059" y="8"/>
                    </a:lnTo>
                    <a:lnTo>
                      <a:pt x="1078" y="13"/>
                    </a:lnTo>
                    <a:lnTo>
                      <a:pt x="1096" y="18"/>
                    </a:lnTo>
                    <a:lnTo>
                      <a:pt x="1113" y="24"/>
                    </a:lnTo>
                    <a:lnTo>
                      <a:pt x="1129" y="30"/>
                    </a:lnTo>
                    <a:lnTo>
                      <a:pt x="1143" y="38"/>
                    </a:lnTo>
                    <a:lnTo>
                      <a:pt x="1155" y="46"/>
                    </a:lnTo>
                    <a:lnTo>
                      <a:pt x="1167" y="55"/>
                    </a:lnTo>
                    <a:lnTo>
                      <a:pt x="1175" y="63"/>
                    </a:lnTo>
                    <a:lnTo>
                      <a:pt x="1183" y="72"/>
                    </a:lnTo>
                    <a:lnTo>
                      <a:pt x="1189" y="82"/>
                    </a:lnTo>
                    <a:lnTo>
                      <a:pt x="1192" y="93"/>
                    </a:lnTo>
                    <a:lnTo>
                      <a:pt x="1193" y="103"/>
                    </a:lnTo>
                    <a:lnTo>
                      <a:pt x="1946" y="103"/>
                    </a:lnTo>
                    <a:lnTo>
                      <a:pt x="1946" y="1277"/>
                    </a:lnTo>
                    <a:lnTo>
                      <a:pt x="0" y="1278"/>
                    </a:lnTo>
                    <a:close/>
                  </a:path>
                </a:pathLst>
              </a:custGeom>
              <a:solidFill>
                <a:srgbClr val="B233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508" name="Rectangle 319"/>
              <p:cNvSpPr>
                <a:spLocks noChangeArrowheads="1"/>
              </p:cNvSpPr>
              <p:nvPr/>
            </p:nvSpPr>
            <p:spPr bwMode="auto">
              <a:xfrm>
                <a:off x="5188" y="3087"/>
                <a:ext cx="42" cy="3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509" name="Rectangle 320"/>
              <p:cNvSpPr>
                <a:spLocks noChangeArrowheads="1"/>
              </p:cNvSpPr>
              <p:nvPr/>
            </p:nvSpPr>
            <p:spPr bwMode="auto">
              <a:xfrm>
                <a:off x="5168" y="3134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510" name="Rectangle 321"/>
              <p:cNvSpPr>
                <a:spLocks noChangeArrowheads="1"/>
              </p:cNvSpPr>
              <p:nvPr/>
            </p:nvSpPr>
            <p:spPr bwMode="auto">
              <a:xfrm>
                <a:off x="5306" y="3034"/>
                <a:ext cx="42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511" name="Rectangle 322"/>
              <p:cNvSpPr>
                <a:spLocks noChangeArrowheads="1"/>
              </p:cNvSpPr>
              <p:nvPr/>
            </p:nvSpPr>
            <p:spPr bwMode="auto">
              <a:xfrm>
                <a:off x="5286" y="3087"/>
                <a:ext cx="40" cy="3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512" name="Rectangle 323"/>
              <p:cNvSpPr>
                <a:spLocks noChangeArrowheads="1"/>
              </p:cNvSpPr>
              <p:nvPr/>
            </p:nvSpPr>
            <p:spPr bwMode="auto">
              <a:xfrm>
                <a:off x="5286" y="2987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513" name="Rectangle 324"/>
              <p:cNvSpPr>
                <a:spLocks noChangeArrowheads="1"/>
              </p:cNvSpPr>
              <p:nvPr/>
            </p:nvSpPr>
            <p:spPr bwMode="auto">
              <a:xfrm>
                <a:off x="4773" y="3076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514" name="Rectangle 325"/>
              <p:cNvSpPr>
                <a:spLocks noChangeArrowheads="1"/>
              </p:cNvSpPr>
              <p:nvPr/>
            </p:nvSpPr>
            <p:spPr bwMode="auto">
              <a:xfrm>
                <a:off x="4773" y="3024"/>
                <a:ext cx="18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515" name="Rectangle 326"/>
              <p:cNvSpPr>
                <a:spLocks noChangeArrowheads="1"/>
              </p:cNvSpPr>
              <p:nvPr/>
            </p:nvSpPr>
            <p:spPr bwMode="auto">
              <a:xfrm>
                <a:off x="4773" y="3123"/>
                <a:ext cx="18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516" name="Rectangle 327"/>
              <p:cNvSpPr>
                <a:spLocks noChangeArrowheads="1"/>
              </p:cNvSpPr>
              <p:nvPr/>
            </p:nvSpPr>
            <p:spPr bwMode="auto">
              <a:xfrm>
                <a:off x="4946" y="3076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517" name="Rectangle 328"/>
              <p:cNvSpPr>
                <a:spLocks noChangeArrowheads="1"/>
              </p:cNvSpPr>
              <p:nvPr/>
            </p:nvSpPr>
            <p:spPr bwMode="auto">
              <a:xfrm>
                <a:off x="4924" y="312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518" name="Rectangle 329"/>
              <p:cNvSpPr>
                <a:spLocks noChangeArrowheads="1"/>
              </p:cNvSpPr>
              <p:nvPr/>
            </p:nvSpPr>
            <p:spPr bwMode="auto">
              <a:xfrm>
                <a:off x="4773" y="345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519" name="Rectangle 330"/>
              <p:cNvSpPr>
                <a:spLocks noChangeArrowheads="1"/>
              </p:cNvSpPr>
              <p:nvPr/>
            </p:nvSpPr>
            <p:spPr bwMode="auto">
              <a:xfrm>
                <a:off x="4773" y="3406"/>
                <a:ext cx="18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520" name="Rectangle 331"/>
              <p:cNvSpPr>
                <a:spLocks noChangeArrowheads="1"/>
              </p:cNvSpPr>
              <p:nvPr/>
            </p:nvSpPr>
            <p:spPr bwMode="auto">
              <a:xfrm>
                <a:off x="4773" y="3505"/>
                <a:ext cx="18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521" name="Rectangle 332"/>
              <p:cNvSpPr>
                <a:spLocks noChangeArrowheads="1"/>
              </p:cNvSpPr>
              <p:nvPr/>
            </p:nvSpPr>
            <p:spPr bwMode="auto">
              <a:xfrm>
                <a:off x="4946" y="345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522" name="Rectangle 333"/>
              <p:cNvSpPr>
                <a:spLocks noChangeArrowheads="1"/>
              </p:cNvSpPr>
              <p:nvPr/>
            </p:nvSpPr>
            <p:spPr bwMode="auto">
              <a:xfrm>
                <a:off x="4924" y="3505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523" name="Freeform 334"/>
              <p:cNvSpPr>
                <a:spLocks/>
              </p:cNvSpPr>
              <p:nvPr/>
            </p:nvSpPr>
            <p:spPr bwMode="auto">
              <a:xfrm>
                <a:off x="5024" y="3076"/>
                <a:ext cx="146" cy="89"/>
              </a:xfrm>
              <a:custGeom>
                <a:avLst/>
                <a:gdLst>
                  <a:gd name="T0" fmla="*/ 48 w 440"/>
                  <a:gd name="T1" fmla="*/ 78 h 102"/>
                  <a:gd name="T2" fmla="*/ 48 w 440"/>
                  <a:gd name="T3" fmla="*/ 70 h 102"/>
                  <a:gd name="T4" fmla="*/ 48 w 440"/>
                  <a:gd name="T5" fmla="*/ 63 h 102"/>
                  <a:gd name="T6" fmla="*/ 47 w 440"/>
                  <a:gd name="T7" fmla="*/ 55 h 102"/>
                  <a:gd name="T8" fmla="*/ 46 w 440"/>
                  <a:gd name="T9" fmla="*/ 49 h 102"/>
                  <a:gd name="T10" fmla="*/ 45 w 440"/>
                  <a:gd name="T11" fmla="*/ 42 h 102"/>
                  <a:gd name="T12" fmla="*/ 44 w 440"/>
                  <a:gd name="T13" fmla="*/ 35 h 102"/>
                  <a:gd name="T14" fmla="*/ 43 w 440"/>
                  <a:gd name="T15" fmla="*/ 29 h 102"/>
                  <a:gd name="T16" fmla="*/ 41 w 440"/>
                  <a:gd name="T17" fmla="*/ 23 h 102"/>
                  <a:gd name="T18" fmla="*/ 39 w 440"/>
                  <a:gd name="T19" fmla="*/ 18 h 102"/>
                  <a:gd name="T20" fmla="*/ 38 w 440"/>
                  <a:gd name="T21" fmla="*/ 14 h 102"/>
                  <a:gd name="T22" fmla="*/ 36 w 440"/>
                  <a:gd name="T23" fmla="*/ 10 h 102"/>
                  <a:gd name="T24" fmla="*/ 34 w 440"/>
                  <a:gd name="T25" fmla="*/ 6 h 102"/>
                  <a:gd name="T26" fmla="*/ 32 w 440"/>
                  <a:gd name="T27" fmla="*/ 3 h 102"/>
                  <a:gd name="T28" fmla="*/ 29 w 440"/>
                  <a:gd name="T29" fmla="*/ 3 h 102"/>
                  <a:gd name="T30" fmla="*/ 27 w 440"/>
                  <a:gd name="T31" fmla="*/ 0 h 102"/>
                  <a:gd name="T32" fmla="*/ 24 w 440"/>
                  <a:gd name="T33" fmla="*/ 0 h 102"/>
                  <a:gd name="T34" fmla="*/ 22 w 440"/>
                  <a:gd name="T35" fmla="*/ 0 h 102"/>
                  <a:gd name="T36" fmla="*/ 19 w 440"/>
                  <a:gd name="T37" fmla="*/ 3 h 102"/>
                  <a:gd name="T38" fmla="*/ 17 w 440"/>
                  <a:gd name="T39" fmla="*/ 3 h 102"/>
                  <a:gd name="T40" fmla="*/ 15 w 440"/>
                  <a:gd name="T41" fmla="*/ 6 h 102"/>
                  <a:gd name="T42" fmla="*/ 13 w 440"/>
                  <a:gd name="T43" fmla="*/ 10 h 102"/>
                  <a:gd name="T44" fmla="*/ 11 w 440"/>
                  <a:gd name="T45" fmla="*/ 14 h 102"/>
                  <a:gd name="T46" fmla="*/ 9 w 440"/>
                  <a:gd name="T47" fmla="*/ 18 h 102"/>
                  <a:gd name="T48" fmla="*/ 7 w 440"/>
                  <a:gd name="T49" fmla="*/ 23 h 102"/>
                  <a:gd name="T50" fmla="*/ 6 w 440"/>
                  <a:gd name="T51" fmla="*/ 29 h 102"/>
                  <a:gd name="T52" fmla="*/ 4 w 440"/>
                  <a:gd name="T53" fmla="*/ 35 h 102"/>
                  <a:gd name="T54" fmla="*/ 3 w 440"/>
                  <a:gd name="T55" fmla="*/ 42 h 102"/>
                  <a:gd name="T56" fmla="*/ 2 w 440"/>
                  <a:gd name="T57" fmla="*/ 49 h 102"/>
                  <a:gd name="T58" fmla="*/ 1 w 440"/>
                  <a:gd name="T59" fmla="*/ 55 h 102"/>
                  <a:gd name="T60" fmla="*/ 0 w 440"/>
                  <a:gd name="T61" fmla="*/ 63 h 102"/>
                  <a:gd name="T62" fmla="*/ 0 w 440"/>
                  <a:gd name="T63" fmla="*/ 70 h 102"/>
                  <a:gd name="T64" fmla="*/ 0 w 440"/>
                  <a:gd name="T65" fmla="*/ 78 h 102"/>
                  <a:gd name="T66" fmla="*/ 48 w 440"/>
                  <a:gd name="T67" fmla="*/ 78 h 10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40"/>
                  <a:gd name="T103" fmla="*/ 0 h 102"/>
                  <a:gd name="T104" fmla="*/ 440 w 440"/>
                  <a:gd name="T105" fmla="*/ 102 h 10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40" h="102">
                    <a:moveTo>
                      <a:pt x="440" y="102"/>
                    </a:moveTo>
                    <a:lnTo>
                      <a:pt x="439" y="92"/>
                    </a:lnTo>
                    <a:lnTo>
                      <a:pt x="436" y="82"/>
                    </a:lnTo>
                    <a:lnTo>
                      <a:pt x="430" y="72"/>
                    </a:lnTo>
                    <a:lnTo>
                      <a:pt x="422" y="64"/>
                    </a:lnTo>
                    <a:lnTo>
                      <a:pt x="414" y="55"/>
                    </a:lnTo>
                    <a:lnTo>
                      <a:pt x="402" y="46"/>
                    </a:lnTo>
                    <a:lnTo>
                      <a:pt x="390" y="38"/>
                    </a:lnTo>
                    <a:lnTo>
                      <a:pt x="376" y="30"/>
                    </a:lnTo>
                    <a:lnTo>
                      <a:pt x="360" y="24"/>
                    </a:lnTo>
                    <a:lnTo>
                      <a:pt x="343" y="18"/>
                    </a:lnTo>
                    <a:lnTo>
                      <a:pt x="325" y="13"/>
                    </a:lnTo>
                    <a:lnTo>
                      <a:pt x="306" y="8"/>
                    </a:lnTo>
                    <a:lnTo>
                      <a:pt x="285" y="5"/>
                    </a:lnTo>
                    <a:lnTo>
                      <a:pt x="264" y="3"/>
                    </a:lnTo>
                    <a:lnTo>
                      <a:pt x="242" y="0"/>
                    </a:lnTo>
                    <a:lnTo>
                      <a:pt x="219" y="0"/>
                    </a:lnTo>
                    <a:lnTo>
                      <a:pt x="197" y="0"/>
                    </a:lnTo>
                    <a:lnTo>
                      <a:pt x="175" y="3"/>
                    </a:lnTo>
                    <a:lnTo>
                      <a:pt x="154" y="5"/>
                    </a:lnTo>
                    <a:lnTo>
                      <a:pt x="134" y="8"/>
                    </a:lnTo>
                    <a:lnTo>
                      <a:pt x="114" y="13"/>
                    </a:lnTo>
                    <a:lnTo>
                      <a:pt x="96" y="18"/>
                    </a:lnTo>
                    <a:lnTo>
                      <a:pt x="80" y="24"/>
                    </a:lnTo>
                    <a:lnTo>
                      <a:pt x="64" y="30"/>
                    </a:lnTo>
                    <a:lnTo>
                      <a:pt x="50" y="38"/>
                    </a:lnTo>
                    <a:lnTo>
                      <a:pt x="37" y="46"/>
                    </a:lnTo>
                    <a:lnTo>
                      <a:pt x="26" y="55"/>
                    </a:lnTo>
                    <a:lnTo>
                      <a:pt x="16" y="64"/>
                    </a:lnTo>
                    <a:lnTo>
                      <a:pt x="10" y="72"/>
                    </a:lnTo>
                    <a:lnTo>
                      <a:pt x="4" y="82"/>
                    </a:lnTo>
                    <a:lnTo>
                      <a:pt x="1" y="92"/>
                    </a:lnTo>
                    <a:lnTo>
                      <a:pt x="0" y="102"/>
                    </a:lnTo>
                    <a:lnTo>
                      <a:pt x="440" y="102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524" name="Freeform 335"/>
              <p:cNvSpPr>
                <a:spLocks/>
              </p:cNvSpPr>
              <p:nvPr/>
            </p:nvSpPr>
            <p:spPr bwMode="auto">
              <a:xfrm>
                <a:off x="4789" y="2506"/>
                <a:ext cx="615" cy="147"/>
              </a:xfrm>
              <a:custGeom>
                <a:avLst/>
                <a:gdLst>
                  <a:gd name="T0" fmla="*/ 100 w 1847"/>
                  <a:gd name="T1" fmla="*/ 50 h 168"/>
                  <a:gd name="T2" fmla="*/ 95 w 1847"/>
                  <a:gd name="T3" fmla="*/ 53 h 168"/>
                  <a:gd name="T4" fmla="*/ 91 w 1847"/>
                  <a:gd name="T5" fmla="*/ 60 h 168"/>
                  <a:gd name="T6" fmla="*/ 87 w 1847"/>
                  <a:gd name="T7" fmla="*/ 68 h 168"/>
                  <a:gd name="T8" fmla="*/ 84 w 1847"/>
                  <a:gd name="T9" fmla="*/ 79 h 168"/>
                  <a:gd name="T10" fmla="*/ 81 w 1847"/>
                  <a:gd name="T11" fmla="*/ 92 h 168"/>
                  <a:gd name="T12" fmla="*/ 79 w 1847"/>
                  <a:gd name="T13" fmla="*/ 105 h 168"/>
                  <a:gd name="T14" fmla="*/ 78 w 1847"/>
                  <a:gd name="T15" fmla="*/ 121 h 168"/>
                  <a:gd name="T16" fmla="*/ 0 w 1847"/>
                  <a:gd name="T17" fmla="*/ 129 h 168"/>
                  <a:gd name="T18" fmla="*/ 1 w 1847"/>
                  <a:gd name="T19" fmla="*/ 88 h 168"/>
                  <a:gd name="T20" fmla="*/ 6 w 1847"/>
                  <a:gd name="T21" fmla="*/ 88 h 168"/>
                  <a:gd name="T22" fmla="*/ 16 w 1847"/>
                  <a:gd name="T23" fmla="*/ 88 h 168"/>
                  <a:gd name="T24" fmla="*/ 28 w 1847"/>
                  <a:gd name="T25" fmla="*/ 88 h 168"/>
                  <a:gd name="T26" fmla="*/ 41 w 1847"/>
                  <a:gd name="T27" fmla="*/ 88 h 168"/>
                  <a:gd name="T28" fmla="*/ 54 w 1847"/>
                  <a:gd name="T29" fmla="*/ 88 h 168"/>
                  <a:gd name="T30" fmla="*/ 65 w 1847"/>
                  <a:gd name="T31" fmla="*/ 88 h 168"/>
                  <a:gd name="T32" fmla="*/ 71 w 1847"/>
                  <a:gd name="T33" fmla="*/ 88 h 168"/>
                  <a:gd name="T34" fmla="*/ 74 w 1847"/>
                  <a:gd name="T35" fmla="*/ 80 h 168"/>
                  <a:gd name="T36" fmla="*/ 76 w 1847"/>
                  <a:gd name="T37" fmla="*/ 64 h 168"/>
                  <a:gd name="T38" fmla="*/ 79 w 1847"/>
                  <a:gd name="T39" fmla="*/ 47 h 168"/>
                  <a:gd name="T40" fmla="*/ 83 w 1847"/>
                  <a:gd name="T41" fmla="*/ 33 h 168"/>
                  <a:gd name="T42" fmla="*/ 86 w 1847"/>
                  <a:gd name="T43" fmla="*/ 21 h 168"/>
                  <a:gd name="T44" fmla="*/ 91 w 1847"/>
                  <a:gd name="T45" fmla="*/ 10 h 168"/>
                  <a:gd name="T46" fmla="*/ 95 w 1847"/>
                  <a:gd name="T47" fmla="*/ 4 h 168"/>
                  <a:gd name="T48" fmla="*/ 100 w 1847"/>
                  <a:gd name="T49" fmla="*/ 1 h 168"/>
                  <a:gd name="T50" fmla="*/ 105 w 1847"/>
                  <a:gd name="T51" fmla="*/ 1 h 168"/>
                  <a:gd name="T52" fmla="*/ 110 w 1847"/>
                  <a:gd name="T53" fmla="*/ 4 h 168"/>
                  <a:gd name="T54" fmla="*/ 114 w 1847"/>
                  <a:gd name="T55" fmla="*/ 10 h 168"/>
                  <a:gd name="T56" fmla="*/ 119 w 1847"/>
                  <a:gd name="T57" fmla="*/ 21 h 168"/>
                  <a:gd name="T58" fmla="*/ 123 w 1847"/>
                  <a:gd name="T59" fmla="*/ 33 h 168"/>
                  <a:gd name="T60" fmla="*/ 126 w 1847"/>
                  <a:gd name="T61" fmla="*/ 47 h 168"/>
                  <a:gd name="T62" fmla="*/ 129 w 1847"/>
                  <a:gd name="T63" fmla="*/ 64 h 168"/>
                  <a:gd name="T64" fmla="*/ 131 w 1847"/>
                  <a:gd name="T65" fmla="*/ 80 h 168"/>
                  <a:gd name="T66" fmla="*/ 134 w 1847"/>
                  <a:gd name="T67" fmla="*/ 88 h 168"/>
                  <a:gd name="T68" fmla="*/ 140 w 1847"/>
                  <a:gd name="T69" fmla="*/ 88 h 168"/>
                  <a:gd name="T70" fmla="*/ 151 w 1847"/>
                  <a:gd name="T71" fmla="*/ 88 h 168"/>
                  <a:gd name="T72" fmla="*/ 163 w 1847"/>
                  <a:gd name="T73" fmla="*/ 88 h 168"/>
                  <a:gd name="T74" fmla="*/ 176 w 1847"/>
                  <a:gd name="T75" fmla="*/ 88 h 168"/>
                  <a:gd name="T76" fmla="*/ 189 w 1847"/>
                  <a:gd name="T77" fmla="*/ 88 h 168"/>
                  <a:gd name="T78" fmla="*/ 198 w 1847"/>
                  <a:gd name="T79" fmla="*/ 88 h 168"/>
                  <a:gd name="T80" fmla="*/ 204 w 1847"/>
                  <a:gd name="T81" fmla="*/ 88 h 168"/>
                  <a:gd name="T82" fmla="*/ 205 w 1847"/>
                  <a:gd name="T83" fmla="*/ 129 h 168"/>
                  <a:gd name="T84" fmla="*/ 127 w 1847"/>
                  <a:gd name="T85" fmla="*/ 121 h 168"/>
                  <a:gd name="T86" fmla="*/ 126 w 1847"/>
                  <a:gd name="T87" fmla="*/ 105 h 168"/>
                  <a:gd name="T88" fmla="*/ 124 w 1847"/>
                  <a:gd name="T89" fmla="*/ 92 h 168"/>
                  <a:gd name="T90" fmla="*/ 121 w 1847"/>
                  <a:gd name="T91" fmla="*/ 79 h 168"/>
                  <a:gd name="T92" fmla="*/ 118 w 1847"/>
                  <a:gd name="T93" fmla="*/ 68 h 168"/>
                  <a:gd name="T94" fmla="*/ 114 w 1847"/>
                  <a:gd name="T95" fmla="*/ 60 h 168"/>
                  <a:gd name="T96" fmla="*/ 110 w 1847"/>
                  <a:gd name="T97" fmla="*/ 53 h 168"/>
                  <a:gd name="T98" fmla="*/ 105 w 1847"/>
                  <a:gd name="T99" fmla="*/ 50 h 16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847"/>
                  <a:gd name="T151" fmla="*/ 0 h 168"/>
                  <a:gd name="T152" fmla="*/ 1847 w 1847"/>
                  <a:gd name="T153" fmla="*/ 168 h 16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847" h="168">
                    <a:moveTo>
                      <a:pt x="923" y="65"/>
                    </a:moveTo>
                    <a:lnTo>
                      <a:pt x="901" y="65"/>
                    </a:lnTo>
                    <a:lnTo>
                      <a:pt x="879" y="68"/>
                    </a:lnTo>
                    <a:lnTo>
                      <a:pt x="858" y="70"/>
                    </a:lnTo>
                    <a:lnTo>
                      <a:pt x="838" y="73"/>
                    </a:lnTo>
                    <a:lnTo>
                      <a:pt x="818" y="78"/>
                    </a:lnTo>
                    <a:lnTo>
                      <a:pt x="800" y="83"/>
                    </a:lnTo>
                    <a:lnTo>
                      <a:pt x="784" y="89"/>
                    </a:lnTo>
                    <a:lnTo>
                      <a:pt x="768" y="95"/>
                    </a:lnTo>
                    <a:lnTo>
                      <a:pt x="754" y="103"/>
                    </a:lnTo>
                    <a:lnTo>
                      <a:pt x="741" y="111"/>
                    </a:lnTo>
                    <a:lnTo>
                      <a:pt x="730" y="120"/>
                    </a:lnTo>
                    <a:lnTo>
                      <a:pt x="720" y="128"/>
                    </a:lnTo>
                    <a:lnTo>
                      <a:pt x="714" y="137"/>
                    </a:lnTo>
                    <a:lnTo>
                      <a:pt x="708" y="147"/>
                    </a:lnTo>
                    <a:lnTo>
                      <a:pt x="705" y="158"/>
                    </a:lnTo>
                    <a:lnTo>
                      <a:pt x="704" y="168"/>
                    </a:lnTo>
                    <a:lnTo>
                      <a:pt x="0" y="168"/>
                    </a:lnTo>
                    <a:lnTo>
                      <a:pt x="0" y="116"/>
                    </a:lnTo>
                    <a:lnTo>
                      <a:pt x="7" y="116"/>
                    </a:lnTo>
                    <a:lnTo>
                      <a:pt x="27" y="116"/>
                    </a:lnTo>
                    <a:lnTo>
                      <a:pt x="57" y="116"/>
                    </a:lnTo>
                    <a:lnTo>
                      <a:pt x="97" y="116"/>
                    </a:lnTo>
                    <a:lnTo>
                      <a:pt x="145" y="116"/>
                    </a:lnTo>
                    <a:lnTo>
                      <a:pt x="197" y="116"/>
                    </a:lnTo>
                    <a:lnTo>
                      <a:pt x="254" y="116"/>
                    </a:lnTo>
                    <a:lnTo>
                      <a:pt x="313" y="116"/>
                    </a:lnTo>
                    <a:lnTo>
                      <a:pt x="373" y="116"/>
                    </a:lnTo>
                    <a:lnTo>
                      <a:pt x="431" y="116"/>
                    </a:lnTo>
                    <a:lnTo>
                      <a:pt x="486" y="116"/>
                    </a:lnTo>
                    <a:lnTo>
                      <a:pt x="537" y="116"/>
                    </a:lnTo>
                    <a:lnTo>
                      <a:pt x="582" y="116"/>
                    </a:lnTo>
                    <a:lnTo>
                      <a:pt x="617" y="116"/>
                    </a:lnTo>
                    <a:lnTo>
                      <a:pt x="644" y="116"/>
                    </a:lnTo>
                    <a:lnTo>
                      <a:pt x="658" y="116"/>
                    </a:lnTo>
                    <a:lnTo>
                      <a:pt x="666" y="105"/>
                    </a:lnTo>
                    <a:lnTo>
                      <a:pt x="675" y="94"/>
                    </a:lnTo>
                    <a:lnTo>
                      <a:pt x="686" y="83"/>
                    </a:lnTo>
                    <a:lnTo>
                      <a:pt x="698" y="72"/>
                    </a:lnTo>
                    <a:lnTo>
                      <a:pt x="713" y="62"/>
                    </a:lnTo>
                    <a:lnTo>
                      <a:pt x="727" y="53"/>
                    </a:lnTo>
                    <a:lnTo>
                      <a:pt x="744" y="43"/>
                    </a:lnTo>
                    <a:lnTo>
                      <a:pt x="760" y="35"/>
                    </a:lnTo>
                    <a:lnTo>
                      <a:pt x="778" y="28"/>
                    </a:lnTo>
                    <a:lnTo>
                      <a:pt x="797" y="21"/>
                    </a:lnTo>
                    <a:lnTo>
                      <a:pt x="817" y="14"/>
                    </a:lnTo>
                    <a:lnTo>
                      <a:pt x="838" y="10"/>
                    </a:lnTo>
                    <a:lnTo>
                      <a:pt x="858" y="6"/>
                    </a:lnTo>
                    <a:lnTo>
                      <a:pt x="880" y="2"/>
                    </a:lnTo>
                    <a:lnTo>
                      <a:pt x="901" y="1"/>
                    </a:lnTo>
                    <a:lnTo>
                      <a:pt x="923" y="0"/>
                    </a:lnTo>
                    <a:lnTo>
                      <a:pt x="946" y="1"/>
                    </a:lnTo>
                    <a:lnTo>
                      <a:pt x="968" y="2"/>
                    </a:lnTo>
                    <a:lnTo>
                      <a:pt x="989" y="6"/>
                    </a:lnTo>
                    <a:lnTo>
                      <a:pt x="1010" y="10"/>
                    </a:lnTo>
                    <a:lnTo>
                      <a:pt x="1030" y="14"/>
                    </a:lnTo>
                    <a:lnTo>
                      <a:pt x="1050" y="21"/>
                    </a:lnTo>
                    <a:lnTo>
                      <a:pt x="1069" y="28"/>
                    </a:lnTo>
                    <a:lnTo>
                      <a:pt x="1088" y="35"/>
                    </a:lnTo>
                    <a:lnTo>
                      <a:pt x="1104" y="43"/>
                    </a:lnTo>
                    <a:lnTo>
                      <a:pt x="1121" y="53"/>
                    </a:lnTo>
                    <a:lnTo>
                      <a:pt x="1135" y="62"/>
                    </a:lnTo>
                    <a:lnTo>
                      <a:pt x="1149" y="72"/>
                    </a:lnTo>
                    <a:lnTo>
                      <a:pt x="1161" y="83"/>
                    </a:lnTo>
                    <a:lnTo>
                      <a:pt x="1172" y="94"/>
                    </a:lnTo>
                    <a:lnTo>
                      <a:pt x="1181" y="105"/>
                    </a:lnTo>
                    <a:lnTo>
                      <a:pt x="1189" y="116"/>
                    </a:lnTo>
                    <a:lnTo>
                      <a:pt x="1203" y="116"/>
                    </a:lnTo>
                    <a:lnTo>
                      <a:pt x="1230" y="116"/>
                    </a:lnTo>
                    <a:lnTo>
                      <a:pt x="1265" y="116"/>
                    </a:lnTo>
                    <a:lnTo>
                      <a:pt x="1309" y="116"/>
                    </a:lnTo>
                    <a:lnTo>
                      <a:pt x="1360" y="116"/>
                    </a:lnTo>
                    <a:lnTo>
                      <a:pt x="1416" y="116"/>
                    </a:lnTo>
                    <a:lnTo>
                      <a:pt x="1475" y="116"/>
                    </a:lnTo>
                    <a:lnTo>
                      <a:pt x="1535" y="116"/>
                    </a:lnTo>
                    <a:lnTo>
                      <a:pt x="1593" y="116"/>
                    </a:lnTo>
                    <a:lnTo>
                      <a:pt x="1650" y="116"/>
                    </a:lnTo>
                    <a:lnTo>
                      <a:pt x="1703" y="116"/>
                    </a:lnTo>
                    <a:lnTo>
                      <a:pt x="1751" y="116"/>
                    </a:lnTo>
                    <a:lnTo>
                      <a:pt x="1791" y="116"/>
                    </a:lnTo>
                    <a:lnTo>
                      <a:pt x="1821" y="116"/>
                    </a:lnTo>
                    <a:lnTo>
                      <a:pt x="1841" y="116"/>
                    </a:lnTo>
                    <a:lnTo>
                      <a:pt x="1847" y="116"/>
                    </a:lnTo>
                    <a:lnTo>
                      <a:pt x="1847" y="168"/>
                    </a:lnTo>
                    <a:lnTo>
                      <a:pt x="1144" y="168"/>
                    </a:lnTo>
                    <a:lnTo>
                      <a:pt x="1143" y="158"/>
                    </a:lnTo>
                    <a:lnTo>
                      <a:pt x="1140" y="147"/>
                    </a:lnTo>
                    <a:lnTo>
                      <a:pt x="1134" y="137"/>
                    </a:lnTo>
                    <a:lnTo>
                      <a:pt x="1126" y="128"/>
                    </a:lnTo>
                    <a:lnTo>
                      <a:pt x="1118" y="120"/>
                    </a:lnTo>
                    <a:lnTo>
                      <a:pt x="1106" y="111"/>
                    </a:lnTo>
                    <a:lnTo>
                      <a:pt x="1094" y="103"/>
                    </a:lnTo>
                    <a:lnTo>
                      <a:pt x="1080" y="95"/>
                    </a:lnTo>
                    <a:lnTo>
                      <a:pt x="1064" y="89"/>
                    </a:lnTo>
                    <a:lnTo>
                      <a:pt x="1047" y="83"/>
                    </a:lnTo>
                    <a:lnTo>
                      <a:pt x="1029" y="78"/>
                    </a:lnTo>
                    <a:lnTo>
                      <a:pt x="1010" y="73"/>
                    </a:lnTo>
                    <a:lnTo>
                      <a:pt x="989" y="70"/>
                    </a:lnTo>
                    <a:lnTo>
                      <a:pt x="968" y="68"/>
                    </a:lnTo>
                    <a:lnTo>
                      <a:pt x="946" y="65"/>
                    </a:lnTo>
                    <a:lnTo>
                      <a:pt x="923" y="65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525" name="Rectangle 336"/>
              <p:cNvSpPr>
                <a:spLocks noChangeArrowheads="1"/>
              </p:cNvSpPr>
              <p:nvPr/>
            </p:nvSpPr>
            <p:spPr bwMode="auto">
              <a:xfrm>
                <a:off x="5404" y="2595"/>
                <a:ext cx="29" cy="120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526" name="Rectangle 337"/>
              <p:cNvSpPr>
                <a:spLocks noChangeArrowheads="1"/>
              </p:cNvSpPr>
              <p:nvPr/>
            </p:nvSpPr>
            <p:spPr bwMode="auto">
              <a:xfrm>
                <a:off x="4759" y="2595"/>
                <a:ext cx="30" cy="120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527" name="Rectangle 338"/>
              <p:cNvSpPr>
                <a:spLocks noChangeArrowheads="1"/>
              </p:cNvSpPr>
              <p:nvPr/>
            </p:nvSpPr>
            <p:spPr bwMode="auto">
              <a:xfrm>
                <a:off x="5026" y="3165"/>
                <a:ext cx="142" cy="330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528" name="Rectangle 339"/>
              <p:cNvSpPr>
                <a:spLocks noChangeArrowheads="1"/>
              </p:cNvSpPr>
              <p:nvPr/>
            </p:nvSpPr>
            <p:spPr bwMode="auto">
              <a:xfrm>
                <a:off x="5026" y="3495"/>
                <a:ext cx="142" cy="1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529" name="Rectangle 340"/>
              <p:cNvSpPr>
                <a:spLocks noChangeArrowheads="1"/>
              </p:cNvSpPr>
              <p:nvPr/>
            </p:nvSpPr>
            <p:spPr bwMode="auto">
              <a:xfrm>
                <a:off x="5026" y="3558"/>
                <a:ext cx="142" cy="15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530" name="Rectangle 341"/>
              <p:cNvSpPr>
                <a:spLocks noChangeArrowheads="1"/>
              </p:cNvSpPr>
              <p:nvPr/>
            </p:nvSpPr>
            <p:spPr bwMode="auto">
              <a:xfrm>
                <a:off x="5026" y="3615"/>
                <a:ext cx="142" cy="1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531" name="Rectangle 342"/>
              <p:cNvSpPr>
                <a:spLocks noChangeArrowheads="1"/>
              </p:cNvSpPr>
              <p:nvPr/>
            </p:nvSpPr>
            <p:spPr bwMode="auto">
              <a:xfrm>
                <a:off x="5100" y="3186"/>
                <a:ext cx="60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532" name="Rectangle 343"/>
              <p:cNvSpPr>
                <a:spLocks noChangeArrowheads="1"/>
              </p:cNvSpPr>
              <p:nvPr/>
            </p:nvSpPr>
            <p:spPr bwMode="auto">
              <a:xfrm>
                <a:off x="5100" y="3186"/>
                <a:ext cx="60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533" name="Rectangle 344"/>
              <p:cNvSpPr>
                <a:spLocks noChangeArrowheads="1"/>
              </p:cNvSpPr>
              <p:nvPr/>
            </p:nvSpPr>
            <p:spPr bwMode="auto">
              <a:xfrm>
                <a:off x="5032" y="3186"/>
                <a:ext cx="62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534" name="Rectangle 345"/>
              <p:cNvSpPr>
                <a:spLocks noChangeArrowheads="1"/>
              </p:cNvSpPr>
              <p:nvPr/>
            </p:nvSpPr>
            <p:spPr bwMode="auto">
              <a:xfrm>
                <a:off x="5100" y="3369"/>
                <a:ext cx="60" cy="2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535" name="Rectangle 346"/>
              <p:cNvSpPr>
                <a:spLocks noChangeArrowheads="1"/>
              </p:cNvSpPr>
              <p:nvPr/>
            </p:nvSpPr>
            <p:spPr bwMode="auto">
              <a:xfrm>
                <a:off x="5168" y="3422"/>
                <a:ext cx="34" cy="25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536" name="Rectangle 347"/>
              <p:cNvSpPr>
                <a:spLocks noChangeArrowheads="1"/>
              </p:cNvSpPr>
              <p:nvPr/>
            </p:nvSpPr>
            <p:spPr bwMode="auto">
              <a:xfrm>
                <a:off x="4992" y="3422"/>
                <a:ext cx="34" cy="25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537" name="Rectangle 348"/>
              <p:cNvSpPr>
                <a:spLocks noChangeArrowheads="1"/>
              </p:cNvSpPr>
              <p:nvPr/>
            </p:nvSpPr>
            <p:spPr bwMode="auto">
              <a:xfrm>
                <a:off x="5026" y="3511"/>
                <a:ext cx="142" cy="47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538" name="Rectangle 349"/>
              <p:cNvSpPr>
                <a:spLocks noChangeArrowheads="1"/>
              </p:cNvSpPr>
              <p:nvPr/>
            </p:nvSpPr>
            <p:spPr bwMode="auto">
              <a:xfrm>
                <a:off x="5026" y="3573"/>
                <a:ext cx="142" cy="42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539" name="Rectangle 350"/>
              <p:cNvSpPr>
                <a:spLocks noChangeArrowheads="1"/>
              </p:cNvSpPr>
              <p:nvPr/>
            </p:nvSpPr>
            <p:spPr bwMode="auto">
              <a:xfrm>
                <a:off x="5026" y="3631"/>
                <a:ext cx="142" cy="47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540" name="Rectangle 351"/>
              <p:cNvSpPr>
                <a:spLocks noChangeArrowheads="1"/>
              </p:cNvSpPr>
              <p:nvPr/>
            </p:nvSpPr>
            <p:spPr bwMode="auto">
              <a:xfrm>
                <a:off x="5100" y="3369"/>
                <a:ext cx="60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541" name="Rectangle 352"/>
              <p:cNvSpPr>
                <a:spLocks noChangeArrowheads="1"/>
              </p:cNvSpPr>
              <p:nvPr/>
            </p:nvSpPr>
            <p:spPr bwMode="auto">
              <a:xfrm>
                <a:off x="5032" y="3369"/>
                <a:ext cx="62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542" name="Rectangle 353"/>
              <p:cNvSpPr>
                <a:spLocks noChangeArrowheads="1"/>
              </p:cNvSpPr>
              <p:nvPr/>
            </p:nvSpPr>
            <p:spPr bwMode="auto">
              <a:xfrm>
                <a:off x="5100" y="3312"/>
                <a:ext cx="14" cy="52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543" name="Rectangle 354"/>
              <p:cNvSpPr>
                <a:spLocks noChangeArrowheads="1"/>
              </p:cNvSpPr>
              <p:nvPr/>
            </p:nvSpPr>
            <p:spPr bwMode="auto">
              <a:xfrm>
                <a:off x="5080" y="3312"/>
                <a:ext cx="14" cy="52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544" name="Rectangle 355"/>
              <p:cNvSpPr>
                <a:spLocks noChangeArrowheads="1"/>
              </p:cNvSpPr>
              <p:nvPr/>
            </p:nvSpPr>
            <p:spPr bwMode="auto">
              <a:xfrm>
                <a:off x="5100" y="3395"/>
                <a:ext cx="60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545" name="Rectangle 356"/>
              <p:cNvSpPr>
                <a:spLocks noChangeArrowheads="1"/>
              </p:cNvSpPr>
              <p:nvPr/>
            </p:nvSpPr>
            <p:spPr bwMode="auto">
              <a:xfrm>
                <a:off x="5032" y="3395"/>
                <a:ext cx="62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546" name="Rectangle 357"/>
              <p:cNvSpPr>
                <a:spLocks noChangeArrowheads="1"/>
              </p:cNvSpPr>
              <p:nvPr/>
            </p:nvSpPr>
            <p:spPr bwMode="auto">
              <a:xfrm>
                <a:off x="5168" y="3552"/>
                <a:ext cx="34" cy="27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547" name="Rectangle 358"/>
              <p:cNvSpPr>
                <a:spLocks noChangeArrowheads="1"/>
              </p:cNvSpPr>
              <p:nvPr/>
            </p:nvSpPr>
            <p:spPr bwMode="auto">
              <a:xfrm>
                <a:off x="4992" y="3552"/>
                <a:ext cx="34" cy="27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548" name="Rectangle 359"/>
              <p:cNvSpPr>
                <a:spLocks noChangeArrowheads="1"/>
              </p:cNvSpPr>
              <p:nvPr/>
            </p:nvSpPr>
            <p:spPr bwMode="auto">
              <a:xfrm>
                <a:off x="5334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549" name="Rectangle 360"/>
              <p:cNvSpPr>
                <a:spLocks noChangeArrowheads="1"/>
              </p:cNvSpPr>
              <p:nvPr/>
            </p:nvSpPr>
            <p:spPr bwMode="auto">
              <a:xfrm>
                <a:off x="5228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550" name="Rectangle 361"/>
              <p:cNvSpPr>
                <a:spLocks noChangeArrowheads="1"/>
              </p:cNvSpPr>
              <p:nvPr/>
            </p:nvSpPr>
            <p:spPr bwMode="auto">
              <a:xfrm>
                <a:off x="4912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551" name="Rectangle 362"/>
              <p:cNvSpPr>
                <a:spLocks noChangeArrowheads="1"/>
              </p:cNvSpPr>
              <p:nvPr/>
            </p:nvSpPr>
            <p:spPr bwMode="auto">
              <a:xfrm>
                <a:off x="5122" y="2747"/>
                <a:ext cx="54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552" name="Rectangle 363"/>
              <p:cNvSpPr>
                <a:spLocks noChangeArrowheads="1"/>
              </p:cNvSpPr>
              <p:nvPr/>
            </p:nvSpPr>
            <p:spPr bwMode="auto">
              <a:xfrm>
                <a:off x="5228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553" name="Rectangle 364"/>
              <p:cNvSpPr>
                <a:spLocks noChangeArrowheads="1"/>
              </p:cNvSpPr>
              <p:nvPr/>
            </p:nvSpPr>
            <p:spPr bwMode="auto">
              <a:xfrm>
                <a:off x="5334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554" name="Rectangle 365"/>
              <p:cNvSpPr>
                <a:spLocks noChangeArrowheads="1"/>
              </p:cNvSpPr>
              <p:nvPr/>
            </p:nvSpPr>
            <p:spPr bwMode="auto">
              <a:xfrm>
                <a:off x="5018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555" name="Rectangle 366"/>
              <p:cNvSpPr>
                <a:spLocks noChangeArrowheads="1"/>
              </p:cNvSpPr>
              <p:nvPr/>
            </p:nvSpPr>
            <p:spPr bwMode="auto">
              <a:xfrm>
                <a:off x="4809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556" name="Rectangle 367"/>
              <p:cNvSpPr>
                <a:spLocks noChangeArrowheads="1"/>
              </p:cNvSpPr>
              <p:nvPr/>
            </p:nvSpPr>
            <p:spPr bwMode="auto">
              <a:xfrm>
                <a:off x="4912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557" name="Rectangle 368"/>
              <p:cNvSpPr>
                <a:spLocks noChangeArrowheads="1"/>
              </p:cNvSpPr>
              <p:nvPr/>
            </p:nvSpPr>
            <p:spPr bwMode="auto">
              <a:xfrm>
                <a:off x="4809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558" name="Freeform 369"/>
              <p:cNvSpPr>
                <a:spLocks/>
              </p:cNvSpPr>
              <p:nvPr/>
            </p:nvSpPr>
            <p:spPr bwMode="auto">
              <a:xfrm>
                <a:off x="5114" y="2721"/>
                <a:ext cx="72" cy="324"/>
              </a:xfrm>
              <a:custGeom>
                <a:avLst/>
                <a:gdLst>
                  <a:gd name="T0" fmla="*/ 21 w 217"/>
                  <a:gd name="T1" fmla="*/ 163 h 373"/>
                  <a:gd name="T2" fmla="*/ 3 w 217"/>
                  <a:gd name="T3" fmla="*/ 163 h 373"/>
                  <a:gd name="T4" fmla="*/ 3 w 217"/>
                  <a:gd name="T5" fmla="*/ 260 h 373"/>
                  <a:gd name="T6" fmla="*/ 21 w 217"/>
                  <a:gd name="T7" fmla="*/ 260 h 373"/>
                  <a:gd name="T8" fmla="*/ 24 w 217"/>
                  <a:gd name="T9" fmla="*/ 281 h 373"/>
                  <a:gd name="T10" fmla="*/ 0 w 217"/>
                  <a:gd name="T11" fmla="*/ 281 h 373"/>
                  <a:gd name="T12" fmla="*/ 0 w 217"/>
                  <a:gd name="T13" fmla="*/ 0 h 373"/>
                  <a:gd name="T14" fmla="*/ 24 w 217"/>
                  <a:gd name="T15" fmla="*/ 0 h 373"/>
                  <a:gd name="T16" fmla="*/ 21 w 217"/>
                  <a:gd name="T17" fmla="*/ 22 h 373"/>
                  <a:gd name="T18" fmla="*/ 3 w 217"/>
                  <a:gd name="T19" fmla="*/ 22 h 373"/>
                  <a:gd name="T20" fmla="*/ 3 w 217"/>
                  <a:gd name="T21" fmla="*/ 129 h 373"/>
                  <a:gd name="T22" fmla="*/ 21 w 217"/>
                  <a:gd name="T23" fmla="*/ 129 h 373"/>
                  <a:gd name="T24" fmla="*/ 21 w 217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3"/>
                  <a:gd name="T41" fmla="*/ 217 w 217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3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8" y="344"/>
                    </a:lnTo>
                    <a:lnTo>
                      <a:pt x="217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559" name="Freeform 370"/>
              <p:cNvSpPr>
                <a:spLocks/>
              </p:cNvSpPr>
              <p:nvPr/>
            </p:nvSpPr>
            <p:spPr bwMode="auto">
              <a:xfrm>
                <a:off x="5176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560" name="Freeform 371"/>
              <p:cNvSpPr>
                <a:spLocks/>
              </p:cNvSpPr>
              <p:nvPr/>
            </p:nvSpPr>
            <p:spPr bwMode="auto">
              <a:xfrm>
                <a:off x="5218" y="2721"/>
                <a:ext cx="72" cy="324"/>
              </a:xfrm>
              <a:custGeom>
                <a:avLst/>
                <a:gdLst>
                  <a:gd name="T0" fmla="*/ 21 w 216"/>
                  <a:gd name="T1" fmla="*/ 163 h 373"/>
                  <a:gd name="T2" fmla="*/ 3 w 216"/>
                  <a:gd name="T3" fmla="*/ 163 h 373"/>
                  <a:gd name="T4" fmla="*/ 3 w 216"/>
                  <a:gd name="T5" fmla="*/ 260 h 373"/>
                  <a:gd name="T6" fmla="*/ 21 w 216"/>
                  <a:gd name="T7" fmla="*/ 260 h 373"/>
                  <a:gd name="T8" fmla="*/ 24 w 216"/>
                  <a:gd name="T9" fmla="*/ 281 h 373"/>
                  <a:gd name="T10" fmla="*/ 0 w 216"/>
                  <a:gd name="T11" fmla="*/ 281 h 373"/>
                  <a:gd name="T12" fmla="*/ 0 w 216"/>
                  <a:gd name="T13" fmla="*/ 0 h 373"/>
                  <a:gd name="T14" fmla="*/ 24 w 216"/>
                  <a:gd name="T15" fmla="*/ 0 h 373"/>
                  <a:gd name="T16" fmla="*/ 21 w 216"/>
                  <a:gd name="T17" fmla="*/ 22 h 373"/>
                  <a:gd name="T18" fmla="*/ 3 w 216"/>
                  <a:gd name="T19" fmla="*/ 22 h 373"/>
                  <a:gd name="T20" fmla="*/ 3 w 216"/>
                  <a:gd name="T21" fmla="*/ 129 h 373"/>
                  <a:gd name="T22" fmla="*/ 21 w 216"/>
                  <a:gd name="T23" fmla="*/ 129 h 373"/>
                  <a:gd name="T24" fmla="*/ 21 w 216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3"/>
                  <a:gd name="T41" fmla="*/ 216 w 216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3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7" y="344"/>
                    </a:lnTo>
                    <a:lnTo>
                      <a:pt x="216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6" y="0"/>
                    </a:lnTo>
                    <a:lnTo>
                      <a:pt x="187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7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561" name="Freeform 372"/>
              <p:cNvSpPr>
                <a:spLocks/>
              </p:cNvSpPr>
              <p:nvPr/>
            </p:nvSpPr>
            <p:spPr bwMode="auto">
              <a:xfrm>
                <a:off x="5280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562" name="Freeform 373"/>
              <p:cNvSpPr>
                <a:spLocks/>
              </p:cNvSpPr>
              <p:nvPr/>
            </p:nvSpPr>
            <p:spPr bwMode="auto">
              <a:xfrm>
                <a:off x="5324" y="2721"/>
                <a:ext cx="72" cy="324"/>
              </a:xfrm>
              <a:custGeom>
                <a:avLst/>
                <a:gdLst>
                  <a:gd name="T0" fmla="*/ 21 w 217"/>
                  <a:gd name="T1" fmla="*/ 163 h 373"/>
                  <a:gd name="T2" fmla="*/ 3 w 217"/>
                  <a:gd name="T3" fmla="*/ 163 h 373"/>
                  <a:gd name="T4" fmla="*/ 3 w 217"/>
                  <a:gd name="T5" fmla="*/ 260 h 373"/>
                  <a:gd name="T6" fmla="*/ 21 w 217"/>
                  <a:gd name="T7" fmla="*/ 260 h 373"/>
                  <a:gd name="T8" fmla="*/ 24 w 217"/>
                  <a:gd name="T9" fmla="*/ 281 h 373"/>
                  <a:gd name="T10" fmla="*/ 0 w 217"/>
                  <a:gd name="T11" fmla="*/ 281 h 373"/>
                  <a:gd name="T12" fmla="*/ 0 w 217"/>
                  <a:gd name="T13" fmla="*/ 0 h 373"/>
                  <a:gd name="T14" fmla="*/ 24 w 217"/>
                  <a:gd name="T15" fmla="*/ 0 h 373"/>
                  <a:gd name="T16" fmla="*/ 21 w 217"/>
                  <a:gd name="T17" fmla="*/ 22 h 373"/>
                  <a:gd name="T18" fmla="*/ 3 w 217"/>
                  <a:gd name="T19" fmla="*/ 22 h 373"/>
                  <a:gd name="T20" fmla="*/ 3 w 217"/>
                  <a:gd name="T21" fmla="*/ 129 h 373"/>
                  <a:gd name="T22" fmla="*/ 21 w 217"/>
                  <a:gd name="T23" fmla="*/ 129 h 373"/>
                  <a:gd name="T24" fmla="*/ 21 w 217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3"/>
                  <a:gd name="T41" fmla="*/ 217 w 217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3">
                    <a:moveTo>
                      <a:pt x="188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8" y="344"/>
                    </a:lnTo>
                    <a:lnTo>
                      <a:pt x="217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563" name="Freeform 374"/>
              <p:cNvSpPr>
                <a:spLocks/>
              </p:cNvSpPr>
              <p:nvPr/>
            </p:nvSpPr>
            <p:spPr bwMode="auto">
              <a:xfrm>
                <a:off x="5386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564" name="Freeform 375"/>
              <p:cNvSpPr>
                <a:spLocks/>
              </p:cNvSpPr>
              <p:nvPr/>
            </p:nvSpPr>
            <p:spPr bwMode="auto">
              <a:xfrm>
                <a:off x="5218" y="3139"/>
                <a:ext cx="72" cy="324"/>
              </a:xfrm>
              <a:custGeom>
                <a:avLst/>
                <a:gdLst>
                  <a:gd name="T0" fmla="*/ 21 w 216"/>
                  <a:gd name="T1" fmla="*/ 165 h 372"/>
                  <a:gd name="T2" fmla="*/ 3 w 216"/>
                  <a:gd name="T3" fmla="*/ 165 h 372"/>
                  <a:gd name="T4" fmla="*/ 3 w 216"/>
                  <a:gd name="T5" fmla="*/ 260 h 372"/>
                  <a:gd name="T6" fmla="*/ 21 w 216"/>
                  <a:gd name="T7" fmla="*/ 260 h 372"/>
                  <a:gd name="T8" fmla="*/ 24 w 216"/>
                  <a:gd name="T9" fmla="*/ 282 h 372"/>
                  <a:gd name="T10" fmla="*/ 0 w 216"/>
                  <a:gd name="T11" fmla="*/ 282 h 372"/>
                  <a:gd name="T12" fmla="*/ 0 w 216"/>
                  <a:gd name="T13" fmla="*/ 0 h 372"/>
                  <a:gd name="T14" fmla="*/ 24 w 216"/>
                  <a:gd name="T15" fmla="*/ 0 h 372"/>
                  <a:gd name="T16" fmla="*/ 21 w 216"/>
                  <a:gd name="T17" fmla="*/ 21 h 372"/>
                  <a:gd name="T18" fmla="*/ 3 w 216"/>
                  <a:gd name="T19" fmla="*/ 21 h 372"/>
                  <a:gd name="T20" fmla="*/ 3 w 216"/>
                  <a:gd name="T21" fmla="*/ 130 h 372"/>
                  <a:gd name="T22" fmla="*/ 21 w 216"/>
                  <a:gd name="T23" fmla="*/ 130 h 372"/>
                  <a:gd name="T24" fmla="*/ 21 w 216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2"/>
                  <a:gd name="T41" fmla="*/ 216 w 216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2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3"/>
                    </a:lnTo>
                    <a:lnTo>
                      <a:pt x="187" y="343"/>
                    </a:lnTo>
                    <a:lnTo>
                      <a:pt x="216" y="372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16" y="0"/>
                    </a:lnTo>
                    <a:lnTo>
                      <a:pt x="187" y="27"/>
                    </a:lnTo>
                    <a:lnTo>
                      <a:pt x="29" y="27"/>
                    </a:lnTo>
                    <a:lnTo>
                      <a:pt x="29" y="171"/>
                    </a:lnTo>
                    <a:lnTo>
                      <a:pt x="187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565" name="Freeform 376"/>
              <p:cNvSpPr>
                <a:spLocks/>
              </p:cNvSpPr>
              <p:nvPr/>
            </p:nvSpPr>
            <p:spPr bwMode="auto">
              <a:xfrm>
                <a:off x="5280" y="3139"/>
                <a:ext cx="10" cy="324"/>
              </a:xfrm>
              <a:custGeom>
                <a:avLst/>
                <a:gdLst>
                  <a:gd name="T0" fmla="*/ 0 w 29"/>
                  <a:gd name="T1" fmla="*/ 21 h 372"/>
                  <a:gd name="T2" fmla="*/ 0 w 29"/>
                  <a:gd name="T3" fmla="*/ 260 h 372"/>
                  <a:gd name="T4" fmla="*/ 3 w 29"/>
                  <a:gd name="T5" fmla="*/ 282 h 372"/>
                  <a:gd name="T6" fmla="*/ 3 w 29"/>
                  <a:gd name="T7" fmla="*/ 0 h 372"/>
                  <a:gd name="T8" fmla="*/ 0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0" y="27"/>
                    </a:moveTo>
                    <a:lnTo>
                      <a:pt x="0" y="343"/>
                    </a:lnTo>
                    <a:lnTo>
                      <a:pt x="29" y="372"/>
                    </a:lnTo>
                    <a:lnTo>
                      <a:pt x="2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566" name="Freeform 377"/>
              <p:cNvSpPr>
                <a:spLocks/>
              </p:cNvSpPr>
              <p:nvPr/>
            </p:nvSpPr>
            <p:spPr bwMode="auto">
              <a:xfrm>
                <a:off x="5324" y="3139"/>
                <a:ext cx="72" cy="324"/>
              </a:xfrm>
              <a:custGeom>
                <a:avLst/>
                <a:gdLst>
                  <a:gd name="T0" fmla="*/ 21 w 217"/>
                  <a:gd name="T1" fmla="*/ 165 h 372"/>
                  <a:gd name="T2" fmla="*/ 3 w 217"/>
                  <a:gd name="T3" fmla="*/ 165 h 372"/>
                  <a:gd name="T4" fmla="*/ 3 w 217"/>
                  <a:gd name="T5" fmla="*/ 260 h 372"/>
                  <a:gd name="T6" fmla="*/ 21 w 217"/>
                  <a:gd name="T7" fmla="*/ 260 h 372"/>
                  <a:gd name="T8" fmla="*/ 24 w 217"/>
                  <a:gd name="T9" fmla="*/ 282 h 372"/>
                  <a:gd name="T10" fmla="*/ 0 w 217"/>
                  <a:gd name="T11" fmla="*/ 282 h 372"/>
                  <a:gd name="T12" fmla="*/ 0 w 217"/>
                  <a:gd name="T13" fmla="*/ 0 h 372"/>
                  <a:gd name="T14" fmla="*/ 24 w 217"/>
                  <a:gd name="T15" fmla="*/ 0 h 372"/>
                  <a:gd name="T16" fmla="*/ 21 w 217"/>
                  <a:gd name="T17" fmla="*/ 21 h 372"/>
                  <a:gd name="T18" fmla="*/ 3 w 217"/>
                  <a:gd name="T19" fmla="*/ 21 h 372"/>
                  <a:gd name="T20" fmla="*/ 3 w 217"/>
                  <a:gd name="T21" fmla="*/ 130 h 372"/>
                  <a:gd name="T22" fmla="*/ 21 w 217"/>
                  <a:gd name="T23" fmla="*/ 130 h 372"/>
                  <a:gd name="T24" fmla="*/ 21 w 217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2"/>
                  <a:gd name="T41" fmla="*/ 217 w 217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2">
                    <a:moveTo>
                      <a:pt x="188" y="217"/>
                    </a:moveTo>
                    <a:lnTo>
                      <a:pt x="29" y="217"/>
                    </a:lnTo>
                    <a:lnTo>
                      <a:pt x="29" y="343"/>
                    </a:lnTo>
                    <a:lnTo>
                      <a:pt x="188" y="343"/>
                    </a:lnTo>
                    <a:lnTo>
                      <a:pt x="217" y="372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7"/>
                    </a:lnTo>
                    <a:lnTo>
                      <a:pt x="29" y="27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567" name="Freeform 378"/>
              <p:cNvSpPr>
                <a:spLocks/>
              </p:cNvSpPr>
              <p:nvPr/>
            </p:nvSpPr>
            <p:spPr bwMode="auto">
              <a:xfrm>
                <a:off x="5386" y="3139"/>
                <a:ext cx="10" cy="324"/>
              </a:xfrm>
              <a:custGeom>
                <a:avLst/>
                <a:gdLst>
                  <a:gd name="T0" fmla="*/ 0 w 29"/>
                  <a:gd name="T1" fmla="*/ 21 h 372"/>
                  <a:gd name="T2" fmla="*/ 0 w 29"/>
                  <a:gd name="T3" fmla="*/ 260 h 372"/>
                  <a:gd name="T4" fmla="*/ 3 w 29"/>
                  <a:gd name="T5" fmla="*/ 282 h 372"/>
                  <a:gd name="T6" fmla="*/ 3 w 29"/>
                  <a:gd name="T7" fmla="*/ 0 h 372"/>
                  <a:gd name="T8" fmla="*/ 0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0" y="27"/>
                    </a:moveTo>
                    <a:lnTo>
                      <a:pt x="0" y="343"/>
                    </a:lnTo>
                    <a:lnTo>
                      <a:pt x="29" y="372"/>
                    </a:lnTo>
                    <a:lnTo>
                      <a:pt x="2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568" name="Freeform 379"/>
              <p:cNvSpPr>
                <a:spLocks/>
              </p:cNvSpPr>
              <p:nvPr/>
            </p:nvSpPr>
            <p:spPr bwMode="auto">
              <a:xfrm>
                <a:off x="5008" y="2721"/>
                <a:ext cx="72" cy="324"/>
              </a:xfrm>
              <a:custGeom>
                <a:avLst/>
                <a:gdLst>
                  <a:gd name="T0" fmla="*/ 3 w 215"/>
                  <a:gd name="T1" fmla="*/ 163 h 373"/>
                  <a:gd name="T2" fmla="*/ 21 w 215"/>
                  <a:gd name="T3" fmla="*/ 163 h 373"/>
                  <a:gd name="T4" fmla="*/ 21 w 215"/>
                  <a:gd name="T5" fmla="*/ 260 h 373"/>
                  <a:gd name="T6" fmla="*/ 3 w 215"/>
                  <a:gd name="T7" fmla="*/ 260 h 373"/>
                  <a:gd name="T8" fmla="*/ 0 w 215"/>
                  <a:gd name="T9" fmla="*/ 281 h 373"/>
                  <a:gd name="T10" fmla="*/ 24 w 215"/>
                  <a:gd name="T11" fmla="*/ 281 h 373"/>
                  <a:gd name="T12" fmla="*/ 24 w 215"/>
                  <a:gd name="T13" fmla="*/ 0 h 373"/>
                  <a:gd name="T14" fmla="*/ 0 w 215"/>
                  <a:gd name="T15" fmla="*/ 0 h 373"/>
                  <a:gd name="T16" fmla="*/ 3 w 215"/>
                  <a:gd name="T17" fmla="*/ 22 h 373"/>
                  <a:gd name="T18" fmla="*/ 21 w 215"/>
                  <a:gd name="T19" fmla="*/ 22 h 373"/>
                  <a:gd name="T20" fmla="*/ 21 w 215"/>
                  <a:gd name="T21" fmla="*/ 129 h 373"/>
                  <a:gd name="T22" fmla="*/ 3 w 215"/>
                  <a:gd name="T23" fmla="*/ 129 h 373"/>
                  <a:gd name="T24" fmla="*/ 3 w 215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3"/>
                  <a:gd name="T41" fmla="*/ 215 w 215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3">
                    <a:moveTo>
                      <a:pt x="29" y="217"/>
                    </a:moveTo>
                    <a:lnTo>
                      <a:pt x="187" y="217"/>
                    </a:lnTo>
                    <a:lnTo>
                      <a:pt x="187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5" y="373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7" y="29"/>
                    </a:lnTo>
                    <a:lnTo>
                      <a:pt x="187" y="171"/>
                    </a:lnTo>
                    <a:lnTo>
                      <a:pt x="29" y="171"/>
                    </a:lnTo>
                    <a:lnTo>
                      <a:pt x="29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569" name="Freeform 380"/>
              <p:cNvSpPr>
                <a:spLocks/>
              </p:cNvSpPr>
              <p:nvPr/>
            </p:nvSpPr>
            <p:spPr bwMode="auto">
              <a:xfrm>
                <a:off x="5008" y="2721"/>
                <a:ext cx="10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570" name="Freeform 381"/>
              <p:cNvSpPr>
                <a:spLocks/>
              </p:cNvSpPr>
              <p:nvPr/>
            </p:nvSpPr>
            <p:spPr bwMode="auto">
              <a:xfrm>
                <a:off x="4903" y="2721"/>
                <a:ext cx="71" cy="324"/>
              </a:xfrm>
              <a:custGeom>
                <a:avLst/>
                <a:gdLst>
                  <a:gd name="T0" fmla="*/ 3 w 216"/>
                  <a:gd name="T1" fmla="*/ 163 h 373"/>
                  <a:gd name="T2" fmla="*/ 20 w 216"/>
                  <a:gd name="T3" fmla="*/ 163 h 373"/>
                  <a:gd name="T4" fmla="*/ 20 w 216"/>
                  <a:gd name="T5" fmla="*/ 260 h 373"/>
                  <a:gd name="T6" fmla="*/ 3 w 216"/>
                  <a:gd name="T7" fmla="*/ 260 h 373"/>
                  <a:gd name="T8" fmla="*/ 0 w 216"/>
                  <a:gd name="T9" fmla="*/ 281 h 373"/>
                  <a:gd name="T10" fmla="*/ 23 w 216"/>
                  <a:gd name="T11" fmla="*/ 281 h 373"/>
                  <a:gd name="T12" fmla="*/ 23 w 216"/>
                  <a:gd name="T13" fmla="*/ 0 h 373"/>
                  <a:gd name="T14" fmla="*/ 0 w 216"/>
                  <a:gd name="T15" fmla="*/ 0 h 373"/>
                  <a:gd name="T16" fmla="*/ 3 w 216"/>
                  <a:gd name="T17" fmla="*/ 22 h 373"/>
                  <a:gd name="T18" fmla="*/ 20 w 216"/>
                  <a:gd name="T19" fmla="*/ 22 h 373"/>
                  <a:gd name="T20" fmla="*/ 20 w 216"/>
                  <a:gd name="T21" fmla="*/ 129 h 373"/>
                  <a:gd name="T22" fmla="*/ 3 w 216"/>
                  <a:gd name="T23" fmla="*/ 129 h 373"/>
                  <a:gd name="T24" fmla="*/ 3 w 216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3"/>
                  <a:gd name="T41" fmla="*/ 216 w 216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3">
                    <a:moveTo>
                      <a:pt x="29" y="217"/>
                    </a:moveTo>
                    <a:lnTo>
                      <a:pt x="186" y="217"/>
                    </a:lnTo>
                    <a:lnTo>
                      <a:pt x="186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6" y="373"/>
                    </a:lnTo>
                    <a:lnTo>
                      <a:pt x="216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6" y="29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9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571" name="Freeform 382"/>
              <p:cNvSpPr>
                <a:spLocks/>
              </p:cNvSpPr>
              <p:nvPr/>
            </p:nvSpPr>
            <p:spPr bwMode="auto">
              <a:xfrm>
                <a:off x="4903" y="2721"/>
                <a:ext cx="9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572" name="Freeform 383"/>
              <p:cNvSpPr>
                <a:spLocks/>
              </p:cNvSpPr>
              <p:nvPr/>
            </p:nvSpPr>
            <p:spPr bwMode="auto">
              <a:xfrm>
                <a:off x="4799" y="2721"/>
                <a:ext cx="72" cy="324"/>
              </a:xfrm>
              <a:custGeom>
                <a:avLst/>
                <a:gdLst>
                  <a:gd name="T0" fmla="*/ 3 w 215"/>
                  <a:gd name="T1" fmla="*/ 163 h 373"/>
                  <a:gd name="T2" fmla="*/ 21 w 215"/>
                  <a:gd name="T3" fmla="*/ 163 h 373"/>
                  <a:gd name="T4" fmla="*/ 21 w 215"/>
                  <a:gd name="T5" fmla="*/ 260 h 373"/>
                  <a:gd name="T6" fmla="*/ 3 w 215"/>
                  <a:gd name="T7" fmla="*/ 260 h 373"/>
                  <a:gd name="T8" fmla="*/ 0 w 215"/>
                  <a:gd name="T9" fmla="*/ 281 h 373"/>
                  <a:gd name="T10" fmla="*/ 24 w 215"/>
                  <a:gd name="T11" fmla="*/ 281 h 373"/>
                  <a:gd name="T12" fmla="*/ 24 w 215"/>
                  <a:gd name="T13" fmla="*/ 0 h 373"/>
                  <a:gd name="T14" fmla="*/ 0 w 215"/>
                  <a:gd name="T15" fmla="*/ 0 h 373"/>
                  <a:gd name="T16" fmla="*/ 3 w 215"/>
                  <a:gd name="T17" fmla="*/ 22 h 373"/>
                  <a:gd name="T18" fmla="*/ 21 w 215"/>
                  <a:gd name="T19" fmla="*/ 22 h 373"/>
                  <a:gd name="T20" fmla="*/ 21 w 215"/>
                  <a:gd name="T21" fmla="*/ 129 h 373"/>
                  <a:gd name="T22" fmla="*/ 3 w 215"/>
                  <a:gd name="T23" fmla="*/ 129 h 373"/>
                  <a:gd name="T24" fmla="*/ 3 w 215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3"/>
                  <a:gd name="T41" fmla="*/ 215 w 215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3">
                    <a:moveTo>
                      <a:pt x="28" y="217"/>
                    </a:moveTo>
                    <a:lnTo>
                      <a:pt x="186" y="217"/>
                    </a:lnTo>
                    <a:lnTo>
                      <a:pt x="186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5" y="373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6" y="29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573" name="Freeform 384"/>
              <p:cNvSpPr>
                <a:spLocks/>
              </p:cNvSpPr>
              <p:nvPr/>
            </p:nvSpPr>
            <p:spPr bwMode="auto">
              <a:xfrm>
                <a:off x="4799" y="2721"/>
                <a:ext cx="10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574" name="Freeform 386"/>
              <p:cNvSpPr>
                <a:spLocks/>
              </p:cNvSpPr>
              <p:nvPr/>
            </p:nvSpPr>
            <p:spPr bwMode="auto">
              <a:xfrm>
                <a:off x="4903" y="3139"/>
                <a:ext cx="9" cy="324"/>
              </a:xfrm>
              <a:custGeom>
                <a:avLst/>
                <a:gdLst>
                  <a:gd name="T0" fmla="*/ 3 w 29"/>
                  <a:gd name="T1" fmla="*/ 21 h 372"/>
                  <a:gd name="T2" fmla="*/ 3 w 29"/>
                  <a:gd name="T3" fmla="*/ 260 h 372"/>
                  <a:gd name="T4" fmla="*/ 0 w 29"/>
                  <a:gd name="T5" fmla="*/ 282 h 372"/>
                  <a:gd name="T6" fmla="*/ 0 w 29"/>
                  <a:gd name="T7" fmla="*/ 0 h 372"/>
                  <a:gd name="T8" fmla="*/ 3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29" y="27"/>
                    </a:moveTo>
                    <a:lnTo>
                      <a:pt x="29" y="343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575" name="Freeform 387"/>
              <p:cNvSpPr>
                <a:spLocks/>
              </p:cNvSpPr>
              <p:nvPr/>
            </p:nvSpPr>
            <p:spPr bwMode="auto">
              <a:xfrm>
                <a:off x="4799" y="3139"/>
                <a:ext cx="72" cy="324"/>
              </a:xfrm>
              <a:custGeom>
                <a:avLst/>
                <a:gdLst>
                  <a:gd name="T0" fmla="*/ 3 w 215"/>
                  <a:gd name="T1" fmla="*/ 165 h 372"/>
                  <a:gd name="T2" fmla="*/ 21 w 215"/>
                  <a:gd name="T3" fmla="*/ 165 h 372"/>
                  <a:gd name="T4" fmla="*/ 21 w 215"/>
                  <a:gd name="T5" fmla="*/ 260 h 372"/>
                  <a:gd name="T6" fmla="*/ 3 w 215"/>
                  <a:gd name="T7" fmla="*/ 260 h 372"/>
                  <a:gd name="T8" fmla="*/ 0 w 215"/>
                  <a:gd name="T9" fmla="*/ 282 h 372"/>
                  <a:gd name="T10" fmla="*/ 24 w 215"/>
                  <a:gd name="T11" fmla="*/ 282 h 372"/>
                  <a:gd name="T12" fmla="*/ 24 w 215"/>
                  <a:gd name="T13" fmla="*/ 0 h 372"/>
                  <a:gd name="T14" fmla="*/ 0 w 215"/>
                  <a:gd name="T15" fmla="*/ 0 h 372"/>
                  <a:gd name="T16" fmla="*/ 3 w 215"/>
                  <a:gd name="T17" fmla="*/ 21 h 372"/>
                  <a:gd name="T18" fmla="*/ 21 w 215"/>
                  <a:gd name="T19" fmla="*/ 21 h 372"/>
                  <a:gd name="T20" fmla="*/ 21 w 215"/>
                  <a:gd name="T21" fmla="*/ 130 h 372"/>
                  <a:gd name="T22" fmla="*/ 3 w 215"/>
                  <a:gd name="T23" fmla="*/ 130 h 372"/>
                  <a:gd name="T24" fmla="*/ 3 w 215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2"/>
                  <a:gd name="T41" fmla="*/ 215 w 215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2">
                    <a:moveTo>
                      <a:pt x="28" y="217"/>
                    </a:moveTo>
                    <a:lnTo>
                      <a:pt x="186" y="217"/>
                    </a:lnTo>
                    <a:lnTo>
                      <a:pt x="186" y="343"/>
                    </a:lnTo>
                    <a:lnTo>
                      <a:pt x="29" y="343"/>
                    </a:lnTo>
                    <a:lnTo>
                      <a:pt x="0" y="372"/>
                    </a:lnTo>
                    <a:lnTo>
                      <a:pt x="215" y="372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7"/>
                    </a:lnTo>
                    <a:lnTo>
                      <a:pt x="186" y="27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576" name="Freeform 388"/>
              <p:cNvSpPr>
                <a:spLocks/>
              </p:cNvSpPr>
              <p:nvPr/>
            </p:nvSpPr>
            <p:spPr bwMode="auto">
              <a:xfrm>
                <a:off x="4799" y="3139"/>
                <a:ext cx="10" cy="324"/>
              </a:xfrm>
              <a:custGeom>
                <a:avLst/>
                <a:gdLst>
                  <a:gd name="T0" fmla="*/ 3 w 29"/>
                  <a:gd name="T1" fmla="*/ 21 h 372"/>
                  <a:gd name="T2" fmla="*/ 3 w 29"/>
                  <a:gd name="T3" fmla="*/ 260 h 372"/>
                  <a:gd name="T4" fmla="*/ 0 w 29"/>
                  <a:gd name="T5" fmla="*/ 282 h 372"/>
                  <a:gd name="T6" fmla="*/ 0 w 29"/>
                  <a:gd name="T7" fmla="*/ 0 h 372"/>
                  <a:gd name="T8" fmla="*/ 3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29" y="27"/>
                    </a:moveTo>
                    <a:lnTo>
                      <a:pt x="29" y="343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577" name="Rectangle 389"/>
              <p:cNvSpPr>
                <a:spLocks noChangeArrowheads="1"/>
              </p:cNvSpPr>
              <p:nvPr/>
            </p:nvSpPr>
            <p:spPr bwMode="auto">
              <a:xfrm>
                <a:off x="5114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578" name="Rectangle 390"/>
              <p:cNvSpPr>
                <a:spLocks noChangeArrowheads="1"/>
              </p:cNvSpPr>
              <p:nvPr/>
            </p:nvSpPr>
            <p:spPr bwMode="auto">
              <a:xfrm>
                <a:off x="5218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579" name="Rectangle 391"/>
              <p:cNvSpPr>
                <a:spLocks noChangeArrowheads="1"/>
              </p:cNvSpPr>
              <p:nvPr/>
            </p:nvSpPr>
            <p:spPr bwMode="auto">
              <a:xfrm>
                <a:off x="5324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580" name="Rectangle 392"/>
              <p:cNvSpPr>
                <a:spLocks noChangeArrowheads="1"/>
              </p:cNvSpPr>
              <p:nvPr/>
            </p:nvSpPr>
            <p:spPr bwMode="auto">
              <a:xfrm>
                <a:off x="5008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581" name="Rectangle 393"/>
              <p:cNvSpPr>
                <a:spLocks noChangeArrowheads="1"/>
              </p:cNvSpPr>
              <p:nvPr/>
            </p:nvSpPr>
            <p:spPr bwMode="auto">
              <a:xfrm>
                <a:off x="4903" y="2898"/>
                <a:ext cx="71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582" name="Rectangle 394"/>
              <p:cNvSpPr>
                <a:spLocks noChangeArrowheads="1"/>
              </p:cNvSpPr>
              <p:nvPr/>
            </p:nvSpPr>
            <p:spPr bwMode="auto">
              <a:xfrm>
                <a:off x="4799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583" name="Freeform 395"/>
              <p:cNvSpPr>
                <a:spLocks/>
              </p:cNvSpPr>
              <p:nvPr/>
            </p:nvSpPr>
            <p:spPr bwMode="auto">
              <a:xfrm>
                <a:off x="4986" y="2736"/>
                <a:ext cx="12" cy="37"/>
              </a:xfrm>
              <a:custGeom>
                <a:avLst/>
                <a:gdLst>
                  <a:gd name="T0" fmla="*/ 2 w 37"/>
                  <a:gd name="T1" fmla="*/ 36 h 38"/>
                  <a:gd name="T2" fmla="*/ 3 w 37"/>
                  <a:gd name="T3" fmla="*/ 34 h 38"/>
                  <a:gd name="T4" fmla="*/ 3 w 37"/>
                  <a:gd name="T5" fmla="*/ 30 h 38"/>
                  <a:gd name="T6" fmla="*/ 4 w 37"/>
                  <a:gd name="T7" fmla="*/ 23 h 38"/>
                  <a:gd name="T8" fmla="*/ 4 w 37"/>
                  <a:gd name="T9" fmla="*/ 19 h 38"/>
                  <a:gd name="T10" fmla="*/ 4 w 37"/>
                  <a:gd name="T11" fmla="*/ 12 h 38"/>
                  <a:gd name="T12" fmla="*/ 3 w 37"/>
                  <a:gd name="T13" fmla="*/ 5 h 38"/>
                  <a:gd name="T14" fmla="*/ 3 w 37"/>
                  <a:gd name="T15" fmla="*/ 1 h 38"/>
                  <a:gd name="T16" fmla="*/ 2 w 37"/>
                  <a:gd name="T17" fmla="*/ 0 h 38"/>
                  <a:gd name="T18" fmla="*/ 1 w 37"/>
                  <a:gd name="T19" fmla="*/ 1 h 38"/>
                  <a:gd name="T20" fmla="*/ 1 w 37"/>
                  <a:gd name="T21" fmla="*/ 5 h 38"/>
                  <a:gd name="T22" fmla="*/ 0 w 37"/>
                  <a:gd name="T23" fmla="*/ 12 h 38"/>
                  <a:gd name="T24" fmla="*/ 0 w 37"/>
                  <a:gd name="T25" fmla="*/ 19 h 38"/>
                  <a:gd name="T26" fmla="*/ 0 w 37"/>
                  <a:gd name="T27" fmla="*/ 23 h 38"/>
                  <a:gd name="T28" fmla="*/ 1 w 37"/>
                  <a:gd name="T29" fmla="*/ 30 h 38"/>
                  <a:gd name="T30" fmla="*/ 1 w 37"/>
                  <a:gd name="T31" fmla="*/ 34 h 38"/>
                  <a:gd name="T32" fmla="*/ 2 w 37"/>
                  <a:gd name="T33" fmla="*/ 36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7"/>
                  <a:gd name="T52" fmla="*/ 0 h 38"/>
                  <a:gd name="T53" fmla="*/ 37 w 37"/>
                  <a:gd name="T54" fmla="*/ 38 h 3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7" h="38">
                    <a:moveTo>
                      <a:pt x="19" y="38"/>
                    </a:moveTo>
                    <a:lnTo>
                      <a:pt x="26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7" y="19"/>
                    </a:lnTo>
                    <a:lnTo>
                      <a:pt x="36" y="12"/>
                    </a:lnTo>
                    <a:lnTo>
                      <a:pt x="32" y="5"/>
                    </a:lnTo>
                    <a:lnTo>
                      <a:pt x="26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</p:grpSp>
        <p:grpSp>
          <p:nvGrpSpPr>
            <p:cNvPr id="344" name="Group 316"/>
            <p:cNvGrpSpPr>
              <a:grpSpLocks/>
            </p:cNvGrpSpPr>
            <p:nvPr/>
          </p:nvGrpSpPr>
          <p:grpSpPr bwMode="auto">
            <a:xfrm>
              <a:off x="3687175" y="2991385"/>
              <a:ext cx="163469" cy="127788"/>
              <a:chOff x="4727" y="2506"/>
              <a:chExt cx="706" cy="1172"/>
            </a:xfrm>
          </p:grpSpPr>
          <p:sp>
            <p:nvSpPr>
              <p:cNvPr id="428" name="Freeform 317"/>
              <p:cNvSpPr>
                <a:spLocks/>
              </p:cNvSpPr>
              <p:nvPr/>
            </p:nvSpPr>
            <p:spPr bwMode="auto">
              <a:xfrm>
                <a:off x="4727" y="3558"/>
                <a:ext cx="46" cy="120"/>
              </a:xfrm>
              <a:custGeom>
                <a:avLst/>
                <a:gdLst>
                  <a:gd name="T0" fmla="*/ 0 w 139"/>
                  <a:gd name="T1" fmla="*/ 107 h 135"/>
                  <a:gd name="T2" fmla="*/ 0 w 139"/>
                  <a:gd name="T3" fmla="*/ 73 h 135"/>
                  <a:gd name="T4" fmla="*/ 5 w 139"/>
                  <a:gd name="T5" fmla="*/ 73 h 135"/>
                  <a:gd name="T6" fmla="*/ 5 w 139"/>
                  <a:gd name="T7" fmla="*/ 37 h 135"/>
                  <a:gd name="T8" fmla="*/ 10 w 139"/>
                  <a:gd name="T9" fmla="*/ 37 h 135"/>
                  <a:gd name="T10" fmla="*/ 10 w 139"/>
                  <a:gd name="T11" fmla="*/ 0 h 135"/>
                  <a:gd name="T12" fmla="*/ 15 w 139"/>
                  <a:gd name="T13" fmla="*/ 0 h 135"/>
                  <a:gd name="T14" fmla="*/ 15 w 139"/>
                  <a:gd name="T15" fmla="*/ 107 h 135"/>
                  <a:gd name="T16" fmla="*/ 0 w 139"/>
                  <a:gd name="T17" fmla="*/ 107 h 1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9"/>
                  <a:gd name="T28" fmla="*/ 0 h 135"/>
                  <a:gd name="T29" fmla="*/ 139 w 139"/>
                  <a:gd name="T30" fmla="*/ 135 h 13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9" h="135">
                    <a:moveTo>
                      <a:pt x="0" y="135"/>
                    </a:moveTo>
                    <a:lnTo>
                      <a:pt x="0" y="92"/>
                    </a:lnTo>
                    <a:lnTo>
                      <a:pt x="46" y="92"/>
                    </a:lnTo>
                    <a:lnTo>
                      <a:pt x="46" y="47"/>
                    </a:lnTo>
                    <a:lnTo>
                      <a:pt x="92" y="47"/>
                    </a:lnTo>
                    <a:lnTo>
                      <a:pt x="92" y="0"/>
                    </a:lnTo>
                    <a:lnTo>
                      <a:pt x="139" y="0"/>
                    </a:lnTo>
                    <a:lnTo>
                      <a:pt x="139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429" name="Freeform 318"/>
              <p:cNvSpPr>
                <a:spLocks/>
              </p:cNvSpPr>
              <p:nvPr/>
            </p:nvSpPr>
            <p:spPr bwMode="auto">
              <a:xfrm>
                <a:off x="4773" y="2564"/>
                <a:ext cx="648" cy="1114"/>
              </a:xfrm>
              <a:custGeom>
                <a:avLst/>
                <a:gdLst>
                  <a:gd name="T0" fmla="*/ 0 w 1946"/>
                  <a:gd name="T1" fmla="*/ 971 h 1278"/>
                  <a:gd name="T2" fmla="*/ 0 w 1946"/>
                  <a:gd name="T3" fmla="*/ 78 h 1278"/>
                  <a:gd name="T4" fmla="*/ 84 w 1946"/>
                  <a:gd name="T5" fmla="*/ 78 h 1278"/>
                  <a:gd name="T6" fmla="*/ 84 w 1946"/>
                  <a:gd name="T7" fmla="*/ 71 h 1278"/>
                  <a:gd name="T8" fmla="*/ 84 w 1946"/>
                  <a:gd name="T9" fmla="*/ 62 h 1278"/>
                  <a:gd name="T10" fmla="*/ 85 w 1946"/>
                  <a:gd name="T11" fmla="*/ 55 h 1278"/>
                  <a:gd name="T12" fmla="*/ 85 w 1946"/>
                  <a:gd name="T13" fmla="*/ 48 h 1278"/>
                  <a:gd name="T14" fmla="*/ 86 w 1946"/>
                  <a:gd name="T15" fmla="*/ 42 h 1278"/>
                  <a:gd name="T16" fmla="*/ 88 w 1946"/>
                  <a:gd name="T17" fmla="*/ 35 h 1278"/>
                  <a:gd name="T18" fmla="*/ 89 w 1946"/>
                  <a:gd name="T19" fmla="*/ 29 h 1278"/>
                  <a:gd name="T20" fmla="*/ 91 w 1946"/>
                  <a:gd name="T21" fmla="*/ 23 h 1278"/>
                  <a:gd name="T22" fmla="*/ 92 w 1946"/>
                  <a:gd name="T23" fmla="*/ 18 h 1278"/>
                  <a:gd name="T24" fmla="*/ 94 w 1946"/>
                  <a:gd name="T25" fmla="*/ 14 h 1278"/>
                  <a:gd name="T26" fmla="*/ 96 w 1946"/>
                  <a:gd name="T27" fmla="*/ 10 h 1278"/>
                  <a:gd name="T28" fmla="*/ 98 w 1946"/>
                  <a:gd name="T29" fmla="*/ 6 h 1278"/>
                  <a:gd name="T30" fmla="*/ 101 w 1946"/>
                  <a:gd name="T31" fmla="*/ 3 h 1278"/>
                  <a:gd name="T32" fmla="*/ 103 w 1946"/>
                  <a:gd name="T33" fmla="*/ 3 h 1278"/>
                  <a:gd name="T34" fmla="*/ 105 w 1946"/>
                  <a:gd name="T35" fmla="*/ 0 h 1278"/>
                  <a:gd name="T36" fmla="*/ 108 w 1946"/>
                  <a:gd name="T37" fmla="*/ 0 h 1278"/>
                  <a:gd name="T38" fmla="*/ 110 w 1946"/>
                  <a:gd name="T39" fmla="*/ 0 h 1278"/>
                  <a:gd name="T40" fmla="*/ 113 w 1946"/>
                  <a:gd name="T41" fmla="*/ 3 h 1278"/>
                  <a:gd name="T42" fmla="*/ 115 w 1946"/>
                  <a:gd name="T43" fmla="*/ 3 h 1278"/>
                  <a:gd name="T44" fmla="*/ 118 w 1946"/>
                  <a:gd name="T45" fmla="*/ 6 h 1278"/>
                  <a:gd name="T46" fmla="*/ 120 w 1946"/>
                  <a:gd name="T47" fmla="*/ 10 h 1278"/>
                  <a:gd name="T48" fmla="*/ 122 w 1946"/>
                  <a:gd name="T49" fmla="*/ 14 h 1278"/>
                  <a:gd name="T50" fmla="*/ 124 w 1946"/>
                  <a:gd name="T51" fmla="*/ 18 h 1278"/>
                  <a:gd name="T52" fmla="*/ 125 w 1946"/>
                  <a:gd name="T53" fmla="*/ 23 h 1278"/>
                  <a:gd name="T54" fmla="*/ 127 w 1946"/>
                  <a:gd name="T55" fmla="*/ 29 h 1278"/>
                  <a:gd name="T56" fmla="*/ 128 w 1946"/>
                  <a:gd name="T57" fmla="*/ 35 h 1278"/>
                  <a:gd name="T58" fmla="*/ 130 w 1946"/>
                  <a:gd name="T59" fmla="*/ 42 h 1278"/>
                  <a:gd name="T60" fmla="*/ 130 w 1946"/>
                  <a:gd name="T61" fmla="*/ 48 h 1278"/>
                  <a:gd name="T62" fmla="*/ 131 w 1946"/>
                  <a:gd name="T63" fmla="*/ 55 h 1278"/>
                  <a:gd name="T64" fmla="*/ 132 w 1946"/>
                  <a:gd name="T65" fmla="*/ 62 h 1278"/>
                  <a:gd name="T66" fmla="*/ 132 w 1946"/>
                  <a:gd name="T67" fmla="*/ 71 h 1278"/>
                  <a:gd name="T68" fmla="*/ 132 w 1946"/>
                  <a:gd name="T69" fmla="*/ 78 h 1278"/>
                  <a:gd name="T70" fmla="*/ 216 w 1946"/>
                  <a:gd name="T71" fmla="*/ 78 h 1278"/>
                  <a:gd name="T72" fmla="*/ 216 w 1946"/>
                  <a:gd name="T73" fmla="*/ 970 h 1278"/>
                  <a:gd name="T74" fmla="*/ 0 w 1946"/>
                  <a:gd name="T75" fmla="*/ 971 h 127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946"/>
                  <a:gd name="T115" fmla="*/ 0 h 1278"/>
                  <a:gd name="T116" fmla="*/ 1946 w 1946"/>
                  <a:gd name="T117" fmla="*/ 1278 h 1278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946" h="1278">
                    <a:moveTo>
                      <a:pt x="0" y="1278"/>
                    </a:moveTo>
                    <a:lnTo>
                      <a:pt x="0" y="103"/>
                    </a:lnTo>
                    <a:lnTo>
                      <a:pt x="753" y="103"/>
                    </a:lnTo>
                    <a:lnTo>
                      <a:pt x="754" y="93"/>
                    </a:lnTo>
                    <a:lnTo>
                      <a:pt x="757" y="82"/>
                    </a:lnTo>
                    <a:lnTo>
                      <a:pt x="763" y="72"/>
                    </a:lnTo>
                    <a:lnTo>
                      <a:pt x="769" y="63"/>
                    </a:lnTo>
                    <a:lnTo>
                      <a:pt x="779" y="55"/>
                    </a:lnTo>
                    <a:lnTo>
                      <a:pt x="790" y="46"/>
                    </a:lnTo>
                    <a:lnTo>
                      <a:pt x="803" y="38"/>
                    </a:lnTo>
                    <a:lnTo>
                      <a:pt x="817" y="30"/>
                    </a:lnTo>
                    <a:lnTo>
                      <a:pt x="833" y="24"/>
                    </a:lnTo>
                    <a:lnTo>
                      <a:pt x="849" y="18"/>
                    </a:lnTo>
                    <a:lnTo>
                      <a:pt x="867" y="13"/>
                    </a:lnTo>
                    <a:lnTo>
                      <a:pt x="887" y="8"/>
                    </a:lnTo>
                    <a:lnTo>
                      <a:pt x="907" y="5"/>
                    </a:lnTo>
                    <a:lnTo>
                      <a:pt x="928" y="3"/>
                    </a:lnTo>
                    <a:lnTo>
                      <a:pt x="950" y="0"/>
                    </a:lnTo>
                    <a:lnTo>
                      <a:pt x="972" y="0"/>
                    </a:lnTo>
                    <a:lnTo>
                      <a:pt x="995" y="0"/>
                    </a:lnTo>
                    <a:lnTo>
                      <a:pt x="1017" y="3"/>
                    </a:lnTo>
                    <a:lnTo>
                      <a:pt x="1038" y="5"/>
                    </a:lnTo>
                    <a:lnTo>
                      <a:pt x="1059" y="8"/>
                    </a:lnTo>
                    <a:lnTo>
                      <a:pt x="1078" y="13"/>
                    </a:lnTo>
                    <a:lnTo>
                      <a:pt x="1096" y="18"/>
                    </a:lnTo>
                    <a:lnTo>
                      <a:pt x="1113" y="24"/>
                    </a:lnTo>
                    <a:lnTo>
                      <a:pt x="1129" y="30"/>
                    </a:lnTo>
                    <a:lnTo>
                      <a:pt x="1143" y="38"/>
                    </a:lnTo>
                    <a:lnTo>
                      <a:pt x="1155" y="46"/>
                    </a:lnTo>
                    <a:lnTo>
                      <a:pt x="1167" y="55"/>
                    </a:lnTo>
                    <a:lnTo>
                      <a:pt x="1175" y="63"/>
                    </a:lnTo>
                    <a:lnTo>
                      <a:pt x="1183" y="72"/>
                    </a:lnTo>
                    <a:lnTo>
                      <a:pt x="1189" y="82"/>
                    </a:lnTo>
                    <a:lnTo>
                      <a:pt x="1192" y="93"/>
                    </a:lnTo>
                    <a:lnTo>
                      <a:pt x="1193" y="103"/>
                    </a:lnTo>
                    <a:lnTo>
                      <a:pt x="1946" y="103"/>
                    </a:lnTo>
                    <a:lnTo>
                      <a:pt x="1946" y="1277"/>
                    </a:lnTo>
                    <a:lnTo>
                      <a:pt x="0" y="1278"/>
                    </a:lnTo>
                    <a:close/>
                  </a:path>
                </a:pathLst>
              </a:custGeom>
              <a:solidFill>
                <a:srgbClr val="B233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430" name="Rectangle 319"/>
              <p:cNvSpPr>
                <a:spLocks noChangeArrowheads="1"/>
              </p:cNvSpPr>
              <p:nvPr/>
            </p:nvSpPr>
            <p:spPr bwMode="auto">
              <a:xfrm>
                <a:off x="5188" y="3087"/>
                <a:ext cx="42" cy="3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431" name="Rectangle 320"/>
              <p:cNvSpPr>
                <a:spLocks noChangeArrowheads="1"/>
              </p:cNvSpPr>
              <p:nvPr/>
            </p:nvSpPr>
            <p:spPr bwMode="auto">
              <a:xfrm>
                <a:off x="5168" y="3134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432" name="Rectangle 321"/>
              <p:cNvSpPr>
                <a:spLocks noChangeArrowheads="1"/>
              </p:cNvSpPr>
              <p:nvPr/>
            </p:nvSpPr>
            <p:spPr bwMode="auto">
              <a:xfrm>
                <a:off x="5306" y="3034"/>
                <a:ext cx="42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433" name="Rectangle 322"/>
              <p:cNvSpPr>
                <a:spLocks noChangeArrowheads="1"/>
              </p:cNvSpPr>
              <p:nvPr/>
            </p:nvSpPr>
            <p:spPr bwMode="auto">
              <a:xfrm>
                <a:off x="5286" y="3087"/>
                <a:ext cx="40" cy="3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434" name="Rectangle 323"/>
              <p:cNvSpPr>
                <a:spLocks noChangeArrowheads="1"/>
              </p:cNvSpPr>
              <p:nvPr/>
            </p:nvSpPr>
            <p:spPr bwMode="auto">
              <a:xfrm>
                <a:off x="5286" y="2987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435" name="Rectangle 324"/>
              <p:cNvSpPr>
                <a:spLocks noChangeArrowheads="1"/>
              </p:cNvSpPr>
              <p:nvPr/>
            </p:nvSpPr>
            <p:spPr bwMode="auto">
              <a:xfrm>
                <a:off x="4773" y="3076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436" name="Rectangle 325"/>
              <p:cNvSpPr>
                <a:spLocks noChangeArrowheads="1"/>
              </p:cNvSpPr>
              <p:nvPr/>
            </p:nvSpPr>
            <p:spPr bwMode="auto">
              <a:xfrm>
                <a:off x="4773" y="3024"/>
                <a:ext cx="18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437" name="Rectangle 326"/>
              <p:cNvSpPr>
                <a:spLocks noChangeArrowheads="1"/>
              </p:cNvSpPr>
              <p:nvPr/>
            </p:nvSpPr>
            <p:spPr bwMode="auto">
              <a:xfrm>
                <a:off x="4773" y="3123"/>
                <a:ext cx="18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438" name="Rectangle 327"/>
              <p:cNvSpPr>
                <a:spLocks noChangeArrowheads="1"/>
              </p:cNvSpPr>
              <p:nvPr/>
            </p:nvSpPr>
            <p:spPr bwMode="auto">
              <a:xfrm>
                <a:off x="4946" y="3076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439" name="Rectangle 328"/>
              <p:cNvSpPr>
                <a:spLocks noChangeArrowheads="1"/>
              </p:cNvSpPr>
              <p:nvPr/>
            </p:nvSpPr>
            <p:spPr bwMode="auto">
              <a:xfrm>
                <a:off x="4924" y="312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440" name="Rectangle 329"/>
              <p:cNvSpPr>
                <a:spLocks noChangeArrowheads="1"/>
              </p:cNvSpPr>
              <p:nvPr/>
            </p:nvSpPr>
            <p:spPr bwMode="auto">
              <a:xfrm>
                <a:off x="4773" y="345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441" name="Rectangle 330"/>
              <p:cNvSpPr>
                <a:spLocks noChangeArrowheads="1"/>
              </p:cNvSpPr>
              <p:nvPr/>
            </p:nvSpPr>
            <p:spPr bwMode="auto">
              <a:xfrm>
                <a:off x="4773" y="3406"/>
                <a:ext cx="18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442" name="Rectangle 331"/>
              <p:cNvSpPr>
                <a:spLocks noChangeArrowheads="1"/>
              </p:cNvSpPr>
              <p:nvPr/>
            </p:nvSpPr>
            <p:spPr bwMode="auto">
              <a:xfrm>
                <a:off x="4773" y="3505"/>
                <a:ext cx="18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443" name="Rectangle 332"/>
              <p:cNvSpPr>
                <a:spLocks noChangeArrowheads="1"/>
              </p:cNvSpPr>
              <p:nvPr/>
            </p:nvSpPr>
            <p:spPr bwMode="auto">
              <a:xfrm>
                <a:off x="4946" y="345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444" name="Rectangle 333"/>
              <p:cNvSpPr>
                <a:spLocks noChangeArrowheads="1"/>
              </p:cNvSpPr>
              <p:nvPr/>
            </p:nvSpPr>
            <p:spPr bwMode="auto">
              <a:xfrm>
                <a:off x="4924" y="3505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445" name="Freeform 334"/>
              <p:cNvSpPr>
                <a:spLocks/>
              </p:cNvSpPr>
              <p:nvPr/>
            </p:nvSpPr>
            <p:spPr bwMode="auto">
              <a:xfrm>
                <a:off x="5024" y="3076"/>
                <a:ext cx="146" cy="89"/>
              </a:xfrm>
              <a:custGeom>
                <a:avLst/>
                <a:gdLst>
                  <a:gd name="T0" fmla="*/ 48 w 440"/>
                  <a:gd name="T1" fmla="*/ 78 h 102"/>
                  <a:gd name="T2" fmla="*/ 48 w 440"/>
                  <a:gd name="T3" fmla="*/ 70 h 102"/>
                  <a:gd name="T4" fmla="*/ 48 w 440"/>
                  <a:gd name="T5" fmla="*/ 63 h 102"/>
                  <a:gd name="T6" fmla="*/ 47 w 440"/>
                  <a:gd name="T7" fmla="*/ 55 h 102"/>
                  <a:gd name="T8" fmla="*/ 46 w 440"/>
                  <a:gd name="T9" fmla="*/ 49 h 102"/>
                  <a:gd name="T10" fmla="*/ 45 w 440"/>
                  <a:gd name="T11" fmla="*/ 42 h 102"/>
                  <a:gd name="T12" fmla="*/ 44 w 440"/>
                  <a:gd name="T13" fmla="*/ 35 h 102"/>
                  <a:gd name="T14" fmla="*/ 43 w 440"/>
                  <a:gd name="T15" fmla="*/ 29 h 102"/>
                  <a:gd name="T16" fmla="*/ 41 w 440"/>
                  <a:gd name="T17" fmla="*/ 23 h 102"/>
                  <a:gd name="T18" fmla="*/ 39 w 440"/>
                  <a:gd name="T19" fmla="*/ 18 h 102"/>
                  <a:gd name="T20" fmla="*/ 38 w 440"/>
                  <a:gd name="T21" fmla="*/ 14 h 102"/>
                  <a:gd name="T22" fmla="*/ 36 w 440"/>
                  <a:gd name="T23" fmla="*/ 10 h 102"/>
                  <a:gd name="T24" fmla="*/ 34 w 440"/>
                  <a:gd name="T25" fmla="*/ 6 h 102"/>
                  <a:gd name="T26" fmla="*/ 32 w 440"/>
                  <a:gd name="T27" fmla="*/ 3 h 102"/>
                  <a:gd name="T28" fmla="*/ 29 w 440"/>
                  <a:gd name="T29" fmla="*/ 3 h 102"/>
                  <a:gd name="T30" fmla="*/ 27 w 440"/>
                  <a:gd name="T31" fmla="*/ 0 h 102"/>
                  <a:gd name="T32" fmla="*/ 24 w 440"/>
                  <a:gd name="T33" fmla="*/ 0 h 102"/>
                  <a:gd name="T34" fmla="*/ 22 w 440"/>
                  <a:gd name="T35" fmla="*/ 0 h 102"/>
                  <a:gd name="T36" fmla="*/ 19 w 440"/>
                  <a:gd name="T37" fmla="*/ 3 h 102"/>
                  <a:gd name="T38" fmla="*/ 17 w 440"/>
                  <a:gd name="T39" fmla="*/ 3 h 102"/>
                  <a:gd name="T40" fmla="*/ 15 w 440"/>
                  <a:gd name="T41" fmla="*/ 6 h 102"/>
                  <a:gd name="T42" fmla="*/ 13 w 440"/>
                  <a:gd name="T43" fmla="*/ 10 h 102"/>
                  <a:gd name="T44" fmla="*/ 11 w 440"/>
                  <a:gd name="T45" fmla="*/ 14 h 102"/>
                  <a:gd name="T46" fmla="*/ 9 w 440"/>
                  <a:gd name="T47" fmla="*/ 18 h 102"/>
                  <a:gd name="T48" fmla="*/ 7 w 440"/>
                  <a:gd name="T49" fmla="*/ 23 h 102"/>
                  <a:gd name="T50" fmla="*/ 6 w 440"/>
                  <a:gd name="T51" fmla="*/ 29 h 102"/>
                  <a:gd name="T52" fmla="*/ 4 w 440"/>
                  <a:gd name="T53" fmla="*/ 35 h 102"/>
                  <a:gd name="T54" fmla="*/ 3 w 440"/>
                  <a:gd name="T55" fmla="*/ 42 h 102"/>
                  <a:gd name="T56" fmla="*/ 2 w 440"/>
                  <a:gd name="T57" fmla="*/ 49 h 102"/>
                  <a:gd name="T58" fmla="*/ 1 w 440"/>
                  <a:gd name="T59" fmla="*/ 55 h 102"/>
                  <a:gd name="T60" fmla="*/ 0 w 440"/>
                  <a:gd name="T61" fmla="*/ 63 h 102"/>
                  <a:gd name="T62" fmla="*/ 0 w 440"/>
                  <a:gd name="T63" fmla="*/ 70 h 102"/>
                  <a:gd name="T64" fmla="*/ 0 w 440"/>
                  <a:gd name="T65" fmla="*/ 78 h 102"/>
                  <a:gd name="T66" fmla="*/ 48 w 440"/>
                  <a:gd name="T67" fmla="*/ 78 h 10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40"/>
                  <a:gd name="T103" fmla="*/ 0 h 102"/>
                  <a:gd name="T104" fmla="*/ 440 w 440"/>
                  <a:gd name="T105" fmla="*/ 102 h 10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40" h="102">
                    <a:moveTo>
                      <a:pt x="440" y="102"/>
                    </a:moveTo>
                    <a:lnTo>
                      <a:pt x="439" y="92"/>
                    </a:lnTo>
                    <a:lnTo>
                      <a:pt x="436" y="82"/>
                    </a:lnTo>
                    <a:lnTo>
                      <a:pt x="430" y="72"/>
                    </a:lnTo>
                    <a:lnTo>
                      <a:pt x="422" y="64"/>
                    </a:lnTo>
                    <a:lnTo>
                      <a:pt x="414" y="55"/>
                    </a:lnTo>
                    <a:lnTo>
                      <a:pt x="402" y="46"/>
                    </a:lnTo>
                    <a:lnTo>
                      <a:pt x="390" y="38"/>
                    </a:lnTo>
                    <a:lnTo>
                      <a:pt x="376" y="30"/>
                    </a:lnTo>
                    <a:lnTo>
                      <a:pt x="360" y="24"/>
                    </a:lnTo>
                    <a:lnTo>
                      <a:pt x="343" y="18"/>
                    </a:lnTo>
                    <a:lnTo>
                      <a:pt x="325" y="13"/>
                    </a:lnTo>
                    <a:lnTo>
                      <a:pt x="306" y="8"/>
                    </a:lnTo>
                    <a:lnTo>
                      <a:pt x="285" y="5"/>
                    </a:lnTo>
                    <a:lnTo>
                      <a:pt x="264" y="3"/>
                    </a:lnTo>
                    <a:lnTo>
                      <a:pt x="242" y="0"/>
                    </a:lnTo>
                    <a:lnTo>
                      <a:pt x="219" y="0"/>
                    </a:lnTo>
                    <a:lnTo>
                      <a:pt x="197" y="0"/>
                    </a:lnTo>
                    <a:lnTo>
                      <a:pt x="175" y="3"/>
                    </a:lnTo>
                    <a:lnTo>
                      <a:pt x="154" y="5"/>
                    </a:lnTo>
                    <a:lnTo>
                      <a:pt x="134" y="8"/>
                    </a:lnTo>
                    <a:lnTo>
                      <a:pt x="114" y="13"/>
                    </a:lnTo>
                    <a:lnTo>
                      <a:pt x="96" y="18"/>
                    </a:lnTo>
                    <a:lnTo>
                      <a:pt x="80" y="24"/>
                    </a:lnTo>
                    <a:lnTo>
                      <a:pt x="64" y="30"/>
                    </a:lnTo>
                    <a:lnTo>
                      <a:pt x="50" y="38"/>
                    </a:lnTo>
                    <a:lnTo>
                      <a:pt x="37" y="46"/>
                    </a:lnTo>
                    <a:lnTo>
                      <a:pt x="26" y="55"/>
                    </a:lnTo>
                    <a:lnTo>
                      <a:pt x="16" y="64"/>
                    </a:lnTo>
                    <a:lnTo>
                      <a:pt x="10" y="72"/>
                    </a:lnTo>
                    <a:lnTo>
                      <a:pt x="4" y="82"/>
                    </a:lnTo>
                    <a:lnTo>
                      <a:pt x="1" y="92"/>
                    </a:lnTo>
                    <a:lnTo>
                      <a:pt x="0" y="102"/>
                    </a:lnTo>
                    <a:lnTo>
                      <a:pt x="440" y="102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446" name="Freeform 335"/>
              <p:cNvSpPr>
                <a:spLocks/>
              </p:cNvSpPr>
              <p:nvPr/>
            </p:nvSpPr>
            <p:spPr bwMode="auto">
              <a:xfrm>
                <a:off x="4789" y="2506"/>
                <a:ext cx="615" cy="147"/>
              </a:xfrm>
              <a:custGeom>
                <a:avLst/>
                <a:gdLst>
                  <a:gd name="T0" fmla="*/ 100 w 1847"/>
                  <a:gd name="T1" fmla="*/ 50 h 168"/>
                  <a:gd name="T2" fmla="*/ 95 w 1847"/>
                  <a:gd name="T3" fmla="*/ 53 h 168"/>
                  <a:gd name="T4" fmla="*/ 91 w 1847"/>
                  <a:gd name="T5" fmla="*/ 60 h 168"/>
                  <a:gd name="T6" fmla="*/ 87 w 1847"/>
                  <a:gd name="T7" fmla="*/ 68 h 168"/>
                  <a:gd name="T8" fmla="*/ 84 w 1847"/>
                  <a:gd name="T9" fmla="*/ 79 h 168"/>
                  <a:gd name="T10" fmla="*/ 81 w 1847"/>
                  <a:gd name="T11" fmla="*/ 92 h 168"/>
                  <a:gd name="T12" fmla="*/ 79 w 1847"/>
                  <a:gd name="T13" fmla="*/ 105 h 168"/>
                  <a:gd name="T14" fmla="*/ 78 w 1847"/>
                  <a:gd name="T15" fmla="*/ 121 h 168"/>
                  <a:gd name="T16" fmla="*/ 0 w 1847"/>
                  <a:gd name="T17" fmla="*/ 129 h 168"/>
                  <a:gd name="T18" fmla="*/ 1 w 1847"/>
                  <a:gd name="T19" fmla="*/ 88 h 168"/>
                  <a:gd name="T20" fmla="*/ 6 w 1847"/>
                  <a:gd name="T21" fmla="*/ 88 h 168"/>
                  <a:gd name="T22" fmla="*/ 16 w 1847"/>
                  <a:gd name="T23" fmla="*/ 88 h 168"/>
                  <a:gd name="T24" fmla="*/ 28 w 1847"/>
                  <a:gd name="T25" fmla="*/ 88 h 168"/>
                  <a:gd name="T26" fmla="*/ 41 w 1847"/>
                  <a:gd name="T27" fmla="*/ 88 h 168"/>
                  <a:gd name="T28" fmla="*/ 54 w 1847"/>
                  <a:gd name="T29" fmla="*/ 88 h 168"/>
                  <a:gd name="T30" fmla="*/ 65 w 1847"/>
                  <a:gd name="T31" fmla="*/ 88 h 168"/>
                  <a:gd name="T32" fmla="*/ 71 w 1847"/>
                  <a:gd name="T33" fmla="*/ 88 h 168"/>
                  <a:gd name="T34" fmla="*/ 74 w 1847"/>
                  <a:gd name="T35" fmla="*/ 80 h 168"/>
                  <a:gd name="T36" fmla="*/ 76 w 1847"/>
                  <a:gd name="T37" fmla="*/ 64 h 168"/>
                  <a:gd name="T38" fmla="*/ 79 w 1847"/>
                  <a:gd name="T39" fmla="*/ 47 h 168"/>
                  <a:gd name="T40" fmla="*/ 83 w 1847"/>
                  <a:gd name="T41" fmla="*/ 33 h 168"/>
                  <a:gd name="T42" fmla="*/ 86 w 1847"/>
                  <a:gd name="T43" fmla="*/ 21 h 168"/>
                  <a:gd name="T44" fmla="*/ 91 w 1847"/>
                  <a:gd name="T45" fmla="*/ 10 h 168"/>
                  <a:gd name="T46" fmla="*/ 95 w 1847"/>
                  <a:gd name="T47" fmla="*/ 4 h 168"/>
                  <a:gd name="T48" fmla="*/ 100 w 1847"/>
                  <a:gd name="T49" fmla="*/ 1 h 168"/>
                  <a:gd name="T50" fmla="*/ 105 w 1847"/>
                  <a:gd name="T51" fmla="*/ 1 h 168"/>
                  <a:gd name="T52" fmla="*/ 110 w 1847"/>
                  <a:gd name="T53" fmla="*/ 4 h 168"/>
                  <a:gd name="T54" fmla="*/ 114 w 1847"/>
                  <a:gd name="T55" fmla="*/ 10 h 168"/>
                  <a:gd name="T56" fmla="*/ 119 w 1847"/>
                  <a:gd name="T57" fmla="*/ 21 h 168"/>
                  <a:gd name="T58" fmla="*/ 123 w 1847"/>
                  <a:gd name="T59" fmla="*/ 33 h 168"/>
                  <a:gd name="T60" fmla="*/ 126 w 1847"/>
                  <a:gd name="T61" fmla="*/ 47 h 168"/>
                  <a:gd name="T62" fmla="*/ 129 w 1847"/>
                  <a:gd name="T63" fmla="*/ 64 h 168"/>
                  <a:gd name="T64" fmla="*/ 131 w 1847"/>
                  <a:gd name="T65" fmla="*/ 80 h 168"/>
                  <a:gd name="T66" fmla="*/ 134 w 1847"/>
                  <a:gd name="T67" fmla="*/ 88 h 168"/>
                  <a:gd name="T68" fmla="*/ 140 w 1847"/>
                  <a:gd name="T69" fmla="*/ 88 h 168"/>
                  <a:gd name="T70" fmla="*/ 151 w 1847"/>
                  <a:gd name="T71" fmla="*/ 88 h 168"/>
                  <a:gd name="T72" fmla="*/ 163 w 1847"/>
                  <a:gd name="T73" fmla="*/ 88 h 168"/>
                  <a:gd name="T74" fmla="*/ 176 w 1847"/>
                  <a:gd name="T75" fmla="*/ 88 h 168"/>
                  <a:gd name="T76" fmla="*/ 189 w 1847"/>
                  <a:gd name="T77" fmla="*/ 88 h 168"/>
                  <a:gd name="T78" fmla="*/ 198 w 1847"/>
                  <a:gd name="T79" fmla="*/ 88 h 168"/>
                  <a:gd name="T80" fmla="*/ 204 w 1847"/>
                  <a:gd name="T81" fmla="*/ 88 h 168"/>
                  <a:gd name="T82" fmla="*/ 205 w 1847"/>
                  <a:gd name="T83" fmla="*/ 129 h 168"/>
                  <a:gd name="T84" fmla="*/ 127 w 1847"/>
                  <a:gd name="T85" fmla="*/ 121 h 168"/>
                  <a:gd name="T86" fmla="*/ 126 w 1847"/>
                  <a:gd name="T87" fmla="*/ 105 h 168"/>
                  <a:gd name="T88" fmla="*/ 124 w 1847"/>
                  <a:gd name="T89" fmla="*/ 92 h 168"/>
                  <a:gd name="T90" fmla="*/ 121 w 1847"/>
                  <a:gd name="T91" fmla="*/ 79 h 168"/>
                  <a:gd name="T92" fmla="*/ 118 w 1847"/>
                  <a:gd name="T93" fmla="*/ 68 h 168"/>
                  <a:gd name="T94" fmla="*/ 114 w 1847"/>
                  <a:gd name="T95" fmla="*/ 60 h 168"/>
                  <a:gd name="T96" fmla="*/ 110 w 1847"/>
                  <a:gd name="T97" fmla="*/ 53 h 168"/>
                  <a:gd name="T98" fmla="*/ 105 w 1847"/>
                  <a:gd name="T99" fmla="*/ 50 h 16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847"/>
                  <a:gd name="T151" fmla="*/ 0 h 168"/>
                  <a:gd name="T152" fmla="*/ 1847 w 1847"/>
                  <a:gd name="T153" fmla="*/ 168 h 16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847" h="168">
                    <a:moveTo>
                      <a:pt x="923" y="65"/>
                    </a:moveTo>
                    <a:lnTo>
                      <a:pt x="901" y="65"/>
                    </a:lnTo>
                    <a:lnTo>
                      <a:pt x="879" y="68"/>
                    </a:lnTo>
                    <a:lnTo>
                      <a:pt x="858" y="70"/>
                    </a:lnTo>
                    <a:lnTo>
                      <a:pt x="838" y="73"/>
                    </a:lnTo>
                    <a:lnTo>
                      <a:pt x="818" y="78"/>
                    </a:lnTo>
                    <a:lnTo>
                      <a:pt x="800" y="83"/>
                    </a:lnTo>
                    <a:lnTo>
                      <a:pt x="784" y="89"/>
                    </a:lnTo>
                    <a:lnTo>
                      <a:pt x="768" y="95"/>
                    </a:lnTo>
                    <a:lnTo>
                      <a:pt x="754" y="103"/>
                    </a:lnTo>
                    <a:lnTo>
                      <a:pt x="741" y="111"/>
                    </a:lnTo>
                    <a:lnTo>
                      <a:pt x="730" y="120"/>
                    </a:lnTo>
                    <a:lnTo>
                      <a:pt x="720" y="128"/>
                    </a:lnTo>
                    <a:lnTo>
                      <a:pt x="714" y="137"/>
                    </a:lnTo>
                    <a:lnTo>
                      <a:pt x="708" y="147"/>
                    </a:lnTo>
                    <a:lnTo>
                      <a:pt x="705" y="158"/>
                    </a:lnTo>
                    <a:lnTo>
                      <a:pt x="704" y="168"/>
                    </a:lnTo>
                    <a:lnTo>
                      <a:pt x="0" y="168"/>
                    </a:lnTo>
                    <a:lnTo>
                      <a:pt x="0" y="116"/>
                    </a:lnTo>
                    <a:lnTo>
                      <a:pt x="7" y="116"/>
                    </a:lnTo>
                    <a:lnTo>
                      <a:pt x="27" y="116"/>
                    </a:lnTo>
                    <a:lnTo>
                      <a:pt x="57" y="116"/>
                    </a:lnTo>
                    <a:lnTo>
                      <a:pt x="97" y="116"/>
                    </a:lnTo>
                    <a:lnTo>
                      <a:pt x="145" y="116"/>
                    </a:lnTo>
                    <a:lnTo>
                      <a:pt x="197" y="116"/>
                    </a:lnTo>
                    <a:lnTo>
                      <a:pt x="254" y="116"/>
                    </a:lnTo>
                    <a:lnTo>
                      <a:pt x="313" y="116"/>
                    </a:lnTo>
                    <a:lnTo>
                      <a:pt x="373" y="116"/>
                    </a:lnTo>
                    <a:lnTo>
                      <a:pt x="431" y="116"/>
                    </a:lnTo>
                    <a:lnTo>
                      <a:pt x="486" y="116"/>
                    </a:lnTo>
                    <a:lnTo>
                      <a:pt x="537" y="116"/>
                    </a:lnTo>
                    <a:lnTo>
                      <a:pt x="582" y="116"/>
                    </a:lnTo>
                    <a:lnTo>
                      <a:pt x="617" y="116"/>
                    </a:lnTo>
                    <a:lnTo>
                      <a:pt x="644" y="116"/>
                    </a:lnTo>
                    <a:lnTo>
                      <a:pt x="658" y="116"/>
                    </a:lnTo>
                    <a:lnTo>
                      <a:pt x="666" y="105"/>
                    </a:lnTo>
                    <a:lnTo>
                      <a:pt x="675" y="94"/>
                    </a:lnTo>
                    <a:lnTo>
                      <a:pt x="686" y="83"/>
                    </a:lnTo>
                    <a:lnTo>
                      <a:pt x="698" y="72"/>
                    </a:lnTo>
                    <a:lnTo>
                      <a:pt x="713" y="62"/>
                    </a:lnTo>
                    <a:lnTo>
                      <a:pt x="727" y="53"/>
                    </a:lnTo>
                    <a:lnTo>
                      <a:pt x="744" y="43"/>
                    </a:lnTo>
                    <a:lnTo>
                      <a:pt x="760" y="35"/>
                    </a:lnTo>
                    <a:lnTo>
                      <a:pt x="778" y="28"/>
                    </a:lnTo>
                    <a:lnTo>
                      <a:pt x="797" y="21"/>
                    </a:lnTo>
                    <a:lnTo>
                      <a:pt x="817" y="14"/>
                    </a:lnTo>
                    <a:lnTo>
                      <a:pt x="838" y="10"/>
                    </a:lnTo>
                    <a:lnTo>
                      <a:pt x="858" y="6"/>
                    </a:lnTo>
                    <a:lnTo>
                      <a:pt x="880" y="2"/>
                    </a:lnTo>
                    <a:lnTo>
                      <a:pt x="901" y="1"/>
                    </a:lnTo>
                    <a:lnTo>
                      <a:pt x="923" y="0"/>
                    </a:lnTo>
                    <a:lnTo>
                      <a:pt x="946" y="1"/>
                    </a:lnTo>
                    <a:lnTo>
                      <a:pt x="968" y="2"/>
                    </a:lnTo>
                    <a:lnTo>
                      <a:pt x="989" y="6"/>
                    </a:lnTo>
                    <a:lnTo>
                      <a:pt x="1010" y="10"/>
                    </a:lnTo>
                    <a:lnTo>
                      <a:pt x="1030" y="14"/>
                    </a:lnTo>
                    <a:lnTo>
                      <a:pt x="1050" y="21"/>
                    </a:lnTo>
                    <a:lnTo>
                      <a:pt x="1069" y="28"/>
                    </a:lnTo>
                    <a:lnTo>
                      <a:pt x="1088" y="35"/>
                    </a:lnTo>
                    <a:lnTo>
                      <a:pt x="1104" y="43"/>
                    </a:lnTo>
                    <a:lnTo>
                      <a:pt x="1121" y="53"/>
                    </a:lnTo>
                    <a:lnTo>
                      <a:pt x="1135" y="62"/>
                    </a:lnTo>
                    <a:lnTo>
                      <a:pt x="1149" y="72"/>
                    </a:lnTo>
                    <a:lnTo>
                      <a:pt x="1161" y="83"/>
                    </a:lnTo>
                    <a:lnTo>
                      <a:pt x="1172" y="94"/>
                    </a:lnTo>
                    <a:lnTo>
                      <a:pt x="1181" y="105"/>
                    </a:lnTo>
                    <a:lnTo>
                      <a:pt x="1189" y="116"/>
                    </a:lnTo>
                    <a:lnTo>
                      <a:pt x="1203" y="116"/>
                    </a:lnTo>
                    <a:lnTo>
                      <a:pt x="1230" y="116"/>
                    </a:lnTo>
                    <a:lnTo>
                      <a:pt x="1265" y="116"/>
                    </a:lnTo>
                    <a:lnTo>
                      <a:pt x="1309" y="116"/>
                    </a:lnTo>
                    <a:lnTo>
                      <a:pt x="1360" y="116"/>
                    </a:lnTo>
                    <a:lnTo>
                      <a:pt x="1416" y="116"/>
                    </a:lnTo>
                    <a:lnTo>
                      <a:pt x="1475" y="116"/>
                    </a:lnTo>
                    <a:lnTo>
                      <a:pt x="1535" y="116"/>
                    </a:lnTo>
                    <a:lnTo>
                      <a:pt x="1593" y="116"/>
                    </a:lnTo>
                    <a:lnTo>
                      <a:pt x="1650" y="116"/>
                    </a:lnTo>
                    <a:lnTo>
                      <a:pt x="1703" y="116"/>
                    </a:lnTo>
                    <a:lnTo>
                      <a:pt x="1751" y="116"/>
                    </a:lnTo>
                    <a:lnTo>
                      <a:pt x="1791" y="116"/>
                    </a:lnTo>
                    <a:lnTo>
                      <a:pt x="1821" y="116"/>
                    </a:lnTo>
                    <a:lnTo>
                      <a:pt x="1841" y="116"/>
                    </a:lnTo>
                    <a:lnTo>
                      <a:pt x="1847" y="116"/>
                    </a:lnTo>
                    <a:lnTo>
                      <a:pt x="1847" y="168"/>
                    </a:lnTo>
                    <a:lnTo>
                      <a:pt x="1144" y="168"/>
                    </a:lnTo>
                    <a:lnTo>
                      <a:pt x="1143" y="158"/>
                    </a:lnTo>
                    <a:lnTo>
                      <a:pt x="1140" y="147"/>
                    </a:lnTo>
                    <a:lnTo>
                      <a:pt x="1134" y="137"/>
                    </a:lnTo>
                    <a:lnTo>
                      <a:pt x="1126" y="128"/>
                    </a:lnTo>
                    <a:lnTo>
                      <a:pt x="1118" y="120"/>
                    </a:lnTo>
                    <a:lnTo>
                      <a:pt x="1106" y="111"/>
                    </a:lnTo>
                    <a:lnTo>
                      <a:pt x="1094" y="103"/>
                    </a:lnTo>
                    <a:lnTo>
                      <a:pt x="1080" y="95"/>
                    </a:lnTo>
                    <a:lnTo>
                      <a:pt x="1064" y="89"/>
                    </a:lnTo>
                    <a:lnTo>
                      <a:pt x="1047" y="83"/>
                    </a:lnTo>
                    <a:lnTo>
                      <a:pt x="1029" y="78"/>
                    </a:lnTo>
                    <a:lnTo>
                      <a:pt x="1010" y="73"/>
                    </a:lnTo>
                    <a:lnTo>
                      <a:pt x="989" y="70"/>
                    </a:lnTo>
                    <a:lnTo>
                      <a:pt x="968" y="68"/>
                    </a:lnTo>
                    <a:lnTo>
                      <a:pt x="946" y="65"/>
                    </a:lnTo>
                    <a:lnTo>
                      <a:pt x="923" y="65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447" name="Rectangle 336"/>
              <p:cNvSpPr>
                <a:spLocks noChangeArrowheads="1"/>
              </p:cNvSpPr>
              <p:nvPr/>
            </p:nvSpPr>
            <p:spPr bwMode="auto">
              <a:xfrm>
                <a:off x="5404" y="2595"/>
                <a:ext cx="29" cy="120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448" name="Rectangle 337"/>
              <p:cNvSpPr>
                <a:spLocks noChangeArrowheads="1"/>
              </p:cNvSpPr>
              <p:nvPr/>
            </p:nvSpPr>
            <p:spPr bwMode="auto">
              <a:xfrm>
                <a:off x="4759" y="2595"/>
                <a:ext cx="30" cy="120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449" name="Rectangle 338"/>
              <p:cNvSpPr>
                <a:spLocks noChangeArrowheads="1"/>
              </p:cNvSpPr>
              <p:nvPr/>
            </p:nvSpPr>
            <p:spPr bwMode="auto">
              <a:xfrm>
                <a:off x="5026" y="3165"/>
                <a:ext cx="142" cy="330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450" name="Rectangle 339"/>
              <p:cNvSpPr>
                <a:spLocks noChangeArrowheads="1"/>
              </p:cNvSpPr>
              <p:nvPr/>
            </p:nvSpPr>
            <p:spPr bwMode="auto">
              <a:xfrm>
                <a:off x="5026" y="3495"/>
                <a:ext cx="142" cy="1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451" name="Rectangle 340"/>
              <p:cNvSpPr>
                <a:spLocks noChangeArrowheads="1"/>
              </p:cNvSpPr>
              <p:nvPr/>
            </p:nvSpPr>
            <p:spPr bwMode="auto">
              <a:xfrm>
                <a:off x="5026" y="3558"/>
                <a:ext cx="142" cy="15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452" name="Rectangle 341"/>
              <p:cNvSpPr>
                <a:spLocks noChangeArrowheads="1"/>
              </p:cNvSpPr>
              <p:nvPr/>
            </p:nvSpPr>
            <p:spPr bwMode="auto">
              <a:xfrm>
                <a:off x="5026" y="3615"/>
                <a:ext cx="142" cy="1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453" name="Rectangle 342"/>
              <p:cNvSpPr>
                <a:spLocks noChangeArrowheads="1"/>
              </p:cNvSpPr>
              <p:nvPr/>
            </p:nvSpPr>
            <p:spPr bwMode="auto">
              <a:xfrm>
                <a:off x="5100" y="3186"/>
                <a:ext cx="60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454" name="Rectangle 343"/>
              <p:cNvSpPr>
                <a:spLocks noChangeArrowheads="1"/>
              </p:cNvSpPr>
              <p:nvPr/>
            </p:nvSpPr>
            <p:spPr bwMode="auto">
              <a:xfrm>
                <a:off x="5100" y="3186"/>
                <a:ext cx="60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455" name="Rectangle 344"/>
              <p:cNvSpPr>
                <a:spLocks noChangeArrowheads="1"/>
              </p:cNvSpPr>
              <p:nvPr/>
            </p:nvSpPr>
            <p:spPr bwMode="auto">
              <a:xfrm>
                <a:off x="5032" y="3186"/>
                <a:ext cx="62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456" name="Rectangle 345"/>
              <p:cNvSpPr>
                <a:spLocks noChangeArrowheads="1"/>
              </p:cNvSpPr>
              <p:nvPr/>
            </p:nvSpPr>
            <p:spPr bwMode="auto">
              <a:xfrm>
                <a:off x="5100" y="3369"/>
                <a:ext cx="60" cy="2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457" name="Rectangle 346"/>
              <p:cNvSpPr>
                <a:spLocks noChangeArrowheads="1"/>
              </p:cNvSpPr>
              <p:nvPr/>
            </p:nvSpPr>
            <p:spPr bwMode="auto">
              <a:xfrm>
                <a:off x="5168" y="3422"/>
                <a:ext cx="34" cy="25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458" name="Rectangle 347"/>
              <p:cNvSpPr>
                <a:spLocks noChangeArrowheads="1"/>
              </p:cNvSpPr>
              <p:nvPr/>
            </p:nvSpPr>
            <p:spPr bwMode="auto">
              <a:xfrm>
                <a:off x="4992" y="3422"/>
                <a:ext cx="34" cy="25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459" name="Rectangle 348"/>
              <p:cNvSpPr>
                <a:spLocks noChangeArrowheads="1"/>
              </p:cNvSpPr>
              <p:nvPr/>
            </p:nvSpPr>
            <p:spPr bwMode="auto">
              <a:xfrm>
                <a:off x="5026" y="3511"/>
                <a:ext cx="142" cy="47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460" name="Rectangle 349"/>
              <p:cNvSpPr>
                <a:spLocks noChangeArrowheads="1"/>
              </p:cNvSpPr>
              <p:nvPr/>
            </p:nvSpPr>
            <p:spPr bwMode="auto">
              <a:xfrm>
                <a:off x="5026" y="3573"/>
                <a:ext cx="142" cy="42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461" name="Rectangle 350"/>
              <p:cNvSpPr>
                <a:spLocks noChangeArrowheads="1"/>
              </p:cNvSpPr>
              <p:nvPr/>
            </p:nvSpPr>
            <p:spPr bwMode="auto">
              <a:xfrm>
                <a:off x="5026" y="3631"/>
                <a:ext cx="142" cy="47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462" name="Rectangle 351"/>
              <p:cNvSpPr>
                <a:spLocks noChangeArrowheads="1"/>
              </p:cNvSpPr>
              <p:nvPr/>
            </p:nvSpPr>
            <p:spPr bwMode="auto">
              <a:xfrm>
                <a:off x="5100" y="3369"/>
                <a:ext cx="60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463" name="Rectangle 352"/>
              <p:cNvSpPr>
                <a:spLocks noChangeArrowheads="1"/>
              </p:cNvSpPr>
              <p:nvPr/>
            </p:nvSpPr>
            <p:spPr bwMode="auto">
              <a:xfrm>
                <a:off x="5032" y="3369"/>
                <a:ext cx="62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464" name="Rectangle 353"/>
              <p:cNvSpPr>
                <a:spLocks noChangeArrowheads="1"/>
              </p:cNvSpPr>
              <p:nvPr/>
            </p:nvSpPr>
            <p:spPr bwMode="auto">
              <a:xfrm>
                <a:off x="5100" y="3312"/>
                <a:ext cx="14" cy="52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465" name="Rectangle 354"/>
              <p:cNvSpPr>
                <a:spLocks noChangeArrowheads="1"/>
              </p:cNvSpPr>
              <p:nvPr/>
            </p:nvSpPr>
            <p:spPr bwMode="auto">
              <a:xfrm>
                <a:off x="5080" y="3312"/>
                <a:ext cx="14" cy="52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466" name="Rectangle 355"/>
              <p:cNvSpPr>
                <a:spLocks noChangeArrowheads="1"/>
              </p:cNvSpPr>
              <p:nvPr/>
            </p:nvSpPr>
            <p:spPr bwMode="auto">
              <a:xfrm>
                <a:off x="5100" y="3395"/>
                <a:ext cx="60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467" name="Rectangle 356"/>
              <p:cNvSpPr>
                <a:spLocks noChangeArrowheads="1"/>
              </p:cNvSpPr>
              <p:nvPr/>
            </p:nvSpPr>
            <p:spPr bwMode="auto">
              <a:xfrm>
                <a:off x="5032" y="3395"/>
                <a:ext cx="62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468" name="Rectangle 357"/>
              <p:cNvSpPr>
                <a:spLocks noChangeArrowheads="1"/>
              </p:cNvSpPr>
              <p:nvPr/>
            </p:nvSpPr>
            <p:spPr bwMode="auto">
              <a:xfrm>
                <a:off x="5168" y="3552"/>
                <a:ext cx="34" cy="27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469" name="Rectangle 358"/>
              <p:cNvSpPr>
                <a:spLocks noChangeArrowheads="1"/>
              </p:cNvSpPr>
              <p:nvPr/>
            </p:nvSpPr>
            <p:spPr bwMode="auto">
              <a:xfrm>
                <a:off x="4992" y="3552"/>
                <a:ext cx="34" cy="27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470" name="Rectangle 359"/>
              <p:cNvSpPr>
                <a:spLocks noChangeArrowheads="1"/>
              </p:cNvSpPr>
              <p:nvPr/>
            </p:nvSpPr>
            <p:spPr bwMode="auto">
              <a:xfrm>
                <a:off x="5334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471" name="Rectangle 360"/>
              <p:cNvSpPr>
                <a:spLocks noChangeArrowheads="1"/>
              </p:cNvSpPr>
              <p:nvPr/>
            </p:nvSpPr>
            <p:spPr bwMode="auto">
              <a:xfrm>
                <a:off x="5228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472" name="Rectangle 361"/>
              <p:cNvSpPr>
                <a:spLocks noChangeArrowheads="1"/>
              </p:cNvSpPr>
              <p:nvPr/>
            </p:nvSpPr>
            <p:spPr bwMode="auto">
              <a:xfrm>
                <a:off x="4912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473" name="Rectangle 362"/>
              <p:cNvSpPr>
                <a:spLocks noChangeArrowheads="1"/>
              </p:cNvSpPr>
              <p:nvPr/>
            </p:nvSpPr>
            <p:spPr bwMode="auto">
              <a:xfrm>
                <a:off x="5122" y="2747"/>
                <a:ext cx="54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474" name="Rectangle 363"/>
              <p:cNvSpPr>
                <a:spLocks noChangeArrowheads="1"/>
              </p:cNvSpPr>
              <p:nvPr/>
            </p:nvSpPr>
            <p:spPr bwMode="auto">
              <a:xfrm>
                <a:off x="5228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475" name="Rectangle 364"/>
              <p:cNvSpPr>
                <a:spLocks noChangeArrowheads="1"/>
              </p:cNvSpPr>
              <p:nvPr/>
            </p:nvSpPr>
            <p:spPr bwMode="auto">
              <a:xfrm>
                <a:off x="5334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476" name="Rectangle 365"/>
              <p:cNvSpPr>
                <a:spLocks noChangeArrowheads="1"/>
              </p:cNvSpPr>
              <p:nvPr/>
            </p:nvSpPr>
            <p:spPr bwMode="auto">
              <a:xfrm>
                <a:off x="5018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477" name="Rectangle 366"/>
              <p:cNvSpPr>
                <a:spLocks noChangeArrowheads="1"/>
              </p:cNvSpPr>
              <p:nvPr/>
            </p:nvSpPr>
            <p:spPr bwMode="auto">
              <a:xfrm>
                <a:off x="4809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478" name="Rectangle 367"/>
              <p:cNvSpPr>
                <a:spLocks noChangeArrowheads="1"/>
              </p:cNvSpPr>
              <p:nvPr/>
            </p:nvSpPr>
            <p:spPr bwMode="auto">
              <a:xfrm>
                <a:off x="4912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479" name="Rectangle 368"/>
              <p:cNvSpPr>
                <a:spLocks noChangeArrowheads="1"/>
              </p:cNvSpPr>
              <p:nvPr/>
            </p:nvSpPr>
            <p:spPr bwMode="auto">
              <a:xfrm>
                <a:off x="4809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480" name="Freeform 369"/>
              <p:cNvSpPr>
                <a:spLocks/>
              </p:cNvSpPr>
              <p:nvPr/>
            </p:nvSpPr>
            <p:spPr bwMode="auto">
              <a:xfrm>
                <a:off x="5114" y="2721"/>
                <a:ext cx="72" cy="324"/>
              </a:xfrm>
              <a:custGeom>
                <a:avLst/>
                <a:gdLst>
                  <a:gd name="T0" fmla="*/ 21 w 217"/>
                  <a:gd name="T1" fmla="*/ 163 h 373"/>
                  <a:gd name="T2" fmla="*/ 3 w 217"/>
                  <a:gd name="T3" fmla="*/ 163 h 373"/>
                  <a:gd name="T4" fmla="*/ 3 w 217"/>
                  <a:gd name="T5" fmla="*/ 260 h 373"/>
                  <a:gd name="T6" fmla="*/ 21 w 217"/>
                  <a:gd name="T7" fmla="*/ 260 h 373"/>
                  <a:gd name="T8" fmla="*/ 24 w 217"/>
                  <a:gd name="T9" fmla="*/ 281 h 373"/>
                  <a:gd name="T10" fmla="*/ 0 w 217"/>
                  <a:gd name="T11" fmla="*/ 281 h 373"/>
                  <a:gd name="T12" fmla="*/ 0 w 217"/>
                  <a:gd name="T13" fmla="*/ 0 h 373"/>
                  <a:gd name="T14" fmla="*/ 24 w 217"/>
                  <a:gd name="T15" fmla="*/ 0 h 373"/>
                  <a:gd name="T16" fmla="*/ 21 w 217"/>
                  <a:gd name="T17" fmla="*/ 22 h 373"/>
                  <a:gd name="T18" fmla="*/ 3 w 217"/>
                  <a:gd name="T19" fmla="*/ 22 h 373"/>
                  <a:gd name="T20" fmla="*/ 3 w 217"/>
                  <a:gd name="T21" fmla="*/ 129 h 373"/>
                  <a:gd name="T22" fmla="*/ 21 w 217"/>
                  <a:gd name="T23" fmla="*/ 129 h 373"/>
                  <a:gd name="T24" fmla="*/ 21 w 217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3"/>
                  <a:gd name="T41" fmla="*/ 217 w 217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3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8" y="344"/>
                    </a:lnTo>
                    <a:lnTo>
                      <a:pt x="217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481" name="Freeform 370"/>
              <p:cNvSpPr>
                <a:spLocks/>
              </p:cNvSpPr>
              <p:nvPr/>
            </p:nvSpPr>
            <p:spPr bwMode="auto">
              <a:xfrm>
                <a:off x="5176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482" name="Freeform 371"/>
              <p:cNvSpPr>
                <a:spLocks/>
              </p:cNvSpPr>
              <p:nvPr/>
            </p:nvSpPr>
            <p:spPr bwMode="auto">
              <a:xfrm>
                <a:off x="5218" y="2721"/>
                <a:ext cx="72" cy="324"/>
              </a:xfrm>
              <a:custGeom>
                <a:avLst/>
                <a:gdLst>
                  <a:gd name="T0" fmla="*/ 21 w 216"/>
                  <a:gd name="T1" fmla="*/ 163 h 373"/>
                  <a:gd name="T2" fmla="*/ 3 w 216"/>
                  <a:gd name="T3" fmla="*/ 163 h 373"/>
                  <a:gd name="T4" fmla="*/ 3 w 216"/>
                  <a:gd name="T5" fmla="*/ 260 h 373"/>
                  <a:gd name="T6" fmla="*/ 21 w 216"/>
                  <a:gd name="T7" fmla="*/ 260 h 373"/>
                  <a:gd name="T8" fmla="*/ 24 w 216"/>
                  <a:gd name="T9" fmla="*/ 281 h 373"/>
                  <a:gd name="T10" fmla="*/ 0 w 216"/>
                  <a:gd name="T11" fmla="*/ 281 h 373"/>
                  <a:gd name="T12" fmla="*/ 0 w 216"/>
                  <a:gd name="T13" fmla="*/ 0 h 373"/>
                  <a:gd name="T14" fmla="*/ 24 w 216"/>
                  <a:gd name="T15" fmla="*/ 0 h 373"/>
                  <a:gd name="T16" fmla="*/ 21 w 216"/>
                  <a:gd name="T17" fmla="*/ 22 h 373"/>
                  <a:gd name="T18" fmla="*/ 3 w 216"/>
                  <a:gd name="T19" fmla="*/ 22 h 373"/>
                  <a:gd name="T20" fmla="*/ 3 w 216"/>
                  <a:gd name="T21" fmla="*/ 129 h 373"/>
                  <a:gd name="T22" fmla="*/ 21 w 216"/>
                  <a:gd name="T23" fmla="*/ 129 h 373"/>
                  <a:gd name="T24" fmla="*/ 21 w 216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3"/>
                  <a:gd name="T41" fmla="*/ 216 w 216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3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7" y="344"/>
                    </a:lnTo>
                    <a:lnTo>
                      <a:pt x="216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6" y="0"/>
                    </a:lnTo>
                    <a:lnTo>
                      <a:pt x="187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7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483" name="Freeform 372"/>
              <p:cNvSpPr>
                <a:spLocks/>
              </p:cNvSpPr>
              <p:nvPr/>
            </p:nvSpPr>
            <p:spPr bwMode="auto">
              <a:xfrm>
                <a:off x="5280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484" name="Freeform 373"/>
              <p:cNvSpPr>
                <a:spLocks/>
              </p:cNvSpPr>
              <p:nvPr/>
            </p:nvSpPr>
            <p:spPr bwMode="auto">
              <a:xfrm>
                <a:off x="5324" y="2721"/>
                <a:ext cx="72" cy="324"/>
              </a:xfrm>
              <a:custGeom>
                <a:avLst/>
                <a:gdLst>
                  <a:gd name="T0" fmla="*/ 21 w 217"/>
                  <a:gd name="T1" fmla="*/ 163 h 373"/>
                  <a:gd name="T2" fmla="*/ 3 w 217"/>
                  <a:gd name="T3" fmla="*/ 163 h 373"/>
                  <a:gd name="T4" fmla="*/ 3 w 217"/>
                  <a:gd name="T5" fmla="*/ 260 h 373"/>
                  <a:gd name="T6" fmla="*/ 21 w 217"/>
                  <a:gd name="T7" fmla="*/ 260 h 373"/>
                  <a:gd name="T8" fmla="*/ 24 w 217"/>
                  <a:gd name="T9" fmla="*/ 281 h 373"/>
                  <a:gd name="T10" fmla="*/ 0 w 217"/>
                  <a:gd name="T11" fmla="*/ 281 h 373"/>
                  <a:gd name="T12" fmla="*/ 0 w 217"/>
                  <a:gd name="T13" fmla="*/ 0 h 373"/>
                  <a:gd name="T14" fmla="*/ 24 w 217"/>
                  <a:gd name="T15" fmla="*/ 0 h 373"/>
                  <a:gd name="T16" fmla="*/ 21 w 217"/>
                  <a:gd name="T17" fmla="*/ 22 h 373"/>
                  <a:gd name="T18" fmla="*/ 3 w 217"/>
                  <a:gd name="T19" fmla="*/ 22 h 373"/>
                  <a:gd name="T20" fmla="*/ 3 w 217"/>
                  <a:gd name="T21" fmla="*/ 129 h 373"/>
                  <a:gd name="T22" fmla="*/ 21 w 217"/>
                  <a:gd name="T23" fmla="*/ 129 h 373"/>
                  <a:gd name="T24" fmla="*/ 21 w 217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3"/>
                  <a:gd name="T41" fmla="*/ 217 w 217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3">
                    <a:moveTo>
                      <a:pt x="188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8" y="344"/>
                    </a:lnTo>
                    <a:lnTo>
                      <a:pt x="217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485" name="Freeform 374"/>
              <p:cNvSpPr>
                <a:spLocks/>
              </p:cNvSpPr>
              <p:nvPr/>
            </p:nvSpPr>
            <p:spPr bwMode="auto">
              <a:xfrm>
                <a:off x="5386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486" name="Freeform 375"/>
              <p:cNvSpPr>
                <a:spLocks/>
              </p:cNvSpPr>
              <p:nvPr/>
            </p:nvSpPr>
            <p:spPr bwMode="auto">
              <a:xfrm>
                <a:off x="5218" y="3139"/>
                <a:ext cx="72" cy="324"/>
              </a:xfrm>
              <a:custGeom>
                <a:avLst/>
                <a:gdLst>
                  <a:gd name="T0" fmla="*/ 21 w 216"/>
                  <a:gd name="T1" fmla="*/ 165 h 372"/>
                  <a:gd name="T2" fmla="*/ 3 w 216"/>
                  <a:gd name="T3" fmla="*/ 165 h 372"/>
                  <a:gd name="T4" fmla="*/ 3 w 216"/>
                  <a:gd name="T5" fmla="*/ 260 h 372"/>
                  <a:gd name="T6" fmla="*/ 21 w 216"/>
                  <a:gd name="T7" fmla="*/ 260 h 372"/>
                  <a:gd name="T8" fmla="*/ 24 w 216"/>
                  <a:gd name="T9" fmla="*/ 282 h 372"/>
                  <a:gd name="T10" fmla="*/ 0 w 216"/>
                  <a:gd name="T11" fmla="*/ 282 h 372"/>
                  <a:gd name="T12" fmla="*/ 0 w 216"/>
                  <a:gd name="T13" fmla="*/ 0 h 372"/>
                  <a:gd name="T14" fmla="*/ 24 w 216"/>
                  <a:gd name="T15" fmla="*/ 0 h 372"/>
                  <a:gd name="T16" fmla="*/ 21 w 216"/>
                  <a:gd name="T17" fmla="*/ 21 h 372"/>
                  <a:gd name="T18" fmla="*/ 3 w 216"/>
                  <a:gd name="T19" fmla="*/ 21 h 372"/>
                  <a:gd name="T20" fmla="*/ 3 w 216"/>
                  <a:gd name="T21" fmla="*/ 130 h 372"/>
                  <a:gd name="T22" fmla="*/ 21 w 216"/>
                  <a:gd name="T23" fmla="*/ 130 h 372"/>
                  <a:gd name="T24" fmla="*/ 21 w 216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2"/>
                  <a:gd name="T41" fmla="*/ 216 w 216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2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3"/>
                    </a:lnTo>
                    <a:lnTo>
                      <a:pt x="187" y="343"/>
                    </a:lnTo>
                    <a:lnTo>
                      <a:pt x="216" y="372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16" y="0"/>
                    </a:lnTo>
                    <a:lnTo>
                      <a:pt x="187" y="27"/>
                    </a:lnTo>
                    <a:lnTo>
                      <a:pt x="29" y="27"/>
                    </a:lnTo>
                    <a:lnTo>
                      <a:pt x="29" y="171"/>
                    </a:lnTo>
                    <a:lnTo>
                      <a:pt x="187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487" name="Freeform 376"/>
              <p:cNvSpPr>
                <a:spLocks/>
              </p:cNvSpPr>
              <p:nvPr/>
            </p:nvSpPr>
            <p:spPr bwMode="auto">
              <a:xfrm>
                <a:off x="5280" y="3139"/>
                <a:ext cx="10" cy="324"/>
              </a:xfrm>
              <a:custGeom>
                <a:avLst/>
                <a:gdLst>
                  <a:gd name="T0" fmla="*/ 0 w 29"/>
                  <a:gd name="T1" fmla="*/ 21 h 372"/>
                  <a:gd name="T2" fmla="*/ 0 w 29"/>
                  <a:gd name="T3" fmla="*/ 260 h 372"/>
                  <a:gd name="T4" fmla="*/ 3 w 29"/>
                  <a:gd name="T5" fmla="*/ 282 h 372"/>
                  <a:gd name="T6" fmla="*/ 3 w 29"/>
                  <a:gd name="T7" fmla="*/ 0 h 372"/>
                  <a:gd name="T8" fmla="*/ 0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0" y="27"/>
                    </a:moveTo>
                    <a:lnTo>
                      <a:pt x="0" y="343"/>
                    </a:lnTo>
                    <a:lnTo>
                      <a:pt x="29" y="372"/>
                    </a:lnTo>
                    <a:lnTo>
                      <a:pt x="2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488" name="Freeform 377"/>
              <p:cNvSpPr>
                <a:spLocks/>
              </p:cNvSpPr>
              <p:nvPr/>
            </p:nvSpPr>
            <p:spPr bwMode="auto">
              <a:xfrm>
                <a:off x="5324" y="3139"/>
                <a:ext cx="72" cy="324"/>
              </a:xfrm>
              <a:custGeom>
                <a:avLst/>
                <a:gdLst>
                  <a:gd name="T0" fmla="*/ 21 w 217"/>
                  <a:gd name="T1" fmla="*/ 165 h 372"/>
                  <a:gd name="T2" fmla="*/ 3 w 217"/>
                  <a:gd name="T3" fmla="*/ 165 h 372"/>
                  <a:gd name="T4" fmla="*/ 3 w 217"/>
                  <a:gd name="T5" fmla="*/ 260 h 372"/>
                  <a:gd name="T6" fmla="*/ 21 w 217"/>
                  <a:gd name="T7" fmla="*/ 260 h 372"/>
                  <a:gd name="T8" fmla="*/ 24 w 217"/>
                  <a:gd name="T9" fmla="*/ 282 h 372"/>
                  <a:gd name="T10" fmla="*/ 0 w 217"/>
                  <a:gd name="T11" fmla="*/ 282 h 372"/>
                  <a:gd name="T12" fmla="*/ 0 w 217"/>
                  <a:gd name="T13" fmla="*/ 0 h 372"/>
                  <a:gd name="T14" fmla="*/ 24 w 217"/>
                  <a:gd name="T15" fmla="*/ 0 h 372"/>
                  <a:gd name="T16" fmla="*/ 21 w 217"/>
                  <a:gd name="T17" fmla="*/ 21 h 372"/>
                  <a:gd name="T18" fmla="*/ 3 w 217"/>
                  <a:gd name="T19" fmla="*/ 21 h 372"/>
                  <a:gd name="T20" fmla="*/ 3 w 217"/>
                  <a:gd name="T21" fmla="*/ 130 h 372"/>
                  <a:gd name="T22" fmla="*/ 21 w 217"/>
                  <a:gd name="T23" fmla="*/ 130 h 372"/>
                  <a:gd name="T24" fmla="*/ 21 w 217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2"/>
                  <a:gd name="T41" fmla="*/ 217 w 217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2">
                    <a:moveTo>
                      <a:pt x="188" y="217"/>
                    </a:moveTo>
                    <a:lnTo>
                      <a:pt x="29" y="217"/>
                    </a:lnTo>
                    <a:lnTo>
                      <a:pt x="29" y="343"/>
                    </a:lnTo>
                    <a:lnTo>
                      <a:pt x="188" y="343"/>
                    </a:lnTo>
                    <a:lnTo>
                      <a:pt x="217" y="372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7"/>
                    </a:lnTo>
                    <a:lnTo>
                      <a:pt x="29" y="27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489" name="Freeform 378"/>
              <p:cNvSpPr>
                <a:spLocks/>
              </p:cNvSpPr>
              <p:nvPr/>
            </p:nvSpPr>
            <p:spPr bwMode="auto">
              <a:xfrm>
                <a:off x="5386" y="3139"/>
                <a:ext cx="10" cy="324"/>
              </a:xfrm>
              <a:custGeom>
                <a:avLst/>
                <a:gdLst>
                  <a:gd name="T0" fmla="*/ 0 w 29"/>
                  <a:gd name="T1" fmla="*/ 21 h 372"/>
                  <a:gd name="T2" fmla="*/ 0 w 29"/>
                  <a:gd name="T3" fmla="*/ 260 h 372"/>
                  <a:gd name="T4" fmla="*/ 3 w 29"/>
                  <a:gd name="T5" fmla="*/ 282 h 372"/>
                  <a:gd name="T6" fmla="*/ 3 w 29"/>
                  <a:gd name="T7" fmla="*/ 0 h 372"/>
                  <a:gd name="T8" fmla="*/ 0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0" y="27"/>
                    </a:moveTo>
                    <a:lnTo>
                      <a:pt x="0" y="343"/>
                    </a:lnTo>
                    <a:lnTo>
                      <a:pt x="29" y="372"/>
                    </a:lnTo>
                    <a:lnTo>
                      <a:pt x="2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490" name="Freeform 379"/>
              <p:cNvSpPr>
                <a:spLocks/>
              </p:cNvSpPr>
              <p:nvPr/>
            </p:nvSpPr>
            <p:spPr bwMode="auto">
              <a:xfrm>
                <a:off x="5008" y="2721"/>
                <a:ext cx="72" cy="324"/>
              </a:xfrm>
              <a:custGeom>
                <a:avLst/>
                <a:gdLst>
                  <a:gd name="T0" fmla="*/ 3 w 215"/>
                  <a:gd name="T1" fmla="*/ 163 h 373"/>
                  <a:gd name="T2" fmla="*/ 21 w 215"/>
                  <a:gd name="T3" fmla="*/ 163 h 373"/>
                  <a:gd name="T4" fmla="*/ 21 w 215"/>
                  <a:gd name="T5" fmla="*/ 260 h 373"/>
                  <a:gd name="T6" fmla="*/ 3 w 215"/>
                  <a:gd name="T7" fmla="*/ 260 h 373"/>
                  <a:gd name="T8" fmla="*/ 0 w 215"/>
                  <a:gd name="T9" fmla="*/ 281 h 373"/>
                  <a:gd name="T10" fmla="*/ 24 w 215"/>
                  <a:gd name="T11" fmla="*/ 281 h 373"/>
                  <a:gd name="T12" fmla="*/ 24 w 215"/>
                  <a:gd name="T13" fmla="*/ 0 h 373"/>
                  <a:gd name="T14" fmla="*/ 0 w 215"/>
                  <a:gd name="T15" fmla="*/ 0 h 373"/>
                  <a:gd name="T16" fmla="*/ 3 w 215"/>
                  <a:gd name="T17" fmla="*/ 22 h 373"/>
                  <a:gd name="T18" fmla="*/ 21 w 215"/>
                  <a:gd name="T19" fmla="*/ 22 h 373"/>
                  <a:gd name="T20" fmla="*/ 21 w 215"/>
                  <a:gd name="T21" fmla="*/ 129 h 373"/>
                  <a:gd name="T22" fmla="*/ 3 w 215"/>
                  <a:gd name="T23" fmla="*/ 129 h 373"/>
                  <a:gd name="T24" fmla="*/ 3 w 215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3"/>
                  <a:gd name="T41" fmla="*/ 215 w 215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3">
                    <a:moveTo>
                      <a:pt x="29" y="217"/>
                    </a:moveTo>
                    <a:lnTo>
                      <a:pt x="187" y="217"/>
                    </a:lnTo>
                    <a:lnTo>
                      <a:pt x="187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5" y="373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7" y="29"/>
                    </a:lnTo>
                    <a:lnTo>
                      <a:pt x="187" y="171"/>
                    </a:lnTo>
                    <a:lnTo>
                      <a:pt x="29" y="171"/>
                    </a:lnTo>
                    <a:lnTo>
                      <a:pt x="29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491" name="Freeform 380"/>
              <p:cNvSpPr>
                <a:spLocks/>
              </p:cNvSpPr>
              <p:nvPr/>
            </p:nvSpPr>
            <p:spPr bwMode="auto">
              <a:xfrm>
                <a:off x="5008" y="2721"/>
                <a:ext cx="10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492" name="Freeform 381"/>
              <p:cNvSpPr>
                <a:spLocks/>
              </p:cNvSpPr>
              <p:nvPr/>
            </p:nvSpPr>
            <p:spPr bwMode="auto">
              <a:xfrm>
                <a:off x="4903" y="2721"/>
                <a:ext cx="71" cy="324"/>
              </a:xfrm>
              <a:custGeom>
                <a:avLst/>
                <a:gdLst>
                  <a:gd name="T0" fmla="*/ 3 w 216"/>
                  <a:gd name="T1" fmla="*/ 163 h 373"/>
                  <a:gd name="T2" fmla="*/ 20 w 216"/>
                  <a:gd name="T3" fmla="*/ 163 h 373"/>
                  <a:gd name="T4" fmla="*/ 20 w 216"/>
                  <a:gd name="T5" fmla="*/ 260 h 373"/>
                  <a:gd name="T6" fmla="*/ 3 w 216"/>
                  <a:gd name="T7" fmla="*/ 260 h 373"/>
                  <a:gd name="T8" fmla="*/ 0 w 216"/>
                  <a:gd name="T9" fmla="*/ 281 h 373"/>
                  <a:gd name="T10" fmla="*/ 23 w 216"/>
                  <a:gd name="T11" fmla="*/ 281 h 373"/>
                  <a:gd name="T12" fmla="*/ 23 w 216"/>
                  <a:gd name="T13" fmla="*/ 0 h 373"/>
                  <a:gd name="T14" fmla="*/ 0 w 216"/>
                  <a:gd name="T15" fmla="*/ 0 h 373"/>
                  <a:gd name="T16" fmla="*/ 3 w 216"/>
                  <a:gd name="T17" fmla="*/ 22 h 373"/>
                  <a:gd name="T18" fmla="*/ 20 w 216"/>
                  <a:gd name="T19" fmla="*/ 22 h 373"/>
                  <a:gd name="T20" fmla="*/ 20 w 216"/>
                  <a:gd name="T21" fmla="*/ 129 h 373"/>
                  <a:gd name="T22" fmla="*/ 3 w 216"/>
                  <a:gd name="T23" fmla="*/ 129 h 373"/>
                  <a:gd name="T24" fmla="*/ 3 w 216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3"/>
                  <a:gd name="T41" fmla="*/ 216 w 216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3">
                    <a:moveTo>
                      <a:pt x="29" y="217"/>
                    </a:moveTo>
                    <a:lnTo>
                      <a:pt x="186" y="217"/>
                    </a:lnTo>
                    <a:lnTo>
                      <a:pt x="186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6" y="373"/>
                    </a:lnTo>
                    <a:lnTo>
                      <a:pt x="216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6" y="29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9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493" name="Freeform 382"/>
              <p:cNvSpPr>
                <a:spLocks/>
              </p:cNvSpPr>
              <p:nvPr/>
            </p:nvSpPr>
            <p:spPr bwMode="auto">
              <a:xfrm>
                <a:off x="4903" y="2721"/>
                <a:ext cx="9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494" name="Freeform 383"/>
              <p:cNvSpPr>
                <a:spLocks/>
              </p:cNvSpPr>
              <p:nvPr/>
            </p:nvSpPr>
            <p:spPr bwMode="auto">
              <a:xfrm>
                <a:off x="4799" y="2721"/>
                <a:ext cx="72" cy="324"/>
              </a:xfrm>
              <a:custGeom>
                <a:avLst/>
                <a:gdLst>
                  <a:gd name="T0" fmla="*/ 3 w 215"/>
                  <a:gd name="T1" fmla="*/ 163 h 373"/>
                  <a:gd name="T2" fmla="*/ 21 w 215"/>
                  <a:gd name="T3" fmla="*/ 163 h 373"/>
                  <a:gd name="T4" fmla="*/ 21 w 215"/>
                  <a:gd name="T5" fmla="*/ 260 h 373"/>
                  <a:gd name="T6" fmla="*/ 3 w 215"/>
                  <a:gd name="T7" fmla="*/ 260 h 373"/>
                  <a:gd name="T8" fmla="*/ 0 w 215"/>
                  <a:gd name="T9" fmla="*/ 281 h 373"/>
                  <a:gd name="T10" fmla="*/ 24 w 215"/>
                  <a:gd name="T11" fmla="*/ 281 h 373"/>
                  <a:gd name="T12" fmla="*/ 24 w 215"/>
                  <a:gd name="T13" fmla="*/ 0 h 373"/>
                  <a:gd name="T14" fmla="*/ 0 w 215"/>
                  <a:gd name="T15" fmla="*/ 0 h 373"/>
                  <a:gd name="T16" fmla="*/ 3 w 215"/>
                  <a:gd name="T17" fmla="*/ 22 h 373"/>
                  <a:gd name="T18" fmla="*/ 21 w 215"/>
                  <a:gd name="T19" fmla="*/ 22 h 373"/>
                  <a:gd name="T20" fmla="*/ 21 w 215"/>
                  <a:gd name="T21" fmla="*/ 129 h 373"/>
                  <a:gd name="T22" fmla="*/ 3 w 215"/>
                  <a:gd name="T23" fmla="*/ 129 h 373"/>
                  <a:gd name="T24" fmla="*/ 3 w 215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3"/>
                  <a:gd name="T41" fmla="*/ 215 w 215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3">
                    <a:moveTo>
                      <a:pt x="28" y="217"/>
                    </a:moveTo>
                    <a:lnTo>
                      <a:pt x="186" y="217"/>
                    </a:lnTo>
                    <a:lnTo>
                      <a:pt x="186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5" y="373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6" y="29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495" name="Freeform 384"/>
              <p:cNvSpPr>
                <a:spLocks/>
              </p:cNvSpPr>
              <p:nvPr/>
            </p:nvSpPr>
            <p:spPr bwMode="auto">
              <a:xfrm>
                <a:off x="4799" y="2721"/>
                <a:ext cx="10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496" name="Freeform 386"/>
              <p:cNvSpPr>
                <a:spLocks/>
              </p:cNvSpPr>
              <p:nvPr/>
            </p:nvSpPr>
            <p:spPr bwMode="auto">
              <a:xfrm>
                <a:off x="4903" y="3139"/>
                <a:ext cx="9" cy="324"/>
              </a:xfrm>
              <a:custGeom>
                <a:avLst/>
                <a:gdLst>
                  <a:gd name="T0" fmla="*/ 3 w 29"/>
                  <a:gd name="T1" fmla="*/ 21 h 372"/>
                  <a:gd name="T2" fmla="*/ 3 w 29"/>
                  <a:gd name="T3" fmla="*/ 260 h 372"/>
                  <a:gd name="T4" fmla="*/ 0 w 29"/>
                  <a:gd name="T5" fmla="*/ 282 h 372"/>
                  <a:gd name="T6" fmla="*/ 0 w 29"/>
                  <a:gd name="T7" fmla="*/ 0 h 372"/>
                  <a:gd name="T8" fmla="*/ 3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29" y="27"/>
                    </a:moveTo>
                    <a:lnTo>
                      <a:pt x="29" y="343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497" name="Freeform 387"/>
              <p:cNvSpPr>
                <a:spLocks/>
              </p:cNvSpPr>
              <p:nvPr/>
            </p:nvSpPr>
            <p:spPr bwMode="auto">
              <a:xfrm>
                <a:off x="4799" y="3139"/>
                <a:ext cx="72" cy="324"/>
              </a:xfrm>
              <a:custGeom>
                <a:avLst/>
                <a:gdLst>
                  <a:gd name="T0" fmla="*/ 3 w 215"/>
                  <a:gd name="T1" fmla="*/ 165 h 372"/>
                  <a:gd name="T2" fmla="*/ 21 w 215"/>
                  <a:gd name="T3" fmla="*/ 165 h 372"/>
                  <a:gd name="T4" fmla="*/ 21 w 215"/>
                  <a:gd name="T5" fmla="*/ 260 h 372"/>
                  <a:gd name="T6" fmla="*/ 3 w 215"/>
                  <a:gd name="T7" fmla="*/ 260 h 372"/>
                  <a:gd name="T8" fmla="*/ 0 w 215"/>
                  <a:gd name="T9" fmla="*/ 282 h 372"/>
                  <a:gd name="T10" fmla="*/ 24 w 215"/>
                  <a:gd name="T11" fmla="*/ 282 h 372"/>
                  <a:gd name="T12" fmla="*/ 24 w 215"/>
                  <a:gd name="T13" fmla="*/ 0 h 372"/>
                  <a:gd name="T14" fmla="*/ 0 w 215"/>
                  <a:gd name="T15" fmla="*/ 0 h 372"/>
                  <a:gd name="T16" fmla="*/ 3 w 215"/>
                  <a:gd name="T17" fmla="*/ 21 h 372"/>
                  <a:gd name="T18" fmla="*/ 21 w 215"/>
                  <a:gd name="T19" fmla="*/ 21 h 372"/>
                  <a:gd name="T20" fmla="*/ 21 w 215"/>
                  <a:gd name="T21" fmla="*/ 130 h 372"/>
                  <a:gd name="T22" fmla="*/ 3 w 215"/>
                  <a:gd name="T23" fmla="*/ 130 h 372"/>
                  <a:gd name="T24" fmla="*/ 3 w 215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2"/>
                  <a:gd name="T41" fmla="*/ 215 w 215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2">
                    <a:moveTo>
                      <a:pt x="28" y="217"/>
                    </a:moveTo>
                    <a:lnTo>
                      <a:pt x="186" y="217"/>
                    </a:lnTo>
                    <a:lnTo>
                      <a:pt x="186" y="343"/>
                    </a:lnTo>
                    <a:lnTo>
                      <a:pt x="29" y="343"/>
                    </a:lnTo>
                    <a:lnTo>
                      <a:pt x="0" y="372"/>
                    </a:lnTo>
                    <a:lnTo>
                      <a:pt x="215" y="372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7"/>
                    </a:lnTo>
                    <a:lnTo>
                      <a:pt x="186" y="27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498" name="Freeform 388"/>
              <p:cNvSpPr>
                <a:spLocks/>
              </p:cNvSpPr>
              <p:nvPr/>
            </p:nvSpPr>
            <p:spPr bwMode="auto">
              <a:xfrm>
                <a:off x="4799" y="3139"/>
                <a:ext cx="10" cy="324"/>
              </a:xfrm>
              <a:custGeom>
                <a:avLst/>
                <a:gdLst>
                  <a:gd name="T0" fmla="*/ 3 w 29"/>
                  <a:gd name="T1" fmla="*/ 21 h 372"/>
                  <a:gd name="T2" fmla="*/ 3 w 29"/>
                  <a:gd name="T3" fmla="*/ 260 h 372"/>
                  <a:gd name="T4" fmla="*/ 0 w 29"/>
                  <a:gd name="T5" fmla="*/ 282 h 372"/>
                  <a:gd name="T6" fmla="*/ 0 w 29"/>
                  <a:gd name="T7" fmla="*/ 0 h 372"/>
                  <a:gd name="T8" fmla="*/ 3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29" y="27"/>
                    </a:moveTo>
                    <a:lnTo>
                      <a:pt x="29" y="343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499" name="Rectangle 389"/>
              <p:cNvSpPr>
                <a:spLocks noChangeArrowheads="1"/>
              </p:cNvSpPr>
              <p:nvPr/>
            </p:nvSpPr>
            <p:spPr bwMode="auto">
              <a:xfrm>
                <a:off x="5114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500" name="Rectangle 390"/>
              <p:cNvSpPr>
                <a:spLocks noChangeArrowheads="1"/>
              </p:cNvSpPr>
              <p:nvPr/>
            </p:nvSpPr>
            <p:spPr bwMode="auto">
              <a:xfrm>
                <a:off x="5218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501" name="Rectangle 391"/>
              <p:cNvSpPr>
                <a:spLocks noChangeArrowheads="1"/>
              </p:cNvSpPr>
              <p:nvPr/>
            </p:nvSpPr>
            <p:spPr bwMode="auto">
              <a:xfrm>
                <a:off x="5324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502" name="Rectangle 392"/>
              <p:cNvSpPr>
                <a:spLocks noChangeArrowheads="1"/>
              </p:cNvSpPr>
              <p:nvPr/>
            </p:nvSpPr>
            <p:spPr bwMode="auto">
              <a:xfrm>
                <a:off x="5008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503" name="Rectangle 393"/>
              <p:cNvSpPr>
                <a:spLocks noChangeArrowheads="1"/>
              </p:cNvSpPr>
              <p:nvPr/>
            </p:nvSpPr>
            <p:spPr bwMode="auto">
              <a:xfrm>
                <a:off x="4903" y="2898"/>
                <a:ext cx="71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504" name="Rectangle 394"/>
              <p:cNvSpPr>
                <a:spLocks noChangeArrowheads="1"/>
              </p:cNvSpPr>
              <p:nvPr/>
            </p:nvSpPr>
            <p:spPr bwMode="auto">
              <a:xfrm>
                <a:off x="4799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505" name="Freeform 395"/>
              <p:cNvSpPr>
                <a:spLocks/>
              </p:cNvSpPr>
              <p:nvPr/>
            </p:nvSpPr>
            <p:spPr bwMode="auto">
              <a:xfrm>
                <a:off x="4986" y="2736"/>
                <a:ext cx="12" cy="37"/>
              </a:xfrm>
              <a:custGeom>
                <a:avLst/>
                <a:gdLst>
                  <a:gd name="T0" fmla="*/ 2 w 37"/>
                  <a:gd name="T1" fmla="*/ 36 h 38"/>
                  <a:gd name="T2" fmla="*/ 3 w 37"/>
                  <a:gd name="T3" fmla="*/ 34 h 38"/>
                  <a:gd name="T4" fmla="*/ 3 w 37"/>
                  <a:gd name="T5" fmla="*/ 30 h 38"/>
                  <a:gd name="T6" fmla="*/ 4 w 37"/>
                  <a:gd name="T7" fmla="*/ 23 h 38"/>
                  <a:gd name="T8" fmla="*/ 4 w 37"/>
                  <a:gd name="T9" fmla="*/ 19 h 38"/>
                  <a:gd name="T10" fmla="*/ 4 w 37"/>
                  <a:gd name="T11" fmla="*/ 12 h 38"/>
                  <a:gd name="T12" fmla="*/ 3 w 37"/>
                  <a:gd name="T13" fmla="*/ 5 h 38"/>
                  <a:gd name="T14" fmla="*/ 3 w 37"/>
                  <a:gd name="T15" fmla="*/ 1 h 38"/>
                  <a:gd name="T16" fmla="*/ 2 w 37"/>
                  <a:gd name="T17" fmla="*/ 0 h 38"/>
                  <a:gd name="T18" fmla="*/ 1 w 37"/>
                  <a:gd name="T19" fmla="*/ 1 h 38"/>
                  <a:gd name="T20" fmla="*/ 1 w 37"/>
                  <a:gd name="T21" fmla="*/ 5 h 38"/>
                  <a:gd name="T22" fmla="*/ 0 w 37"/>
                  <a:gd name="T23" fmla="*/ 12 h 38"/>
                  <a:gd name="T24" fmla="*/ 0 w 37"/>
                  <a:gd name="T25" fmla="*/ 19 h 38"/>
                  <a:gd name="T26" fmla="*/ 0 w 37"/>
                  <a:gd name="T27" fmla="*/ 23 h 38"/>
                  <a:gd name="T28" fmla="*/ 1 w 37"/>
                  <a:gd name="T29" fmla="*/ 30 h 38"/>
                  <a:gd name="T30" fmla="*/ 1 w 37"/>
                  <a:gd name="T31" fmla="*/ 34 h 38"/>
                  <a:gd name="T32" fmla="*/ 2 w 37"/>
                  <a:gd name="T33" fmla="*/ 36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7"/>
                  <a:gd name="T52" fmla="*/ 0 h 38"/>
                  <a:gd name="T53" fmla="*/ 37 w 37"/>
                  <a:gd name="T54" fmla="*/ 38 h 3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7" h="38">
                    <a:moveTo>
                      <a:pt x="19" y="38"/>
                    </a:moveTo>
                    <a:lnTo>
                      <a:pt x="26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7" y="19"/>
                    </a:lnTo>
                    <a:lnTo>
                      <a:pt x="36" y="12"/>
                    </a:lnTo>
                    <a:lnTo>
                      <a:pt x="32" y="5"/>
                    </a:lnTo>
                    <a:lnTo>
                      <a:pt x="26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</p:grpSp>
        <p:grpSp>
          <p:nvGrpSpPr>
            <p:cNvPr id="345" name="Group 316"/>
            <p:cNvGrpSpPr>
              <a:grpSpLocks/>
            </p:cNvGrpSpPr>
            <p:nvPr/>
          </p:nvGrpSpPr>
          <p:grpSpPr bwMode="auto">
            <a:xfrm>
              <a:off x="4762571" y="4058414"/>
              <a:ext cx="163469" cy="127788"/>
              <a:chOff x="4727" y="2506"/>
              <a:chExt cx="706" cy="1172"/>
            </a:xfrm>
          </p:grpSpPr>
          <p:sp>
            <p:nvSpPr>
              <p:cNvPr id="350" name="Freeform 317"/>
              <p:cNvSpPr>
                <a:spLocks/>
              </p:cNvSpPr>
              <p:nvPr/>
            </p:nvSpPr>
            <p:spPr bwMode="auto">
              <a:xfrm>
                <a:off x="4727" y="3558"/>
                <a:ext cx="46" cy="120"/>
              </a:xfrm>
              <a:custGeom>
                <a:avLst/>
                <a:gdLst>
                  <a:gd name="T0" fmla="*/ 0 w 139"/>
                  <a:gd name="T1" fmla="*/ 107 h 135"/>
                  <a:gd name="T2" fmla="*/ 0 w 139"/>
                  <a:gd name="T3" fmla="*/ 73 h 135"/>
                  <a:gd name="T4" fmla="*/ 5 w 139"/>
                  <a:gd name="T5" fmla="*/ 73 h 135"/>
                  <a:gd name="T6" fmla="*/ 5 w 139"/>
                  <a:gd name="T7" fmla="*/ 37 h 135"/>
                  <a:gd name="T8" fmla="*/ 10 w 139"/>
                  <a:gd name="T9" fmla="*/ 37 h 135"/>
                  <a:gd name="T10" fmla="*/ 10 w 139"/>
                  <a:gd name="T11" fmla="*/ 0 h 135"/>
                  <a:gd name="T12" fmla="*/ 15 w 139"/>
                  <a:gd name="T13" fmla="*/ 0 h 135"/>
                  <a:gd name="T14" fmla="*/ 15 w 139"/>
                  <a:gd name="T15" fmla="*/ 107 h 135"/>
                  <a:gd name="T16" fmla="*/ 0 w 139"/>
                  <a:gd name="T17" fmla="*/ 107 h 1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9"/>
                  <a:gd name="T28" fmla="*/ 0 h 135"/>
                  <a:gd name="T29" fmla="*/ 139 w 139"/>
                  <a:gd name="T30" fmla="*/ 135 h 13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9" h="135">
                    <a:moveTo>
                      <a:pt x="0" y="135"/>
                    </a:moveTo>
                    <a:lnTo>
                      <a:pt x="0" y="92"/>
                    </a:lnTo>
                    <a:lnTo>
                      <a:pt x="46" y="92"/>
                    </a:lnTo>
                    <a:lnTo>
                      <a:pt x="46" y="47"/>
                    </a:lnTo>
                    <a:lnTo>
                      <a:pt x="92" y="47"/>
                    </a:lnTo>
                    <a:lnTo>
                      <a:pt x="92" y="0"/>
                    </a:lnTo>
                    <a:lnTo>
                      <a:pt x="139" y="0"/>
                    </a:lnTo>
                    <a:lnTo>
                      <a:pt x="139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351" name="Freeform 318"/>
              <p:cNvSpPr>
                <a:spLocks/>
              </p:cNvSpPr>
              <p:nvPr/>
            </p:nvSpPr>
            <p:spPr bwMode="auto">
              <a:xfrm>
                <a:off x="4773" y="2564"/>
                <a:ext cx="648" cy="1114"/>
              </a:xfrm>
              <a:custGeom>
                <a:avLst/>
                <a:gdLst>
                  <a:gd name="T0" fmla="*/ 0 w 1946"/>
                  <a:gd name="T1" fmla="*/ 971 h 1278"/>
                  <a:gd name="T2" fmla="*/ 0 w 1946"/>
                  <a:gd name="T3" fmla="*/ 78 h 1278"/>
                  <a:gd name="T4" fmla="*/ 84 w 1946"/>
                  <a:gd name="T5" fmla="*/ 78 h 1278"/>
                  <a:gd name="T6" fmla="*/ 84 w 1946"/>
                  <a:gd name="T7" fmla="*/ 71 h 1278"/>
                  <a:gd name="T8" fmla="*/ 84 w 1946"/>
                  <a:gd name="T9" fmla="*/ 62 h 1278"/>
                  <a:gd name="T10" fmla="*/ 85 w 1946"/>
                  <a:gd name="T11" fmla="*/ 55 h 1278"/>
                  <a:gd name="T12" fmla="*/ 85 w 1946"/>
                  <a:gd name="T13" fmla="*/ 48 h 1278"/>
                  <a:gd name="T14" fmla="*/ 86 w 1946"/>
                  <a:gd name="T15" fmla="*/ 42 h 1278"/>
                  <a:gd name="T16" fmla="*/ 88 w 1946"/>
                  <a:gd name="T17" fmla="*/ 35 h 1278"/>
                  <a:gd name="T18" fmla="*/ 89 w 1946"/>
                  <a:gd name="T19" fmla="*/ 29 h 1278"/>
                  <a:gd name="T20" fmla="*/ 91 w 1946"/>
                  <a:gd name="T21" fmla="*/ 23 h 1278"/>
                  <a:gd name="T22" fmla="*/ 92 w 1946"/>
                  <a:gd name="T23" fmla="*/ 18 h 1278"/>
                  <a:gd name="T24" fmla="*/ 94 w 1946"/>
                  <a:gd name="T25" fmla="*/ 14 h 1278"/>
                  <a:gd name="T26" fmla="*/ 96 w 1946"/>
                  <a:gd name="T27" fmla="*/ 10 h 1278"/>
                  <a:gd name="T28" fmla="*/ 98 w 1946"/>
                  <a:gd name="T29" fmla="*/ 6 h 1278"/>
                  <a:gd name="T30" fmla="*/ 101 w 1946"/>
                  <a:gd name="T31" fmla="*/ 3 h 1278"/>
                  <a:gd name="T32" fmla="*/ 103 w 1946"/>
                  <a:gd name="T33" fmla="*/ 3 h 1278"/>
                  <a:gd name="T34" fmla="*/ 105 w 1946"/>
                  <a:gd name="T35" fmla="*/ 0 h 1278"/>
                  <a:gd name="T36" fmla="*/ 108 w 1946"/>
                  <a:gd name="T37" fmla="*/ 0 h 1278"/>
                  <a:gd name="T38" fmla="*/ 110 w 1946"/>
                  <a:gd name="T39" fmla="*/ 0 h 1278"/>
                  <a:gd name="T40" fmla="*/ 113 w 1946"/>
                  <a:gd name="T41" fmla="*/ 3 h 1278"/>
                  <a:gd name="T42" fmla="*/ 115 w 1946"/>
                  <a:gd name="T43" fmla="*/ 3 h 1278"/>
                  <a:gd name="T44" fmla="*/ 118 w 1946"/>
                  <a:gd name="T45" fmla="*/ 6 h 1278"/>
                  <a:gd name="T46" fmla="*/ 120 w 1946"/>
                  <a:gd name="T47" fmla="*/ 10 h 1278"/>
                  <a:gd name="T48" fmla="*/ 122 w 1946"/>
                  <a:gd name="T49" fmla="*/ 14 h 1278"/>
                  <a:gd name="T50" fmla="*/ 124 w 1946"/>
                  <a:gd name="T51" fmla="*/ 18 h 1278"/>
                  <a:gd name="T52" fmla="*/ 125 w 1946"/>
                  <a:gd name="T53" fmla="*/ 23 h 1278"/>
                  <a:gd name="T54" fmla="*/ 127 w 1946"/>
                  <a:gd name="T55" fmla="*/ 29 h 1278"/>
                  <a:gd name="T56" fmla="*/ 128 w 1946"/>
                  <a:gd name="T57" fmla="*/ 35 h 1278"/>
                  <a:gd name="T58" fmla="*/ 130 w 1946"/>
                  <a:gd name="T59" fmla="*/ 42 h 1278"/>
                  <a:gd name="T60" fmla="*/ 130 w 1946"/>
                  <a:gd name="T61" fmla="*/ 48 h 1278"/>
                  <a:gd name="T62" fmla="*/ 131 w 1946"/>
                  <a:gd name="T63" fmla="*/ 55 h 1278"/>
                  <a:gd name="T64" fmla="*/ 132 w 1946"/>
                  <a:gd name="T65" fmla="*/ 62 h 1278"/>
                  <a:gd name="T66" fmla="*/ 132 w 1946"/>
                  <a:gd name="T67" fmla="*/ 71 h 1278"/>
                  <a:gd name="T68" fmla="*/ 132 w 1946"/>
                  <a:gd name="T69" fmla="*/ 78 h 1278"/>
                  <a:gd name="T70" fmla="*/ 216 w 1946"/>
                  <a:gd name="T71" fmla="*/ 78 h 1278"/>
                  <a:gd name="T72" fmla="*/ 216 w 1946"/>
                  <a:gd name="T73" fmla="*/ 970 h 1278"/>
                  <a:gd name="T74" fmla="*/ 0 w 1946"/>
                  <a:gd name="T75" fmla="*/ 971 h 127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946"/>
                  <a:gd name="T115" fmla="*/ 0 h 1278"/>
                  <a:gd name="T116" fmla="*/ 1946 w 1946"/>
                  <a:gd name="T117" fmla="*/ 1278 h 1278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946" h="1278">
                    <a:moveTo>
                      <a:pt x="0" y="1278"/>
                    </a:moveTo>
                    <a:lnTo>
                      <a:pt x="0" y="103"/>
                    </a:lnTo>
                    <a:lnTo>
                      <a:pt x="753" y="103"/>
                    </a:lnTo>
                    <a:lnTo>
                      <a:pt x="754" y="93"/>
                    </a:lnTo>
                    <a:lnTo>
                      <a:pt x="757" y="82"/>
                    </a:lnTo>
                    <a:lnTo>
                      <a:pt x="763" y="72"/>
                    </a:lnTo>
                    <a:lnTo>
                      <a:pt x="769" y="63"/>
                    </a:lnTo>
                    <a:lnTo>
                      <a:pt x="779" y="55"/>
                    </a:lnTo>
                    <a:lnTo>
                      <a:pt x="790" y="46"/>
                    </a:lnTo>
                    <a:lnTo>
                      <a:pt x="803" y="38"/>
                    </a:lnTo>
                    <a:lnTo>
                      <a:pt x="817" y="30"/>
                    </a:lnTo>
                    <a:lnTo>
                      <a:pt x="833" y="24"/>
                    </a:lnTo>
                    <a:lnTo>
                      <a:pt x="849" y="18"/>
                    </a:lnTo>
                    <a:lnTo>
                      <a:pt x="867" y="13"/>
                    </a:lnTo>
                    <a:lnTo>
                      <a:pt x="887" y="8"/>
                    </a:lnTo>
                    <a:lnTo>
                      <a:pt x="907" y="5"/>
                    </a:lnTo>
                    <a:lnTo>
                      <a:pt x="928" y="3"/>
                    </a:lnTo>
                    <a:lnTo>
                      <a:pt x="950" y="0"/>
                    </a:lnTo>
                    <a:lnTo>
                      <a:pt x="972" y="0"/>
                    </a:lnTo>
                    <a:lnTo>
                      <a:pt x="995" y="0"/>
                    </a:lnTo>
                    <a:lnTo>
                      <a:pt x="1017" y="3"/>
                    </a:lnTo>
                    <a:lnTo>
                      <a:pt x="1038" y="5"/>
                    </a:lnTo>
                    <a:lnTo>
                      <a:pt x="1059" y="8"/>
                    </a:lnTo>
                    <a:lnTo>
                      <a:pt x="1078" y="13"/>
                    </a:lnTo>
                    <a:lnTo>
                      <a:pt x="1096" y="18"/>
                    </a:lnTo>
                    <a:lnTo>
                      <a:pt x="1113" y="24"/>
                    </a:lnTo>
                    <a:lnTo>
                      <a:pt x="1129" y="30"/>
                    </a:lnTo>
                    <a:lnTo>
                      <a:pt x="1143" y="38"/>
                    </a:lnTo>
                    <a:lnTo>
                      <a:pt x="1155" y="46"/>
                    </a:lnTo>
                    <a:lnTo>
                      <a:pt x="1167" y="55"/>
                    </a:lnTo>
                    <a:lnTo>
                      <a:pt x="1175" y="63"/>
                    </a:lnTo>
                    <a:lnTo>
                      <a:pt x="1183" y="72"/>
                    </a:lnTo>
                    <a:lnTo>
                      <a:pt x="1189" y="82"/>
                    </a:lnTo>
                    <a:lnTo>
                      <a:pt x="1192" y="93"/>
                    </a:lnTo>
                    <a:lnTo>
                      <a:pt x="1193" y="103"/>
                    </a:lnTo>
                    <a:lnTo>
                      <a:pt x="1946" y="103"/>
                    </a:lnTo>
                    <a:lnTo>
                      <a:pt x="1946" y="1277"/>
                    </a:lnTo>
                    <a:lnTo>
                      <a:pt x="0" y="1278"/>
                    </a:lnTo>
                    <a:close/>
                  </a:path>
                </a:pathLst>
              </a:custGeom>
              <a:solidFill>
                <a:srgbClr val="B233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352" name="Rectangle 319"/>
              <p:cNvSpPr>
                <a:spLocks noChangeArrowheads="1"/>
              </p:cNvSpPr>
              <p:nvPr/>
            </p:nvSpPr>
            <p:spPr bwMode="auto">
              <a:xfrm>
                <a:off x="5188" y="3087"/>
                <a:ext cx="42" cy="3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353" name="Rectangle 320"/>
              <p:cNvSpPr>
                <a:spLocks noChangeArrowheads="1"/>
              </p:cNvSpPr>
              <p:nvPr/>
            </p:nvSpPr>
            <p:spPr bwMode="auto">
              <a:xfrm>
                <a:off x="5168" y="3134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354" name="Rectangle 321"/>
              <p:cNvSpPr>
                <a:spLocks noChangeArrowheads="1"/>
              </p:cNvSpPr>
              <p:nvPr/>
            </p:nvSpPr>
            <p:spPr bwMode="auto">
              <a:xfrm>
                <a:off x="5306" y="3034"/>
                <a:ext cx="42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355" name="Rectangle 322"/>
              <p:cNvSpPr>
                <a:spLocks noChangeArrowheads="1"/>
              </p:cNvSpPr>
              <p:nvPr/>
            </p:nvSpPr>
            <p:spPr bwMode="auto">
              <a:xfrm>
                <a:off x="5286" y="3087"/>
                <a:ext cx="40" cy="3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356" name="Rectangle 323"/>
              <p:cNvSpPr>
                <a:spLocks noChangeArrowheads="1"/>
              </p:cNvSpPr>
              <p:nvPr/>
            </p:nvSpPr>
            <p:spPr bwMode="auto">
              <a:xfrm>
                <a:off x="5286" y="2987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357" name="Rectangle 324"/>
              <p:cNvSpPr>
                <a:spLocks noChangeArrowheads="1"/>
              </p:cNvSpPr>
              <p:nvPr/>
            </p:nvSpPr>
            <p:spPr bwMode="auto">
              <a:xfrm>
                <a:off x="4773" y="3076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358" name="Rectangle 325"/>
              <p:cNvSpPr>
                <a:spLocks noChangeArrowheads="1"/>
              </p:cNvSpPr>
              <p:nvPr/>
            </p:nvSpPr>
            <p:spPr bwMode="auto">
              <a:xfrm>
                <a:off x="4773" y="3024"/>
                <a:ext cx="18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359" name="Rectangle 326"/>
              <p:cNvSpPr>
                <a:spLocks noChangeArrowheads="1"/>
              </p:cNvSpPr>
              <p:nvPr/>
            </p:nvSpPr>
            <p:spPr bwMode="auto">
              <a:xfrm>
                <a:off x="4773" y="3123"/>
                <a:ext cx="18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360" name="Rectangle 327"/>
              <p:cNvSpPr>
                <a:spLocks noChangeArrowheads="1"/>
              </p:cNvSpPr>
              <p:nvPr/>
            </p:nvSpPr>
            <p:spPr bwMode="auto">
              <a:xfrm>
                <a:off x="4946" y="3076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361" name="Rectangle 328"/>
              <p:cNvSpPr>
                <a:spLocks noChangeArrowheads="1"/>
              </p:cNvSpPr>
              <p:nvPr/>
            </p:nvSpPr>
            <p:spPr bwMode="auto">
              <a:xfrm>
                <a:off x="4924" y="312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362" name="Rectangle 329"/>
              <p:cNvSpPr>
                <a:spLocks noChangeArrowheads="1"/>
              </p:cNvSpPr>
              <p:nvPr/>
            </p:nvSpPr>
            <p:spPr bwMode="auto">
              <a:xfrm>
                <a:off x="4773" y="345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363" name="Rectangle 330"/>
              <p:cNvSpPr>
                <a:spLocks noChangeArrowheads="1"/>
              </p:cNvSpPr>
              <p:nvPr/>
            </p:nvSpPr>
            <p:spPr bwMode="auto">
              <a:xfrm>
                <a:off x="4773" y="3406"/>
                <a:ext cx="18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364" name="Rectangle 331"/>
              <p:cNvSpPr>
                <a:spLocks noChangeArrowheads="1"/>
              </p:cNvSpPr>
              <p:nvPr/>
            </p:nvSpPr>
            <p:spPr bwMode="auto">
              <a:xfrm>
                <a:off x="4773" y="3505"/>
                <a:ext cx="18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365" name="Rectangle 332"/>
              <p:cNvSpPr>
                <a:spLocks noChangeArrowheads="1"/>
              </p:cNvSpPr>
              <p:nvPr/>
            </p:nvSpPr>
            <p:spPr bwMode="auto">
              <a:xfrm>
                <a:off x="4946" y="345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366" name="Rectangle 333"/>
              <p:cNvSpPr>
                <a:spLocks noChangeArrowheads="1"/>
              </p:cNvSpPr>
              <p:nvPr/>
            </p:nvSpPr>
            <p:spPr bwMode="auto">
              <a:xfrm>
                <a:off x="4924" y="3505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367" name="Freeform 334"/>
              <p:cNvSpPr>
                <a:spLocks/>
              </p:cNvSpPr>
              <p:nvPr/>
            </p:nvSpPr>
            <p:spPr bwMode="auto">
              <a:xfrm>
                <a:off x="5024" y="3076"/>
                <a:ext cx="146" cy="89"/>
              </a:xfrm>
              <a:custGeom>
                <a:avLst/>
                <a:gdLst>
                  <a:gd name="T0" fmla="*/ 48 w 440"/>
                  <a:gd name="T1" fmla="*/ 78 h 102"/>
                  <a:gd name="T2" fmla="*/ 48 w 440"/>
                  <a:gd name="T3" fmla="*/ 70 h 102"/>
                  <a:gd name="T4" fmla="*/ 48 w 440"/>
                  <a:gd name="T5" fmla="*/ 63 h 102"/>
                  <a:gd name="T6" fmla="*/ 47 w 440"/>
                  <a:gd name="T7" fmla="*/ 55 h 102"/>
                  <a:gd name="T8" fmla="*/ 46 w 440"/>
                  <a:gd name="T9" fmla="*/ 49 h 102"/>
                  <a:gd name="T10" fmla="*/ 45 w 440"/>
                  <a:gd name="T11" fmla="*/ 42 h 102"/>
                  <a:gd name="T12" fmla="*/ 44 w 440"/>
                  <a:gd name="T13" fmla="*/ 35 h 102"/>
                  <a:gd name="T14" fmla="*/ 43 w 440"/>
                  <a:gd name="T15" fmla="*/ 29 h 102"/>
                  <a:gd name="T16" fmla="*/ 41 w 440"/>
                  <a:gd name="T17" fmla="*/ 23 h 102"/>
                  <a:gd name="T18" fmla="*/ 39 w 440"/>
                  <a:gd name="T19" fmla="*/ 18 h 102"/>
                  <a:gd name="T20" fmla="*/ 38 w 440"/>
                  <a:gd name="T21" fmla="*/ 14 h 102"/>
                  <a:gd name="T22" fmla="*/ 36 w 440"/>
                  <a:gd name="T23" fmla="*/ 10 h 102"/>
                  <a:gd name="T24" fmla="*/ 34 w 440"/>
                  <a:gd name="T25" fmla="*/ 6 h 102"/>
                  <a:gd name="T26" fmla="*/ 32 w 440"/>
                  <a:gd name="T27" fmla="*/ 3 h 102"/>
                  <a:gd name="T28" fmla="*/ 29 w 440"/>
                  <a:gd name="T29" fmla="*/ 3 h 102"/>
                  <a:gd name="T30" fmla="*/ 27 w 440"/>
                  <a:gd name="T31" fmla="*/ 0 h 102"/>
                  <a:gd name="T32" fmla="*/ 24 w 440"/>
                  <a:gd name="T33" fmla="*/ 0 h 102"/>
                  <a:gd name="T34" fmla="*/ 22 w 440"/>
                  <a:gd name="T35" fmla="*/ 0 h 102"/>
                  <a:gd name="T36" fmla="*/ 19 w 440"/>
                  <a:gd name="T37" fmla="*/ 3 h 102"/>
                  <a:gd name="T38" fmla="*/ 17 w 440"/>
                  <a:gd name="T39" fmla="*/ 3 h 102"/>
                  <a:gd name="T40" fmla="*/ 15 w 440"/>
                  <a:gd name="T41" fmla="*/ 6 h 102"/>
                  <a:gd name="T42" fmla="*/ 13 w 440"/>
                  <a:gd name="T43" fmla="*/ 10 h 102"/>
                  <a:gd name="T44" fmla="*/ 11 w 440"/>
                  <a:gd name="T45" fmla="*/ 14 h 102"/>
                  <a:gd name="T46" fmla="*/ 9 w 440"/>
                  <a:gd name="T47" fmla="*/ 18 h 102"/>
                  <a:gd name="T48" fmla="*/ 7 w 440"/>
                  <a:gd name="T49" fmla="*/ 23 h 102"/>
                  <a:gd name="T50" fmla="*/ 6 w 440"/>
                  <a:gd name="T51" fmla="*/ 29 h 102"/>
                  <a:gd name="T52" fmla="*/ 4 w 440"/>
                  <a:gd name="T53" fmla="*/ 35 h 102"/>
                  <a:gd name="T54" fmla="*/ 3 w 440"/>
                  <a:gd name="T55" fmla="*/ 42 h 102"/>
                  <a:gd name="T56" fmla="*/ 2 w 440"/>
                  <a:gd name="T57" fmla="*/ 49 h 102"/>
                  <a:gd name="T58" fmla="*/ 1 w 440"/>
                  <a:gd name="T59" fmla="*/ 55 h 102"/>
                  <a:gd name="T60" fmla="*/ 0 w 440"/>
                  <a:gd name="T61" fmla="*/ 63 h 102"/>
                  <a:gd name="T62" fmla="*/ 0 w 440"/>
                  <a:gd name="T63" fmla="*/ 70 h 102"/>
                  <a:gd name="T64" fmla="*/ 0 w 440"/>
                  <a:gd name="T65" fmla="*/ 78 h 102"/>
                  <a:gd name="T66" fmla="*/ 48 w 440"/>
                  <a:gd name="T67" fmla="*/ 78 h 10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40"/>
                  <a:gd name="T103" fmla="*/ 0 h 102"/>
                  <a:gd name="T104" fmla="*/ 440 w 440"/>
                  <a:gd name="T105" fmla="*/ 102 h 10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40" h="102">
                    <a:moveTo>
                      <a:pt x="440" y="102"/>
                    </a:moveTo>
                    <a:lnTo>
                      <a:pt x="439" y="92"/>
                    </a:lnTo>
                    <a:lnTo>
                      <a:pt x="436" y="82"/>
                    </a:lnTo>
                    <a:lnTo>
                      <a:pt x="430" y="72"/>
                    </a:lnTo>
                    <a:lnTo>
                      <a:pt x="422" y="64"/>
                    </a:lnTo>
                    <a:lnTo>
                      <a:pt x="414" y="55"/>
                    </a:lnTo>
                    <a:lnTo>
                      <a:pt x="402" y="46"/>
                    </a:lnTo>
                    <a:lnTo>
                      <a:pt x="390" y="38"/>
                    </a:lnTo>
                    <a:lnTo>
                      <a:pt x="376" y="30"/>
                    </a:lnTo>
                    <a:lnTo>
                      <a:pt x="360" y="24"/>
                    </a:lnTo>
                    <a:lnTo>
                      <a:pt x="343" y="18"/>
                    </a:lnTo>
                    <a:lnTo>
                      <a:pt x="325" y="13"/>
                    </a:lnTo>
                    <a:lnTo>
                      <a:pt x="306" y="8"/>
                    </a:lnTo>
                    <a:lnTo>
                      <a:pt x="285" y="5"/>
                    </a:lnTo>
                    <a:lnTo>
                      <a:pt x="264" y="3"/>
                    </a:lnTo>
                    <a:lnTo>
                      <a:pt x="242" y="0"/>
                    </a:lnTo>
                    <a:lnTo>
                      <a:pt x="219" y="0"/>
                    </a:lnTo>
                    <a:lnTo>
                      <a:pt x="197" y="0"/>
                    </a:lnTo>
                    <a:lnTo>
                      <a:pt x="175" y="3"/>
                    </a:lnTo>
                    <a:lnTo>
                      <a:pt x="154" y="5"/>
                    </a:lnTo>
                    <a:lnTo>
                      <a:pt x="134" y="8"/>
                    </a:lnTo>
                    <a:lnTo>
                      <a:pt x="114" y="13"/>
                    </a:lnTo>
                    <a:lnTo>
                      <a:pt x="96" y="18"/>
                    </a:lnTo>
                    <a:lnTo>
                      <a:pt x="80" y="24"/>
                    </a:lnTo>
                    <a:lnTo>
                      <a:pt x="64" y="30"/>
                    </a:lnTo>
                    <a:lnTo>
                      <a:pt x="50" y="38"/>
                    </a:lnTo>
                    <a:lnTo>
                      <a:pt x="37" y="46"/>
                    </a:lnTo>
                    <a:lnTo>
                      <a:pt x="26" y="55"/>
                    </a:lnTo>
                    <a:lnTo>
                      <a:pt x="16" y="64"/>
                    </a:lnTo>
                    <a:lnTo>
                      <a:pt x="10" y="72"/>
                    </a:lnTo>
                    <a:lnTo>
                      <a:pt x="4" y="82"/>
                    </a:lnTo>
                    <a:lnTo>
                      <a:pt x="1" y="92"/>
                    </a:lnTo>
                    <a:lnTo>
                      <a:pt x="0" y="102"/>
                    </a:lnTo>
                    <a:lnTo>
                      <a:pt x="440" y="102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368" name="Freeform 335"/>
              <p:cNvSpPr>
                <a:spLocks/>
              </p:cNvSpPr>
              <p:nvPr/>
            </p:nvSpPr>
            <p:spPr bwMode="auto">
              <a:xfrm>
                <a:off x="4789" y="2506"/>
                <a:ext cx="615" cy="147"/>
              </a:xfrm>
              <a:custGeom>
                <a:avLst/>
                <a:gdLst>
                  <a:gd name="T0" fmla="*/ 100 w 1847"/>
                  <a:gd name="T1" fmla="*/ 50 h 168"/>
                  <a:gd name="T2" fmla="*/ 95 w 1847"/>
                  <a:gd name="T3" fmla="*/ 53 h 168"/>
                  <a:gd name="T4" fmla="*/ 91 w 1847"/>
                  <a:gd name="T5" fmla="*/ 60 h 168"/>
                  <a:gd name="T6" fmla="*/ 87 w 1847"/>
                  <a:gd name="T7" fmla="*/ 68 h 168"/>
                  <a:gd name="T8" fmla="*/ 84 w 1847"/>
                  <a:gd name="T9" fmla="*/ 79 h 168"/>
                  <a:gd name="T10" fmla="*/ 81 w 1847"/>
                  <a:gd name="T11" fmla="*/ 92 h 168"/>
                  <a:gd name="T12" fmla="*/ 79 w 1847"/>
                  <a:gd name="T13" fmla="*/ 105 h 168"/>
                  <a:gd name="T14" fmla="*/ 78 w 1847"/>
                  <a:gd name="T15" fmla="*/ 121 h 168"/>
                  <a:gd name="T16" fmla="*/ 0 w 1847"/>
                  <a:gd name="T17" fmla="*/ 129 h 168"/>
                  <a:gd name="T18" fmla="*/ 1 w 1847"/>
                  <a:gd name="T19" fmla="*/ 88 h 168"/>
                  <a:gd name="T20" fmla="*/ 6 w 1847"/>
                  <a:gd name="T21" fmla="*/ 88 h 168"/>
                  <a:gd name="T22" fmla="*/ 16 w 1847"/>
                  <a:gd name="T23" fmla="*/ 88 h 168"/>
                  <a:gd name="T24" fmla="*/ 28 w 1847"/>
                  <a:gd name="T25" fmla="*/ 88 h 168"/>
                  <a:gd name="T26" fmla="*/ 41 w 1847"/>
                  <a:gd name="T27" fmla="*/ 88 h 168"/>
                  <a:gd name="T28" fmla="*/ 54 w 1847"/>
                  <a:gd name="T29" fmla="*/ 88 h 168"/>
                  <a:gd name="T30" fmla="*/ 65 w 1847"/>
                  <a:gd name="T31" fmla="*/ 88 h 168"/>
                  <a:gd name="T32" fmla="*/ 71 w 1847"/>
                  <a:gd name="T33" fmla="*/ 88 h 168"/>
                  <a:gd name="T34" fmla="*/ 74 w 1847"/>
                  <a:gd name="T35" fmla="*/ 80 h 168"/>
                  <a:gd name="T36" fmla="*/ 76 w 1847"/>
                  <a:gd name="T37" fmla="*/ 64 h 168"/>
                  <a:gd name="T38" fmla="*/ 79 w 1847"/>
                  <a:gd name="T39" fmla="*/ 47 h 168"/>
                  <a:gd name="T40" fmla="*/ 83 w 1847"/>
                  <a:gd name="T41" fmla="*/ 33 h 168"/>
                  <a:gd name="T42" fmla="*/ 86 w 1847"/>
                  <a:gd name="T43" fmla="*/ 21 h 168"/>
                  <a:gd name="T44" fmla="*/ 91 w 1847"/>
                  <a:gd name="T45" fmla="*/ 10 h 168"/>
                  <a:gd name="T46" fmla="*/ 95 w 1847"/>
                  <a:gd name="T47" fmla="*/ 4 h 168"/>
                  <a:gd name="T48" fmla="*/ 100 w 1847"/>
                  <a:gd name="T49" fmla="*/ 1 h 168"/>
                  <a:gd name="T50" fmla="*/ 105 w 1847"/>
                  <a:gd name="T51" fmla="*/ 1 h 168"/>
                  <a:gd name="T52" fmla="*/ 110 w 1847"/>
                  <a:gd name="T53" fmla="*/ 4 h 168"/>
                  <a:gd name="T54" fmla="*/ 114 w 1847"/>
                  <a:gd name="T55" fmla="*/ 10 h 168"/>
                  <a:gd name="T56" fmla="*/ 119 w 1847"/>
                  <a:gd name="T57" fmla="*/ 21 h 168"/>
                  <a:gd name="T58" fmla="*/ 123 w 1847"/>
                  <a:gd name="T59" fmla="*/ 33 h 168"/>
                  <a:gd name="T60" fmla="*/ 126 w 1847"/>
                  <a:gd name="T61" fmla="*/ 47 h 168"/>
                  <a:gd name="T62" fmla="*/ 129 w 1847"/>
                  <a:gd name="T63" fmla="*/ 64 h 168"/>
                  <a:gd name="T64" fmla="*/ 131 w 1847"/>
                  <a:gd name="T65" fmla="*/ 80 h 168"/>
                  <a:gd name="T66" fmla="*/ 134 w 1847"/>
                  <a:gd name="T67" fmla="*/ 88 h 168"/>
                  <a:gd name="T68" fmla="*/ 140 w 1847"/>
                  <a:gd name="T69" fmla="*/ 88 h 168"/>
                  <a:gd name="T70" fmla="*/ 151 w 1847"/>
                  <a:gd name="T71" fmla="*/ 88 h 168"/>
                  <a:gd name="T72" fmla="*/ 163 w 1847"/>
                  <a:gd name="T73" fmla="*/ 88 h 168"/>
                  <a:gd name="T74" fmla="*/ 176 w 1847"/>
                  <a:gd name="T75" fmla="*/ 88 h 168"/>
                  <a:gd name="T76" fmla="*/ 189 w 1847"/>
                  <a:gd name="T77" fmla="*/ 88 h 168"/>
                  <a:gd name="T78" fmla="*/ 198 w 1847"/>
                  <a:gd name="T79" fmla="*/ 88 h 168"/>
                  <a:gd name="T80" fmla="*/ 204 w 1847"/>
                  <a:gd name="T81" fmla="*/ 88 h 168"/>
                  <a:gd name="T82" fmla="*/ 205 w 1847"/>
                  <a:gd name="T83" fmla="*/ 129 h 168"/>
                  <a:gd name="T84" fmla="*/ 127 w 1847"/>
                  <a:gd name="T85" fmla="*/ 121 h 168"/>
                  <a:gd name="T86" fmla="*/ 126 w 1847"/>
                  <a:gd name="T87" fmla="*/ 105 h 168"/>
                  <a:gd name="T88" fmla="*/ 124 w 1847"/>
                  <a:gd name="T89" fmla="*/ 92 h 168"/>
                  <a:gd name="T90" fmla="*/ 121 w 1847"/>
                  <a:gd name="T91" fmla="*/ 79 h 168"/>
                  <a:gd name="T92" fmla="*/ 118 w 1847"/>
                  <a:gd name="T93" fmla="*/ 68 h 168"/>
                  <a:gd name="T94" fmla="*/ 114 w 1847"/>
                  <a:gd name="T95" fmla="*/ 60 h 168"/>
                  <a:gd name="T96" fmla="*/ 110 w 1847"/>
                  <a:gd name="T97" fmla="*/ 53 h 168"/>
                  <a:gd name="T98" fmla="*/ 105 w 1847"/>
                  <a:gd name="T99" fmla="*/ 50 h 16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847"/>
                  <a:gd name="T151" fmla="*/ 0 h 168"/>
                  <a:gd name="T152" fmla="*/ 1847 w 1847"/>
                  <a:gd name="T153" fmla="*/ 168 h 16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847" h="168">
                    <a:moveTo>
                      <a:pt x="923" y="65"/>
                    </a:moveTo>
                    <a:lnTo>
                      <a:pt x="901" y="65"/>
                    </a:lnTo>
                    <a:lnTo>
                      <a:pt x="879" y="68"/>
                    </a:lnTo>
                    <a:lnTo>
                      <a:pt x="858" y="70"/>
                    </a:lnTo>
                    <a:lnTo>
                      <a:pt x="838" y="73"/>
                    </a:lnTo>
                    <a:lnTo>
                      <a:pt x="818" y="78"/>
                    </a:lnTo>
                    <a:lnTo>
                      <a:pt x="800" y="83"/>
                    </a:lnTo>
                    <a:lnTo>
                      <a:pt x="784" y="89"/>
                    </a:lnTo>
                    <a:lnTo>
                      <a:pt x="768" y="95"/>
                    </a:lnTo>
                    <a:lnTo>
                      <a:pt x="754" y="103"/>
                    </a:lnTo>
                    <a:lnTo>
                      <a:pt x="741" y="111"/>
                    </a:lnTo>
                    <a:lnTo>
                      <a:pt x="730" y="120"/>
                    </a:lnTo>
                    <a:lnTo>
                      <a:pt x="720" y="128"/>
                    </a:lnTo>
                    <a:lnTo>
                      <a:pt x="714" y="137"/>
                    </a:lnTo>
                    <a:lnTo>
                      <a:pt x="708" y="147"/>
                    </a:lnTo>
                    <a:lnTo>
                      <a:pt x="705" y="158"/>
                    </a:lnTo>
                    <a:lnTo>
                      <a:pt x="704" y="168"/>
                    </a:lnTo>
                    <a:lnTo>
                      <a:pt x="0" y="168"/>
                    </a:lnTo>
                    <a:lnTo>
                      <a:pt x="0" y="116"/>
                    </a:lnTo>
                    <a:lnTo>
                      <a:pt x="7" y="116"/>
                    </a:lnTo>
                    <a:lnTo>
                      <a:pt x="27" y="116"/>
                    </a:lnTo>
                    <a:lnTo>
                      <a:pt x="57" y="116"/>
                    </a:lnTo>
                    <a:lnTo>
                      <a:pt x="97" y="116"/>
                    </a:lnTo>
                    <a:lnTo>
                      <a:pt x="145" y="116"/>
                    </a:lnTo>
                    <a:lnTo>
                      <a:pt x="197" y="116"/>
                    </a:lnTo>
                    <a:lnTo>
                      <a:pt x="254" y="116"/>
                    </a:lnTo>
                    <a:lnTo>
                      <a:pt x="313" y="116"/>
                    </a:lnTo>
                    <a:lnTo>
                      <a:pt x="373" y="116"/>
                    </a:lnTo>
                    <a:lnTo>
                      <a:pt x="431" y="116"/>
                    </a:lnTo>
                    <a:lnTo>
                      <a:pt x="486" y="116"/>
                    </a:lnTo>
                    <a:lnTo>
                      <a:pt x="537" y="116"/>
                    </a:lnTo>
                    <a:lnTo>
                      <a:pt x="582" y="116"/>
                    </a:lnTo>
                    <a:lnTo>
                      <a:pt x="617" y="116"/>
                    </a:lnTo>
                    <a:lnTo>
                      <a:pt x="644" y="116"/>
                    </a:lnTo>
                    <a:lnTo>
                      <a:pt x="658" y="116"/>
                    </a:lnTo>
                    <a:lnTo>
                      <a:pt x="666" y="105"/>
                    </a:lnTo>
                    <a:lnTo>
                      <a:pt x="675" y="94"/>
                    </a:lnTo>
                    <a:lnTo>
                      <a:pt x="686" y="83"/>
                    </a:lnTo>
                    <a:lnTo>
                      <a:pt x="698" y="72"/>
                    </a:lnTo>
                    <a:lnTo>
                      <a:pt x="713" y="62"/>
                    </a:lnTo>
                    <a:lnTo>
                      <a:pt x="727" y="53"/>
                    </a:lnTo>
                    <a:lnTo>
                      <a:pt x="744" y="43"/>
                    </a:lnTo>
                    <a:lnTo>
                      <a:pt x="760" y="35"/>
                    </a:lnTo>
                    <a:lnTo>
                      <a:pt x="778" y="28"/>
                    </a:lnTo>
                    <a:lnTo>
                      <a:pt x="797" y="21"/>
                    </a:lnTo>
                    <a:lnTo>
                      <a:pt x="817" y="14"/>
                    </a:lnTo>
                    <a:lnTo>
                      <a:pt x="838" y="10"/>
                    </a:lnTo>
                    <a:lnTo>
                      <a:pt x="858" y="6"/>
                    </a:lnTo>
                    <a:lnTo>
                      <a:pt x="880" y="2"/>
                    </a:lnTo>
                    <a:lnTo>
                      <a:pt x="901" y="1"/>
                    </a:lnTo>
                    <a:lnTo>
                      <a:pt x="923" y="0"/>
                    </a:lnTo>
                    <a:lnTo>
                      <a:pt x="946" y="1"/>
                    </a:lnTo>
                    <a:lnTo>
                      <a:pt x="968" y="2"/>
                    </a:lnTo>
                    <a:lnTo>
                      <a:pt x="989" y="6"/>
                    </a:lnTo>
                    <a:lnTo>
                      <a:pt x="1010" y="10"/>
                    </a:lnTo>
                    <a:lnTo>
                      <a:pt x="1030" y="14"/>
                    </a:lnTo>
                    <a:lnTo>
                      <a:pt x="1050" y="21"/>
                    </a:lnTo>
                    <a:lnTo>
                      <a:pt x="1069" y="28"/>
                    </a:lnTo>
                    <a:lnTo>
                      <a:pt x="1088" y="35"/>
                    </a:lnTo>
                    <a:lnTo>
                      <a:pt x="1104" y="43"/>
                    </a:lnTo>
                    <a:lnTo>
                      <a:pt x="1121" y="53"/>
                    </a:lnTo>
                    <a:lnTo>
                      <a:pt x="1135" y="62"/>
                    </a:lnTo>
                    <a:lnTo>
                      <a:pt x="1149" y="72"/>
                    </a:lnTo>
                    <a:lnTo>
                      <a:pt x="1161" y="83"/>
                    </a:lnTo>
                    <a:lnTo>
                      <a:pt x="1172" y="94"/>
                    </a:lnTo>
                    <a:lnTo>
                      <a:pt x="1181" y="105"/>
                    </a:lnTo>
                    <a:lnTo>
                      <a:pt x="1189" y="116"/>
                    </a:lnTo>
                    <a:lnTo>
                      <a:pt x="1203" y="116"/>
                    </a:lnTo>
                    <a:lnTo>
                      <a:pt x="1230" y="116"/>
                    </a:lnTo>
                    <a:lnTo>
                      <a:pt x="1265" y="116"/>
                    </a:lnTo>
                    <a:lnTo>
                      <a:pt x="1309" y="116"/>
                    </a:lnTo>
                    <a:lnTo>
                      <a:pt x="1360" y="116"/>
                    </a:lnTo>
                    <a:lnTo>
                      <a:pt x="1416" y="116"/>
                    </a:lnTo>
                    <a:lnTo>
                      <a:pt x="1475" y="116"/>
                    </a:lnTo>
                    <a:lnTo>
                      <a:pt x="1535" y="116"/>
                    </a:lnTo>
                    <a:lnTo>
                      <a:pt x="1593" y="116"/>
                    </a:lnTo>
                    <a:lnTo>
                      <a:pt x="1650" y="116"/>
                    </a:lnTo>
                    <a:lnTo>
                      <a:pt x="1703" y="116"/>
                    </a:lnTo>
                    <a:lnTo>
                      <a:pt x="1751" y="116"/>
                    </a:lnTo>
                    <a:lnTo>
                      <a:pt x="1791" y="116"/>
                    </a:lnTo>
                    <a:lnTo>
                      <a:pt x="1821" y="116"/>
                    </a:lnTo>
                    <a:lnTo>
                      <a:pt x="1841" y="116"/>
                    </a:lnTo>
                    <a:lnTo>
                      <a:pt x="1847" y="116"/>
                    </a:lnTo>
                    <a:lnTo>
                      <a:pt x="1847" y="168"/>
                    </a:lnTo>
                    <a:lnTo>
                      <a:pt x="1144" y="168"/>
                    </a:lnTo>
                    <a:lnTo>
                      <a:pt x="1143" y="158"/>
                    </a:lnTo>
                    <a:lnTo>
                      <a:pt x="1140" y="147"/>
                    </a:lnTo>
                    <a:lnTo>
                      <a:pt x="1134" y="137"/>
                    </a:lnTo>
                    <a:lnTo>
                      <a:pt x="1126" y="128"/>
                    </a:lnTo>
                    <a:lnTo>
                      <a:pt x="1118" y="120"/>
                    </a:lnTo>
                    <a:lnTo>
                      <a:pt x="1106" y="111"/>
                    </a:lnTo>
                    <a:lnTo>
                      <a:pt x="1094" y="103"/>
                    </a:lnTo>
                    <a:lnTo>
                      <a:pt x="1080" y="95"/>
                    </a:lnTo>
                    <a:lnTo>
                      <a:pt x="1064" y="89"/>
                    </a:lnTo>
                    <a:lnTo>
                      <a:pt x="1047" y="83"/>
                    </a:lnTo>
                    <a:lnTo>
                      <a:pt x="1029" y="78"/>
                    </a:lnTo>
                    <a:lnTo>
                      <a:pt x="1010" y="73"/>
                    </a:lnTo>
                    <a:lnTo>
                      <a:pt x="989" y="70"/>
                    </a:lnTo>
                    <a:lnTo>
                      <a:pt x="968" y="68"/>
                    </a:lnTo>
                    <a:lnTo>
                      <a:pt x="946" y="65"/>
                    </a:lnTo>
                    <a:lnTo>
                      <a:pt x="923" y="65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369" name="Rectangle 336"/>
              <p:cNvSpPr>
                <a:spLocks noChangeArrowheads="1"/>
              </p:cNvSpPr>
              <p:nvPr/>
            </p:nvSpPr>
            <p:spPr bwMode="auto">
              <a:xfrm>
                <a:off x="5404" y="2595"/>
                <a:ext cx="29" cy="120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370" name="Rectangle 337"/>
              <p:cNvSpPr>
                <a:spLocks noChangeArrowheads="1"/>
              </p:cNvSpPr>
              <p:nvPr/>
            </p:nvSpPr>
            <p:spPr bwMode="auto">
              <a:xfrm>
                <a:off x="4759" y="2595"/>
                <a:ext cx="30" cy="120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371" name="Rectangle 338"/>
              <p:cNvSpPr>
                <a:spLocks noChangeArrowheads="1"/>
              </p:cNvSpPr>
              <p:nvPr/>
            </p:nvSpPr>
            <p:spPr bwMode="auto">
              <a:xfrm>
                <a:off x="5026" y="3165"/>
                <a:ext cx="142" cy="330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372" name="Rectangle 339"/>
              <p:cNvSpPr>
                <a:spLocks noChangeArrowheads="1"/>
              </p:cNvSpPr>
              <p:nvPr/>
            </p:nvSpPr>
            <p:spPr bwMode="auto">
              <a:xfrm>
                <a:off x="5026" y="3495"/>
                <a:ext cx="142" cy="1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373" name="Rectangle 340"/>
              <p:cNvSpPr>
                <a:spLocks noChangeArrowheads="1"/>
              </p:cNvSpPr>
              <p:nvPr/>
            </p:nvSpPr>
            <p:spPr bwMode="auto">
              <a:xfrm>
                <a:off x="5026" y="3558"/>
                <a:ext cx="142" cy="15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374" name="Rectangle 341"/>
              <p:cNvSpPr>
                <a:spLocks noChangeArrowheads="1"/>
              </p:cNvSpPr>
              <p:nvPr/>
            </p:nvSpPr>
            <p:spPr bwMode="auto">
              <a:xfrm>
                <a:off x="5026" y="3615"/>
                <a:ext cx="142" cy="1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375" name="Rectangle 342"/>
              <p:cNvSpPr>
                <a:spLocks noChangeArrowheads="1"/>
              </p:cNvSpPr>
              <p:nvPr/>
            </p:nvSpPr>
            <p:spPr bwMode="auto">
              <a:xfrm>
                <a:off x="5100" y="3186"/>
                <a:ext cx="60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376" name="Rectangle 343"/>
              <p:cNvSpPr>
                <a:spLocks noChangeArrowheads="1"/>
              </p:cNvSpPr>
              <p:nvPr/>
            </p:nvSpPr>
            <p:spPr bwMode="auto">
              <a:xfrm>
                <a:off x="5100" y="3186"/>
                <a:ext cx="60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377" name="Rectangle 344"/>
              <p:cNvSpPr>
                <a:spLocks noChangeArrowheads="1"/>
              </p:cNvSpPr>
              <p:nvPr/>
            </p:nvSpPr>
            <p:spPr bwMode="auto">
              <a:xfrm>
                <a:off x="5032" y="3186"/>
                <a:ext cx="62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378" name="Rectangle 345"/>
              <p:cNvSpPr>
                <a:spLocks noChangeArrowheads="1"/>
              </p:cNvSpPr>
              <p:nvPr/>
            </p:nvSpPr>
            <p:spPr bwMode="auto">
              <a:xfrm>
                <a:off x="5100" y="3369"/>
                <a:ext cx="60" cy="2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379" name="Rectangle 346"/>
              <p:cNvSpPr>
                <a:spLocks noChangeArrowheads="1"/>
              </p:cNvSpPr>
              <p:nvPr/>
            </p:nvSpPr>
            <p:spPr bwMode="auto">
              <a:xfrm>
                <a:off x="5168" y="3422"/>
                <a:ext cx="34" cy="25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380" name="Rectangle 347"/>
              <p:cNvSpPr>
                <a:spLocks noChangeArrowheads="1"/>
              </p:cNvSpPr>
              <p:nvPr/>
            </p:nvSpPr>
            <p:spPr bwMode="auto">
              <a:xfrm>
                <a:off x="4992" y="3422"/>
                <a:ext cx="34" cy="25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381" name="Rectangle 348"/>
              <p:cNvSpPr>
                <a:spLocks noChangeArrowheads="1"/>
              </p:cNvSpPr>
              <p:nvPr/>
            </p:nvSpPr>
            <p:spPr bwMode="auto">
              <a:xfrm>
                <a:off x="5026" y="3511"/>
                <a:ext cx="142" cy="47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382" name="Rectangle 349"/>
              <p:cNvSpPr>
                <a:spLocks noChangeArrowheads="1"/>
              </p:cNvSpPr>
              <p:nvPr/>
            </p:nvSpPr>
            <p:spPr bwMode="auto">
              <a:xfrm>
                <a:off x="5026" y="3573"/>
                <a:ext cx="142" cy="42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383" name="Rectangle 350"/>
              <p:cNvSpPr>
                <a:spLocks noChangeArrowheads="1"/>
              </p:cNvSpPr>
              <p:nvPr/>
            </p:nvSpPr>
            <p:spPr bwMode="auto">
              <a:xfrm>
                <a:off x="5026" y="3631"/>
                <a:ext cx="142" cy="47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384" name="Rectangle 351"/>
              <p:cNvSpPr>
                <a:spLocks noChangeArrowheads="1"/>
              </p:cNvSpPr>
              <p:nvPr/>
            </p:nvSpPr>
            <p:spPr bwMode="auto">
              <a:xfrm>
                <a:off x="5100" y="3369"/>
                <a:ext cx="60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385" name="Rectangle 352"/>
              <p:cNvSpPr>
                <a:spLocks noChangeArrowheads="1"/>
              </p:cNvSpPr>
              <p:nvPr/>
            </p:nvSpPr>
            <p:spPr bwMode="auto">
              <a:xfrm>
                <a:off x="5032" y="3369"/>
                <a:ext cx="62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386" name="Rectangle 353"/>
              <p:cNvSpPr>
                <a:spLocks noChangeArrowheads="1"/>
              </p:cNvSpPr>
              <p:nvPr/>
            </p:nvSpPr>
            <p:spPr bwMode="auto">
              <a:xfrm>
                <a:off x="5100" y="3312"/>
                <a:ext cx="14" cy="52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387" name="Rectangle 354"/>
              <p:cNvSpPr>
                <a:spLocks noChangeArrowheads="1"/>
              </p:cNvSpPr>
              <p:nvPr/>
            </p:nvSpPr>
            <p:spPr bwMode="auto">
              <a:xfrm>
                <a:off x="5080" y="3312"/>
                <a:ext cx="14" cy="52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388" name="Rectangle 355"/>
              <p:cNvSpPr>
                <a:spLocks noChangeArrowheads="1"/>
              </p:cNvSpPr>
              <p:nvPr/>
            </p:nvSpPr>
            <p:spPr bwMode="auto">
              <a:xfrm>
                <a:off x="5100" y="3395"/>
                <a:ext cx="60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389" name="Rectangle 356"/>
              <p:cNvSpPr>
                <a:spLocks noChangeArrowheads="1"/>
              </p:cNvSpPr>
              <p:nvPr/>
            </p:nvSpPr>
            <p:spPr bwMode="auto">
              <a:xfrm>
                <a:off x="5032" y="3395"/>
                <a:ext cx="62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390" name="Rectangle 357"/>
              <p:cNvSpPr>
                <a:spLocks noChangeArrowheads="1"/>
              </p:cNvSpPr>
              <p:nvPr/>
            </p:nvSpPr>
            <p:spPr bwMode="auto">
              <a:xfrm>
                <a:off x="5168" y="3552"/>
                <a:ext cx="34" cy="27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391" name="Rectangle 358"/>
              <p:cNvSpPr>
                <a:spLocks noChangeArrowheads="1"/>
              </p:cNvSpPr>
              <p:nvPr/>
            </p:nvSpPr>
            <p:spPr bwMode="auto">
              <a:xfrm>
                <a:off x="4992" y="3552"/>
                <a:ext cx="34" cy="27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392" name="Rectangle 359"/>
              <p:cNvSpPr>
                <a:spLocks noChangeArrowheads="1"/>
              </p:cNvSpPr>
              <p:nvPr/>
            </p:nvSpPr>
            <p:spPr bwMode="auto">
              <a:xfrm>
                <a:off x="5334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393" name="Rectangle 360"/>
              <p:cNvSpPr>
                <a:spLocks noChangeArrowheads="1"/>
              </p:cNvSpPr>
              <p:nvPr/>
            </p:nvSpPr>
            <p:spPr bwMode="auto">
              <a:xfrm>
                <a:off x="5228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394" name="Rectangle 361"/>
              <p:cNvSpPr>
                <a:spLocks noChangeArrowheads="1"/>
              </p:cNvSpPr>
              <p:nvPr/>
            </p:nvSpPr>
            <p:spPr bwMode="auto">
              <a:xfrm>
                <a:off x="4912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395" name="Rectangle 362"/>
              <p:cNvSpPr>
                <a:spLocks noChangeArrowheads="1"/>
              </p:cNvSpPr>
              <p:nvPr/>
            </p:nvSpPr>
            <p:spPr bwMode="auto">
              <a:xfrm>
                <a:off x="5122" y="2747"/>
                <a:ext cx="54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396" name="Rectangle 363"/>
              <p:cNvSpPr>
                <a:spLocks noChangeArrowheads="1"/>
              </p:cNvSpPr>
              <p:nvPr/>
            </p:nvSpPr>
            <p:spPr bwMode="auto">
              <a:xfrm>
                <a:off x="5228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397" name="Rectangle 364"/>
              <p:cNvSpPr>
                <a:spLocks noChangeArrowheads="1"/>
              </p:cNvSpPr>
              <p:nvPr/>
            </p:nvSpPr>
            <p:spPr bwMode="auto">
              <a:xfrm>
                <a:off x="5334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398" name="Rectangle 365"/>
              <p:cNvSpPr>
                <a:spLocks noChangeArrowheads="1"/>
              </p:cNvSpPr>
              <p:nvPr/>
            </p:nvSpPr>
            <p:spPr bwMode="auto">
              <a:xfrm>
                <a:off x="5018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399" name="Rectangle 366"/>
              <p:cNvSpPr>
                <a:spLocks noChangeArrowheads="1"/>
              </p:cNvSpPr>
              <p:nvPr/>
            </p:nvSpPr>
            <p:spPr bwMode="auto">
              <a:xfrm>
                <a:off x="4809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400" name="Rectangle 367"/>
              <p:cNvSpPr>
                <a:spLocks noChangeArrowheads="1"/>
              </p:cNvSpPr>
              <p:nvPr/>
            </p:nvSpPr>
            <p:spPr bwMode="auto">
              <a:xfrm>
                <a:off x="4912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401" name="Rectangle 368"/>
              <p:cNvSpPr>
                <a:spLocks noChangeArrowheads="1"/>
              </p:cNvSpPr>
              <p:nvPr/>
            </p:nvSpPr>
            <p:spPr bwMode="auto">
              <a:xfrm>
                <a:off x="4809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402" name="Freeform 369"/>
              <p:cNvSpPr>
                <a:spLocks/>
              </p:cNvSpPr>
              <p:nvPr/>
            </p:nvSpPr>
            <p:spPr bwMode="auto">
              <a:xfrm>
                <a:off x="5114" y="2721"/>
                <a:ext cx="72" cy="324"/>
              </a:xfrm>
              <a:custGeom>
                <a:avLst/>
                <a:gdLst>
                  <a:gd name="T0" fmla="*/ 21 w 217"/>
                  <a:gd name="T1" fmla="*/ 163 h 373"/>
                  <a:gd name="T2" fmla="*/ 3 w 217"/>
                  <a:gd name="T3" fmla="*/ 163 h 373"/>
                  <a:gd name="T4" fmla="*/ 3 w 217"/>
                  <a:gd name="T5" fmla="*/ 260 h 373"/>
                  <a:gd name="T6" fmla="*/ 21 w 217"/>
                  <a:gd name="T7" fmla="*/ 260 h 373"/>
                  <a:gd name="T8" fmla="*/ 24 w 217"/>
                  <a:gd name="T9" fmla="*/ 281 h 373"/>
                  <a:gd name="T10" fmla="*/ 0 w 217"/>
                  <a:gd name="T11" fmla="*/ 281 h 373"/>
                  <a:gd name="T12" fmla="*/ 0 w 217"/>
                  <a:gd name="T13" fmla="*/ 0 h 373"/>
                  <a:gd name="T14" fmla="*/ 24 w 217"/>
                  <a:gd name="T15" fmla="*/ 0 h 373"/>
                  <a:gd name="T16" fmla="*/ 21 w 217"/>
                  <a:gd name="T17" fmla="*/ 22 h 373"/>
                  <a:gd name="T18" fmla="*/ 3 w 217"/>
                  <a:gd name="T19" fmla="*/ 22 h 373"/>
                  <a:gd name="T20" fmla="*/ 3 w 217"/>
                  <a:gd name="T21" fmla="*/ 129 h 373"/>
                  <a:gd name="T22" fmla="*/ 21 w 217"/>
                  <a:gd name="T23" fmla="*/ 129 h 373"/>
                  <a:gd name="T24" fmla="*/ 21 w 217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3"/>
                  <a:gd name="T41" fmla="*/ 217 w 217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3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8" y="344"/>
                    </a:lnTo>
                    <a:lnTo>
                      <a:pt x="217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403" name="Freeform 370"/>
              <p:cNvSpPr>
                <a:spLocks/>
              </p:cNvSpPr>
              <p:nvPr/>
            </p:nvSpPr>
            <p:spPr bwMode="auto">
              <a:xfrm>
                <a:off x="5176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404" name="Freeform 371"/>
              <p:cNvSpPr>
                <a:spLocks/>
              </p:cNvSpPr>
              <p:nvPr/>
            </p:nvSpPr>
            <p:spPr bwMode="auto">
              <a:xfrm>
                <a:off x="5218" y="2721"/>
                <a:ext cx="72" cy="324"/>
              </a:xfrm>
              <a:custGeom>
                <a:avLst/>
                <a:gdLst>
                  <a:gd name="T0" fmla="*/ 21 w 216"/>
                  <a:gd name="T1" fmla="*/ 163 h 373"/>
                  <a:gd name="T2" fmla="*/ 3 w 216"/>
                  <a:gd name="T3" fmla="*/ 163 h 373"/>
                  <a:gd name="T4" fmla="*/ 3 w 216"/>
                  <a:gd name="T5" fmla="*/ 260 h 373"/>
                  <a:gd name="T6" fmla="*/ 21 w 216"/>
                  <a:gd name="T7" fmla="*/ 260 h 373"/>
                  <a:gd name="T8" fmla="*/ 24 w 216"/>
                  <a:gd name="T9" fmla="*/ 281 h 373"/>
                  <a:gd name="T10" fmla="*/ 0 w 216"/>
                  <a:gd name="T11" fmla="*/ 281 h 373"/>
                  <a:gd name="T12" fmla="*/ 0 w 216"/>
                  <a:gd name="T13" fmla="*/ 0 h 373"/>
                  <a:gd name="T14" fmla="*/ 24 w 216"/>
                  <a:gd name="T15" fmla="*/ 0 h 373"/>
                  <a:gd name="T16" fmla="*/ 21 w 216"/>
                  <a:gd name="T17" fmla="*/ 22 h 373"/>
                  <a:gd name="T18" fmla="*/ 3 w 216"/>
                  <a:gd name="T19" fmla="*/ 22 h 373"/>
                  <a:gd name="T20" fmla="*/ 3 w 216"/>
                  <a:gd name="T21" fmla="*/ 129 h 373"/>
                  <a:gd name="T22" fmla="*/ 21 w 216"/>
                  <a:gd name="T23" fmla="*/ 129 h 373"/>
                  <a:gd name="T24" fmla="*/ 21 w 216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3"/>
                  <a:gd name="T41" fmla="*/ 216 w 216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3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7" y="344"/>
                    </a:lnTo>
                    <a:lnTo>
                      <a:pt x="216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6" y="0"/>
                    </a:lnTo>
                    <a:lnTo>
                      <a:pt x="187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7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405" name="Freeform 372"/>
              <p:cNvSpPr>
                <a:spLocks/>
              </p:cNvSpPr>
              <p:nvPr/>
            </p:nvSpPr>
            <p:spPr bwMode="auto">
              <a:xfrm>
                <a:off x="5280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406" name="Freeform 373"/>
              <p:cNvSpPr>
                <a:spLocks/>
              </p:cNvSpPr>
              <p:nvPr/>
            </p:nvSpPr>
            <p:spPr bwMode="auto">
              <a:xfrm>
                <a:off x="5324" y="2721"/>
                <a:ext cx="72" cy="324"/>
              </a:xfrm>
              <a:custGeom>
                <a:avLst/>
                <a:gdLst>
                  <a:gd name="T0" fmla="*/ 21 w 217"/>
                  <a:gd name="T1" fmla="*/ 163 h 373"/>
                  <a:gd name="T2" fmla="*/ 3 w 217"/>
                  <a:gd name="T3" fmla="*/ 163 h 373"/>
                  <a:gd name="T4" fmla="*/ 3 w 217"/>
                  <a:gd name="T5" fmla="*/ 260 h 373"/>
                  <a:gd name="T6" fmla="*/ 21 w 217"/>
                  <a:gd name="T7" fmla="*/ 260 h 373"/>
                  <a:gd name="T8" fmla="*/ 24 w 217"/>
                  <a:gd name="T9" fmla="*/ 281 h 373"/>
                  <a:gd name="T10" fmla="*/ 0 w 217"/>
                  <a:gd name="T11" fmla="*/ 281 h 373"/>
                  <a:gd name="T12" fmla="*/ 0 w 217"/>
                  <a:gd name="T13" fmla="*/ 0 h 373"/>
                  <a:gd name="T14" fmla="*/ 24 w 217"/>
                  <a:gd name="T15" fmla="*/ 0 h 373"/>
                  <a:gd name="T16" fmla="*/ 21 w 217"/>
                  <a:gd name="T17" fmla="*/ 22 h 373"/>
                  <a:gd name="T18" fmla="*/ 3 w 217"/>
                  <a:gd name="T19" fmla="*/ 22 h 373"/>
                  <a:gd name="T20" fmla="*/ 3 w 217"/>
                  <a:gd name="T21" fmla="*/ 129 h 373"/>
                  <a:gd name="T22" fmla="*/ 21 w 217"/>
                  <a:gd name="T23" fmla="*/ 129 h 373"/>
                  <a:gd name="T24" fmla="*/ 21 w 217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3"/>
                  <a:gd name="T41" fmla="*/ 217 w 217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3">
                    <a:moveTo>
                      <a:pt x="188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8" y="344"/>
                    </a:lnTo>
                    <a:lnTo>
                      <a:pt x="217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407" name="Freeform 374"/>
              <p:cNvSpPr>
                <a:spLocks/>
              </p:cNvSpPr>
              <p:nvPr/>
            </p:nvSpPr>
            <p:spPr bwMode="auto">
              <a:xfrm>
                <a:off x="5386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408" name="Freeform 375"/>
              <p:cNvSpPr>
                <a:spLocks/>
              </p:cNvSpPr>
              <p:nvPr/>
            </p:nvSpPr>
            <p:spPr bwMode="auto">
              <a:xfrm>
                <a:off x="5218" y="3139"/>
                <a:ext cx="72" cy="324"/>
              </a:xfrm>
              <a:custGeom>
                <a:avLst/>
                <a:gdLst>
                  <a:gd name="T0" fmla="*/ 21 w 216"/>
                  <a:gd name="T1" fmla="*/ 165 h 372"/>
                  <a:gd name="T2" fmla="*/ 3 w 216"/>
                  <a:gd name="T3" fmla="*/ 165 h 372"/>
                  <a:gd name="T4" fmla="*/ 3 w 216"/>
                  <a:gd name="T5" fmla="*/ 260 h 372"/>
                  <a:gd name="T6" fmla="*/ 21 w 216"/>
                  <a:gd name="T7" fmla="*/ 260 h 372"/>
                  <a:gd name="T8" fmla="*/ 24 w 216"/>
                  <a:gd name="T9" fmla="*/ 282 h 372"/>
                  <a:gd name="T10" fmla="*/ 0 w 216"/>
                  <a:gd name="T11" fmla="*/ 282 h 372"/>
                  <a:gd name="T12" fmla="*/ 0 w 216"/>
                  <a:gd name="T13" fmla="*/ 0 h 372"/>
                  <a:gd name="T14" fmla="*/ 24 w 216"/>
                  <a:gd name="T15" fmla="*/ 0 h 372"/>
                  <a:gd name="T16" fmla="*/ 21 w 216"/>
                  <a:gd name="T17" fmla="*/ 21 h 372"/>
                  <a:gd name="T18" fmla="*/ 3 w 216"/>
                  <a:gd name="T19" fmla="*/ 21 h 372"/>
                  <a:gd name="T20" fmla="*/ 3 w 216"/>
                  <a:gd name="T21" fmla="*/ 130 h 372"/>
                  <a:gd name="T22" fmla="*/ 21 w 216"/>
                  <a:gd name="T23" fmla="*/ 130 h 372"/>
                  <a:gd name="T24" fmla="*/ 21 w 216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2"/>
                  <a:gd name="T41" fmla="*/ 216 w 216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2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3"/>
                    </a:lnTo>
                    <a:lnTo>
                      <a:pt x="187" y="343"/>
                    </a:lnTo>
                    <a:lnTo>
                      <a:pt x="216" y="372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16" y="0"/>
                    </a:lnTo>
                    <a:lnTo>
                      <a:pt x="187" y="27"/>
                    </a:lnTo>
                    <a:lnTo>
                      <a:pt x="29" y="27"/>
                    </a:lnTo>
                    <a:lnTo>
                      <a:pt x="29" y="171"/>
                    </a:lnTo>
                    <a:lnTo>
                      <a:pt x="187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409" name="Freeform 376"/>
              <p:cNvSpPr>
                <a:spLocks/>
              </p:cNvSpPr>
              <p:nvPr/>
            </p:nvSpPr>
            <p:spPr bwMode="auto">
              <a:xfrm>
                <a:off x="5280" y="3139"/>
                <a:ext cx="10" cy="324"/>
              </a:xfrm>
              <a:custGeom>
                <a:avLst/>
                <a:gdLst>
                  <a:gd name="T0" fmla="*/ 0 w 29"/>
                  <a:gd name="T1" fmla="*/ 21 h 372"/>
                  <a:gd name="T2" fmla="*/ 0 w 29"/>
                  <a:gd name="T3" fmla="*/ 260 h 372"/>
                  <a:gd name="T4" fmla="*/ 3 w 29"/>
                  <a:gd name="T5" fmla="*/ 282 h 372"/>
                  <a:gd name="T6" fmla="*/ 3 w 29"/>
                  <a:gd name="T7" fmla="*/ 0 h 372"/>
                  <a:gd name="T8" fmla="*/ 0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0" y="27"/>
                    </a:moveTo>
                    <a:lnTo>
                      <a:pt x="0" y="343"/>
                    </a:lnTo>
                    <a:lnTo>
                      <a:pt x="29" y="372"/>
                    </a:lnTo>
                    <a:lnTo>
                      <a:pt x="2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410" name="Freeform 377"/>
              <p:cNvSpPr>
                <a:spLocks/>
              </p:cNvSpPr>
              <p:nvPr/>
            </p:nvSpPr>
            <p:spPr bwMode="auto">
              <a:xfrm>
                <a:off x="5324" y="3139"/>
                <a:ext cx="72" cy="324"/>
              </a:xfrm>
              <a:custGeom>
                <a:avLst/>
                <a:gdLst>
                  <a:gd name="T0" fmla="*/ 21 w 217"/>
                  <a:gd name="T1" fmla="*/ 165 h 372"/>
                  <a:gd name="T2" fmla="*/ 3 w 217"/>
                  <a:gd name="T3" fmla="*/ 165 h 372"/>
                  <a:gd name="T4" fmla="*/ 3 w 217"/>
                  <a:gd name="T5" fmla="*/ 260 h 372"/>
                  <a:gd name="T6" fmla="*/ 21 w 217"/>
                  <a:gd name="T7" fmla="*/ 260 h 372"/>
                  <a:gd name="T8" fmla="*/ 24 w 217"/>
                  <a:gd name="T9" fmla="*/ 282 h 372"/>
                  <a:gd name="T10" fmla="*/ 0 w 217"/>
                  <a:gd name="T11" fmla="*/ 282 h 372"/>
                  <a:gd name="T12" fmla="*/ 0 w 217"/>
                  <a:gd name="T13" fmla="*/ 0 h 372"/>
                  <a:gd name="T14" fmla="*/ 24 w 217"/>
                  <a:gd name="T15" fmla="*/ 0 h 372"/>
                  <a:gd name="T16" fmla="*/ 21 w 217"/>
                  <a:gd name="T17" fmla="*/ 21 h 372"/>
                  <a:gd name="T18" fmla="*/ 3 w 217"/>
                  <a:gd name="T19" fmla="*/ 21 h 372"/>
                  <a:gd name="T20" fmla="*/ 3 w 217"/>
                  <a:gd name="T21" fmla="*/ 130 h 372"/>
                  <a:gd name="T22" fmla="*/ 21 w 217"/>
                  <a:gd name="T23" fmla="*/ 130 h 372"/>
                  <a:gd name="T24" fmla="*/ 21 w 217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2"/>
                  <a:gd name="T41" fmla="*/ 217 w 217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2">
                    <a:moveTo>
                      <a:pt x="188" y="217"/>
                    </a:moveTo>
                    <a:lnTo>
                      <a:pt x="29" y="217"/>
                    </a:lnTo>
                    <a:lnTo>
                      <a:pt x="29" y="343"/>
                    </a:lnTo>
                    <a:lnTo>
                      <a:pt x="188" y="343"/>
                    </a:lnTo>
                    <a:lnTo>
                      <a:pt x="217" y="372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7"/>
                    </a:lnTo>
                    <a:lnTo>
                      <a:pt x="29" y="27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411" name="Freeform 378"/>
              <p:cNvSpPr>
                <a:spLocks/>
              </p:cNvSpPr>
              <p:nvPr/>
            </p:nvSpPr>
            <p:spPr bwMode="auto">
              <a:xfrm>
                <a:off x="5386" y="3139"/>
                <a:ext cx="10" cy="324"/>
              </a:xfrm>
              <a:custGeom>
                <a:avLst/>
                <a:gdLst>
                  <a:gd name="T0" fmla="*/ 0 w 29"/>
                  <a:gd name="T1" fmla="*/ 21 h 372"/>
                  <a:gd name="T2" fmla="*/ 0 w 29"/>
                  <a:gd name="T3" fmla="*/ 260 h 372"/>
                  <a:gd name="T4" fmla="*/ 3 w 29"/>
                  <a:gd name="T5" fmla="*/ 282 h 372"/>
                  <a:gd name="T6" fmla="*/ 3 w 29"/>
                  <a:gd name="T7" fmla="*/ 0 h 372"/>
                  <a:gd name="T8" fmla="*/ 0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0" y="27"/>
                    </a:moveTo>
                    <a:lnTo>
                      <a:pt x="0" y="343"/>
                    </a:lnTo>
                    <a:lnTo>
                      <a:pt x="29" y="372"/>
                    </a:lnTo>
                    <a:lnTo>
                      <a:pt x="2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412" name="Freeform 379"/>
              <p:cNvSpPr>
                <a:spLocks/>
              </p:cNvSpPr>
              <p:nvPr/>
            </p:nvSpPr>
            <p:spPr bwMode="auto">
              <a:xfrm>
                <a:off x="5008" y="2721"/>
                <a:ext cx="72" cy="324"/>
              </a:xfrm>
              <a:custGeom>
                <a:avLst/>
                <a:gdLst>
                  <a:gd name="T0" fmla="*/ 3 w 215"/>
                  <a:gd name="T1" fmla="*/ 163 h 373"/>
                  <a:gd name="T2" fmla="*/ 21 w 215"/>
                  <a:gd name="T3" fmla="*/ 163 h 373"/>
                  <a:gd name="T4" fmla="*/ 21 w 215"/>
                  <a:gd name="T5" fmla="*/ 260 h 373"/>
                  <a:gd name="T6" fmla="*/ 3 w 215"/>
                  <a:gd name="T7" fmla="*/ 260 h 373"/>
                  <a:gd name="T8" fmla="*/ 0 w 215"/>
                  <a:gd name="T9" fmla="*/ 281 h 373"/>
                  <a:gd name="T10" fmla="*/ 24 w 215"/>
                  <a:gd name="T11" fmla="*/ 281 h 373"/>
                  <a:gd name="T12" fmla="*/ 24 w 215"/>
                  <a:gd name="T13" fmla="*/ 0 h 373"/>
                  <a:gd name="T14" fmla="*/ 0 w 215"/>
                  <a:gd name="T15" fmla="*/ 0 h 373"/>
                  <a:gd name="T16" fmla="*/ 3 w 215"/>
                  <a:gd name="T17" fmla="*/ 22 h 373"/>
                  <a:gd name="T18" fmla="*/ 21 w 215"/>
                  <a:gd name="T19" fmla="*/ 22 h 373"/>
                  <a:gd name="T20" fmla="*/ 21 w 215"/>
                  <a:gd name="T21" fmla="*/ 129 h 373"/>
                  <a:gd name="T22" fmla="*/ 3 w 215"/>
                  <a:gd name="T23" fmla="*/ 129 h 373"/>
                  <a:gd name="T24" fmla="*/ 3 w 215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3"/>
                  <a:gd name="T41" fmla="*/ 215 w 215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3">
                    <a:moveTo>
                      <a:pt x="29" y="217"/>
                    </a:moveTo>
                    <a:lnTo>
                      <a:pt x="187" y="217"/>
                    </a:lnTo>
                    <a:lnTo>
                      <a:pt x="187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5" y="373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7" y="29"/>
                    </a:lnTo>
                    <a:lnTo>
                      <a:pt x="187" y="171"/>
                    </a:lnTo>
                    <a:lnTo>
                      <a:pt x="29" y="171"/>
                    </a:lnTo>
                    <a:lnTo>
                      <a:pt x="29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413" name="Freeform 380"/>
              <p:cNvSpPr>
                <a:spLocks/>
              </p:cNvSpPr>
              <p:nvPr/>
            </p:nvSpPr>
            <p:spPr bwMode="auto">
              <a:xfrm>
                <a:off x="5008" y="2721"/>
                <a:ext cx="10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414" name="Freeform 381"/>
              <p:cNvSpPr>
                <a:spLocks/>
              </p:cNvSpPr>
              <p:nvPr/>
            </p:nvSpPr>
            <p:spPr bwMode="auto">
              <a:xfrm>
                <a:off x="4903" y="2721"/>
                <a:ext cx="71" cy="324"/>
              </a:xfrm>
              <a:custGeom>
                <a:avLst/>
                <a:gdLst>
                  <a:gd name="T0" fmla="*/ 3 w 216"/>
                  <a:gd name="T1" fmla="*/ 163 h 373"/>
                  <a:gd name="T2" fmla="*/ 20 w 216"/>
                  <a:gd name="T3" fmla="*/ 163 h 373"/>
                  <a:gd name="T4" fmla="*/ 20 w 216"/>
                  <a:gd name="T5" fmla="*/ 260 h 373"/>
                  <a:gd name="T6" fmla="*/ 3 w 216"/>
                  <a:gd name="T7" fmla="*/ 260 h 373"/>
                  <a:gd name="T8" fmla="*/ 0 w 216"/>
                  <a:gd name="T9" fmla="*/ 281 h 373"/>
                  <a:gd name="T10" fmla="*/ 23 w 216"/>
                  <a:gd name="T11" fmla="*/ 281 h 373"/>
                  <a:gd name="T12" fmla="*/ 23 w 216"/>
                  <a:gd name="T13" fmla="*/ 0 h 373"/>
                  <a:gd name="T14" fmla="*/ 0 w 216"/>
                  <a:gd name="T15" fmla="*/ 0 h 373"/>
                  <a:gd name="T16" fmla="*/ 3 w 216"/>
                  <a:gd name="T17" fmla="*/ 22 h 373"/>
                  <a:gd name="T18" fmla="*/ 20 w 216"/>
                  <a:gd name="T19" fmla="*/ 22 h 373"/>
                  <a:gd name="T20" fmla="*/ 20 w 216"/>
                  <a:gd name="T21" fmla="*/ 129 h 373"/>
                  <a:gd name="T22" fmla="*/ 3 w 216"/>
                  <a:gd name="T23" fmla="*/ 129 h 373"/>
                  <a:gd name="T24" fmla="*/ 3 w 216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3"/>
                  <a:gd name="T41" fmla="*/ 216 w 216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3">
                    <a:moveTo>
                      <a:pt x="29" y="217"/>
                    </a:moveTo>
                    <a:lnTo>
                      <a:pt x="186" y="217"/>
                    </a:lnTo>
                    <a:lnTo>
                      <a:pt x="186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6" y="373"/>
                    </a:lnTo>
                    <a:lnTo>
                      <a:pt x="216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6" y="29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9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415" name="Freeform 382"/>
              <p:cNvSpPr>
                <a:spLocks/>
              </p:cNvSpPr>
              <p:nvPr/>
            </p:nvSpPr>
            <p:spPr bwMode="auto">
              <a:xfrm>
                <a:off x="4903" y="2721"/>
                <a:ext cx="9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416" name="Freeform 383"/>
              <p:cNvSpPr>
                <a:spLocks/>
              </p:cNvSpPr>
              <p:nvPr/>
            </p:nvSpPr>
            <p:spPr bwMode="auto">
              <a:xfrm>
                <a:off x="4799" y="2721"/>
                <a:ext cx="72" cy="324"/>
              </a:xfrm>
              <a:custGeom>
                <a:avLst/>
                <a:gdLst>
                  <a:gd name="T0" fmla="*/ 3 w 215"/>
                  <a:gd name="T1" fmla="*/ 163 h 373"/>
                  <a:gd name="T2" fmla="*/ 21 w 215"/>
                  <a:gd name="T3" fmla="*/ 163 h 373"/>
                  <a:gd name="T4" fmla="*/ 21 w 215"/>
                  <a:gd name="T5" fmla="*/ 260 h 373"/>
                  <a:gd name="T6" fmla="*/ 3 w 215"/>
                  <a:gd name="T7" fmla="*/ 260 h 373"/>
                  <a:gd name="T8" fmla="*/ 0 w 215"/>
                  <a:gd name="T9" fmla="*/ 281 h 373"/>
                  <a:gd name="T10" fmla="*/ 24 w 215"/>
                  <a:gd name="T11" fmla="*/ 281 h 373"/>
                  <a:gd name="T12" fmla="*/ 24 w 215"/>
                  <a:gd name="T13" fmla="*/ 0 h 373"/>
                  <a:gd name="T14" fmla="*/ 0 w 215"/>
                  <a:gd name="T15" fmla="*/ 0 h 373"/>
                  <a:gd name="T16" fmla="*/ 3 w 215"/>
                  <a:gd name="T17" fmla="*/ 22 h 373"/>
                  <a:gd name="T18" fmla="*/ 21 w 215"/>
                  <a:gd name="T19" fmla="*/ 22 h 373"/>
                  <a:gd name="T20" fmla="*/ 21 w 215"/>
                  <a:gd name="T21" fmla="*/ 129 h 373"/>
                  <a:gd name="T22" fmla="*/ 3 w 215"/>
                  <a:gd name="T23" fmla="*/ 129 h 373"/>
                  <a:gd name="T24" fmla="*/ 3 w 215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3"/>
                  <a:gd name="T41" fmla="*/ 215 w 215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3">
                    <a:moveTo>
                      <a:pt x="28" y="217"/>
                    </a:moveTo>
                    <a:lnTo>
                      <a:pt x="186" y="217"/>
                    </a:lnTo>
                    <a:lnTo>
                      <a:pt x="186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5" y="373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6" y="29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417" name="Freeform 384"/>
              <p:cNvSpPr>
                <a:spLocks/>
              </p:cNvSpPr>
              <p:nvPr/>
            </p:nvSpPr>
            <p:spPr bwMode="auto">
              <a:xfrm>
                <a:off x="4799" y="2721"/>
                <a:ext cx="10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418" name="Freeform 386"/>
              <p:cNvSpPr>
                <a:spLocks/>
              </p:cNvSpPr>
              <p:nvPr/>
            </p:nvSpPr>
            <p:spPr bwMode="auto">
              <a:xfrm>
                <a:off x="4903" y="3139"/>
                <a:ext cx="9" cy="324"/>
              </a:xfrm>
              <a:custGeom>
                <a:avLst/>
                <a:gdLst>
                  <a:gd name="T0" fmla="*/ 3 w 29"/>
                  <a:gd name="T1" fmla="*/ 21 h 372"/>
                  <a:gd name="T2" fmla="*/ 3 w 29"/>
                  <a:gd name="T3" fmla="*/ 260 h 372"/>
                  <a:gd name="T4" fmla="*/ 0 w 29"/>
                  <a:gd name="T5" fmla="*/ 282 h 372"/>
                  <a:gd name="T6" fmla="*/ 0 w 29"/>
                  <a:gd name="T7" fmla="*/ 0 h 372"/>
                  <a:gd name="T8" fmla="*/ 3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29" y="27"/>
                    </a:moveTo>
                    <a:lnTo>
                      <a:pt x="29" y="343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419" name="Freeform 387"/>
              <p:cNvSpPr>
                <a:spLocks/>
              </p:cNvSpPr>
              <p:nvPr/>
            </p:nvSpPr>
            <p:spPr bwMode="auto">
              <a:xfrm>
                <a:off x="4799" y="3139"/>
                <a:ext cx="72" cy="324"/>
              </a:xfrm>
              <a:custGeom>
                <a:avLst/>
                <a:gdLst>
                  <a:gd name="T0" fmla="*/ 3 w 215"/>
                  <a:gd name="T1" fmla="*/ 165 h 372"/>
                  <a:gd name="T2" fmla="*/ 21 w 215"/>
                  <a:gd name="T3" fmla="*/ 165 h 372"/>
                  <a:gd name="T4" fmla="*/ 21 w 215"/>
                  <a:gd name="T5" fmla="*/ 260 h 372"/>
                  <a:gd name="T6" fmla="*/ 3 w 215"/>
                  <a:gd name="T7" fmla="*/ 260 h 372"/>
                  <a:gd name="T8" fmla="*/ 0 w 215"/>
                  <a:gd name="T9" fmla="*/ 282 h 372"/>
                  <a:gd name="T10" fmla="*/ 24 w 215"/>
                  <a:gd name="T11" fmla="*/ 282 h 372"/>
                  <a:gd name="T12" fmla="*/ 24 w 215"/>
                  <a:gd name="T13" fmla="*/ 0 h 372"/>
                  <a:gd name="T14" fmla="*/ 0 w 215"/>
                  <a:gd name="T15" fmla="*/ 0 h 372"/>
                  <a:gd name="T16" fmla="*/ 3 w 215"/>
                  <a:gd name="T17" fmla="*/ 21 h 372"/>
                  <a:gd name="T18" fmla="*/ 21 w 215"/>
                  <a:gd name="T19" fmla="*/ 21 h 372"/>
                  <a:gd name="T20" fmla="*/ 21 w 215"/>
                  <a:gd name="T21" fmla="*/ 130 h 372"/>
                  <a:gd name="T22" fmla="*/ 3 w 215"/>
                  <a:gd name="T23" fmla="*/ 130 h 372"/>
                  <a:gd name="T24" fmla="*/ 3 w 215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2"/>
                  <a:gd name="T41" fmla="*/ 215 w 215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2">
                    <a:moveTo>
                      <a:pt x="28" y="217"/>
                    </a:moveTo>
                    <a:lnTo>
                      <a:pt x="186" y="217"/>
                    </a:lnTo>
                    <a:lnTo>
                      <a:pt x="186" y="343"/>
                    </a:lnTo>
                    <a:lnTo>
                      <a:pt x="29" y="343"/>
                    </a:lnTo>
                    <a:lnTo>
                      <a:pt x="0" y="372"/>
                    </a:lnTo>
                    <a:lnTo>
                      <a:pt x="215" y="372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7"/>
                    </a:lnTo>
                    <a:lnTo>
                      <a:pt x="186" y="27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420" name="Freeform 388"/>
              <p:cNvSpPr>
                <a:spLocks/>
              </p:cNvSpPr>
              <p:nvPr/>
            </p:nvSpPr>
            <p:spPr bwMode="auto">
              <a:xfrm>
                <a:off x="4799" y="3139"/>
                <a:ext cx="10" cy="324"/>
              </a:xfrm>
              <a:custGeom>
                <a:avLst/>
                <a:gdLst>
                  <a:gd name="T0" fmla="*/ 3 w 29"/>
                  <a:gd name="T1" fmla="*/ 21 h 372"/>
                  <a:gd name="T2" fmla="*/ 3 w 29"/>
                  <a:gd name="T3" fmla="*/ 260 h 372"/>
                  <a:gd name="T4" fmla="*/ 0 w 29"/>
                  <a:gd name="T5" fmla="*/ 282 h 372"/>
                  <a:gd name="T6" fmla="*/ 0 w 29"/>
                  <a:gd name="T7" fmla="*/ 0 h 372"/>
                  <a:gd name="T8" fmla="*/ 3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29" y="27"/>
                    </a:moveTo>
                    <a:lnTo>
                      <a:pt x="29" y="343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421" name="Rectangle 389"/>
              <p:cNvSpPr>
                <a:spLocks noChangeArrowheads="1"/>
              </p:cNvSpPr>
              <p:nvPr/>
            </p:nvSpPr>
            <p:spPr bwMode="auto">
              <a:xfrm>
                <a:off x="5114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422" name="Rectangle 390"/>
              <p:cNvSpPr>
                <a:spLocks noChangeArrowheads="1"/>
              </p:cNvSpPr>
              <p:nvPr/>
            </p:nvSpPr>
            <p:spPr bwMode="auto">
              <a:xfrm>
                <a:off x="5218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423" name="Rectangle 391"/>
              <p:cNvSpPr>
                <a:spLocks noChangeArrowheads="1"/>
              </p:cNvSpPr>
              <p:nvPr/>
            </p:nvSpPr>
            <p:spPr bwMode="auto">
              <a:xfrm>
                <a:off x="5324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424" name="Rectangle 392"/>
              <p:cNvSpPr>
                <a:spLocks noChangeArrowheads="1"/>
              </p:cNvSpPr>
              <p:nvPr/>
            </p:nvSpPr>
            <p:spPr bwMode="auto">
              <a:xfrm>
                <a:off x="5008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425" name="Rectangle 393"/>
              <p:cNvSpPr>
                <a:spLocks noChangeArrowheads="1"/>
              </p:cNvSpPr>
              <p:nvPr/>
            </p:nvSpPr>
            <p:spPr bwMode="auto">
              <a:xfrm>
                <a:off x="4903" y="2898"/>
                <a:ext cx="71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426" name="Rectangle 394"/>
              <p:cNvSpPr>
                <a:spLocks noChangeArrowheads="1"/>
              </p:cNvSpPr>
              <p:nvPr/>
            </p:nvSpPr>
            <p:spPr bwMode="auto">
              <a:xfrm>
                <a:off x="4799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  <p:sp>
            <p:nvSpPr>
              <p:cNvPr id="427" name="Freeform 395"/>
              <p:cNvSpPr>
                <a:spLocks/>
              </p:cNvSpPr>
              <p:nvPr/>
            </p:nvSpPr>
            <p:spPr bwMode="auto">
              <a:xfrm>
                <a:off x="4986" y="2736"/>
                <a:ext cx="12" cy="37"/>
              </a:xfrm>
              <a:custGeom>
                <a:avLst/>
                <a:gdLst>
                  <a:gd name="T0" fmla="*/ 2 w 37"/>
                  <a:gd name="T1" fmla="*/ 36 h 38"/>
                  <a:gd name="T2" fmla="*/ 3 w 37"/>
                  <a:gd name="T3" fmla="*/ 34 h 38"/>
                  <a:gd name="T4" fmla="*/ 3 w 37"/>
                  <a:gd name="T5" fmla="*/ 30 h 38"/>
                  <a:gd name="T6" fmla="*/ 4 w 37"/>
                  <a:gd name="T7" fmla="*/ 23 h 38"/>
                  <a:gd name="T8" fmla="*/ 4 w 37"/>
                  <a:gd name="T9" fmla="*/ 19 h 38"/>
                  <a:gd name="T10" fmla="*/ 4 w 37"/>
                  <a:gd name="T11" fmla="*/ 12 h 38"/>
                  <a:gd name="T12" fmla="*/ 3 w 37"/>
                  <a:gd name="T13" fmla="*/ 5 h 38"/>
                  <a:gd name="T14" fmla="*/ 3 w 37"/>
                  <a:gd name="T15" fmla="*/ 1 h 38"/>
                  <a:gd name="T16" fmla="*/ 2 w 37"/>
                  <a:gd name="T17" fmla="*/ 0 h 38"/>
                  <a:gd name="T18" fmla="*/ 1 w 37"/>
                  <a:gd name="T19" fmla="*/ 1 h 38"/>
                  <a:gd name="T20" fmla="*/ 1 w 37"/>
                  <a:gd name="T21" fmla="*/ 5 h 38"/>
                  <a:gd name="T22" fmla="*/ 0 w 37"/>
                  <a:gd name="T23" fmla="*/ 12 h 38"/>
                  <a:gd name="T24" fmla="*/ 0 w 37"/>
                  <a:gd name="T25" fmla="*/ 19 h 38"/>
                  <a:gd name="T26" fmla="*/ 0 w 37"/>
                  <a:gd name="T27" fmla="*/ 23 h 38"/>
                  <a:gd name="T28" fmla="*/ 1 w 37"/>
                  <a:gd name="T29" fmla="*/ 30 h 38"/>
                  <a:gd name="T30" fmla="*/ 1 w 37"/>
                  <a:gd name="T31" fmla="*/ 34 h 38"/>
                  <a:gd name="T32" fmla="*/ 2 w 37"/>
                  <a:gd name="T33" fmla="*/ 36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7"/>
                  <a:gd name="T52" fmla="*/ 0 h 38"/>
                  <a:gd name="T53" fmla="*/ 37 w 37"/>
                  <a:gd name="T54" fmla="*/ 38 h 3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7" h="38">
                    <a:moveTo>
                      <a:pt x="19" y="38"/>
                    </a:moveTo>
                    <a:lnTo>
                      <a:pt x="26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7" y="19"/>
                    </a:lnTo>
                    <a:lnTo>
                      <a:pt x="36" y="12"/>
                    </a:lnTo>
                    <a:lnTo>
                      <a:pt x="32" y="5"/>
                    </a:lnTo>
                    <a:lnTo>
                      <a:pt x="26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>
                  <a:latin typeface="Calibri" pitchFamily="34" charset="0"/>
                </a:endParaRPr>
              </a:p>
            </p:txBody>
          </p:sp>
        </p:grpSp>
        <p:grpSp>
          <p:nvGrpSpPr>
            <p:cNvPr id="346" name="Группа 629"/>
            <p:cNvGrpSpPr>
              <a:grpSpLocks/>
            </p:cNvGrpSpPr>
            <p:nvPr/>
          </p:nvGrpSpPr>
          <p:grpSpPr bwMode="auto">
            <a:xfrm>
              <a:off x="4452227" y="1501240"/>
              <a:ext cx="249072" cy="202424"/>
              <a:chOff x="142483" y="3760971"/>
              <a:chExt cx="346075" cy="386605"/>
            </a:xfrm>
          </p:grpSpPr>
          <p:sp>
            <p:nvSpPr>
              <p:cNvPr id="347" name="Line 281"/>
              <p:cNvSpPr>
                <a:spLocks noChangeShapeType="1"/>
              </p:cNvSpPr>
              <p:nvPr/>
            </p:nvSpPr>
            <p:spPr bwMode="auto">
              <a:xfrm>
                <a:off x="203673" y="3847248"/>
                <a:ext cx="0" cy="30032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1083166">
                  <a:buClr>
                    <a:srgbClr val="000000"/>
                  </a:buClr>
                  <a:buSzPct val="100000"/>
                  <a:defRPr/>
                </a:pPr>
                <a:endParaRPr lang="ru-RU" sz="678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endParaRPr>
              </a:p>
            </p:txBody>
          </p:sp>
          <p:sp>
            <p:nvSpPr>
              <p:cNvPr id="348" name="Freeform 285"/>
              <p:cNvSpPr>
                <a:spLocks/>
              </p:cNvSpPr>
              <p:nvPr/>
            </p:nvSpPr>
            <p:spPr bwMode="auto">
              <a:xfrm>
                <a:off x="198223" y="3795140"/>
                <a:ext cx="270456" cy="228326"/>
              </a:xfrm>
              <a:custGeom>
                <a:avLst/>
                <a:gdLst>
                  <a:gd name="T0" fmla="*/ 0 w 291"/>
                  <a:gd name="T1" fmla="*/ 0 h 159"/>
                  <a:gd name="T2" fmla="*/ 0 w 291"/>
                  <a:gd name="T3" fmla="*/ 2147483647 h 159"/>
                  <a:gd name="T4" fmla="*/ 2147483647 w 291"/>
                  <a:gd name="T5" fmla="*/ 2147483647 h 159"/>
                  <a:gd name="T6" fmla="*/ 2147483647 w 291"/>
                  <a:gd name="T7" fmla="*/ 2147483647 h 159"/>
                  <a:gd name="T8" fmla="*/ 0 w 291"/>
                  <a:gd name="T9" fmla="*/ 0 h 1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1"/>
                  <a:gd name="T16" fmla="*/ 0 h 159"/>
                  <a:gd name="T17" fmla="*/ 291 w 291"/>
                  <a:gd name="T18" fmla="*/ 159 h 1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1" h="159">
                    <a:moveTo>
                      <a:pt x="0" y="0"/>
                    </a:moveTo>
                    <a:lnTo>
                      <a:pt x="0" y="159"/>
                    </a:lnTo>
                    <a:lnTo>
                      <a:pt x="291" y="114"/>
                    </a:lnTo>
                    <a:lnTo>
                      <a:pt x="291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defTabSz="1083166">
                  <a:defRPr/>
                </a:pPr>
                <a:endParaRPr lang="ru-RU" sz="678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+mj-lt"/>
                </a:endParaRPr>
              </a:p>
            </p:txBody>
          </p:sp>
          <p:sp>
            <p:nvSpPr>
              <p:cNvPr id="349" name="Text Box 286"/>
              <p:cNvSpPr txBox="1">
                <a:spLocks noChangeArrowheads="1"/>
              </p:cNvSpPr>
              <p:nvPr/>
            </p:nvSpPr>
            <p:spPr bwMode="auto">
              <a:xfrm>
                <a:off x="142483" y="3760971"/>
                <a:ext cx="346075" cy="2416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28748" tIns="64375" rIns="128748" bIns="64375">
                <a:spAutoFit/>
              </a:bodyPr>
              <a:lstStyle/>
              <a:p>
                <a:pPr algn="ctr" defTabSz="870679">
                  <a:defRPr/>
                </a:pPr>
                <a:endParaRPr lang="ru-RU" sz="339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endParaRPr>
              </a:p>
            </p:txBody>
          </p:sp>
        </p:grpSp>
      </p:grp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0" y="-10060"/>
            <a:ext cx="10344902" cy="77031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39497" tIns="19750" rIns="39497" bIns="19750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93604">
              <a:lnSpc>
                <a:spcPct val="85000"/>
              </a:lnSpc>
            </a:pPr>
            <a:r>
              <a:rPr lang="ru-RU" sz="1356" dirty="0">
                <a:solidFill>
                  <a:prstClr val="white"/>
                </a:solidFill>
              </a:rPr>
              <a:t>ИНФОРМАЦИОННЫЕ МАТЕРИАЛЫ ПО ОСАДКАМ И ПОРЫВАМ ВЕТРА НА ТЕРРИТОРИИ</a:t>
            </a:r>
          </a:p>
          <a:p>
            <a:pPr defTabSz="993604">
              <a:lnSpc>
                <a:spcPct val="85000"/>
              </a:lnSpc>
            </a:pPr>
            <a:r>
              <a:rPr lang="ru-RU" sz="1356" dirty="0">
                <a:solidFill>
                  <a:prstClr val="white"/>
                </a:solidFill>
              </a:rPr>
              <a:t>АРХАНГЕЛЬСКОЙ ОБЛАСТИ, Г. АРХАНГЕЛЬСК </a:t>
            </a:r>
          </a:p>
          <a:p>
            <a:pPr defTabSz="993604">
              <a:lnSpc>
                <a:spcPct val="85000"/>
              </a:lnSpc>
            </a:pPr>
            <a:r>
              <a:rPr lang="ru-RU" sz="1356" dirty="0">
                <a:solidFill>
                  <a:prstClr val="white"/>
                </a:solidFill>
              </a:rPr>
              <a:t>(</a:t>
            </a:r>
            <a:r>
              <a:rPr lang="ru-RU" sz="1356" dirty="0"/>
              <a:t>РИСК НАРУШЕНИЯ ЭЛЕКТРОСНАБЖЕНИЯ </a:t>
            </a:r>
            <a:r>
              <a:rPr lang="ru-RU" sz="1356" dirty="0">
                <a:solidFill>
                  <a:prstClr val="white"/>
                </a:solidFill>
              </a:rPr>
              <a:t>НА </a:t>
            </a:r>
            <a:r>
              <a:rPr lang="ru-RU" sz="1356" dirty="0" smtClean="0">
                <a:solidFill>
                  <a:prstClr val="white"/>
                </a:solidFill>
              </a:rPr>
              <a:t>11.04.2021)</a:t>
            </a:r>
            <a:endParaRPr lang="ru-RU" sz="1356" dirty="0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760255"/>
            <a:ext cx="2892287" cy="2221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587" tIns="21794" rIns="43587" bIns="21794" rtlCol="0"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1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pic>
        <p:nvPicPr>
          <p:cNvPr id="10" name="938D5C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010999"/>
            <a:ext cx="2892287" cy="179183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2" y="7494040"/>
            <a:ext cx="2164432" cy="70419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txBody>
          <a:bodyPr wrap="square" lIns="77498" tIns="38749" rIns="77498" bIns="38749" rtlCol="0">
            <a:spAutoFit/>
          </a:bodyPr>
          <a:lstStyle/>
          <a:p>
            <a:r>
              <a:rPr lang="ru-RU" sz="678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14:10 </a:t>
            </a:r>
            <a:r>
              <a:rPr lang="ru-RU" sz="678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10.04.2021</a:t>
            </a:r>
            <a:endParaRPr lang="ru-RU" sz="67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Архангельской области</a:t>
            </a:r>
          </a:p>
          <a:p>
            <a:r>
              <a:rPr lang="ru-RU" sz="6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 7 </a:t>
            </a:r>
            <a:r>
              <a:rPr lang="ru-RU" sz="678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Е.В. Редута</a:t>
            </a:r>
            <a:endParaRPr lang="ru-RU" sz="67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3915-1113</a:t>
            </a:r>
          </a:p>
          <a:p>
            <a:r>
              <a:rPr lang="ru-RU" sz="6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Использовались: АИУС РСЧС – 2030, </a:t>
            </a:r>
            <a:r>
              <a:rPr lang="en-US" sz="6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Google Earth</a:t>
            </a:r>
          </a:p>
          <a:p>
            <a:r>
              <a:rPr lang="ru-RU" sz="6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масштаб 1:</a:t>
            </a:r>
            <a:r>
              <a:rPr lang="en-US" sz="6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ru-RU" sz="6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000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7781131" y="6249559"/>
            <a:ext cx="3058599" cy="1978312"/>
            <a:chOff x="6888035" y="3406970"/>
            <a:chExt cx="2706642" cy="1750665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6888035" y="3406970"/>
              <a:ext cx="2706642" cy="1750665"/>
              <a:chOff x="9401422" y="3528490"/>
              <a:chExt cx="3097242" cy="3327533"/>
            </a:xfrm>
          </p:grpSpPr>
          <p:grpSp>
            <p:nvGrpSpPr>
              <p:cNvPr id="110" name="Группа 1145"/>
              <p:cNvGrpSpPr/>
              <p:nvPr/>
            </p:nvGrpSpPr>
            <p:grpSpPr>
              <a:xfrm>
                <a:off x="9401422" y="3528490"/>
                <a:ext cx="3097242" cy="3327533"/>
                <a:chOff x="6759625" y="4893992"/>
                <a:chExt cx="2522465" cy="1971696"/>
              </a:xfrm>
            </p:grpSpPr>
            <p:sp>
              <p:nvSpPr>
                <p:cNvPr id="115" name="Rectangle 93"/>
                <p:cNvSpPr>
                  <a:spLocks noChangeArrowheads="1"/>
                </p:cNvSpPr>
                <p:nvPr/>
              </p:nvSpPr>
              <p:spPr bwMode="auto">
                <a:xfrm>
                  <a:off x="6759625" y="4918615"/>
                  <a:ext cx="2096871" cy="1921565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defRPr/>
                  </a:pPr>
                  <a:endParaRPr lang="ru-RU" altLang="ru-RU" sz="763" dirty="0">
                    <a:solidFill>
                      <a:srgbClr val="000000"/>
                    </a:solidFill>
                    <a:latin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6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197788" y="4893992"/>
                  <a:ext cx="1606383" cy="26256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144627" tIns="72315" rIns="144627" bIns="72315">
                  <a:spAutoFit/>
                </a:bodyPr>
                <a:lstStyle>
                  <a:lvl1pPr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763" i="1" dirty="0">
                      <a:solidFill>
                        <a:srgbClr val="000000"/>
                      </a:solidFill>
                      <a:cs typeface="Arial" panose="020B0604020202020204" pitchFamily="34" charset="0"/>
                    </a:rPr>
                    <a:t>Условные обозначения</a:t>
                  </a:r>
                </a:p>
              </p:txBody>
            </p:sp>
            <p:sp>
              <p:nvSpPr>
                <p:cNvPr id="117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187581" y="6232908"/>
                  <a:ext cx="1609849" cy="26256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144627" tIns="72315" rIns="144627" bIns="72315">
                  <a:spAutoFit/>
                </a:bodyPr>
                <a:lstStyle>
                  <a:lvl1pPr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defRPr/>
                  </a:pPr>
                  <a:endParaRPr lang="ru-RU" altLang="ru-RU" sz="763" b="0" dirty="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8" name="TextBox 10"/>
                <p:cNvSpPr txBox="1"/>
                <p:nvPr/>
              </p:nvSpPr>
              <p:spPr>
                <a:xfrm>
                  <a:off x="6814224" y="6637475"/>
                  <a:ext cx="919351" cy="209036"/>
                </a:xfrm>
                <a:prstGeom prst="rect">
                  <a:avLst/>
                </a:prstGeom>
                <a:solidFill>
                  <a:schemeClr val="bg1"/>
                </a:solidFill>
                <a:effectLst>
                  <a:softEdge rad="63500"/>
                </a:effectLst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algn="ctr">
                    <a:defRPr sz="700"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 algn="l">
                    <a:defRPr/>
                  </a:pPr>
                  <a:r>
                    <a:rPr lang="ru-RU" sz="763" dirty="0">
                      <a:solidFill>
                        <a:prstClr val="black"/>
                      </a:solidFill>
                    </a:rPr>
                    <a:t>МО Архангельск   </a:t>
                  </a:r>
                </a:p>
              </p:txBody>
            </p:sp>
            <p:sp>
              <p:nvSpPr>
                <p:cNvPr id="119" name="Прямоугольник 118"/>
                <p:cNvSpPr/>
                <p:nvPr/>
              </p:nvSpPr>
              <p:spPr>
                <a:xfrm>
                  <a:off x="6821544" y="6110531"/>
                  <a:ext cx="527227" cy="138165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ru-RU" sz="763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321/20</a:t>
                  </a:r>
                </a:p>
              </p:txBody>
            </p:sp>
            <p:sp>
              <p:nvSpPr>
                <p:cNvPr id="120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451011" y="6603122"/>
                  <a:ext cx="1831079" cy="26256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144627" tIns="72315" rIns="144627" bIns="72315">
                  <a:spAutoFit/>
                </a:bodyPr>
                <a:lstStyle>
                  <a:lvl1pPr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763" b="0" dirty="0">
                      <a:solidFill>
                        <a:srgbClr val="000000"/>
                      </a:solidFill>
                      <a:cs typeface="Arial" panose="020B0604020202020204" pitchFamily="34" charset="0"/>
                    </a:rPr>
                    <a:t>- муниципальное образование</a:t>
                  </a:r>
                </a:p>
              </p:txBody>
            </p:sp>
            <p:sp>
              <p:nvSpPr>
                <p:cNvPr id="121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254310" y="5904605"/>
                  <a:ext cx="1896493" cy="26256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144627" tIns="72315" rIns="144627" bIns="72315">
                  <a:spAutoFit/>
                </a:bodyPr>
                <a:lstStyle>
                  <a:lvl1pPr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763" b="0" dirty="0">
                      <a:solidFill>
                        <a:srgbClr val="000000"/>
                      </a:solidFill>
                      <a:cs typeface="Arial" panose="020B0604020202020204" pitchFamily="34" charset="0"/>
                    </a:rPr>
                    <a:t> - линии электропередач 110 кВт</a:t>
                  </a:r>
                </a:p>
              </p:txBody>
            </p:sp>
            <p:cxnSp>
              <p:nvCxnSpPr>
                <p:cNvPr id="122" name="Прямая соединительная линия 121"/>
                <p:cNvCxnSpPr/>
                <p:nvPr/>
              </p:nvCxnSpPr>
              <p:spPr>
                <a:xfrm>
                  <a:off x="6955007" y="5999758"/>
                  <a:ext cx="275997" cy="0"/>
                </a:xfrm>
                <a:prstGeom prst="line">
                  <a:avLst/>
                </a:prstGeom>
                <a:ln w="38100"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3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286006" y="6092782"/>
                  <a:ext cx="1898652" cy="26256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144627" tIns="72315" rIns="144627" bIns="72315">
                  <a:spAutoFit/>
                </a:bodyPr>
                <a:lstStyle>
                  <a:lvl1pPr defTabSz="1279525"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defTabSz="1279525"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defTabSz="1279525"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defTabSz="1279525"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defTabSz="1279525"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763" kern="0" dirty="0">
                      <a:solidFill>
                        <a:srgbClr val="000000"/>
                      </a:solidFill>
                      <a:latin typeface="Times New Roman" pitchFamily="18" charset="0"/>
                    </a:rPr>
                    <a:t>- </a:t>
                  </a:r>
                  <a:r>
                    <a:rPr lang="ru-RU" altLang="ru-RU" sz="763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rPr>
                    <a:t>протяженность ЛЭП/ТП (шт.)</a:t>
                  </a:r>
                </a:p>
              </p:txBody>
            </p:sp>
          </p:grpSp>
          <p:sp>
            <p:nvSpPr>
              <p:cNvPr id="111" name="Скругленный прямоугольник 110"/>
              <p:cNvSpPr/>
              <p:nvPr/>
            </p:nvSpPr>
            <p:spPr>
              <a:xfrm>
                <a:off x="9661923" y="6214698"/>
                <a:ext cx="282820" cy="225201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ru-RU" sz="763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60%</a:t>
                </a:r>
              </a:p>
            </p:txBody>
          </p:sp>
          <p:sp>
            <p:nvSpPr>
              <p:cNvPr id="112" name="Text Box 97"/>
              <p:cNvSpPr txBox="1">
                <a:spLocks noChangeArrowheads="1"/>
              </p:cNvSpPr>
              <p:nvPr/>
            </p:nvSpPr>
            <p:spPr bwMode="auto">
              <a:xfrm>
                <a:off x="10113052" y="6153649"/>
                <a:ext cx="2046139" cy="3514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0629" tIns="45316" rIns="90629" bIns="45316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905852">
                  <a:defRPr/>
                </a:pPr>
                <a:r>
                  <a:rPr lang="ru-RU" altLang="ru-RU" sz="763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 - износ электроэнергетических систем </a:t>
                </a:r>
              </a:p>
            </p:txBody>
          </p:sp>
          <p:sp>
            <p:nvSpPr>
              <p:cNvPr id="113" name="Прямоугольник 112"/>
              <p:cNvSpPr/>
              <p:nvPr/>
            </p:nvSpPr>
            <p:spPr>
              <a:xfrm>
                <a:off x="9477456" y="5946998"/>
                <a:ext cx="658385" cy="197832"/>
              </a:xfrm>
              <a:prstGeom prst="rect">
                <a:avLst/>
              </a:prstGeom>
              <a:solidFill>
                <a:srgbClr val="92D050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77488" tIns="38744" rIns="77488" bIns="38744" anchor="ctr"/>
              <a:lstStyle/>
              <a:p>
                <a:pPr algn="ctr"/>
                <a:r>
                  <a:rPr lang="ru-RU" sz="763" kern="0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19/330</a:t>
                </a:r>
              </a:p>
            </p:txBody>
          </p:sp>
          <p:sp>
            <p:nvSpPr>
              <p:cNvPr id="114" name="Text Box 97"/>
              <p:cNvSpPr txBox="1">
                <a:spLocks noChangeArrowheads="1"/>
              </p:cNvSpPr>
              <p:nvPr/>
            </p:nvSpPr>
            <p:spPr bwMode="auto">
              <a:xfrm>
                <a:off x="10063858" y="5864760"/>
                <a:ext cx="1648083" cy="4430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44614" tIns="72309" rIns="144614" bIns="72309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r>
                  <a:rPr lang="ru-RU" altLang="ru-RU" sz="763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- кол-во домов /населения</a:t>
                </a:r>
              </a:p>
            </p:txBody>
          </p:sp>
        </p:grpSp>
        <p:sp>
          <p:nvSpPr>
            <p:cNvPr id="14" name="Text Box 97"/>
            <p:cNvSpPr txBox="1">
              <a:spLocks noChangeArrowheads="1"/>
            </p:cNvSpPr>
            <p:nvPr/>
          </p:nvSpPr>
          <p:spPr bwMode="auto">
            <a:xfrm>
              <a:off x="7401727" y="3544304"/>
              <a:ext cx="1506131" cy="2008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8471" tIns="54237" rIns="108471" bIns="5423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763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количество осадков, мм</a:t>
              </a:r>
            </a:p>
          </p:txBody>
        </p:sp>
        <p:sp>
          <p:nvSpPr>
            <p:cNvPr id="15" name="TextBox 23"/>
            <p:cNvSpPr txBox="1"/>
            <p:nvPr/>
          </p:nvSpPr>
          <p:spPr>
            <a:xfrm>
              <a:off x="7020652" y="3567602"/>
              <a:ext cx="383894" cy="208640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32" kern="0" dirty="0" smtClean="0">
                  <a:solidFill>
                    <a:prstClr val="black"/>
                  </a:solidFill>
                </a:rPr>
                <a:t>18</a:t>
              </a:r>
              <a:endParaRPr lang="ru-RU" sz="932" kern="0" dirty="0">
                <a:solidFill>
                  <a:prstClr val="black"/>
                </a:solidFill>
              </a:endParaRPr>
            </a:p>
          </p:txBody>
        </p:sp>
        <p:sp>
          <p:nvSpPr>
            <p:cNvPr id="16" name="TextBox 23"/>
            <p:cNvSpPr txBox="1"/>
            <p:nvPr/>
          </p:nvSpPr>
          <p:spPr>
            <a:xfrm>
              <a:off x="7032241" y="3722164"/>
              <a:ext cx="372305" cy="208640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32" kern="0" dirty="0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17" name="Text Box 97"/>
            <p:cNvSpPr txBox="1">
              <a:spLocks noChangeArrowheads="1"/>
            </p:cNvSpPr>
            <p:nvPr/>
          </p:nvSpPr>
          <p:spPr bwMode="auto">
            <a:xfrm>
              <a:off x="7401727" y="3712263"/>
              <a:ext cx="1018906" cy="2008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8471" tIns="54237" rIns="108471" bIns="5423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763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порывы ветра, м/с</a:t>
              </a:r>
            </a:p>
          </p:txBody>
        </p:sp>
        <p:grpSp>
          <p:nvGrpSpPr>
            <p:cNvPr id="18" name="Группа 629"/>
            <p:cNvGrpSpPr>
              <a:grpSpLocks/>
            </p:cNvGrpSpPr>
            <p:nvPr/>
          </p:nvGrpSpPr>
          <p:grpSpPr bwMode="auto">
            <a:xfrm>
              <a:off x="7140938" y="3928255"/>
              <a:ext cx="155099" cy="151307"/>
              <a:chOff x="142483" y="3760971"/>
              <a:chExt cx="346075" cy="386605"/>
            </a:xfrm>
          </p:grpSpPr>
          <p:sp>
            <p:nvSpPr>
              <p:cNvPr id="107" name="Line 281"/>
              <p:cNvSpPr>
                <a:spLocks noChangeShapeType="1"/>
              </p:cNvSpPr>
              <p:nvPr/>
            </p:nvSpPr>
            <p:spPr bwMode="auto">
              <a:xfrm>
                <a:off x="203673" y="3847248"/>
                <a:ext cx="0" cy="30032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1083410">
                  <a:buClr>
                    <a:srgbClr val="000000"/>
                  </a:buClr>
                  <a:buSzPct val="100000"/>
                  <a:defRPr/>
                </a:pPr>
                <a:endParaRPr lang="ru-RU" sz="678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endParaRPr>
              </a:p>
            </p:txBody>
          </p:sp>
          <p:sp>
            <p:nvSpPr>
              <p:cNvPr id="108" name="Freeform 285"/>
              <p:cNvSpPr>
                <a:spLocks/>
              </p:cNvSpPr>
              <p:nvPr/>
            </p:nvSpPr>
            <p:spPr bwMode="auto">
              <a:xfrm>
                <a:off x="198223" y="3795140"/>
                <a:ext cx="270456" cy="228326"/>
              </a:xfrm>
              <a:custGeom>
                <a:avLst/>
                <a:gdLst>
                  <a:gd name="T0" fmla="*/ 0 w 291"/>
                  <a:gd name="T1" fmla="*/ 0 h 159"/>
                  <a:gd name="T2" fmla="*/ 0 w 291"/>
                  <a:gd name="T3" fmla="*/ 2147483647 h 159"/>
                  <a:gd name="T4" fmla="*/ 2147483647 w 291"/>
                  <a:gd name="T5" fmla="*/ 2147483647 h 159"/>
                  <a:gd name="T6" fmla="*/ 2147483647 w 291"/>
                  <a:gd name="T7" fmla="*/ 2147483647 h 159"/>
                  <a:gd name="T8" fmla="*/ 0 w 291"/>
                  <a:gd name="T9" fmla="*/ 0 h 1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1"/>
                  <a:gd name="T16" fmla="*/ 0 h 159"/>
                  <a:gd name="T17" fmla="*/ 291 w 291"/>
                  <a:gd name="T18" fmla="*/ 159 h 1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1" h="159">
                    <a:moveTo>
                      <a:pt x="0" y="0"/>
                    </a:moveTo>
                    <a:lnTo>
                      <a:pt x="0" y="159"/>
                    </a:lnTo>
                    <a:lnTo>
                      <a:pt x="291" y="114"/>
                    </a:lnTo>
                    <a:lnTo>
                      <a:pt x="291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defTabSz="1083410">
                  <a:defRPr/>
                </a:pPr>
                <a:endParaRPr lang="ru-RU" sz="678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+mj-lt"/>
                </a:endParaRPr>
              </a:p>
            </p:txBody>
          </p:sp>
          <p:sp>
            <p:nvSpPr>
              <p:cNvPr id="109" name="Text Box 286"/>
              <p:cNvSpPr txBox="1">
                <a:spLocks noChangeArrowheads="1"/>
              </p:cNvSpPr>
              <p:nvPr/>
            </p:nvSpPr>
            <p:spPr bwMode="auto">
              <a:xfrm>
                <a:off x="142483" y="3760971"/>
                <a:ext cx="346075" cy="3384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6561" tIns="48281" rIns="96561" bIns="48281">
                <a:spAutoFit/>
              </a:bodyPr>
              <a:lstStyle/>
              <a:p>
                <a:pPr algn="ctr" defTabSz="870873">
                  <a:defRPr/>
                </a:pPr>
                <a:endParaRPr lang="ru-RU" sz="339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endParaRPr>
              </a:p>
            </p:txBody>
          </p:sp>
        </p:grpSp>
        <p:sp>
          <p:nvSpPr>
            <p:cNvPr id="19" name="Text Box 97"/>
            <p:cNvSpPr txBox="1">
              <a:spLocks noChangeArrowheads="1"/>
            </p:cNvSpPr>
            <p:nvPr/>
          </p:nvSpPr>
          <p:spPr bwMode="auto">
            <a:xfrm>
              <a:off x="7361882" y="3879881"/>
              <a:ext cx="1716335" cy="200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8477" tIns="54241" rIns="108477" bIns="5424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763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пожарно-спасательные формирования</a:t>
              </a:r>
            </a:p>
          </p:txBody>
        </p:sp>
        <p:grpSp>
          <p:nvGrpSpPr>
            <p:cNvPr id="20" name="Group 316"/>
            <p:cNvGrpSpPr>
              <a:grpSpLocks/>
            </p:cNvGrpSpPr>
            <p:nvPr/>
          </p:nvGrpSpPr>
          <p:grpSpPr bwMode="auto">
            <a:xfrm>
              <a:off x="7129770" y="4103875"/>
              <a:ext cx="139927" cy="111367"/>
              <a:chOff x="4727" y="2506"/>
              <a:chExt cx="706" cy="1172"/>
            </a:xfrm>
          </p:grpSpPr>
          <p:sp>
            <p:nvSpPr>
              <p:cNvPr id="29" name="Freeform 317"/>
              <p:cNvSpPr>
                <a:spLocks/>
              </p:cNvSpPr>
              <p:nvPr/>
            </p:nvSpPr>
            <p:spPr bwMode="auto">
              <a:xfrm>
                <a:off x="4727" y="3558"/>
                <a:ext cx="46" cy="120"/>
              </a:xfrm>
              <a:custGeom>
                <a:avLst/>
                <a:gdLst>
                  <a:gd name="T0" fmla="*/ 0 w 139"/>
                  <a:gd name="T1" fmla="*/ 107 h 135"/>
                  <a:gd name="T2" fmla="*/ 0 w 139"/>
                  <a:gd name="T3" fmla="*/ 73 h 135"/>
                  <a:gd name="T4" fmla="*/ 5 w 139"/>
                  <a:gd name="T5" fmla="*/ 73 h 135"/>
                  <a:gd name="T6" fmla="*/ 5 w 139"/>
                  <a:gd name="T7" fmla="*/ 37 h 135"/>
                  <a:gd name="T8" fmla="*/ 10 w 139"/>
                  <a:gd name="T9" fmla="*/ 37 h 135"/>
                  <a:gd name="T10" fmla="*/ 10 w 139"/>
                  <a:gd name="T11" fmla="*/ 0 h 135"/>
                  <a:gd name="T12" fmla="*/ 15 w 139"/>
                  <a:gd name="T13" fmla="*/ 0 h 135"/>
                  <a:gd name="T14" fmla="*/ 15 w 139"/>
                  <a:gd name="T15" fmla="*/ 107 h 135"/>
                  <a:gd name="T16" fmla="*/ 0 w 139"/>
                  <a:gd name="T17" fmla="*/ 107 h 1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9"/>
                  <a:gd name="T28" fmla="*/ 0 h 135"/>
                  <a:gd name="T29" fmla="*/ 139 w 139"/>
                  <a:gd name="T30" fmla="*/ 135 h 13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9" h="135">
                    <a:moveTo>
                      <a:pt x="0" y="135"/>
                    </a:moveTo>
                    <a:lnTo>
                      <a:pt x="0" y="92"/>
                    </a:lnTo>
                    <a:lnTo>
                      <a:pt x="46" y="92"/>
                    </a:lnTo>
                    <a:lnTo>
                      <a:pt x="46" y="47"/>
                    </a:lnTo>
                    <a:lnTo>
                      <a:pt x="92" y="47"/>
                    </a:lnTo>
                    <a:lnTo>
                      <a:pt x="92" y="0"/>
                    </a:lnTo>
                    <a:lnTo>
                      <a:pt x="139" y="0"/>
                    </a:lnTo>
                    <a:lnTo>
                      <a:pt x="139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30" name="Freeform 318"/>
              <p:cNvSpPr>
                <a:spLocks/>
              </p:cNvSpPr>
              <p:nvPr/>
            </p:nvSpPr>
            <p:spPr bwMode="auto">
              <a:xfrm>
                <a:off x="4773" y="2564"/>
                <a:ext cx="648" cy="1114"/>
              </a:xfrm>
              <a:custGeom>
                <a:avLst/>
                <a:gdLst>
                  <a:gd name="T0" fmla="*/ 0 w 1946"/>
                  <a:gd name="T1" fmla="*/ 971 h 1278"/>
                  <a:gd name="T2" fmla="*/ 0 w 1946"/>
                  <a:gd name="T3" fmla="*/ 78 h 1278"/>
                  <a:gd name="T4" fmla="*/ 84 w 1946"/>
                  <a:gd name="T5" fmla="*/ 78 h 1278"/>
                  <a:gd name="T6" fmla="*/ 84 w 1946"/>
                  <a:gd name="T7" fmla="*/ 71 h 1278"/>
                  <a:gd name="T8" fmla="*/ 84 w 1946"/>
                  <a:gd name="T9" fmla="*/ 62 h 1278"/>
                  <a:gd name="T10" fmla="*/ 85 w 1946"/>
                  <a:gd name="T11" fmla="*/ 55 h 1278"/>
                  <a:gd name="T12" fmla="*/ 85 w 1946"/>
                  <a:gd name="T13" fmla="*/ 48 h 1278"/>
                  <a:gd name="T14" fmla="*/ 86 w 1946"/>
                  <a:gd name="T15" fmla="*/ 42 h 1278"/>
                  <a:gd name="T16" fmla="*/ 88 w 1946"/>
                  <a:gd name="T17" fmla="*/ 35 h 1278"/>
                  <a:gd name="T18" fmla="*/ 89 w 1946"/>
                  <a:gd name="T19" fmla="*/ 29 h 1278"/>
                  <a:gd name="T20" fmla="*/ 91 w 1946"/>
                  <a:gd name="T21" fmla="*/ 23 h 1278"/>
                  <a:gd name="T22" fmla="*/ 92 w 1946"/>
                  <a:gd name="T23" fmla="*/ 18 h 1278"/>
                  <a:gd name="T24" fmla="*/ 94 w 1946"/>
                  <a:gd name="T25" fmla="*/ 14 h 1278"/>
                  <a:gd name="T26" fmla="*/ 96 w 1946"/>
                  <a:gd name="T27" fmla="*/ 10 h 1278"/>
                  <a:gd name="T28" fmla="*/ 98 w 1946"/>
                  <a:gd name="T29" fmla="*/ 6 h 1278"/>
                  <a:gd name="T30" fmla="*/ 101 w 1946"/>
                  <a:gd name="T31" fmla="*/ 3 h 1278"/>
                  <a:gd name="T32" fmla="*/ 103 w 1946"/>
                  <a:gd name="T33" fmla="*/ 3 h 1278"/>
                  <a:gd name="T34" fmla="*/ 105 w 1946"/>
                  <a:gd name="T35" fmla="*/ 0 h 1278"/>
                  <a:gd name="T36" fmla="*/ 108 w 1946"/>
                  <a:gd name="T37" fmla="*/ 0 h 1278"/>
                  <a:gd name="T38" fmla="*/ 110 w 1946"/>
                  <a:gd name="T39" fmla="*/ 0 h 1278"/>
                  <a:gd name="T40" fmla="*/ 113 w 1946"/>
                  <a:gd name="T41" fmla="*/ 3 h 1278"/>
                  <a:gd name="T42" fmla="*/ 115 w 1946"/>
                  <a:gd name="T43" fmla="*/ 3 h 1278"/>
                  <a:gd name="T44" fmla="*/ 118 w 1946"/>
                  <a:gd name="T45" fmla="*/ 6 h 1278"/>
                  <a:gd name="T46" fmla="*/ 120 w 1946"/>
                  <a:gd name="T47" fmla="*/ 10 h 1278"/>
                  <a:gd name="T48" fmla="*/ 122 w 1946"/>
                  <a:gd name="T49" fmla="*/ 14 h 1278"/>
                  <a:gd name="T50" fmla="*/ 124 w 1946"/>
                  <a:gd name="T51" fmla="*/ 18 h 1278"/>
                  <a:gd name="T52" fmla="*/ 125 w 1946"/>
                  <a:gd name="T53" fmla="*/ 23 h 1278"/>
                  <a:gd name="T54" fmla="*/ 127 w 1946"/>
                  <a:gd name="T55" fmla="*/ 29 h 1278"/>
                  <a:gd name="T56" fmla="*/ 128 w 1946"/>
                  <a:gd name="T57" fmla="*/ 35 h 1278"/>
                  <a:gd name="T58" fmla="*/ 130 w 1946"/>
                  <a:gd name="T59" fmla="*/ 42 h 1278"/>
                  <a:gd name="T60" fmla="*/ 130 w 1946"/>
                  <a:gd name="T61" fmla="*/ 48 h 1278"/>
                  <a:gd name="T62" fmla="*/ 131 w 1946"/>
                  <a:gd name="T63" fmla="*/ 55 h 1278"/>
                  <a:gd name="T64" fmla="*/ 132 w 1946"/>
                  <a:gd name="T65" fmla="*/ 62 h 1278"/>
                  <a:gd name="T66" fmla="*/ 132 w 1946"/>
                  <a:gd name="T67" fmla="*/ 71 h 1278"/>
                  <a:gd name="T68" fmla="*/ 132 w 1946"/>
                  <a:gd name="T69" fmla="*/ 78 h 1278"/>
                  <a:gd name="T70" fmla="*/ 216 w 1946"/>
                  <a:gd name="T71" fmla="*/ 78 h 1278"/>
                  <a:gd name="T72" fmla="*/ 216 w 1946"/>
                  <a:gd name="T73" fmla="*/ 970 h 1278"/>
                  <a:gd name="T74" fmla="*/ 0 w 1946"/>
                  <a:gd name="T75" fmla="*/ 971 h 127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946"/>
                  <a:gd name="T115" fmla="*/ 0 h 1278"/>
                  <a:gd name="T116" fmla="*/ 1946 w 1946"/>
                  <a:gd name="T117" fmla="*/ 1278 h 1278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946" h="1278">
                    <a:moveTo>
                      <a:pt x="0" y="1278"/>
                    </a:moveTo>
                    <a:lnTo>
                      <a:pt x="0" y="103"/>
                    </a:lnTo>
                    <a:lnTo>
                      <a:pt x="753" y="103"/>
                    </a:lnTo>
                    <a:lnTo>
                      <a:pt x="754" y="93"/>
                    </a:lnTo>
                    <a:lnTo>
                      <a:pt x="757" y="82"/>
                    </a:lnTo>
                    <a:lnTo>
                      <a:pt x="763" y="72"/>
                    </a:lnTo>
                    <a:lnTo>
                      <a:pt x="769" y="63"/>
                    </a:lnTo>
                    <a:lnTo>
                      <a:pt x="779" y="55"/>
                    </a:lnTo>
                    <a:lnTo>
                      <a:pt x="790" y="46"/>
                    </a:lnTo>
                    <a:lnTo>
                      <a:pt x="803" y="38"/>
                    </a:lnTo>
                    <a:lnTo>
                      <a:pt x="817" y="30"/>
                    </a:lnTo>
                    <a:lnTo>
                      <a:pt x="833" y="24"/>
                    </a:lnTo>
                    <a:lnTo>
                      <a:pt x="849" y="18"/>
                    </a:lnTo>
                    <a:lnTo>
                      <a:pt x="867" y="13"/>
                    </a:lnTo>
                    <a:lnTo>
                      <a:pt x="887" y="8"/>
                    </a:lnTo>
                    <a:lnTo>
                      <a:pt x="907" y="5"/>
                    </a:lnTo>
                    <a:lnTo>
                      <a:pt x="928" y="3"/>
                    </a:lnTo>
                    <a:lnTo>
                      <a:pt x="950" y="0"/>
                    </a:lnTo>
                    <a:lnTo>
                      <a:pt x="972" y="0"/>
                    </a:lnTo>
                    <a:lnTo>
                      <a:pt x="995" y="0"/>
                    </a:lnTo>
                    <a:lnTo>
                      <a:pt x="1017" y="3"/>
                    </a:lnTo>
                    <a:lnTo>
                      <a:pt x="1038" y="5"/>
                    </a:lnTo>
                    <a:lnTo>
                      <a:pt x="1059" y="8"/>
                    </a:lnTo>
                    <a:lnTo>
                      <a:pt x="1078" y="13"/>
                    </a:lnTo>
                    <a:lnTo>
                      <a:pt x="1096" y="18"/>
                    </a:lnTo>
                    <a:lnTo>
                      <a:pt x="1113" y="24"/>
                    </a:lnTo>
                    <a:lnTo>
                      <a:pt x="1129" y="30"/>
                    </a:lnTo>
                    <a:lnTo>
                      <a:pt x="1143" y="38"/>
                    </a:lnTo>
                    <a:lnTo>
                      <a:pt x="1155" y="46"/>
                    </a:lnTo>
                    <a:lnTo>
                      <a:pt x="1167" y="55"/>
                    </a:lnTo>
                    <a:lnTo>
                      <a:pt x="1175" y="63"/>
                    </a:lnTo>
                    <a:lnTo>
                      <a:pt x="1183" y="72"/>
                    </a:lnTo>
                    <a:lnTo>
                      <a:pt x="1189" y="82"/>
                    </a:lnTo>
                    <a:lnTo>
                      <a:pt x="1192" y="93"/>
                    </a:lnTo>
                    <a:lnTo>
                      <a:pt x="1193" y="103"/>
                    </a:lnTo>
                    <a:lnTo>
                      <a:pt x="1946" y="103"/>
                    </a:lnTo>
                    <a:lnTo>
                      <a:pt x="1946" y="1277"/>
                    </a:lnTo>
                    <a:lnTo>
                      <a:pt x="0" y="1278"/>
                    </a:lnTo>
                    <a:close/>
                  </a:path>
                </a:pathLst>
              </a:custGeom>
              <a:solidFill>
                <a:srgbClr val="B233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31" name="Rectangle 319"/>
              <p:cNvSpPr>
                <a:spLocks noChangeArrowheads="1"/>
              </p:cNvSpPr>
              <p:nvPr/>
            </p:nvSpPr>
            <p:spPr bwMode="auto">
              <a:xfrm>
                <a:off x="5188" y="3087"/>
                <a:ext cx="42" cy="3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32" name="Rectangle 320"/>
              <p:cNvSpPr>
                <a:spLocks noChangeArrowheads="1"/>
              </p:cNvSpPr>
              <p:nvPr/>
            </p:nvSpPr>
            <p:spPr bwMode="auto">
              <a:xfrm>
                <a:off x="5168" y="3134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33" name="Rectangle 321"/>
              <p:cNvSpPr>
                <a:spLocks noChangeArrowheads="1"/>
              </p:cNvSpPr>
              <p:nvPr/>
            </p:nvSpPr>
            <p:spPr bwMode="auto">
              <a:xfrm>
                <a:off x="5306" y="3034"/>
                <a:ext cx="42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34" name="Rectangle 322"/>
              <p:cNvSpPr>
                <a:spLocks noChangeArrowheads="1"/>
              </p:cNvSpPr>
              <p:nvPr/>
            </p:nvSpPr>
            <p:spPr bwMode="auto">
              <a:xfrm>
                <a:off x="5286" y="3087"/>
                <a:ext cx="40" cy="3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35" name="Rectangle 323"/>
              <p:cNvSpPr>
                <a:spLocks noChangeArrowheads="1"/>
              </p:cNvSpPr>
              <p:nvPr/>
            </p:nvSpPr>
            <p:spPr bwMode="auto">
              <a:xfrm>
                <a:off x="5286" y="2987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36" name="Rectangle 324"/>
              <p:cNvSpPr>
                <a:spLocks noChangeArrowheads="1"/>
              </p:cNvSpPr>
              <p:nvPr/>
            </p:nvSpPr>
            <p:spPr bwMode="auto">
              <a:xfrm>
                <a:off x="4773" y="3076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37" name="Rectangle 325"/>
              <p:cNvSpPr>
                <a:spLocks noChangeArrowheads="1"/>
              </p:cNvSpPr>
              <p:nvPr/>
            </p:nvSpPr>
            <p:spPr bwMode="auto">
              <a:xfrm>
                <a:off x="4773" y="3024"/>
                <a:ext cx="18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38" name="Rectangle 326"/>
              <p:cNvSpPr>
                <a:spLocks noChangeArrowheads="1"/>
              </p:cNvSpPr>
              <p:nvPr/>
            </p:nvSpPr>
            <p:spPr bwMode="auto">
              <a:xfrm>
                <a:off x="4773" y="3123"/>
                <a:ext cx="18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39" name="Rectangle 327"/>
              <p:cNvSpPr>
                <a:spLocks noChangeArrowheads="1"/>
              </p:cNvSpPr>
              <p:nvPr/>
            </p:nvSpPr>
            <p:spPr bwMode="auto">
              <a:xfrm>
                <a:off x="4946" y="3076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40" name="Rectangle 328"/>
              <p:cNvSpPr>
                <a:spLocks noChangeArrowheads="1"/>
              </p:cNvSpPr>
              <p:nvPr/>
            </p:nvSpPr>
            <p:spPr bwMode="auto">
              <a:xfrm>
                <a:off x="4924" y="312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41" name="Rectangle 329"/>
              <p:cNvSpPr>
                <a:spLocks noChangeArrowheads="1"/>
              </p:cNvSpPr>
              <p:nvPr/>
            </p:nvSpPr>
            <p:spPr bwMode="auto">
              <a:xfrm>
                <a:off x="4773" y="345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42" name="Rectangle 330"/>
              <p:cNvSpPr>
                <a:spLocks noChangeArrowheads="1"/>
              </p:cNvSpPr>
              <p:nvPr/>
            </p:nvSpPr>
            <p:spPr bwMode="auto">
              <a:xfrm>
                <a:off x="4773" y="3406"/>
                <a:ext cx="18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43" name="Rectangle 331"/>
              <p:cNvSpPr>
                <a:spLocks noChangeArrowheads="1"/>
              </p:cNvSpPr>
              <p:nvPr/>
            </p:nvSpPr>
            <p:spPr bwMode="auto">
              <a:xfrm>
                <a:off x="4773" y="3505"/>
                <a:ext cx="18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44" name="Rectangle 332"/>
              <p:cNvSpPr>
                <a:spLocks noChangeArrowheads="1"/>
              </p:cNvSpPr>
              <p:nvPr/>
            </p:nvSpPr>
            <p:spPr bwMode="auto">
              <a:xfrm>
                <a:off x="4946" y="345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45" name="Rectangle 333"/>
              <p:cNvSpPr>
                <a:spLocks noChangeArrowheads="1"/>
              </p:cNvSpPr>
              <p:nvPr/>
            </p:nvSpPr>
            <p:spPr bwMode="auto">
              <a:xfrm>
                <a:off x="4924" y="3505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46" name="Freeform 334"/>
              <p:cNvSpPr>
                <a:spLocks/>
              </p:cNvSpPr>
              <p:nvPr/>
            </p:nvSpPr>
            <p:spPr bwMode="auto">
              <a:xfrm>
                <a:off x="5024" y="3076"/>
                <a:ext cx="146" cy="89"/>
              </a:xfrm>
              <a:custGeom>
                <a:avLst/>
                <a:gdLst>
                  <a:gd name="T0" fmla="*/ 48 w 440"/>
                  <a:gd name="T1" fmla="*/ 78 h 102"/>
                  <a:gd name="T2" fmla="*/ 48 w 440"/>
                  <a:gd name="T3" fmla="*/ 70 h 102"/>
                  <a:gd name="T4" fmla="*/ 48 w 440"/>
                  <a:gd name="T5" fmla="*/ 63 h 102"/>
                  <a:gd name="T6" fmla="*/ 47 w 440"/>
                  <a:gd name="T7" fmla="*/ 55 h 102"/>
                  <a:gd name="T8" fmla="*/ 46 w 440"/>
                  <a:gd name="T9" fmla="*/ 49 h 102"/>
                  <a:gd name="T10" fmla="*/ 45 w 440"/>
                  <a:gd name="T11" fmla="*/ 42 h 102"/>
                  <a:gd name="T12" fmla="*/ 44 w 440"/>
                  <a:gd name="T13" fmla="*/ 35 h 102"/>
                  <a:gd name="T14" fmla="*/ 43 w 440"/>
                  <a:gd name="T15" fmla="*/ 29 h 102"/>
                  <a:gd name="T16" fmla="*/ 41 w 440"/>
                  <a:gd name="T17" fmla="*/ 23 h 102"/>
                  <a:gd name="T18" fmla="*/ 39 w 440"/>
                  <a:gd name="T19" fmla="*/ 18 h 102"/>
                  <a:gd name="T20" fmla="*/ 38 w 440"/>
                  <a:gd name="T21" fmla="*/ 14 h 102"/>
                  <a:gd name="T22" fmla="*/ 36 w 440"/>
                  <a:gd name="T23" fmla="*/ 10 h 102"/>
                  <a:gd name="T24" fmla="*/ 34 w 440"/>
                  <a:gd name="T25" fmla="*/ 6 h 102"/>
                  <a:gd name="T26" fmla="*/ 32 w 440"/>
                  <a:gd name="T27" fmla="*/ 3 h 102"/>
                  <a:gd name="T28" fmla="*/ 29 w 440"/>
                  <a:gd name="T29" fmla="*/ 3 h 102"/>
                  <a:gd name="T30" fmla="*/ 27 w 440"/>
                  <a:gd name="T31" fmla="*/ 0 h 102"/>
                  <a:gd name="T32" fmla="*/ 24 w 440"/>
                  <a:gd name="T33" fmla="*/ 0 h 102"/>
                  <a:gd name="T34" fmla="*/ 22 w 440"/>
                  <a:gd name="T35" fmla="*/ 0 h 102"/>
                  <a:gd name="T36" fmla="*/ 19 w 440"/>
                  <a:gd name="T37" fmla="*/ 3 h 102"/>
                  <a:gd name="T38" fmla="*/ 17 w 440"/>
                  <a:gd name="T39" fmla="*/ 3 h 102"/>
                  <a:gd name="T40" fmla="*/ 15 w 440"/>
                  <a:gd name="T41" fmla="*/ 6 h 102"/>
                  <a:gd name="T42" fmla="*/ 13 w 440"/>
                  <a:gd name="T43" fmla="*/ 10 h 102"/>
                  <a:gd name="T44" fmla="*/ 11 w 440"/>
                  <a:gd name="T45" fmla="*/ 14 h 102"/>
                  <a:gd name="T46" fmla="*/ 9 w 440"/>
                  <a:gd name="T47" fmla="*/ 18 h 102"/>
                  <a:gd name="T48" fmla="*/ 7 w 440"/>
                  <a:gd name="T49" fmla="*/ 23 h 102"/>
                  <a:gd name="T50" fmla="*/ 6 w 440"/>
                  <a:gd name="T51" fmla="*/ 29 h 102"/>
                  <a:gd name="T52" fmla="*/ 4 w 440"/>
                  <a:gd name="T53" fmla="*/ 35 h 102"/>
                  <a:gd name="T54" fmla="*/ 3 w 440"/>
                  <a:gd name="T55" fmla="*/ 42 h 102"/>
                  <a:gd name="T56" fmla="*/ 2 w 440"/>
                  <a:gd name="T57" fmla="*/ 49 h 102"/>
                  <a:gd name="T58" fmla="*/ 1 w 440"/>
                  <a:gd name="T59" fmla="*/ 55 h 102"/>
                  <a:gd name="T60" fmla="*/ 0 w 440"/>
                  <a:gd name="T61" fmla="*/ 63 h 102"/>
                  <a:gd name="T62" fmla="*/ 0 w 440"/>
                  <a:gd name="T63" fmla="*/ 70 h 102"/>
                  <a:gd name="T64" fmla="*/ 0 w 440"/>
                  <a:gd name="T65" fmla="*/ 78 h 102"/>
                  <a:gd name="T66" fmla="*/ 48 w 440"/>
                  <a:gd name="T67" fmla="*/ 78 h 10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40"/>
                  <a:gd name="T103" fmla="*/ 0 h 102"/>
                  <a:gd name="T104" fmla="*/ 440 w 440"/>
                  <a:gd name="T105" fmla="*/ 102 h 10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40" h="102">
                    <a:moveTo>
                      <a:pt x="440" y="102"/>
                    </a:moveTo>
                    <a:lnTo>
                      <a:pt x="439" y="92"/>
                    </a:lnTo>
                    <a:lnTo>
                      <a:pt x="436" y="82"/>
                    </a:lnTo>
                    <a:lnTo>
                      <a:pt x="430" y="72"/>
                    </a:lnTo>
                    <a:lnTo>
                      <a:pt x="422" y="64"/>
                    </a:lnTo>
                    <a:lnTo>
                      <a:pt x="414" y="55"/>
                    </a:lnTo>
                    <a:lnTo>
                      <a:pt x="402" y="46"/>
                    </a:lnTo>
                    <a:lnTo>
                      <a:pt x="390" y="38"/>
                    </a:lnTo>
                    <a:lnTo>
                      <a:pt x="376" y="30"/>
                    </a:lnTo>
                    <a:lnTo>
                      <a:pt x="360" y="24"/>
                    </a:lnTo>
                    <a:lnTo>
                      <a:pt x="343" y="18"/>
                    </a:lnTo>
                    <a:lnTo>
                      <a:pt x="325" y="13"/>
                    </a:lnTo>
                    <a:lnTo>
                      <a:pt x="306" y="8"/>
                    </a:lnTo>
                    <a:lnTo>
                      <a:pt x="285" y="5"/>
                    </a:lnTo>
                    <a:lnTo>
                      <a:pt x="264" y="3"/>
                    </a:lnTo>
                    <a:lnTo>
                      <a:pt x="242" y="0"/>
                    </a:lnTo>
                    <a:lnTo>
                      <a:pt x="219" y="0"/>
                    </a:lnTo>
                    <a:lnTo>
                      <a:pt x="197" y="0"/>
                    </a:lnTo>
                    <a:lnTo>
                      <a:pt x="175" y="3"/>
                    </a:lnTo>
                    <a:lnTo>
                      <a:pt x="154" y="5"/>
                    </a:lnTo>
                    <a:lnTo>
                      <a:pt x="134" y="8"/>
                    </a:lnTo>
                    <a:lnTo>
                      <a:pt x="114" y="13"/>
                    </a:lnTo>
                    <a:lnTo>
                      <a:pt x="96" y="18"/>
                    </a:lnTo>
                    <a:lnTo>
                      <a:pt x="80" y="24"/>
                    </a:lnTo>
                    <a:lnTo>
                      <a:pt x="64" y="30"/>
                    </a:lnTo>
                    <a:lnTo>
                      <a:pt x="50" y="38"/>
                    </a:lnTo>
                    <a:lnTo>
                      <a:pt x="37" y="46"/>
                    </a:lnTo>
                    <a:lnTo>
                      <a:pt x="26" y="55"/>
                    </a:lnTo>
                    <a:lnTo>
                      <a:pt x="16" y="64"/>
                    </a:lnTo>
                    <a:lnTo>
                      <a:pt x="10" y="72"/>
                    </a:lnTo>
                    <a:lnTo>
                      <a:pt x="4" y="82"/>
                    </a:lnTo>
                    <a:lnTo>
                      <a:pt x="1" y="92"/>
                    </a:lnTo>
                    <a:lnTo>
                      <a:pt x="0" y="102"/>
                    </a:lnTo>
                    <a:lnTo>
                      <a:pt x="440" y="102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47" name="Freeform 335"/>
              <p:cNvSpPr>
                <a:spLocks/>
              </p:cNvSpPr>
              <p:nvPr/>
            </p:nvSpPr>
            <p:spPr bwMode="auto">
              <a:xfrm>
                <a:off x="4789" y="2506"/>
                <a:ext cx="615" cy="147"/>
              </a:xfrm>
              <a:custGeom>
                <a:avLst/>
                <a:gdLst>
                  <a:gd name="T0" fmla="*/ 100 w 1847"/>
                  <a:gd name="T1" fmla="*/ 50 h 168"/>
                  <a:gd name="T2" fmla="*/ 95 w 1847"/>
                  <a:gd name="T3" fmla="*/ 53 h 168"/>
                  <a:gd name="T4" fmla="*/ 91 w 1847"/>
                  <a:gd name="T5" fmla="*/ 60 h 168"/>
                  <a:gd name="T6" fmla="*/ 87 w 1847"/>
                  <a:gd name="T7" fmla="*/ 68 h 168"/>
                  <a:gd name="T8" fmla="*/ 84 w 1847"/>
                  <a:gd name="T9" fmla="*/ 79 h 168"/>
                  <a:gd name="T10" fmla="*/ 81 w 1847"/>
                  <a:gd name="T11" fmla="*/ 92 h 168"/>
                  <a:gd name="T12" fmla="*/ 79 w 1847"/>
                  <a:gd name="T13" fmla="*/ 105 h 168"/>
                  <a:gd name="T14" fmla="*/ 78 w 1847"/>
                  <a:gd name="T15" fmla="*/ 121 h 168"/>
                  <a:gd name="T16" fmla="*/ 0 w 1847"/>
                  <a:gd name="T17" fmla="*/ 129 h 168"/>
                  <a:gd name="T18" fmla="*/ 1 w 1847"/>
                  <a:gd name="T19" fmla="*/ 88 h 168"/>
                  <a:gd name="T20" fmla="*/ 6 w 1847"/>
                  <a:gd name="T21" fmla="*/ 88 h 168"/>
                  <a:gd name="T22" fmla="*/ 16 w 1847"/>
                  <a:gd name="T23" fmla="*/ 88 h 168"/>
                  <a:gd name="T24" fmla="*/ 28 w 1847"/>
                  <a:gd name="T25" fmla="*/ 88 h 168"/>
                  <a:gd name="T26" fmla="*/ 41 w 1847"/>
                  <a:gd name="T27" fmla="*/ 88 h 168"/>
                  <a:gd name="T28" fmla="*/ 54 w 1847"/>
                  <a:gd name="T29" fmla="*/ 88 h 168"/>
                  <a:gd name="T30" fmla="*/ 65 w 1847"/>
                  <a:gd name="T31" fmla="*/ 88 h 168"/>
                  <a:gd name="T32" fmla="*/ 71 w 1847"/>
                  <a:gd name="T33" fmla="*/ 88 h 168"/>
                  <a:gd name="T34" fmla="*/ 74 w 1847"/>
                  <a:gd name="T35" fmla="*/ 80 h 168"/>
                  <a:gd name="T36" fmla="*/ 76 w 1847"/>
                  <a:gd name="T37" fmla="*/ 64 h 168"/>
                  <a:gd name="T38" fmla="*/ 79 w 1847"/>
                  <a:gd name="T39" fmla="*/ 47 h 168"/>
                  <a:gd name="T40" fmla="*/ 83 w 1847"/>
                  <a:gd name="T41" fmla="*/ 33 h 168"/>
                  <a:gd name="T42" fmla="*/ 86 w 1847"/>
                  <a:gd name="T43" fmla="*/ 21 h 168"/>
                  <a:gd name="T44" fmla="*/ 91 w 1847"/>
                  <a:gd name="T45" fmla="*/ 10 h 168"/>
                  <a:gd name="T46" fmla="*/ 95 w 1847"/>
                  <a:gd name="T47" fmla="*/ 4 h 168"/>
                  <a:gd name="T48" fmla="*/ 100 w 1847"/>
                  <a:gd name="T49" fmla="*/ 1 h 168"/>
                  <a:gd name="T50" fmla="*/ 105 w 1847"/>
                  <a:gd name="T51" fmla="*/ 1 h 168"/>
                  <a:gd name="T52" fmla="*/ 110 w 1847"/>
                  <a:gd name="T53" fmla="*/ 4 h 168"/>
                  <a:gd name="T54" fmla="*/ 114 w 1847"/>
                  <a:gd name="T55" fmla="*/ 10 h 168"/>
                  <a:gd name="T56" fmla="*/ 119 w 1847"/>
                  <a:gd name="T57" fmla="*/ 21 h 168"/>
                  <a:gd name="T58" fmla="*/ 123 w 1847"/>
                  <a:gd name="T59" fmla="*/ 33 h 168"/>
                  <a:gd name="T60" fmla="*/ 126 w 1847"/>
                  <a:gd name="T61" fmla="*/ 47 h 168"/>
                  <a:gd name="T62" fmla="*/ 129 w 1847"/>
                  <a:gd name="T63" fmla="*/ 64 h 168"/>
                  <a:gd name="T64" fmla="*/ 131 w 1847"/>
                  <a:gd name="T65" fmla="*/ 80 h 168"/>
                  <a:gd name="T66" fmla="*/ 134 w 1847"/>
                  <a:gd name="T67" fmla="*/ 88 h 168"/>
                  <a:gd name="T68" fmla="*/ 140 w 1847"/>
                  <a:gd name="T69" fmla="*/ 88 h 168"/>
                  <a:gd name="T70" fmla="*/ 151 w 1847"/>
                  <a:gd name="T71" fmla="*/ 88 h 168"/>
                  <a:gd name="T72" fmla="*/ 163 w 1847"/>
                  <a:gd name="T73" fmla="*/ 88 h 168"/>
                  <a:gd name="T74" fmla="*/ 176 w 1847"/>
                  <a:gd name="T75" fmla="*/ 88 h 168"/>
                  <a:gd name="T76" fmla="*/ 189 w 1847"/>
                  <a:gd name="T77" fmla="*/ 88 h 168"/>
                  <a:gd name="T78" fmla="*/ 198 w 1847"/>
                  <a:gd name="T79" fmla="*/ 88 h 168"/>
                  <a:gd name="T80" fmla="*/ 204 w 1847"/>
                  <a:gd name="T81" fmla="*/ 88 h 168"/>
                  <a:gd name="T82" fmla="*/ 205 w 1847"/>
                  <a:gd name="T83" fmla="*/ 129 h 168"/>
                  <a:gd name="T84" fmla="*/ 127 w 1847"/>
                  <a:gd name="T85" fmla="*/ 121 h 168"/>
                  <a:gd name="T86" fmla="*/ 126 w 1847"/>
                  <a:gd name="T87" fmla="*/ 105 h 168"/>
                  <a:gd name="T88" fmla="*/ 124 w 1847"/>
                  <a:gd name="T89" fmla="*/ 92 h 168"/>
                  <a:gd name="T90" fmla="*/ 121 w 1847"/>
                  <a:gd name="T91" fmla="*/ 79 h 168"/>
                  <a:gd name="T92" fmla="*/ 118 w 1847"/>
                  <a:gd name="T93" fmla="*/ 68 h 168"/>
                  <a:gd name="T94" fmla="*/ 114 w 1847"/>
                  <a:gd name="T95" fmla="*/ 60 h 168"/>
                  <a:gd name="T96" fmla="*/ 110 w 1847"/>
                  <a:gd name="T97" fmla="*/ 53 h 168"/>
                  <a:gd name="T98" fmla="*/ 105 w 1847"/>
                  <a:gd name="T99" fmla="*/ 50 h 16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847"/>
                  <a:gd name="T151" fmla="*/ 0 h 168"/>
                  <a:gd name="T152" fmla="*/ 1847 w 1847"/>
                  <a:gd name="T153" fmla="*/ 168 h 16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847" h="168">
                    <a:moveTo>
                      <a:pt x="923" y="65"/>
                    </a:moveTo>
                    <a:lnTo>
                      <a:pt x="901" y="65"/>
                    </a:lnTo>
                    <a:lnTo>
                      <a:pt x="879" y="68"/>
                    </a:lnTo>
                    <a:lnTo>
                      <a:pt x="858" y="70"/>
                    </a:lnTo>
                    <a:lnTo>
                      <a:pt x="838" y="73"/>
                    </a:lnTo>
                    <a:lnTo>
                      <a:pt x="818" y="78"/>
                    </a:lnTo>
                    <a:lnTo>
                      <a:pt x="800" y="83"/>
                    </a:lnTo>
                    <a:lnTo>
                      <a:pt x="784" y="89"/>
                    </a:lnTo>
                    <a:lnTo>
                      <a:pt x="768" y="95"/>
                    </a:lnTo>
                    <a:lnTo>
                      <a:pt x="754" y="103"/>
                    </a:lnTo>
                    <a:lnTo>
                      <a:pt x="741" y="111"/>
                    </a:lnTo>
                    <a:lnTo>
                      <a:pt x="730" y="120"/>
                    </a:lnTo>
                    <a:lnTo>
                      <a:pt x="720" y="128"/>
                    </a:lnTo>
                    <a:lnTo>
                      <a:pt x="714" y="137"/>
                    </a:lnTo>
                    <a:lnTo>
                      <a:pt x="708" y="147"/>
                    </a:lnTo>
                    <a:lnTo>
                      <a:pt x="705" y="158"/>
                    </a:lnTo>
                    <a:lnTo>
                      <a:pt x="704" y="168"/>
                    </a:lnTo>
                    <a:lnTo>
                      <a:pt x="0" y="168"/>
                    </a:lnTo>
                    <a:lnTo>
                      <a:pt x="0" y="116"/>
                    </a:lnTo>
                    <a:lnTo>
                      <a:pt x="7" y="116"/>
                    </a:lnTo>
                    <a:lnTo>
                      <a:pt x="27" y="116"/>
                    </a:lnTo>
                    <a:lnTo>
                      <a:pt x="57" y="116"/>
                    </a:lnTo>
                    <a:lnTo>
                      <a:pt x="97" y="116"/>
                    </a:lnTo>
                    <a:lnTo>
                      <a:pt x="145" y="116"/>
                    </a:lnTo>
                    <a:lnTo>
                      <a:pt x="197" y="116"/>
                    </a:lnTo>
                    <a:lnTo>
                      <a:pt x="254" y="116"/>
                    </a:lnTo>
                    <a:lnTo>
                      <a:pt x="313" y="116"/>
                    </a:lnTo>
                    <a:lnTo>
                      <a:pt x="373" y="116"/>
                    </a:lnTo>
                    <a:lnTo>
                      <a:pt x="431" y="116"/>
                    </a:lnTo>
                    <a:lnTo>
                      <a:pt x="486" y="116"/>
                    </a:lnTo>
                    <a:lnTo>
                      <a:pt x="537" y="116"/>
                    </a:lnTo>
                    <a:lnTo>
                      <a:pt x="582" y="116"/>
                    </a:lnTo>
                    <a:lnTo>
                      <a:pt x="617" y="116"/>
                    </a:lnTo>
                    <a:lnTo>
                      <a:pt x="644" y="116"/>
                    </a:lnTo>
                    <a:lnTo>
                      <a:pt x="658" y="116"/>
                    </a:lnTo>
                    <a:lnTo>
                      <a:pt x="666" y="105"/>
                    </a:lnTo>
                    <a:lnTo>
                      <a:pt x="675" y="94"/>
                    </a:lnTo>
                    <a:lnTo>
                      <a:pt x="686" y="83"/>
                    </a:lnTo>
                    <a:lnTo>
                      <a:pt x="698" y="72"/>
                    </a:lnTo>
                    <a:lnTo>
                      <a:pt x="713" y="62"/>
                    </a:lnTo>
                    <a:lnTo>
                      <a:pt x="727" y="53"/>
                    </a:lnTo>
                    <a:lnTo>
                      <a:pt x="744" y="43"/>
                    </a:lnTo>
                    <a:lnTo>
                      <a:pt x="760" y="35"/>
                    </a:lnTo>
                    <a:lnTo>
                      <a:pt x="778" y="28"/>
                    </a:lnTo>
                    <a:lnTo>
                      <a:pt x="797" y="21"/>
                    </a:lnTo>
                    <a:lnTo>
                      <a:pt x="817" y="14"/>
                    </a:lnTo>
                    <a:lnTo>
                      <a:pt x="838" y="10"/>
                    </a:lnTo>
                    <a:lnTo>
                      <a:pt x="858" y="6"/>
                    </a:lnTo>
                    <a:lnTo>
                      <a:pt x="880" y="2"/>
                    </a:lnTo>
                    <a:lnTo>
                      <a:pt x="901" y="1"/>
                    </a:lnTo>
                    <a:lnTo>
                      <a:pt x="923" y="0"/>
                    </a:lnTo>
                    <a:lnTo>
                      <a:pt x="946" y="1"/>
                    </a:lnTo>
                    <a:lnTo>
                      <a:pt x="968" y="2"/>
                    </a:lnTo>
                    <a:lnTo>
                      <a:pt x="989" y="6"/>
                    </a:lnTo>
                    <a:lnTo>
                      <a:pt x="1010" y="10"/>
                    </a:lnTo>
                    <a:lnTo>
                      <a:pt x="1030" y="14"/>
                    </a:lnTo>
                    <a:lnTo>
                      <a:pt x="1050" y="21"/>
                    </a:lnTo>
                    <a:lnTo>
                      <a:pt x="1069" y="28"/>
                    </a:lnTo>
                    <a:lnTo>
                      <a:pt x="1088" y="35"/>
                    </a:lnTo>
                    <a:lnTo>
                      <a:pt x="1104" y="43"/>
                    </a:lnTo>
                    <a:lnTo>
                      <a:pt x="1121" y="53"/>
                    </a:lnTo>
                    <a:lnTo>
                      <a:pt x="1135" y="62"/>
                    </a:lnTo>
                    <a:lnTo>
                      <a:pt x="1149" y="72"/>
                    </a:lnTo>
                    <a:lnTo>
                      <a:pt x="1161" y="83"/>
                    </a:lnTo>
                    <a:lnTo>
                      <a:pt x="1172" y="94"/>
                    </a:lnTo>
                    <a:lnTo>
                      <a:pt x="1181" y="105"/>
                    </a:lnTo>
                    <a:lnTo>
                      <a:pt x="1189" y="116"/>
                    </a:lnTo>
                    <a:lnTo>
                      <a:pt x="1203" y="116"/>
                    </a:lnTo>
                    <a:lnTo>
                      <a:pt x="1230" y="116"/>
                    </a:lnTo>
                    <a:lnTo>
                      <a:pt x="1265" y="116"/>
                    </a:lnTo>
                    <a:lnTo>
                      <a:pt x="1309" y="116"/>
                    </a:lnTo>
                    <a:lnTo>
                      <a:pt x="1360" y="116"/>
                    </a:lnTo>
                    <a:lnTo>
                      <a:pt x="1416" y="116"/>
                    </a:lnTo>
                    <a:lnTo>
                      <a:pt x="1475" y="116"/>
                    </a:lnTo>
                    <a:lnTo>
                      <a:pt x="1535" y="116"/>
                    </a:lnTo>
                    <a:lnTo>
                      <a:pt x="1593" y="116"/>
                    </a:lnTo>
                    <a:lnTo>
                      <a:pt x="1650" y="116"/>
                    </a:lnTo>
                    <a:lnTo>
                      <a:pt x="1703" y="116"/>
                    </a:lnTo>
                    <a:lnTo>
                      <a:pt x="1751" y="116"/>
                    </a:lnTo>
                    <a:lnTo>
                      <a:pt x="1791" y="116"/>
                    </a:lnTo>
                    <a:lnTo>
                      <a:pt x="1821" y="116"/>
                    </a:lnTo>
                    <a:lnTo>
                      <a:pt x="1841" y="116"/>
                    </a:lnTo>
                    <a:lnTo>
                      <a:pt x="1847" y="116"/>
                    </a:lnTo>
                    <a:lnTo>
                      <a:pt x="1847" y="168"/>
                    </a:lnTo>
                    <a:lnTo>
                      <a:pt x="1144" y="168"/>
                    </a:lnTo>
                    <a:lnTo>
                      <a:pt x="1143" y="158"/>
                    </a:lnTo>
                    <a:lnTo>
                      <a:pt x="1140" y="147"/>
                    </a:lnTo>
                    <a:lnTo>
                      <a:pt x="1134" y="137"/>
                    </a:lnTo>
                    <a:lnTo>
                      <a:pt x="1126" y="128"/>
                    </a:lnTo>
                    <a:lnTo>
                      <a:pt x="1118" y="120"/>
                    </a:lnTo>
                    <a:lnTo>
                      <a:pt x="1106" y="111"/>
                    </a:lnTo>
                    <a:lnTo>
                      <a:pt x="1094" y="103"/>
                    </a:lnTo>
                    <a:lnTo>
                      <a:pt x="1080" y="95"/>
                    </a:lnTo>
                    <a:lnTo>
                      <a:pt x="1064" y="89"/>
                    </a:lnTo>
                    <a:lnTo>
                      <a:pt x="1047" y="83"/>
                    </a:lnTo>
                    <a:lnTo>
                      <a:pt x="1029" y="78"/>
                    </a:lnTo>
                    <a:lnTo>
                      <a:pt x="1010" y="73"/>
                    </a:lnTo>
                    <a:lnTo>
                      <a:pt x="989" y="70"/>
                    </a:lnTo>
                    <a:lnTo>
                      <a:pt x="968" y="68"/>
                    </a:lnTo>
                    <a:lnTo>
                      <a:pt x="946" y="65"/>
                    </a:lnTo>
                    <a:lnTo>
                      <a:pt x="923" y="65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48" name="Rectangle 336"/>
              <p:cNvSpPr>
                <a:spLocks noChangeArrowheads="1"/>
              </p:cNvSpPr>
              <p:nvPr/>
            </p:nvSpPr>
            <p:spPr bwMode="auto">
              <a:xfrm>
                <a:off x="5404" y="2595"/>
                <a:ext cx="29" cy="120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49" name="Rectangle 337"/>
              <p:cNvSpPr>
                <a:spLocks noChangeArrowheads="1"/>
              </p:cNvSpPr>
              <p:nvPr/>
            </p:nvSpPr>
            <p:spPr bwMode="auto">
              <a:xfrm>
                <a:off x="4759" y="2595"/>
                <a:ext cx="30" cy="120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50" name="Rectangle 338"/>
              <p:cNvSpPr>
                <a:spLocks noChangeArrowheads="1"/>
              </p:cNvSpPr>
              <p:nvPr/>
            </p:nvSpPr>
            <p:spPr bwMode="auto">
              <a:xfrm>
                <a:off x="5026" y="3165"/>
                <a:ext cx="142" cy="330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51" name="Rectangle 339"/>
              <p:cNvSpPr>
                <a:spLocks noChangeArrowheads="1"/>
              </p:cNvSpPr>
              <p:nvPr/>
            </p:nvSpPr>
            <p:spPr bwMode="auto">
              <a:xfrm>
                <a:off x="5026" y="3495"/>
                <a:ext cx="142" cy="1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52" name="Rectangle 340"/>
              <p:cNvSpPr>
                <a:spLocks noChangeArrowheads="1"/>
              </p:cNvSpPr>
              <p:nvPr/>
            </p:nvSpPr>
            <p:spPr bwMode="auto">
              <a:xfrm>
                <a:off x="5026" y="3558"/>
                <a:ext cx="142" cy="15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53" name="Rectangle 341"/>
              <p:cNvSpPr>
                <a:spLocks noChangeArrowheads="1"/>
              </p:cNvSpPr>
              <p:nvPr/>
            </p:nvSpPr>
            <p:spPr bwMode="auto">
              <a:xfrm>
                <a:off x="5026" y="3615"/>
                <a:ext cx="142" cy="1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54" name="Rectangle 342"/>
              <p:cNvSpPr>
                <a:spLocks noChangeArrowheads="1"/>
              </p:cNvSpPr>
              <p:nvPr/>
            </p:nvSpPr>
            <p:spPr bwMode="auto">
              <a:xfrm>
                <a:off x="5100" y="3186"/>
                <a:ext cx="60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55" name="Rectangle 343"/>
              <p:cNvSpPr>
                <a:spLocks noChangeArrowheads="1"/>
              </p:cNvSpPr>
              <p:nvPr/>
            </p:nvSpPr>
            <p:spPr bwMode="auto">
              <a:xfrm>
                <a:off x="5100" y="3186"/>
                <a:ext cx="60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56" name="Rectangle 344"/>
              <p:cNvSpPr>
                <a:spLocks noChangeArrowheads="1"/>
              </p:cNvSpPr>
              <p:nvPr/>
            </p:nvSpPr>
            <p:spPr bwMode="auto">
              <a:xfrm>
                <a:off x="5032" y="3186"/>
                <a:ext cx="62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57" name="Rectangle 345"/>
              <p:cNvSpPr>
                <a:spLocks noChangeArrowheads="1"/>
              </p:cNvSpPr>
              <p:nvPr/>
            </p:nvSpPr>
            <p:spPr bwMode="auto">
              <a:xfrm>
                <a:off x="5100" y="3369"/>
                <a:ext cx="60" cy="2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58" name="Rectangle 346"/>
              <p:cNvSpPr>
                <a:spLocks noChangeArrowheads="1"/>
              </p:cNvSpPr>
              <p:nvPr/>
            </p:nvSpPr>
            <p:spPr bwMode="auto">
              <a:xfrm>
                <a:off x="5168" y="3422"/>
                <a:ext cx="34" cy="25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59" name="Rectangle 347"/>
              <p:cNvSpPr>
                <a:spLocks noChangeArrowheads="1"/>
              </p:cNvSpPr>
              <p:nvPr/>
            </p:nvSpPr>
            <p:spPr bwMode="auto">
              <a:xfrm>
                <a:off x="4992" y="3422"/>
                <a:ext cx="34" cy="25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60" name="Rectangle 348"/>
              <p:cNvSpPr>
                <a:spLocks noChangeArrowheads="1"/>
              </p:cNvSpPr>
              <p:nvPr/>
            </p:nvSpPr>
            <p:spPr bwMode="auto">
              <a:xfrm>
                <a:off x="5026" y="3511"/>
                <a:ext cx="142" cy="47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61" name="Rectangle 349"/>
              <p:cNvSpPr>
                <a:spLocks noChangeArrowheads="1"/>
              </p:cNvSpPr>
              <p:nvPr/>
            </p:nvSpPr>
            <p:spPr bwMode="auto">
              <a:xfrm>
                <a:off x="5026" y="3573"/>
                <a:ext cx="142" cy="42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62" name="Rectangle 350"/>
              <p:cNvSpPr>
                <a:spLocks noChangeArrowheads="1"/>
              </p:cNvSpPr>
              <p:nvPr/>
            </p:nvSpPr>
            <p:spPr bwMode="auto">
              <a:xfrm>
                <a:off x="5026" y="3631"/>
                <a:ext cx="142" cy="47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63" name="Rectangle 351"/>
              <p:cNvSpPr>
                <a:spLocks noChangeArrowheads="1"/>
              </p:cNvSpPr>
              <p:nvPr/>
            </p:nvSpPr>
            <p:spPr bwMode="auto">
              <a:xfrm>
                <a:off x="5100" y="3369"/>
                <a:ext cx="60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64" name="Rectangle 352"/>
              <p:cNvSpPr>
                <a:spLocks noChangeArrowheads="1"/>
              </p:cNvSpPr>
              <p:nvPr/>
            </p:nvSpPr>
            <p:spPr bwMode="auto">
              <a:xfrm>
                <a:off x="5032" y="3369"/>
                <a:ext cx="62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65" name="Rectangle 353"/>
              <p:cNvSpPr>
                <a:spLocks noChangeArrowheads="1"/>
              </p:cNvSpPr>
              <p:nvPr/>
            </p:nvSpPr>
            <p:spPr bwMode="auto">
              <a:xfrm>
                <a:off x="5100" y="3312"/>
                <a:ext cx="14" cy="52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66" name="Rectangle 354"/>
              <p:cNvSpPr>
                <a:spLocks noChangeArrowheads="1"/>
              </p:cNvSpPr>
              <p:nvPr/>
            </p:nvSpPr>
            <p:spPr bwMode="auto">
              <a:xfrm>
                <a:off x="5080" y="3312"/>
                <a:ext cx="14" cy="52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67" name="Rectangle 355"/>
              <p:cNvSpPr>
                <a:spLocks noChangeArrowheads="1"/>
              </p:cNvSpPr>
              <p:nvPr/>
            </p:nvSpPr>
            <p:spPr bwMode="auto">
              <a:xfrm>
                <a:off x="5100" y="3395"/>
                <a:ext cx="60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68" name="Rectangle 356"/>
              <p:cNvSpPr>
                <a:spLocks noChangeArrowheads="1"/>
              </p:cNvSpPr>
              <p:nvPr/>
            </p:nvSpPr>
            <p:spPr bwMode="auto">
              <a:xfrm>
                <a:off x="5032" y="3395"/>
                <a:ext cx="62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69" name="Rectangle 357"/>
              <p:cNvSpPr>
                <a:spLocks noChangeArrowheads="1"/>
              </p:cNvSpPr>
              <p:nvPr/>
            </p:nvSpPr>
            <p:spPr bwMode="auto">
              <a:xfrm>
                <a:off x="5168" y="3552"/>
                <a:ext cx="34" cy="27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70" name="Rectangle 358"/>
              <p:cNvSpPr>
                <a:spLocks noChangeArrowheads="1"/>
              </p:cNvSpPr>
              <p:nvPr/>
            </p:nvSpPr>
            <p:spPr bwMode="auto">
              <a:xfrm>
                <a:off x="4992" y="3552"/>
                <a:ext cx="34" cy="27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71" name="Rectangle 359"/>
              <p:cNvSpPr>
                <a:spLocks noChangeArrowheads="1"/>
              </p:cNvSpPr>
              <p:nvPr/>
            </p:nvSpPr>
            <p:spPr bwMode="auto">
              <a:xfrm>
                <a:off x="5334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72" name="Rectangle 360"/>
              <p:cNvSpPr>
                <a:spLocks noChangeArrowheads="1"/>
              </p:cNvSpPr>
              <p:nvPr/>
            </p:nvSpPr>
            <p:spPr bwMode="auto">
              <a:xfrm>
                <a:off x="5228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73" name="Rectangle 361"/>
              <p:cNvSpPr>
                <a:spLocks noChangeArrowheads="1"/>
              </p:cNvSpPr>
              <p:nvPr/>
            </p:nvSpPr>
            <p:spPr bwMode="auto">
              <a:xfrm>
                <a:off x="4912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74" name="Rectangle 362"/>
              <p:cNvSpPr>
                <a:spLocks noChangeArrowheads="1"/>
              </p:cNvSpPr>
              <p:nvPr/>
            </p:nvSpPr>
            <p:spPr bwMode="auto">
              <a:xfrm>
                <a:off x="5122" y="2747"/>
                <a:ext cx="54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75" name="Rectangle 363"/>
              <p:cNvSpPr>
                <a:spLocks noChangeArrowheads="1"/>
              </p:cNvSpPr>
              <p:nvPr/>
            </p:nvSpPr>
            <p:spPr bwMode="auto">
              <a:xfrm>
                <a:off x="5228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76" name="Rectangle 364"/>
              <p:cNvSpPr>
                <a:spLocks noChangeArrowheads="1"/>
              </p:cNvSpPr>
              <p:nvPr/>
            </p:nvSpPr>
            <p:spPr bwMode="auto">
              <a:xfrm>
                <a:off x="5334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77" name="Rectangle 365"/>
              <p:cNvSpPr>
                <a:spLocks noChangeArrowheads="1"/>
              </p:cNvSpPr>
              <p:nvPr/>
            </p:nvSpPr>
            <p:spPr bwMode="auto">
              <a:xfrm>
                <a:off x="5018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78" name="Rectangle 366"/>
              <p:cNvSpPr>
                <a:spLocks noChangeArrowheads="1"/>
              </p:cNvSpPr>
              <p:nvPr/>
            </p:nvSpPr>
            <p:spPr bwMode="auto">
              <a:xfrm>
                <a:off x="4809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79" name="Rectangle 367"/>
              <p:cNvSpPr>
                <a:spLocks noChangeArrowheads="1"/>
              </p:cNvSpPr>
              <p:nvPr/>
            </p:nvSpPr>
            <p:spPr bwMode="auto">
              <a:xfrm>
                <a:off x="4912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80" name="Rectangle 368"/>
              <p:cNvSpPr>
                <a:spLocks noChangeArrowheads="1"/>
              </p:cNvSpPr>
              <p:nvPr/>
            </p:nvSpPr>
            <p:spPr bwMode="auto">
              <a:xfrm>
                <a:off x="4809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81" name="Freeform 369"/>
              <p:cNvSpPr>
                <a:spLocks/>
              </p:cNvSpPr>
              <p:nvPr/>
            </p:nvSpPr>
            <p:spPr bwMode="auto">
              <a:xfrm>
                <a:off x="5114" y="2721"/>
                <a:ext cx="72" cy="324"/>
              </a:xfrm>
              <a:custGeom>
                <a:avLst/>
                <a:gdLst>
                  <a:gd name="T0" fmla="*/ 21 w 217"/>
                  <a:gd name="T1" fmla="*/ 163 h 373"/>
                  <a:gd name="T2" fmla="*/ 3 w 217"/>
                  <a:gd name="T3" fmla="*/ 163 h 373"/>
                  <a:gd name="T4" fmla="*/ 3 w 217"/>
                  <a:gd name="T5" fmla="*/ 260 h 373"/>
                  <a:gd name="T6" fmla="*/ 21 w 217"/>
                  <a:gd name="T7" fmla="*/ 260 h 373"/>
                  <a:gd name="T8" fmla="*/ 24 w 217"/>
                  <a:gd name="T9" fmla="*/ 281 h 373"/>
                  <a:gd name="T10" fmla="*/ 0 w 217"/>
                  <a:gd name="T11" fmla="*/ 281 h 373"/>
                  <a:gd name="T12" fmla="*/ 0 w 217"/>
                  <a:gd name="T13" fmla="*/ 0 h 373"/>
                  <a:gd name="T14" fmla="*/ 24 w 217"/>
                  <a:gd name="T15" fmla="*/ 0 h 373"/>
                  <a:gd name="T16" fmla="*/ 21 w 217"/>
                  <a:gd name="T17" fmla="*/ 22 h 373"/>
                  <a:gd name="T18" fmla="*/ 3 w 217"/>
                  <a:gd name="T19" fmla="*/ 22 h 373"/>
                  <a:gd name="T20" fmla="*/ 3 w 217"/>
                  <a:gd name="T21" fmla="*/ 129 h 373"/>
                  <a:gd name="T22" fmla="*/ 21 w 217"/>
                  <a:gd name="T23" fmla="*/ 129 h 373"/>
                  <a:gd name="T24" fmla="*/ 21 w 217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3"/>
                  <a:gd name="T41" fmla="*/ 217 w 217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3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8" y="344"/>
                    </a:lnTo>
                    <a:lnTo>
                      <a:pt x="217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82" name="Freeform 370"/>
              <p:cNvSpPr>
                <a:spLocks/>
              </p:cNvSpPr>
              <p:nvPr/>
            </p:nvSpPr>
            <p:spPr bwMode="auto">
              <a:xfrm>
                <a:off x="5176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83" name="Freeform 371"/>
              <p:cNvSpPr>
                <a:spLocks/>
              </p:cNvSpPr>
              <p:nvPr/>
            </p:nvSpPr>
            <p:spPr bwMode="auto">
              <a:xfrm>
                <a:off x="5218" y="2721"/>
                <a:ext cx="72" cy="324"/>
              </a:xfrm>
              <a:custGeom>
                <a:avLst/>
                <a:gdLst>
                  <a:gd name="T0" fmla="*/ 21 w 216"/>
                  <a:gd name="T1" fmla="*/ 163 h 373"/>
                  <a:gd name="T2" fmla="*/ 3 w 216"/>
                  <a:gd name="T3" fmla="*/ 163 h 373"/>
                  <a:gd name="T4" fmla="*/ 3 w 216"/>
                  <a:gd name="T5" fmla="*/ 260 h 373"/>
                  <a:gd name="T6" fmla="*/ 21 w 216"/>
                  <a:gd name="T7" fmla="*/ 260 h 373"/>
                  <a:gd name="T8" fmla="*/ 24 w 216"/>
                  <a:gd name="T9" fmla="*/ 281 h 373"/>
                  <a:gd name="T10" fmla="*/ 0 w 216"/>
                  <a:gd name="T11" fmla="*/ 281 h 373"/>
                  <a:gd name="T12" fmla="*/ 0 w 216"/>
                  <a:gd name="T13" fmla="*/ 0 h 373"/>
                  <a:gd name="T14" fmla="*/ 24 w 216"/>
                  <a:gd name="T15" fmla="*/ 0 h 373"/>
                  <a:gd name="T16" fmla="*/ 21 w 216"/>
                  <a:gd name="T17" fmla="*/ 22 h 373"/>
                  <a:gd name="T18" fmla="*/ 3 w 216"/>
                  <a:gd name="T19" fmla="*/ 22 h 373"/>
                  <a:gd name="T20" fmla="*/ 3 w 216"/>
                  <a:gd name="T21" fmla="*/ 129 h 373"/>
                  <a:gd name="T22" fmla="*/ 21 w 216"/>
                  <a:gd name="T23" fmla="*/ 129 h 373"/>
                  <a:gd name="T24" fmla="*/ 21 w 216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3"/>
                  <a:gd name="T41" fmla="*/ 216 w 216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3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7" y="344"/>
                    </a:lnTo>
                    <a:lnTo>
                      <a:pt x="216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6" y="0"/>
                    </a:lnTo>
                    <a:lnTo>
                      <a:pt x="187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7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84" name="Freeform 372"/>
              <p:cNvSpPr>
                <a:spLocks/>
              </p:cNvSpPr>
              <p:nvPr/>
            </p:nvSpPr>
            <p:spPr bwMode="auto">
              <a:xfrm>
                <a:off x="5280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85" name="Freeform 373"/>
              <p:cNvSpPr>
                <a:spLocks/>
              </p:cNvSpPr>
              <p:nvPr/>
            </p:nvSpPr>
            <p:spPr bwMode="auto">
              <a:xfrm>
                <a:off x="5324" y="2721"/>
                <a:ext cx="72" cy="324"/>
              </a:xfrm>
              <a:custGeom>
                <a:avLst/>
                <a:gdLst>
                  <a:gd name="T0" fmla="*/ 21 w 217"/>
                  <a:gd name="T1" fmla="*/ 163 h 373"/>
                  <a:gd name="T2" fmla="*/ 3 w 217"/>
                  <a:gd name="T3" fmla="*/ 163 h 373"/>
                  <a:gd name="T4" fmla="*/ 3 w 217"/>
                  <a:gd name="T5" fmla="*/ 260 h 373"/>
                  <a:gd name="T6" fmla="*/ 21 w 217"/>
                  <a:gd name="T7" fmla="*/ 260 h 373"/>
                  <a:gd name="T8" fmla="*/ 24 w 217"/>
                  <a:gd name="T9" fmla="*/ 281 h 373"/>
                  <a:gd name="T10" fmla="*/ 0 w 217"/>
                  <a:gd name="T11" fmla="*/ 281 h 373"/>
                  <a:gd name="T12" fmla="*/ 0 w 217"/>
                  <a:gd name="T13" fmla="*/ 0 h 373"/>
                  <a:gd name="T14" fmla="*/ 24 w 217"/>
                  <a:gd name="T15" fmla="*/ 0 h 373"/>
                  <a:gd name="T16" fmla="*/ 21 w 217"/>
                  <a:gd name="T17" fmla="*/ 22 h 373"/>
                  <a:gd name="T18" fmla="*/ 3 w 217"/>
                  <a:gd name="T19" fmla="*/ 22 h 373"/>
                  <a:gd name="T20" fmla="*/ 3 w 217"/>
                  <a:gd name="T21" fmla="*/ 129 h 373"/>
                  <a:gd name="T22" fmla="*/ 21 w 217"/>
                  <a:gd name="T23" fmla="*/ 129 h 373"/>
                  <a:gd name="T24" fmla="*/ 21 w 217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3"/>
                  <a:gd name="T41" fmla="*/ 217 w 217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3">
                    <a:moveTo>
                      <a:pt x="188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8" y="344"/>
                    </a:lnTo>
                    <a:lnTo>
                      <a:pt x="217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86" name="Freeform 374"/>
              <p:cNvSpPr>
                <a:spLocks/>
              </p:cNvSpPr>
              <p:nvPr/>
            </p:nvSpPr>
            <p:spPr bwMode="auto">
              <a:xfrm>
                <a:off x="5386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87" name="Freeform 375"/>
              <p:cNvSpPr>
                <a:spLocks/>
              </p:cNvSpPr>
              <p:nvPr/>
            </p:nvSpPr>
            <p:spPr bwMode="auto">
              <a:xfrm>
                <a:off x="5218" y="3139"/>
                <a:ext cx="72" cy="324"/>
              </a:xfrm>
              <a:custGeom>
                <a:avLst/>
                <a:gdLst>
                  <a:gd name="T0" fmla="*/ 21 w 216"/>
                  <a:gd name="T1" fmla="*/ 165 h 372"/>
                  <a:gd name="T2" fmla="*/ 3 w 216"/>
                  <a:gd name="T3" fmla="*/ 165 h 372"/>
                  <a:gd name="T4" fmla="*/ 3 w 216"/>
                  <a:gd name="T5" fmla="*/ 260 h 372"/>
                  <a:gd name="T6" fmla="*/ 21 w 216"/>
                  <a:gd name="T7" fmla="*/ 260 h 372"/>
                  <a:gd name="T8" fmla="*/ 24 w 216"/>
                  <a:gd name="T9" fmla="*/ 282 h 372"/>
                  <a:gd name="T10" fmla="*/ 0 w 216"/>
                  <a:gd name="T11" fmla="*/ 282 h 372"/>
                  <a:gd name="T12" fmla="*/ 0 w 216"/>
                  <a:gd name="T13" fmla="*/ 0 h 372"/>
                  <a:gd name="T14" fmla="*/ 24 w 216"/>
                  <a:gd name="T15" fmla="*/ 0 h 372"/>
                  <a:gd name="T16" fmla="*/ 21 w 216"/>
                  <a:gd name="T17" fmla="*/ 21 h 372"/>
                  <a:gd name="T18" fmla="*/ 3 w 216"/>
                  <a:gd name="T19" fmla="*/ 21 h 372"/>
                  <a:gd name="T20" fmla="*/ 3 w 216"/>
                  <a:gd name="T21" fmla="*/ 130 h 372"/>
                  <a:gd name="T22" fmla="*/ 21 w 216"/>
                  <a:gd name="T23" fmla="*/ 130 h 372"/>
                  <a:gd name="T24" fmla="*/ 21 w 216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2"/>
                  <a:gd name="T41" fmla="*/ 216 w 216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2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3"/>
                    </a:lnTo>
                    <a:lnTo>
                      <a:pt x="187" y="343"/>
                    </a:lnTo>
                    <a:lnTo>
                      <a:pt x="216" y="372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16" y="0"/>
                    </a:lnTo>
                    <a:lnTo>
                      <a:pt x="187" y="27"/>
                    </a:lnTo>
                    <a:lnTo>
                      <a:pt x="29" y="27"/>
                    </a:lnTo>
                    <a:lnTo>
                      <a:pt x="29" y="171"/>
                    </a:lnTo>
                    <a:lnTo>
                      <a:pt x="187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88" name="Freeform 376"/>
              <p:cNvSpPr>
                <a:spLocks/>
              </p:cNvSpPr>
              <p:nvPr/>
            </p:nvSpPr>
            <p:spPr bwMode="auto">
              <a:xfrm>
                <a:off x="5280" y="3139"/>
                <a:ext cx="10" cy="324"/>
              </a:xfrm>
              <a:custGeom>
                <a:avLst/>
                <a:gdLst>
                  <a:gd name="T0" fmla="*/ 0 w 29"/>
                  <a:gd name="T1" fmla="*/ 21 h 372"/>
                  <a:gd name="T2" fmla="*/ 0 w 29"/>
                  <a:gd name="T3" fmla="*/ 260 h 372"/>
                  <a:gd name="T4" fmla="*/ 3 w 29"/>
                  <a:gd name="T5" fmla="*/ 282 h 372"/>
                  <a:gd name="T6" fmla="*/ 3 w 29"/>
                  <a:gd name="T7" fmla="*/ 0 h 372"/>
                  <a:gd name="T8" fmla="*/ 0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0" y="27"/>
                    </a:moveTo>
                    <a:lnTo>
                      <a:pt x="0" y="343"/>
                    </a:lnTo>
                    <a:lnTo>
                      <a:pt x="29" y="372"/>
                    </a:lnTo>
                    <a:lnTo>
                      <a:pt x="2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89" name="Freeform 377"/>
              <p:cNvSpPr>
                <a:spLocks/>
              </p:cNvSpPr>
              <p:nvPr/>
            </p:nvSpPr>
            <p:spPr bwMode="auto">
              <a:xfrm>
                <a:off x="5324" y="3139"/>
                <a:ext cx="72" cy="324"/>
              </a:xfrm>
              <a:custGeom>
                <a:avLst/>
                <a:gdLst>
                  <a:gd name="T0" fmla="*/ 21 w 217"/>
                  <a:gd name="T1" fmla="*/ 165 h 372"/>
                  <a:gd name="T2" fmla="*/ 3 w 217"/>
                  <a:gd name="T3" fmla="*/ 165 h 372"/>
                  <a:gd name="T4" fmla="*/ 3 w 217"/>
                  <a:gd name="T5" fmla="*/ 260 h 372"/>
                  <a:gd name="T6" fmla="*/ 21 w 217"/>
                  <a:gd name="T7" fmla="*/ 260 h 372"/>
                  <a:gd name="T8" fmla="*/ 24 w 217"/>
                  <a:gd name="T9" fmla="*/ 282 h 372"/>
                  <a:gd name="T10" fmla="*/ 0 w 217"/>
                  <a:gd name="T11" fmla="*/ 282 h 372"/>
                  <a:gd name="T12" fmla="*/ 0 w 217"/>
                  <a:gd name="T13" fmla="*/ 0 h 372"/>
                  <a:gd name="T14" fmla="*/ 24 w 217"/>
                  <a:gd name="T15" fmla="*/ 0 h 372"/>
                  <a:gd name="T16" fmla="*/ 21 w 217"/>
                  <a:gd name="T17" fmla="*/ 21 h 372"/>
                  <a:gd name="T18" fmla="*/ 3 w 217"/>
                  <a:gd name="T19" fmla="*/ 21 h 372"/>
                  <a:gd name="T20" fmla="*/ 3 w 217"/>
                  <a:gd name="T21" fmla="*/ 130 h 372"/>
                  <a:gd name="T22" fmla="*/ 21 w 217"/>
                  <a:gd name="T23" fmla="*/ 130 h 372"/>
                  <a:gd name="T24" fmla="*/ 21 w 217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2"/>
                  <a:gd name="T41" fmla="*/ 217 w 217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2">
                    <a:moveTo>
                      <a:pt x="188" y="217"/>
                    </a:moveTo>
                    <a:lnTo>
                      <a:pt x="29" y="217"/>
                    </a:lnTo>
                    <a:lnTo>
                      <a:pt x="29" y="343"/>
                    </a:lnTo>
                    <a:lnTo>
                      <a:pt x="188" y="343"/>
                    </a:lnTo>
                    <a:lnTo>
                      <a:pt x="217" y="372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7"/>
                    </a:lnTo>
                    <a:lnTo>
                      <a:pt x="29" y="27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90" name="Freeform 378"/>
              <p:cNvSpPr>
                <a:spLocks/>
              </p:cNvSpPr>
              <p:nvPr/>
            </p:nvSpPr>
            <p:spPr bwMode="auto">
              <a:xfrm>
                <a:off x="5386" y="3139"/>
                <a:ext cx="10" cy="324"/>
              </a:xfrm>
              <a:custGeom>
                <a:avLst/>
                <a:gdLst>
                  <a:gd name="T0" fmla="*/ 0 w 29"/>
                  <a:gd name="T1" fmla="*/ 21 h 372"/>
                  <a:gd name="T2" fmla="*/ 0 w 29"/>
                  <a:gd name="T3" fmla="*/ 260 h 372"/>
                  <a:gd name="T4" fmla="*/ 3 w 29"/>
                  <a:gd name="T5" fmla="*/ 282 h 372"/>
                  <a:gd name="T6" fmla="*/ 3 w 29"/>
                  <a:gd name="T7" fmla="*/ 0 h 372"/>
                  <a:gd name="T8" fmla="*/ 0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0" y="27"/>
                    </a:moveTo>
                    <a:lnTo>
                      <a:pt x="0" y="343"/>
                    </a:lnTo>
                    <a:lnTo>
                      <a:pt x="29" y="372"/>
                    </a:lnTo>
                    <a:lnTo>
                      <a:pt x="2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91" name="Freeform 379"/>
              <p:cNvSpPr>
                <a:spLocks/>
              </p:cNvSpPr>
              <p:nvPr/>
            </p:nvSpPr>
            <p:spPr bwMode="auto">
              <a:xfrm>
                <a:off x="5008" y="2721"/>
                <a:ext cx="72" cy="324"/>
              </a:xfrm>
              <a:custGeom>
                <a:avLst/>
                <a:gdLst>
                  <a:gd name="T0" fmla="*/ 3 w 215"/>
                  <a:gd name="T1" fmla="*/ 163 h 373"/>
                  <a:gd name="T2" fmla="*/ 21 w 215"/>
                  <a:gd name="T3" fmla="*/ 163 h 373"/>
                  <a:gd name="T4" fmla="*/ 21 w 215"/>
                  <a:gd name="T5" fmla="*/ 260 h 373"/>
                  <a:gd name="T6" fmla="*/ 3 w 215"/>
                  <a:gd name="T7" fmla="*/ 260 h 373"/>
                  <a:gd name="T8" fmla="*/ 0 w 215"/>
                  <a:gd name="T9" fmla="*/ 281 h 373"/>
                  <a:gd name="T10" fmla="*/ 24 w 215"/>
                  <a:gd name="T11" fmla="*/ 281 h 373"/>
                  <a:gd name="T12" fmla="*/ 24 w 215"/>
                  <a:gd name="T13" fmla="*/ 0 h 373"/>
                  <a:gd name="T14" fmla="*/ 0 w 215"/>
                  <a:gd name="T15" fmla="*/ 0 h 373"/>
                  <a:gd name="T16" fmla="*/ 3 w 215"/>
                  <a:gd name="T17" fmla="*/ 22 h 373"/>
                  <a:gd name="T18" fmla="*/ 21 w 215"/>
                  <a:gd name="T19" fmla="*/ 22 h 373"/>
                  <a:gd name="T20" fmla="*/ 21 w 215"/>
                  <a:gd name="T21" fmla="*/ 129 h 373"/>
                  <a:gd name="T22" fmla="*/ 3 w 215"/>
                  <a:gd name="T23" fmla="*/ 129 h 373"/>
                  <a:gd name="T24" fmla="*/ 3 w 215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3"/>
                  <a:gd name="T41" fmla="*/ 215 w 215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3">
                    <a:moveTo>
                      <a:pt x="29" y="217"/>
                    </a:moveTo>
                    <a:lnTo>
                      <a:pt x="187" y="217"/>
                    </a:lnTo>
                    <a:lnTo>
                      <a:pt x="187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5" y="373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7" y="29"/>
                    </a:lnTo>
                    <a:lnTo>
                      <a:pt x="187" y="171"/>
                    </a:lnTo>
                    <a:lnTo>
                      <a:pt x="29" y="171"/>
                    </a:lnTo>
                    <a:lnTo>
                      <a:pt x="29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92" name="Freeform 380"/>
              <p:cNvSpPr>
                <a:spLocks/>
              </p:cNvSpPr>
              <p:nvPr/>
            </p:nvSpPr>
            <p:spPr bwMode="auto">
              <a:xfrm>
                <a:off x="5008" y="2721"/>
                <a:ext cx="10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93" name="Freeform 381"/>
              <p:cNvSpPr>
                <a:spLocks/>
              </p:cNvSpPr>
              <p:nvPr/>
            </p:nvSpPr>
            <p:spPr bwMode="auto">
              <a:xfrm>
                <a:off x="4903" y="2721"/>
                <a:ext cx="71" cy="324"/>
              </a:xfrm>
              <a:custGeom>
                <a:avLst/>
                <a:gdLst>
                  <a:gd name="T0" fmla="*/ 3 w 216"/>
                  <a:gd name="T1" fmla="*/ 163 h 373"/>
                  <a:gd name="T2" fmla="*/ 20 w 216"/>
                  <a:gd name="T3" fmla="*/ 163 h 373"/>
                  <a:gd name="T4" fmla="*/ 20 w 216"/>
                  <a:gd name="T5" fmla="*/ 260 h 373"/>
                  <a:gd name="T6" fmla="*/ 3 w 216"/>
                  <a:gd name="T7" fmla="*/ 260 h 373"/>
                  <a:gd name="T8" fmla="*/ 0 w 216"/>
                  <a:gd name="T9" fmla="*/ 281 h 373"/>
                  <a:gd name="T10" fmla="*/ 23 w 216"/>
                  <a:gd name="T11" fmla="*/ 281 h 373"/>
                  <a:gd name="T12" fmla="*/ 23 w 216"/>
                  <a:gd name="T13" fmla="*/ 0 h 373"/>
                  <a:gd name="T14" fmla="*/ 0 w 216"/>
                  <a:gd name="T15" fmla="*/ 0 h 373"/>
                  <a:gd name="T16" fmla="*/ 3 w 216"/>
                  <a:gd name="T17" fmla="*/ 22 h 373"/>
                  <a:gd name="T18" fmla="*/ 20 w 216"/>
                  <a:gd name="T19" fmla="*/ 22 h 373"/>
                  <a:gd name="T20" fmla="*/ 20 w 216"/>
                  <a:gd name="T21" fmla="*/ 129 h 373"/>
                  <a:gd name="T22" fmla="*/ 3 w 216"/>
                  <a:gd name="T23" fmla="*/ 129 h 373"/>
                  <a:gd name="T24" fmla="*/ 3 w 216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3"/>
                  <a:gd name="T41" fmla="*/ 216 w 216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3">
                    <a:moveTo>
                      <a:pt x="29" y="217"/>
                    </a:moveTo>
                    <a:lnTo>
                      <a:pt x="186" y="217"/>
                    </a:lnTo>
                    <a:lnTo>
                      <a:pt x="186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6" y="373"/>
                    </a:lnTo>
                    <a:lnTo>
                      <a:pt x="216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6" y="29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9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94" name="Freeform 382"/>
              <p:cNvSpPr>
                <a:spLocks/>
              </p:cNvSpPr>
              <p:nvPr/>
            </p:nvSpPr>
            <p:spPr bwMode="auto">
              <a:xfrm>
                <a:off x="4903" y="2721"/>
                <a:ext cx="9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95" name="Freeform 383"/>
              <p:cNvSpPr>
                <a:spLocks/>
              </p:cNvSpPr>
              <p:nvPr/>
            </p:nvSpPr>
            <p:spPr bwMode="auto">
              <a:xfrm>
                <a:off x="4799" y="2721"/>
                <a:ext cx="72" cy="324"/>
              </a:xfrm>
              <a:custGeom>
                <a:avLst/>
                <a:gdLst>
                  <a:gd name="T0" fmla="*/ 3 w 215"/>
                  <a:gd name="T1" fmla="*/ 163 h 373"/>
                  <a:gd name="T2" fmla="*/ 21 w 215"/>
                  <a:gd name="T3" fmla="*/ 163 h 373"/>
                  <a:gd name="T4" fmla="*/ 21 w 215"/>
                  <a:gd name="T5" fmla="*/ 260 h 373"/>
                  <a:gd name="T6" fmla="*/ 3 w 215"/>
                  <a:gd name="T7" fmla="*/ 260 h 373"/>
                  <a:gd name="T8" fmla="*/ 0 w 215"/>
                  <a:gd name="T9" fmla="*/ 281 h 373"/>
                  <a:gd name="T10" fmla="*/ 24 w 215"/>
                  <a:gd name="T11" fmla="*/ 281 h 373"/>
                  <a:gd name="T12" fmla="*/ 24 w 215"/>
                  <a:gd name="T13" fmla="*/ 0 h 373"/>
                  <a:gd name="T14" fmla="*/ 0 w 215"/>
                  <a:gd name="T15" fmla="*/ 0 h 373"/>
                  <a:gd name="T16" fmla="*/ 3 w 215"/>
                  <a:gd name="T17" fmla="*/ 22 h 373"/>
                  <a:gd name="T18" fmla="*/ 21 w 215"/>
                  <a:gd name="T19" fmla="*/ 22 h 373"/>
                  <a:gd name="T20" fmla="*/ 21 w 215"/>
                  <a:gd name="T21" fmla="*/ 129 h 373"/>
                  <a:gd name="T22" fmla="*/ 3 w 215"/>
                  <a:gd name="T23" fmla="*/ 129 h 373"/>
                  <a:gd name="T24" fmla="*/ 3 w 215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3"/>
                  <a:gd name="T41" fmla="*/ 215 w 215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3">
                    <a:moveTo>
                      <a:pt x="28" y="217"/>
                    </a:moveTo>
                    <a:lnTo>
                      <a:pt x="186" y="217"/>
                    </a:lnTo>
                    <a:lnTo>
                      <a:pt x="186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5" y="373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6" y="29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96" name="Freeform 384"/>
              <p:cNvSpPr>
                <a:spLocks/>
              </p:cNvSpPr>
              <p:nvPr/>
            </p:nvSpPr>
            <p:spPr bwMode="auto">
              <a:xfrm>
                <a:off x="4799" y="2721"/>
                <a:ext cx="10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97" name="Freeform 386"/>
              <p:cNvSpPr>
                <a:spLocks/>
              </p:cNvSpPr>
              <p:nvPr/>
            </p:nvSpPr>
            <p:spPr bwMode="auto">
              <a:xfrm>
                <a:off x="4903" y="3139"/>
                <a:ext cx="9" cy="324"/>
              </a:xfrm>
              <a:custGeom>
                <a:avLst/>
                <a:gdLst>
                  <a:gd name="T0" fmla="*/ 3 w 29"/>
                  <a:gd name="T1" fmla="*/ 21 h 372"/>
                  <a:gd name="T2" fmla="*/ 3 w 29"/>
                  <a:gd name="T3" fmla="*/ 260 h 372"/>
                  <a:gd name="T4" fmla="*/ 0 w 29"/>
                  <a:gd name="T5" fmla="*/ 282 h 372"/>
                  <a:gd name="T6" fmla="*/ 0 w 29"/>
                  <a:gd name="T7" fmla="*/ 0 h 372"/>
                  <a:gd name="T8" fmla="*/ 3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29" y="27"/>
                    </a:moveTo>
                    <a:lnTo>
                      <a:pt x="29" y="343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98" name="Freeform 387"/>
              <p:cNvSpPr>
                <a:spLocks/>
              </p:cNvSpPr>
              <p:nvPr/>
            </p:nvSpPr>
            <p:spPr bwMode="auto">
              <a:xfrm>
                <a:off x="4799" y="3139"/>
                <a:ext cx="72" cy="324"/>
              </a:xfrm>
              <a:custGeom>
                <a:avLst/>
                <a:gdLst>
                  <a:gd name="T0" fmla="*/ 3 w 215"/>
                  <a:gd name="T1" fmla="*/ 165 h 372"/>
                  <a:gd name="T2" fmla="*/ 21 w 215"/>
                  <a:gd name="T3" fmla="*/ 165 h 372"/>
                  <a:gd name="T4" fmla="*/ 21 w 215"/>
                  <a:gd name="T5" fmla="*/ 260 h 372"/>
                  <a:gd name="T6" fmla="*/ 3 w 215"/>
                  <a:gd name="T7" fmla="*/ 260 h 372"/>
                  <a:gd name="T8" fmla="*/ 0 w 215"/>
                  <a:gd name="T9" fmla="*/ 282 h 372"/>
                  <a:gd name="T10" fmla="*/ 24 w 215"/>
                  <a:gd name="T11" fmla="*/ 282 h 372"/>
                  <a:gd name="T12" fmla="*/ 24 w 215"/>
                  <a:gd name="T13" fmla="*/ 0 h 372"/>
                  <a:gd name="T14" fmla="*/ 0 w 215"/>
                  <a:gd name="T15" fmla="*/ 0 h 372"/>
                  <a:gd name="T16" fmla="*/ 3 w 215"/>
                  <a:gd name="T17" fmla="*/ 21 h 372"/>
                  <a:gd name="T18" fmla="*/ 21 w 215"/>
                  <a:gd name="T19" fmla="*/ 21 h 372"/>
                  <a:gd name="T20" fmla="*/ 21 w 215"/>
                  <a:gd name="T21" fmla="*/ 130 h 372"/>
                  <a:gd name="T22" fmla="*/ 3 w 215"/>
                  <a:gd name="T23" fmla="*/ 130 h 372"/>
                  <a:gd name="T24" fmla="*/ 3 w 215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2"/>
                  <a:gd name="T41" fmla="*/ 215 w 215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2">
                    <a:moveTo>
                      <a:pt x="28" y="217"/>
                    </a:moveTo>
                    <a:lnTo>
                      <a:pt x="186" y="217"/>
                    </a:lnTo>
                    <a:lnTo>
                      <a:pt x="186" y="343"/>
                    </a:lnTo>
                    <a:lnTo>
                      <a:pt x="29" y="343"/>
                    </a:lnTo>
                    <a:lnTo>
                      <a:pt x="0" y="372"/>
                    </a:lnTo>
                    <a:lnTo>
                      <a:pt x="215" y="372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7"/>
                    </a:lnTo>
                    <a:lnTo>
                      <a:pt x="186" y="27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99" name="Freeform 388"/>
              <p:cNvSpPr>
                <a:spLocks/>
              </p:cNvSpPr>
              <p:nvPr/>
            </p:nvSpPr>
            <p:spPr bwMode="auto">
              <a:xfrm>
                <a:off x="4799" y="3139"/>
                <a:ext cx="10" cy="324"/>
              </a:xfrm>
              <a:custGeom>
                <a:avLst/>
                <a:gdLst>
                  <a:gd name="T0" fmla="*/ 3 w 29"/>
                  <a:gd name="T1" fmla="*/ 21 h 372"/>
                  <a:gd name="T2" fmla="*/ 3 w 29"/>
                  <a:gd name="T3" fmla="*/ 260 h 372"/>
                  <a:gd name="T4" fmla="*/ 0 w 29"/>
                  <a:gd name="T5" fmla="*/ 282 h 372"/>
                  <a:gd name="T6" fmla="*/ 0 w 29"/>
                  <a:gd name="T7" fmla="*/ 0 h 372"/>
                  <a:gd name="T8" fmla="*/ 3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29" y="27"/>
                    </a:moveTo>
                    <a:lnTo>
                      <a:pt x="29" y="343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100" name="Rectangle 389"/>
              <p:cNvSpPr>
                <a:spLocks noChangeArrowheads="1"/>
              </p:cNvSpPr>
              <p:nvPr/>
            </p:nvSpPr>
            <p:spPr bwMode="auto">
              <a:xfrm>
                <a:off x="5114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101" name="Rectangle 390"/>
              <p:cNvSpPr>
                <a:spLocks noChangeArrowheads="1"/>
              </p:cNvSpPr>
              <p:nvPr/>
            </p:nvSpPr>
            <p:spPr bwMode="auto">
              <a:xfrm>
                <a:off x="5218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102" name="Rectangle 391"/>
              <p:cNvSpPr>
                <a:spLocks noChangeArrowheads="1"/>
              </p:cNvSpPr>
              <p:nvPr/>
            </p:nvSpPr>
            <p:spPr bwMode="auto">
              <a:xfrm>
                <a:off x="5324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103" name="Rectangle 392"/>
              <p:cNvSpPr>
                <a:spLocks noChangeArrowheads="1"/>
              </p:cNvSpPr>
              <p:nvPr/>
            </p:nvSpPr>
            <p:spPr bwMode="auto">
              <a:xfrm>
                <a:off x="5008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104" name="Rectangle 393"/>
              <p:cNvSpPr>
                <a:spLocks noChangeArrowheads="1"/>
              </p:cNvSpPr>
              <p:nvPr/>
            </p:nvSpPr>
            <p:spPr bwMode="auto">
              <a:xfrm>
                <a:off x="4903" y="2898"/>
                <a:ext cx="71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105" name="Rectangle 394"/>
              <p:cNvSpPr>
                <a:spLocks noChangeArrowheads="1"/>
              </p:cNvSpPr>
              <p:nvPr/>
            </p:nvSpPr>
            <p:spPr bwMode="auto">
              <a:xfrm>
                <a:off x="4799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106" name="Freeform 395"/>
              <p:cNvSpPr>
                <a:spLocks/>
              </p:cNvSpPr>
              <p:nvPr/>
            </p:nvSpPr>
            <p:spPr bwMode="auto">
              <a:xfrm>
                <a:off x="4986" y="2736"/>
                <a:ext cx="12" cy="37"/>
              </a:xfrm>
              <a:custGeom>
                <a:avLst/>
                <a:gdLst>
                  <a:gd name="T0" fmla="*/ 2 w 37"/>
                  <a:gd name="T1" fmla="*/ 36 h 38"/>
                  <a:gd name="T2" fmla="*/ 3 w 37"/>
                  <a:gd name="T3" fmla="*/ 34 h 38"/>
                  <a:gd name="T4" fmla="*/ 3 w 37"/>
                  <a:gd name="T5" fmla="*/ 30 h 38"/>
                  <a:gd name="T6" fmla="*/ 4 w 37"/>
                  <a:gd name="T7" fmla="*/ 23 h 38"/>
                  <a:gd name="T8" fmla="*/ 4 w 37"/>
                  <a:gd name="T9" fmla="*/ 19 h 38"/>
                  <a:gd name="T10" fmla="*/ 4 w 37"/>
                  <a:gd name="T11" fmla="*/ 12 h 38"/>
                  <a:gd name="T12" fmla="*/ 3 w 37"/>
                  <a:gd name="T13" fmla="*/ 5 h 38"/>
                  <a:gd name="T14" fmla="*/ 3 w 37"/>
                  <a:gd name="T15" fmla="*/ 1 h 38"/>
                  <a:gd name="T16" fmla="*/ 2 w 37"/>
                  <a:gd name="T17" fmla="*/ 0 h 38"/>
                  <a:gd name="T18" fmla="*/ 1 w 37"/>
                  <a:gd name="T19" fmla="*/ 1 h 38"/>
                  <a:gd name="T20" fmla="*/ 1 w 37"/>
                  <a:gd name="T21" fmla="*/ 5 h 38"/>
                  <a:gd name="T22" fmla="*/ 0 w 37"/>
                  <a:gd name="T23" fmla="*/ 12 h 38"/>
                  <a:gd name="T24" fmla="*/ 0 w 37"/>
                  <a:gd name="T25" fmla="*/ 19 h 38"/>
                  <a:gd name="T26" fmla="*/ 0 w 37"/>
                  <a:gd name="T27" fmla="*/ 23 h 38"/>
                  <a:gd name="T28" fmla="*/ 1 w 37"/>
                  <a:gd name="T29" fmla="*/ 30 h 38"/>
                  <a:gd name="T30" fmla="*/ 1 w 37"/>
                  <a:gd name="T31" fmla="*/ 34 h 38"/>
                  <a:gd name="T32" fmla="*/ 2 w 37"/>
                  <a:gd name="T33" fmla="*/ 36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7"/>
                  <a:gd name="T52" fmla="*/ 0 h 38"/>
                  <a:gd name="T53" fmla="*/ 37 w 37"/>
                  <a:gd name="T54" fmla="*/ 38 h 3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7" h="38">
                    <a:moveTo>
                      <a:pt x="19" y="38"/>
                    </a:moveTo>
                    <a:lnTo>
                      <a:pt x="26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7" y="19"/>
                    </a:lnTo>
                    <a:lnTo>
                      <a:pt x="36" y="12"/>
                    </a:lnTo>
                    <a:lnTo>
                      <a:pt x="32" y="5"/>
                    </a:lnTo>
                    <a:lnTo>
                      <a:pt x="26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</p:grpSp>
        <p:sp>
          <p:nvSpPr>
            <p:cNvPr id="21" name="Text Box 97"/>
            <p:cNvSpPr txBox="1">
              <a:spLocks noChangeArrowheads="1"/>
            </p:cNvSpPr>
            <p:nvPr/>
          </p:nvSpPr>
          <p:spPr bwMode="auto">
            <a:xfrm>
              <a:off x="7347080" y="4044606"/>
              <a:ext cx="1396058" cy="200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8477" tIns="54241" rIns="108477" bIns="5424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763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социально-значимый объект</a:t>
              </a:r>
            </a:p>
          </p:txBody>
        </p:sp>
        <p:grpSp>
          <p:nvGrpSpPr>
            <p:cNvPr id="22" name="Группа 119"/>
            <p:cNvGrpSpPr>
              <a:grpSpLocks/>
            </p:cNvGrpSpPr>
            <p:nvPr/>
          </p:nvGrpSpPr>
          <p:grpSpPr bwMode="auto">
            <a:xfrm>
              <a:off x="7140896" y="4238658"/>
              <a:ext cx="117979" cy="105169"/>
              <a:chOff x="214313" y="8958263"/>
              <a:chExt cx="642937" cy="500062"/>
            </a:xfrm>
          </p:grpSpPr>
          <p:sp>
            <p:nvSpPr>
              <p:cNvPr id="24" name="Прямоугольник 15"/>
              <p:cNvSpPr>
                <a:spLocks noChangeArrowheads="1"/>
              </p:cNvSpPr>
              <p:nvPr/>
            </p:nvSpPr>
            <p:spPr bwMode="auto">
              <a:xfrm>
                <a:off x="214313" y="9172575"/>
                <a:ext cx="642937" cy="285750"/>
              </a:xfrm>
              <a:prstGeom prst="rect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1082534"/>
                <a:endParaRPr lang="ru-RU" sz="678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5" name="Равнобедренный треугольник 16"/>
              <p:cNvSpPr>
                <a:spLocks noChangeArrowheads="1"/>
              </p:cNvSpPr>
              <p:nvPr/>
            </p:nvSpPr>
            <p:spPr bwMode="auto">
              <a:xfrm>
                <a:off x="214313" y="8958263"/>
                <a:ext cx="642937" cy="214312"/>
              </a:xfrm>
              <a:prstGeom prst="triangle">
                <a:avLst>
                  <a:gd name="adj" fmla="val 50000"/>
                </a:avLst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1082534"/>
                <a:endParaRPr lang="ru-RU" sz="678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26" name="Группа 21"/>
              <p:cNvGrpSpPr>
                <a:grpSpLocks/>
              </p:cNvGrpSpPr>
              <p:nvPr/>
            </p:nvGrpSpPr>
            <p:grpSpPr bwMode="auto">
              <a:xfrm>
                <a:off x="463631" y="9009063"/>
                <a:ext cx="142876" cy="142875"/>
                <a:chOff x="11544336" y="8944798"/>
                <a:chExt cx="142876" cy="142876"/>
              </a:xfrm>
            </p:grpSpPr>
            <p:cxnSp>
              <p:nvCxnSpPr>
                <p:cNvPr id="27" name="Прямая соединительная линия 18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11544336" y="9015442"/>
                  <a:ext cx="142876" cy="1588"/>
                </a:xfrm>
                <a:prstGeom prst="line">
                  <a:avLst/>
                </a:prstGeom>
                <a:noFill/>
                <a:ln w="19050" algn="ctr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28" name="Прямая соединительная линия 20"/>
                <p:cNvCxnSpPr>
                  <a:cxnSpLocks noChangeShapeType="1"/>
                </p:cNvCxnSpPr>
                <p:nvPr/>
              </p:nvCxnSpPr>
              <p:spPr bwMode="auto">
                <a:xfrm>
                  <a:off x="11544336" y="9015442"/>
                  <a:ext cx="142876" cy="1588"/>
                </a:xfrm>
                <a:prstGeom prst="line">
                  <a:avLst/>
                </a:prstGeom>
                <a:noFill/>
                <a:ln w="19050" algn="ctr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</p:grpSp>
        </p:grpSp>
        <p:sp>
          <p:nvSpPr>
            <p:cNvPr id="23" name="Text Box 97"/>
            <p:cNvSpPr txBox="1">
              <a:spLocks noChangeArrowheads="1"/>
            </p:cNvSpPr>
            <p:nvPr/>
          </p:nvSpPr>
          <p:spPr bwMode="auto">
            <a:xfrm>
              <a:off x="7342769" y="4183449"/>
              <a:ext cx="1373860" cy="200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8477" tIns="54241" rIns="108477" bIns="5424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763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больница</a:t>
              </a:r>
            </a:p>
          </p:txBody>
        </p:sp>
      </p:grpSp>
      <p:grpSp>
        <p:nvGrpSpPr>
          <p:cNvPr id="242" name="Группа 241"/>
          <p:cNvGrpSpPr/>
          <p:nvPr/>
        </p:nvGrpSpPr>
        <p:grpSpPr>
          <a:xfrm>
            <a:off x="5468745" y="4427716"/>
            <a:ext cx="1004240" cy="646893"/>
            <a:chOff x="4955319" y="1922951"/>
            <a:chExt cx="888681" cy="572454"/>
          </a:xfrm>
        </p:grpSpPr>
        <p:grpSp>
          <p:nvGrpSpPr>
            <p:cNvPr id="243" name="Группа 242"/>
            <p:cNvGrpSpPr/>
            <p:nvPr/>
          </p:nvGrpSpPr>
          <p:grpSpPr>
            <a:xfrm>
              <a:off x="4955319" y="2151232"/>
              <a:ext cx="888681" cy="344173"/>
              <a:chOff x="4423587" y="1006624"/>
              <a:chExt cx="888681" cy="344173"/>
            </a:xfrm>
          </p:grpSpPr>
          <p:sp>
            <p:nvSpPr>
              <p:cNvPr id="247" name="Прямоугольник 246"/>
              <p:cNvSpPr/>
              <p:nvPr/>
            </p:nvSpPr>
            <p:spPr>
              <a:xfrm>
                <a:off x="4423587" y="1009554"/>
                <a:ext cx="573983" cy="153785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79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787/690</a:t>
                </a:r>
              </a:p>
            </p:txBody>
          </p:sp>
          <p:sp>
            <p:nvSpPr>
              <p:cNvPr id="248" name="Прямоугольник 247"/>
              <p:cNvSpPr/>
              <p:nvPr/>
            </p:nvSpPr>
            <p:spPr>
              <a:xfrm>
                <a:off x="4426203" y="1163341"/>
                <a:ext cx="868437" cy="187456"/>
              </a:xfrm>
              <a:prstGeom prst="rect">
                <a:avLst/>
              </a:prstGeom>
              <a:solidFill>
                <a:srgbClr val="92D050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137768" tIns="68884" rIns="137768" bIns="68884" anchor="ctr"/>
              <a:lstStyle/>
              <a:p>
                <a:pPr algn="ctr"/>
                <a:r>
                  <a:rPr lang="ru-RU" sz="791" kern="0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6202/346979</a:t>
                </a:r>
              </a:p>
            </p:txBody>
          </p:sp>
          <p:sp>
            <p:nvSpPr>
              <p:cNvPr id="249" name="Скругленный прямоугольник 248"/>
              <p:cNvSpPr/>
              <p:nvPr/>
            </p:nvSpPr>
            <p:spPr>
              <a:xfrm>
                <a:off x="5025032" y="1006624"/>
                <a:ext cx="287236" cy="140848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ru-RU" sz="79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50%</a:t>
                </a:r>
              </a:p>
            </p:txBody>
          </p:sp>
        </p:grpSp>
        <p:sp>
          <p:nvSpPr>
            <p:cNvPr id="244" name="TextBox 23"/>
            <p:cNvSpPr txBox="1"/>
            <p:nvPr/>
          </p:nvSpPr>
          <p:spPr bwMode="auto">
            <a:xfrm>
              <a:off x="5310022" y="1922951"/>
              <a:ext cx="375688" cy="208640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32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18</a:t>
              </a:r>
              <a:endParaRPr lang="ru-RU" sz="9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5" name="TextBox 23"/>
            <p:cNvSpPr txBox="1"/>
            <p:nvPr/>
          </p:nvSpPr>
          <p:spPr bwMode="auto">
            <a:xfrm>
              <a:off x="5151732" y="1922951"/>
              <a:ext cx="306883" cy="20864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32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ru-RU" sz="9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21" name="Прямоугольник 1220"/>
          <p:cNvSpPr/>
          <p:nvPr/>
        </p:nvSpPr>
        <p:spPr bwMode="auto">
          <a:xfrm>
            <a:off x="5469296" y="4157494"/>
            <a:ext cx="1136380" cy="27019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60950" tIns="30474" rIns="60950" bIns="30474">
            <a:spAutoFit/>
          </a:bodyPr>
          <a:lstStyle/>
          <a:p>
            <a:pPr algn="ctr"/>
            <a:r>
              <a:rPr lang="ru-RU" sz="1356" b="1" dirty="0">
                <a:latin typeface="Times New Roman" pitchFamily="18" charset="0"/>
                <a:cs typeface="Times New Roman" pitchFamily="18" charset="0"/>
              </a:rPr>
              <a:t>Архангельск</a:t>
            </a:r>
          </a:p>
        </p:txBody>
      </p:sp>
    </p:spTree>
    <p:extLst>
      <p:ext uri="{BB962C8B-B14F-4D97-AF65-F5344CB8AC3E}">
        <p14:creationId xmlns:p14="http://schemas.microsoft.com/office/powerpoint/2010/main" val="3476641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Группа 122"/>
          <p:cNvGrpSpPr/>
          <p:nvPr/>
        </p:nvGrpSpPr>
        <p:grpSpPr>
          <a:xfrm>
            <a:off x="0" y="784928"/>
            <a:ext cx="10319934" cy="7408002"/>
            <a:chOff x="0" y="613516"/>
            <a:chExt cx="12192000" cy="6244484"/>
          </a:xfrm>
        </p:grpSpPr>
        <p:pic>
          <p:nvPicPr>
            <p:cNvPr id="124" name="Picture 2" descr="C:\Users\30072\Desktop\123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3516"/>
              <a:ext cx="12192000" cy="6244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5" name="Group 316"/>
            <p:cNvGrpSpPr>
              <a:grpSpLocks/>
            </p:cNvGrpSpPr>
            <p:nvPr/>
          </p:nvGrpSpPr>
          <p:grpSpPr bwMode="auto">
            <a:xfrm>
              <a:off x="5147421" y="2654340"/>
              <a:ext cx="281487" cy="221311"/>
              <a:chOff x="4727" y="2506"/>
              <a:chExt cx="706" cy="1172"/>
            </a:xfrm>
          </p:grpSpPr>
          <p:sp>
            <p:nvSpPr>
              <p:cNvPr id="375" name="Freeform 317"/>
              <p:cNvSpPr>
                <a:spLocks/>
              </p:cNvSpPr>
              <p:nvPr/>
            </p:nvSpPr>
            <p:spPr bwMode="auto">
              <a:xfrm>
                <a:off x="4727" y="3558"/>
                <a:ext cx="46" cy="120"/>
              </a:xfrm>
              <a:custGeom>
                <a:avLst/>
                <a:gdLst>
                  <a:gd name="T0" fmla="*/ 0 w 139"/>
                  <a:gd name="T1" fmla="*/ 107 h 135"/>
                  <a:gd name="T2" fmla="*/ 0 w 139"/>
                  <a:gd name="T3" fmla="*/ 73 h 135"/>
                  <a:gd name="T4" fmla="*/ 5 w 139"/>
                  <a:gd name="T5" fmla="*/ 73 h 135"/>
                  <a:gd name="T6" fmla="*/ 5 w 139"/>
                  <a:gd name="T7" fmla="*/ 37 h 135"/>
                  <a:gd name="T8" fmla="*/ 10 w 139"/>
                  <a:gd name="T9" fmla="*/ 37 h 135"/>
                  <a:gd name="T10" fmla="*/ 10 w 139"/>
                  <a:gd name="T11" fmla="*/ 0 h 135"/>
                  <a:gd name="T12" fmla="*/ 15 w 139"/>
                  <a:gd name="T13" fmla="*/ 0 h 135"/>
                  <a:gd name="T14" fmla="*/ 15 w 139"/>
                  <a:gd name="T15" fmla="*/ 107 h 135"/>
                  <a:gd name="T16" fmla="*/ 0 w 139"/>
                  <a:gd name="T17" fmla="*/ 107 h 1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9"/>
                  <a:gd name="T28" fmla="*/ 0 h 135"/>
                  <a:gd name="T29" fmla="*/ 139 w 139"/>
                  <a:gd name="T30" fmla="*/ 135 h 13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9" h="135">
                    <a:moveTo>
                      <a:pt x="0" y="135"/>
                    </a:moveTo>
                    <a:lnTo>
                      <a:pt x="0" y="92"/>
                    </a:lnTo>
                    <a:lnTo>
                      <a:pt x="46" y="92"/>
                    </a:lnTo>
                    <a:lnTo>
                      <a:pt x="46" y="47"/>
                    </a:lnTo>
                    <a:lnTo>
                      <a:pt x="92" y="47"/>
                    </a:lnTo>
                    <a:lnTo>
                      <a:pt x="92" y="0"/>
                    </a:lnTo>
                    <a:lnTo>
                      <a:pt x="139" y="0"/>
                    </a:lnTo>
                    <a:lnTo>
                      <a:pt x="139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76" name="Freeform 318"/>
              <p:cNvSpPr>
                <a:spLocks/>
              </p:cNvSpPr>
              <p:nvPr/>
            </p:nvSpPr>
            <p:spPr bwMode="auto">
              <a:xfrm>
                <a:off x="4773" y="2564"/>
                <a:ext cx="648" cy="1114"/>
              </a:xfrm>
              <a:custGeom>
                <a:avLst/>
                <a:gdLst>
                  <a:gd name="T0" fmla="*/ 0 w 1946"/>
                  <a:gd name="T1" fmla="*/ 971 h 1278"/>
                  <a:gd name="T2" fmla="*/ 0 w 1946"/>
                  <a:gd name="T3" fmla="*/ 78 h 1278"/>
                  <a:gd name="T4" fmla="*/ 84 w 1946"/>
                  <a:gd name="T5" fmla="*/ 78 h 1278"/>
                  <a:gd name="T6" fmla="*/ 84 w 1946"/>
                  <a:gd name="T7" fmla="*/ 71 h 1278"/>
                  <a:gd name="T8" fmla="*/ 84 w 1946"/>
                  <a:gd name="T9" fmla="*/ 62 h 1278"/>
                  <a:gd name="T10" fmla="*/ 85 w 1946"/>
                  <a:gd name="T11" fmla="*/ 55 h 1278"/>
                  <a:gd name="T12" fmla="*/ 85 w 1946"/>
                  <a:gd name="T13" fmla="*/ 48 h 1278"/>
                  <a:gd name="T14" fmla="*/ 86 w 1946"/>
                  <a:gd name="T15" fmla="*/ 42 h 1278"/>
                  <a:gd name="T16" fmla="*/ 88 w 1946"/>
                  <a:gd name="T17" fmla="*/ 35 h 1278"/>
                  <a:gd name="T18" fmla="*/ 89 w 1946"/>
                  <a:gd name="T19" fmla="*/ 29 h 1278"/>
                  <a:gd name="T20" fmla="*/ 91 w 1946"/>
                  <a:gd name="T21" fmla="*/ 23 h 1278"/>
                  <a:gd name="T22" fmla="*/ 92 w 1946"/>
                  <a:gd name="T23" fmla="*/ 18 h 1278"/>
                  <a:gd name="T24" fmla="*/ 94 w 1946"/>
                  <a:gd name="T25" fmla="*/ 14 h 1278"/>
                  <a:gd name="T26" fmla="*/ 96 w 1946"/>
                  <a:gd name="T27" fmla="*/ 10 h 1278"/>
                  <a:gd name="T28" fmla="*/ 98 w 1946"/>
                  <a:gd name="T29" fmla="*/ 6 h 1278"/>
                  <a:gd name="T30" fmla="*/ 101 w 1946"/>
                  <a:gd name="T31" fmla="*/ 3 h 1278"/>
                  <a:gd name="T32" fmla="*/ 103 w 1946"/>
                  <a:gd name="T33" fmla="*/ 3 h 1278"/>
                  <a:gd name="T34" fmla="*/ 105 w 1946"/>
                  <a:gd name="T35" fmla="*/ 0 h 1278"/>
                  <a:gd name="T36" fmla="*/ 108 w 1946"/>
                  <a:gd name="T37" fmla="*/ 0 h 1278"/>
                  <a:gd name="T38" fmla="*/ 110 w 1946"/>
                  <a:gd name="T39" fmla="*/ 0 h 1278"/>
                  <a:gd name="T40" fmla="*/ 113 w 1946"/>
                  <a:gd name="T41" fmla="*/ 3 h 1278"/>
                  <a:gd name="T42" fmla="*/ 115 w 1946"/>
                  <a:gd name="T43" fmla="*/ 3 h 1278"/>
                  <a:gd name="T44" fmla="*/ 118 w 1946"/>
                  <a:gd name="T45" fmla="*/ 6 h 1278"/>
                  <a:gd name="T46" fmla="*/ 120 w 1946"/>
                  <a:gd name="T47" fmla="*/ 10 h 1278"/>
                  <a:gd name="T48" fmla="*/ 122 w 1946"/>
                  <a:gd name="T49" fmla="*/ 14 h 1278"/>
                  <a:gd name="T50" fmla="*/ 124 w 1946"/>
                  <a:gd name="T51" fmla="*/ 18 h 1278"/>
                  <a:gd name="T52" fmla="*/ 125 w 1946"/>
                  <a:gd name="T53" fmla="*/ 23 h 1278"/>
                  <a:gd name="T54" fmla="*/ 127 w 1946"/>
                  <a:gd name="T55" fmla="*/ 29 h 1278"/>
                  <a:gd name="T56" fmla="*/ 128 w 1946"/>
                  <a:gd name="T57" fmla="*/ 35 h 1278"/>
                  <a:gd name="T58" fmla="*/ 130 w 1946"/>
                  <a:gd name="T59" fmla="*/ 42 h 1278"/>
                  <a:gd name="T60" fmla="*/ 130 w 1946"/>
                  <a:gd name="T61" fmla="*/ 48 h 1278"/>
                  <a:gd name="T62" fmla="*/ 131 w 1946"/>
                  <a:gd name="T63" fmla="*/ 55 h 1278"/>
                  <a:gd name="T64" fmla="*/ 132 w 1946"/>
                  <a:gd name="T65" fmla="*/ 62 h 1278"/>
                  <a:gd name="T66" fmla="*/ 132 w 1946"/>
                  <a:gd name="T67" fmla="*/ 71 h 1278"/>
                  <a:gd name="T68" fmla="*/ 132 w 1946"/>
                  <a:gd name="T69" fmla="*/ 78 h 1278"/>
                  <a:gd name="T70" fmla="*/ 216 w 1946"/>
                  <a:gd name="T71" fmla="*/ 78 h 1278"/>
                  <a:gd name="T72" fmla="*/ 216 w 1946"/>
                  <a:gd name="T73" fmla="*/ 970 h 1278"/>
                  <a:gd name="T74" fmla="*/ 0 w 1946"/>
                  <a:gd name="T75" fmla="*/ 971 h 127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946"/>
                  <a:gd name="T115" fmla="*/ 0 h 1278"/>
                  <a:gd name="T116" fmla="*/ 1946 w 1946"/>
                  <a:gd name="T117" fmla="*/ 1278 h 1278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946" h="1278">
                    <a:moveTo>
                      <a:pt x="0" y="1278"/>
                    </a:moveTo>
                    <a:lnTo>
                      <a:pt x="0" y="103"/>
                    </a:lnTo>
                    <a:lnTo>
                      <a:pt x="753" y="103"/>
                    </a:lnTo>
                    <a:lnTo>
                      <a:pt x="754" y="93"/>
                    </a:lnTo>
                    <a:lnTo>
                      <a:pt x="757" y="82"/>
                    </a:lnTo>
                    <a:lnTo>
                      <a:pt x="763" y="72"/>
                    </a:lnTo>
                    <a:lnTo>
                      <a:pt x="769" y="63"/>
                    </a:lnTo>
                    <a:lnTo>
                      <a:pt x="779" y="55"/>
                    </a:lnTo>
                    <a:lnTo>
                      <a:pt x="790" y="46"/>
                    </a:lnTo>
                    <a:lnTo>
                      <a:pt x="803" y="38"/>
                    </a:lnTo>
                    <a:lnTo>
                      <a:pt x="817" y="30"/>
                    </a:lnTo>
                    <a:lnTo>
                      <a:pt x="833" y="24"/>
                    </a:lnTo>
                    <a:lnTo>
                      <a:pt x="849" y="18"/>
                    </a:lnTo>
                    <a:lnTo>
                      <a:pt x="867" y="13"/>
                    </a:lnTo>
                    <a:lnTo>
                      <a:pt x="887" y="8"/>
                    </a:lnTo>
                    <a:lnTo>
                      <a:pt x="907" y="5"/>
                    </a:lnTo>
                    <a:lnTo>
                      <a:pt x="928" y="3"/>
                    </a:lnTo>
                    <a:lnTo>
                      <a:pt x="950" y="0"/>
                    </a:lnTo>
                    <a:lnTo>
                      <a:pt x="972" y="0"/>
                    </a:lnTo>
                    <a:lnTo>
                      <a:pt x="995" y="0"/>
                    </a:lnTo>
                    <a:lnTo>
                      <a:pt x="1017" y="3"/>
                    </a:lnTo>
                    <a:lnTo>
                      <a:pt x="1038" y="5"/>
                    </a:lnTo>
                    <a:lnTo>
                      <a:pt x="1059" y="8"/>
                    </a:lnTo>
                    <a:lnTo>
                      <a:pt x="1078" y="13"/>
                    </a:lnTo>
                    <a:lnTo>
                      <a:pt x="1096" y="18"/>
                    </a:lnTo>
                    <a:lnTo>
                      <a:pt x="1113" y="24"/>
                    </a:lnTo>
                    <a:lnTo>
                      <a:pt x="1129" y="30"/>
                    </a:lnTo>
                    <a:lnTo>
                      <a:pt x="1143" y="38"/>
                    </a:lnTo>
                    <a:lnTo>
                      <a:pt x="1155" y="46"/>
                    </a:lnTo>
                    <a:lnTo>
                      <a:pt x="1167" y="55"/>
                    </a:lnTo>
                    <a:lnTo>
                      <a:pt x="1175" y="63"/>
                    </a:lnTo>
                    <a:lnTo>
                      <a:pt x="1183" y="72"/>
                    </a:lnTo>
                    <a:lnTo>
                      <a:pt x="1189" y="82"/>
                    </a:lnTo>
                    <a:lnTo>
                      <a:pt x="1192" y="93"/>
                    </a:lnTo>
                    <a:lnTo>
                      <a:pt x="1193" y="103"/>
                    </a:lnTo>
                    <a:lnTo>
                      <a:pt x="1946" y="103"/>
                    </a:lnTo>
                    <a:lnTo>
                      <a:pt x="1946" y="1277"/>
                    </a:lnTo>
                    <a:lnTo>
                      <a:pt x="0" y="1278"/>
                    </a:lnTo>
                    <a:close/>
                  </a:path>
                </a:pathLst>
              </a:custGeom>
              <a:solidFill>
                <a:srgbClr val="B233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77" name="Rectangle 319"/>
              <p:cNvSpPr>
                <a:spLocks noChangeArrowheads="1"/>
              </p:cNvSpPr>
              <p:nvPr/>
            </p:nvSpPr>
            <p:spPr bwMode="auto">
              <a:xfrm>
                <a:off x="5188" y="3087"/>
                <a:ext cx="42" cy="3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78" name="Rectangle 320"/>
              <p:cNvSpPr>
                <a:spLocks noChangeArrowheads="1"/>
              </p:cNvSpPr>
              <p:nvPr/>
            </p:nvSpPr>
            <p:spPr bwMode="auto">
              <a:xfrm>
                <a:off x="5168" y="3134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79" name="Rectangle 321"/>
              <p:cNvSpPr>
                <a:spLocks noChangeArrowheads="1"/>
              </p:cNvSpPr>
              <p:nvPr/>
            </p:nvSpPr>
            <p:spPr bwMode="auto">
              <a:xfrm>
                <a:off x="5306" y="3034"/>
                <a:ext cx="42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80" name="Rectangle 322"/>
              <p:cNvSpPr>
                <a:spLocks noChangeArrowheads="1"/>
              </p:cNvSpPr>
              <p:nvPr/>
            </p:nvSpPr>
            <p:spPr bwMode="auto">
              <a:xfrm>
                <a:off x="5286" y="3087"/>
                <a:ext cx="40" cy="3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81" name="Rectangle 323"/>
              <p:cNvSpPr>
                <a:spLocks noChangeArrowheads="1"/>
              </p:cNvSpPr>
              <p:nvPr/>
            </p:nvSpPr>
            <p:spPr bwMode="auto">
              <a:xfrm>
                <a:off x="5286" y="2987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82" name="Rectangle 324"/>
              <p:cNvSpPr>
                <a:spLocks noChangeArrowheads="1"/>
              </p:cNvSpPr>
              <p:nvPr/>
            </p:nvSpPr>
            <p:spPr bwMode="auto">
              <a:xfrm>
                <a:off x="4773" y="3076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83" name="Rectangle 325"/>
              <p:cNvSpPr>
                <a:spLocks noChangeArrowheads="1"/>
              </p:cNvSpPr>
              <p:nvPr/>
            </p:nvSpPr>
            <p:spPr bwMode="auto">
              <a:xfrm>
                <a:off x="4773" y="3024"/>
                <a:ext cx="18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84" name="Rectangle 326"/>
              <p:cNvSpPr>
                <a:spLocks noChangeArrowheads="1"/>
              </p:cNvSpPr>
              <p:nvPr/>
            </p:nvSpPr>
            <p:spPr bwMode="auto">
              <a:xfrm>
                <a:off x="4773" y="3123"/>
                <a:ext cx="18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85" name="Rectangle 327"/>
              <p:cNvSpPr>
                <a:spLocks noChangeArrowheads="1"/>
              </p:cNvSpPr>
              <p:nvPr/>
            </p:nvSpPr>
            <p:spPr bwMode="auto">
              <a:xfrm>
                <a:off x="4946" y="3076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86" name="Rectangle 328"/>
              <p:cNvSpPr>
                <a:spLocks noChangeArrowheads="1"/>
              </p:cNvSpPr>
              <p:nvPr/>
            </p:nvSpPr>
            <p:spPr bwMode="auto">
              <a:xfrm>
                <a:off x="4924" y="312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87" name="Rectangle 329"/>
              <p:cNvSpPr>
                <a:spLocks noChangeArrowheads="1"/>
              </p:cNvSpPr>
              <p:nvPr/>
            </p:nvSpPr>
            <p:spPr bwMode="auto">
              <a:xfrm>
                <a:off x="4773" y="345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88" name="Rectangle 330"/>
              <p:cNvSpPr>
                <a:spLocks noChangeArrowheads="1"/>
              </p:cNvSpPr>
              <p:nvPr/>
            </p:nvSpPr>
            <p:spPr bwMode="auto">
              <a:xfrm>
                <a:off x="4773" y="3406"/>
                <a:ext cx="18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89" name="Rectangle 331"/>
              <p:cNvSpPr>
                <a:spLocks noChangeArrowheads="1"/>
              </p:cNvSpPr>
              <p:nvPr/>
            </p:nvSpPr>
            <p:spPr bwMode="auto">
              <a:xfrm>
                <a:off x="4773" y="3505"/>
                <a:ext cx="18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90" name="Rectangle 332"/>
              <p:cNvSpPr>
                <a:spLocks noChangeArrowheads="1"/>
              </p:cNvSpPr>
              <p:nvPr/>
            </p:nvSpPr>
            <p:spPr bwMode="auto">
              <a:xfrm>
                <a:off x="4946" y="345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91" name="Rectangle 333"/>
              <p:cNvSpPr>
                <a:spLocks noChangeArrowheads="1"/>
              </p:cNvSpPr>
              <p:nvPr/>
            </p:nvSpPr>
            <p:spPr bwMode="auto">
              <a:xfrm>
                <a:off x="4924" y="3505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92" name="Freeform 334"/>
              <p:cNvSpPr>
                <a:spLocks/>
              </p:cNvSpPr>
              <p:nvPr/>
            </p:nvSpPr>
            <p:spPr bwMode="auto">
              <a:xfrm>
                <a:off x="5024" y="3076"/>
                <a:ext cx="146" cy="89"/>
              </a:xfrm>
              <a:custGeom>
                <a:avLst/>
                <a:gdLst>
                  <a:gd name="T0" fmla="*/ 48 w 440"/>
                  <a:gd name="T1" fmla="*/ 78 h 102"/>
                  <a:gd name="T2" fmla="*/ 48 w 440"/>
                  <a:gd name="T3" fmla="*/ 70 h 102"/>
                  <a:gd name="T4" fmla="*/ 48 w 440"/>
                  <a:gd name="T5" fmla="*/ 63 h 102"/>
                  <a:gd name="T6" fmla="*/ 47 w 440"/>
                  <a:gd name="T7" fmla="*/ 55 h 102"/>
                  <a:gd name="T8" fmla="*/ 46 w 440"/>
                  <a:gd name="T9" fmla="*/ 49 h 102"/>
                  <a:gd name="T10" fmla="*/ 45 w 440"/>
                  <a:gd name="T11" fmla="*/ 42 h 102"/>
                  <a:gd name="T12" fmla="*/ 44 w 440"/>
                  <a:gd name="T13" fmla="*/ 35 h 102"/>
                  <a:gd name="T14" fmla="*/ 43 w 440"/>
                  <a:gd name="T15" fmla="*/ 29 h 102"/>
                  <a:gd name="T16" fmla="*/ 41 w 440"/>
                  <a:gd name="T17" fmla="*/ 23 h 102"/>
                  <a:gd name="T18" fmla="*/ 39 w 440"/>
                  <a:gd name="T19" fmla="*/ 18 h 102"/>
                  <a:gd name="T20" fmla="*/ 38 w 440"/>
                  <a:gd name="T21" fmla="*/ 14 h 102"/>
                  <a:gd name="T22" fmla="*/ 36 w 440"/>
                  <a:gd name="T23" fmla="*/ 10 h 102"/>
                  <a:gd name="T24" fmla="*/ 34 w 440"/>
                  <a:gd name="T25" fmla="*/ 6 h 102"/>
                  <a:gd name="T26" fmla="*/ 32 w 440"/>
                  <a:gd name="T27" fmla="*/ 3 h 102"/>
                  <a:gd name="T28" fmla="*/ 29 w 440"/>
                  <a:gd name="T29" fmla="*/ 3 h 102"/>
                  <a:gd name="T30" fmla="*/ 27 w 440"/>
                  <a:gd name="T31" fmla="*/ 0 h 102"/>
                  <a:gd name="T32" fmla="*/ 24 w 440"/>
                  <a:gd name="T33" fmla="*/ 0 h 102"/>
                  <a:gd name="T34" fmla="*/ 22 w 440"/>
                  <a:gd name="T35" fmla="*/ 0 h 102"/>
                  <a:gd name="T36" fmla="*/ 19 w 440"/>
                  <a:gd name="T37" fmla="*/ 3 h 102"/>
                  <a:gd name="T38" fmla="*/ 17 w 440"/>
                  <a:gd name="T39" fmla="*/ 3 h 102"/>
                  <a:gd name="T40" fmla="*/ 15 w 440"/>
                  <a:gd name="T41" fmla="*/ 6 h 102"/>
                  <a:gd name="T42" fmla="*/ 13 w 440"/>
                  <a:gd name="T43" fmla="*/ 10 h 102"/>
                  <a:gd name="T44" fmla="*/ 11 w 440"/>
                  <a:gd name="T45" fmla="*/ 14 h 102"/>
                  <a:gd name="T46" fmla="*/ 9 w 440"/>
                  <a:gd name="T47" fmla="*/ 18 h 102"/>
                  <a:gd name="T48" fmla="*/ 7 w 440"/>
                  <a:gd name="T49" fmla="*/ 23 h 102"/>
                  <a:gd name="T50" fmla="*/ 6 w 440"/>
                  <a:gd name="T51" fmla="*/ 29 h 102"/>
                  <a:gd name="T52" fmla="*/ 4 w 440"/>
                  <a:gd name="T53" fmla="*/ 35 h 102"/>
                  <a:gd name="T54" fmla="*/ 3 w 440"/>
                  <a:gd name="T55" fmla="*/ 42 h 102"/>
                  <a:gd name="T56" fmla="*/ 2 w 440"/>
                  <a:gd name="T57" fmla="*/ 49 h 102"/>
                  <a:gd name="T58" fmla="*/ 1 w 440"/>
                  <a:gd name="T59" fmla="*/ 55 h 102"/>
                  <a:gd name="T60" fmla="*/ 0 w 440"/>
                  <a:gd name="T61" fmla="*/ 63 h 102"/>
                  <a:gd name="T62" fmla="*/ 0 w 440"/>
                  <a:gd name="T63" fmla="*/ 70 h 102"/>
                  <a:gd name="T64" fmla="*/ 0 w 440"/>
                  <a:gd name="T65" fmla="*/ 78 h 102"/>
                  <a:gd name="T66" fmla="*/ 48 w 440"/>
                  <a:gd name="T67" fmla="*/ 78 h 10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40"/>
                  <a:gd name="T103" fmla="*/ 0 h 102"/>
                  <a:gd name="T104" fmla="*/ 440 w 440"/>
                  <a:gd name="T105" fmla="*/ 102 h 10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40" h="102">
                    <a:moveTo>
                      <a:pt x="440" y="102"/>
                    </a:moveTo>
                    <a:lnTo>
                      <a:pt x="439" y="92"/>
                    </a:lnTo>
                    <a:lnTo>
                      <a:pt x="436" y="82"/>
                    </a:lnTo>
                    <a:lnTo>
                      <a:pt x="430" y="72"/>
                    </a:lnTo>
                    <a:lnTo>
                      <a:pt x="422" y="64"/>
                    </a:lnTo>
                    <a:lnTo>
                      <a:pt x="414" y="55"/>
                    </a:lnTo>
                    <a:lnTo>
                      <a:pt x="402" y="46"/>
                    </a:lnTo>
                    <a:lnTo>
                      <a:pt x="390" y="38"/>
                    </a:lnTo>
                    <a:lnTo>
                      <a:pt x="376" y="30"/>
                    </a:lnTo>
                    <a:lnTo>
                      <a:pt x="360" y="24"/>
                    </a:lnTo>
                    <a:lnTo>
                      <a:pt x="343" y="18"/>
                    </a:lnTo>
                    <a:lnTo>
                      <a:pt x="325" y="13"/>
                    </a:lnTo>
                    <a:lnTo>
                      <a:pt x="306" y="8"/>
                    </a:lnTo>
                    <a:lnTo>
                      <a:pt x="285" y="5"/>
                    </a:lnTo>
                    <a:lnTo>
                      <a:pt x="264" y="3"/>
                    </a:lnTo>
                    <a:lnTo>
                      <a:pt x="242" y="0"/>
                    </a:lnTo>
                    <a:lnTo>
                      <a:pt x="219" y="0"/>
                    </a:lnTo>
                    <a:lnTo>
                      <a:pt x="197" y="0"/>
                    </a:lnTo>
                    <a:lnTo>
                      <a:pt x="175" y="3"/>
                    </a:lnTo>
                    <a:lnTo>
                      <a:pt x="154" y="5"/>
                    </a:lnTo>
                    <a:lnTo>
                      <a:pt x="134" y="8"/>
                    </a:lnTo>
                    <a:lnTo>
                      <a:pt x="114" y="13"/>
                    </a:lnTo>
                    <a:lnTo>
                      <a:pt x="96" y="18"/>
                    </a:lnTo>
                    <a:lnTo>
                      <a:pt x="80" y="24"/>
                    </a:lnTo>
                    <a:lnTo>
                      <a:pt x="64" y="30"/>
                    </a:lnTo>
                    <a:lnTo>
                      <a:pt x="50" y="38"/>
                    </a:lnTo>
                    <a:lnTo>
                      <a:pt x="37" y="46"/>
                    </a:lnTo>
                    <a:lnTo>
                      <a:pt x="26" y="55"/>
                    </a:lnTo>
                    <a:lnTo>
                      <a:pt x="16" y="64"/>
                    </a:lnTo>
                    <a:lnTo>
                      <a:pt x="10" y="72"/>
                    </a:lnTo>
                    <a:lnTo>
                      <a:pt x="4" y="82"/>
                    </a:lnTo>
                    <a:lnTo>
                      <a:pt x="1" y="92"/>
                    </a:lnTo>
                    <a:lnTo>
                      <a:pt x="0" y="102"/>
                    </a:lnTo>
                    <a:lnTo>
                      <a:pt x="440" y="102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93" name="Freeform 335"/>
              <p:cNvSpPr>
                <a:spLocks/>
              </p:cNvSpPr>
              <p:nvPr/>
            </p:nvSpPr>
            <p:spPr bwMode="auto">
              <a:xfrm>
                <a:off x="4789" y="2506"/>
                <a:ext cx="615" cy="147"/>
              </a:xfrm>
              <a:custGeom>
                <a:avLst/>
                <a:gdLst>
                  <a:gd name="T0" fmla="*/ 100 w 1847"/>
                  <a:gd name="T1" fmla="*/ 50 h 168"/>
                  <a:gd name="T2" fmla="*/ 95 w 1847"/>
                  <a:gd name="T3" fmla="*/ 53 h 168"/>
                  <a:gd name="T4" fmla="*/ 91 w 1847"/>
                  <a:gd name="T5" fmla="*/ 60 h 168"/>
                  <a:gd name="T6" fmla="*/ 87 w 1847"/>
                  <a:gd name="T7" fmla="*/ 68 h 168"/>
                  <a:gd name="T8" fmla="*/ 84 w 1847"/>
                  <a:gd name="T9" fmla="*/ 79 h 168"/>
                  <a:gd name="T10" fmla="*/ 81 w 1847"/>
                  <a:gd name="T11" fmla="*/ 92 h 168"/>
                  <a:gd name="T12" fmla="*/ 79 w 1847"/>
                  <a:gd name="T13" fmla="*/ 105 h 168"/>
                  <a:gd name="T14" fmla="*/ 78 w 1847"/>
                  <a:gd name="T15" fmla="*/ 121 h 168"/>
                  <a:gd name="T16" fmla="*/ 0 w 1847"/>
                  <a:gd name="T17" fmla="*/ 129 h 168"/>
                  <a:gd name="T18" fmla="*/ 1 w 1847"/>
                  <a:gd name="T19" fmla="*/ 88 h 168"/>
                  <a:gd name="T20" fmla="*/ 6 w 1847"/>
                  <a:gd name="T21" fmla="*/ 88 h 168"/>
                  <a:gd name="T22" fmla="*/ 16 w 1847"/>
                  <a:gd name="T23" fmla="*/ 88 h 168"/>
                  <a:gd name="T24" fmla="*/ 28 w 1847"/>
                  <a:gd name="T25" fmla="*/ 88 h 168"/>
                  <a:gd name="T26" fmla="*/ 41 w 1847"/>
                  <a:gd name="T27" fmla="*/ 88 h 168"/>
                  <a:gd name="T28" fmla="*/ 54 w 1847"/>
                  <a:gd name="T29" fmla="*/ 88 h 168"/>
                  <a:gd name="T30" fmla="*/ 65 w 1847"/>
                  <a:gd name="T31" fmla="*/ 88 h 168"/>
                  <a:gd name="T32" fmla="*/ 71 w 1847"/>
                  <a:gd name="T33" fmla="*/ 88 h 168"/>
                  <a:gd name="T34" fmla="*/ 74 w 1847"/>
                  <a:gd name="T35" fmla="*/ 80 h 168"/>
                  <a:gd name="T36" fmla="*/ 76 w 1847"/>
                  <a:gd name="T37" fmla="*/ 64 h 168"/>
                  <a:gd name="T38" fmla="*/ 79 w 1847"/>
                  <a:gd name="T39" fmla="*/ 47 h 168"/>
                  <a:gd name="T40" fmla="*/ 83 w 1847"/>
                  <a:gd name="T41" fmla="*/ 33 h 168"/>
                  <a:gd name="T42" fmla="*/ 86 w 1847"/>
                  <a:gd name="T43" fmla="*/ 21 h 168"/>
                  <a:gd name="T44" fmla="*/ 91 w 1847"/>
                  <a:gd name="T45" fmla="*/ 10 h 168"/>
                  <a:gd name="T46" fmla="*/ 95 w 1847"/>
                  <a:gd name="T47" fmla="*/ 4 h 168"/>
                  <a:gd name="T48" fmla="*/ 100 w 1847"/>
                  <a:gd name="T49" fmla="*/ 1 h 168"/>
                  <a:gd name="T50" fmla="*/ 105 w 1847"/>
                  <a:gd name="T51" fmla="*/ 1 h 168"/>
                  <a:gd name="T52" fmla="*/ 110 w 1847"/>
                  <a:gd name="T53" fmla="*/ 4 h 168"/>
                  <a:gd name="T54" fmla="*/ 114 w 1847"/>
                  <a:gd name="T55" fmla="*/ 10 h 168"/>
                  <a:gd name="T56" fmla="*/ 119 w 1847"/>
                  <a:gd name="T57" fmla="*/ 21 h 168"/>
                  <a:gd name="T58" fmla="*/ 123 w 1847"/>
                  <a:gd name="T59" fmla="*/ 33 h 168"/>
                  <a:gd name="T60" fmla="*/ 126 w 1847"/>
                  <a:gd name="T61" fmla="*/ 47 h 168"/>
                  <a:gd name="T62" fmla="*/ 129 w 1847"/>
                  <a:gd name="T63" fmla="*/ 64 h 168"/>
                  <a:gd name="T64" fmla="*/ 131 w 1847"/>
                  <a:gd name="T65" fmla="*/ 80 h 168"/>
                  <a:gd name="T66" fmla="*/ 134 w 1847"/>
                  <a:gd name="T67" fmla="*/ 88 h 168"/>
                  <a:gd name="T68" fmla="*/ 140 w 1847"/>
                  <a:gd name="T69" fmla="*/ 88 h 168"/>
                  <a:gd name="T70" fmla="*/ 151 w 1847"/>
                  <a:gd name="T71" fmla="*/ 88 h 168"/>
                  <a:gd name="T72" fmla="*/ 163 w 1847"/>
                  <a:gd name="T73" fmla="*/ 88 h 168"/>
                  <a:gd name="T74" fmla="*/ 176 w 1847"/>
                  <a:gd name="T75" fmla="*/ 88 h 168"/>
                  <a:gd name="T76" fmla="*/ 189 w 1847"/>
                  <a:gd name="T77" fmla="*/ 88 h 168"/>
                  <a:gd name="T78" fmla="*/ 198 w 1847"/>
                  <a:gd name="T79" fmla="*/ 88 h 168"/>
                  <a:gd name="T80" fmla="*/ 204 w 1847"/>
                  <a:gd name="T81" fmla="*/ 88 h 168"/>
                  <a:gd name="T82" fmla="*/ 205 w 1847"/>
                  <a:gd name="T83" fmla="*/ 129 h 168"/>
                  <a:gd name="T84" fmla="*/ 127 w 1847"/>
                  <a:gd name="T85" fmla="*/ 121 h 168"/>
                  <a:gd name="T86" fmla="*/ 126 w 1847"/>
                  <a:gd name="T87" fmla="*/ 105 h 168"/>
                  <a:gd name="T88" fmla="*/ 124 w 1847"/>
                  <a:gd name="T89" fmla="*/ 92 h 168"/>
                  <a:gd name="T90" fmla="*/ 121 w 1847"/>
                  <a:gd name="T91" fmla="*/ 79 h 168"/>
                  <a:gd name="T92" fmla="*/ 118 w 1847"/>
                  <a:gd name="T93" fmla="*/ 68 h 168"/>
                  <a:gd name="T94" fmla="*/ 114 w 1847"/>
                  <a:gd name="T95" fmla="*/ 60 h 168"/>
                  <a:gd name="T96" fmla="*/ 110 w 1847"/>
                  <a:gd name="T97" fmla="*/ 53 h 168"/>
                  <a:gd name="T98" fmla="*/ 105 w 1847"/>
                  <a:gd name="T99" fmla="*/ 50 h 16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847"/>
                  <a:gd name="T151" fmla="*/ 0 h 168"/>
                  <a:gd name="T152" fmla="*/ 1847 w 1847"/>
                  <a:gd name="T153" fmla="*/ 168 h 16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847" h="168">
                    <a:moveTo>
                      <a:pt x="923" y="65"/>
                    </a:moveTo>
                    <a:lnTo>
                      <a:pt x="901" y="65"/>
                    </a:lnTo>
                    <a:lnTo>
                      <a:pt x="879" y="68"/>
                    </a:lnTo>
                    <a:lnTo>
                      <a:pt x="858" y="70"/>
                    </a:lnTo>
                    <a:lnTo>
                      <a:pt x="838" y="73"/>
                    </a:lnTo>
                    <a:lnTo>
                      <a:pt x="818" y="78"/>
                    </a:lnTo>
                    <a:lnTo>
                      <a:pt x="800" y="83"/>
                    </a:lnTo>
                    <a:lnTo>
                      <a:pt x="784" y="89"/>
                    </a:lnTo>
                    <a:lnTo>
                      <a:pt x="768" y="95"/>
                    </a:lnTo>
                    <a:lnTo>
                      <a:pt x="754" y="103"/>
                    </a:lnTo>
                    <a:lnTo>
                      <a:pt x="741" y="111"/>
                    </a:lnTo>
                    <a:lnTo>
                      <a:pt x="730" y="120"/>
                    </a:lnTo>
                    <a:lnTo>
                      <a:pt x="720" y="128"/>
                    </a:lnTo>
                    <a:lnTo>
                      <a:pt x="714" y="137"/>
                    </a:lnTo>
                    <a:lnTo>
                      <a:pt x="708" y="147"/>
                    </a:lnTo>
                    <a:lnTo>
                      <a:pt x="705" y="158"/>
                    </a:lnTo>
                    <a:lnTo>
                      <a:pt x="704" y="168"/>
                    </a:lnTo>
                    <a:lnTo>
                      <a:pt x="0" y="168"/>
                    </a:lnTo>
                    <a:lnTo>
                      <a:pt x="0" y="116"/>
                    </a:lnTo>
                    <a:lnTo>
                      <a:pt x="7" y="116"/>
                    </a:lnTo>
                    <a:lnTo>
                      <a:pt x="27" y="116"/>
                    </a:lnTo>
                    <a:lnTo>
                      <a:pt x="57" y="116"/>
                    </a:lnTo>
                    <a:lnTo>
                      <a:pt x="97" y="116"/>
                    </a:lnTo>
                    <a:lnTo>
                      <a:pt x="145" y="116"/>
                    </a:lnTo>
                    <a:lnTo>
                      <a:pt x="197" y="116"/>
                    </a:lnTo>
                    <a:lnTo>
                      <a:pt x="254" y="116"/>
                    </a:lnTo>
                    <a:lnTo>
                      <a:pt x="313" y="116"/>
                    </a:lnTo>
                    <a:lnTo>
                      <a:pt x="373" y="116"/>
                    </a:lnTo>
                    <a:lnTo>
                      <a:pt x="431" y="116"/>
                    </a:lnTo>
                    <a:lnTo>
                      <a:pt x="486" y="116"/>
                    </a:lnTo>
                    <a:lnTo>
                      <a:pt x="537" y="116"/>
                    </a:lnTo>
                    <a:lnTo>
                      <a:pt x="582" y="116"/>
                    </a:lnTo>
                    <a:lnTo>
                      <a:pt x="617" y="116"/>
                    </a:lnTo>
                    <a:lnTo>
                      <a:pt x="644" y="116"/>
                    </a:lnTo>
                    <a:lnTo>
                      <a:pt x="658" y="116"/>
                    </a:lnTo>
                    <a:lnTo>
                      <a:pt x="666" y="105"/>
                    </a:lnTo>
                    <a:lnTo>
                      <a:pt x="675" y="94"/>
                    </a:lnTo>
                    <a:lnTo>
                      <a:pt x="686" y="83"/>
                    </a:lnTo>
                    <a:lnTo>
                      <a:pt x="698" y="72"/>
                    </a:lnTo>
                    <a:lnTo>
                      <a:pt x="713" y="62"/>
                    </a:lnTo>
                    <a:lnTo>
                      <a:pt x="727" y="53"/>
                    </a:lnTo>
                    <a:lnTo>
                      <a:pt x="744" y="43"/>
                    </a:lnTo>
                    <a:lnTo>
                      <a:pt x="760" y="35"/>
                    </a:lnTo>
                    <a:lnTo>
                      <a:pt x="778" y="28"/>
                    </a:lnTo>
                    <a:lnTo>
                      <a:pt x="797" y="21"/>
                    </a:lnTo>
                    <a:lnTo>
                      <a:pt x="817" y="14"/>
                    </a:lnTo>
                    <a:lnTo>
                      <a:pt x="838" y="10"/>
                    </a:lnTo>
                    <a:lnTo>
                      <a:pt x="858" y="6"/>
                    </a:lnTo>
                    <a:lnTo>
                      <a:pt x="880" y="2"/>
                    </a:lnTo>
                    <a:lnTo>
                      <a:pt x="901" y="1"/>
                    </a:lnTo>
                    <a:lnTo>
                      <a:pt x="923" y="0"/>
                    </a:lnTo>
                    <a:lnTo>
                      <a:pt x="946" y="1"/>
                    </a:lnTo>
                    <a:lnTo>
                      <a:pt x="968" y="2"/>
                    </a:lnTo>
                    <a:lnTo>
                      <a:pt x="989" y="6"/>
                    </a:lnTo>
                    <a:lnTo>
                      <a:pt x="1010" y="10"/>
                    </a:lnTo>
                    <a:lnTo>
                      <a:pt x="1030" y="14"/>
                    </a:lnTo>
                    <a:lnTo>
                      <a:pt x="1050" y="21"/>
                    </a:lnTo>
                    <a:lnTo>
                      <a:pt x="1069" y="28"/>
                    </a:lnTo>
                    <a:lnTo>
                      <a:pt x="1088" y="35"/>
                    </a:lnTo>
                    <a:lnTo>
                      <a:pt x="1104" y="43"/>
                    </a:lnTo>
                    <a:lnTo>
                      <a:pt x="1121" y="53"/>
                    </a:lnTo>
                    <a:lnTo>
                      <a:pt x="1135" y="62"/>
                    </a:lnTo>
                    <a:lnTo>
                      <a:pt x="1149" y="72"/>
                    </a:lnTo>
                    <a:lnTo>
                      <a:pt x="1161" y="83"/>
                    </a:lnTo>
                    <a:lnTo>
                      <a:pt x="1172" y="94"/>
                    </a:lnTo>
                    <a:lnTo>
                      <a:pt x="1181" y="105"/>
                    </a:lnTo>
                    <a:lnTo>
                      <a:pt x="1189" y="116"/>
                    </a:lnTo>
                    <a:lnTo>
                      <a:pt x="1203" y="116"/>
                    </a:lnTo>
                    <a:lnTo>
                      <a:pt x="1230" y="116"/>
                    </a:lnTo>
                    <a:lnTo>
                      <a:pt x="1265" y="116"/>
                    </a:lnTo>
                    <a:lnTo>
                      <a:pt x="1309" y="116"/>
                    </a:lnTo>
                    <a:lnTo>
                      <a:pt x="1360" y="116"/>
                    </a:lnTo>
                    <a:lnTo>
                      <a:pt x="1416" y="116"/>
                    </a:lnTo>
                    <a:lnTo>
                      <a:pt x="1475" y="116"/>
                    </a:lnTo>
                    <a:lnTo>
                      <a:pt x="1535" y="116"/>
                    </a:lnTo>
                    <a:lnTo>
                      <a:pt x="1593" y="116"/>
                    </a:lnTo>
                    <a:lnTo>
                      <a:pt x="1650" y="116"/>
                    </a:lnTo>
                    <a:lnTo>
                      <a:pt x="1703" y="116"/>
                    </a:lnTo>
                    <a:lnTo>
                      <a:pt x="1751" y="116"/>
                    </a:lnTo>
                    <a:lnTo>
                      <a:pt x="1791" y="116"/>
                    </a:lnTo>
                    <a:lnTo>
                      <a:pt x="1821" y="116"/>
                    </a:lnTo>
                    <a:lnTo>
                      <a:pt x="1841" y="116"/>
                    </a:lnTo>
                    <a:lnTo>
                      <a:pt x="1847" y="116"/>
                    </a:lnTo>
                    <a:lnTo>
                      <a:pt x="1847" y="168"/>
                    </a:lnTo>
                    <a:lnTo>
                      <a:pt x="1144" y="168"/>
                    </a:lnTo>
                    <a:lnTo>
                      <a:pt x="1143" y="158"/>
                    </a:lnTo>
                    <a:lnTo>
                      <a:pt x="1140" y="147"/>
                    </a:lnTo>
                    <a:lnTo>
                      <a:pt x="1134" y="137"/>
                    </a:lnTo>
                    <a:lnTo>
                      <a:pt x="1126" y="128"/>
                    </a:lnTo>
                    <a:lnTo>
                      <a:pt x="1118" y="120"/>
                    </a:lnTo>
                    <a:lnTo>
                      <a:pt x="1106" y="111"/>
                    </a:lnTo>
                    <a:lnTo>
                      <a:pt x="1094" y="103"/>
                    </a:lnTo>
                    <a:lnTo>
                      <a:pt x="1080" y="95"/>
                    </a:lnTo>
                    <a:lnTo>
                      <a:pt x="1064" y="89"/>
                    </a:lnTo>
                    <a:lnTo>
                      <a:pt x="1047" y="83"/>
                    </a:lnTo>
                    <a:lnTo>
                      <a:pt x="1029" y="78"/>
                    </a:lnTo>
                    <a:lnTo>
                      <a:pt x="1010" y="73"/>
                    </a:lnTo>
                    <a:lnTo>
                      <a:pt x="989" y="70"/>
                    </a:lnTo>
                    <a:lnTo>
                      <a:pt x="968" y="68"/>
                    </a:lnTo>
                    <a:lnTo>
                      <a:pt x="946" y="65"/>
                    </a:lnTo>
                    <a:lnTo>
                      <a:pt x="923" y="65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94" name="Rectangle 336"/>
              <p:cNvSpPr>
                <a:spLocks noChangeArrowheads="1"/>
              </p:cNvSpPr>
              <p:nvPr/>
            </p:nvSpPr>
            <p:spPr bwMode="auto">
              <a:xfrm>
                <a:off x="5404" y="2595"/>
                <a:ext cx="29" cy="120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95" name="Rectangle 337"/>
              <p:cNvSpPr>
                <a:spLocks noChangeArrowheads="1"/>
              </p:cNvSpPr>
              <p:nvPr/>
            </p:nvSpPr>
            <p:spPr bwMode="auto">
              <a:xfrm>
                <a:off x="4759" y="2595"/>
                <a:ext cx="30" cy="120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96" name="Rectangle 338"/>
              <p:cNvSpPr>
                <a:spLocks noChangeArrowheads="1"/>
              </p:cNvSpPr>
              <p:nvPr/>
            </p:nvSpPr>
            <p:spPr bwMode="auto">
              <a:xfrm>
                <a:off x="5026" y="3165"/>
                <a:ext cx="142" cy="330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97" name="Rectangle 339"/>
              <p:cNvSpPr>
                <a:spLocks noChangeArrowheads="1"/>
              </p:cNvSpPr>
              <p:nvPr/>
            </p:nvSpPr>
            <p:spPr bwMode="auto">
              <a:xfrm>
                <a:off x="5026" y="3495"/>
                <a:ext cx="142" cy="1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98" name="Rectangle 340"/>
              <p:cNvSpPr>
                <a:spLocks noChangeArrowheads="1"/>
              </p:cNvSpPr>
              <p:nvPr/>
            </p:nvSpPr>
            <p:spPr bwMode="auto">
              <a:xfrm>
                <a:off x="5026" y="3558"/>
                <a:ext cx="142" cy="15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99" name="Rectangle 341"/>
              <p:cNvSpPr>
                <a:spLocks noChangeArrowheads="1"/>
              </p:cNvSpPr>
              <p:nvPr/>
            </p:nvSpPr>
            <p:spPr bwMode="auto">
              <a:xfrm>
                <a:off x="5026" y="3615"/>
                <a:ext cx="142" cy="1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400" name="Rectangle 342"/>
              <p:cNvSpPr>
                <a:spLocks noChangeArrowheads="1"/>
              </p:cNvSpPr>
              <p:nvPr/>
            </p:nvSpPr>
            <p:spPr bwMode="auto">
              <a:xfrm>
                <a:off x="5100" y="3186"/>
                <a:ext cx="60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401" name="Rectangle 343"/>
              <p:cNvSpPr>
                <a:spLocks noChangeArrowheads="1"/>
              </p:cNvSpPr>
              <p:nvPr/>
            </p:nvSpPr>
            <p:spPr bwMode="auto">
              <a:xfrm>
                <a:off x="5100" y="3186"/>
                <a:ext cx="60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402" name="Rectangle 344"/>
              <p:cNvSpPr>
                <a:spLocks noChangeArrowheads="1"/>
              </p:cNvSpPr>
              <p:nvPr/>
            </p:nvSpPr>
            <p:spPr bwMode="auto">
              <a:xfrm>
                <a:off x="5032" y="3186"/>
                <a:ext cx="62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403" name="Rectangle 345"/>
              <p:cNvSpPr>
                <a:spLocks noChangeArrowheads="1"/>
              </p:cNvSpPr>
              <p:nvPr/>
            </p:nvSpPr>
            <p:spPr bwMode="auto">
              <a:xfrm>
                <a:off x="5100" y="3369"/>
                <a:ext cx="60" cy="2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404" name="Rectangle 346"/>
              <p:cNvSpPr>
                <a:spLocks noChangeArrowheads="1"/>
              </p:cNvSpPr>
              <p:nvPr/>
            </p:nvSpPr>
            <p:spPr bwMode="auto">
              <a:xfrm>
                <a:off x="5168" y="3422"/>
                <a:ext cx="34" cy="25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405" name="Rectangle 347"/>
              <p:cNvSpPr>
                <a:spLocks noChangeArrowheads="1"/>
              </p:cNvSpPr>
              <p:nvPr/>
            </p:nvSpPr>
            <p:spPr bwMode="auto">
              <a:xfrm>
                <a:off x="4992" y="3422"/>
                <a:ext cx="34" cy="25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406" name="Rectangle 348"/>
              <p:cNvSpPr>
                <a:spLocks noChangeArrowheads="1"/>
              </p:cNvSpPr>
              <p:nvPr/>
            </p:nvSpPr>
            <p:spPr bwMode="auto">
              <a:xfrm>
                <a:off x="5026" y="3511"/>
                <a:ext cx="142" cy="47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407" name="Rectangle 349"/>
              <p:cNvSpPr>
                <a:spLocks noChangeArrowheads="1"/>
              </p:cNvSpPr>
              <p:nvPr/>
            </p:nvSpPr>
            <p:spPr bwMode="auto">
              <a:xfrm>
                <a:off x="5026" y="3573"/>
                <a:ext cx="142" cy="42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408" name="Rectangle 350"/>
              <p:cNvSpPr>
                <a:spLocks noChangeArrowheads="1"/>
              </p:cNvSpPr>
              <p:nvPr/>
            </p:nvSpPr>
            <p:spPr bwMode="auto">
              <a:xfrm>
                <a:off x="5026" y="3631"/>
                <a:ext cx="142" cy="47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409" name="Rectangle 351"/>
              <p:cNvSpPr>
                <a:spLocks noChangeArrowheads="1"/>
              </p:cNvSpPr>
              <p:nvPr/>
            </p:nvSpPr>
            <p:spPr bwMode="auto">
              <a:xfrm>
                <a:off x="5100" y="3369"/>
                <a:ext cx="60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410" name="Rectangle 352"/>
              <p:cNvSpPr>
                <a:spLocks noChangeArrowheads="1"/>
              </p:cNvSpPr>
              <p:nvPr/>
            </p:nvSpPr>
            <p:spPr bwMode="auto">
              <a:xfrm>
                <a:off x="5032" y="3369"/>
                <a:ext cx="62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411" name="Rectangle 353"/>
              <p:cNvSpPr>
                <a:spLocks noChangeArrowheads="1"/>
              </p:cNvSpPr>
              <p:nvPr/>
            </p:nvSpPr>
            <p:spPr bwMode="auto">
              <a:xfrm>
                <a:off x="5100" y="3312"/>
                <a:ext cx="14" cy="52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412" name="Rectangle 354"/>
              <p:cNvSpPr>
                <a:spLocks noChangeArrowheads="1"/>
              </p:cNvSpPr>
              <p:nvPr/>
            </p:nvSpPr>
            <p:spPr bwMode="auto">
              <a:xfrm>
                <a:off x="5080" y="3312"/>
                <a:ext cx="14" cy="52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413" name="Rectangle 355"/>
              <p:cNvSpPr>
                <a:spLocks noChangeArrowheads="1"/>
              </p:cNvSpPr>
              <p:nvPr/>
            </p:nvSpPr>
            <p:spPr bwMode="auto">
              <a:xfrm>
                <a:off x="5100" y="3395"/>
                <a:ext cx="60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414" name="Rectangle 356"/>
              <p:cNvSpPr>
                <a:spLocks noChangeArrowheads="1"/>
              </p:cNvSpPr>
              <p:nvPr/>
            </p:nvSpPr>
            <p:spPr bwMode="auto">
              <a:xfrm>
                <a:off x="5032" y="3395"/>
                <a:ext cx="62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415" name="Rectangle 357"/>
              <p:cNvSpPr>
                <a:spLocks noChangeArrowheads="1"/>
              </p:cNvSpPr>
              <p:nvPr/>
            </p:nvSpPr>
            <p:spPr bwMode="auto">
              <a:xfrm>
                <a:off x="5168" y="3552"/>
                <a:ext cx="34" cy="27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416" name="Rectangle 358"/>
              <p:cNvSpPr>
                <a:spLocks noChangeArrowheads="1"/>
              </p:cNvSpPr>
              <p:nvPr/>
            </p:nvSpPr>
            <p:spPr bwMode="auto">
              <a:xfrm>
                <a:off x="4992" y="3552"/>
                <a:ext cx="34" cy="27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417" name="Rectangle 359"/>
              <p:cNvSpPr>
                <a:spLocks noChangeArrowheads="1"/>
              </p:cNvSpPr>
              <p:nvPr/>
            </p:nvSpPr>
            <p:spPr bwMode="auto">
              <a:xfrm>
                <a:off x="5334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418" name="Rectangle 360"/>
              <p:cNvSpPr>
                <a:spLocks noChangeArrowheads="1"/>
              </p:cNvSpPr>
              <p:nvPr/>
            </p:nvSpPr>
            <p:spPr bwMode="auto">
              <a:xfrm>
                <a:off x="5228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419" name="Rectangle 361"/>
              <p:cNvSpPr>
                <a:spLocks noChangeArrowheads="1"/>
              </p:cNvSpPr>
              <p:nvPr/>
            </p:nvSpPr>
            <p:spPr bwMode="auto">
              <a:xfrm>
                <a:off x="4912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420" name="Rectangle 362"/>
              <p:cNvSpPr>
                <a:spLocks noChangeArrowheads="1"/>
              </p:cNvSpPr>
              <p:nvPr/>
            </p:nvSpPr>
            <p:spPr bwMode="auto">
              <a:xfrm>
                <a:off x="5122" y="2747"/>
                <a:ext cx="54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421" name="Rectangle 363"/>
              <p:cNvSpPr>
                <a:spLocks noChangeArrowheads="1"/>
              </p:cNvSpPr>
              <p:nvPr/>
            </p:nvSpPr>
            <p:spPr bwMode="auto">
              <a:xfrm>
                <a:off x="5228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422" name="Rectangle 364"/>
              <p:cNvSpPr>
                <a:spLocks noChangeArrowheads="1"/>
              </p:cNvSpPr>
              <p:nvPr/>
            </p:nvSpPr>
            <p:spPr bwMode="auto">
              <a:xfrm>
                <a:off x="5334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423" name="Rectangle 365"/>
              <p:cNvSpPr>
                <a:spLocks noChangeArrowheads="1"/>
              </p:cNvSpPr>
              <p:nvPr/>
            </p:nvSpPr>
            <p:spPr bwMode="auto">
              <a:xfrm>
                <a:off x="5018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424" name="Rectangle 366"/>
              <p:cNvSpPr>
                <a:spLocks noChangeArrowheads="1"/>
              </p:cNvSpPr>
              <p:nvPr/>
            </p:nvSpPr>
            <p:spPr bwMode="auto">
              <a:xfrm>
                <a:off x="4809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425" name="Rectangle 367"/>
              <p:cNvSpPr>
                <a:spLocks noChangeArrowheads="1"/>
              </p:cNvSpPr>
              <p:nvPr/>
            </p:nvSpPr>
            <p:spPr bwMode="auto">
              <a:xfrm>
                <a:off x="4912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426" name="Rectangle 368"/>
              <p:cNvSpPr>
                <a:spLocks noChangeArrowheads="1"/>
              </p:cNvSpPr>
              <p:nvPr/>
            </p:nvSpPr>
            <p:spPr bwMode="auto">
              <a:xfrm>
                <a:off x="4809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427" name="Freeform 369"/>
              <p:cNvSpPr>
                <a:spLocks/>
              </p:cNvSpPr>
              <p:nvPr/>
            </p:nvSpPr>
            <p:spPr bwMode="auto">
              <a:xfrm>
                <a:off x="5114" y="2721"/>
                <a:ext cx="72" cy="324"/>
              </a:xfrm>
              <a:custGeom>
                <a:avLst/>
                <a:gdLst>
                  <a:gd name="T0" fmla="*/ 21 w 217"/>
                  <a:gd name="T1" fmla="*/ 163 h 373"/>
                  <a:gd name="T2" fmla="*/ 3 w 217"/>
                  <a:gd name="T3" fmla="*/ 163 h 373"/>
                  <a:gd name="T4" fmla="*/ 3 w 217"/>
                  <a:gd name="T5" fmla="*/ 260 h 373"/>
                  <a:gd name="T6" fmla="*/ 21 w 217"/>
                  <a:gd name="T7" fmla="*/ 260 h 373"/>
                  <a:gd name="T8" fmla="*/ 24 w 217"/>
                  <a:gd name="T9" fmla="*/ 281 h 373"/>
                  <a:gd name="T10" fmla="*/ 0 w 217"/>
                  <a:gd name="T11" fmla="*/ 281 h 373"/>
                  <a:gd name="T12" fmla="*/ 0 w 217"/>
                  <a:gd name="T13" fmla="*/ 0 h 373"/>
                  <a:gd name="T14" fmla="*/ 24 w 217"/>
                  <a:gd name="T15" fmla="*/ 0 h 373"/>
                  <a:gd name="T16" fmla="*/ 21 w 217"/>
                  <a:gd name="T17" fmla="*/ 22 h 373"/>
                  <a:gd name="T18" fmla="*/ 3 w 217"/>
                  <a:gd name="T19" fmla="*/ 22 h 373"/>
                  <a:gd name="T20" fmla="*/ 3 w 217"/>
                  <a:gd name="T21" fmla="*/ 129 h 373"/>
                  <a:gd name="T22" fmla="*/ 21 w 217"/>
                  <a:gd name="T23" fmla="*/ 129 h 373"/>
                  <a:gd name="T24" fmla="*/ 21 w 217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3"/>
                  <a:gd name="T41" fmla="*/ 217 w 217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3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8" y="344"/>
                    </a:lnTo>
                    <a:lnTo>
                      <a:pt x="217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428" name="Freeform 370"/>
              <p:cNvSpPr>
                <a:spLocks/>
              </p:cNvSpPr>
              <p:nvPr/>
            </p:nvSpPr>
            <p:spPr bwMode="auto">
              <a:xfrm>
                <a:off x="5176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429" name="Freeform 371"/>
              <p:cNvSpPr>
                <a:spLocks/>
              </p:cNvSpPr>
              <p:nvPr/>
            </p:nvSpPr>
            <p:spPr bwMode="auto">
              <a:xfrm>
                <a:off x="5218" y="2721"/>
                <a:ext cx="72" cy="324"/>
              </a:xfrm>
              <a:custGeom>
                <a:avLst/>
                <a:gdLst>
                  <a:gd name="T0" fmla="*/ 21 w 216"/>
                  <a:gd name="T1" fmla="*/ 163 h 373"/>
                  <a:gd name="T2" fmla="*/ 3 w 216"/>
                  <a:gd name="T3" fmla="*/ 163 h 373"/>
                  <a:gd name="T4" fmla="*/ 3 w 216"/>
                  <a:gd name="T5" fmla="*/ 260 h 373"/>
                  <a:gd name="T6" fmla="*/ 21 w 216"/>
                  <a:gd name="T7" fmla="*/ 260 h 373"/>
                  <a:gd name="T8" fmla="*/ 24 w 216"/>
                  <a:gd name="T9" fmla="*/ 281 h 373"/>
                  <a:gd name="T10" fmla="*/ 0 w 216"/>
                  <a:gd name="T11" fmla="*/ 281 h 373"/>
                  <a:gd name="T12" fmla="*/ 0 w 216"/>
                  <a:gd name="T13" fmla="*/ 0 h 373"/>
                  <a:gd name="T14" fmla="*/ 24 w 216"/>
                  <a:gd name="T15" fmla="*/ 0 h 373"/>
                  <a:gd name="T16" fmla="*/ 21 w 216"/>
                  <a:gd name="T17" fmla="*/ 22 h 373"/>
                  <a:gd name="T18" fmla="*/ 3 w 216"/>
                  <a:gd name="T19" fmla="*/ 22 h 373"/>
                  <a:gd name="T20" fmla="*/ 3 w 216"/>
                  <a:gd name="T21" fmla="*/ 129 h 373"/>
                  <a:gd name="T22" fmla="*/ 21 w 216"/>
                  <a:gd name="T23" fmla="*/ 129 h 373"/>
                  <a:gd name="T24" fmla="*/ 21 w 216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3"/>
                  <a:gd name="T41" fmla="*/ 216 w 216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3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7" y="344"/>
                    </a:lnTo>
                    <a:lnTo>
                      <a:pt x="216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6" y="0"/>
                    </a:lnTo>
                    <a:lnTo>
                      <a:pt x="187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7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430" name="Freeform 372"/>
              <p:cNvSpPr>
                <a:spLocks/>
              </p:cNvSpPr>
              <p:nvPr/>
            </p:nvSpPr>
            <p:spPr bwMode="auto">
              <a:xfrm>
                <a:off x="5280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431" name="Freeform 373"/>
              <p:cNvSpPr>
                <a:spLocks/>
              </p:cNvSpPr>
              <p:nvPr/>
            </p:nvSpPr>
            <p:spPr bwMode="auto">
              <a:xfrm>
                <a:off x="5324" y="2721"/>
                <a:ext cx="72" cy="324"/>
              </a:xfrm>
              <a:custGeom>
                <a:avLst/>
                <a:gdLst>
                  <a:gd name="T0" fmla="*/ 21 w 217"/>
                  <a:gd name="T1" fmla="*/ 163 h 373"/>
                  <a:gd name="T2" fmla="*/ 3 w 217"/>
                  <a:gd name="T3" fmla="*/ 163 h 373"/>
                  <a:gd name="T4" fmla="*/ 3 w 217"/>
                  <a:gd name="T5" fmla="*/ 260 h 373"/>
                  <a:gd name="T6" fmla="*/ 21 w 217"/>
                  <a:gd name="T7" fmla="*/ 260 h 373"/>
                  <a:gd name="T8" fmla="*/ 24 w 217"/>
                  <a:gd name="T9" fmla="*/ 281 h 373"/>
                  <a:gd name="T10" fmla="*/ 0 w 217"/>
                  <a:gd name="T11" fmla="*/ 281 h 373"/>
                  <a:gd name="T12" fmla="*/ 0 w 217"/>
                  <a:gd name="T13" fmla="*/ 0 h 373"/>
                  <a:gd name="T14" fmla="*/ 24 w 217"/>
                  <a:gd name="T15" fmla="*/ 0 h 373"/>
                  <a:gd name="T16" fmla="*/ 21 w 217"/>
                  <a:gd name="T17" fmla="*/ 22 h 373"/>
                  <a:gd name="T18" fmla="*/ 3 w 217"/>
                  <a:gd name="T19" fmla="*/ 22 h 373"/>
                  <a:gd name="T20" fmla="*/ 3 w 217"/>
                  <a:gd name="T21" fmla="*/ 129 h 373"/>
                  <a:gd name="T22" fmla="*/ 21 w 217"/>
                  <a:gd name="T23" fmla="*/ 129 h 373"/>
                  <a:gd name="T24" fmla="*/ 21 w 217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3"/>
                  <a:gd name="T41" fmla="*/ 217 w 217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3">
                    <a:moveTo>
                      <a:pt x="188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8" y="344"/>
                    </a:lnTo>
                    <a:lnTo>
                      <a:pt x="217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432" name="Freeform 374"/>
              <p:cNvSpPr>
                <a:spLocks/>
              </p:cNvSpPr>
              <p:nvPr/>
            </p:nvSpPr>
            <p:spPr bwMode="auto">
              <a:xfrm>
                <a:off x="5386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433" name="Freeform 375"/>
              <p:cNvSpPr>
                <a:spLocks/>
              </p:cNvSpPr>
              <p:nvPr/>
            </p:nvSpPr>
            <p:spPr bwMode="auto">
              <a:xfrm>
                <a:off x="5218" y="3139"/>
                <a:ext cx="72" cy="324"/>
              </a:xfrm>
              <a:custGeom>
                <a:avLst/>
                <a:gdLst>
                  <a:gd name="T0" fmla="*/ 21 w 216"/>
                  <a:gd name="T1" fmla="*/ 165 h 372"/>
                  <a:gd name="T2" fmla="*/ 3 w 216"/>
                  <a:gd name="T3" fmla="*/ 165 h 372"/>
                  <a:gd name="T4" fmla="*/ 3 w 216"/>
                  <a:gd name="T5" fmla="*/ 260 h 372"/>
                  <a:gd name="T6" fmla="*/ 21 w 216"/>
                  <a:gd name="T7" fmla="*/ 260 h 372"/>
                  <a:gd name="T8" fmla="*/ 24 w 216"/>
                  <a:gd name="T9" fmla="*/ 282 h 372"/>
                  <a:gd name="T10" fmla="*/ 0 w 216"/>
                  <a:gd name="T11" fmla="*/ 282 h 372"/>
                  <a:gd name="T12" fmla="*/ 0 w 216"/>
                  <a:gd name="T13" fmla="*/ 0 h 372"/>
                  <a:gd name="T14" fmla="*/ 24 w 216"/>
                  <a:gd name="T15" fmla="*/ 0 h 372"/>
                  <a:gd name="T16" fmla="*/ 21 w 216"/>
                  <a:gd name="T17" fmla="*/ 21 h 372"/>
                  <a:gd name="T18" fmla="*/ 3 w 216"/>
                  <a:gd name="T19" fmla="*/ 21 h 372"/>
                  <a:gd name="T20" fmla="*/ 3 w 216"/>
                  <a:gd name="T21" fmla="*/ 130 h 372"/>
                  <a:gd name="T22" fmla="*/ 21 w 216"/>
                  <a:gd name="T23" fmla="*/ 130 h 372"/>
                  <a:gd name="T24" fmla="*/ 21 w 216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2"/>
                  <a:gd name="T41" fmla="*/ 216 w 216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2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3"/>
                    </a:lnTo>
                    <a:lnTo>
                      <a:pt x="187" y="343"/>
                    </a:lnTo>
                    <a:lnTo>
                      <a:pt x="216" y="372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16" y="0"/>
                    </a:lnTo>
                    <a:lnTo>
                      <a:pt x="187" y="27"/>
                    </a:lnTo>
                    <a:lnTo>
                      <a:pt x="29" y="27"/>
                    </a:lnTo>
                    <a:lnTo>
                      <a:pt x="29" y="171"/>
                    </a:lnTo>
                    <a:lnTo>
                      <a:pt x="187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434" name="Freeform 376"/>
              <p:cNvSpPr>
                <a:spLocks/>
              </p:cNvSpPr>
              <p:nvPr/>
            </p:nvSpPr>
            <p:spPr bwMode="auto">
              <a:xfrm>
                <a:off x="5280" y="3139"/>
                <a:ext cx="10" cy="324"/>
              </a:xfrm>
              <a:custGeom>
                <a:avLst/>
                <a:gdLst>
                  <a:gd name="T0" fmla="*/ 0 w 29"/>
                  <a:gd name="T1" fmla="*/ 21 h 372"/>
                  <a:gd name="T2" fmla="*/ 0 w 29"/>
                  <a:gd name="T3" fmla="*/ 260 h 372"/>
                  <a:gd name="T4" fmla="*/ 3 w 29"/>
                  <a:gd name="T5" fmla="*/ 282 h 372"/>
                  <a:gd name="T6" fmla="*/ 3 w 29"/>
                  <a:gd name="T7" fmla="*/ 0 h 372"/>
                  <a:gd name="T8" fmla="*/ 0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0" y="27"/>
                    </a:moveTo>
                    <a:lnTo>
                      <a:pt x="0" y="343"/>
                    </a:lnTo>
                    <a:lnTo>
                      <a:pt x="29" y="372"/>
                    </a:lnTo>
                    <a:lnTo>
                      <a:pt x="2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435" name="Freeform 377"/>
              <p:cNvSpPr>
                <a:spLocks/>
              </p:cNvSpPr>
              <p:nvPr/>
            </p:nvSpPr>
            <p:spPr bwMode="auto">
              <a:xfrm>
                <a:off x="5324" y="3139"/>
                <a:ext cx="72" cy="324"/>
              </a:xfrm>
              <a:custGeom>
                <a:avLst/>
                <a:gdLst>
                  <a:gd name="T0" fmla="*/ 21 w 217"/>
                  <a:gd name="T1" fmla="*/ 165 h 372"/>
                  <a:gd name="T2" fmla="*/ 3 w 217"/>
                  <a:gd name="T3" fmla="*/ 165 h 372"/>
                  <a:gd name="T4" fmla="*/ 3 w 217"/>
                  <a:gd name="T5" fmla="*/ 260 h 372"/>
                  <a:gd name="T6" fmla="*/ 21 w 217"/>
                  <a:gd name="T7" fmla="*/ 260 h 372"/>
                  <a:gd name="T8" fmla="*/ 24 w 217"/>
                  <a:gd name="T9" fmla="*/ 282 h 372"/>
                  <a:gd name="T10" fmla="*/ 0 w 217"/>
                  <a:gd name="T11" fmla="*/ 282 h 372"/>
                  <a:gd name="T12" fmla="*/ 0 w 217"/>
                  <a:gd name="T13" fmla="*/ 0 h 372"/>
                  <a:gd name="T14" fmla="*/ 24 w 217"/>
                  <a:gd name="T15" fmla="*/ 0 h 372"/>
                  <a:gd name="T16" fmla="*/ 21 w 217"/>
                  <a:gd name="T17" fmla="*/ 21 h 372"/>
                  <a:gd name="T18" fmla="*/ 3 w 217"/>
                  <a:gd name="T19" fmla="*/ 21 h 372"/>
                  <a:gd name="T20" fmla="*/ 3 w 217"/>
                  <a:gd name="T21" fmla="*/ 130 h 372"/>
                  <a:gd name="T22" fmla="*/ 21 w 217"/>
                  <a:gd name="T23" fmla="*/ 130 h 372"/>
                  <a:gd name="T24" fmla="*/ 21 w 217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2"/>
                  <a:gd name="T41" fmla="*/ 217 w 217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2">
                    <a:moveTo>
                      <a:pt x="188" y="217"/>
                    </a:moveTo>
                    <a:lnTo>
                      <a:pt x="29" y="217"/>
                    </a:lnTo>
                    <a:lnTo>
                      <a:pt x="29" y="343"/>
                    </a:lnTo>
                    <a:lnTo>
                      <a:pt x="188" y="343"/>
                    </a:lnTo>
                    <a:lnTo>
                      <a:pt x="217" y="372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7"/>
                    </a:lnTo>
                    <a:lnTo>
                      <a:pt x="29" y="27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436" name="Freeform 378"/>
              <p:cNvSpPr>
                <a:spLocks/>
              </p:cNvSpPr>
              <p:nvPr/>
            </p:nvSpPr>
            <p:spPr bwMode="auto">
              <a:xfrm>
                <a:off x="5386" y="3139"/>
                <a:ext cx="10" cy="324"/>
              </a:xfrm>
              <a:custGeom>
                <a:avLst/>
                <a:gdLst>
                  <a:gd name="T0" fmla="*/ 0 w 29"/>
                  <a:gd name="T1" fmla="*/ 21 h 372"/>
                  <a:gd name="T2" fmla="*/ 0 w 29"/>
                  <a:gd name="T3" fmla="*/ 260 h 372"/>
                  <a:gd name="T4" fmla="*/ 3 w 29"/>
                  <a:gd name="T5" fmla="*/ 282 h 372"/>
                  <a:gd name="T6" fmla="*/ 3 w 29"/>
                  <a:gd name="T7" fmla="*/ 0 h 372"/>
                  <a:gd name="T8" fmla="*/ 0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0" y="27"/>
                    </a:moveTo>
                    <a:lnTo>
                      <a:pt x="0" y="343"/>
                    </a:lnTo>
                    <a:lnTo>
                      <a:pt x="29" y="372"/>
                    </a:lnTo>
                    <a:lnTo>
                      <a:pt x="2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437" name="Freeform 379"/>
              <p:cNvSpPr>
                <a:spLocks/>
              </p:cNvSpPr>
              <p:nvPr/>
            </p:nvSpPr>
            <p:spPr bwMode="auto">
              <a:xfrm>
                <a:off x="5008" y="2721"/>
                <a:ext cx="72" cy="324"/>
              </a:xfrm>
              <a:custGeom>
                <a:avLst/>
                <a:gdLst>
                  <a:gd name="T0" fmla="*/ 3 w 215"/>
                  <a:gd name="T1" fmla="*/ 163 h 373"/>
                  <a:gd name="T2" fmla="*/ 21 w 215"/>
                  <a:gd name="T3" fmla="*/ 163 h 373"/>
                  <a:gd name="T4" fmla="*/ 21 w 215"/>
                  <a:gd name="T5" fmla="*/ 260 h 373"/>
                  <a:gd name="T6" fmla="*/ 3 w 215"/>
                  <a:gd name="T7" fmla="*/ 260 h 373"/>
                  <a:gd name="T8" fmla="*/ 0 w 215"/>
                  <a:gd name="T9" fmla="*/ 281 h 373"/>
                  <a:gd name="T10" fmla="*/ 24 w 215"/>
                  <a:gd name="T11" fmla="*/ 281 h 373"/>
                  <a:gd name="T12" fmla="*/ 24 w 215"/>
                  <a:gd name="T13" fmla="*/ 0 h 373"/>
                  <a:gd name="T14" fmla="*/ 0 w 215"/>
                  <a:gd name="T15" fmla="*/ 0 h 373"/>
                  <a:gd name="T16" fmla="*/ 3 w 215"/>
                  <a:gd name="T17" fmla="*/ 22 h 373"/>
                  <a:gd name="T18" fmla="*/ 21 w 215"/>
                  <a:gd name="T19" fmla="*/ 22 h 373"/>
                  <a:gd name="T20" fmla="*/ 21 w 215"/>
                  <a:gd name="T21" fmla="*/ 129 h 373"/>
                  <a:gd name="T22" fmla="*/ 3 w 215"/>
                  <a:gd name="T23" fmla="*/ 129 h 373"/>
                  <a:gd name="T24" fmla="*/ 3 w 215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3"/>
                  <a:gd name="T41" fmla="*/ 215 w 215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3">
                    <a:moveTo>
                      <a:pt x="29" y="217"/>
                    </a:moveTo>
                    <a:lnTo>
                      <a:pt x="187" y="217"/>
                    </a:lnTo>
                    <a:lnTo>
                      <a:pt x="187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5" y="373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7" y="29"/>
                    </a:lnTo>
                    <a:lnTo>
                      <a:pt x="187" y="171"/>
                    </a:lnTo>
                    <a:lnTo>
                      <a:pt x="29" y="171"/>
                    </a:lnTo>
                    <a:lnTo>
                      <a:pt x="29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438" name="Freeform 380"/>
              <p:cNvSpPr>
                <a:spLocks/>
              </p:cNvSpPr>
              <p:nvPr/>
            </p:nvSpPr>
            <p:spPr bwMode="auto">
              <a:xfrm>
                <a:off x="5008" y="2721"/>
                <a:ext cx="10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439" name="Freeform 381"/>
              <p:cNvSpPr>
                <a:spLocks/>
              </p:cNvSpPr>
              <p:nvPr/>
            </p:nvSpPr>
            <p:spPr bwMode="auto">
              <a:xfrm>
                <a:off x="4903" y="2721"/>
                <a:ext cx="71" cy="324"/>
              </a:xfrm>
              <a:custGeom>
                <a:avLst/>
                <a:gdLst>
                  <a:gd name="T0" fmla="*/ 3 w 216"/>
                  <a:gd name="T1" fmla="*/ 163 h 373"/>
                  <a:gd name="T2" fmla="*/ 20 w 216"/>
                  <a:gd name="T3" fmla="*/ 163 h 373"/>
                  <a:gd name="T4" fmla="*/ 20 w 216"/>
                  <a:gd name="T5" fmla="*/ 260 h 373"/>
                  <a:gd name="T6" fmla="*/ 3 w 216"/>
                  <a:gd name="T7" fmla="*/ 260 h 373"/>
                  <a:gd name="T8" fmla="*/ 0 w 216"/>
                  <a:gd name="T9" fmla="*/ 281 h 373"/>
                  <a:gd name="T10" fmla="*/ 23 w 216"/>
                  <a:gd name="T11" fmla="*/ 281 h 373"/>
                  <a:gd name="T12" fmla="*/ 23 w 216"/>
                  <a:gd name="T13" fmla="*/ 0 h 373"/>
                  <a:gd name="T14" fmla="*/ 0 w 216"/>
                  <a:gd name="T15" fmla="*/ 0 h 373"/>
                  <a:gd name="T16" fmla="*/ 3 w 216"/>
                  <a:gd name="T17" fmla="*/ 22 h 373"/>
                  <a:gd name="T18" fmla="*/ 20 w 216"/>
                  <a:gd name="T19" fmla="*/ 22 h 373"/>
                  <a:gd name="T20" fmla="*/ 20 w 216"/>
                  <a:gd name="T21" fmla="*/ 129 h 373"/>
                  <a:gd name="T22" fmla="*/ 3 w 216"/>
                  <a:gd name="T23" fmla="*/ 129 h 373"/>
                  <a:gd name="T24" fmla="*/ 3 w 216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3"/>
                  <a:gd name="T41" fmla="*/ 216 w 216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3">
                    <a:moveTo>
                      <a:pt x="29" y="217"/>
                    </a:moveTo>
                    <a:lnTo>
                      <a:pt x="186" y="217"/>
                    </a:lnTo>
                    <a:lnTo>
                      <a:pt x="186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6" y="373"/>
                    </a:lnTo>
                    <a:lnTo>
                      <a:pt x="216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6" y="29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9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440" name="Freeform 382"/>
              <p:cNvSpPr>
                <a:spLocks/>
              </p:cNvSpPr>
              <p:nvPr/>
            </p:nvSpPr>
            <p:spPr bwMode="auto">
              <a:xfrm>
                <a:off x="4903" y="2721"/>
                <a:ext cx="9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441" name="Freeform 383"/>
              <p:cNvSpPr>
                <a:spLocks/>
              </p:cNvSpPr>
              <p:nvPr/>
            </p:nvSpPr>
            <p:spPr bwMode="auto">
              <a:xfrm>
                <a:off x="4799" y="2721"/>
                <a:ext cx="72" cy="324"/>
              </a:xfrm>
              <a:custGeom>
                <a:avLst/>
                <a:gdLst>
                  <a:gd name="T0" fmla="*/ 3 w 215"/>
                  <a:gd name="T1" fmla="*/ 163 h 373"/>
                  <a:gd name="T2" fmla="*/ 21 w 215"/>
                  <a:gd name="T3" fmla="*/ 163 h 373"/>
                  <a:gd name="T4" fmla="*/ 21 w 215"/>
                  <a:gd name="T5" fmla="*/ 260 h 373"/>
                  <a:gd name="T6" fmla="*/ 3 w 215"/>
                  <a:gd name="T7" fmla="*/ 260 h 373"/>
                  <a:gd name="T8" fmla="*/ 0 w 215"/>
                  <a:gd name="T9" fmla="*/ 281 h 373"/>
                  <a:gd name="T10" fmla="*/ 24 w 215"/>
                  <a:gd name="T11" fmla="*/ 281 h 373"/>
                  <a:gd name="T12" fmla="*/ 24 w 215"/>
                  <a:gd name="T13" fmla="*/ 0 h 373"/>
                  <a:gd name="T14" fmla="*/ 0 w 215"/>
                  <a:gd name="T15" fmla="*/ 0 h 373"/>
                  <a:gd name="T16" fmla="*/ 3 w 215"/>
                  <a:gd name="T17" fmla="*/ 22 h 373"/>
                  <a:gd name="T18" fmla="*/ 21 w 215"/>
                  <a:gd name="T19" fmla="*/ 22 h 373"/>
                  <a:gd name="T20" fmla="*/ 21 w 215"/>
                  <a:gd name="T21" fmla="*/ 129 h 373"/>
                  <a:gd name="T22" fmla="*/ 3 w 215"/>
                  <a:gd name="T23" fmla="*/ 129 h 373"/>
                  <a:gd name="T24" fmla="*/ 3 w 215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3"/>
                  <a:gd name="T41" fmla="*/ 215 w 215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3">
                    <a:moveTo>
                      <a:pt x="28" y="217"/>
                    </a:moveTo>
                    <a:lnTo>
                      <a:pt x="186" y="217"/>
                    </a:lnTo>
                    <a:lnTo>
                      <a:pt x="186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5" y="373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6" y="29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442" name="Freeform 384"/>
              <p:cNvSpPr>
                <a:spLocks/>
              </p:cNvSpPr>
              <p:nvPr/>
            </p:nvSpPr>
            <p:spPr bwMode="auto">
              <a:xfrm>
                <a:off x="4799" y="2721"/>
                <a:ext cx="10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443" name="Freeform 385"/>
              <p:cNvSpPr>
                <a:spLocks/>
              </p:cNvSpPr>
              <p:nvPr/>
            </p:nvSpPr>
            <p:spPr bwMode="auto">
              <a:xfrm>
                <a:off x="4903" y="3139"/>
                <a:ext cx="71" cy="324"/>
              </a:xfrm>
              <a:custGeom>
                <a:avLst/>
                <a:gdLst>
                  <a:gd name="T0" fmla="*/ 3 w 216"/>
                  <a:gd name="T1" fmla="*/ 165 h 372"/>
                  <a:gd name="T2" fmla="*/ 20 w 216"/>
                  <a:gd name="T3" fmla="*/ 165 h 372"/>
                  <a:gd name="T4" fmla="*/ 20 w 216"/>
                  <a:gd name="T5" fmla="*/ 260 h 372"/>
                  <a:gd name="T6" fmla="*/ 3 w 216"/>
                  <a:gd name="T7" fmla="*/ 260 h 372"/>
                  <a:gd name="T8" fmla="*/ 0 w 216"/>
                  <a:gd name="T9" fmla="*/ 282 h 372"/>
                  <a:gd name="T10" fmla="*/ 23 w 216"/>
                  <a:gd name="T11" fmla="*/ 282 h 372"/>
                  <a:gd name="T12" fmla="*/ 23 w 216"/>
                  <a:gd name="T13" fmla="*/ 0 h 372"/>
                  <a:gd name="T14" fmla="*/ 0 w 216"/>
                  <a:gd name="T15" fmla="*/ 0 h 372"/>
                  <a:gd name="T16" fmla="*/ 3 w 216"/>
                  <a:gd name="T17" fmla="*/ 21 h 372"/>
                  <a:gd name="T18" fmla="*/ 20 w 216"/>
                  <a:gd name="T19" fmla="*/ 21 h 372"/>
                  <a:gd name="T20" fmla="*/ 20 w 216"/>
                  <a:gd name="T21" fmla="*/ 130 h 372"/>
                  <a:gd name="T22" fmla="*/ 3 w 216"/>
                  <a:gd name="T23" fmla="*/ 130 h 372"/>
                  <a:gd name="T24" fmla="*/ 3 w 216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2"/>
                  <a:gd name="T41" fmla="*/ 216 w 216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2">
                    <a:moveTo>
                      <a:pt x="29" y="217"/>
                    </a:moveTo>
                    <a:lnTo>
                      <a:pt x="186" y="217"/>
                    </a:lnTo>
                    <a:lnTo>
                      <a:pt x="186" y="343"/>
                    </a:lnTo>
                    <a:lnTo>
                      <a:pt x="29" y="343"/>
                    </a:lnTo>
                    <a:lnTo>
                      <a:pt x="0" y="372"/>
                    </a:lnTo>
                    <a:lnTo>
                      <a:pt x="216" y="372"/>
                    </a:lnTo>
                    <a:lnTo>
                      <a:pt x="216" y="0"/>
                    </a:lnTo>
                    <a:lnTo>
                      <a:pt x="0" y="0"/>
                    </a:lnTo>
                    <a:lnTo>
                      <a:pt x="29" y="27"/>
                    </a:lnTo>
                    <a:lnTo>
                      <a:pt x="186" y="27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9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444" name="Freeform 386"/>
              <p:cNvSpPr>
                <a:spLocks/>
              </p:cNvSpPr>
              <p:nvPr/>
            </p:nvSpPr>
            <p:spPr bwMode="auto">
              <a:xfrm>
                <a:off x="4903" y="3139"/>
                <a:ext cx="9" cy="324"/>
              </a:xfrm>
              <a:custGeom>
                <a:avLst/>
                <a:gdLst>
                  <a:gd name="T0" fmla="*/ 3 w 29"/>
                  <a:gd name="T1" fmla="*/ 21 h 372"/>
                  <a:gd name="T2" fmla="*/ 3 w 29"/>
                  <a:gd name="T3" fmla="*/ 260 h 372"/>
                  <a:gd name="T4" fmla="*/ 0 w 29"/>
                  <a:gd name="T5" fmla="*/ 282 h 372"/>
                  <a:gd name="T6" fmla="*/ 0 w 29"/>
                  <a:gd name="T7" fmla="*/ 0 h 372"/>
                  <a:gd name="T8" fmla="*/ 3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29" y="27"/>
                    </a:moveTo>
                    <a:lnTo>
                      <a:pt x="29" y="343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445" name="Freeform 387"/>
              <p:cNvSpPr>
                <a:spLocks/>
              </p:cNvSpPr>
              <p:nvPr/>
            </p:nvSpPr>
            <p:spPr bwMode="auto">
              <a:xfrm>
                <a:off x="4799" y="3139"/>
                <a:ext cx="72" cy="324"/>
              </a:xfrm>
              <a:custGeom>
                <a:avLst/>
                <a:gdLst>
                  <a:gd name="T0" fmla="*/ 3 w 215"/>
                  <a:gd name="T1" fmla="*/ 165 h 372"/>
                  <a:gd name="T2" fmla="*/ 21 w 215"/>
                  <a:gd name="T3" fmla="*/ 165 h 372"/>
                  <a:gd name="T4" fmla="*/ 21 w 215"/>
                  <a:gd name="T5" fmla="*/ 260 h 372"/>
                  <a:gd name="T6" fmla="*/ 3 w 215"/>
                  <a:gd name="T7" fmla="*/ 260 h 372"/>
                  <a:gd name="T8" fmla="*/ 0 w 215"/>
                  <a:gd name="T9" fmla="*/ 282 h 372"/>
                  <a:gd name="T10" fmla="*/ 24 w 215"/>
                  <a:gd name="T11" fmla="*/ 282 h 372"/>
                  <a:gd name="T12" fmla="*/ 24 w 215"/>
                  <a:gd name="T13" fmla="*/ 0 h 372"/>
                  <a:gd name="T14" fmla="*/ 0 w 215"/>
                  <a:gd name="T15" fmla="*/ 0 h 372"/>
                  <a:gd name="T16" fmla="*/ 3 w 215"/>
                  <a:gd name="T17" fmla="*/ 21 h 372"/>
                  <a:gd name="T18" fmla="*/ 21 w 215"/>
                  <a:gd name="T19" fmla="*/ 21 h 372"/>
                  <a:gd name="T20" fmla="*/ 21 w 215"/>
                  <a:gd name="T21" fmla="*/ 130 h 372"/>
                  <a:gd name="T22" fmla="*/ 3 w 215"/>
                  <a:gd name="T23" fmla="*/ 130 h 372"/>
                  <a:gd name="T24" fmla="*/ 3 w 215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2"/>
                  <a:gd name="T41" fmla="*/ 215 w 215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2">
                    <a:moveTo>
                      <a:pt x="28" y="217"/>
                    </a:moveTo>
                    <a:lnTo>
                      <a:pt x="186" y="217"/>
                    </a:lnTo>
                    <a:lnTo>
                      <a:pt x="186" y="343"/>
                    </a:lnTo>
                    <a:lnTo>
                      <a:pt x="29" y="343"/>
                    </a:lnTo>
                    <a:lnTo>
                      <a:pt x="0" y="372"/>
                    </a:lnTo>
                    <a:lnTo>
                      <a:pt x="215" y="372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7"/>
                    </a:lnTo>
                    <a:lnTo>
                      <a:pt x="186" y="27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446" name="Freeform 388"/>
              <p:cNvSpPr>
                <a:spLocks/>
              </p:cNvSpPr>
              <p:nvPr/>
            </p:nvSpPr>
            <p:spPr bwMode="auto">
              <a:xfrm>
                <a:off x="4799" y="3139"/>
                <a:ext cx="10" cy="324"/>
              </a:xfrm>
              <a:custGeom>
                <a:avLst/>
                <a:gdLst>
                  <a:gd name="T0" fmla="*/ 3 w 29"/>
                  <a:gd name="T1" fmla="*/ 21 h 372"/>
                  <a:gd name="T2" fmla="*/ 3 w 29"/>
                  <a:gd name="T3" fmla="*/ 260 h 372"/>
                  <a:gd name="T4" fmla="*/ 0 w 29"/>
                  <a:gd name="T5" fmla="*/ 282 h 372"/>
                  <a:gd name="T6" fmla="*/ 0 w 29"/>
                  <a:gd name="T7" fmla="*/ 0 h 372"/>
                  <a:gd name="T8" fmla="*/ 3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29" y="27"/>
                    </a:moveTo>
                    <a:lnTo>
                      <a:pt x="29" y="343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447" name="Rectangle 389"/>
              <p:cNvSpPr>
                <a:spLocks noChangeArrowheads="1"/>
              </p:cNvSpPr>
              <p:nvPr/>
            </p:nvSpPr>
            <p:spPr bwMode="auto">
              <a:xfrm>
                <a:off x="5114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448" name="Rectangle 390"/>
              <p:cNvSpPr>
                <a:spLocks noChangeArrowheads="1"/>
              </p:cNvSpPr>
              <p:nvPr/>
            </p:nvSpPr>
            <p:spPr bwMode="auto">
              <a:xfrm>
                <a:off x="5218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449" name="Rectangle 391"/>
              <p:cNvSpPr>
                <a:spLocks noChangeArrowheads="1"/>
              </p:cNvSpPr>
              <p:nvPr/>
            </p:nvSpPr>
            <p:spPr bwMode="auto">
              <a:xfrm>
                <a:off x="5324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450" name="Rectangle 392"/>
              <p:cNvSpPr>
                <a:spLocks noChangeArrowheads="1"/>
              </p:cNvSpPr>
              <p:nvPr/>
            </p:nvSpPr>
            <p:spPr bwMode="auto">
              <a:xfrm>
                <a:off x="5008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451" name="Rectangle 393"/>
              <p:cNvSpPr>
                <a:spLocks noChangeArrowheads="1"/>
              </p:cNvSpPr>
              <p:nvPr/>
            </p:nvSpPr>
            <p:spPr bwMode="auto">
              <a:xfrm>
                <a:off x="4903" y="2898"/>
                <a:ext cx="71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452" name="Rectangle 394"/>
              <p:cNvSpPr>
                <a:spLocks noChangeArrowheads="1"/>
              </p:cNvSpPr>
              <p:nvPr/>
            </p:nvSpPr>
            <p:spPr bwMode="auto">
              <a:xfrm>
                <a:off x="4799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453" name="Freeform 395"/>
              <p:cNvSpPr>
                <a:spLocks/>
              </p:cNvSpPr>
              <p:nvPr/>
            </p:nvSpPr>
            <p:spPr bwMode="auto">
              <a:xfrm>
                <a:off x="4986" y="2736"/>
                <a:ext cx="12" cy="37"/>
              </a:xfrm>
              <a:custGeom>
                <a:avLst/>
                <a:gdLst>
                  <a:gd name="T0" fmla="*/ 2 w 37"/>
                  <a:gd name="T1" fmla="*/ 36 h 38"/>
                  <a:gd name="T2" fmla="*/ 3 w 37"/>
                  <a:gd name="T3" fmla="*/ 34 h 38"/>
                  <a:gd name="T4" fmla="*/ 3 w 37"/>
                  <a:gd name="T5" fmla="*/ 30 h 38"/>
                  <a:gd name="T6" fmla="*/ 4 w 37"/>
                  <a:gd name="T7" fmla="*/ 23 h 38"/>
                  <a:gd name="T8" fmla="*/ 4 w 37"/>
                  <a:gd name="T9" fmla="*/ 19 h 38"/>
                  <a:gd name="T10" fmla="*/ 4 w 37"/>
                  <a:gd name="T11" fmla="*/ 12 h 38"/>
                  <a:gd name="T12" fmla="*/ 3 w 37"/>
                  <a:gd name="T13" fmla="*/ 5 h 38"/>
                  <a:gd name="T14" fmla="*/ 3 w 37"/>
                  <a:gd name="T15" fmla="*/ 1 h 38"/>
                  <a:gd name="T16" fmla="*/ 2 w 37"/>
                  <a:gd name="T17" fmla="*/ 0 h 38"/>
                  <a:gd name="T18" fmla="*/ 1 w 37"/>
                  <a:gd name="T19" fmla="*/ 1 h 38"/>
                  <a:gd name="T20" fmla="*/ 1 w 37"/>
                  <a:gd name="T21" fmla="*/ 5 h 38"/>
                  <a:gd name="T22" fmla="*/ 0 w 37"/>
                  <a:gd name="T23" fmla="*/ 12 h 38"/>
                  <a:gd name="T24" fmla="*/ 0 w 37"/>
                  <a:gd name="T25" fmla="*/ 19 h 38"/>
                  <a:gd name="T26" fmla="*/ 0 w 37"/>
                  <a:gd name="T27" fmla="*/ 23 h 38"/>
                  <a:gd name="T28" fmla="*/ 1 w 37"/>
                  <a:gd name="T29" fmla="*/ 30 h 38"/>
                  <a:gd name="T30" fmla="*/ 1 w 37"/>
                  <a:gd name="T31" fmla="*/ 34 h 38"/>
                  <a:gd name="T32" fmla="*/ 2 w 37"/>
                  <a:gd name="T33" fmla="*/ 36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7"/>
                  <a:gd name="T52" fmla="*/ 0 h 38"/>
                  <a:gd name="T53" fmla="*/ 37 w 37"/>
                  <a:gd name="T54" fmla="*/ 38 h 3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7" h="38">
                    <a:moveTo>
                      <a:pt x="19" y="38"/>
                    </a:moveTo>
                    <a:lnTo>
                      <a:pt x="26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7" y="19"/>
                    </a:lnTo>
                    <a:lnTo>
                      <a:pt x="36" y="12"/>
                    </a:lnTo>
                    <a:lnTo>
                      <a:pt x="32" y="5"/>
                    </a:lnTo>
                    <a:lnTo>
                      <a:pt x="26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</p:grpSp>
        <p:grpSp>
          <p:nvGrpSpPr>
            <p:cNvPr id="126" name="Группа 629"/>
            <p:cNvGrpSpPr>
              <a:grpSpLocks/>
            </p:cNvGrpSpPr>
            <p:nvPr/>
          </p:nvGrpSpPr>
          <p:grpSpPr bwMode="auto">
            <a:xfrm>
              <a:off x="6278872" y="6207476"/>
              <a:ext cx="332096" cy="269899"/>
              <a:chOff x="142483" y="3760971"/>
              <a:chExt cx="346075" cy="386605"/>
            </a:xfrm>
          </p:grpSpPr>
          <p:sp>
            <p:nvSpPr>
              <p:cNvPr id="372" name="Line 281"/>
              <p:cNvSpPr>
                <a:spLocks noChangeShapeType="1"/>
              </p:cNvSpPr>
              <p:nvPr/>
            </p:nvSpPr>
            <p:spPr bwMode="auto">
              <a:xfrm>
                <a:off x="203673" y="3847248"/>
                <a:ext cx="0" cy="30032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1444221">
                  <a:buClr>
                    <a:srgbClr val="000000"/>
                  </a:buClr>
                  <a:buSzPct val="100000"/>
                  <a:defRPr/>
                </a:pPr>
                <a:endParaRPr lang="ru-RU" sz="904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endParaRPr>
              </a:p>
            </p:txBody>
          </p:sp>
          <p:sp>
            <p:nvSpPr>
              <p:cNvPr id="373" name="Freeform 285"/>
              <p:cNvSpPr>
                <a:spLocks/>
              </p:cNvSpPr>
              <p:nvPr/>
            </p:nvSpPr>
            <p:spPr bwMode="auto">
              <a:xfrm>
                <a:off x="198223" y="3795140"/>
                <a:ext cx="270456" cy="228326"/>
              </a:xfrm>
              <a:custGeom>
                <a:avLst/>
                <a:gdLst>
                  <a:gd name="T0" fmla="*/ 0 w 291"/>
                  <a:gd name="T1" fmla="*/ 0 h 159"/>
                  <a:gd name="T2" fmla="*/ 0 w 291"/>
                  <a:gd name="T3" fmla="*/ 2147483647 h 159"/>
                  <a:gd name="T4" fmla="*/ 2147483647 w 291"/>
                  <a:gd name="T5" fmla="*/ 2147483647 h 159"/>
                  <a:gd name="T6" fmla="*/ 2147483647 w 291"/>
                  <a:gd name="T7" fmla="*/ 2147483647 h 159"/>
                  <a:gd name="T8" fmla="*/ 0 w 291"/>
                  <a:gd name="T9" fmla="*/ 0 h 1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1"/>
                  <a:gd name="T16" fmla="*/ 0 h 159"/>
                  <a:gd name="T17" fmla="*/ 291 w 291"/>
                  <a:gd name="T18" fmla="*/ 159 h 1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1" h="159">
                    <a:moveTo>
                      <a:pt x="0" y="0"/>
                    </a:moveTo>
                    <a:lnTo>
                      <a:pt x="0" y="159"/>
                    </a:lnTo>
                    <a:lnTo>
                      <a:pt x="291" y="114"/>
                    </a:lnTo>
                    <a:lnTo>
                      <a:pt x="291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defTabSz="1444221">
                  <a:defRPr/>
                </a:pPr>
                <a:endParaRPr lang="ru-RU" sz="904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+mj-lt"/>
                </a:endParaRPr>
              </a:p>
            </p:txBody>
          </p:sp>
          <p:sp>
            <p:nvSpPr>
              <p:cNvPr id="374" name="Text Box 286"/>
              <p:cNvSpPr txBox="1">
                <a:spLocks noChangeArrowheads="1"/>
              </p:cNvSpPr>
              <p:nvPr/>
            </p:nvSpPr>
            <p:spPr bwMode="auto">
              <a:xfrm>
                <a:off x="142483" y="3760971"/>
                <a:ext cx="346075" cy="3231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71665" tIns="85833" rIns="171665" bIns="85833">
                <a:spAutoFit/>
              </a:bodyPr>
              <a:lstStyle/>
              <a:p>
                <a:pPr algn="ctr" defTabSz="1160904">
                  <a:defRPr/>
                </a:pPr>
                <a:endParaRPr lang="ru-RU" sz="452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endParaRPr>
              </a:p>
            </p:txBody>
          </p:sp>
        </p:grpSp>
        <p:grpSp>
          <p:nvGrpSpPr>
            <p:cNvPr id="127" name="Group 316"/>
            <p:cNvGrpSpPr>
              <a:grpSpLocks/>
            </p:cNvGrpSpPr>
            <p:nvPr/>
          </p:nvGrpSpPr>
          <p:grpSpPr bwMode="auto">
            <a:xfrm>
              <a:off x="6978018" y="5285315"/>
              <a:ext cx="217959" cy="170384"/>
              <a:chOff x="4727" y="2506"/>
              <a:chExt cx="706" cy="1172"/>
            </a:xfrm>
          </p:grpSpPr>
          <p:sp>
            <p:nvSpPr>
              <p:cNvPr id="294" name="Freeform 317"/>
              <p:cNvSpPr>
                <a:spLocks/>
              </p:cNvSpPr>
              <p:nvPr/>
            </p:nvSpPr>
            <p:spPr bwMode="auto">
              <a:xfrm>
                <a:off x="4727" y="3558"/>
                <a:ext cx="46" cy="120"/>
              </a:xfrm>
              <a:custGeom>
                <a:avLst/>
                <a:gdLst>
                  <a:gd name="T0" fmla="*/ 0 w 139"/>
                  <a:gd name="T1" fmla="*/ 107 h 135"/>
                  <a:gd name="T2" fmla="*/ 0 w 139"/>
                  <a:gd name="T3" fmla="*/ 73 h 135"/>
                  <a:gd name="T4" fmla="*/ 5 w 139"/>
                  <a:gd name="T5" fmla="*/ 73 h 135"/>
                  <a:gd name="T6" fmla="*/ 5 w 139"/>
                  <a:gd name="T7" fmla="*/ 37 h 135"/>
                  <a:gd name="T8" fmla="*/ 10 w 139"/>
                  <a:gd name="T9" fmla="*/ 37 h 135"/>
                  <a:gd name="T10" fmla="*/ 10 w 139"/>
                  <a:gd name="T11" fmla="*/ 0 h 135"/>
                  <a:gd name="T12" fmla="*/ 15 w 139"/>
                  <a:gd name="T13" fmla="*/ 0 h 135"/>
                  <a:gd name="T14" fmla="*/ 15 w 139"/>
                  <a:gd name="T15" fmla="*/ 107 h 135"/>
                  <a:gd name="T16" fmla="*/ 0 w 139"/>
                  <a:gd name="T17" fmla="*/ 107 h 1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9"/>
                  <a:gd name="T28" fmla="*/ 0 h 135"/>
                  <a:gd name="T29" fmla="*/ 139 w 139"/>
                  <a:gd name="T30" fmla="*/ 135 h 13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9" h="135">
                    <a:moveTo>
                      <a:pt x="0" y="135"/>
                    </a:moveTo>
                    <a:lnTo>
                      <a:pt x="0" y="92"/>
                    </a:lnTo>
                    <a:lnTo>
                      <a:pt x="46" y="92"/>
                    </a:lnTo>
                    <a:lnTo>
                      <a:pt x="46" y="47"/>
                    </a:lnTo>
                    <a:lnTo>
                      <a:pt x="92" y="47"/>
                    </a:lnTo>
                    <a:lnTo>
                      <a:pt x="92" y="0"/>
                    </a:lnTo>
                    <a:lnTo>
                      <a:pt x="139" y="0"/>
                    </a:lnTo>
                    <a:lnTo>
                      <a:pt x="139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95" name="Freeform 318"/>
              <p:cNvSpPr>
                <a:spLocks/>
              </p:cNvSpPr>
              <p:nvPr/>
            </p:nvSpPr>
            <p:spPr bwMode="auto">
              <a:xfrm>
                <a:off x="4773" y="2564"/>
                <a:ext cx="648" cy="1114"/>
              </a:xfrm>
              <a:custGeom>
                <a:avLst/>
                <a:gdLst>
                  <a:gd name="T0" fmla="*/ 0 w 1946"/>
                  <a:gd name="T1" fmla="*/ 971 h 1278"/>
                  <a:gd name="T2" fmla="*/ 0 w 1946"/>
                  <a:gd name="T3" fmla="*/ 78 h 1278"/>
                  <a:gd name="T4" fmla="*/ 84 w 1946"/>
                  <a:gd name="T5" fmla="*/ 78 h 1278"/>
                  <a:gd name="T6" fmla="*/ 84 w 1946"/>
                  <a:gd name="T7" fmla="*/ 71 h 1278"/>
                  <a:gd name="T8" fmla="*/ 84 w 1946"/>
                  <a:gd name="T9" fmla="*/ 62 h 1278"/>
                  <a:gd name="T10" fmla="*/ 85 w 1946"/>
                  <a:gd name="T11" fmla="*/ 55 h 1278"/>
                  <a:gd name="T12" fmla="*/ 85 w 1946"/>
                  <a:gd name="T13" fmla="*/ 48 h 1278"/>
                  <a:gd name="T14" fmla="*/ 86 w 1946"/>
                  <a:gd name="T15" fmla="*/ 42 h 1278"/>
                  <a:gd name="T16" fmla="*/ 88 w 1946"/>
                  <a:gd name="T17" fmla="*/ 35 h 1278"/>
                  <a:gd name="T18" fmla="*/ 89 w 1946"/>
                  <a:gd name="T19" fmla="*/ 29 h 1278"/>
                  <a:gd name="T20" fmla="*/ 91 w 1946"/>
                  <a:gd name="T21" fmla="*/ 23 h 1278"/>
                  <a:gd name="T22" fmla="*/ 92 w 1946"/>
                  <a:gd name="T23" fmla="*/ 18 h 1278"/>
                  <a:gd name="T24" fmla="*/ 94 w 1946"/>
                  <a:gd name="T25" fmla="*/ 14 h 1278"/>
                  <a:gd name="T26" fmla="*/ 96 w 1946"/>
                  <a:gd name="T27" fmla="*/ 10 h 1278"/>
                  <a:gd name="T28" fmla="*/ 98 w 1946"/>
                  <a:gd name="T29" fmla="*/ 6 h 1278"/>
                  <a:gd name="T30" fmla="*/ 101 w 1946"/>
                  <a:gd name="T31" fmla="*/ 3 h 1278"/>
                  <a:gd name="T32" fmla="*/ 103 w 1946"/>
                  <a:gd name="T33" fmla="*/ 3 h 1278"/>
                  <a:gd name="T34" fmla="*/ 105 w 1946"/>
                  <a:gd name="T35" fmla="*/ 0 h 1278"/>
                  <a:gd name="T36" fmla="*/ 108 w 1946"/>
                  <a:gd name="T37" fmla="*/ 0 h 1278"/>
                  <a:gd name="T38" fmla="*/ 110 w 1946"/>
                  <a:gd name="T39" fmla="*/ 0 h 1278"/>
                  <a:gd name="T40" fmla="*/ 113 w 1946"/>
                  <a:gd name="T41" fmla="*/ 3 h 1278"/>
                  <a:gd name="T42" fmla="*/ 115 w 1946"/>
                  <a:gd name="T43" fmla="*/ 3 h 1278"/>
                  <a:gd name="T44" fmla="*/ 118 w 1946"/>
                  <a:gd name="T45" fmla="*/ 6 h 1278"/>
                  <a:gd name="T46" fmla="*/ 120 w 1946"/>
                  <a:gd name="T47" fmla="*/ 10 h 1278"/>
                  <a:gd name="T48" fmla="*/ 122 w 1946"/>
                  <a:gd name="T49" fmla="*/ 14 h 1278"/>
                  <a:gd name="T50" fmla="*/ 124 w 1946"/>
                  <a:gd name="T51" fmla="*/ 18 h 1278"/>
                  <a:gd name="T52" fmla="*/ 125 w 1946"/>
                  <a:gd name="T53" fmla="*/ 23 h 1278"/>
                  <a:gd name="T54" fmla="*/ 127 w 1946"/>
                  <a:gd name="T55" fmla="*/ 29 h 1278"/>
                  <a:gd name="T56" fmla="*/ 128 w 1946"/>
                  <a:gd name="T57" fmla="*/ 35 h 1278"/>
                  <a:gd name="T58" fmla="*/ 130 w 1946"/>
                  <a:gd name="T59" fmla="*/ 42 h 1278"/>
                  <a:gd name="T60" fmla="*/ 130 w 1946"/>
                  <a:gd name="T61" fmla="*/ 48 h 1278"/>
                  <a:gd name="T62" fmla="*/ 131 w 1946"/>
                  <a:gd name="T63" fmla="*/ 55 h 1278"/>
                  <a:gd name="T64" fmla="*/ 132 w 1946"/>
                  <a:gd name="T65" fmla="*/ 62 h 1278"/>
                  <a:gd name="T66" fmla="*/ 132 w 1946"/>
                  <a:gd name="T67" fmla="*/ 71 h 1278"/>
                  <a:gd name="T68" fmla="*/ 132 w 1946"/>
                  <a:gd name="T69" fmla="*/ 78 h 1278"/>
                  <a:gd name="T70" fmla="*/ 216 w 1946"/>
                  <a:gd name="T71" fmla="*/ 78 h 1278"/>
                  <a:gd name="T72" fmla="*/ 216 w 1946"/>
                  <a:gd name="T73" fmla="*/ 970 h 1278"/>
                  <a:gd name="T74" fmla="*/ 0 w 1946"/>
                  <a:gd name="T75" fmla="*/ 971 h 127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946"/>
                  <a:gd name="T115" fmla="*/ 0 h 1278"/>
                  <a:gd name="T116" fmla="*/ 1946 w 1946"/>
                  <a:gd name="T117" fmla="*/ 1278 h 1278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946" h="1278">
                    <a:moveTo>
                      <a:pt x="0" y="1278"/>
                    </a:moveTo>
                    <a:lnTo>
                      <a:pt x="0" y="103"/>
                    </a:lnTo>
                    <a:lnTo>
                      <a:pt x="753" y="103"/>
                    </a:lnTo>
                    <a:lnTo>
                      <a:pt x="754" y="93"/>
                    </a:lnTo>
                    <a:lnTo>
                      <a:pt x="757" y="82"/>
                    </a:lnTo>
                    <a:lnTo>
                      <a:pt x="763" y="72"/>
                    </a:lnTo>
                    <a:lnTo>
                      <a:pt x="769" y="63"/>
                    </a:lnTo>
                    <a:lnTo>
                      <a:pt x="779" y="55"/>
                    </a:lnTo>
                    <a:lnTo>
                      <a:pt x="790" y="46"/>
                    </a:lnTo>
                    <a:lnTo>
                      <a:pt x="803" y="38"/>
                    </a:lnTo>
                    <a:lnTo>
                      <a:pt x="817" y="30"/>
                    </a:lnTo>
                    <a:lnTo>
                      <a:pt x="833" y="24"/>
                    </a:lnTo>
                    <a:lnTo>
                      <a:pt x="849" y="18"/>
                    </a:lnTo>
                    <a:lnTo>
                      <a:pt x="867" y="13"/>
                    </a:lnTo>
                    <a:lnTo>
                      <a:pt x="887" y="8"/>
                    </a:lnTo>
                    <a:lnTo>
                      <a:pt x="907" y="5"/>
                    </a:lnTo>
                    <a:lnTo>
                      <a:pt x="928" y="3"/>
                    </a:lnTo>
                    <a:lnTo>
                      <a:pt x="950" y="0"/>
                    </a:lnTo>
                    <a:lnTo>
                      <a:pt x="972" y="0"/>
                    </a:lnTo>
                    <a:lnTo>
                      <a:pt x="995" y="0"/>
                    </a:lnTo>
                    <a:lnTo>
                      <a:pt x="1017" y="3"/>
                    </a:lnTo>
                    <a:lnTo>
                      <a:pt x="1038" y="5"/>
                    </a:lnTo>
                    <a:lnTo>
                      <a:pt x="1059" y="8"/>
                    </a:lnTo>
                    <a:lnTo>
                      <a:pt x="1078" y="13"/>
                    </a:lnTo>
                    <a:lnTo>
                      <a:pt x="1096" y="18"/>
                    </a:lnTo>
                    <a:lnTo>
                      <a:pt x="1113" y="24"/>
                    </a:lnTo>
                    <a:lnTo>
                      <a:pt x="1129" y="30"/>
                    </a:lnTo>
                    <a:lnTo>
                      <a:pt x="1143" y="38"/>
                    </a:lnTo>
                    <a:lnTo>
                      <a:pt x="1155" y="46"/>
                    </a:lnTo>
                    <a:lnTo>
                      <a:pt x="1167" y="55"/>
                    </a:lnTo>
                    <a:lnTo>
                      <a:pt x="1175" y="63"/>
                    </a:lnTo>
                    <a:lnTo>
                      <a:pt x="1183" y="72"/>
                    </a:lnTo>
                    <a:lnTo>
                      <a:pt x="1189" y="82"/>
                    </a:lnTo>
                    <a:lnTo>
                      <a:pt x="1192" y="93"/>
                    </a:lnTo>
                    <a:lnTo>
                      <a:pt x="1193" y="103"/>
                    </a:lnTo>
                    <a:lnTo>
                      <a:pt x="1946" y="103"/>
                    </a:lnTo>
                    <a:lnTo>
                      <a:pt x="1946" y="1277"/>
                    </a:lnTo>
                    <a:lnTo>
                      <a:pt x="0" y="1278"/>
                    </a:lnTo>
                    <a:close/>
                  </a:path>
                </a:pathLst>
              </a:custGeom>
              <a:solidFill>
                <a:srgbClr val="B233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96" name="Rectangle 319"/>
              <p:cNvSpPr>
                <a:spLocks noChangeArrowheads="1"/>
              </p:cNvSpPr>
              <p:nvPr/>
            </p:nvSpPr>
            <p:spPr bwMode="auto">
              <a:xfrm>
                <a:off x="5188" y="3087"/>
                <a:ext cx="42" cy="3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97" name="Rectangle 320"/>
              <p:cNvSpPr>
                <a:spLocks noChangeArrowheads="1"/>
              </p:cNvSpPr>
              <p:nvPr/>
            </p:nvSpPr>
            <p:spPr bwMode="auto">
              <a:xfrm>
                <a:off x="5168" y="3134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98" name="Rectangle 321"/>
              <p:cNvSpPr>
                <a:spLocks noChangeArrowheads="1"/>
              </p:cNvSpPr>
              <p:nvPr/>
            </p:nvSpPr>
            <p:spPr bwMode="auto">
              <a:xfrm>
                <a:off x="5306" y="3034"/>
                <a:ext cx="42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99" name="Rectangle 322"/>
              <p:cNvSpPr>
                <a:spLocks noChangeArrowheads="1"/>
              </p:cNvSpPr>
              <p:nvPr/>
            </p:nvSpPr>
            <p:spPr bwMode="auto">
              <a:xfrm>
                <a:off x="5286" y="3087"/>
                <a:ext cx="40" cy="3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00" name="Rectangle 323"/>
              <p:cNvSpPr>
                <a:spLocks noChangeArrowheads="1"/>
              </p:cNvSpPr>
              <p:nvPr/>
            </p:nvSpPr>
            <p:spPr bwMode="auto">
              <a:xfrm>
                <a:off x="5286" y="2987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01" name="Rectangle 324"/>
              <p:cNvSpPr>
                <a:spLocks noChangeArrowheads="1"/>
              </p:cNvSpPr>
              <p:nvPr/>
            </p:nvSpPr>
            <p:spPr bwMode="auto">
              <a:xfrm>
                <a:off x="4773" y="3076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02" name="Rectangle 325"/>
              <p:cNvSpPr>
                <a:spLocks noChangeArrowheads="1"/>
              </p:cNvSpPr>
              <p:nvPr/>
            </p:nvSpPr>
            <p:spPr bwMode="auto">
              <a:xfrm>
                <a:off x="4773" y="3024"/>
                <a:ext cx="18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03" name="Rectangle 326"/>
              <p:cNvSpPr>
                <a:spLocks noChangeArrowheads="1"/>
              </p:cNvSpPr>
              <p:nvPr/>
            </p:nvSpPr>
            <p:spPr bwMode="auto">
              <a:xfrm>
                <a:off x="4773" y="3123"/>
                <a:ext cx="18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04" name="Rectangle 327"/>
              <p:cNvSpPr>
                <a:spLocks noChangeArrowheads="1"/>
              </p:cNvSpPr>
              <p:nvPr/>
            </p:nvSpPr>
            <p:spPr bwMode="auto">
              <a:xfrm>
                <a:off x="4946" y="3076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05" name="Rectangle 328"/>
              <p:cNvSpPr>
                <a:spLocks noChangeArrowheads="1"/>
              </p:cNvSpPr>
              <p:nvPr/>
            </p:nvSpPr>
            <p:spPr bwMode="auto">
              <a:xfrm>
                <a:off x="4924" y="312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06" name="Rectangle 329"/>
              <p:cNvSpPr>
                <a:spLocks noChangeArrowheads="1"/>
              </p:cNvSpPr>
              <p:nvPr/>
            </p:nvSpPr>
            <p:spPr bwMode="auto">
              <a:xfrm>
                <a:off x="4773" y="345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07" name="Rectangle 330"/>
              <p:cNvSpPr>
                <a:spLocks noChangeArrowheads="1"/>
              </p:cNvSpPr>
              <p:nvPr/>
            </p:nvSpPr>
            <p:spPr bwMode="auto">
              <a:xfrm>
                <a:off x="4773" y="3406"/>
                <a:ext cx="18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08" name="Rectangle 331"/>
              <p:cNvSpPr>
                <a:spLocks noChangeArrowheads="1"/>
              </p:cNvSpPr>
              <p:nvPr/>
            </p:nvSpPr>
            <p:spPr bwMode="auto">
              <a:xfrm>
                <a:off x="4773" y="3505"/>
                <a:ext cx="18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09" name="Rectangle 332"/>
              <p:cNvSpPr>
                <a:spLocks noChangeArrowheads="1"/>
              </p:cNvSpPr>
              <p:nvPr/>
            </p:nvSpPr>
            <p:spPr bwMode="auto">
              <a:xfrm>
                <a:off x="4946" y="345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10" name="Rectangle 333"/>
              <p:cNvSpPr>
                <a:spLocks noChangeArrowheads="1"/>
              </p:cNvSpPr>
              <p:nvPr/>
            </p:nvSpPr>
            <p:spPr bwMode="auto">
              <a:xfrm>
                <a:off x="4924" y="3505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11" name="Freeform 334"/>
              <p:cNvSpPr>
                <a:spLocks/>
              </p:cNvSpPr>
              <p:nvPr/>
            </p:nvSpPr>
            <p:spPr bwMode="auto">
              <a:xfrm>
                <a:off x="5024" y="3076"/>
                <a:ext cx="146" cy="89"/>
              </a:xfrm>
              <a:custGeom>
                <a:avLst/>
                <a:gdLst>
                  <a:gd name="T0" fmla="*/ 48 w 440"/>
                  <a:gd name="T1" fmla="*/ 78 h 102"/>
                  <a:gd name="T2" fmla="*/ 48 w 440"/>
                  <a:gd name="T3" fmla="*/ 70 h 102"/>
                  <a:gd name="T4" fmla="*/ 48 w 440"/>
                  <a:gd name="T5" fmla="*/ 63 h 102"/>
                  <a:gd name="T6" fmla="*/ 47 w 440"/>
                  <a:gd name="T7" fmla="*/ 55 h 102"/>
                  <a:gd name="T8" fmla="*/ 46 w 440"/>
                  <a:gd name="T9" fmla="*/ 49 h 102"/>
                  <a:gd name="T10" fmla="*/ 45 w 440"/>
                  <a:gd name="T11" fmla="*/ 42 h 102"/>
                  <a:gd name="T12" fmla="*/ 44 w 440"/>
                  <a:gd name="T13" fmla="*/ 35 h 102"/>
                  <a:gd name="T14" fmla="*/ 43 w 440"/>
                  <a:gd name="T15" fmla="*/ 29 h 102"/>
                  <a:gd name="T16" fmla="*/ 41 w 440"/>
                  <a:gd name="T17" fmla="*/ 23 h 102"/>
                  <a:gd name="T18" fmla="*/ 39 w 440"/>
                  <a:gd name="T19" fmla="*/ 18 h 102"/>
                  <a:gd name="T20" fmla="*/ 38 w 440"/>
                  <a:gd name="T21" fmla="*/ 14 h 102"/>
                  <a:gd name="T22" fmla="*/ 36 w 440"/>
                  <a:gd name="T23" fmla="*/ 10 h 102"/>
                  <a:gd name="T24" fmla="*/ 34 w 440"/>
                  <a:gd name="T25" fmla="*/ 6 h 102"/>
                  <a:gd name="T26" fmla="*/ 32 w 440"/>
                  <a:gd name="T27" fmla="*/ 3 h 102"/>
                  <a:gd name="T28" fmla="*/ 29 w 440"/>
                  <a:gd name="T29" fmla="*/ 3 h 102"/>
                  <a:gd name="T30" fmla="*/ 27 w 440"/>
                  <a:gd name="T31" fmla="*/ 0 h 102"/>
                  <a:gd name="T32" fmla="*/ 24 w 440"/>
                  <a:gd name="T33" fmla="*/ 0 h 102"/>
                  <a:gd name="T34" fmla="*/ 22 w 440"/>
                  <a:gd name="T35" fmla="*/ 0 h 102"/>
                  <a:gd name="T36" fmla="*/ 19 w 440"/>
                  <a:gd name="T37" fmla="*/ 3 h 102"/>
                  <a:gd name="T38" fmla="*/ 17 w 440"/>
                  <a:gd name="T39" fmla="*/ 3 h 102"/>
                  <a:gd name="T40" fmla="*/ 15 w 440"/>
                  <a:gd name="T41" fmla="*/ 6 h 102"/>
                  <a:gd name="T42" fmla="*/ 13 w 440"/>
                  <a:gd name="T43" fmla="*/ 10 h 102"/>
                  <a:gd name="T44" fmla="*/ 11 w 440"/>
                  <a:gd name="T45" fmla="*/ 14 h 102"/>
                  <a:gd name="T46" fmla="*/ 9 w 440"/>
                  <a:gd name="T47" fmla="*/ 18 h 102"/>
                  <a:gd name="T48" fmla="*/ 7 w 440"/>
                  <a:gd name="T49" fmla="*/ 23 h 102"/>
                  <a:gd name="T50" fmla="*/ 6 w 440"/>
                  <a:gd name="T51" fmla="*/ 29 h 102"/>
                  <a:gd name="T52" fmla="*/ 4 w 440"/>
                  <a:gd name="T53" fmla="*/ 35 h 102"/>
                  <a:gd name="T54" fmla="*/ 3 w 440"/>
                  <a:gd name="T55" fmla="*/ 42 h 102"/>
                  <a:gd name="T56" fmla="*/ 2 w 440"/>
                  <a:gd name="T57" fmla="*/ 49 h 102"/>
                  <a:gd name="T58" fmla="*/ 1 w 440"/>
                  <a:gd name="T59" fmla="*/ 55 h 102"/>
                  <a:gd name="T60" fmla="*/ 0 w 440"/>
                  <a:gd name="T61" fmla="*/ 63 h 102"/>
                  <a:gd name="T62" fmla="*/ 0 w 440"/>
                  <a:gd name="T63" fmla="*/ 70 h 102"/>
                  <a:gd name="T64" fmla="*/ 0 w 440"/>
                  <a:gd name="T65" fmla="*/ 78 h 102"/>
                  <a:gd name="T66" fmla="*/ 48 w 440"/>
                  <a:gd name="T67" fmla="*/ 78 h 10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40"/>
                  <a:gd name="T103" fmla="*/ 0 h 102"/>
                  <a:gd name="T104" fmla="*/ 440 w 440"/>
                  <a:gd name="T105" fmla="*/ 102 h 10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40" h="102">
                    <a:moveTo>
                      <a:pt x="440" y="102"/>
                    </a:moveTo>
                    <a:lnTo>
                      <a:pt x="439" y="92"/>
                    </a:lnTo>
                    <a:lnTo>
                      <a:pt x="436" y="82"/>
                    </a:lnTo>
                    <a:lnTo>
                      <a:pt x="430" y="72"/>
                    </a:lnTo>
                    <a:lnTo>
                      <a:pt x="422" y="64"/>
                    </a:lnTo>
                    <a:lnTo>
                      <a:pt x="414" y="55"/>
                    </a:lnTo>
                    <a:lnTo>
                      <a:pt x="402" y="46"/>
                    </a:lnTo>
                    <a:lnTo>
                      <a:pt x="390" y="38"/>
                    </a:lnTo>
                    <a:lnTo>
                      <a:pt x="376" y="30"/>
                    </a:lnTo>
                    <a:lnTo>
                      <a:pt x="360" y="24"/>
                    </a:lnTo>
                    <a:lnTo>
                      <a:pt x="343" y="18"/>
                    </a:lnTo>
                    <a:lnTo>
                      <a:pt x="325" y="13"/>
                    </a:lnTo>
                    <a:lnTo>
                      <a:pt x="306" y="8"/>
                    </a:lnTo>
                    <a:lnTo>
                      <a:pt x="285" y="5"/>
                    </a:lnTo>
                    <a:lnTo>
                      <a:pt x="264" y="3"/>
                    </a:lnTo>
                    <a:lnTo>
                      <a:pt x="242" y="0"/>
                    </a:lnTo>
                    <a:lnTo>
                      <a:pt x="219" y="0"/>
                    </a:lnTo>
                    <a:lnTo>
                      <a:pt x="197" y="0"/>
                    </a:lnTo>
                    <a:lnTo>
                      <a:pt x="175" y="3"/>
                    </a:lnTo>
                    <a:lnTo>
                      <a:pt x="154" y="5"/>
                    </a:lnTo>
                    <a:lnTo>
                      <a:pt x="134" y="8"/>
                    </a:lnTo>
                    <a:lnTo>
                      <a:pt x="114" y="13"/>
                    </a:lnTo>
                    <a:lnTo>
                      <a:pt x="96" y="18"/>
                    </a:lnTo>
                    <a:lnTo>
                      <a:pt x="80" y="24"/>
                    </a:lnTo>
                    <a:lnTo>
                      <a:pt x="64" y="30"/>
                    </a:lnTo>
                    <a:lnTo>
                      <a:pt x="50" y="38"/>
                    </a:lnTo>
                    <a:lnTo>
                      <a:pt x="37" y="46"/>
                    </a:lnTo>
                    <a:lnTo>
                      <a:pt x="26" y="55"/>
                    </a:lnTo>
                    <a:lnTo>
                      <a:pt x="16" y="64"/>
                    </a:lnTo>
                    <a:lnTo>
                      <a:pt x="10" y="72"/>
                    </a:lnTo>
                    <a:lnTo>
                      <a:pt x="4" y="82"/>
                    </a:lnTo>
                    <a:lnTo>
                      <a:pt x="1" y="92"/>
                    </a:lnTo>
                    <a:lnTo>
                      <a:pt x="0" y="102"/>
                    </a:lnTo>
                    <a:lnTo>
                      <a:pt x="440" y="102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12" name="Freeform 335"/>
              <p:cNvSpPr>
                <a:spLocks/>
              </p:cNvSpPr>
              <p:nvPr/>
            </p:nvSpPr>
            <p:spPr bwMode="auto">
              <a:xfrm>
                <a:off x="4789" y="2506"/>
                <a:ext cx="615" cy="147"/>
              </a:xfrm>
              <a:custGeom>
                <a:avLst/>
                <a:gdLst>
                  <a:gd name="T0" fmla="*/ 100 w 1847"/>
                  <a:gd name="T1" fmla="*/ 50 h 168"/>
                  <a:gd name="T2" fmla="*/ 95 w 1847"/>
                  <a:gd name="T3" fmla="*/ 53 h 168"/>
                  <a:gd name="T4" fmla="*/ 91 w 1847"/>
                  <a:gd name="T5" fmla="*/ 60 h 168"/>
                  <a:gd name="T6" fmla="*/ 87 w 1847"/>
                  <a:gd name="T7" fmla="*/ 68 h 168"/>
                  <a:gd name="T8" fmla="*/ 84 w 1847"/>
                  <a:gd name="T9" fmla="*/ 79 h 168"/>
                  <a:gd name="T10" fmla="*/ 81 w 1847"/>
                  <a:gd name="T11" fmla="*/ 92 h 168"/>
                  <a:gd name="T12" fmla="*/ 79 w 1847"/>
                  <a:gd name="T13" fmla="*/ 105 h 168"/>
                  <a:gd name="T14" fmla="*/ 78 w 1847"/>
                  <a:gd name="T15" fmla="*/ 121 h 168"/>
                  <a:gd name="T16" fmla="*/ 0 w 1847"/>
                  <a:gd name="T17" fmla="*/ 129 h 168"/>
                  <a:gd name="T18" fmla="*/ 1 w 1847"/>
                  <a:gd name="T19" fmla="*/ 88 h 168"/>
                  <a:gd name="T20" fmla="*/ 6 w 1847"/>
                  <a:gd name="T21" fmla="*/ 88 h 168"/>
                  <a:gd name="T22" fmla="*/ 16 w 1847"/>
                  <a:gd name="T23" fmla="*/ 88 h 168"/>
                  <a:gd name="T24" fmla="*/ 28 w 1847"/>
                  <a:gd name="T25" fmla="*/ 88 h 168"/>
                  <a:gd name="T26" fmla="*/ 41 w 1847"/>
                  <a:gd name="T27" fmla="*/ 88 h 168"/>
                  <a:gd name="T28" fmla="*/ 54 w 1847"/>
                  <a:gd name="T29" fmla="*/ 88 h 168"/>
                  <a:gd name="T30" fmla="*/ 65 w 1847"/>
                  <a:gd name="T31" fmla="*/ 88 h 168"/>
                  <a:gd name="T32" fmla="*/ 71 w 1847"/>
                  <a:gd name="T33" fmla="*/ 88 h 168"/>
                  <a:gd name="T34" fmla="*/ 74 w 1847"/>
                  <a:gd name="T35" fmla="*/ 80 h 168"/>
                  <a:gd name="T36" fmla="*/ 76 w 1847"/>
                  <a:gd name="T37" fmla="*/ 64 h 168"/>
                  <a:gd name="T38" fmla="*/ 79 w 1847"/>
                  <a:gd name="T39" fmla="*/ 47 h 168"/>
                  <a:gd name="T40" fmla="*/ 83 w 1847"/>
                  <a:gd name="T41" fmla="*/ 33 h 168"/>
                  <a:gd name="T42" fmla="*/ 86 w 1847"/>
                  <a:gd name="T43" fmla="*/ 21 h 168"/>
                  <a:gd name="T44" fmla="*/ 91 w 1847"/>
                  <a:gd name="T45" fmla="*/ 10 h 168"/>
                  <a:gd name="T46" fmla="*/ 95 w 1847"/>
                  <a:gd name="T47" fmla="*/ 4 h 168"/>
                  <a:gd name="T48" fmla="*/ 100 w 1847"/>
                  <a:gd name="T49" fmla="*/ 1 h 168"/>
                  <a:gd name="T50" fmla="*/ 105 w 1847"/>
                  <a:gd name="T51" fmla="*/ 1 h 168"/>
                  <a:gd name="T52" fmla="*/ 110 w 1847"/>
                  <a:gd name="T53" fmla="*/ 4 h 168"/>
                  <a:gd name="T54" fmla="*/ 114 w 1847"/>
                  <a:gd name="T55" fmla="*/ 10 h 168"/>
                  <a:gd name="T56" fmla="*/ 119 w 1847"/>
                  <a:gd name="T57" fmla="*/ 21 h 168"/>
                  <a:gd name="T58" fmla="*/ 123 w 1847"/>
                  <a:gd name="T59" fmla="*/ 33 h 168"/>
                  <a:gd name="T60" fmla="*/ 126 w 1847"/>
                  <a:gd name="T61" fmla="*/ 47 h 168"/>
                  <a:gd name="T62" fmla="*/ 129 w 1847"/>
                  <a:gd name="T63" fmla="*/ 64 h 168"/>
                  <a:gd name="T64" fmla="*/ 131 w 1847"/>
                  <a:gd name="T65" fmla="*/ 80 h 168"/>
                  <a:gd name="T66" fmla="*/ 134 w 1847"/>
                  <a:gd name="T67" fmla="*/ 88 h 168"/>
                  <a:gd name="T68" fmla="*/ 140 w 1847"/>
                  <a:gd name="T69" fmla="*/ 88 h 168"/>
                  <a:gd name="T70" fmla="*/ 151 w 1847"/>
                  <a:gd name="T71" fmla="*/ 88 h 168"/>
                  <a:gd name="T72" fmla="*/ 163 w 1847"/>
                  <a:gd name="T73" fmla="*/ 88 h 168"/>
                  <a:gd name="T74" fmla="*/ 176 w 1847"/>
                  <a:gd name="T75" fmla="*/ 88 h 168"/>
                  <a:gd name="T76" fmla="*/ 189 w 1847"/>
                  <a:gd name="T77" fmla="*/ 88 h 168"/>
                  <a:gd name="T78" fmla="*/ 198 w 1847"/>
                  <a:gd name="T79" fmla="*/ 88 h 168"/>
                  <a:gd name="T80" fmla="*/ 204 w 1847"/>
                  <a:gd name="T81" fmla="*/ 88 h 168"/>
                  <a:gd name="T82" fmla="*/ 205 w 1847"/>
                  <a:gd name="T83" fmla="*/ 129 h 168"/>
                  <a:gd name="T84" fmla="*/ 127 w 1847"/>
                  <a:gd name="T85" fmla="*/ 121 h 168"/>
                  <a:gd name="T86" fmla="*/ 126 w 1847"/>
                  <a:gd name="T87" fmla="*/ 105 h 168"/>
                  <a:gd name="T88" fmla="*/ 124 w 1847"/>
                  <a:gd name="T89" fmla="*/ 92 h 168"/>
                  <a:gd name="T90" fmla="*/ 121 w 1847"/>
                  <a:gd name="T91" fmla="*/ 79 h 168"/>
                  <a:gd name="T92" fmla="*/ 118 w 1847"/>
                  <a:gd name="T93" fmla="*/ 68 h 168"/>
                  <a:gd name="T94" fmla="*/ 114 w 1847"/>
                  <a:gd name="T95" fmla="*/ 60 h 168"/>
                  <a:gd name="T96" fmla="*/ 110 w 1847"/>
                  <a:gd name="T97" fmla="*/ 53 h 168"/>
                  <a:gd name="T98" fmla="*/ 105 w 1847"/>
                  <a:gd name="T99" fmla="*/ 50 h 16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847"/>
                  <a:gd name="T151" fmla="*/ 0 h 168"/>
                  <a:gd name="T152" fmla="*/ 1847 w 1847"/>
                  <a:gd name="T153" fmla="*/ 168 h 16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847" h="168">
                    <a:moveTo>
                      <a:pt x="923" y="65"/>
                    </a:moveTo>
                    <a:lnTo>
                      <a:pt x="901" y="65"/>
                    </a:lnTo>
                    <a:lnTo>
                      <a:pt x="879" y="68"/>
                    </a:lnTo>
                    <a:lnTo>
                      <a:pt x="858" y="70"/>
                    </a:lnTo>
                    <a:lnTo>
                      <a:pt x="838" y="73"/>
                    </a:lnTo>
                    <a:lnTo>
                      <a:pt x="818" y="78"/>
                    </a:lnTo>
                    <a:lnTo>
                      <a:pt x="800" y="83"/>
                    </a:lnTo>
                    <a:lnTo>
                      <a:pt x="784" y="89"/>
                    </a:lnTo>
                    <a:lnTo>
                      <a:pt x="768" y="95"/>
                    </a:lnTo>
                    <a:lnTo>
                      <a:pt x="754" y="103"/>
                    </a:lnTo>
                    <a:lnTo>
                      <a:pt x="741" y="111"/>
                    </a:lnTo>
                    <a:lnTo>
                      <a:pt x="730" y="120"/>
                    </a:lnTo>
                    <a:lnTo>
                      <a:pt x="720" y="128"/>
                    </a:lnTo>
                    <a:lnTo>
                      <a:pt x="714" y="137"/>
                    </a:lnTo>
                    <a:lnTo>
                      <a:pt x="708" y="147"/>
                    </a:lnTo>
                    <a:lnTo>
                      <a:pt x="705" y="158"/>
                    </a:lnTo>
                    <a:lnTo>
                      <a:pt x="704" y="168"/>
                    </a:lnTo>
                    <a:lnTo>
                      <a:pt x="0" y="168"/>
                    </a:lnTo>
                    <a:lnTo>
                      <a:pt x="0" y="116"/>
                    </a:lnTo>
                    <a:lnTo>
                      <a:pt x="7" y="116"/>
                    </a:lnTo>
                    <a:lnTo>
                      <a:pt x="27" y="116"/>
                    </a:lnTo>
                    <a:lnTo>
                      <a:pt x="57" y="116"/>
                    </a:lnTo>
                    <a:lnTo>
                      <a:pt x="97" y="116"/>
                    </a:lnTo>
                    <a:lnTo>
                      <a:pt x="145" y="116"/>
                    </a:lnTo>
                    <a:lnTo>
                      <a:pt x="197" y="116"/>
                    </a:lnTo>
                    <a:lnTo>
                      <a:pt x="254" y="116"/>
                    </a:lnTo>
                    <a:lnTo>
                      <a:pt x="313" y="116"/>
                    </a:lnTo>
                    <a:lnTo>
                      <a:pt x="373" y="116"/>
                    </a:lnTo>
                    <a:lnTo>
                      <a:pt x="431" y="116"/>
                    </a:lnTo>
                    <a:lnTo>
                      <a:pt x="486" y="116"/>
                    </a:lnTo>
                    <a:lnTo>
                      <a:pt x="537" y="116"/>
                    </a:lnTo>
                    <a:lnTo>
                      <a:pt x="582" y="116"/>
                    </a:lnTo>
                    <a:lnTo>
                      <a:pt x="617" y="116"/>
                    </a:lnTo>
                    <a:lnTo>
                      <a:pt x="644" y="116"/>
                    </a:lnTo>
                    <a:lnTo>
                      <a:pt x="658" y="116"/>
                    </a:lnTo>
                    <a:lnTo>
                      <a:pt x="666" y="105"/>
                    </a:lnTo>
                    <a:lnTo>
                      <a:pt x="675" y="94"/>
                    </a:lnTo>
                    <a:lnTo>
                      <a:pt x="686" y="83"/>
                    </a:lnTo>
                    <a:lnTo>
                      <a:pt x="698" y="72"/>
                    </a:lnTo>
                    <a:lnTo>
                      <a:pt x="713" y="62"/>
                    </a:lnTo>
                    <a:lnTo>
                      <a:pt x="727" y="53"/>
                    </a:lnTo>
                    <a:lnTo>
                      <a:pt x="744" y="43"/>
                    </a:lnTo>
                    <a:lnTo>
                      <a:pt x="760" y="35"/>
                    </a:lnTo>
                    <a:lnTo>
                      <a:pt x="778" y="28"/>
                    </a:lnTo>
                    <a:lnTo>
                      <a:pt x="797" y="21"/>
                    </a:lnTo>
                    <a:lnTo>
                      <a:pt x="817" y="14"/>
                    </a:lnTo>
                    <a:lnTo>
                      <a:pt x="838" y="10"/>
                    </a:lnTo>
                    <a:lnTo>
                      <a:pt x="858" y="6"/>
                    </a:lnTo>
                    <a:lnTo>
                      <a:pt x="880" y="2"/>
                    </a:lnTo>
                    <a:lnTo>
                      <a:pt x="901" y="1"/>
                    </a:lnTo>
                    <a:lnTo>
                      <a:pt x="923" y="0"/>
                    </a:lnTo>
                    <a:lnTo>
                      <a:pt x="946" y="1"/>
                    </a:lnTo>
                    <a:lnTo>
                      <a:pt x="968" y="2"/>
                    </a:lnTo>
                    <a:lnTo>
                      <a:pt x="989" y="6"/>
                    </a:lnTo>
                    <a:lnTo>
                      <a:pt x="1010" y="10"/>
                    </a:lnTo>
                    <a:lnTo>
                      <a:pt x="1030" y="14"/>
                    </a:lnTo>
                    <a:lnTo>
                      <a:pt x="1050" y="21"/>
                    </a:lnTo>
                    <a:lnTo>
                      <a:pt x="1069" y="28"/>
                    </a:lnTo>
                    <a:lnTo>
                      <a:pt x="1088" y="35"/>
                    </a:lnTo>
                    <a:lnTo>
                      <a:pt x="1104" y="43"/>
                    </a:lnTo>
                    <a:lnTo>
                      <a:pt x="1121" y="53"/>
                    </a:lnTo>
                    <a:lnTo>
                      <a:pt x="1135" y="62"/>
                    </a:lnTo>
                    <a:lnTo>
                      <a:pt x="1149" y="72"/>
                    </a:lnTo>
                    <a:lnTo>
                      <a:pt x="1161" y="83"/>
                    </a:lnTo>
                    <a:lnTo>
                      <a:pt x="1172" y="94"/>
                    </a:lnTo>
                    <a:lnTo>
                      <a:pt x="1181" y="105"/>
                    </a:lnTo>
                    <a:lnTo>
                      <a:pt x="1189" y="116"/>
                    </a:lnTo>
                    <a:lnTo>
                      <a:pt x="1203" y="116"/>
                    </a:lnTo>
                    <a:lnTo>
                      <a:pt x="1230" y="116"/>
                    </a:lnTo>
                    <a:lnTo>
                      <a:pt x="1265" y="116"/>
                    </a:lnTo>
                    <a:lnTo>
                      <a:pt x="1309" y="116"/>
                    </a:lnTo>
                    <a:lnTo>
                      <a:pt x="1360" y="116"/>
                    </a:lnTo>
                    <a:lnTo>
                      <a:pt x="1416" y="116"/>
                    </a:lnTo>
                    <a:lnTo>
                      <a:pt x="1475" y="116"/>
                    </a:lnTo>
                    <a:lnTo>
                      <a:pt x="1535" y="116"/>
                    </a:lnTo>
                    <a:lnTo>
                      <a:pt x="1593" y="116"/>
                    </a:lnTo>
                    <a:lnTo>
                      <a:pt x="1650" y="116"/>
                    </a:lnTo>
                    <a:lnTo>
                      <a:pt x="1703" y="116"/>
                    </a:lnTo>
                    <a:lnTo>
                      <a:pt x="1751" y="116"/>
                    </a:lnTo>
                    <a:lnTo>
                      <a:pt x="1791" y="116"/>
                    </a:lnTo>
                    <a:lnTo>
                      <a:pt x="1821" y="116"/>
                    </a:lnTo>
                    <a:lnTo>
                      <a:pt x="1841" y="116"/>
                    </a:lnTo>
                    <a:lnTo>
                      <a:pt x="1847" y="116"/>
                    </a:lnTo>
                    <a:lnTo>
                      <a:pt x="1847" y="168"/>
                    </a:lnTo>
                    <a:lnTo>
                      <a:pt x="1144" y="168"/>
                    </a:lnTo>
                    <a:lnTo>
                      <a:pt x="1143" y="158"/>
                    </a:lnTo>
                    <a:lnTo>
                      <a:pt x="1140" y="147"/>
                    </a:lnTo>
                    <a:lnTo>
                      <a:pt x="1134" y="137"/>
                    </a:lnTo>
                    <a:lnTo>
                      <a:pt x="1126" y="128"/>
                    </a:lnTo>
                    <a:lnTo>
                      <a:pt x="1118" y="120"/>
                    </a:lnTo>
                    <a:lnTo>
                      <a:pt x="1106" y="111"/>
                    </a:lnTo>
                    <a:lnTo>
                      <a:pt x="1094" y="103"/>
                    </a:lnTo>
                    <a:lnTo>
                      <a:pt x="1080" y="95"/>
                    </a:lnTo>
                    <a:lnTo>
                      <a:pt x="1064" y="89"/>
                    </a:lnTo>
                    <a:lnTo>
                      <a:pt x="1047" y="83"/>
                    </a:lnTo>
                    <a:lnTo>
                      <a:pt x="1029" y="78"/>
                    </a:lnTo>
                    <a:lnTo>
                      <a:pt x="1010" y="73"/>
                    </a:lnTo>
                    <a:lnTo>
                      <a:pt x="989" y="70"/>
                    </a:lnTo>
                    <a:lnTo>
                      <a:pt x="968" y="68"/>
                    </a:lnTo>
                    <a:lnTo>
                      <a:pt x="946" y="65"/>
                    </a:lnTo>
                    <a:lnTo>
                      <a:pt x="923" y="65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13" name="Rectangle 336"/>
              <p:cNvSpPr>
                <a:spLocks noChangeArrowheads="1"/>
              </p:cNvSpPr>
              <p:nvPr/>
            </p:nvSpPr>
            <p:spPr bwMode="auto">
              <a:xfrm>
                <a:off x="5404" y="2595"/>
                <a:ext cx="29" cy="120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14" name="Rectangle 337"/>
              <p:cNvSpPr>
                <a:spLocks noChangeArrowheads="1"/>
              </p:cNvSpPr>
              <p:nvPr/>
            </p:nvSpPr>
            <p:spPr bwMode="auto">
              <a:xfrm>
                <a:off x="4759" y="2595"/>
                <a:ext cx="30" cy="120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15" name="Rectangle 338"/>
              <p:cNvSpPr>
                <a:spLocks noChangeArrowheads="1"/>
              </p:cNvSpPr>
              <p:nvPr/>
            </p:nvSpPr>
            <p:spPr bwMode="auto">
              <a:xfrm>
                <a:off x="5026" y="3165"/>
                <a:ext cx="142" cy="330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16" name="Rectangle 339"/>
              <p:cNvSpPr>
                <a:spLocks noChangeArrowheads="1"/>
              </p:cNvSpPr>
              <p:nvPr/>
            </p:nvSpPr>
            <p:spPr bwMode="auto">
              <a:xfrm>
                <a:off x="5026" y="3495"/>
                <a:ext cx="142" cy="1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17" name="Rectangle 340"/>
              <p:cNvSpPr>
                <a:spLocks noChangeArrowheads="1"/>
              </p:cNvSpPr>
              <p:nvPr/>
            </p:nvSpPr>
            <p:spPr bwMode="auto">
              <a:xfrm>
                <a:off x="5026" y="3558"/>
                <a:ext cx="142" cy="15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18" name="Rectangle 341"/>
              <p:cNvSpPr>
                <a:spLocks noChangeArrowheads="1"/>
              </p:cNvSpPr>
              <p:nvPr/>
            </p:nvSpPr>
            <p:spPr bwMode="auto">
              <a:xfrm>
                <a:off x="5026" y="3615"/>
                <a:ext cx="142" cy="1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19" name="Rectangle 342"/>
              <p:cNvSpPr>
                <a:spLocks noChangeArrowheads="1"/>
              </p:cNvSpPr>
              <p:nvPr/>
            </p:nvSpPr>
            <p:spPr bwMode="auto">
              <a:xfrm>
                <a:off x="5100" y="3186"/>
                <a:ext cx="60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20" name="Rectangle 343"/>
              <p:cNvSpPr>
                <a:spLocks noChangeArrowheads="1"/>
              </p:cNvSpPr>
              <p:nvPr/>
            </p:nvSpPr>
            <p:spPr bwMode="auto">
              <a:xfrm>
                <a:off x="5100" y="3186"/>
                <a:ext cx="60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21" name="Rectangle 344"/>
              <p:cNvSpPr>
                <a:spLocks noChangeArrowheads="1"/>
              </p:cNvSpPr>
              <p:nvPr/>
            </p:nvSpPr>
            <p:spPr bwMode="auto">
              <a:xfrm>
                <a:off x="5032" y="3186"/>
                <a:ext cx="62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22" name="Rectangle 345"/>
              <p:cNvSpPr>
                <a:spLocks noChangeArrowheads="1"/>
              </p:cNvSpPr>
              <p:nvPr/>
            </p:nvSpPr>
            <p:spPr bwMode="auto">
              <a:xfrm>
                <a:off x="5100" y="3369"/>
                <a:ext cx="60" cy="2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23" name="Rectangle 346"/>
              <p:cNvSpPr>
                <a:spLocks noChangeArrowheads="1"/>
              </p:cNvSpPr>
              <p:nvPr/>
            </p:nvSpPr>
            <p:spPr bwMode="auto">
              <a:xfrm>
                <a:off x="5168" y="3422"/>
                <a:ext cx="34" cy="25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24" name="Rectangle 347"/>
              <p:cNvSpPr>
                <a:spLocks noChangeArrowheads="1"/>
              </p:cNvSpPr>
              <p:nvPr/>
            </p:nvSpPr>
            <p:spPr bwMode="auto">
              <a:xfrm>
                <a:off x="4992" y="3422"/>
                <a:ext cx="34" cy="25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25" name="Rectangle 348"/>
              <p:cNvSpPr>
                <a:spLocks noChangeArrowheads="1"/>
              </p:cNvSpPr>
              <p:nvPr/>
            </p:nvSpPr>
            <p:spPr bwMode="auto">
              <a:xfrm>
                <a:off x="5026" y="3511"/>
                <a:ext cx="142" cy="47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26" name="Rectangle 349"/>
              <p:cNvSpPr>
                <a:spLocks noChangeArrowheads="1"/>
              </p:cNvSpPr>
              <p:nvPr/>
            </p:nvSpPr>
            <p:spPr bwMode="auto">
              <a:xfrm>
                <a:off x="5026" y="3573"/>
                <a:ext cx="142" cy="42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27" name="Rectangle 350"/>
              <p:cNvSpPr>
                <a:spLocks noChangeArrowheads="1"/>
              </p:cNvSpPr>
              <p:nvPr/>
            </p:nvSpPr>
            <p:spPr bwMode="auto">
              <a:xfrm>
                <a:off x="5026" y="3631"/>
                <a:ext cx="142" cy="47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28" name="Rectangle 351"/>
              <p:cNvSpPr>
                <a:spLocks noChangeArrowheads="1"/>
              </p:cNvSpPr>
              <p:nvPr/>
            </p:nvSpPr>
            <p:spPr bwMode="auto">
              <a:xfrm>
                <a:off x="5100" y="3369"/>
                <a:ext cx="60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29" name="Rectangle 352"/>
              <p:cNvSpPr>
                <a:spLocks noChangeArrowheads="1"/>
              </p:cNvSpPr>
              <p:nvPr/>
            </p:nvSpPr>
            <p:spPr bwMode="auto">
              <a:xfrm>
                <a:off x="5032" y="3369"/>
                <a:ext cx="62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30" name="Rectangle 353"/>
              <p:cNvSpPr>
                <a:spLocks noChangeArrowheads="1"/>
              </p:cNvSpPr>
              <p:nvPr/>
            </p:nvSpPr>
            <p:spPr bwMode="auto">
              <a:xfrm>
                <a:off x="5100" y="3312"/>
                <a:ext cx="14" cy="52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31" name="Rectangle 354"/>
              <p:cNvSpPr>
                <a:spLocks noChangeArrowheads="1"/>
              </p:cNvSpPr>
              <p:nvPr/>
            </p:nvSpPr>
            <p:spPr bwMode="auto">
              <a:xfrm>
                <a:off x="5080" y="3312"/>
                <a:ext cx="14" cy="52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32" name="Rectangle 355"/>
              <p:cNvSpPr>
                <a:spLocks noChangeArrowheads="1"/>
              </p:cNvSpPr>
              <p:nvPr/>
            </p:nvSpPr>
            <p:spPr bwMode="auto">
              <a:xfrm>
                <a:off x="5100" y="3395"/>
                <a:ext cx="60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33" name="Rectangle 356"/>
              <p:cNvSpPr>
                <a:spLocks noChangeArrowheads="1"/>
              </p:cNvSpPr>
              <p:nvPr/>
            </p:nvSpPr>
            <p:spPr bwMode="auto">
              <a:xfrm>
                <a:off x="5032" y="3395"/>
                <a:ext cx="62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34" name="Rectangle 357"/>
              <p:cNvSpPr>
                <a:spLocks noChangeArrowheads="1"/>
              </p:cNvSpPr>
              <p:nvPr/>
            </p:nvSpPr>
            <p:spPr bwMode="auto">
              <a:xfrm>
                <a:off x="5168" y="3552"/>
                <a:ext cx="34" cy="27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35" name="Rectangle 358"/>
              <p:cNvSpPr>
                <a:spLocks noChangeArrowheads="1"/>
              </p:cNvSpPr>
              <p:nvPr/>
            </p:nvSpPr>
            <p:spPr bwMode="auto">
              <a:xfrm>
                <a:off x="4992" y="3552"/>
                <a:ext cx="34" cy="27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36" name="Rectangle 359"/>
              <p:cNvSpPr>
                <a:spLocks noChangeArrowheads="1"/>
              </p:cNvSpPr>
              <p:nvPr/>
            </p:nvSpPr>
            <p:spPr bwMode="auto">
              <a:xfrm>
                <a:off x="5334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37" name="Rectangle 360"/>
              <p:cNvSpPr>
                <a:spLocks noChangeArrowheads="1"/>
              </p:cNvSpPr>
              <p:nvPr/>
            </p:nvSpPr>
            <p:spPr bwMode="auto">
              <a:xfrm>
                <a:off x="5228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38" name="Rectangle 361"/>
              <p:cNvSpPr>
                <a:spLocks noChangeArrowheads="1"/>
              </p:cNvSpPr>
              <p:nvPr/>
            </p:nvSpPr>
            <p:spPr bwMode="auto">
              <a:xfrm>
                <a:off x="4912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39" name="Rectangle 362"/>
              <p:cNvSpPr>
                <a:spLocks noChangeArrowheads="1"/>
              </p:cNvSpPr>
              <p:nvPr/>
            </p:nvSpPr>
            <p:spPr bwMode="auto">
              <a:xfrm>
                <a:off x="5122" y="2747"/>
                <a:ext cx="54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40" name="Rectangle 363"/>
              <p:cNvSpPr>
                <a:spLocks noChangeArrowheads="1"/>
              </p:cNvSpPr>
              <p:nvPr/>
            </p:nvSpPr>
            <p:spPr bwMode="auto">
              <a:xfrm>
                <a:off x="5228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41" name="Rectangle 364"/>
              <p:cNvSpPr>
                <a:spLocks noChangeArrowheads="1"/>
              </p:cNvSpPr>
              <p:nvPr/>
            </p:nvSpPr>
            <p:spPr bwMode="auto">
              <a:xfrm>
                <a:off x="5334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42" name="Rectangle 365"/>
              <p:cNvSpPr>
                <a:spLocks noChangeArrowheads="1"/>
              </p:cNvSpPr>
              <p:nvPr/>
            </p:nvSpPr>
            <p:spPr bwMode="auto">
              <a:xfrm>
                <a:off x="5018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43" name="Rectangle 366"/>
              <p:cNvSpPr>
                <a:spLocks noChangeArrowheads="1"/>
              </p:cNvSpPr>
              <p:nvPr/>
            </p:nvSpPr>
            <p:spPr bwMode="auto">
              <a:xfrm>
                <a:off x="4809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44" name="Rectangle 367"/>
              <p:cNvSpPr>
                <a:spLocks noChangeArrowheads="1"/>
              </p:cNvSpPr>
              <p:nvPr/>
            </p:nvSpPr>
            <p:spPr bwMode="auto">
              <a:xfrm>
                <a:off x="4912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45" name="Rectangle 368"/>
              <p:cNvSpPr>
                <a:spLocks noChangeArrowheads="1"/>
              </p:cNvSpPr>
              <p:nvPr/>
            </p:nvSpPr>
            <p:spPr bwMode="auto">
              <a:xfrm>
                <a:off x="4809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46" name="Freeform 369"/>
              <p:cNvSpPr>
                <a:spLocks/>
              </p:cNvSpPr>
              <p:nvPr/>
            </p:nvSpPr>
            <p:spPr bwMode="auto">
              <a:xfrm>
                <a:off x="5114" y="2721"/>
                <a:ext cx="72" cy="324"/>
              </a:xfrm>
              <a:custGeom>
                <a:avLst/>
                <a:gdLst>
                  <a:gd name="T0" fmla="*/ 21 w 217"/>
                  <a:gd name="T1" fmla="*/ 163 h 373"/>
                  <a:gd name="T2" fmla="*/ 3 w 217"/>
                  <a:gd name="T3" fmla="*/ 163 h 373"/>
                  <a:gd name="T4" fmla="*/ 3 w 217"/>
                  <a:gd name="T5" fmla="*/ 260 h 373"/>
                  <a:gd name="T6" fmla="*/ 21 w 217"/>
                  <a:gd name="T7" fmla="*/ 260 h 373"/>
                  <a:gd name="T8" fmla="*/ 24 w 217"/>
                  <a:gd name="T9" fmla="*/ 281 h 373"/>
                  <a:gd name="T10" fmla="*/ 0 w 217"/>
                  <a:gd name="T11" fmla="*/ 281 h 373"/>
                  <a:gd name="T12" fmla="*/ 0 w 217"/>
                  <a:gd name="T13" fmla="*/ 0 h 373"/>
                  <a:gd name="T14" fmla="*/ 24 w 217"/>
                  <a:gd name="T15" fmla="*/ 0 h 373"/>
                  <a:gd name="T16" fmla="*/ 21 w 217"/>
                  <a:gd name="T17" fmla="*/ 22 h 373"/>
                  <a:gd name="T18" fmla="*/ 3 w 217"/>
                  <a:gd name="T19" fmla="*/ 22 h 373"/>
                  <a:gd name="T20" fmla="*/ 3 w 217"/>
                  <a:gd name="T21" fmla="*/ 129 h 373"/>
                  <a:gd name="T22" fmla="*/ 21 w 217"/>
                  <a:gd name="T23" fmla="*/ 129 h 373"/>
                  <a:gd name="T24" fmla="*/ 21 w 217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3"/>
                  <a:gd name="T41" fmla="*/ 217 w 217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3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8" y="344"/>
                    </a:lnTo>
                    <a:lnTo>
                      <a:pt x="217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47" name="Freeform 370"/>
              <p:cNvSpPr>
                <a:spLocks/>
              </p:cNvSpPr>
              <p:nvPr/>
            </p:nvSpPr>
            <p:spPr bwMode="auto">
              <a:xfrm>
                <a:off x="5176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48" name="Freeform 371"/>
              <p:cNvSpPr>
                <a:spLocks/>
              </p:cNvSpPr>
              <p:nvPr/>
            </p:nvSpPr>
            <p:spPr bwMode="auto">
              <a:xfrm>
                <a:off x="5218" y="2721"/>
                <a:ext cx="72" cy="324"/>
              </a:xfrm>
              <a:custGeom>
                <a:avLst/>
                <a:gdLst>
                  <a:gd name="T0" fmla="*/ 21 w 216"/>
                  <a:gd name="T1" fmla="*/ 163 h 373"/>
                  <a:gd name="T2" fmla="*/ 3 w 216"/>
                  <a:gd name="T3" fmla="*/ 163 h 373"/>
                  <a:gd name="T4" fmla="*/ 3 w 216"/>
                  <a:gd name="T5" fmla="*/ 260 h 373"/>
                  <a:gd name="T6" fmla="*/ 21 w 216"/>
                  <a:gd name="T7" fmla="*/ 260 h 373"/>
                  <a:gd name="T8" fmla="*/ 24 w 216"/>
                  <a:gd name="T9" fmla="*/ 281 h 373"/>
                  <a:gd name="T10" fmla="*/ 0 w 216"/>
                  <a:gd name="T11" fmla="*/ 281 h 373"/>
                  <a:gd name="T12" fmla="*/ 0 w 216"/>
                  <a:gd name="T13" fmla="*/ 0 h 373"/>
                  <a:gd name="T14" fmla="*/ 24 w 216"/>
                  <a:gd name="T15" fmla="*/ 0 h 373"/>
                  <a:gd name="T16" fmla="*/ 21 w 216"/>
                  <a:gd name="T17" fmla="*/ 22 h 373"/>
                  <a:gd name="T18" fmla="*/ 3 w 216"/>
                  <a:gd name="T19" fmla="*/ 22 h 373"/>
                  <a:gd name="T20" fmla="*/ 3 w 216"/>
                  <a:gd name="T21" fmla="*/ 129 h 373"/>
                  <a:gd name="T22" fmla="*/ 21 w 216"/>
                  <a:gd name="T23" fmla="*/ 129 h 373"/>
                  <a:gd name="T24" fmla="*/ 21 w 216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3"/>
                  <a:gd name="T41" fmla="*/ 216 w 216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3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7" y="344"/>
                    </a:lnTo>
                    <a:lnTo>
                      <a:pt x="216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6" y="0"/>
                    </a:lnTo>
                    <a:lnTo>
                      <a:pt x="187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7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49" name="Freeform 372"/>
              <p:cNvSpPr>
                <a:spLocks/>
              </p:cNvSpPr>
              <p:nvPr/>
            </p:nvSpPr>
            <p:spPr bwMode="auto">
              <a:xfrm>
                <a:off x="5280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50" name="Freeform 373"/>
              <p:cNvSpPr>
                <a:spLocks/>
              </p:cNvSpPr>
              <p:nvPr/>
            </p:nvSpPr>
            <p:spPr bwMode="auto">
              <a:xfrm>
                <a:off x="5324" y="2721"/>
                <a:ext cx="72" cy="324"/>
              </a:xfrm>
              <a:custGeom>
                <a:avLst/>
                <a:gdLst>
                  <a:gd name="T0" fmla="*/ 21 w 217"/>
                  <a:gd name="T1" fmla="*/ 163 h 373"/>
                  <a:gd name="T2" fmla="*/ 3 w 217"/>
                  <a:gd name="T3" fmla="*/ 163 h 373"/>
                  <a:gd name="T4" fmla="*/ 3 w 217"/>
                  <a:gd name="T5" fmla="*/ 260 h 373"/>
                  <a:gd name="T6" fmla="*/ 21 w 217"/>
                  <a:gd name="T7" fmla="*/ 260 h 373"/>
                  <a:gd name="T8" fmla="*/ 24 w 217"/>
                  <a:gd name="T9" fmla="*/ 281 h 373"/>
                  <a:gd name="T10" fmla="*/ 0 w 217"/>
                  <a:gd name="T11" fmla="*/ 281 h 373"/>
                  <a:gd name="T12" fmla="*/ 0 w 217"/>
                  <a:gd name="T13" fmla="*/ 0 h 373"/>
                  <a:gd name="T14" fmla="*/ 24 w 217"/>
                  <a:gd name="T15" fmla="*/ 0 h 373"/>
                  <a:gd name="T16" fmla="*/ 21 w 217"/>
                  <a:gd name="T17" fmla="*/ 22 h 373"/>
                  <a:gd name="T18" fmla="*/ 3 w 217"/>
                  <a:gd name="T19" fmla="*/ 22 h 373"/>
                  <a:gd name="T20" fmla="*/ 3 w 217"/>
                  <a:gd name="T21" fmla="*/ 129 h 373"/>
                  <a:gd name="T22" fmla="*/ 21 w 217"/>
                  <a:gd name="T23" fmla="*/ 129 h 373"/>
                  <a:gd name="T24" fmla="*/ 21 w 217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3"/>
                  <a:gd name="T41" fmla="*/ 217 w 217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3">
                    <a:moveTo>
                      <a:pt x="188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8" y="344"/>
                    </a:lnTo>
                    <a:lnTo>
                      <a:pt x="217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51" name="Freeform 374"/>
              <p:cNvSpPr>
                <a:spLocks/>
              </p:cNvSpPr>
              <p:nvPr/>
            </p:nvSpPr>
            <p:spPr bwMode="auto">
              <a:xfrm>
                <a:off x="5386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52" name="Freeform 375"/>
              <p:cNvSpPr>
                <a:spLocks/>
              </p:cNvSpPr>
              <p:nvPr/>
            </p:nvSpPr>
            <p:spPr bwMode="auto">
              <a:xfrm>
                <a:off x="5218" y="3139"/>
                <a:ext cx="72" cy="324"/>
              </a:xfrm>
              <a:custGeom>
                <a:avLst/>
                <a:gdLst>
                  <a:gd name="T0" fmla="*/ 21 w 216"/>
                  <a:gd name="T1" fmla="*/ 165 h 372"/>
                  <a:gd name="T2" fmla="*/ 3 w 216"/>
                  <a:gd name="T3" fmla="*/ 165 h 372"/>
                  <a:gd name="T4" fmla="*/ 3 w 216"/>
                  <a:gd name="T5" fmla="*/ 260 h 372"/>
                  <a:gd name="T6" fmla="*/ 21 w 216"/>
                  <a:gd name="T7" fmla="*/ 260 h 372"/>
                  <a:gd name="T8" fmla="*/ 24 w 216"/>
                  <a:gd name="T9" fmla="*/ 282 h 372"/>
                  <a:gd name="T10" fmla="*/ 0 w 216"/>
                  <a:gd name="T11" fmla="*/ 282 h 372"/>
                  <a:gd name="T12" fmla="*/ 0 w 216"/>
                  <a:gd name="T13" fmla="*/ 0 h 372"/>
                  <a:gd name="T14" fmla="*/ 24 w 216"/>
                  <a:gd name="T15" fmla="*/ 0 h 372"/>
                  <a:gd name="T16" fmla="*/ 21 w 216"/>
                  <a:gd name="T17" fmla="*/ 21 h 372"/>
                  <a:gd name="T18" fmla="*/ 3 w 216"/>
                  <a:gd name="T19" fmla="*/ 21 h 372"/>
                  <a:gd name="T20" fmla="*/ 3 w 216"/>
                  <a:gd name="T21" fmla="*/ 130 h 372"/>
                  <a:gd name="T22" fmla="*/ 21 w 216"/>
                  <a:gd name="T23" fmla="*/ 130 h 372"/>
                  <a:gd name="T24" fmla="*/ 21 w 216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2"/>
                  <a:gd name="T41" fmla="*/ 216 w 216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2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3"/>
                    </a:lnTo>
                    <a:lnTo>
                      <a:pt x="187" y="343"/>
                    </a:lnTo>
                    <a:lnTo>
                      <a:pt x="216" y="372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16" y="0"/>
                    </a:lnTo>
                    <a:lnTo>
                      <a:pt x="187" y="27"/>
                    </a:lnTo>
                    <a:lnTo>
                      <a:pt x="29" y="27"/>
                    </a:lnTo>
                    <a:lnTo>
                      <a:pt x="29" y="171"/>
                    </a:lnTo>
                    <a:lnTo>
                      <a:pt x="187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53" name="Freeform 376"/>
              <p:cNvSpPr>
                <a:spLocks/>
              </p:cNvSpPr>
              <p:nvPr/>
            </p:nvSpPr>
            <p:spPr bwMode="auto">
              <a:xfrm>
                <a:off x="5280" y="3139"/>
                <a:ext cx="10" cy="324"/>
              </a:xfrm>
              <a:custGeom>
                <a:avLst/>
                <a:gdLst>
                  <a:gd name="T0" fmla="*/ 0 w 29"/>
                  <a:gd name="T1" fmla="*/ 21 h 372"/>
                  <a:gd name="T2" fmla="*/ 0 w 29"/>
                  <a:gd name="T3" fmla="*/ 260 h 372"/>
                  <a:gd name="T4" fmla="*/ 3 w 29"/>
                  <a:gd name="T5" fmla="*/ 282 h 372"/>
                  <a:gd name="T6" fmla="*/ 3 w 29"/>
                  <a:gd name="T7" fmla="*/ 0 h 372"/>
                  <a:gd name="T8" fmla="*/ 0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0" y="27"/>
                    </a:moveTo>
                    <a:lnTo>
                      <a:pt x="0" y="343"/>
                    </a:lnTo>
                    <a:lnTo>
                      <a:pt x="29" y="372"/>
                    </a:lnTo>
                    <a:lnTo>
                      <a:pt x="2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54" name="Freeform 377"/>
              <p:cNvSpPr>
                <a:spLocks/>
              </p:cNvSpPr>
              <p:nvPr/>
            </p:nvSpPr>
            <p:spPr bwMode="auto">
              <a:xfrm>
                <a:off x="5324" y="3139"/>
                <a:ext cx="72" cy="324"/>
              </a:xfrm>
              <a:custGeom>
                <a:avLst/>
                <a:gdLst>
                  <a:gd name="T0" fmla="*/ 21 w 217"/>
                  <a:gd name="T1" fmla="*/ 165 h 372"/>
                  <a:gd name="T2" fmla="*/ 3 w 217"/>
                  <a:gd name="T3" fmla="*/ 165 h 372"/>
                  <a:gd name="T4" fmla="*/ 3 w 217"/>
                  <a:gd name="T5" fmla="*/ 260 h 372"/>
                  <a:gd name="T6" fmla="*/ 21 w 217"/>
                  <a:gd name="T7" fmla="*/ 260 h 372"/>
                  <a:gd name="T8" fmla="*/ 24 w 217"/>
                  <a:gd name="T9" fmla="*/ 282 h 372"/>
                  <a:gd name="T10" fmla="*/ 0 w 217"/>
                  <a:gd name="T11" fmla="*/ 282 h 372"/>
                  <a:gd name="T12" fmla="*/ 0 w 217"/>
                  <a:gd name="T13" fmla="*/ 0 h 372"/>
                  <a:gd name="T14" fmla="*/ 24 w 217"/>
                  <a:gd name="T15" fmla="*/ 0 h 372"/>
                  <a:gd name="T16" fmla="*/ 21 w 217"/>
                  <a:gd name="T17" fmla="*/ 21 h 372"/>
                  <a:gd name="T18" fmla="*/ 3 w 217"/>
                  <a:gd name="T19" fmla="*/ 21 h 372"/>
                  <a:gd name="T20" fmla="*/ 3 w 217"/>
                  <a:gd name="T21" fmla="*/ 130 h 372"/>
                  <a:gd name="T22" fmla="*/ 21 w 217"/>
                  <a:gd name="T23" fmla="*/ 130 h 372"/>
                  <a:gd name="T24" fmla="*/ 21 w 217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2"/>
                  <a:gd name="T41" fmla="*/ 217 w 217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2">
                    <a:moveTo>
                      <a:pt x="188" y="217"/>
                    </a:moveTo>
                    <a:lnTo>
                      <a:pt x="29" y="217"/>
                    </a:lnTo>
                    <a:lnTo>
                      <a:pt x="29" y="343"/>
                    </a:lnTo>
                    <a:lnTo>
                      <a:pt x="188" y="343"/>
                    </a:lnTo>
                    <a:lnTo>
                      <a:pt x="217" y="372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7"/>
                    </a:lnTo>
                    <a:lnTo>
                      <a:pt x="29" y="27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55" name="Freeform 378"/>
              <p:cNvSpPr>
                <a:spLocks/>
              </p:cNvSpPr>
              <p:nvPr/>
            </p:nvSpPr>
            <p:spPr bwMode="auto">
              <a:xfrm>
                <a:off x="5386" y="3139"/>
                <a:ext cx="10" cy="324"/>
              </a:xfrm>
              <a:custGeom>
                <a:avLst/>
                <a:gdLst>
                  <a:gd name="T0" fmla="*/ 0 w 29"/>
                  <a:gd name="T1" fmla="*/ 21 h 372"/>
                  <a:gd name="T2" fmla="*/ 0 w 29"/>
                  <a:gd name="T3" fmla="*/ 260 h 372"/>
                  <a:gd name="T4" fmla="*/ 3 w 29"/>
                  <a:gd name="T5" fmla="*/ 282 h 372"/>
                  <a:gd name="T6" fmla="*/ 3 w 29"/>
                  <a:gd name="T7" fmla="*/ 0 h 372"/>
                  <a:gd name="T8" fmla="*/ 0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0" y="27"/>
                    </a:moveTo>
                    <a:lnTo>
                      <a:pt x="0" y="343"/>
                    </a:lnTo>
                    <a:lnTo>
                      <a:pt x="29" y="372"/>
                    </a:lnTo>
                    <a:lnTo>
                      <a:pt x="2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56" name="Freeform 379"/>
              <p:cNvSpPr>
                <a:spLocks/>
              </p:cNvSpPr>
              <p:nvPr/>
            </p:nvSpPr>
            <p:spPr bwMode="auto">
              <a:xfrm>
                <a:off x="5008" y="2721"/>
                <a:ext cx="72" cy="324"/>
              </a:xfrm>
              <a:custGeom>
                <a:avLst/>
                <a:gdLst>
                  <a:gd name="T0" fmla="*/ 3 w 215"/>
                  <a:gd name="T1" fmla="*/ 163 h 373"/>
                  <a:gd name="T2" fmla="*/ 21 w 215"/>
                  <a:gd name="T3" fmla="*/ 163 h 373"/>
                  <a:gd name="T4" fmla="*/ 21 w 215"/>
                  <a:gd name="T5" fmla="*/ 260 h 373"/>
                  <a:gd name="T6" fmla="*/ 3 w 215"/>
                  <a:gd name="T7" fmla="*/ 260 h 373"/>
                  <a:gd name="T8" fmla="*/ 0 w 215"/>
                  <a:gd name="T9" fmla="*/ 281 h 373"/>
                  <a:gd name="T10" fmla="*/ 24 w 215"/>
                  <a:gd name="T11" fmla="*/ 281 h 373"/>
                  <a:gd name="T12" fmla="*/ 24 w 215"/>
                  <a:gd name="T13" fmla="*/ 0 h 373"/>
                  <a:gd name="T14" fmla="*/ 0 w 215"/>
                  <a:gd name="T15" fmla="*/ 0 h 373"/>
                  <a:gd name="T16" fmla="*/ 3 w 215"/>
                  <a:gd name="T17" fmla="*/ 22 h 373"/>
                  <a:gd name="T18" fmla="*/ 21 w 215"/>
                  <a:gd name="T19" fmla="*/ 22 h 373"/>
                  <a:gd name="T20" fmla="*/ 21 w 215"/>
                  <a:gd name="T21" fmla="*/ 129 h 373"/>
                  <a:gd name="T22" fmla="*/ 3 w 215"/>
                  <a:gd name="T23" fmla="*/ 129 h 373"/>
                  <a:gd name="T24" fmla="*/ 3 w 215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3"/>
                  <a:gd name="T41" fmla="*/ 215 w 215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3">
                    <a:moveTo>
                      <a:pt x="29" y="217"/>
                    </a:moveTo>
                    <a:lnTo>
                      <a:pt x="187" y="217"/>
                    </a:lnTo>
                    <a:lnTo>
                      <a:pt x="187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5" y="373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7" y="29"/>
                    </a:lnTo>
                    <a:lnTo>
                      <a:pt x="187" y="171"/>
                    </a:lnTo>
                    <a:lnTo>
                      <a:pt x="29" y="171"/>
                    </a:lnTo>
                    <a:lnTo>
                      <a:pt x="29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57" name="Freeform 380"/>
              <p:cNvSpPr>
                <a:spLocks/>
              </p:cNvSpPr>
              <p:nvPr/>
            </p:nvSpPr>
            <p:spPr bwMode="auto">
              <a:xfrm>
                <a:off x="5008" y="2721"/>
                <a:ext cx="10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58" name="Freeform 381"/>
              <p:cNvSpPr>
                <a:spLocks/>
              </p:cNvSpPr>
              <p:nvPr/>
            </p:nvSpPr>
            <p:spPr bwMode="auto">
              <a:xfrm>
                <a:off x="4903" y="2721"/>
                <a:ext cx="71" cy="324"/>
              </a:xfrm>
              <a:custGeom>
                <a:avLst/>
                <a:gdLst>
                  <a:gd name="T0" fmla="*/ 3 w 216"/>
                  <a:gd name="T1" fmla="*/ 163 h 373"/>
                  <a:gd name="T2" fmla="*/ 20 w 216"/>
                  <a:gd name="T3" fmla="*/ 163 h 373"/>
                  <a:gd name="T4" fmla="*/ 20 w 216"/>
                  <a:gd name="T5" fmla="*/ 260 h 373"/>
                  <a:gd name="T6" fmla="*/ 3 w 216"/>
                  <a:gd name="T7" fmla="*/ 260 h 373"/>
                  <a:gd name="T8" fmla="*/ 0 w 216"/>
                  <a:gd name="T9" fmla="*/ 281 h 373"/>
                  <a:gd name="T10" fmla="*/ 23 w 216"/>
                  <a:gd name="T11" fmla="*/ 281 h 373"/>
                  <a:gd name="T12" fmla="*/ 23 w 216"/>
                  <a:gd name="T13" fmla="*/ 0 h 373"/>
                  <a:gd name="T14" fmla="*/ 0 w 216"/>
                  <a:gd name="T15" fmla="*/ 0 h 373"/>
                  <a:gd name="T16" fmla="*/ 3 w 216"/>
                  <a:gd name="T17" fmla="*/ 22 h 373"/>
                  <a:gd name="T18" fmla="*/ 20 w 216"/>
                  <a:gd name="T19" fmla="*/ 22 h 373"/>
                  <a:gd name="T20" fmla="*/ 20 w 216"/>
                  <a:gd name="T21" fmla="*/ 129 h 373"/>
                  <a:gd name="T22" fmla="*/ 3 w 216"/>
                  <a:gd name="T23" fmla="*/ 129 h 373"/>
                  <a:gd name="T24" fmla="*/ 3 w 216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3"/>
                  <a:gd name="T41" fmla="*/ 216 w 216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3">
                    <a:moveTo>
                      <a:pt x="29" y="217"/>
                    </a:moveTo>
                    <a:lnTo>
                      <a:pt x="186" y="217"/>
                    </a:lnTo>
                    <a:lnTo>
                      <a:pt x="186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6" y="373"/>
                    </a:lnTo>
                    <a:lnTo>
                      <a:pt x="216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6" y="29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9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59" name="Freeform 382"/>
              <p:cNvSpPr>
                <a:spLocks/>
              </p:cNvSpPr>
              <p:nvPr/>
            </p:nvSpPr>
            <p:spPr bwMode="auto">
              <a:xfrm>
                <a:off x="4903" y="2721"/>
                <a:ext cx="9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60" name="Freeform 383"/>
              <p:cNvSpPr>
                <a:spLocks/>
              </p:cNvSpPr>
              <p:nvPr/>
            </p:nvSpPr>
            <p:spPr bwMode="auto">
              <a:xfrm>
                <a:off x="4799" y="2721"/>
                <a:ext cx="72" cy="324"/>
              </a:xfrm>
              <a:custGeom>
                <a:avLst/>
                <a:gdLst>
                  <a:gd name="T0" fmla="*/ 3 w 215"/>
                  <a:gd name="T1" fmla="*/ 163 h 373"/>
                  <a:gd name="T2" fmla="*/ 21 w 215"/>
                  <a:gd name="T3" fmla="*/ 163 h 373"/>
                  <a:gd name="T4" fmla="*/ 21 w 215"/>
                  <a:gd name="T5" fmla="*/ 260 h 373"/>
                  <a:gd name="T6" fmla="*/ 3 w 215"/>
                  <a:gd name="T7" fmla="*/ 260 h 373"/>
                  <a:gd name="T8" fmla="*/ 0 w 215"/>
                  <a:gd name="T9" fmla="*/ 281 h 373"/>
                  <a:gd name="T10" fmla="*/ 24 w 215"/>
                  <a:gd name="T11" fmla="*/ 281 h 373"/>
                  <a:gd name="T12" fmla="*/ 24 w 215"/>
                  <a:gd name="T13" fmla="*/ 0 h 373"/>
                  <a:gd name="T14" fmla="*/ 0 w 215"/>
                  <a:gd name="T15" fmla="*/ 0 h 373"/>
                  <a:gd name="T16" fmla="*/ 3 w 215"/>
                  <a:gd name="T17" fmla="*/ 22 h 373"/>
                  <a:gd name="T18" fmla="*/ 21 w 215"/>
                  <a:gd name="T19" fmla="*/ 22 h 373"/>
                  <a:gd name="T20" fmla="*/ 21 w 215"/>
                  <a:gd name="T21" fmla="*/ 129 h 373"/>
                  <a:gd name="T22" fmla="*/ 3 w 215"/>
                  <a:gd name="T23" fmla="*/ 129 h 373"/>
                  <a:gd name="T24" fmla="*/ 3 w 215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3"/>
                  <a:gd name="T41" fmla="*/ 215 w 215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3">
                    <a:moveTo>
                      <a:pt x="28" y="217"/>
                    </a:moveTo>
                    <a:lnTo>
                      <a:pt x="186" y="217"/>
                    </a:lnTo>
                    <a:lnTo>
                      <a:pt x="186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5" y="373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6" y="29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61" name="Freeform 384"/>
              <p:cNvSpPr>
                <a:spLocks/>
              </p:cNvSpPr>
              <p:nvPr/>
            </p:nvSpPr>
            <p:spPr bwMode="auto">
              <a:xfrm>
                <a:off x="4799" y="2721"/>
                <a:ext cx="10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62" name="Freeform 386"/>
              <p:cNvSpPr>
                <a:spLocks/>
              </p:cNvSpPr>
              <p:nvPr/>
            </p:nvSpPr>
            <p:spPr bwMode="auto">
              <a:xfrm>
                <a:off x="4903" y="3139"/>
                <a:ext cx="9" cy="324"/>
              </a:xfrm>
              <a:custGeom>
                <a:avLst/>
                <a:gdLst>
                  <a:gd name="T0" fmla="*/ 3 w 29"/>
                  <a:gd name="T1" fmla="*/ 21 h 372"/>
                  <a:gd name="T2" fmla="*/ 3 w 29"/>
                  <a:gd name="T3" fmla="*/ 260 h 372"/>
                  <a:gd name="T4" fmla="*/ 0 w 29"/>
                  <a:gd name="T5" fmla="*/ 282 h 372"/>
                  <a:gd name="T6" fmla="*/ 0 w 29"/>
                  <a:gd name="T7" fmla="*/ 0 h 372"/>
                  <a:gd name="T8" fmla="*/ 3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29" y="27"/>
                    </a:moveTo>
                    <a:lnTo>
                      <a:pt x="29" y="343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63" name="Freeform 387"/>
              <p:cNvSpPr>
                <a:spLocks/>
              </p:cNvSpPr>
              <p:nvPr/>
            </p:nvSpPr>
            <p:spPr bwMode="auto">
              <a:xfrm>
                <a:off x="4799" y="3139"/>
                <a:ext cx="72" cy="324"/>
              </a:xfrm>
              <a:custGeom>
                <a:avLst/>
                <a:gdLst>
                  <a:gd name="T0" fmla="*/ 3 w 215"/>
                  <a:gd name="T1" fmla="*/ 165 h 372"/>
                  <a:gd name="T2" fmla="*/ 21 w 215"/>
                  <a:gd name="T3" fmla="*/ 165 h 372"/>
                  <a:gd name="T4" fmla="*/ 21 w 215"/>
                  <a:gd name="T5" fmla="*/ 260 h 372"/>
                  <a:gd name="T6" fmla="*/ 3 w 215"/>
                  <a:gd name="T7" fmla="*/ 260 h 372"/>
                  <a:gd name="T8" fmla="*/ 0 w 215"/>
                  <a:gd name="T9" fmla="*/ 282 h 372"/>
                  <a:gd name="T10" fmla="*/ 24 w 215"/>
                  <a:gd name="T11" fmla="*/ 282 h 372"/>
                  <a:gd name="T12" fmla="*/ 24 w 215"/>
                  <a:gd name="T13" fmla="*/ 0 h 372"/>
                  <a:gd name="T14" fmla="*/ 0 w 215"/>
                  <a:gd name="T15" fmla="*/ 0 h 372"/>
                  <a:gd name="T16" fmla="*/ 3 w 215"/>
                  <a:gd name="T17" fmla="*/ 21 h 372"/>
                  <a:gd name="T18" fmla="*/ 21 w 215"/>
                  <a:gd name="T19" fmla="*/ 21 h 372"/>
                  <a:gd name="T20" fmla="*/ 21 w 215"/>
                  <a:gd name="T21" fmla="*/ 130 h 372"/>
                  <a:gd name="T22" fmla="*/ 3 w 215"/>
                  <a:gd name="T23" fmla="*/ 130 h 372"/>
                  <a:gd name="T24" fmla="*/ 3 w 215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2"/>
                  <a:gd name="T41" fmla="*/ 215 w 215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2">
                    <a:moveTo>
                      <a:pt x="28" y="217"/>
                    </a:moveTo>
                    <a:lnTo>
                      <a:pt x="186" y="217"/>
                    </a:lnTo>
                    <a:lnTo>
                      <a:pt x="186" y="343"/>
                    </a:lnTo>
                    <a:lnTo>
                      <a:pt x="29" y="343"/>
                    </a:lnTo>
                    <a:lnTo>
                      <a:pt x="0" y="372"/>
                    </a:lnTo>
                    <a:lnTo>
                      <a:pt x="215" y="372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7"/>
                    </a:lnTo>
                    <a:lnTo>
                      <a:pt x="186" y="27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64" name="Freeform 388"/>
              <p:cNvSpPr>
                <a:spLocks/>
              </p:cNvSpPr>
              <p:nvPr/>
            </p:nvSpPr>
            <p:spPr bwMode="auto">
              <a:xfrm>
                <a:off x="4799" y="3139"/>
                <a:ext cx="10" cy="324"/>
              </a:xfrm>
              <a:custGeom>
                <a:avLst/>
                <a:gdLst>
                  <a:gd name="T0" fmla="*/ 3 w 29"/>
                  <a:gd name="T1" fmla="*/ 21 h 372"/>
                  <a:gd name="T2" fmla="*/ 3 w 29"/>
                  <a:gd name="T3" fmla="*/ 260 h 372"/>
                  <a:gd name="T4" fmla="*/ 0 w 29"/>
                  <a:gd name="T5" fmla="*/ 282 h 372"/>
                  <a:gd name="T6" fmla="*/ 0 w 29"/>
                  <a:gd name="T7" fmla="*/ 0 h 372"/>
                  <a:gd name="T8" fmla="*/ 3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29" y="27"/>
                    </a:moveTo>
                    <a:lnTo>
                      <a:pt x="29" y="343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65" name="Rectangle 389"/>
              <p:cNvSpPr>
                <a:spLocks noChangeArrowheads="1"/>
              </p:cNvSpPr>
              <p:nvPr/>
            </p:nvSpPr>
            <p:spPr bwMode="auto">
              <a:xfrm>
                <a:off x="5114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66" name="Rectangle 390"/>
              <p:cNvSpPr>
                <a:spLocks noChangeArrowheads="1"/>
              </p:cNvSpPr>
              <p:nvPr/>
            </p:nvSpPr>
            <p:spPr bwMode="auto">
              <a:xfrm>
                <a:off x="5218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67" name="Rectangle 391"/>
              <p:cNvSpPr>
                <a:spLocks noChangeArrowheads="1"/>
              </p:cNvSpPr>
              <p:nvPr/>
            </p:nvSpPr>
            <p:spPr bwMode="auto">
              <a:xfrm>
                <a:off x="5324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68" name="Rectangle 392"/>
              <p:cNvSpPr>
                <a:spLocks noChangeArrowheads="1"/>
              </p:cNvSpPr>
              <p:nvPr/>
            </p:nvSpPr>
            <p:spPr bwMode="auto">
              <a:xfrm>
                <a:off x="5008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69" name="Rectangle 393"/>
              <p:cNvSpPr>
                <a:spLocks noChangeArrowheads="1"/>
              </p:cNvSpPr>
              <p:nvPr/>
            </p:nvSpPr>
            <p:spPr bwMode="auto">
              <a:xfrm>
                <a:off x="4903" y="2898"/>
                <a:ext cx="71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70" name="Rectangle 394"/>
              <p:cNvSpPr>
                <a:spLocks noChangeArrowheads="1"/>
              </p:cNvSpPr>
              <p:nvPr/>
            </p:nvSpPr>
            <p:spPr bwMode="auto">
              <a:xfrm>
                <a:off x="4799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71" name="Freeform 395"/>
              <p:cNvSpPr>
                <a:spLocks/>
              </p:cNvSpPr>
              <p:nvPr/>
            </p:nvSpPr>
            <p:spPr bwMode="auto">
              <a:xfrm>
                <a:off x="4986" y="2736"/>
                <a:ext cx="12" cy="37"/>
              </a:xfrm>
              <a:custGeom>
                <a:avLst/>
                <a:gdLst>
                  <a:gd name="T0" fmla="*/ 2 w 37"/>
                  <a:gd name="T1" fmla="*/ 36 h 38"/>
                  <a:gd name="T2" fmla="*/ 3 w 37"/>
                  <a:gd name="T3" fmla="*/ 34 h 38"/>
                  <a:gd name="T4" fmla="*/ 3 w 37"/>
                  <a:gd name="T5" fmla="*/ 30 h 38"/>
                  <a:gd name="T6" fmla="*/ 4 w 37"/>
                  <a:gd name="T7" fmla="*/ 23 h 38"/>
                  <a:gd name="T8" fmla="*/ 4 w 37"/>
                  <a:gd name="T9" fmla="*/ 19 h 38"/>
                  <a:gd name="T10" fmla="*/ 4 w 37"/>
                  <a:gd name="T11" fmla="*/ 12 h 38"/>
                  <a:gd name="T12" fmla="*/ 3 w 37"/>
                  <a:gd name="T13" fmla="*/ 5 h 38"/>
                  <a:gd name="T14" fmla="*/ 3 w 37"/>
                  <a:gd name="T15" fmla="*/ 1 h 38"/>
                  <a:gd name="T16" fmla="*/ 2 w 37"/>
                  <a:gd name="T17" fmla="*/ 0 h 38"/>
                  <a:gd name="T18" fmla="*/ 1 w 37"/>
                  <a:gd name="T19" fmla="*/ 1 h 38"/>
                  <a:gd name="T20" fmla="*/ 1 w 37"/>
                  <a:gd name="T21" fmla="*/ 5 h 38"/>
                  <a:gd name="T22" fmla="*/ 0 w 37"/>
                  <a:gd name="T23" fmla="*/ 12 h 38"/>
                  <a:gd name="T24" fmla="*/ 0 w 37"/>
                  <a:gd name="T25" fmla="*/ 19 h 38"/>
                  <a:gd name="T26" fmla="*/ 0 w 37"/>
                  <a:gd name="T27" fmla="*/ 23 h 38"/>
                  <a:gd name="T28" fmla="*/ 1 w 37"/>
                  <a:gd name="T29" fmla="*/ 30 h 38"/>
                  <a:gd name="T30" fmla="*/ 1 w 37"/>
                  <a:gd name="T31" fmla="*/ 34 h 38"/>
                  <a:gd name="T32" fmla="*/ 2 w 37"/>
                  <a:gd name="T33" fmla="*/ 36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7"/>
                  <a:gd name="T52" fmla="*/ 0 h 38"/>
                  <a:gd name="T53" fmla="*/ 37 w 37"/>
                  <a:gd name="T54" fmla="*/ 38 h 3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7" h="38">
                    <a:moveTo>
                      <a:pt x="19" y="38"/>
                    </a:moveTo>
                    <a:lnTo>
                      <a:pt x="26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7" y="19"/>
                    </a:lnTo>
                    <a:lnTo>
                      <a:pt x="36" y="12"/>
                    </a:lnTo>
                    <a:lnTo>
                      <a:pt x="32" y="5"/>
                    </a:lnTo>
                    <a:lnTo>
                      <a:pt x="26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</p:grpSp>
        <p:grpSp>
          <p:nvGrpSpPr>
            <p:cNvPr id="128" name="Группа 119"/>
            <p:cNvGrpSpPr>
              <a:grpSpLocks/>
            </p:cNvGrpSpPr>
            <p:nvPr/>
          </p:nvGrpSpPr>
          <p:grpSpPr bwMode="auto">
            <a:xfrm>
              <a:off x="8213720" y="5276225"/>
              <a:ext cx="236327" cy="189289"/>
              <a:chOff x="214313" y="8958263"/>
              <a:chExt cx="642937" cy="500062"/>
            </a:xfrm>
          </p:grpSpPr>
          <p:sp>
            <p:nvSpPr>
              <p:cNvPr id="289" name="Прямоугольник 15"/>
              <p:cNvSpPr>
                <a:spLocks noChangeArrowheads="1"/>
              </p:cNvSpPr>
              <p:nvPr/>
            </p:nvSpPr>
            <p:spPr bwMode="auto">
              <a:xfrm>
                <a:off x="214313" y="9172575"/>
                <a:ext cx="642937" cy="285750"/>
              </a:xfrm>
              <a:prstGeom prst="rect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1443055"/>
                <a:endParaRPr lang="ru-RU" sz="904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90" name="Равнобедренный треугольник 16"/>
              <p:cNvSpPr>
                <a:spLocks noChangeArrowheads="1"/>
              </p:cNvSpPr>
              <p:nvPr/>
            </p:nvSpPr>
            <p:spPr bwMode="auto">
              <a:xfrm>
                <a:off x="214313" y="8958263"/>
                <a:ext cx="642937" cy="214312"/>
              </a:xfrm>
              <a:prstGeom prst="triangle">
                <a:avLst>
                  <a:gd name="adj" fmla="val 50000"/>
                </a:avLst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1443055"/>
                <a:endParaRPr lang="ru-RU" sz="904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291" name="Группа 21"/>
              <p:cNvGrpSpPr>
                <a:grpSpLocks/>
              </p:cNvGrpSpPr>
              <p:nvPr/>
            </p:nvGrpSpPr>
            <p:grpSpPr bwMode="auto">
              <a:xfrm>
                <a:off x="463631" y="9009063"/>
                <a:ext cx="142876" cy="142875"/>
                <a:chOff x="11544336" y="8944798"/>
                <a:chExt cx="142876" cy="142876"/>
              </a:xfrm>
            </p:grpSpPr>
            <p:cxnSp>
              <p:nvCxnSpPr>
                <p:cNvPr id="292" name="Прямая соединительная линия 18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11544336" y="9015442"/>
                  <a:ext cx="142876" cy="1588"/>
                </a:xfrm>
                <a:prstGeom prst="line">
                  <a:avLst/>
                </a:prstGeom>
                <a:noFill/>
                <a:ln w="19050" algn="ctr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293" name="Прямая соединительная линия 20"/>
                <p:cNvCxnSpPr>
                  <a:cxnSpLocks noChangeShapeType="1"/>
                </p:cNvCxnSpPr>
                <p:nvPr/>
              </p:nvCxnSpPr>
              <p:spPr bwMode="auto">
                <a:xfrm>
                  <a:off x="11544336" y="9015442"/>
                  <a:ext cx="142876" cy="1588"/>
                </a:xfrm>
                <a:prstGeom prst="line">
                  <a:avLst/>
                </a:prstGeom>
                <a:noFill/>
                <a:ln w="19050" algn="ctr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</p:grpSp>
        </p:grpSp>
        <p:grpSp>
          <p:nvGrpSpPr>
            <p:cNvPr id="129" name="Group 316"/>
            <p:cNvGrpSpPr>
              <a:grpSpLocks/>
            </p:cNvGrpSpPr>
            <p:nvPr/>
          </p:nvGrpSpPr>
          <p:grpSpPr bwMode="auto">
            <a:xfrm>
              <a:off x="3860388" y="1327365"/>
              <a:ext cx="217959" cy="170384"/>
              <a:chOff x="4727" y="2506"/>
              <a:chExt cx="706" cy="1172"/>
            </a:xfrm>
          </p:grpSpPr>
          <p:sp>
            <p:nvSpPr>
              <p:cNvPr id="211" name="Freeform 317"/>
              <p:cNvSpPr>
                <a:spLocks/>
              </p:cNvSpPr>
              <p:nvPr/>
            </p:nvSpPr>
            <p:spPr bwMode="auto">
              <a:xfrm>
                <a:off x="4727" y="3558"/>
                <a:ext cx="46" cy="120"/>
              </a:xfrm>
              <a:custGeom>
                <a:avLst/>
                <a:gdLst>
                  <a:gd name="T0" fmla="*/ 0 w 139"/>
                  <a:gd name="T1" fmla="*/ 107 h 135"/>
                  <a:gd name="T2" fmla="*/ 0 w 139"/>
                  <a:gd name="T3" fmla="*/ 73 h 135"/>
                  <a:gd name="T4" fmla="*/ 5 w 139"/>
                  <a:gd name="T5" fmla="*/ 73 h 135"/>
                  <a:gd name="T6" fmla="*/ 5 w 139"/>
                  <a:gd name="T7" fmla="*/ 37 h 135"/>
                  <a:gd name="T8" fmla="*/ 10 w 139"/>
                  <a:gd name="T9" fmla="*/ 37 h 135"/>
                  <a:gd name="T10" fmla="*/ 10 w 139"/>
                  <a:gd name="T11" fmla="*/ 0 h 135"/>
                  <a:gd name="T12" fmla="*/ 15 w 139"/>
                  <a:gd name="T13" fmla="*/ 0 h 135"/>
                  <a:gd name="T14" fmla="*/ 15 w 139"/>
                  <a:gd name="T15" fmla="*/ 107 h 135"/>
                  <a:gd name="T16" fmla="*/ 0 w 139"/>
                  <a:gd name="T17" fmla="*/ 107 h 1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9"/>
                  <a:gd name="T28" fmla="*/ 0 h 135"/>
                  <a:gd name="T29" fmla="*/ 139 w 139"/>
                  <a:gd name="T30" fmla="*/ 135 h 13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9" h="135">
                    <a:moveTo>
                      <a:pt x="0" y="135"/>
                    </a:moveTo>
                    <a:lnTo>
                      <a:pt x="0" y="92"/>
                    </a:lnTo>
                    <a:lnTo>
                      <a:pt x="46" y="92"/>
                    </a:lnTo>
                    <a:lnTo>
                      <a:pt x="46" y="47"/>
                    </a:lnTo>
                    <a:lnTo>
                      <a:pt x="92" y="47"/>
                    </a:lnTo>
                    <a:lnTo>
                      <a:pt x="92" y="0"/>
                    </a:lnTo>
                    <a:lnTo>
                      <a:pt x="139" y="0"/>
                    </a:lnTo>
                    <a:lnTo>
                      <a:pt x="139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12" name="Freeform 318"/>
              <p:cNvSpPr>
                <a:spLocks/>
              </p:cNvSpPr>
              <p:nvPr/>
            </p:nvSpPr>
            <p:spPr bwMode="auto">
              <a:xfrm>
                <a:off x="4773" y="2564"/>
                <a:ext cx="648" cy="1114"/>
              </a:xfrm>
              <a:custGeom>
                <a:avLst/>
                <a:gdLst>
                  <a:gd name="T0" fmla="*/ 0 w 1946"/>
                  <a:gd name="T1" fmla="*/ 971 h 1278"/>
                  <a:gd name="T2" fmla="*/ 0 w 1946"/>
                  <a:gd name="T3" fmla="*/ 78 h 1278"/>
                  <a:gd name="T4" fmla="*/ 84 w 1946"/>
                  <a:gd name="T5" fmla="*/ 78 h 1278"/>
                  <a:gd name="T6" fmla="*/ 84 w 1946"/>
                  <a:gd name="T7" fmla="*/ 71 h 1278"/>
                  <a:gd name="T8" fmla="*/ 84 w 1946"/>
                  <a:gd name="T9" fmla="*/ 62 h 1278"/>
                  <a:gd name="T10" fmla="*/ 85 w 1946"/>
                  <a:gd name="T11" fmla="*/ 55 h 1278"/>
                  <a:gd name="T12" fmla="*/ 85 w 1946"/>
                  <a:gd name="T13" fmla="*/ 48 h 1278"/>
                  <a:gd name="T14" fmla="*/ 86 w 1946"/>
                  <a:gd name="T15" fmla="*/ 42 h 1278"/>
                  <a:gd name="T16" fmla="*/ 88 w 1946"/>
                  <a:gd name="T17" fmla="*/ 35 h 1278"/>
                  <a:gd name="T18" fmla="*/ 89 w 1946"/>
                  <a:gd name="T19" fmla="*/ 29 h 1278"/>
                  <a:gd name="T20" fmla="*/ 91 w 1946"/>
                  <a:gd name="T21" fmla="*/ 23 h 1278"/>
                  <a:gd name="T22" fmla="*/ 92 w 1946"/>
                  <a:gd name="T23" fmla="*/ 18 h 1278"/>
                  <a:gd name="T24" fmla="*/ 94 w 1946"/>
                  <a:gd name="T25" fmla="*/ 14 h 1278"/>
                  <a:gd name="T26" fmla="*/ 96 w 1946"/>
                  <a:gd name="T27" fmla="*/ 10 h 1278"/>
                  <a:gd name="T28" fmla="*/ 98 w 1946"/>
                  <a:gd name="T29" fmla="*/ 6 h 1278"/>
                  <a:gd name="T30" fmla="*/ 101 w 1946"/>
                  <a:gd name="T31" fmla="*/ 3 h 1278"/>
                  <a:gd name="T32" fmla="*/ 103 w 1946"/>
                  <a:gd name="T33" fmla="*/ 3 h 1278"/>
                  <a:gd name="T34" fmla="*/ 105 w 1946"/>
                  <a:gd name="T35" fmla="*/ 0 h 1278"/>
                  <a:gd name="T36" fmla="*/ 108 w 1946"/>
                  <a:gd name="T37" fmla="*/ 0 h 1278"/>
                  <a:gd name="T38" fmla="*/ 110 w 1946"/>
                  <a:gd name="T39" fmla="*/ 0 h 1278"/>
                  <a:gd name="T40" fmla="*/ 113 w 1946"/>
                  <a:gd name="T41" fmla="*/ 3 h 1278"/>
                  <a:gd name="T42" fmla="*/ 115 w 1946"/>
                  <a:gd name="T43" fmla="*/ 3 h 1278"/>
                  <a:gd name="T44" fmla="*/ 118 w 1946"/>
                  <a:gd name="T45" fmla="*/ 6 h 1278"/>
                  <a:gd name="T46" fmla="*/ 120 w 1946"/>
                  <a:gd name="T47" fmla="*/ 10 h 1278"/>
                  <a:gd name="T48" fmla="*/ 122 w 1946"/>
                  <a:gd name="T49" fmla="*/ 14 h 1278"/>
                  <a:gd name="T50" fmla="*/ 124 w 1946"/>
                  <a:gd name="T51" fmla="*/ 18 h 1278"/>
                  <a:gd name="T52" fmla="*/ 125 w 1946"/>
                  <a:gd name="T53" fmla="*/ 23 h 1278"/>
                  <a:gd name="T54" fmla="*/ 127 w 1946"/>
                  <a:gd name="T55" fmla="*/ 29 h 1278"/>
                  <a:gd name="T56" fmla="*/ 128 w 1946"/>
                  <a:gd name="T57" fmla="*/ 35 h 1278"/>
                  <a:gd name="T58" fmla="*/ 130 w 1946"/>
                  <a:gd name="T59" fmla="*/ 42 h 1278"/>
                  <a:gd name="T60" fmla="*/ 130 w 1946"/>
                  <a:gd name="T61" fmla="*/ 48 h 1278"/>
                  <a:gd name="T62" fmla="*/ 131 w 1946"/>
                  <a:gd name="T63" fmla="*/ 55 h 1278"/>
                  <a:gd name="T64" fmla="*/ 132 w 1946"/>
                  <a:gd name="T65" fmla="*/ 62 h 1278"/>
                  <a:gd name="T66" fmla="*/ 132 w 1946"/>
                  <a:gd name="T67" fmla="*/ 71 h 1278"/>
                  <a:gd name="T68" fmla="*/ 132 w 1946"/>
                  <a:gd name="T69" fmla="*/ 78 h 1278"/>
                  <a:gd name="T70" fmla="*/ 216 w 1946"/>
                  <a:gd name="T71" fmla="*/ 78 h 1278"/>
                  <a:gd name="T72" fmla="*/ 216 w 1946"/>
                  <a:gd name="T73" fmla="*/ 970 h 1278"/>
                  <a:gd name="T74" fmla="*/ 0 w 1946"/>
                  <a:gd name="T75" fmla="*/ 971 h 127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946"/>
                  <a:gd name="T115" fmla="*/ 0 h 1278"/>
                  <a:gd name="T116" fmla="*/ 1946 w 1946"/>
                  <a:gd name="T117" fmla="*/ 1278 h 1278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946" h="1278">
                    <a:moveTo>
                      <a:pt x="0" y="1278"/>
                    </a:moveTo>
                    <a:lnTo>
                      <a:pt x="0" y="103"/>
                    </a:lnTo>
                    <a:lnTo>
                      <a:pt x="753" y="103"/>
                    </a:lnTo>
                    <a:lnTo>
                      <a:pt x="754" y="93"/>
                    </a:lnTo>
                    <a:lnTo>
                      <a:pt x="757" y="82"/>
                    </a:lnTo>
                    <a:lnTo>
                      <a:pt x="763" y="72"/>
                    </a:lnTo>
                    <a:lnTo>
                      <a:pt x="769" y="63"/>
                    </a:lnTo>
                    <a:lnTo>
                      <a:pt x="779" y="55"/>
                    </a:lnTo>
                    <a:lnTo>
                      <a:pt x="790" y="46"/>
                    </a:lnTo>
                    <a:lnTo>
                      <a:pt x="803" y="38"/>
                    </a:lnTo>
                    <a:lnTo>
                      <a:pt x="817" y="30"/>
                    </a:lnTo>
                    <a:lnTo>
                      <a:pt x="833" y="24"/>
                    </a:lnTo>
                    <a:lnTo>
                      <a:pt x="849" y="18"/>
                    </a:lnTo>
                    <a:lnTo>
                      <a:pt x="867" y="13"/>
                    </a:lnTo>
                    <a:lnTo>
                      <a:pt x="887" y="8"/>
                    </a:lnTo>
                    <a:lnTo>
                      <a:pt x="907" y="5"/>
                    </a:lnTo>
                    <a:lnTo>
                      <a:pt x="928" y="3"/>
                    </a:lnTo>
                    <a:lnTo>
                      <a:pt x="950" y="0"/>
                    </a:lnTo>
                    <a:lnTo>
                      <a:pt x="972" y="0"/>
                    </a:lnTo>
                    <a:lnTo>
                      <a:pt x="995" y="0"/>
                    </a:lnTo>
                    <a:lnTo>
                      <a:pt x="1017" y="3"/>
                    </a:lnTo>
                    <a:lnTo>
                      <a:pt x="1038" y="5"/>
                    </a:lnTo>
                    <a:lnTo>
                      <a:pt x="1059" y="8"/>
                    </a:lnTo>
                    <a:lnTo>
                      <a:pt x="1078" y="13"/>
                    </a:lnTo>
                    <a:lnTo>
                      <a:pt x="1096" y="18"/>
                    </a:lnTo>
                    <a:lnTo>
                      <a:pt x="1113" y="24"/>
                    </a:lnTo>
                    <a:lnTo>
                      <a:pt x="1129" y="30"/>
                    </a:lnTo>
                    <a:lnTo>
                      <a:pt x="1143" y="38"/>
                    </a:lnTo>
                    <a:lnTo>
                      <a:pt x="1155" y="46"/>
                    </a:lnTo>
                    <a:lnTo>
                      <a:pt x="1167" y="55"/>
                    </a:lnTo>
                    <a:lnTo>
                      <a:pt x="1175" y="63"/>
                    </a:lnTo>
                    <a:lnTo>
                      <a:pt x="1183" y="72"/>
                    </a:lnTo>
                    <a:lnTo>
                      <a:pt x="1189" y="82"/>
                    </a:lnTo>
                    <a:lnTo>
                      <a:pt x="1192" y="93"/>
                    </a:lnTo>
                    <a:lnTo>
                      <a:pt x="1193" y="103"/>
                    </a:lnTo>
                    <a:lnTo>
                      <a:pt x="1946" y="103"/>
                    </a:lnTo>
                    <a:lnTo>
                      <a:pt x="1946" y="1277"/>
                    </a:lnTo>
                    <a:lnTo>
                      <a:pt x="0" y="1278"/>
                    </a:lnTo>
                    <a:close/>
                  </a:path>
                </a:pathLst>
              </a:custGeom>
              <a:solidFill>
                <a:srgbClr val="B233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13" name="Rectangle 319"/>
              <p:cNvSpPr>
                <a:spLocks noChangeArrowheads="1"/>
              </p:cNvSpPr>
              <p:nvPr/>
            </p:nvSpPr>
            <p:spPr bwMode="auto">
              <a:xfrm>
                <a:off x="5188" y="3087"/>
                <a:ext cx="42" cy="3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14" name="Rectangle 320"/>
              <p:cNvSpPr>
                <a:spLocks noChangeArrowheads="1"/>
              </p:cNvSpPr>
              <p:nvPr/>
            </p:nvSpPr>
            <p:spPr bwMode="auto">
              <a:xfrm>
                <a:off x="5168" y="3134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15" name="Rectangle 321"/>
              <p:cNvSpPr>
                <a:spLocks noChangeArrowheads="1"/>
              </p:cNvSpPr>
              <p:nvPr/>
            </p:nvSpPr>
            <p:spPr bwMode="auto">
              <a:xfrm>
                <a:off x="5306" y="3034"/>
                <a:ext cx="42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16" name="Rectangle 322"/>
              <p:cNvSpPr>
                <a:spLocks noChangeArrowheads="1"/>
              </p:cNvSpPr>
              <p:nvPr/>
            </p:nvSpPr>
            <p:spPr bwMode="auto">
              <a:xfrm>
                <a:off x="5286" y="3087"/>
                <a:ext cx="40" cy="3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17" name="Rectangle 323"/>
              <p:cNvSpPr>
                <a:spLocks noChangeArrowheads="1"/>
              </p:cNvSpPr>
              <p:nvPr/>
            </p:nvSpPr>
            <p:spPr bwMode="auto">
              <a:xfrm>
                <a:off x="5286" y="2987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18" name="Rectangle 324"/>
              <p:cNvSpPr>
                <a:spLocks noChangeArrowheads="1"/>
              </p:cNvSpPr>
              <p:nvPr/>
            </p:nvSpPr>
            <p:spPr bwMode="auto">
              <a:xfrm>
                <a:off x="4773" y="3076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19" name="Rectangle 325"/>
              <p:cNvSpPr>
                <a:spLocks noChangeArrowheads="1"/>
              </p:cNvSpPr>
              <p:nvPr/>
            </p:nvSpPr>
            <p:spPr bwMode="auto">
              <a:xfrm>
                <a:off x="4773" y="3024"/>
                <a:ext cx="18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20" name="Rectangle 326"/>
              <p:cNvSpPr>
                <a:spLocks noChangeArrowheads="1"/>
              </p:cNvSpPr>
              <p:nvPr/>
            </p:nvSpPr>
            <p:spPr bwMode="auto">
              <a:xfrm>
                <a:off x="4773" y="3123"/>
                <a:ext cx="18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21" name="Rectangle 327"/>
              <p:cNvSpPr>
                <a:spLocks noChangeArrowheads="1"/>
              </p:cNvSpPr>
              <p:nvPr/>
            </p:nvSpPr>
            <p:spPr bwMode="auto">
              <a:xfrm>
                <a:off x="4946" y="3076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22" name="Rectangle 328"/>
              <p:cNvSpPr>
                <a:spLocks noChangeArrowheads="1"/>
              </p:cNvSpPr>
              <p:nvPr/>
            </p:nvSpPr>
            <p:spPr bwMode="auto">
              <a:xfrm>
                <a:off x="4924" y="312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23" name="Rectangle 329"/>
              <p:cNvSpPr>
                <a:spLocks noChangeArrowheads="1"/>
              </p:cNvSpPr>
              <p:nvPr/>
            </p:nvSpPr>
            <p:spPr bwMode="auto">
              <a:xfrm>
                <a:off x="4773" y="345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24" name="Rectangle 330"/>
              <p:cNvSpPr>
                <a:spLocks noChangeArrowheads="1"/>
              </p:cNvSpPr>
              <p:nvPr/>
            </p:nvSpPr>
            <p:spPr bwMode="auto">
              <a:xfrm>
                <a:off x="4773" y="3406"/>
                <a:ext cx="18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25" name="Rectangle 331"/>
              <p:cNvSpPr>
                <a:spLocks noChangeArrowheads="1"/>
              </p:cNvSpPr>
              <p:nvPr/>
            </p:nvSpPr>
            <p:spPr bwMode="auto">
              <a:xfrm>
                <a:off x="4773" y="3505"/>
                <a:ext cx="18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26" name="Rectangle 332"/>
              <p:cNvSpPr>
                <a:spLocks noChangeArrowheads="1"/>
              </p:cNvSpPr>
              <p:nvPr/>
            </p:nvSpPr>
            <p:spPr bwMode="auto">
              <a:xfrm>
                <a:off x="4946" y="345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27" name="Rectangle 333"/>
              <p:cNvSpPr>
                <a:spLocks noChangeArrowheads="1"/>
              </p:cNvSpPr>
              <p:nvPr/>
            </p:nvSpPr>
            <p:spPr bwMode="auto">
              <a:xfrm>
                <a:off x="4924" y="3505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28" name="Freeform 334"/>
              <p:cNvSpPr>
                <a:spLocks/>
              </p:cNvSpPr>
              <p:nvPr/>
            </p:nvSpPr>
            <p:spPr bwMode="auto">
              <a:xfrm>
                <a:off x="5024" y="3076"/>
                <a:ext cx="146" cy="89"/>
              </a:xfrm>
              <a:custGeom>
                <a:avLst/>
                <a:gdLst>
                  <a:gd name="T0" fmla="*/ 48 w 440"/>
                  <a:gd name="T1" fmla="*/ 78 h 102"/>
                  <a:gd name="T2" fmla="*/ 48 w 440"/>
                  <a:gd name="T3" fmla="*/ 70 h 102"/>
                  <a:gd name="T4" fmla="*/ 48 w 440"/>
                  <a:gd name="T5" fmla="*/ 63 h 102"/>
                  <a:gd name="T6" fmla="*/ 47 w 440"/>
                  <a:gd name="T7" fmla="*/ 55 h 102"/>
                  <a:gd name="T8" fmla="*/ 46 w 440"/>
                  <a:gd name="T9" fmla="*/ 49 h 102"/>
                  <a:gd name="T10" fmla="*/ 45 w 440"/>
                  <a:gd name="T11" fmla="*/ 42 h 102"/>
                  <a:gd name="T12" fmla="*/ 44 w 440"/>
                  <a:gd name="T13" fmla="*/ 35 h 102"/>
                  <a:gd name="T14" fmla="*/ 43 w 440"/>
                  <a:gd name="T15" fmla="*/ 29 h 102"/>
                  <a:gd name="T16" fmla="*/ 41 w 440"/>
                  <a:gd name="T17" fmla="*/ 23 h 102"/>
                  <a:gd name="T18" fmla="*/ 39 w 440"/>
                  <a:gd name="T19" fmla="*/ 18 h 102"/>
                  <a:gd name="T20" fmla="*/ 38 w 440"/>
                  <a:gd name="T21" fmla="*/ 14 h 102"/>
                  <a:gd name="T22" fmla="*/ 36 w 440"/>
                  <a:gd name="T23" fmla="*/ 10 h 102"/>
                  <a:gd name="T24" fmla="*/ 34 w 440"/>
                  <a:gd name="T25" fmla="*/ 6 h 102"/>
                  <a:gd name="T26" fmla="*/ 32 w 440"/>
                  <a:gd name="T27" fmla="*/ 3 h 102"/>
                  <a:gd name="T28" fmla="*/ 29 w 440"/>
                  <a:gd name="T29" fmla="*/ 3 h 102"/>
                  <a:gd name="T30" fmla="*/ 27 w 440"/>
                  <a:gd name="T31" fmla="*/ 0 h 102"/>
                  <a:gd name="T32" fmla="*/ 24 w 440"/>
                  <a:gd name="T33" fmla="*/ 0 h 102"/>
                  <a:gd name="T34" fmla="*/ 22 w 440"/>
                  <a:gd name="T35" fmla="*/ 0 h 102"/>
                  <a:gd name="T36" fmla="*/ 19 w 440"/>
                  <a:gd name="T37" fmla="*/ 3 h 102"/>
                  <a:gd name="T38" fmla="*/ 17 w 440"/>
                  <a:gd name="T39" fmla="*/ 3 h 102"/>
                  <a:gd name="T40" fmla="*/ 15 w 440"/>
                  <a:gd name="T41" fmla="*/ 6 h 102"/>
                  <a:gd name="T42" fmla="*/ 13 w 440"/>
                  <a:gd name="T43" fmla="*/ 10 h 102"/>
                  <a:gd name="T44" fmla="*/ 11 w 440"/>
                  <a:gd name="T45" fmla="*/ 14 h 102"/>
                  <a:gd name="T46" fmla="*/ 9 w 440"/>
                  <a:gd name="T47" fmla="*/ 18 h 102"/>
                  <a:gd name="T48" fmla="*/ 7 w 440"/>
                  <a:gd name="T49" fmla="*/ 23 h 102"/>
                  <a:gd name="T50" fmla="*/ 6 w 440"/>
                  <a:gd name="T51" fmla="*/ 29 h 102"/>
                  <a:gd name="T52" fmla="*/ 4 w 440"/>
                  <a:gd name="T53" fmla="*/ 35 h 102"/>
                  <a:gd name="T54" fmla="*/ 3 w 440"/>
                  <a:gd name="T55" fmla="*/ 42 h 102"/>
                  <a:gd name="T56" fmla="*/ 2 w 440"/>
                  <a:gd name="T57" fmla="*/ 49 h 102"/>
                  <a:gd name="T58" fmla="*/ 1 w 440"/>
                  <a:gd name="T59" fmla="*/ 55 h 102"/>
                  <a:gd name="T60" fmla="*/ 0 w 440"/>
                  <a:gd name="T61" fmla="*/ 63 h 102"/>
                  <a:gd name="T62" fmla="*/ 0 w 440"/>
                  <a:gd name="T63" fmla="*/ 70 h 102"/>
                  <a:gd name="T64" fmla="*/ 0 w 440"/>
                  <a:gd name="T65" fmla="*/ 78 h 102"/>
                  <a:gd name="T66" fmla="*/ 48 w 440"/>
                  <a:gd name="T67" fmla="*/ 78 h 10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40"/>
                  <a:gd name="T103" fmla="*/ 0 h 102"/>
                  <a:gd name="T104" fmla="*/ 440 w 440"/>
                  <a:gd name="T105" fmla="*/ 102 h 10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40" h="102">
                    <a:moveTo>
                      <a:pt x="440" y="102"/>
                    </a:moveTo>
                    <a:lnTo>
                      <a:pt x="439" y="92"/>
                    </a:lnTo>
                    <a:lnTo>
                      <a:pt x="436" y="82"/>
                    </a:lnTo>
                    <a:lnTo>
                      <a:pt x="430" y="72"/>
                    </a:lnTo>
                    <a:lnTo>
                      <a:pt x="422" y="64"/>
                    </a:lnTo>
                    <a:lnTo>
                      <a:pt x="414" y="55"/>
                    </a:lnTo>
                    <a:lnTo>
                      <a:pt x="402" y="46"/>
                    </a:lnTo>
                    <a:lnTo>
                      <a:pt x="390" y="38"/>
                    </a:lnTo>
                    <a:lnTo>
                      <a:pt x="376" y="30"/>
                    </a:lnTo>
                    <a:lnTo>
                      <a:pt x="360" y="24"/>
                    </a:lnTo>
                    <a:lnTo>
                      <a:pt x="343" y="18"/>
                    </a:lnTo>
                    <a:lnTo>
                      <a:pt x="325" y="13"/>
                    </a:lnTo>
                    <a:lnTo>
                      <a:pt x="306" y="8"/>
                    </a:lnTo>
                    <a:lnTo>
                      <a:pt x="285" y="5"/>
                    </a:lnTo>
                    <a:lnTo>
                      <a:pt x="264" y="3"/>
                    </a:lnTo>
                    <a:lnTo>
                      <a:pt x="242" y="0"/>
                    </a:lnTo>
                    <a:lnTo>
                      <a:pt x="219" y="0"/>
                    </a:lnTo>
                    <a:lnTo>
                      <a:pt x="197" y="0"/>
                    </a:lnTo>
                    <a:lnTo>
                      <a:pt x="175" y="3"/>
                    </a:lnTo>
                    <a:lnTo>
                      <a:pt x="154" y="5"/>
                    </a:lnTo>
                    <a:lnTo>
                      <a:pt x="134" y="8"/>
                    </a:lnTo>
                    <a:lnTo>
                      <a:pt x="114" y="13"/>
                    </a:lnTo>
                    <a:lnTo>
                      <a:pt x="96" y="18"/>
                    </a:lnTo>
                    <a:lnTo>
                      <a:pt x="80" y="24"/>
                    </a:lnTo>
                    <a:lnTo>
                      <a:pt x="64" y="30"/>
                    </a:lnTo>
                    <a:lnTo>
                      <a:pt x="50" y="38"/>
                    </a:lnTo>
                    <a:lnTo>
                      <a:pt x="37" y="46"/>
                    </a:lnTo>
                    <a:lnTo>
                      <a:pt x="26" y="55"/>
                    </a:lnTo>
                    <a:lnTo>
                      <a:pt x="16" y="64"/>
                    </a:lnTo>
                    <a:lnTo>
                      <a:pt x="10" y="72"/>
                    </a:lnTo>
                    <a:lnTo>
                      <a:pt x="4" y="82"/>
                    </a:lnTo>
                    <a:lnTo>
                      <a:pt x="1" y="92"/>
                    </a:lnTo>
                    <a:lnTo>
                      <a:pt x="0" y="102"/>
                    </a:lnTo>
                    <a:lnTo>
                      <a:pt x="440" y="102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29" name="Freeform 335"/>
              <p:cNvSpPr>
                <a:spLocks/>
              </p:cNvSpPr>
              <p:nvPr/>
            </p:nvSpPr>
            <p:spPr bwMode="auto">
              <a:xfrm>
                <a:off x="4789" y="2506"/>
                <a:ext cx="615" cy="147"/>
              </a:xfrm>
              <a:custGeom>
                <a:avLst/>
                <a:gdLst>
                  <a:gd name="T0" fmla="*/ 100 w 1847"/>
                  <a:gd name="T1" fmla="*/ 50 h 168"/>
                  <a:gd name="T2" fmla="*/ 95 w 1847"/>
                  <a:gd name="T3" fmla="*/ 53 h 168"/>
                  <a:gd name="T4" fmla="*/ 91 w 1847"/>
                  <a:gd name="T5" fmla="*/ 60 h 168"/>
                  <a:gd name="T6" fmla="*/ 87 w 1847"/>
                  <a:gd name="T7" fmla="*/ 68 h 168"/>
                  <a:gd name="T8" fmla="*/ 84 w 1847"/>
                  <a:gd name="T9" fmla="*/ 79 h 168"/>
                  <a:gd name="T10" fmla="*/ 81 w 1847"/>
                  <a:gd name="T11" fmla="*/ 92 h 168"/>
                  <a:gd name="T12" fmla="*/ 79 w 1847"/>
                  <a:gd name="T13" fmla="*/ 105 h 168"/>
                  <a:gd name="T14" fmla="*/ 78 w 1847"/>
                  <a:gd name="T15" fmla="*/ 121 h 168"/>
                  <a:gd name="T16" fmla="*/ 0 w 1847"/>
                  <a:gd name="T17" fmla="*/ 129 h 168"/>
                  <a:gd name="T18" fmla="*/ 1 w 1847"/>
                  <a:gd name="T19" fmla="*/ 88 h 168"/>
                  <a:gd name="T20" fmla="*/ 6 w 1847"/>
                  <a:gd name="T21" fmla="*/ 88 h 168"/>
                  <a:gd name="T22" fmla="*/ 16 w 1847"/>
                  <a:gd name="T23" fmla="*/ 88 h 168"/>
                  <a:gd name="T24" fmla="*/ 28 w 1847"/>
                  <a:gd name="T25" fmla="*/ 88 h 168"/>
                  <a:gd name="T26" fmla="*/ 41 w 1847"/>
                  <a:gd name="T27" fmla="*/ 88 h 168"/>
                  <a:gd name="T28" fmla="*/ 54 w 1847"/>
                  <a:gd name="T29" fmla="*/ 88 h 168"/>
                  <a:gd name="T30" fmla="*/ 65 w 1847"/>
                  <a:gd name="T31" fmla="*/ 88 h 168"/>
                  <a:gd name="T32" fmla="*/ 71 w 1847"/>
                  <a:gd name="T33" fmla="*/ 88 h 168"/>
                  <a:gd name="T34" fmla="*/ 74 w 1847"/>
                  <a:gd name="T35" fmla="*/ 80 h 168"/>
                  <a:gd name="T36" fmla="*/ 76 w 1847"/>
                  <a:gd name="T37" fmla="*/ 64 h 168"/>
                  <a:gd name="T38" fmla="*/ 79 w 1847"/>
                  <a:gd name="T39" fmla="*/ 47 h 168"/>
                  <a:gd name="T40" fmla="*/ 83 w 1847"/>
                  <a:gd name="T41" fmla="*/ 33 h 168"/>
                  <a:gd name="T42" fmla="*/ 86 w 1847"/>
                  <a:gd name="T43" fmla="*/ 21 h 168"/>
                  <a:gd name="T44" fmla="*/ 91 w 1847"/>
                  <a:gd name="T45" fmla="*/ 10 h 168"/>
                  <a:gd name="T46" fmla="*/ 95 w 1847"/>
                  <a:gd name="T47" fmla="*/ 4 h 168"/>
                  <a:gd name="T48" fmla="*/ 100 w 1847"/>
                  <a:gd name="T49" fmla="*/ 1 h 168"/>
                  <a:gd name="T50" fmla="*/ 105 w 1847"/>
                  <a:gd name="T51" fmla="*/ 1 h 168"/>
                  <a:gd name="T52" fmla="*/ 110 w 1847"/>
                  <a:gd name="T53" fmla="*/ 4 h 168"/>
                  <a:gd name="T54" fmla="*/ 114 w 1847"/>
                  <a:gd name="T55" fmla="*/ 10 h 168"/>
                  <a:gd name="T56" fmla="*/ 119 w 1847"/>
                  <a:gd name="T57" fmla="*/ 21 h 168"/>
                  <a:gd name="T58" fmla="*/ 123 w 1847"/>
                  <a:gd name="T59" fmla="*/ 33 h 168"/>
                  <a:gd name="T60" fmla="*/ 126 w 1847"/>
                  <a:gd name="T61" fmla="*/ 47 h 168"/>
                  <a:gd name="T62" fmla="*/ 129 w 1847"/>
                  <a:gd name="T63" fmla="*/ 64 h 168"/>
                  <a:gd name="T64" fmla="*/ 131 w 1847"/>
                  <a:gd name="T65" fmla="*/ 80 h 168"/>
                  <a:gd name="T66" fmla="*/ 134 w 1847"/>
                  <a:gd name="T67" fmla="*/ 88 h 168"/>
                  <a:gd name="T68" fmla="*/ 140 w 1847"/>
                  <a:gd name="T69" fmla="*/ 88 h 168"/>
                  <a:gd name="T70" fmla="*/ 151 w 1847"/>
                  <a:gd name="T71" fmla="*/ 88 h 168"/>
                  <a:gd name="T72" fmla="*/ 163 w 1847"/>
                  <a:gd name="T73" fmla="*/ 88 h 168"/>
                  <a:gd name="T74" fmla="*/ 176 w 1847"/>
                  <a:gd name="T75" fmla="*/ 88 h 168"/>
                  <a:gd name="T76" fmla="*/ 189 w 1847"/>
                  <a:gd name="T77" fmla="*/ 88 h 168"/>
                  <a:gd name="T78" fmla="*/ 198 w 1847"/>
                  <a:gd name="T79" fmla="*/ 88 h 168"/>
                  <a:gd name="T80" fmla="*/ 204 w 1847"/>
                  <a:gd name="T81" fmla="*/ 88 h 168"/>
                  <a:gd name="T82" fmla="*/ 205 w 1847"/>
                  <a:gd name="T83" fmla="*/ 129 h 168"/>
                  <a:gd name="T84" fmla="*/ 127 w 1847"/>
                  <a:gd name="T85" fmla="*/ 121 h 168"/>
                  <a:gd name="T86" fmla="*/ 126 w 1847"/>
                  <a:gd name="T87" fmla="*/ 105 h 168"/>
                  <a:gd name="T88" fmla="*/ 124 w 1847"/>
                  <a:gd name="T89" fmla="*/ 92 h 168"/>
                  <a:gd name="T90" fmla="*/ 121 w 1847"/>
                  <a:gd name="T91" fmla="*/ 79 h 168"/>
                  <a:gd name="T92" fmla="*/ 118 w 1847"/>
                  <a:gd name="T93" fmla="*/ 68 h 168"/>
                  <a:gd name="T94" fmla="*/ 114 w 1847"/>
                  <a:gd name="T95" fmla="*/ 60 h 168"/>
                  <a:gd name="T96" fmla="*/ 110 w 1847"/>
                  <a:gd name="T97" fmla="*/ 53 h 168"/>
                  <a:gd name="T98" fmla="*/ 105 w 1847"/>
                  <a:gd name="T99" fmla="*/ 50 h 16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847"/>
                  <a:gd name="T151" fmla="*/ 0 h 168"/>
                  <a:gd name="T152" fmla="*/ 1847 w 1847"/>
                  <a:gd name="T153" fmla="*/ 168 h 16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847" h="168">
                    <a:moveTo>
                      <a:pt x="923" y="65"/>
                    </a:moveTo>
                    <a:lnTo>
                      <a:pt x="901" y="65"/>
                    </a:lnTo>
                    <a:lnTo>
                      <a:pt x="879" y="68"/>
                    </a:lnTo>
                    <a:lnTo>
                      <a:pt x="858" y="70"/>
                    </a:lnTo>
                    <a:lnTo>
                      <a:pt x="838" y="73"/>
                    </a:lnTo>
                    <a:lnTo>
                      <a:pt x="818" y="78"/>
                    </a:lnTo>
                    <a:lnTo>
                      <a:pt x="800" y="83"/>
                    </a:lnTo>
                    <a:lnTo>
                      <a:pt x="784" y="89"/>
                    </a:lnTo>
                    <a:lnTo>
                      <a:pt x="768" y="95"/>
                    </a:lnTo>
                    <a:lnTo>
                      <a:pt x="754" y="103"/>
                    </a:lnTo>
                    <a:lnTo>
                      <a:pt x="741" y="111"/>
                    </a:lnTo>
                    <a:lnTo>
                      <a:pt x="730" y="120"/>
                    </a:lnTo>
                    <a:lnTo>
                      <a:pt x="720" y="128"/>
                    </a:lnTo>
                    <a:lnTo>
                      <a:pt x="714" y="137"/>
                    </a:lnTo>
                    <a:lnTo>
                      <a:pt x="708" y="147"/>
                    </a:lnTo>
                    <a:lnTo>
                      <a:pt x="705" y="158"/>
                    </a:lnTo>
                    <a:lnTo>
                      <a:pt x="704" y="168"/>
                    </a:lnTo>
                    <a:lnTo>
                      <a:pt x="0" y="168"/>
                    </a:lnTo>
                    <a:lnTo>
                      <a:pt x="0" y="116"/>
                    </a:lnTo>
                    <a:lnTo>
                      <a:pt x="7" y="116"/>
                    </a:lnTo>
                    <a:lnTo>
                      <a:pt x="27" y="116"/>
                    </a:lnTo>
                    <a:lnTo>
                      <a:pt x="57" y="116"/>
                    </a:lnTo>
                    <a:lnTo>
                      <a:pt x="97" y="116"/>
                    </a:lnTo>
                    <a:lnTo>
                      <a:pt x="145" y="116"/>
                    </a:lnTo>
                    <a:lnTo>
                      <a:pt x="197" y="116"/>
                    </a:lnTo>
                    <a:lnTo>
                      <a:pt x="254" y="116"/>
                    </a:lnTo>
                    <a:lnTo>
                      <a:pt x="313" y="116"/>
                    </a:lnTo>
                    <a:lnTo>
                      <a:pt x="373" y="116"/>
                    </a:lnTo>
                    <a:lnTo>
                      <a:pt x="431" y="116"/>
                    </a:lnTo>
                    <a:lnTo>
                      <a:pt x="486" y="116"/>
                    </a:lnTo>
                    <a:lnTo>
                      <a:pt x="537" y="116"/>
                    </a:lnTo>
                    <a:lnTo>
                      <a:pt x="582" y="116"/>
                    </a:lnTo>
                    <a:lnTo>
                      <a:pt x="617" y="116"/>
                    </a:lnTo>
                    <a:lnTo>
                      <a:pt x="644" y="116"/>
                    </a:lnTo>
                    <a:lnTo>
                      <a:pt x="658" y="116"/>
                    </a:lnTo>
                    <a:lnTo>
                      <a:pt x="666" y="105"/>
                    </a:lnTo>
                    <a:lnTo>
                      <a:pt x="675" y="94"/>
                    </a:lnTo>
                    <a:lnTo>
                      <a:pt x="686" y="83"/>
                    </a:lnTo>
                    <a:lnTo>
                      <a:pt x="698" y="72"/>
                    </a:lnTo>
                    <a:lnTo>
                      <a:pt x="713" y="62"/>
                    </a:lnTo>
                    <a:lnTo>
                      <a:pt x="727" y="53"/>
                    </a:lnTo>
                    <a:lnTo>
                      <a:pt x="744" y="43"/>
                    </a:lnTo>
                    <a:lnTo>
                      <a:pt x="760" y="35"/>
                    </a:lnTo>
                    <a:lnTo>
                      <a:pt x="778" y="28"/>
                    </a:lnTo>
                    <a:lnTo>
                      <a:pt x="797" y="21"/>
                    </a:lnTo>
                    <a:lnTo>
                      <a:pt x="817" y="14"/>
                    </a:lnTo>
                    <a:lnTo>
                      <a:pt x="838" y="10"/>
                    </a:lnTo>
                    <a:lnTo>
                      <a:pt x="858" y="6"/>
                    </a:lnTo>
                    <a:lnTo>
                      <a:pt x="880" y="2"/>
                    </a:lnTo>
                    <a:lnTo>
                      <a:pt x="901" y="1"/>
                    </a:lnTo>
                    <a:lnTo>
                      <a:pt x="923" y="0"/>
                    </a:lnTo>
                    <a:lnTo>
                      <a:pt x="946" y="1"/>
                    </a:lnTo>
                    <a:lnTo>
                      <a:pt x="968" y="2"/>
                    </a:lnTo>
                    <a:lnTo>
                      <a:pt x="989" y="6"/>
                    </a:lnTo>
                    <a:lnTo>
                      <a:pt x="1010" y="10"/>
                    </a:lnTo>
                    <a:lnTo>
                      <a:pt x="1030" y="14"/>
                    </a:lnTo>
                    <a:lnTo>
                      <a:pt x="1050" y="21"/>
                    </a:lnTo>
                    <a:lnTo>
                      <a:pt x="1069" y="28"/>
                    </a:lnTo>
                    <a:lnTo>
                      <a:pt x="1088" y="35"/>
                    </a:lnTo>
                    <a:lnTo>
                      <a:pt x="1104" y="43"/>
                    </a:lnTo>
                    <a:lnTo>
                      <a:pt x="1121" y="53"/>
                    </a:lnTo>
                    <a:lnTo>
                      <a:pt x="1135" y="62"/>
                    </a:lnTo>
                    <a:lnTo>
                      <a:pt x="1149" y="72"/>
                    </a:lnTo>
                    <a:lnTo>
                      <a:pt x="1161" y="83"/>
                    </a:lnTo>
                    <a:lnTo>
                      <a:pt x="1172" y="94"/>
                    </a:lnTo>
                    <a:lnTo>
                      <a:pt x="1181" y="105"/>
                    </a:lnTo>
                    <a:lnTo>
                      <a:pt x="1189" y="116"/>
                    </a:lnTo>
                    <a:lnTo>
                      <a:pt x="1203" y="116"/>
                    </a:lnTo>
                    <a:lnTo>
                      <a:pt x="1230" y="116"/>
                    </a:lnTo>
                    <a:lnTo>
                      <a:pt x="1265" y="116"/>
                    </a:lnTo>
                    <a:lnTo>
                      <a:pt x="1309" y="116"/>
                    </a:lnTo>
                    <a:lnTo>
                      <a:pt x="1360" y="116"/>
                    </a:lnTo>
                    <a:lnTo>
                      <a:pt x="1416" y="116"/>
                    </a:lnTo>
                    <a:lnTo>
                      <a:pt x="1475" y="116"/>
                    </a:lnTo>
                    <a:lnTo>
                      <a:pt x="1535" y="116"/>
                    </a:lnTo>
                    <a:lnTo>
                      <a:pt x="1593" y="116"/>
                    </a:lnTo>
                    <a:lnTo>
                      <a:pt x="1650" y="116"/>
                    </a:lnTo>
                    <a:lnTo>
                      <a:pt x="1703" y="116"/>
                    </a:lnTo>
                    <a:lnTo>
                      <a:pt x="1751" y="116"/>
                    </a:lnTo>
                    <a:lnTo>
                      <a:pt x="1791" y="116"/>
                    </a:lnTo>
                    <a:lnTo>
                      <a:pt x="1821" y="116"/>
                    </a:lnTo>
                    <a:lnTo>
                      <a:pt x="1841" y="116"/>
                    </a:lnTo>
                    <a:lnTo>
                      <a:pt x="1847" y="116"/>
                    </a:lnTo>
                    <a:lnTo>
                      <a:pt x="1847" y="168"/>
                    </a:lnTo>
                    <a:lnTo>
                      <a:pt x="1144" y="168"/>
                    </a:lnTo>
                    <a:lnTo>
                      <a:pt x="1143" y="158"/>
                    </a:lnTo>
                    <a:lnTo>
                      <a:pt x="1140" y="147"/>
                    </a:lnTo>
                    <a:lnTo>
                      <a:pt x="1134" y="137"/>
                    </a:lnTo>
                    <a:lnTo>
                      <a:pt x="1126" y="128"/>
                    </a:lnTo>
                    <a:lnTo>
                      <a:pt x="1118" y="120"/>
                    </a:lnTo>
                    <a:lnTo>
                      <a:pt x="1106" y="111"/>
                    </a:lnTo>
                    <a:lnTo>
                      <a:pt x="1094" y="103"/>
                    </a:lnTo>
                    <a:lnTo>
                      <a:pt x="1080" y="95"/>
                    </a:lnTo>
                    <a:lnTo>
                      <a:pt x="1064" y="89"/>
                    </a:lnTo>
                    <a:lnTo>
                      <a:pt x="1047" y="83"/>
                    </a:lnTo>
                    <a:lnTo>
                      <a:pt x="1029" y="78"/>
                    </a:lnTo>
                    <a:lnTo>
                      <a:pt x="1010" y="73"/>
                    </a:lnTo>
                    <a:lnTo>
                      <a:pt x="989" y="70"/>
                    </a:lnTo>
                    <a:lnTo>
                      <a:pt x="968" y="68"/>
                    </a:lnTo>
                    <a:lnTo>
                      <a:pt x="946" y="65"/>
                    </a:lnTo>
                    <a:lnTo>
                      <a:pt x="923" y="65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30" name="Rectangle 336"/>
              <p:cNvSpPr>
                <a:spLocks noChangeArrowheads="1"/>
              </p:cNvSpPr>
              <p:nvPr/>
            </p:nvSpPr>
            <p:spPr bwMode="auto">
              <a:xfrm>
                <a:off x="5404" y="2595"/>
                <a:ext cx="29" cy="120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31" name="Rectangle 337"/>
              <p:cNvSpPr>
                <a:spLocks noChangeArrowheads="1"/>
              </p:cNvSpPr>
              <p:nvPr/>
            </p:nvSpPr>
            <p:spPr bwMode="auto">
              <a:xfrm>
                <a:off x="4759" y="2595"/>
                <a:ext cx="30" cy="120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32" name="Rectangle 338"/>
              <p:cNvSpPr>
                <a:spLocks noChangeArrowheads="1"/>
              </p:cNvSpPr>
              <p:nvPr/>
            </p:nvSpPr>
            <p:spPr bwMode="auto">
              <a:xfrm>
                <a:off x="5026" y="3165"/>
                <a:ext cx="142" cy="330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33" name="Rectangle 339"/>
              <p:cNvSpPr>
                <a:spLocks noChangeArrowheads="1"/>
              </p:cNvSpPr>
              <p:nvPr/>
            </p:nvSpPr>
            <p:spPr bwMode="auto">
              <a:xfrm>
                <a:off x="5026" y="3495"/>
                <a:ext cx="142" cy="1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34" name="Rectangle 340"/>
              <p:cNvSpPr>
                <a:spLocks noChangeArrowheads="1"/>
              </p:cNvSpPr>
              <p:nvPr/>
            </p:nvSpPr>
            <p:spPr bwMode="auto">
              <a:xfrm>
                <a:off x="5026" y="3558"/>
                <a:ext cx="142" cy="15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35" name="Rectangle 341"/>
              <p:cNvSpPr>
                <a:spLocks noChangeArrowheads="1"/>
              </p:cNvSpPr>
              <p:nvPr/>
            </p:nvSpPr>
            <p:spPr bwMode="auto">
              <a:xfrm>
                <a:off x="5026" y="3615"/>
                <a:ext cx="142" cy="1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36" name="Rectangle 342"/>
              <p:cNvSpPr>
                <a:spLocks noChangeArrowheads="1"/>
              </p:cNvSpPr>
              <p:nvPr/>
            </p:nvSpPr>
            <p:spPr bwMode="auto">
              <a:xfrm>
                <a:off x="5100" y="3186"/>
                <a:ext cx="60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37" name="Rectangle 343"/>
              <p:cNvSpPr>
                <a:spLocks noChangeArrowheads="1"/>
              </p:cNvSpPr>
              <p:nvPr/>
            </p:nvSpPr>
            <p:spPr bwMode="auto">
              <a:xfrm>
                <a:off x="5100" y="3186"/>
                <a:ext cx="60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38" name="Rectangle 344"/>
              <p:cNvSpPr>
                <a:spLocks noChangeArrowheads="1"/>
              </p:cNvSpPr>
              <p:nvPr/>
            </p:nvSpPr>
            <p:spPr bwMode="auto">
              <a:xfrm>
                <a:off x="5032" y="3186"/>
                <a:ext cx="62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39" name="Rectangle 345"/>
              <p:cNvSpPr>
                <a:spLocks noChangeArrowheads="1"/>
              </p:cNvSpPr>
              <p:nvPr/>
            </p:nvSpPr>
            <p:spPr bwMode="auto">
              <a:xfrm>
                <a:off x="5100" y="3369"/>
                <a:ext cx="60" cy="2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40" name="Rectangle 346"/>
              <p:cNvSpPr>
                <a:spLocks noChangeArrowheads="1"/>
              </p:cNvSpPr>
              <p:nvPr/>
            </p:nvSpPr>
            <p:spPr bwMode="auto">
              <a:xfrm>
                <a:off x="5168" y="3422"/>
                <a:ext cx="34" cy="25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41" name="Rectangle 347"/>
              <p:cNvSpPr>
                <a:spLocks noChangeArrowheads="1"/>
              </p:cNvSpPr>
              <p:nvPr/>
            </p:nvSpPr>
            <p:spPr bwMode="auto">
              <a:xfrm>
                <a:off x="4992" y="3422"/>
                <a:ext cx="34" cy="25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42" name="Rectangle 348"/>
              <p:cNvSpPr>
                <a:spLocks noChangeArrowheads="1"/>
              </p:cNvSpPr>
              <p:nvPr/>
            </p:nvSpPr>
            <p:spPr bwMode="auto">
              <a:xfrm>
                <a:off x="5026" y="3511"/>
                <a:ext cx="142" cy="47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43" name="Rectangle 349"/>
              <p:cNvSpPr>
                <a:spLocks noChangeArrowheads="1"/>
              </p:cNvSpPr>
              <p:nvPr/>
            </p:nvSpPr>
            <p:spPr bwMode="auto">
              <a:xfrm>
                <a:off x="5026" y="3573"/>
                <a:ext cx="142" cy="42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44" name="Rectangle 350"/>
              <p:cNvSpPr>
                <a:spLocks noChangeArrowheads="1"/>
              </p:cNvSpPr>
              <p:nvPr/>
            </p:nvSpPr>
            <p:spPr bwMode="auto">
              <a:xfrm>
                <a:off x="5026" y="3631"/>
                <a:ext cx="142" cy="47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45" name="Rectangle 351"/>
              <p:cNvSpPr>
                <a:spLocks noChangeArrowheads="1"/>
              </p:cNvSpPr>
              <p:nvPr/>
            </p:nvSpPr>
            <p:spPr bwMode="auto">
              <a:xfrm>
                <a:off x="5100" y="3369"/>
                <a:ext cx="60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46" name="Rectangle 352"/>
              <p:cNvSpPr>
                <a:spLocks noChangeArrowheads="1"/>
              </p:cNvSpPr>
              <p:nvPr/>
            </p:nvSpPr>
            <p:spPr bwMode="auto">
              <a:xfrm>
                <a:off x="5032" y="3369"/>
                <a:ext cx="62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47" name="Rectangle 353"/>
              <p:cNvSpPr>
                <a:spLocks noChangeArrowheads="1"/>
              </p:cNvSpPr>
              <p:nvPr/>
            </p:nvSpPr>
            <p:spPr bwMode="auto">
              <a:xfrm>
                <a:off x="5100" y="3312"/>
                <a:ext cx="14" cy="52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48" name="Rectangle 354"/>
              <p:cNvSpPr>
                <a:spLocks noChangeArrowheads="1"/>
              </p:cNvSpPr>
              <p:nvPr/>
            </p:nvSpPr>
            <p:spPr bwMode="auto">
              <a:xfrm>
                <a:off x="5080" y="3312"/>
                <a:ext cx="14" cy="52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49" name="Rectangle 355"/>
              <p:cNvSpPr>
                <a:spLocks noChangeArrowheads="1"/>
              </p:cNvSpPr>
              <p:nvPr/>
            </p:nvSpPr>
            <p:spPr bwMode="auto">
              <a:xfrm>
                <a:off x="5100" y="3395"/>
                <a:ext cx="60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50" name="Rectangle 356"/>
              <p:cNvSpPr>
                <a:spLocks noChangeArrowheads="1"/>
              </p:cNvSpPr>
              <p:nvPr/>
            </p:nvSpPr>
            <p:spPr bwMode="auto">
              <a:xfrm>
                <a:off x="5032" y="3395"/>
                <a:ext cx="62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51" name="Rectangle 357"/>
              <p:cNvSpPr>
                <a:spLocks noChangeArrowheads="1"/>
              </p:cNvSpPr>
              <p:nvPr/>
            </p:nvSpPr>
            <p:spPr bwMode="auto">
              <a:xfrm>
                <a:off x="5168" y="3552"/>
                <a:ext cx="34" cy="27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52" name="Rectangle 358"/>
              <p:cNvSpPr>
                <a:spLocks noChangeArrowheads="1"/>
              </p:cNvSpPr>
              <p:nvPr/>
            </p:nvSpPr>
            <p:spPr bwMode="auto">
              <a:xfrm>
                <a:off x="4992" y="3552"/>
                <a:ext cx="34" cy="27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53" name="Rectangle 359"/>
              <p:cNvSpPr>
                <a:spLocks noChangeArrowheads="1"/>
              </p:cNvSpPr>
              <p:nvPr/>
            </p:nvSpPr>
            <p:spPr bwMode="auto">
              <a:xfrm>
                <a:off x="5334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54" name="Rectangle 360"/>
              <p:cNvSpPr>
                <a:spLocks noChangeArrowheads="1"/>
              </p:cNvSpPr>
              <p:nvPr/>
            </p:nvSpPr>
            <p:spPr bwMode="auto">
              <a:xfrm>
                <a:off x="5228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55" name="Rectangle 361"/>
              <p:cNvSpPr>
                <a:spLocks noChangeArrowheads="1"/>
              </p:cNvSpPr>
              <p:nvPr/>
            </p:nvSpPr>
            <p:spPr bwMode="auto">
              <a:xfrm>
                <a:off x="4912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56" name="Rectangle 362"/>
              <p:cNvSpPr>
                <a:spLocks noChangeArrowheads="1"/>
              </p:cNvSpPr>
              <p:nvPr/>
            </p:nvSpPr>
            <p:spPr bwMode="auto">
              <a:xfrm>
                <a:off x="5122" y="2747"/>
                <a:ext cx="54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57" name="Rectangle 363"/>
              <p:cNvSpPr>
                <a:spLocks noChangeArrowheads="1"/>
              </p:cNvSpPr>
              <p:nvPr/>
            </p:nvSpPr>
            <p:spPr bwMode="auto">
              <a:xfrm>
                <a:off x="5228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58" name="Rectangle 364"/>
              <p:cNvSpPr>
                <a:spLocks noChangeArrowheads="1"/>
              </p:cNvSpPr>
              <p:nvPr/>
            </p:nvSpPr>
            <p:spPr bwMode="auto">
              <a:xfrm>
                <a:off x="5334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59" name="Rectangle 365"/>
              <p:cNvSpPr>
                <a:spLocks noChangeArrowheads="1"/>
              </p:cNvSpPr>
              <p:nvPr/>
            </p:nvSpPr>
            <p:spPr bwMode="auto">
              <a:xfrm>
                <a:off x="5018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60" name="Rectangle 366"/>
              <p:cNvSpPr>
                <a:spLocks noChangeArrowheads="1"/>
              </p:cNvSpPr>
              <p:nvPr/>
            </p:nvSpPr>
            <p:spPr bwMode="auto">
              <a:xfrm>
                <a:off x="4809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61" name="Rectangle 367"/>
              <p:cNvSpPr>
                <a:spLocks noChangeArrowheads="1"/>
              </p:cNvSpPr>
              <p:nvPr/>
            </p:nvSpPr>
            <p:spPr bwMode="auto">
              <a:xfrm>
                <a:off x="4912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62" name="Rectangle 368"/>
              <p:cNvSpPr>
                <a:spLocks noChangeArrowheads="1"/>
              </p:cNvSpPr>
              <p:nvPr/>
            </p:nvSpPr>
            <p:spPr bwMode="auto">
              <a:xfrm>
                <a:off x="4809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63" name="Freeform 369"/>
              <p:cNvSpPr>
                <a:spLocks/>
              </p:cNvSpPr>
              <p:nvPr/>
            </p:nvSpPr>
            <p:spPr bwMode="auto">
              <a:xfrm>
                <a:off x="5114" y="2721"/>
                <a:ext cx="72" cy="324"/>
              </a:xfrm>
              <a:custGeom>
                <a:avLst/>
                <a:gdLst>
                  <a:gd name="T0" fmla="*/ 21 w 217"/>
                  <a:gd name="T1" fmla="*/ 163 h 373"/>
                  <a:gd name="T2" fmla="*/ 3 w 217"/>
                  <a:gd name="T3" fmla="*/ 163 h 373"/>
                  <a:gd name="T4" fmla="*/ 3 w 217"/>
                  <a:gd name="T5" fmla="*/ 260 h 373"/>
                  <a:gd name="T6" fmla="*/ 21 w 217"/>
                  <a:gd name="T7" fmla="*/ 260 h 373"/>
                  <a:gd name="T8" fmla="*/ 24 w 217"/>
                  <a:gd name="T9" fmla="*/ 281 h 373"/>
                  <a:gd name="T10" fmla="*/ 0 w 217"/>
                  <a:gd name="T11" fmla="*/ 281 h 373"/>
                  <a:gd name="T12" fmla="*/ 0 w 217"/>
                  <a:gd name="T13" fmla="*/ 0 h 373"/>
                  <a:gd name="T14" fmla="*/ 24 w 217"/>
                  <a:gd name="T15" fmla="*/ 0 h 373"/>
                  <a:gd name="T16" fmla="*/ 21 w 217"/>
                  <a:gd name="T17" fmla="*/ 22 h 373"/>
                  <a:gd name="T18" fmla="*/ 3 w 217"/>
                  <a:gd name="T19" fmla="*/ 22 h 373"/>
                  <a:gd name="T20" fmla="*/ 3 w 217"/>
                  <a:gd name="T21" fmla="*/ 129 h 373"/>
                  <a:gd name="T22" fmla="*/ 21 w 217"/>
                  <a:gd name="T23" fmla="*/ 129 h 373"/>
                  <a:gd name="T24" fmla="*/ 21 w 217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3"/>
                  <a:gd name="T41" fmla="*/ 217 w 217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3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8" y="344"/>
                    </a:lnTo>
                    <a:lnTo>
                      <a:pt x="217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64" name="Freeform 370"/>
              <p:cNvSpPr>
                <a:spLocks/>
              </p:cNvSpPr>
              <p:nvPr/>
            </p:nvSpPr>
            <p:spPr bwMode="auto">
              <a:xfrm>
                <a:off x="5176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65" name="Freeform 371"/>
              <p:cNvSpPr>
                <a:spLocks/>
              </p:cNvSpPr>
              <p:nvPr/>
            </p:nvSpPr>
            <p:spPr bwMode="auto">
              <a:xfrm>
                <a:off x="5218" y="2721"/>
                <a:ext cx="72" cy="324"/>
              </a:xfrm>
              <a:custGeom>
                <a:avLst/>
                <a:gdLst>
                  <a:gd name="T0" fmla="*/ 21 w 216"/>
                  <a:gd name="T1" fmla="*/ 163 h 373"/>
                  <a:gd name="T2" fmla="*/ 3 w 216"/>
                  <a:gd name="T3" fmla="*/ 163 h 373"/>
                  <a:gd name="T4" fmla="*/ 3 w 216"/>
                  <a:gd name="T5" fmla="*/ 260 h 373"/>
                  <a:gd name="T6" fmla="*/ 21 w 216"/>
                  <a:gd name="T7" fmla="*/ 260 h 373"/>
                  <a:gd name="T8" fmla="*/ 24 w 216"/>
                  <a:gd name="T9" fmla="*/ 281 h 373"/>
                  <a:gd name="T10" fmla="*/ 0 w 216"/>
                  <a:gd name="T11" fmla="*/ 281 h 373"/>
                  <a:gd name="T12" fmla="*/ 0 w 216"/>
                  <a:gd name="T13" fmla="*/ 0 h 373"/>
                  <a:gd name="T14" fmla="*/ 24 w 216"/>
                  <a:gd name="T15" fmla="*/ 0 h 373"/>
                  <a:gd name="T16" fmla="*/ 21 w 216"/>
                  <a:gd name="T17" fmla="*/ 22 h 373"/>
                  <a:gd name="T18" fmla="*/ 3 w 216"/>
                  <a:gd name="T19" fmla="*/ 22 h 373"/>
                  <a:gd name="T20" fmla="*/ 3 w 216"/>
                  <a:gd name="T21" fmla="*/ 129 h 373"/>
                  <a:gd name="T22" fmla="*/ 21 w 216"/>
                  <a:gd name="T23" fmla="*/ 129 h 373"/>
                  <a:gd name="T24" fmla="*/ 21 w 216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3"/>
                  <a:gd name="T41" fmla="*/ 216 w 216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3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7" y="344"/>
                    </a:lnTo>
                    <a:lnTo>
                      <a:pt x="216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6" y="0"/>
                    </a:lnTo>
                    <a:lnTo>
                      <a:pt x="187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7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66" name="Freeform 372"/>
              <p:cNvSpPr>
                <a:spLocks/>
              </p:cNvSpPr>
              <p:nvPr/>
            </p:nvSpPr>
            <p:spPr bwMode="auto">
              <a:xfrm>
                <a:off x="5280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67" name="Freeform 373"/>
              <p:cNvSpPr>
                <a:spLocks/>
              </p:cNvSpPr>
              <p:nvPr/>
            </p:nvSpPr>
            <p:spPr bwMode="auto">
              <a:xfrm>
                <a:off x="5324" y="2721"/>
                <a:ext cx="72" cy="324"/>
              </a:xfrm>
              <a:custGeom>
                <a:avLst/>
                <a:gdLst>
                  <a:gd name="T0" fmla="*/ 21 w 217"/>
                  <a:gd name="T1" fmla="*/ 163 h 373"/>
                  <a:gd name="T2" fmla="*/ 3 w 217"/>
                  <a:gd name="T3" fmla="*/ 163 h 373"/>
                  <a:gd name="T4" fmla="*/ 3 w 217"/>
                  <a:gd name="T5" fmla="*/ 260 h 373"/>
                  <a:gd name="T6" fmla="*/ 21 w 217"/>
                  <a:gd name="T7" fmla="*/ 260 h 373"/>
                  <a:gd name="T8" fmla="*/ 24 w 217"/>
                  <a:gd name="T9" fmla="*/ 281 h 373"/>
                  <a:gd name="T10" fmla="*/ 0 w 217"/>
                  <a:gd name="T11" fmla="*/ 281 h 373"/>
                  <a:gd name="T12" fmla="*/ 0 w 217"/>
                  <a:gd name="T13" fmla="*/ 0 h 373"/>
                  <a:gd name="T14" fmla="*/ 24 w 217"/>
                  <a:gd name="T15" fmla="*/ 0 h 373"/>
                  <a:gd name="T16" fmla="*/ 21 w 217"/>
                  <a:gd name="T17" fmla="*/ 22 h 373"/>
                  <a:gd name="T18" fmla="*/ 3 w 217"/>
                  <a:gd name="T19" fmla="*/ 22 h 373"/>
                  <a:gd name="T20" fmla="*/ 3 w 217"/>
                  <a:gd name="T21" fmla="*/ 129 h 373"/>
                  <a:gd name="T22" fmla="*/ 21 w 217"/>
                  <a:gd name="T23" fmla="*/ 129 h 373"/>
                  <a:gd name="T24" fmla="*/ 21 w 217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3"/>
                  <a:gd name="T41" fmla="*/ 217 w 217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3">
                    <a:moveTo>
                      <a:pt x="188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8" y="344"/>
                    </a:lnTo>
                    <a:lnTo>
                      <a:pt x="217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68" name="Freeform 374"/>
              <p:cNvSpPr>
                <a:spLocks/>
              </p:cNvSpPr>
              <p:nvPr/>
            </p:nvSpPr>
            <p:spPr bwMode="auto">
              <a:xfrm>
                <a:off x="5386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69" name="Freeform 375"/>
              <p:cNvSpPr>
                <a:spLocks/>
              </p:cNvSpPr>
              <p:nvPr/>
            </p:nvSpPr>
            <p:spPr bwMode="auto">
              <a:xfrm>
                <a:off x="5218" y="3139"/>
                <a:ext cx="72" cy="324"/>
              </a:xfrm>
              <a:custGeom>
                <a:avLst/>
                <a:gdLst>
                  <a:gd name="T0" fmla="*/ 21 w 216"/>
                  <a:gd name="T1" fmla="*/ 165 h 372"/>
                  <a:gd name="T2" fmla="*/ 3 w 216"/>
                  <a:gd name="T3" fmla="*/ 165 h 372"/>
                  <a:gd name="T4" fmla="*/ 3 w 216"/>
                  <a:gd name="T5" fmla="*/ 260 h 372"/>
                  <a:gd name="T6" fmla="*/ 21 w 216"/>
                  <a:gd name="T7" fmla="*/ 260 h 372"/>
                  <a:gd name="T8" fmla="*/ 24 w 216"/>
                  <a:gd name="T9" fmla="*/ 282 h 372"/>
                  <a:gd name="T10" fmla="*/ 0 w 216"/>
                  <a:gd name="T11" fmla="*/ 282 h 372"/>
                  <a:gd name="T12" fmla="*/ 0 w 216"/>
                  <a:gd name="T13" fmla="*/ 0 h 372"/>
                  <a:gd name="T14" fmla="*/ 24 w 216"/>
                  <a:gd name="T15" fmla="*/ 0 h 372"/>
                  <a:gd name="T16" fmla="*/ 21 w 216"/>
                  <a:gd name="T17" fmla="*/ 21 h 372"/>
                  <a:gd name="T18" fmla="*/ 3 w 216"/>
                  <a:gd name="T19" fmla="*/ 21 h 372"/>
                  <a:gd name="T20" fmla="*/ 3 w 216"/>
                  <a:gd name="T21" fmla="*/ 130 h 372"/>
                  <a:gd name="T22" fmla="*/ 21 w 216"/>
                  <a:gd name="T23" fmla="*/ 130 h 372"/>
                  <a:gd name="T24" fmla="*/ 21 w 216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2"/>
                  <a:gd name="T41" fmla="*/ 216 w 216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2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3"/>
                    </a:lnTo>
                    <a:lnTo>
                      <a:pt x="187" y="343"/>
                    </a:lnTo>
                    <a:lnTo>
                      <a:pt x="216" y="372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16" y="0"/>
                    </a:lnTo>
                    <a:lnTo>
                      <a:pt x="187" y="27"/>
                    </a:lnTo>
                    <a:lnTo>
                      <a:pt x="29" y="27"/>
                    </a:lnTo>
                    <a:lnTo>
                      <a:pt x="29" y="171"/>
                    </a:lnTo>
                    <a:lnTo>
                      <a:pt x="187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70" name="Freeform 376"/>
              <p:cNvSpPr>
                <a:spLocks/>
              </p:cNvSpPr>
              <p:nvPr/>
            </p:nvSpPr>
            <p:spPr bwMode="auto">
              <a:xfrm>
                <a:off x="5280" y="3139"/>
                <a:ext cx="10" cy="324"/>
              </a:xfrm>
              <a:custGeom>
                <a:avLst/>
                <a:gdLst>
                  <a:gd name="T0" fmla="*/ 0 w 29"/>
                  <a:gd name="T1" fmla="*/ 21 h 372"/>
                  <a:gd name="T2" fmla="*/ 0 w 29"/>
                  <a:gd name="T3" fmla="*/ 260 h 372"/>
                  <a:gd name="T4" fmla="*/ 3 w 29"/>
                  <a:gd name="T5" fmla="*/ 282 h 372"/>
                  <a:gd name="T6" fmla="*/ 3 w 29"/>
                  <a:gd name="T7" fmla="*/ 0 h 372"/>
                  <a:gd name="T8" fmla="*/ 0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0" y="27"/>
                    </a:moveTo>
                    <a:lnTo>
                      <a:pt x="0" y="343"/>
                    </a:lnTo>
                    <a:lnTo>
                      <a:pt x="29" y="372"/>
                    </a:lnTo>
                    <a:lnTo>
                      <a:pt x="2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71" name="Freeform 377"/>
              <p:cNvSpPr>
                <a:spLocks/>
              </p:cNvSpPr>
              <p:nvPr/>
            </p:nvSpPr>
            <p:spPr bwMode="auto">
              <a:xfrm>
                <a:off x="5324" y="3139"/>
                <a:ext cx="72" cy="324"/>
              </a:xfrm>
              <a:custGeom>
                <a:avLst/>
                <a:gdLst>
                  <a:gd name="T0" fmla="*/ 21 w 217"/>
                  <a:gd name="T1" fmla="*/ 165 h 372"/>
                  <a:gd name="T2" fmla="*/ 3 w 217"/>
                  <a:gd name="T3" fmla="*/ 165 h 372"/>
                  <a:gd name="T4" fmla="*/ 3 w 217"/>
                  <a:gd name="T5" fmla="*/ 260 h 372"/>
                  <a:gd name="T6" fmla="*/ 21 w 217"/>
                  <a:gd name="T7" fmla="*/ 260 h 372"/>
                  <a:gd name="T8" fmla="*/ 24 w 217"/>
                  <a:gd name="T9" fmla="*/ 282 h 372"/>
                  <a:gd name="T10" fmla="*/ 0 w 217"/>
                  <a:gd name="T11" fmla="*/ 282 h 372"/>
                  <a:gd name="T12" fmla="*/ 0 w 217"/>
                  <a:gd name="T13" fmla="*/ 0 h 372"/>
                  <a:gd name="T14" fmla="*/ 24 w 217"/>
                  <a:gd name="T15" fmla="*/ 0 h 372"/>
                  <a:gd name="T16" fmla="*/ 21 w 217"/>
                  <a:gd name="T17" fmla="*/ 21 h 372"/>
                  <a:gd name="T18" fmla="*/ 3 w 217"/>
                  <a:gd name="T19" fmla="*/ 21 h 372"/>
                  <a:gd name="T20" fmla="*/ 3 w 217"/>
                  <a:gd name="T21" fmla="*/ 130 h 372"/>
                  <a:gd name="T22" fmla="*/ 21 w 217"/>
                  <a:gd name="T23" fmla="*/ 130 h 372"/>
                  <a:gd name="T24" fmla="*/ 21 w 217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2"/>
                  <a:gd name="T41" fmla="*/ 217 w 217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2">
                    <a:moveTo>
                      <a:pt x="188" y="217"/>
                    </a:moveTo>
                    <a:lnTo>
                      <a:pt x="29" y="217"/>
                    </a:lnTo>
                    <a:lnTo>
                      <a:pt x="29" y="343"/>
                    </a:lnTo>
                    <a:lnTo>
                      <a:pt x="188" y="343"/>
                    </a:lnTo>
                    <a:lnTo>
                      <a:pt x="217" y="372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7"/>
                    </a:lnTo>
                    <a:lnTo>
                      <a:pt x="29" y="27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72" name="Freeform 378"/>
              <p:cNvSpPr>
                <a:spLocks/>
              </p:cNvSpPr>
              <p:nvPr/>
            </p:nvSpPr>
            <p:spPr bwMode="auto">
              <a:xfrm>
                <a:off x="5386" y="3139"/>
                <a:ext cx="10" cy="324"/>
              </a:xfrm>
              <a:custGeom>
                <a:avLst/>
                <a:gdLst>
                  <a:gd name="T0" fmla="*/ 0 w 29"/>
                  <a:gd name="T1" fmla="*/ 21 h 372"/>
                  <a:gd name="T2" fmla="*/ 0 w 29"/>
                  <a:gd name="T3" fmla="*/ 260 h 372"/>
                  <a:gd name="T4" fmla="*/ 3 w 29"/>
                  <a:gd name="T5" fmla="*/ 282 h 372"/>
                  <a:gd name="T6" fmla="*/ 3 w 29"/>
                  <a:gd name="T7" fmla="*/ 0 h 372"/>
                  <a:gd name="T8" fmla="*/ 0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0" y="27"/>
                    </a:moveTo>
                    <a:lnTo>
                      <a:pt x="0" y="343"/>
                    </a:lnTo>
                    <a:lnTo>
                      <a:pt x="29" y="372"/>
                    </a:lnTo>
                    <a:lnTo>
                      <a:pt x="2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73" name="Freeform 379"/>
              <p:cNvSpPr>
                <a:spLocks/>
              </p:cNvSpPr>
              <p:nvPr/>
            </p:nvSpPr>
            <p:spPr bwMode="auto">
              <a:xfrm>
                <a:off x="5008" y="2721"/>
                <a:ext cx="72" cy="324"/>
              </a:xfrm>
              <a:custGeom>
                <a:avLst/>
                <a:gdLst>
                  <a:gd name="T0" fmla="*/ 3 w 215"/>
                  <a:gd name="T1" fmla="*/ 163 h 373"/>
                  <a:gd name="T2" fmla="*/ 21 w 215"/>
                  <a:gd name="T3" fmla="*/ 163 h 373"/>
                  <a:gd name="T4" fmla="*/ 21 w 215"/>
                  <a:gd name="T5" fmla="*/ 260 h 373"/>
                  <a:gd name="T6" fmla="*/ 3 w 215"/>
                  <a:gd name="T7" fmla="*/ 260 h 373"/>
                  <a:gd name="T8" fmla="*/ 0 w 215"/>
                  <a:gd name="T9" fmla="*/ 281 h 373"/>
                  <a:gd name="T10" fmla="*/ 24 w 215"/>
                  <a:gd name="T11" fmla="*/ 281 h 373"/>
                  <a:gd name="T12" fmla="*/ 24 w 215"/>
                  <a:gd name="T13" fmla="*/ 0 h 373"/>
                  <a:gd name="T14" fmla="*/ 0 w 215"/>
                  <a:gd name="T15" fmla="*/ 0 h 373"/>
                  <a:gd name="T16" fmla="*/ 3 w 215"/>
                  <a:gd name="T17" fmla="*/ 22 h 373"/>
                  <a:gd name="T18" fmla="*/ 21 w 215"/>
                  <a:gd name="T19" fmla="*/ 22 h 373"/>
                  <a:gd name="T20" fmla="*/ 21 w 215"/>
                  <a:gd name="T21" fmla="*/ 129 h 373"/>
                  <a:gd name="T22" fmla="*/ 3 w 215"/>
                  <a:gd name="T23" fmla="*/ 129 h 373"/>
                  <a:gd name="T24" fmla="*/ 3 w 215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3"/>
                  <a:gd name="T41" fmla="*/ 215 w 215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3">
                    <a:moveTo>
                      <a:pt x="29" y="217"/>
                    </a:moveTo>
                    <a:lnTo>
                      <a:pt x="187" y="217"/>
                    </a:lnTo>
                    <a:lnTo>
                      <a:pt x="187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5" y="373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7" y="29"/>
                    </a:lnTo>
                    <a:lnTo>
                      <a:pt x="187" y="171"/>
                    </a:lnTo>
                    <a:lnTo>
                      <a:pt x="29" y="171"/>
                    </a:lnTo>
                    <a:lnTo>
                      <a:pt x="29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74" name="Freeform 380"/>
              <p:cNvSpPr>
                <a:spLocks/>
              </p:cNvSpPr>
              <p:nvPr/>
            </p:nvSpPr>
            <p:spPr bwMode="auto">
              <a:xfrm>
                <a:off x="5008" y="2721"/>
                <a:ext cx="10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75" name="Freeform 381"/>
              <p:cNvSpPr>
                <a:spLocks/>
              </p:cNvSpPr>
              <p:nvPr/>
            </p:nvSpPr>
            <p:spPr bwMode="auto">
              <a:xfrm>
                <a:off x="4903" y="2721"/>
                <a:ext cx="71" cy="324"/>
              </a:xfrm>
              <a:custGeom>
                <a:avLst/>
                <a:gdLst>
                  <a:gd name="T0" fmla="*/ 3 w 216"/>
                  <a:gd name="T1" fmla="*/ 163 h 373"/>
                  <a:gd name="T2" fmla="*/ 20 w 216"/>
                  <a:gd name="T3" fmla="*/ 163 h 373"/>
                  <a:gd name="T4" fmla="*/ 20 w 216"/>
                  <a:gd name="T5" fmla="*/ 260 h 373"/>
                  <a:gd name="T6" fmla="*/ 3 w 216"/>
                  <a:gd name="T7" fmla="*/ 260 h 373"/>
                  <a:gd name="T8" fmla="*/ 0 w 216"/>
                  <a:gd name="T9" fmla="*/ 281 h 373"/>
                  <a:gd name="T10" fmla="*/ 23 w 216"/>
                  <a:gd name="T11" fmla="*/ 281 h 373"/>
                  <a:gd name="T12" fmla="*/ 23 w 216"/>
                  <a:gd name="T13" fmla="*/ 0 h 373"/>
                  <a:gd name="T14" fmla="*/ 0 w 216"/>
                  <a:gd name="T15" fmla="*/ 0 h 373"/>
                  <a:gd name="T16" fmla="*/ 3 w 216"/>
                  <a:gd name="T17" fmla="*/ 22 h 373"/>
                  <a:gd name="T18" fmla="*/ 20 w 216"/>
                  <a:gd name="T19" fmla="*/ 22 h 373"/>
                  <a:gd name="T20" fmla="*/ 20 w 216"/>
                  <a:gd name="T21" fmla="*/ 129 h 373"/>
                  <a:gd name="T22" fmla="*/ 3 w 216"/>
                  <a:gd name="T23" fmla="*/ 129 h 373"/>
                  <a:gd name="T24" fmla="*/ 3 w 216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3"/>
                  <a:gd name="T41" fmla="*/ 216 w 216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3">
                    <a:moveTo>
                      <a:pt x="29" y="217"/>
                    </a:moveTo>
                    <a:lnTo>
                      <a:pt x="186" y="217"/>
                    </a:lnTo>
                    <a:lnTo>
                      <a:pt x="186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6" y="373"/>
                    </a:lnTo>
                    <a:lnTo>
                      <a:pt x="216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6" y="29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9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76" name="Freeform 382"/>
              <p:cNvSpPr>
                <a:spLocks/>
              </p:cNvSpPr>
              <p:nvPr/>
            </p:nvSpPr>
            <p:spPr bwMode="auto">
              <a:xfrm>
                <a:off x="4903" y="2721"/>
                <a:ext cx="9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77" name="Freeform 383"/>
              <p:cNvSpPr>
                <a:spLocks/>
              </p:cNvSpPr>
              <p:nvPr/>
            </p:nvSpPr>
            <p:spPr bwMode="auto">
              <a:xfrm>
                <a:off x="4799" y="2721"/>
                <a:ext cx="72" cy="324"/>
              </a:xfrm>
              <a:custGeom>
                <a:avLst/>
                <a:gdLst>
                  <a:gd name="T0" fmla="*/ 3 w 215"/>
                  <a:gd name="T1" fmla="*/ 163 h 373"/>
                  <a:gd name="T2" fmla="*/ 21 w 215"/>
                  <a:gd name="T3" fmla="*/ 163 h 373"/>
                  <a:gd name="T4" fmla="*/ 21 w 215"/>
                  <a:gd name="T5" fmla="*/ 260 h 373"/>
                  <a:gd name="T6" fmla="*/ 3 w 215"/>
                  <a:gd name="T7" fmla="*/ 260 h 373"/>
                  <a:gd name="T8" fmla="*/ 0 w 215"/>
                  <a:gd name="T9" fmla="*/ 281 h 373"/>
                  <a:gd name="T10" fmla="*/ 24 w 215"/>
                  <a:gd name="T11" fmla="*/ 281 h 373"/>
                  <a:gd name="T12" fmla="*/ 24 w 215"/>
                  <a:gd name="T13" fmla="*/ 0 h 373"/>
                  <a:gd name="T14" fmla="*/ 0 w 215"/>
                  <a:gd name="T15" fmla="*/ 0 h 373"/>
                  <a:gd name="T16" fmla="*/ 3 w 215"/>
                  <a:gd name="T17" fmla="*/ 22 h 373"/>
                  <a:gd name="T18" fmla="*/ 21 w 215"/>
                  <a:gd name="T19" fmla="*/ 22 h 373"/>
                  <a:gd name="T20" fmla="*/ 21 w 215"/>
                  <a:gd name="T21" fmla="*/ 129 h 373"/>
                  <a:gd name="T22" fmla="*/ 3 w 215"/>
                  <a:gd name="T23" fmla="*/ 129 h 373"/>
                  <a:gd name="T24" fmla="*/ 3 w 215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3"/>
                  <a:gd name="T41" fmla="*/ 215 w 215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3">
                    <a:moveTo>
                      <a:pt x="28" y="217"/>
                    </a:moveTo>
                    <a:lnTo>
                      <a:pt x="186" y="217"/>
                    </a:lnTo>
                    <a:lnTo>
                      <a:pt x="186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5" y="373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6" y="29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78" name="Freeform 384"/>
              <p:cNvSpPr>
                <a:spLocks/>
              </p:cNvSpPr>
              <p:nvPr/>
            </p:nvSpPr>
            <p:spPr bwMode="auto">
              <a:xfrm>
                <a:off x="4799" y="2721"/>
                <a:ext cx="10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79" name="Freeform 386"/>
              <p:cNvSpPr>
                <a:spLocks/>
              </p:cNvSpPr>
              <p:nvPr/>
            </p:nvSpPr>
            <p:spPr bwMode="auto">
              <a:xfrm>
                <a:off x="4903" y="3139"/>
                <a:ext cx="9" cy="324"/>
              </a:xfrm>
              <a:custGeom>
                <a:avLst/>
                <a:gdLst>
                  <a:gd name="T0" fmla="*/ 3 w 29"/>
                  <a:gd name="T1" fmla="*/ 21 h 372"/>
                  <a:gd name="T2" fmla="*/ 3 w 29"/>
                  <a:gd name="T3" fmla="*/ 260 h 372"/>
                  <a:gd name="T4" fmla="*/ 0 w 29"/>
                  <a:gd name="T5" fmla="*/ 282 h 372"/>
                  <a:gd name="T6" fmla="*/ 0 w 29"/>
                  <a:gd name="T7" fmla="*/ 0 h 372"/>
                  <a:gd name="T8" fmla="*/ 3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29" y="27"/>
                    </a:moveTo>
                    <a:lnTo>
                      <a:pt x="29" y="343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80" name="Freeform 387"/>
              <p:cNvSpPr>
                <a:spLocks/>
              </p:cNvSpPr>
              <p:nvPr/>
            </p:nvSpPr>
            <p:spPr bwMode="auto">
              <a:xfrm>
                <a:off x="4799" y="3139"/>
                <a:ext cx="72" cy="324"/>
              </a:xfrm>
              <a:custGeom>
                <a:avLst/>
                <a:gdLst>
                  <a:gd name="T0" fmla="*/ 3 w 215"/>
                  <a:gd name="T1" fmla="*/ 165 h 372"/>
                  <a:gd name="T2" fmla="*/ 21 w 215"/>
                  <a:gd name="T3" fmla="*/ 165 h 372"/>
                  <a:gd name="T4" fmla="*/ 21 w 215"/>
                  <a:gd name="T5" fmla="*/ 260 h 372"/>
                  <a:gd name="T6" fmla="*/ 3 w 215"/>
                  <a:gd name="T7" fmla="*/ 260 h 372"/>
                  <a:gd name="T8" fmla="*/ 0 w 215"/>
                  <a:gd name="T9" fmla="*/ 282 h 372"/>
                  <a:gd name="T10" fmla="*/ 24 w 215"/>
                  <a:gd name="T11" fmla="*/ 282 h 372"/>
                  <a:gd name="T12" fmla="*/ 24 w 215"/>
                  <a:gd name="T13" fmla="*/ 0 h 372"/>
                  <a:gd name="T14" fmla="*/ 0 w 215"/>
                  <a:gd name="T15" fmla="*/ 0 h 372"/>
                  <a:gd name="T16" fmla="*/ 3 w 215"/>
                  <a:gd name="T17" fmla="*/ 21 h 372"/>
                  <a:gd name="T18" fmla="*/ 21 w 215"/>
                  <a:gd name="T19" fmla="*/ 21 h 372"/>
                  <a:gd name="T20" fmla="*/ 21 w 215"/>
                  <a:gd name="T21" fmla="*/ 130 h 372"/>
                  <a:gd name="T22" fmla="*/ 3 w 215"/>
                  <a:gd name="T23" fmla="*/ 130 h 372"/>
                  <a:gd name="T24" fmla="*/ 3 w 215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2"/>
                  <a:gd name="T41" fmla="*/ 215 w 215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2">
                    <a:moveTo>
                      <a:pt x="28" y="217"/>
                    </a:moveTo>
                    <a:lnTo>
                      <a:pt x="186" y="217"/>
                    </a:lnTo>
                    <a:lnTo>
                      <a:pt x="186" y="343"/>
                    </a:lnTo>
                    <a:lnTo>
                      <a:pt x="29" y="343"/>
                    </a:lnTo>
                    <a:lnTo>
                      <a:pt x="0" y="372"/>
                    </a:lnTo>
                    <a:lnTo>
                      <a:pt x="215" y="372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7"/>
                    </a:lnTo>
                    <a:lnTo>
                      <a:pt x="186" y="27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81" name="Freeform 388"/>
              <p:cNvSpPr>
                <a:spLocks/>
              </p:cNvSpPr>
              <p:nvPr/>
            </p:nvSpPr>
            <p:spPr bwMode="auto">
              <a:xfrm>
                <a:off x="4799" y="3139"/>
                <a:ext cx="10" cy="324"/>
              </a:xfrm>
              <a:custGeom>
                <a:avLst/>
                <a:gdLst>
                  <a:gd name="T0" fmla="*/ 3 w 29"/>
                  <a:gd name="T1" fmla="*/ 21 h 372"/>
                  <a:gd name="T2" fmla="*/ 3 w 29"/>
                  <a:gd name="T3" fmla="*/ 260 h 372"/>
                  <a:gd name="T4" fmla="*/ 0 w 29"/>
                  <a:gd name="T5" fmla="*/ 282 h 372"/>
                  <a:gd name="T6" fmla="*/ 0 w 29"/>
                  <a:gd name="T7" fmla="*/ 0 h 372"/>
                  <a:gd name="T8" fmla="*/ 3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29" y="27"/>
                    </a:moveTo>
                    <a:lnTo>
                      <a:pt x="29" y="343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82" name="Rectangle 389"/>
              <p:cNvSpPr>
                <a:spLocks noChangeArrowheads="1"/>
              </p:cNvSpPr>
              <p:nvPr/>
            </p:nvSpPr>
            <p:spPr bwMode="auto">
              <a:xfrm>
                <a:off x="5114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83" name="Rectangle 390"/>
              <p:cNvSpPr>
                <a:spLocks noChangeArrowheads="1"/>
              </p:cNvSpPr>
              <p:nvPr/>
            </p:nvSpPr>
            <p:spPr bwMode="auto">
              <a:xfrm>
                <a:off x="5218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84" name="Rectangle 391"/>
              <p:cNvSpPr>
                <a:spLocks noChangeArrowheads="1"/>
              </p:cNvSpPr>
              <p:nvPr/>
            </p:nvSpPr>
            <p:spPr bwMode="auto">
              <a:xfrm>
                <a:off x="5324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85" name="Rectangle 392"/>
              <p:cNvSpPr>
                <a:spLocks noChangeArrowheads="1"/>
              </p:cNvSpPr>
              <p:nvPr/>
            </p:nvSpPr>
            <p:spPr bwMode="auto">
              <a:xfrm>
                <a:off x="5008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86" name="Rectangle 393"/>
              <p:cNvSpPr>
                <a:spLocks noChangeArrowheads="1"/>
              </p:cNvSpPr>
              <p:nvPr/>
            </p:nvSpPr>
            <p:spPr bwMode="auto">
              <a:xfrm>
                <a:off x="4903" y="2898"/>
                <a:ext cx="71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87" name="Rectangle 394"/>
              <p:cNvSpPr>
                <a:spLocks noChangeArrowheads="1"/>
              </p:cNvSpPr>
              <p:nvPr/>
            </p:nvSpPr>
            <p:spPr bwMode="auto">
              <a:xfrm>
                <a:off x="4799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88" name="Freeform 395"/>
              <p:cNvSpPr>
                <a:spLocks/>
              </p:cNvSpPr>
              <p:nvPr/>
            </p:nvSpPr>
            <p:spPr bwMode="auto">
              <a:xfrm>
                <a:off x="4986" y="2736"/>
                <a:ext cx="12" cy="37"/>
              </a:xfrm>
              <a:custGeom>
                <a:avLst/>
                <a:gdLst>
                  <a:gd name="T0" fmla="*/ 2 w 37"/>
                  <a:gd name="T1" fmla="*/ 36 h 38"/>
                  <a:gd name="T2" fmla="*/ 3 w 37"/>
                  <a:gd name="T3" fmla="*/ 34 h 38"/>
                  <a:gd name="T4" fmla="*/ 3 w 37"/>
                  <a:gd name="T5" fmla="*/ 30 h 38"/>
                  <a:gd name="T6" fmla="*/ 4 w 37"/>
                  <a:gd name="T7" fmla="*/ 23 h 38"/>
                  <a:gd name="T8" fmla="*/ 4 w 37"/>
                  <a:gd name="T9" fmla="*/ 19 h 38"/>
                  <a:gd name="T10" fmla="*/ 4 w 37"/>
                  <a:gd name="T11" fmla="*/ 12 h 38"/>
                  <a:gd name="T12" fmla="*/ 3 w 37"/>
                  <a:gd name="T13" fmla="*/ 5 h 38"/>
                  <a:gd name="T14" fmla="*/ 3 w 37"/>
                  <a:gd name="T15" fmla="*/ 1 h 38"/>
                  <a:gd name="T16" fmla="*/ 2 w 37"/>
                  <a:gd name="T17" fmla="*/ 0 h 38"/>
                  <a:gd name="T18" fmla="*/ 1 w 37"/>
                  <a:gd name="T19" fmla="*/ 1 h 38"/>
                  <a:gd name="T20" fmla="*/ 1 w 37"/>
                  <a:gd name="T21" fmla="*/ 5 h 38"/>
                  <a:gd name="T22" fmla="*/ 0 w 37"/>
                  <a:gd name="T23" fmla="*/ 12 h 38"/>
                  <a:gd name="T24" fmla="*/ 0 w 37"/>
                  <a:gd name="T25" fmla="*/ 19 h 38"/>
                  <a:gd name="T26" fmla="*/ 0 w 37"/>
                  <a:gd name="T27" fmla="*/ 23 h 38"/>
                  <a:gd name="T28" fmla="*/ 1 w 37"/>
                  <a:gd name="T29" fmla="*/ 30 h 38"/>
                  <a:gd name="T30" fmla="*/ 1 w 37"/>
                  <a:gd name="T31" fmla="*/ 34 h 38"/>
                  <a:gd name="T32" fmla="*/ 2 w 37"/>
                  <a:gd name="T33" fmla="*/ 36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7"/>
                  <a:gd name="T52" fmla="*/ 0 h 38"/>
                  <a:gd name="T53" fmla="*/ 37 w 37"/>
                  <a:gd name="T54" fmla="*/ 38 h 3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7" h="38">
                    <a:moveTo>
                      <a:pt x="19" y="38"/>
                    </a:moveTo>
                    <a:lnTo>
                      <a:pt x="26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7" y="19"/>
                    </a:lnTo>
                    <a:lnTo>
                      <a:pt x="36" y="12"/>
                    </a:lnTo>
                    <a:lnTo>
                      <a:pt x="32" y="5"/>
                    </a:lnTo>
                    <a:lnTo>
                      <a:pt x="26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</p:grpSp>
        <p:grpSp>
          <p:nvGrpSpPr>
            <p:cNvPr id="130" name="Group 316"/>
            <p:cNvGrpSpPr>
              <a:grpSpLocks/>
            </p:cNvGrpSpPr>
            <p:nvPr/>
          </p:nvGrpSpPr>
          <p:grpSpPr bwMode="auto">
            <a:xfrm>
              <a:off x="3687090" y="3468236"/>
              <a:ext cx="217959" cy="170384"/>
              <a:chOff x="4727" y="2506"/>
              <a:chExt cx="706" cy="1172"/>
            </a:xfrm>
          </p:grpSpPr>
          <p:sp>
            <p:nvSpPr>
              <p:cNvPr id="133" name="Freeform 317"/>
              <p:cNvSpPr>
                <a:spLocks/>
              </p:cNvSpPr>
              <p:nvPr/>
            </p:nvSpPr>
            <p:spPr bwMode="auto">
              <a:xfrm>
                <a:off x="4727" y="3558"/>
                <a:ext cx="46" cy="120"/>
              </a:xfrm>
              <a:custGeom>
                <a:avLst/>
                <a:gdLst>
                  <a:gd name="T0" fmla="*/ 0 w 139"/>
                  <a:gd name="T1" fmla="*/ 107 h 135"/>
                  <a:gd name="T2" fmla="*/ 0 w 139"/>
                  <a:gd name="T3" fmla="*/ 73 h 135"/>
                  <a:gd name="T4" fmla="*/ 5 w 139"/>
                  <a:gd name="T5" fmla="*/ 73 h 135"/>
                  <a:gd name="T6" fmla="*/ 5 w 139"/>
                  <a:gd name="T7" fmla="*/ 37 h 135"/>
                  <a:gd name="T8" fmla="*/ 10 w 139"/>
                  <a:gd name="T9" fmla="*/ 37 h 135"/>
                  <a:gd name="T10" fmla="*/ 10 w 139"/>
                  <a:gd name="T11" fmla="*/ 0 h 135"/>
                  <a:gd name="T12" fmla="*/ 15 w 139"/>
                  <a:gd name="T13" fmla="*/ 0 h 135"/>
                  <a:gd name="T14" fmla="*/ 15 w 139"/>
                  <a:gd name="T15" fmla="*/ 107 h 135"/>
                  <a:gd name="T16" fmla="*/ 0 w 139"/>
                  <a:gd name="T17" fmla="*/ 107 h 1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9"/>
                  <a:gd name="T28" fmla="*/ 0 h 135"/>
                  <a:gd name="T29" fmla="*/ 139 w 139"/>
                  <a:gd name="T30" fmla="*/ 135 h 13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9" h="135">
                    <a:moveTo>
                      <a:pt x="0" y="135"/>
                    </a:moveTo>
                    <a:lnTo>
                      <a:pt x="0" y="92"/>
                    </a:lnTo>
                    <a:lnTo>
                      <a:pt x="46" y="92"/>
                    </a:lnTo>
                    <a:lnTo>
                      <a:pt x="46" y="47"/>
                    </a:lnTo>
                    <a:lnTo>
                      <a:pt x="92" y="47"/>
                    </a:lnTo>
                    <a:lnTo>
                      <a:pt x="92" y="0"/>
                    </a:lnTo>
                    <a:lnTo>
                      <a:pt x="139" y="0"/>
                    </a:lnTo>
                    <a:lnTo>
                      <a:pt x="139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34" name="Freeform 318"/>
              <p:cNvSpPr>
                <a:spLocks/>
              </p:cNvSpPr>
              <p:nvPr/>
            </p:nvSpPr>
            <p:spPr bwMode="auto">
              <a:xfrm>
                <a:off x="4773" y="2564"/>
                <a:ext cx="648" cy="1114"/>
              </a:xfrm>
              <a:custGeom>
                <a:avLst/>
                <a:gdLst>
                  <a:gd name="T0" fmla="*/ 0 w 1946"/>
                  <a:gd name="T1" fmla="*/ 971 h 1278"/>
                  <a:gd name="T2" fmla="*/ 0 w 1946"/>
                  <a:gd name="T3" fmla="*/ 78 h 1278"/>
                  <a:gd name="T4" fmla="*/ 84 w 1946"/>
                  <a:gd name="T5" fmla="*/ 78 h 1278"/>
                  <a:gd name="T6" fmla="*/ 84 w 1946"/>
                  <a:gd name="T7" fmla="*/ 71 h 1278"/>
                  <a:gd name="T8" fmla="*/ 84 w 1946"/>
                  <a:gd name="T9" fmla="*/ 62 h 1278"/>
                  <a:gd name="T10" fmla="*/ 85 w 1946"/>
                  <a:gd name="T11" fmla="*/ 55 h 1278"/>
                  <a:gd name="T12" fmla="*/ 85 w 1946"/>
                  <a:gd name="T13" fmla="*/ 48 h 1278"/>
                  <a:gd name="T14" fmla="*/ 86 w 1946"/>
                  <a:gd name="T15" fmla="*/ 42 h 1278"/>
                  <a:gd name="T16" fmla="*/ 88 w 1946"/>
                  <a:gd name="T17" fmla="*/ 35 h 1278"/>
                  <a:gd name="T18" fmla="*/ 89 w 1946"/>
                  <a:gd name="T19" fmla="*/ 29 h 1278"/>
                  <a:gd name="T20" fmla="*/ 91 w 1946"/>
                  <a:gd name="T21" fmla="*/ 23 h 1278"/>
                  <a:gd name="T22" fmla="*/ 92 w 1946"/>
                  <a:gd name="T23" fmla="*/ 18 h 1278"/>
                  <a:gd name="T24" fmla="*/ 94 w 1946"/>
                  <a:gd name="T25" fmla="*/ 14 h 1278"/>
                  <a:gd name="T26" fmla="*/ 96 w 1946"/>
                  <a:gd name="T27" fmla="*/ 10 h 1278"/>
                  <a:gd name="T28" fmla="*/ 98 w 1946"/>
                  <a:gd name="T29" fmla="*/ 6 h 1278"/>
                  <a:gd name="T30" fmla="*/ 101 w 1946"/>
                  <a:gd name="T31" fmla="*/ 3 h 1278"/>
                  <a:gd name="T32" fmla="*/ 103 w 1946"/>
                  <a:gd name="T33" fmla="*/ 3 h 1278"/>
                  <a:gd name="T34" fmla="*/ 105 w 1946"/>
                  <a:gd name="T35" fmla="*/ 0 h 1278"/>
                  <a:gd name="T36" fmla="*/ 108 w 1946"/>
                  <a:gd name="T37" fmla="*/ 0 h 1278"/>
                  <a:gd name="T38" fmla="*/ 110 w 1946"/>
                  <a:gd name="T39" fmla="*/ 0 h 1278"/>
                  <a:gd name="T40" fmla="*/ 113 w 1946"/>
                  <a:gd name="T41" fmla="*/ 3 h 1278"/>
                  <a:gd name="T42" fmla="*/ 115 w 1946"/>
                  <a:gd name="T43" fmla="*/ 3 h 1278"/>
                  <a:gd name="T44" fmla="*/ 118 w 1946"/>
                  <a:gd name="T45" fmla="*/ 6 h 1278"/>
                  <a:gd name="T46" fmla="*/ 120 w 1946"/>
                  <a:gd name="T47" fmla="*/ 10 h 1278"/>
                  <a:gd name="T48" fmla="*/ 122 w 1946"/>
                  <a:gd name="T49" fmla="*/ 14 h 1278"/>
                  <a:gd name="T50" fmla="*/ 124 w 1946"/>
                  <a:gd name="T51" fmla="*/ 18 h 1278"/>
                  <a:gd name="T52" fmla="*/ 125 w 1946"/>
                  <a:gd name="T53" fmla="*/ 23 h 1278"/>
                  <a:gd name="T54" fmla="*/ 127 w 1946"/>
                  <a:gd name="T55" fmla="*/ 29 h 1278"/>
                  <a:gd name="T56" fmla="*/ 128 w 1946"/>
                  <a:gd name="T57" fmla="*/ 35 h 1278"/>
                  <a:gd name="T58" fmla="*/ 130 w 1946"/>
                  <a:gd name="T59" fmla="*/ 42 h 1278"/>
                  <a:gd name="T60" fmla="*/ 130 w 1946"/>
                  <a:gd name="T61" fmla="*/ 48 h 1278"/>
                  <a:gd name="T62" fmla="*/ 131 w 1946"/>
                  <a:gd name="T63" fmla="*/ 55 h 1278"/>
                  <a:gd name="T64" fmla="*/ 132 w 1946"/>
                  <a:gd name="T65" fmla="*/ 62 h 1278"/>
                  <a:gd name="T66" fmla="*/ 132 w 1946"/>
                  <a:gd name="T67" fmla="*/ 71 h 1278"/>
                  <a:gd name="T68" fmla="*/ 132 w 1946"/>
                  <a:gd name="T69" fmla="*/ 78 h 1278"/>
                  <a:gd name="T70" fmla="*/ 216 w 1946"/>
                  <a:gd name="T71" fmla="*/ 78 h 1278"/>
                  <a:gd name="T72" fmla="*/ 216 w 1946"/>
                  <a:gd name="T73" fmla="*/ 970 h 1278"/>
                  <a:gd name="T74" fmla="*/ 0 w 1946"/>
                  <a:gd name="T75" fmla="*/ 971 h 127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946"/>
                  <a:gd name="T115" fmla="*/ 0 h 1278"/>
                  <a:gd name="T116" fmla="*/ 1946 w 1946"/>
                  <a:gd name="T117" fmla="*/ 1278 h 1278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946" h="1278">
                    <a:moveTo>
                      <a:pt x="0" y="1278"/>
                    </a:moveTo>
                    <a:lnTo>
                      <a:pt x="0" y="103"/>
                    </a:lnTo>
                    <a:lnTo>
                      <a:pt x="753" y="103"/>
                    </a:lnTo>
                    <a:lnTo>
                      <a:pt x="754" y="93"/>
                    </a:lnTo>
                    <a:lnTo>
                      <a:pt x="757" y="82"/>
                    </a:lnTo>
                    <a:lnTo>
                      <a:pt x="763" y="72"/>
                    </a:lnTo>
                    <a:lnTo>
                      <a:pt x="769" y="63"/>
                    </a:lnTo>
                    <a:lnTo>
                      <a:pt x="779" y="55"/>
                    </a:lnTo>
                    <a:lnTo>
                      <a:pt x="790" y="46"/>
                    </a:lnTo>
                    <a:lnTo>
                      <a:pt x="803" y="38"/>
                    </a:lnTo>
                    <a:lnTo>
                      <a:pt x="817" y="30"/>
                    </a:lnTo>
                    <a:lnTo>
                      <a:pt x="833" y="24"/>
                    </a:lnTo>
                    <a:lnTo>
                      <a:pt x="849" y="18"/>
                    </a:lnTo>
                    <a:lnTo>
                      <a:pt x="867" y="13"/>
                    </a:lnTo>
                    <a:lnTo>
                      <a:pt x="887" y="8"/>
                    </a:lnTo>
                    <a:lnTo>
                      <a:pt x="907" y="5"/>
                    </a:lnTo>
                    <a:lnTo>
                      <a:pt x="928" y="3"/>
                    </a:lnTo>
                    <a:lnTo>
                      <a:pt x="950" y="0"/>
                    </a:lnTo>
                    <a:lnTo>
                      <a:pt x="972" y="0"/>
                    </a:lnTo>
                    <a:lnTo>
                      <a:pt x="995" y="0"/>
                    </a:lnTo>
                    <a:lnTo>
                      <a:pt x="1017" y="3"/>
                    </a:lnTo>
                    <a:lnTo>
                      <a:pt x="1038" y="5"/>
                    </a:lnTo>
                    <a:lnTo>
                      <a:pt x="1059" y="8"/>
                    </a:lnTo>
                    <a:lnTo>
                      <a:pt x="1078" y="13"/>
                    </a:lnTo>
                    <a:lnTo>
                      <a:pt x="1096" y="18"/>
                    </a:lnTo>
                    <a:lnTo>
                      <a:pt x="1113" y="24"/>
                    </a:lnTo>
                    <a:lnTo>
                      <a:pt x="1129" y="30"/>
                    </a:lnTo>
                    <a:lnTo>
                      <a:pt x="1143" y="38"/>
                    </a:lnTo>
                    <a:lnTo>
                      <a:pt x="1155" y="46"/>
                    </a:lnTo>
                    <a:lnTo>
                      <a:pt x="1167" y="55"/>
                    </a:lnTo>
                    <a:lnTo>
                      <a:pt x="1175" y="63"/>
                    </a:lnTo>
                    <a:lnTo>
                      <a:pt x="1183" y="72"/>
                    </a:lnTo>
                    <a:lnTo>
                      <a:pt x="1189" y="82"/>
                    </a:lnTo>
                    <a:lnTo>
                      <a:pt x="1192" y="93"/>
                    </a:lnTo>
                    <a:lnTo>
                      <a:pt x="1193" y="103"/>
                    </a:lnTo>
                    <a:lnTo>
                      <a:pt x="1946" y="103"/>
                    </a:lnTo>
                    <a:lnTo>
                      <a:pt x="1946" y="1277"/>
                    </a:lnTo>
                    <a:lnTo>
                      <a:pt x="0" y="1278"/>
                    </a:lnTo>
                    <a:close/>
                  </a:path>
                </a:pathLst>
              </a:custGeom>
              <a:solidFill>
                <a:srgbClr val="B233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35" name="Rectangle 319"/>
              <p:cNvSpPr>
                <a:spLocks noChangeArrowheads="1"/>
              </p:cNvSpPr>
              <p:nvPr/>
            </p:nvSpPr>
            <p:spPr bwMode="auto">
              <a:xfrm>
                <a:off x="5188" y="3087"/>
                <a:ext cx="42" cy="3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36" name="Rectangle 320"/>
              <p:cNvSpPr>
                <a:spLocks noChangeArrowheads="1"/>
              </p:cNvSpPr>
              <p:nvPr/>
            </p:nvSpPr>
            <p:spPr bwMode="auto">
              <a:xfrm>
                <a:off x="5168" y="3134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37" name="Rectangle 321"/>
              <p:cNvSpPr>
                <a:spLocks noChangeArrowheads="1"/>
              </p:cNvSpPr>
              <p:nvPr/>
            </p:nvSpPr>
            <p:spPr bwMode="auto">
              <a:xfrm>
                <a:off x="5306" y="3034"/>
                <a:ext cx="42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38" name="Rectangle 322"/>
              <p:cNvSpPr>
                <a:spLocks noChangeArrowheads="1"/>
              </p:cNvSpPr>
              <p:nvPr/>
            </p:nvSpPr>
            <p:spPr bwMode="auto">
              <a:xfrm>
                <a:off x="5286" y="3087"/>
                <a:ext cx="40" cy="3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39" name="Rectangle 323"/>
              <p:cNvSpPr>
                <a:spLocks noChangeArrowheads="1"/>
              </p:cNvSpPr>
              <p:nvPr/>
            </p:nvSpPr>
            <p:spPr bwMode="auto">
              <a:xfrm>
                <a:off x="5286" y="2987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40" name="Rectangle 324"/>
              <p:cNvSpPr>
                <a:spLocks noChangeArrowheads="1"/>
              </p:cNvSpPr>
              <p:nvPr/>
            </p:nvSpPr>
            <p:spPr bwMode="auto">
              <a:xfrm>
                <a:off x="4773" y="3076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41" name="Rectangle 325"/>
              <p:cNvSpPr>
                <a:spLocks noChangeArrowheads="1"/>
              </p:cNvSpPr>
              <p:nvPr/>
            </p:nvSpPr>
            <p:spPr bwMode="auto">
              <a:xfrm>
                <a:off x="4773" y="3024"/>
                <a:ext cx="18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42" name="Rectangle 326"/>
              <p:cNvSpPr>
                <a:spLocks noChangeArrowheads="1"/>
              </p:cNvSpPr>
              <p:nvPr/>
            </p:nvSpPr>
            <p:spPr bwMode="auto">
              <a:xfrm>
                <a:off x="4773" y="3123"/>
                <a:ext cx="18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43" name="Rectangle 327"/>
              <p:cNvSpPr>
                <a:spLocks noChangeArrowheads="1"/>
              </p:cNvSpPr>
              <p:nvPr/>
            </p:nvSpPr>
            <p:spPr bwMode="auto">
              <a:xfrm>
                <a:off x="4946" y="3076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44" name="Rectangle 328"/>
              <p:cNvSpPr>
                <a:spLocks noChangeArrowheads="1"/>
              </p:cNvSpPr>
              <p:nvPr/>
            </p:nvSpPr>
            <p:spPr bwMode="auto">
              <a:xfrm>
                <a:off x="4924" y="312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45" name="Rectangle 329"/>
              <p:cNvSpPr>
                <a:spLocks noChangeArrowheads="1"/>
              </p:cNvSpPr>
              <p:nvPr/>
            </p:nvSpPr>
            <p:spPr bwMode="auto">
              <a:xfrm>
                <a:off x="4773" y="345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46" name="Rectangle 330"/>
              <p:cNvSpPr>
                <a:spLocks noChangeArrowheads="1"/>
              </p:cNvSpPr>
              <p:nvPr/>
            </p:nvSpPr>
            <p:spPr bwMode="auto">
              <a:xfrm>
                <a:off x="4773" y="3406"/>
                <a:ext cx="18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47" name="Rectangle 331"/>
              <p:cNvSpPr>
                <a:spLocks noChangeArrowheads="1"/>
              </p:cNvSpPr>
              <p:nvPr/>
            </p:nvSpPr>
            <p:spPr bwMode="auto">
              <a:xfrm>
                <a:off x="4773" y="3505"/>
                <a:ext cx="18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48" name="Rectangle 332"/>
              <p:cNvSpPr>
                <a:spLocks noChangeArrowheads="1"/>
              </p:cNvSpPr>
              <p:nvPr/>
            </p:nvSpPr>
            <p:spPr bwMode="auto">
              <a:xfrm>
                <a:off x="4946" y="345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49" name="Rectangle 333"/>
              <p:cNvSpPr>
                <a:spLocks noChangeArrowheads="1"/>
              </p:cNvSpPr>
              <p:nvPr/>
            </p:nvSpPr>
            <p:spPr bwMode="auto">
              <a:xfrm>
                <a:off x="4924" y="3505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50" name="Freeform 334"/>
              <p:cNvSpPr>
                <a:spLocks/>
              </p:cNvSpPr>
              <p:nvPr/>
            </p:nvSpPr>
            <p:spPr bwMode="auto">
              <a:xfrm>
                <a:off x="5024" y="3076"/>
                <a:ext cx="146" cy="89"/>
              </a:xfrm>
              <a:custGeom>
                <a:avLst/>
                <a:gdLst>
                  <a:gd name="T0" fmla="*/ 48 w 440"/>
                  <a:gd name="T1" fmla="*/ 78 h 102"/>
                  <a:gd name="T2" fmla="*/ 48 w 440"/>
                  <a:gd name="T3" fmla="*/ 70 h 102"/>
                  <a:gd name="T4" fmla="*/ 48 w 440"/>
                  <a:gd name="T5" fmla="*/ 63 h 102"/>
                  <a:gd name="T6" fmla="*/ 47 w 440"/>
                  <a:gd name="T7" fmla="*/ 55 h 102"/>
                  <a:gd name="T8" fmla="*/ 46 w 440"/>
                  <a:gd name="T9" fmla="*/ 49 h 102"/>
                  <a:gd name="T10" fmla="*/ 45 w 440"/>
                  <a:gd name="T11" fmla="*/ 42 h 102"/>
                  <a:gd name="T12" fmla="*/ 44 w 440"/>
                  <a:gd name="T13" fmla="*/ 35 h 102"/>
                  <a:gd name="T14" fmla="*/ 43 w 440"/>
                  <a:gd name="T15" fmla="*/ 29 h 102"/>
                  <a:gd name="T16" fmla="*/ 41 w 440"/>
                  <a:gd name="T17" fmla="*/ 23 h 102"/>
                  <a:gd name="T18" fmla="*/ 39 w 440"/>
                  <a:gd name="T19" fmla="*/ 18 h 102"/>
                  <a:gd name="T20" fmla="*/ 38 w 440"/>
                  <a:gd name="T21" fmla="*/ 14 h 102"/>
                  <a:gd name="T22" fmla="*/ 36 w 440"/>
                  <a:gd name="T23" fmla="*/ 10 h 102"/>
                  <a:gd name="T24" fmla="*/ 34 w 440"/>
                  <a:gd name="T25" fmla="*/ 6 h 102"/>
                  <a:gd name="T26" fmla="*/ 32 w 440"/>
                  <a:gd name="T27" fmla="*/ 3 h 102"/>
                  <a:gd name="T28" fmla="*/ 29 w 440"/>
                  <a:gd name="T29" fmla="*/ 3 h 102"/>
                  <a:gd name="T30" fmla="*/ 27 w 440"/>
                  <a:gd name="T31" fmla="*/ 0 h 102"/>
                  <a:gd name="T32" fmla="*/ 24 w 440"/>
                  <a:gd name="T33" fmla="*/ 0 h 102"/>
                  <a:gd name="T34" fmla="*/ 22 w 440"/>
                  <a:gd name="T35" fmla="*/ 0 h 102"/>
                  <a:gd name="T36" fmla="*/ 19 w 440"/>
                  <a:gd name="T37" fmla="*/ 3 h 102"/>
                  <a:gd name="T38" fmla="*/ 17 w 440"/>
                  <a:gd name="T39" fmla="*/ 3 h 102"/>
                  <a:gd name="T40" fmla="*/ 15 w 440"/>
                  <a:gd name="T41" fmla="*/ 6 h 102"/>
                  <a:gd name="T42" fmla="*/ 13 w 440"/>
                  <a:gd name="T43" fmla="*/ 10 h 102"/>
                  <a:gd name="T44" fmla="*/ 11 w 440"/>
                  <a:gd name="T45" fmla="*/ 14 h 102"/>
                  <a:gd name="T46" fmla="*/ 9 w 440"/>
                  <a:gd name="T47" fmla="*/ 18 h 102"/>
                  <a:gd name="T48" fmla="*/ 7 w 440"/>
                  <a:gd name="T49" fmla="*/ 23 h 102"/>
                  <a:gd name="T50" fmla="*/ 6 w 440"/>
                  <a:gd name="T51" fmla="*/ 29 h 102"/>
                  <a:gd name="T52" fmla="*/ 4 w 440"/>
                  <a:gd name="T53" fmla="*/ 35 h 102"/>
                  <a:gd name="T54" fmla="*/ 3 w 440"/>
                  <a:gd name="T55" fmla="*/ 42 h 102"/>
                  <a:gd name="T56" fmla="*/ 2 w 440"/>
                  <a:gd name="T57" fmla="*/ 49 h 102"/>
                  <a:gd name="T58" fmla="*/ 1 w 440"/>
                  <a:gd name="T59" fmla="*/ 55 h 102"/>
                  <a:gd name="T60" fmla="*/ 0 w 440"/>
                  <a:gd name="T61" fmla="*/ 63 h 102"/>
                  <a:gd name="T62" fmla="*/ 0 w 440"/>
                  <a:gd name="T63" fmla="*/ 70 h 102"/>
                  <a:gd name="T64" fmla="*/ 0 w 440"/>
                  <a:gd name="T65" fmla="*/ 78 h 102"/>
                  <a:gd name="T66" fmla="*/ 48 w 440"/>
                  <a:gd name="T67" fmla="*/ 78 h 10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40"/>
                  <a:gd name="T103" fmla="*/ 0 h 102"/>
                  <a:gd name="T104" fmla="*/ 440 w 440"/>
                  <a:gd name="T105" fmla="*/ 102 h 10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40" h="102">
                    <a:moveTo>
                      <a:pt x="440" y="102"/>
                    </a:moveTo>
                    <a:lnTo>
                      <a:pt x="439" y="92"/>
                    </a:lnTo>
                    <a:lnTo>
                      <a:pt x="436" y="82"/>
                    </a:lnTo>
                    <a:lnTo>
                      <a:pt x="430" y="72"/>
                    </a:lnTo>
                    <a:lnTo>
                      <a:pt x="422" y="64"/>
                    </a:lnTo>
                    <a:lnTo>
                      <a:pt x="414" y="55"/>
                    </a:lnTo>
                    <a:lnTo>
                      <a:pt x="402" y="46"/>
                    </a:lnTo>
                    <a:lnTo>
                      <a:pt x="390" y="38"/>
                    </a:lnTo>
                    <a:lnTo>
                      <a:pt x="376" y="30"/>
                    </a:lnTo>
                    <a:lnTo>
                      <a:pt x="360" y="24"/>
                    </a:lnTo>
                    <a:lnTo>
                      <a:pt x="343" y="18"/>
                    </a:lnTo>
                    <a:lnTo>
                      <a:pt x="325" y="13"/>
                    </a:lnTo>
                    <a:lnTo>
                      <a:pt x="306" y="8"/>
                    </a:lnTo>
                    <a:lnTo>
                      <a:pt x="285" y="5"/>
                    </a:lnTo>
                    <a:lnTo>
                      <a:pt x="264" y="3"/>
                    </a:lnTo>
                    <a:lnTo>
                      <a:pt x="242" y="0"/>
                    </a:lnTo>
                    <a:lnTo>
                      <a:pt x="219" y="0"/>
                    </a:lnTo>
                    <a:lnTo>
                      <a:pt x="197" y="0"/>
                    </a:lnTo>
                    <a:lnTo>
                      <a:pt x="175" y="3"/>
                    </a:lnTo>
                    <a:lnTo>
                      <a:pt x="154" y="5"/>
                    </a:lnTo>
                    <a:lnTo>
                      <a:pt x="134" y="8"/>
                    </a:lnTo>
                    <a:lnTo>
                      <a:pt x="114" y="13"/>
                    </a:lnTo>
                    <a:lnTo>
                      <a:pt x="96" y="18"/>
                    </a:lnTo>
                    <a:lnTo>
                      <a:pt x="80" y="24"/>
                    </a:lnTo>
                    <a:lnTo>
                      <a:pt x="64" y="30"/>
                    </a:lnTo>
                    <a:lnTo>
                      <a:pt x="50" y="38"/>
                    </a:lnTo>
                    <a:lnTo>
                      <a:pt x="37" y="46"/>
                    </a:lnTo>
                    <a:lnTo>
                      <a:pt x="26" y="55"/>
                    </a:lnTo>
                    <a:lnTo>
                      <a:pt x="16" y="64"/>
                    </a:lnTo>
                    <a:lnTo>
                      <a:pt x="10" y="72"/>
                    </a:lnTo>
                    <a:lnTo>
                      <a:pt x="4" y="82"/>
                    </a:lnTo>
                    <a:lnTo>
                      <a:pt x="1" y="92"/>
                    </a:lnTo>
                    <a:lnTo>
                      <a:pt x="0" y="102"/>
                    </a:lnTo>
                    <a:lnTo>
                      <a:pt x="440" y="102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51" name="Freeform 335"/>
              <p:cNvSpPr>
                <a:spLocks/>
              </p:cNvSpPr>
              <p:nvPr/>
            </p:nvSpPr>
            <p:spPr bwMode="auto">
              <a:xfrm>
                <a:off x="4789" y="2506"/>
                <a:ext cx="615" cy="147"/>
              </a:xfrm>
              <a:custGeom>
                <a:avLst/>
                <a:gdLst>
                  <a:gd name="T0" fmla="*/ 100 w 1847"/>
                  <a:gd name="T1" fmla="*/ 50 h 168"/>
                  <a:gd name="T2" fmla="*/ 95 w 1847"/>
                  <a:gd name="T3" fmla="*/ 53 h 168"/>
                  <a:gd name="T4" fmla="*/ 91 w 1847"/>
                  <a:gd name="T5" fmla="*/ 60 h 168"/>
                  <a:gd name="T6" fmla="*/ 87 w 1847"/>
                  <a:gd name="T7" fmla="*/ 68 h 168"/>
                  <a:gd name="T8" fmla="*/ 84 w 1847"/>
                  <a:gd name="T9" fmla="*/ 79 h 168"/>
                  <a:gd name="T10" fmla="*/ 81 w 1847"/>
                  <a:gd name="T11" fmla="*/ 92 h 168"/>
                  <a:gd name="T12" fmla="*/ 79 w 1847"/>
                  <a:gd name="T13" fmla="*/ 105 h 168"/>
                  <a:gd name="T14" fmla="*/ 78 w 1847"/>
                  <a:gd name="T15" fmla="*/ 121 h 168"/>
                  <a:gd name="T16" fmla="*/ 0 w 1847"/>
                  <a:gd name="T17" fmla="*/ 129 h 168"/>
                  <a:gd name="T18" fmla="*/ 1 w 1847"/>
                  <a:gd name="T19" fmla="*/ 88 h 168"/>
                  <a:gd name="T20" fmla="*/ 6 w 1847"/>
                  <a:gd name="T21" fmla="*/ 88 h 168"/>
                  <a:gd name="T22" fmla="*/ 16 w 1847"/>
                  <a:gd name="T23" fmla="*/ 88 h 168"/>
                  <a:gd name="T24" fmla="*/ 28 w 1847"/>
                  <a:gd name="T25" fmla="*/ 88 h 168"/>
                  <a:gd name="T26" fmla="*/ 41 w 1847"/>
                  <a:gd name="T27" fmla="*/ 88 h 168"/>
                  <a:gd name="T28" fmla="*/ 54 w 1847"/>
                  <a:gd name="T29" fmla="*/ 88 h 168"/>
                  <a:gd name="T30" fmla="*/ 65 w 1847"/>
                  <a:gd name="T31" fmla="*/ 88 h 168"/>
                  <a:gd name="T32" fmla="*/ 71 w 1847"/>
                  <a:gd name="T33" fmla="*/ 88 h 168"/>
                  <a:gd name="T34" fmla="*/ 74 w 1847"/>
                  <a:gd name="T35" fmla="*/ 80 h 168"/>
                  <a:gd name="T36" fmla="*/ 76 w 1847"/>
                  <a:gd name="T37" fmla="*/ 64 h 168"/>
                  <a:gd name="T38" fmla="*/ 79 w 1847"/>
                  <a:gd name="T39" fmla="*/ 47 h 168"/>
                  <a:gd name="T40" fmla="*/ 83 w 1847"/>
                  <a:gd name="T41" fmla="*/ 33 h 168"/>
                  <a:gd name="T42" fmla="*/ 86 w 1847"/>
                  <a:gd name="T43" fmla="*/ 21 h 168"/>
                  <a:gd name="T44" fmla="*/ 91 w 1847"/>
                  <a:gd name="T45" fmla="*/ 10 h 168"/>
                  <a:gd name="T46" fmla="*/ 95 w 1847"/>
                  <a:gd name="T47" fmla="*/ 4 h 168"/>
                  <a:gd name="T48" fmla="*/ 100 w 1847"/>
                  <a:gd name="T49" fmla="*/ 1 h 168"/>
                  <a:gd name="T50" fmla="*/ 105 w 1847"/>
                  <a:gd name="T51" fmla="*/ 1 h 168"/>
                  <a:gd name="T52" fmla="*/ 110 w 1847"/>
                  <a:gd name="T53" fmla="*/ 4 h 168"/>
                  <a:gd name="T54" fmla="*/ 114 w 1847"/>
                  <a:gd name="T55" fmla="*/ 10 h 168"/>
                  <a:gd name="T56" fmla="*/ 119 w 1847"/>
                  <a:gd name="T57" fmla="*/ 21 h 168"/>
                  <a:gd name="T58" fmla="*/ 123 w 1847"/>
                  <a:gd name="T59" fmla="*/ 33 h 168"/>
                  <a:gd name="T60" fmla="*/ 126 w 1847"/>
                  <a:gd name="T61" fmla="*/ 47 h 168"/>
                  <a:gd name="T62" fmla="*/ 129 w 1847"/>
                  <a:gd name="T63" fmla="*/ 64 h 168"/>
                  <a:gd name="T64" fmla="*/ 131 w 1847"/>
                  <a:gd name="T65" fmla="*/ 80 h 168"/>
                  <a:gd name="T66" fmla="*/ 134 w 1847"/>
                  <a:gd name="T67" fmla="*/ 88 h 168"/>
                  <a:gd name="T68" fmla="*/ 140 w 1847"/>
                  <a:gd name="T69" fmla="*/ 88 h 168"/>
                  <a:gd name="T70" fmla="*/ 151 w 1847"/>
                  <a:gd name="T71" fmla="*/ 88 h 168"/>
                  <a:gd name="T72" fmla="*/ 163 w 1847"/>
                  <a:gd name="T73" fmla="*/ 88 h 168"/>
                  <a:gd name="T74" fmla="*/ 176 w 1847"/>
                  <a:gd name="T75" fmla="*/ 88 h 168"/>
                  <a:gd name="T76" fmla="*/ 189 w 1847"/>
                  <a:gd name="T77" fmla="*/ 88 h 168"/>
                  <a:gd name="T78" fmla="*/ 198 w 1847"/>
                  <a:gd name="T79" fmla="*/ 88 h 168"/>
                  <a:gd name="T80" fmla="*/ 204 w 1847"/>
                  <a:gd name="T81" fmla="*/ 88 h 168"/>
                  <a:gd name="T82" fmla="*/ 205 w 1847"/>
                  <a:gd name="T83" fmla="*/ 129 h 168"/>
                  <a:gd name="T84" fmla="*/ 127 w 1847"/>
                  <a:gd name="T85" fmla="*/ 121 h 168"/>
                  <a:gd name="T86" fmla="*/ 126 w 1847"/>
                  <a:gd name="T87" fmla="*/ 105 h 168"/>
                  <a:gd name="T88" fmla="*/ 124 w 1847"/>
                  <a:gd name="T89" fmla="*/ 92 h 168"/>
                  <a:gd name="T90" fmla="*/ 121 w 1847"/>
                  <a:gd name="T91" fmla="*/ 79 h 168"/>
                  <a:gd name="T92" fmla="*/ 118 w 1847"/>
                  <a:gd name="T93" fmla="*/ 68 h 168"/>
                  <a:gd name="T94" fmla="*/ 114 w 1847"/>
                  <a:gd name="T95" fmla="*/ 60 h 168"/>
                  <a:gd name="T96" fmla="*/ 110 w 1847"/>
                  <a:gd name="T97" fmla="*/ 53 h 168"/>
                  <a:gd name="T98" fmla="*/ 105 w 1847"/>
                  <a:gd name="T99" fmla="*/ 50 h 16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847"/>
                  <a:gd name="T151" fmla="*/ 0 h 168"/>
                  <a:gd name="T152" fmla="*/ 1847 w 1847"/>
                  <a:gd name="T153" fmla="*/ 168 h 16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847" h="168">
                    <a:moveTo>
                      <a:pt x="923" y="65"/>
                    </a:moveTo>
                    <a:lnTo>
                      <a:pt x="901" y="65"/>
                    </a:lnTo>
                    <a:lnTo>
                      <a:pt x="879" y="68"/>
                    </a:lnTo>
                    <a:lnTo>
                      <a:pt x="858" y="70"/>
                    </a:lnTo>
                    <a:lnTo>
                      <a:pt x="838" y="73"/>
                    </a:lnTo>
                    <a:lnTo>
                      <a:pt x="818" y="78"/>
                    </a:lnTo>
                    <a:lnTo>
                      <a:pt x="800" y="83"/>
                    </a:lnTo>
                    <a:lnTo>
                      <a:pt x="784" y="89"/>
                    </a:lnTo>
                    <a:lnTo>
                      <a:pt x="768" y="95"/>
                    </a:lnTo>
                    <a:lnTo>
                      <a:pt x="754" y="103"/>
                    </a:lnTo>
                    <a:lnTo>
                      <a:pt x="741" y="111"/>
                    </a:lnTo>
                    <a:lnTo>
                      <a:pt x="730" y="120"/>
                    </a:lnTo>
                    <a:lnTo>
                      <a:pt x="720" y="128"/>
                    </a:lnTo>
                    <a:lnTo>
                      <a:pt x="714" y="137"/>
                    </a:lnTo>
                    <a:lnTo>
                      <a:pt x="708" y="147"/>
                    </a:lnTo>
                    <a:lnTo>
                      <a:pt x="705" y="158"/>
                    </a:lnTo>
                    <a:lnTo>
                      <a:pt x="704" y="168"/>
                    </a:lnTo>
                    <a:lnTo>
                      <a:pt x="0" y="168"/>
                    </a:lnTo>
                    <a:lnTo>
                      <a:pt x="0" y="116"/>
                    </a:lnTo>
                    <a:lnTo>
                      <a:pt x="7" y="116"/>
                    </a:lnTo>
                    <a:lnTo>
                      <a:pt x="27" y="116"/>
                    </a:lnTo>
                    <a:lnTo>
                      <a:pt x="57" y="116"/>
                    </a:lnTo>
                    <a:lnTo>
                      <a:pt x="97" y="116"/>
                    </a:lnTo>
                    <a:lnTo>
                      <a:pt x="145" y="116"/>
                    </a:lnTo>
                    <a:lnTo>
                      <a:pt x="197" y="116"/>
                    </a:lnTo>
                    <a:lnTo>
                      <a:pt x="254" y="116"/>
                    </a:lnTo>
                    <a:lnTo>
                      <a:pt x="313" y="116"/>
                    </a:lnTo>
                    <a:lnTo>
                      <a:pt x="373" y="116"/>
                    </a:lnTo>
                    <a:lnTo>
                      <a:pt x="431" y="116"/>
                    </a:lnTo>
                    <a:lnTo>
                      <a:pt x="486" y="116"/>
                    </a:lnTo>
                    <a:lnTo>
                      <a:pt x="537" y="116"/>
                    </a:lnTo>
                    <a:lnTo>
                      <a:pt x="582" y="116"/>
                    </a:lnTo>
                    <a:lnTo>
                      <a:pt x="617" y="116"/>
                    </a:lnTo>
                    <a:lnTo>
                      <a:pt x="644" y="116"/>
                    </a:lnTo>
                    <a:lnTo>
                      <a:pt x="658" y="116"/>
                    </a:lnTo>
                    <a:lnTo>
                      <a:pt x="666" y="105"/>
                    </a:lnTo>
                    <a:lnTo>
                      <a:pt x="675" y="94"/>
                    </a:lnTo>
                    <a:lnTo>
                      <a:pt x="686" y="83"/>
                    </a:lnTo>
                    <a:lnTo>
                      <a:pt x="698" y="72"/>
                    </a:lnTo>
                    <a:lnTo>
                      <a:pt x="713" y="62"/>
                    </a:lnTo>
                    <a:lnTo>
                      <a:pt x="727" y="53"/>
                    </a:lnTo>
                    <a:lnTo>
                      <a:pt x="744" y="43"/>
                    </a:lnTo>
                    <a:lnTo>
                      <a:pt x="760" y="35"/>
                    </a:lnTo>
                    <a:lnTo>
                      <a:pt x="778" y="28"/>
                    </a:lnTo>
                    <a:lnTo>
                      <a:pt x="797" y="21"/>
                    </a:lnTo>
                    <a:lnTo>
                      <a:pt x="817" y="14"/>
                    </a:lnTo>
                    <a:lnTo>
                      <a:pt x="838" y="10"/>
                    </a:lnTo>
                    <a:lnTo>
                      <a:pt x="858" y="6"/>
                    </a:lnTo>
                    <a:lnTo>
                      <a:pt x="880" y="2"/>
                    </a:lnTo>
                    <a:lnTo>
                      <a:pt x="901" y="1"/>
                    </a:lnTo>
                    <a:lnTo>
                      <a:pt x="923" y="0"/>
                    </a:lnTo>
                    <a:lnTo>
                      <a:pt x="946" y="1"/>
                    </a:lnTo>
                    <a:lnTo>
                      <a:pt x="968" y="2"/>
                    </a:lnTo>
                    <a:lnTo>
                      <a:pt x="989" y="6"/>
                    </a:lnTo>
                    <a:lnTo>
                      <a:pt x="1010" y="10"/>
                    </a:lnTo>
                    <a:lnTo>
                      <a:pt x="1030" y="14"/>
                    </a:lnTo>
                    <a:lnTo>
                      <a:pt x="1050" y="21"/>
                    </a:lnTo>
                    <a:lnTo>
                      <a:pt x="1069" y="28"/>
                    </a:lnTo>
                    <a:lnTo>
                      <a:pt x="1088" y="35"/>
                    </a:lnTo>
                    <a:lnTo>
                      <a:pt x="1104" y="43"/>
                    </a:lnTo>
                    <a:lnTo>
                      <a:pt x="1121" y="53"/>
                    </a:lnTo>
                    <a:lnTo>
                      <a:pt x="1135" y="62"/>
                    </a:lnTo>
                    <a:lnTo>
                      <a:pt x="1149" y="72"/>
                    </a:lnTo>
                    <a:lnTo>
                      <a:pt x="1161" y="83"/>
                    </a:lnTo>
                    <a:lnTo>
                      <a:pt x="1172" y="94"/>
                    </a:lnTo>
                    <a:lnTo>
                      <a:pt x="1181" y="105"/>
                    </a:lnTo>
                    <a:lnTo>
                      <a:pt x="1189" y="116"/>
                    </a:lnTo>
                    <a:lnTo>
                      <a:pt x="1203" y="116"/>
                    </a:lnTo>
                    <a:lnTo>
                      <a:pt x="1230" y="116"/>
                    </a:lnTo>
                    <a:lnTo>
                      <a:pt x="1265" y="116"/>
                    </a:lnTo>
                    <a:lnTo>
                      <a:pt x="1309" y="116"/>
                    </a:lnTo>
                    <a:lnTo>
                      <a:pt x="1360" y="116"/>
                    </a:lnTo>
                    <a:lnTo>
                      <a:pt x="1416" y="116"/>
                    </a:lnTo>
                    <a:lnTo>
                      <a:pt x="1475" y="116"/>
                    </a:lnTo>
                    <a:lnTo>
                      <a:pt x="1535" y="116"/>
                    </a:lnTo>
                    <a:lnTo>
                      <a:pt x="1593" y="116"/>
                    </a:lnTo>
                    <a:lnTo>
                      <a:pt x="1650" y="116"/>
                    </a:lnTo>
                    <a:lnTo>
                      <a:pt x="1703" y="116"/>
                    </a:lnTo>
                    <a:lnTo>
                      <a:pt x="1751" y="116"/>
                    </a:lnTo>
                    <a:lnTo>
                      <a:pt x="1791" y="116"/>
                    </a:lnTo>
                    <a:lnTo>
                      <a:pt x="1821" y="116"/>
                    </a:lnTo>
                    <a:lnTo>
                      <a:pt x="1841" y="116"/>
                    </a:lnTo>
                    <a:lnTo>
                      <a:pt x="1847" y="116"/>
                    </a:lnTo>
                    <a:lnTo>
                      <a:pt x="1847" y="168"/>
                    </a:lnTo>
                    <a:lnTo>
                      <a:pt x="1144" y="168"/>
                    </a:lnTo>
                    <a:lnTo>
                      <a:pt x="1143" y="158"/>
                    </a:lnTo>
                    <a:lnTo>
                      <a:pt x="1140" y="147"/>
                    </a:lnTo>
                    <a:lnTo>
                      <a:pt x="1134" y="137"/>
                    </a:lnTo>
                    <a:lnTo>
                      <a:pt x="1126" y="128"/>
                    </a:lnTo>
                    <a:lnTo>
                      <a:pt x="1118" y="120"/>
                    </a:lnTo>
                    <a:lnTo>
                      <a:pt x="1106" y="111"/>
                    </a:lnTo>
                    <a:lnTo>
                      <a:pt x="1094" y="103"/>
                    </a:lnTo>
                    <a:lnTo>
                      <a:pt x="1080" y="95"/>
                    </a:lnTo>
                    <a:lnTo>
                      <a:pt x="1064" y="89"/>
                    </a:lnTo>
                    <a:lnTo>
                      <a:pt x="1047" y="83"/>
                    </a:lnTo>
                    <a:lnTo>
                      <a:pt x="1029" y="78"/>
                    </a:lnTo>
                    <a:lnTo>
                      <a:pt x="1010" y="73"/>
                    </a:lnTo>
                    <a:lnTo>
                      <a:pt x="989" y="70"/>
                    </a:lnTo>
                    <a:lnTo>
                      <a:pt x="968" y="68"/>
                    </a:lnTo>
                    <a:lnTo>
                      <a:pt x="946" y="65"/>
                    </a:lnTo>
                    <a:lnTo>
                      <a:pt x="923" y="65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52" name="Rectangle 336"/>
              <p:cNvSpPr>
                <a:spLocks noChangeArrowheads="1"/>
              </p:cNvSpPr>
              <p:nvPr/>
            </p:nvSpPr>
            <p:spPr bwMode="auto">
              <a:xfrm>
                <a:off x="5404" y="2595"/>
                <a:ext cx="29" cy="120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53" name="Rectangle 337"/>
              <p:cNvSpPr>
                <a:spLocks noChangeArrowheads="1"/>
              </p:cNvSpPr>
              <p:nvPr/>
            </p:nvSpPr>
            <p:spPr bwMode="auto">
              <a:xfrm>
                <a:off x="4759" y="2595"/>
                <a:ext cx="30" cy="120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54" name="Rectangle 338"/>
              <p:cNvSpPr>
                <a:spLocks noChangeArrowheads="1"/>
              </p:cNvSpPr>
              <p:nvPr/>
            </p:nvSpPr>
            <p:spPr bwMode="auto">
              <a:xfrm>
                <a:off x="5026" y="3165"/>
                <a:ext cx="142" cy="330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55" name="Rectangle 339"/>
              <p:cNvSpPr>
                <a:spLocks noChangeArrowheads="1"/>
              </p:cNvSpPr>
              <p:nvPr/>
            </p:nvSpPr>
            <p:spPr bwMode="auto">
              <a:xfrm>
                <a:off x="5026" y="3495"/>
                <a:ext cx="142" cy="1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56" name="Rectangle 340"/>
              <p:cNvSpPr>
                <a:spLocks noChangeArrowheads="1"/>
              </p:cNvSpPr>
              <p:nvPr/>
            </p:nvSpPr>
            <p:spPr bwMode="auto">
              <a:xfrm>
                <a:off x="5026" y="3558"/>
                <a:ext cx="142" cy="15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57" name="Rectangle 341"/>
              <p:cNvSpPr>
                <a:spLocks noChangeArrowheads="1"/>
              </p:cNvSpPr>
              <p:nvPr/>
            </p:nvSpPr>
            <p:spPr bwMode="auto">
              <a:xfrm>
                <a:off x="5026" y="3615"/>
                <a:ext cx="142" cy="1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58" name="Rectangle 342"/>
              <p:cNvSpPr>
                <a:spLocks noChangeArrowheads="1"/>
              </p:cNvSpPr>
              <p:nvPr/>
            </p:nvSpPr>
            <p:spPr bwMode="auto">
              <a:xfrm>
                <a:off x="5100" y="3186"/>
                <a:ext cx="60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59" name="Rectangle 343"/>
              <p:cNvSpPr>
                <a:spLocks noChangeArrowheads="1"/>
              </p:cNvSpPr>
              <p:nvPr/>
            </p:nvSpPr>
            <p:spPr bwMode="auto">
              <a:xfrm>
                <a:off x="5100" y="3186"/>
                <a:ext cx="60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60" name="Rectangle 344"/>
              <p:cNvSpPr>
                <a:spLocks noChangeArrowheads="1"/>
              </p:cNvSpPr>
              <p:nvPr/>
            </p:nvSpPr>
            <p:spPr bwMode="auto">
              <a:xfrm>
                <a:off x="5032" y="3186"/>
                <a:ext cx="62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61" name="Rectangle 345"/>
              <p:cNvSpPr>
                <a:spLocks noChangeArrowheads="1"/>
              </p:cNvSpPr>
              <p:nvPr/>
            </p:nvSpPr>
            <p:spPr bwMode="auto">
              <a:xfrm>
                <a:off x="5100" y="3369"/>
                <a:ext cx="60" cy="2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62" name="Rectangle 346"/>
              <p:cNvSpPr>
                <a:spLocks noChangeArrowheads="1"/>
              </p:cNvSpPr>
              <p:nvPr/>
            </p:nvSpPr>
            <p:spPr bwMode="auto">
              <a:xfrm>
                <a:off x="5168" y="3422"/>
                <a:ext cx="34" cy="25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63" name="Rectangle 347"/>
              <p:cNvSpPr>
                <a:spLocks noChangeArrowheads="1"/>
              </p:cNvSpPr>
              <p:nvPr/>
            </p:nvSpPr>
            <p:spPr bwMode="auto">
              <a:xfrm>
                <a:off x="4992" y="3422"/>
                <a:ext cx="34" cy="25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64" name="Rectangle 348"/>
              <p:cNvSpPr>
                <a:spLocks noChangeArrowheads="1"/>
              </p:cNvSpPr>
              <p:nvPr/>
            </p:nvSpPr>
            <p:spPr bwMode="auto">
              <a:xfrm>
                <a:off x="5026" y="3511"/>
                <a:ext cx="142" cy="47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65" name="Rectangle 349"/>
              <p:cNvSpPr>
                <a:spLocks noChangeArrowheads="1"/>
              </p:cNvSpPr>
              <p:nvPr/>
            </p:nvSpPr>
            <p:spPr bwMode="auto">
              <a:xfrm>
                <a:off x="5026" y="3573"/>
                <a:ext cx="142" cy="42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66" name="Rectangle 350"/>
              <p:cNvSpPr>
                <a:spLocks noChangeArrowheads="1"/>
              </p:cNvSpPr>
              <p:nvPr/>
            </p:nvSpPr>
            <p:spPr bwMode="auto">
              <a:xfrm>
                <a:off x="5026" y="3631"/>
                <a:ext cx="142" cy="47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67" name="Rectangle 351"/>
              <p:cNvSpPr>
                <a:spLocks noChangeArrowheads="1"/>
              </p:cNvSpPr>
              <p:nvPr/>
            </p:nvSpPr>
            <p:spPr bwMode="auto">
              <a:xfrm>
                <a:off x="5100" y="3369"/>
                <a:ext cx="60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68" name="Rectangle 352"/>
              <p:cNvSpPr>
                <a:spLocks noChangeArrowheads="1"/>
              </p:cNvSpPr>
              <p:nvPr/>
            </p:nvSpPr>
            <p:spPr bwMode="auto">
              <a:xfrm>
                <a:off x="5032" y="3369"/>
                <a:ext cx="62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69" name="Rectangle 353"/>
              <p:cNvSpPr>
                <a:spLocks noChangeArrowheads="1"/>
              </p:cNvSpPr>
              <p:nvPr/>
            </p:nvSpPr>
            <p:spPr bwMode="auto">
              <a:xfrm>
                <a:off x="5100" y="3312"/>
                <a:ext cx="14" cy="52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70" name="Rectangle 354"/>
              <p:cNvSpPr>
                <a:spLocks noChangeArrowheads="1"/>
              </p:cNvSpPr>
              <p:nvPr/>
            </p:nvSpPr>
            <p:spPr bwMode="auto">
              <a:xfrm>
                <a:off x="5080" y="3312"/>
                <a:ext cx="14" cy="52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71" name="Rectangle 355"/>
              <p:cNvSpPr>
                <a:spLocks noChangeArrowheads="1"/>
              </p:cNvSpPr>
              <p:nvPr/>
            </p:nvSpPr>
            <p:spPr bwMode="auto">
              <a:xfrm>
                <a:off x="5100" y="3395"/>
                <a:ext cx="60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72" name="Rectangle 356"/>
              <p:cNvSpPr>
                <a:spLocks noChangeArrowheads="1"/>
              </p:cNvSpPr>
              <p:nvPr/>
            </p:nvSpPr>
            <p:spPr bwMode="auto">
              <a:xfrm>
                <a:off x="5032" y="3395"/>
                <a:ext cx="62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73" name="Rectangle 357"/>
              <p:cNvSpPr>
                <a:spLocks noChangeArrowheads="1"/>
              </p:cNvSpPr>
              <p:nvPr/>
            </p:nvSpPr>
            <p:spPr bwMode="auto">
              <a:xfrm>
                <a:off x="5168" y="3552"/>
                <a:ext cx="34" cy="27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74" name="Rectangle 358"/>
              <p:cNvSpPr>
                <a:spLocks noChangeArrowheads="1"/>
              </p:cNvSpPr>
              <p:nvPr/>
            </p:nvSpPr>
            <p:spPr bwMode="auto">
              <a:xfrm>
                <a:off x="4992" y="3552"/>
                <a:ext cx="34" cy="27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75" name="Rectangle 359"/>
              <p:cNvSpPr>
                <a:spLocks noChangeArrowheads="1"/>
              </p:cNvSpPr>
              <p:nvPr/>
            </p:nvSpPr>
            <p:spPr bwMode="auto">
              <a:xfrm>
                <a:off x="5334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76" name="Rectangle 360"/>
              <p:cNvSpPr>
                <a:spLocks noChangeArrowheads="1"/>
              </p:cNvSpPr>
              <p:nvPr/>
            </p:nvSpPr>
            <p:spPr bwMode="auto">
              <a:xfrm>
                <a:off x="5228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77" name="Rectangle 361"/>
              <p:cNvSpPr>
                <a:spLocks noChangeArrowheads="1"/>
              </p:cNvSpPr>
              <p:nvPr/>
            </p:nvSpPr>
            <p:spPr bwMode="auto">
              <a:xfrm>
                <a:off x="4912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78" name="Rectangle 362"/>
              <p:cNvSpPr>
                <a:spLocks noChangeArrowheads="1"/>
              </p:cNvSpPr>
              <p:nvPr/>
            </p:nvSpPr>
            <p:spPr bwMode="auto">
              <a:xfrm>
                <a:off x="5122" y="2747"/>
                <a:ext cx="54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79" name="Rectangle 363"/>
              <p:cNvSpPr>
                <a:spLocks noChangeArrowheads="1"/>
              </p:cNvSpPr>
              <p:nvPr/>
            </p:nvSpPr>
            <p:spPr bwMode="auto">
              <a:xfrm>
                <a:off x="5228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80" name="Rectangle 364"/>
              <p:cNvSpPr>
                <a:spLocks noChangeArrowheads="1"/>
              </p:cNvSpPr>
              <p:nvPr/>
            </p:nvSpPr>
            <p:spPr bwMode="auto">
              <a:xfrm>
                <a:off x="5334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81" name="Rectangle 365"/>
              <p:cNvSpPr>
                <a:spLocks noChangeArrowheads="1"/>
              </p:cNvSpPr>
              <p:nvPr/>
            </p:nvSpPr>
            <p:spPr bwMode="auto">
              <a:xfrm>
                <a:off x="5018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82" name="Rectangle 366"/>
              <p:cNvSpPr>
                <a:spLocks noChangeArrowheads="1"/>
              </p:cNvSpPr>
              <p:nvPr/>
            </p:nvSpPr>
            <p:spPr bwMode="auto">
              <a:xfrm>
                <a:off x="4809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83" name="Rectangle 367"/>
              <p:cNvSpPr>
                <a:spLocks noChangeArrowheads="1"/>
              </p:cNvSpPr>
              <p:nvPr/>
            </p:nvSpPr>
            <p:spPr bwMode="auto">
              <a:xfrm>
                <a:off x="4912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84" name="Rectangle 368"/>
              <p:cNvSpPr>
                <a:spLocks noChangeArrowheads="1"/>
              </p:cNvSpPr>
              <p:nvPr/>
            </p:nvSpPr>
            <p:spPr bwMode="auto">
              <a:xfrm>
                <a:off x="4809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85" name="Freeform 369"/>
              <p:cNvSpPr>
                <a:spLocks/>
              </p:cNvSpPr>
              <p:nvPr/>
            </p:nvSpPr>
            <p:spPr bwMode="auto">
              <a:xfrm>
                <a:off x="5114" y="2721"/>
                <a:ext cx="72" cy="324"/>
              </a:xfrm>
              <a:custGeom>
                <a:avLst/>
                <a:gdLst>
                  <a:gd name="T0" fmla="*/ 21 w 217"/>
                  <a:gd name="T1" fmla="*/ 163 h 373"/>
                  <a:gd name="T2" fmla="*/ 3 w 217"/>
                  <a:gd name="T3" fmla="*/ 163 h 373"/>
                  <a:gd name="T4" fmla="*/ 3 w 217"/>
                  <a:gd name="T5" fmla="*/ 260 h 373"/>
                  <a:gd name="T6" fmla="*/ 21 w 217"/>
                  <a:gd name="T7" fmla="*/ 260 h 373"/>
                  <a:gd name="T8" fmla="*/ 24 w 217"/>
                  <a:gd name="T9" fmla="*/ 281 h 373"/>
                  <a:gd name="T10" fmla="*/ 0 w 217"/>
                  <a:gd name="T11" fmla="*/ 281 h 373"/>
                  <a:gd name="T12" fmla="*/ 0 w 217"/>
                  <a:gd name="T13" fmla="*/ 0 h 373"/>
                  <a:gd name="T14" fmla="*/ 24 w 217"/>
                  <a:gd name="T15" fmla="*/ 0 h 373"/>
                  <a:gd name="T16" fmla="*/ 21 w 217"/>
                  <a:gd name="T17" fmla="*/ 22 h 373"/>
                  <a:gd name="T18" fmla="*/ 3 w 217"/>
                  <a:gd name="T19" fmla="*/ 22 h 373"/>
                  <a:gd name="T20" fmla="*/ 3 w 217"/>
                  <a:gd name="T21" fmla="*/ 129 h 373"/>
                  <a:gd name="T22" fmla="*/ 21 w 217"/>
                  <a:gd name="T23" fmla="*/ 129 h 373"/>
                  <a:gd name="T24" fmla="*/ 21 w 217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3"/>
                  <a:gd name="T41" fmla="*/ 217 w 217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3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8" y="344"/>
                    </a:lnTo>
                    <a:lnTo>
                      <a:pt x="217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86" name="Freeform 370"/>
              <p:cNvSpPr>
                <a:spLocks/>
              </p:cNvSpPr>
              <p:nvPr/>
            </p:nvSpPr>
            <p:spPr bwMode="auto">
              <a:xfrm>
                <a:off x="5176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87" name="Freeform 371"/>
              <p:cNvSpPr>
                <a:spLocks/>
              </p:cNvSpPr>
              <p:nvPr/>
            </p:nvSpPr>
            <p:spPr bwMode="auto">
              <a:xfrm>
                <a:off x="5218" y="2721"/>
                <a:ext cx="72" cy="324"/>
              </a:xfrm>
              <a:custGeom>
                <a:avLst/>
                <a:gdLst>
                  <a:gd name="T0" fmla="*/ 21 w 216"/>
                  <a:gd name="T1" fmla="*/ 163 h 373"/>
                  <a:gd name="T2" fmla="*/ 3 w 216"/>
                  <a:gd name="T3" fmla="*/ 163 h 373"/>
                  <a:gd name="T4" fmla="*/ 3 w 216"/>
                  <a:gd name="T5" fmla="*/ 260 h 373"/>
                  <a:gd name="T6" fmla="*/ 21 w 216"/>
                  <a:gd name="T7" fmla="*/ 260 h 373"/>
                  <a:gd name="T8" fmla="*/ 24 w 216"/>
                  <a:gd name="T9" fmla="*/ 281 h 373"/>
                  <a:gd name="T10" fmla="*/ 0 w 216"/>
                  <a:gd name="T11" fmla="*/ 281 h 373"/>
                  <a:gd name="T12" fmla="*/ 0 w 216"/>
                  <a:gd name="T13" fmla="*/ 0 h 373"/>
                  <a:gd name="T14" fmla="*/ 24 w 216"/>
                  <a:gd name="T15" fmla="*/ 0 h 373"/>
                  <a:gd name="T16" fmla="*/ 21 w 216"/>
                  <a:gd name="T17" fmla="*/ 22 h 373"/>
                  <a:gd name="T18" fmla="*/ 3 w 216"/>
                  <a:gd name="T19" fmla="*/ 22 h 373"/>
                  <a:gd name="T20" fmla="*/ 3 w 216"/>
                  <a:gd name="T21" fmla="*/ 129 h 373"/>
                  <a:gd name="T22" fmla="*/ 21 w 216"/>
                  <a:gd name="T23" fmla="*/ 129 h 373"/>
                  <a:gd name="T24" fmla="*/ 21 w 216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3"/>
                  <a:gd name="T41" fmla="*/ 216 w 216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3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7" y="344"/>
                    </a:lnTo>
                    <a:lnTo>
                      <a:pt x="216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6" y="0"/>
                    </a:lnTo>
                    <a:lnTo>
                      <a:pt x="187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7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88" name="Freeform 372"/>
              <p:cNvSpPr>
                <a:spLocks/>
              </p:cNvSpPr>
              <p:nvPr/>
            </p:nvSpPr>
            <p:spPr bwMode="auto">
              <a:xfrm>
                <a:off x="5280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89" name="Freeform 373"/>
              <p:cNvSpPr>
                <a:spLocks/>
              </p:cNvSpPr>
              <p:nvPr/>
            </p:nvSpPr>
            <p:spPr bwMode="auto">
              <a:xfrm>
                <a:off x="5324" y="2721"/>
                <a:ext cx="72" cy="324"/>
              </a:xfrm>
              <a:custGeom>
                <a:avLst/>
                <a:gdLst>
                  <a:gd name="T0" fmla="*/ 21 w 217"/>
                  <a:gd name="T1" fmla="*/ 163 h 373"/>
                  <a:gd name="T2" fmla="*/ 3 w 217"/>
                  <a:gd name="T3" fmla="*/ 163 h 373"/>
                  <a:gd name="T4" fmla="*/ 3 w 217"/>
                  <a:gd name="T5" fmla="*/ 260 h 373"/>
                  <a:gd name="T6" fmla="*/ 21 w 217"/>
                  <a:gd name="T7" fmla="*/ 260 h 373"/>
                  <a:gd name="T8" fmla="*/ 24 w 217"/>
                  <a:gd name="T9" fmla="*/ 281 h 373"/>
                  <a:gd name="T10" fmla="*/ 0 w 217"/>
                  <a:gd name="T11" fmla="*/ 281 h 373"/>
                  <a:gd name="T12" fmla="*/ 0 w 217"/>
                  <a:gd name="T13" fmla="*/ 0 h 373"/>
                  <a:gd name="T14" fmla="*/ 24 w 217"/>
                  <a:gd name="T15" fmla="*/ 0 h 373"/>
                  <a:gd name="T16" fmla="*/ 21 w 217"/>
                  <a:gd name="T17" fmla="*/ 22 h 373"/>
                  <a:gd name="T18" fmla="*/ 3 w 217"/>
                  <a:gd name="T19" fmla="*/ 22 h 373"/>
                  <a:gd name="T20" fmla="*/ 3 w 217"/>
                  <a:gd name="T21" fmla="*/ 129 h 373"/>
                  <a:gd name="T22" fmla="*/ 21 w 217"/>
                  <a:gd name="T23" fmla="*/ 129 h 373"/>
                  <a:gd name="T24" fmla="*/ 21 w 217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3"/>
                  <a:gd name="T41" fmla="*/ 217 w 217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3">
                    <a:moveTo>
                      <a:pt x="188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8" y="344"/>
                    </a:lnTo>
                    <a:lnTo>
                      <a:pt x="217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90" name="Freeform 374"/>
              <p:cNvSpPr>
                <a:spLocks/>
              </p:cNvSpPr>
              <p:nvPr/>
            </p:nvSpPr>
            <p:spPr bwMode="auto">
              <a:xfrm>
                <a:off x="5386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91" name="Freeform 375"/>
              <p:cNvSpPr>
                <a:spLocks/>
              </p:cNvSpPr>
              <p:nvPr/>
            </p:nvSpPr>
            <p:spPr bwMode="auto">
              <a:xfrm>
                <a:off x="5218" y="3139"/>
                <a:ext cx="72" cy="324"/>
              </a:xfrm>
              <a:custGeom>
                <a:avLst/>
                <a:gdLst>
                  <a:gd name="T0" fmla="*/ 21 w 216"/>
                  <a:gd name="T1" fmla="*/ 165 h 372"/>
                  <a:gd name="T2" fmla="*/ 3 w 216"/>
                  <a:gd name="T3" fmla="*/ 165 h 372"/>
                  <a:gd name="T4" fmla="*/ 3 w 216"/>
                  <a:gd name="T5" fmla="*/ 260 h 372"/>
                  <a:gd name="T6" fmla="*/ 21 w 216"/>
                  <a:gd name="T7" fmla="*/ 260 h 372"/>
                  <a:gd name="T8" fmla="*/ 24 w 216"/>
                  <a:gd name="T9" fmla="*/ 282 h 372"/>
                  <a:gd name="T10" fmla="*/ 0 w 216"/>
                  <a:gd name="T11" fmla="*/ 282 h 372"/>
                  <a:gd name="T12" fmla="*/ 0 w 216"/>
                  <a:gd name="T13" fmla="*/ 0 h 372"/>
                  <a:gd name="T14" fmla="*/ 24 w 216"/>
                  <a:gd name="T15" fmla="*/ 0 h 372"/>
                  <a:gd name="T16" fmla="*/ 21 w 216"/>
                  <a:gd name="T17" fmla="*/ 21 h 372"/>
                  <a:gd name="T18" fmla="*/ 3 w 216"/>
                  <a:gd name="T19" fmla="*/ 21 h 372"/>
                  <a:gd name="T20" fmla="*/ 3 w 216"/>
                  <a:gd name="T21" fmla="*/ 130 h 372"/>
                  <a:gd name="T22" fmla="*/ 21 w 216"/>
                  <a:gd name="T23" fmla="*/ 130 h 372"/>
                  <a:gd name="T24" fmla="*/ 21 w 216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2"/>
                  <a:gd name="T41" fmla="*/ 216 w 216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2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3"/>
                    </a:lnTo>
                    <a:lnTo>
                      <a:pt x="187" y="343"/>
                    </a:lnTo>
                    <a:lnTo>
                      <a:pt x="216" y="372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16" y="0"/>
                    </a:lnTo>
                    <a:lnTo>
                      <a:pt x="187" y="27"/>
                    </a:lnTo>
                    <a:lnTo>
                      <a:pt x="29" y="27"/>
                    </a:lnTo>
                    <a:lnTo>
                      <a:pt x="29" y="171"/>
                    </a:lnTo>
                    <a:lnTo>
                      <a:pt x="187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92" name="Freeform 376"/>
              <p:cNvSpPr>
                <a:spLocks/>
              </p:cNvSpPr>
              <p:nvPr/>
            </p:nvSpPr>
            <p:spPr bwMode="auto">
              <a:xfrm>
                <a:off x="5280" y="3139"/>
                <a:ext cx="10" cy="324"/>
              </a:xfrm>
              <a:custGeom>
                <a:avLst/>
                <a:gdLst>
                  <a:gd name="T0" fmla="*/ 0 w 29"/>
                  <a:gd name="T1" fmla="*/ 21 h 372"/>
                  <a:gd name="T2" fmla="*/ 0 w 29"/>
                  <a:gd name="T3" fmla="*/ 260 h 372"/>
                  <a:gd name="T4" fmla="*/ 3 w 29"/>
                  <a:gd name="T5" fmla="*/ 282 h 372"/>
                  <a:gd name="T6" fmla="*/ 3 w 29"/>
                  <a:gd name="T7" fmla="*/ 0 h 372"/>
                  <a:gd name="T8" fmla="*/ 0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0" y="27"/>
                    </a:moveTo>
                    <a:lnTo>
                      <a:pt x="0" y="343"/>
                    </a:lnTo>
                    <a:lnTo>
                      <a:pt x="29" y="372"/>
                    </a:lnTo>
                    <a:lnTo>
                      <a:pt x="2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93" name="Freeform 377"/>
              <p:cNvSpPr>
                <a:spLocks/>
              </p:cNvSpPr>
              <p:nvPr/>
            </p:nvSpPr>
            <p:spPr bwMode="auto">
              <a:xfrm>
                <a:off x="5324" y="3139"/>
                <a:ext cx="72" cy="324"/>
              </a:xfrm>
              <a:custGeom>
                <a:avLst/>
                <a:gdLst>
                  <a:gd name="T0" fmla="*/ 21 w 217"/>
                  <a:gd name="T1" fmla="*/ 165 h 372"/>
                  <a:gd name="T2" fmla="*/ 3 w 217"/>
                  <a:gd name="T3" fmla="*/ 165 h 372"/>
                  <a:gd name="T4" fmla="*/ 3 w 217"/>
                  <a:gd name="T5" fmla="*/ 260 h 372"/>
                  <a:gd name="T6" fmla="*/ 21 w 217"/>
                  <a:gd name="T7" fmla="*/ 260 h 372"/>
                  <a:gd name="T8" fmla="*/ 24 w 217"/>
                  <a:gd name="T9" fmla="*/ 282 h 372"/>
                  <a:gd name="T10" fmla="*/ 0 w 217"/>
                  <a:gd name="T11" fmla="*/ 282 h 372"/>
                  <a:gd name="T12" fmla="*/ 0 w 217"/>
                  <a:gd name="T13" fmla="*/ 0 h 372"/>
                  <a:gd name="T14" fmla="*/ 24 w 217"/>
                  <a:gd name="T15" fmla="*/ 0 h 372"/>
                  <a:gd name="T16" fmla="*/ 21 w 217"/>
                  <a:gd name="T17" fmla="*/ 21 h 372"/>
                  <a:gd name="T18" fmla="*/ 3 w 217"/>
                  <a:gd name="T19" fmla="*/ 21 h 372"/>
                  <a:gd name="T20" fmla="*/ 3 w 217"/>
                  <a:gd name="T21" fmla="*/ 130 h 372"/>
                  <a:gd name="T22" fmla="*/ 21 w 217"/>
                  <a:gd name="T23" fmla="*/ 130 h 372"/>
                  <a:gd name="T24" fmla="*/ 21 w 217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2"/>
                  <a:gd name="T41" fmla="*/ 217 w 217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2">
                    <a:moveTo>
                      <a:pt x="188" y="217"/>
                    </a:moveTo>
                    <a:lnTo>
                      <a:pt x="29" y="217"/>
                    </a:lnTo>
                    <a:lnTo>
                      <a:pt x="29" y="343"/>
                    </a:lnTo>
                    <a:lnTo>
                      <a:pt x="188" y="343"/>
                    </a:lnTo>
                    <a:lnTo>
                      <a:pt x="217" y="372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7"/>
                    </a:lnTo>
                    <a:lnTo>
                      <a:pt x="29" y="27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94" name="Freeform 378"/>
              <p:cNvSpPr>
                <a:spLocks/>
              </p:cNvSpPr>
              <p:nvPr/>
            </p:nvSpPr>
            <p:spPr bwMode="auto">
              <a:xfrm>
                <a:off x="5386" y="3139"/>
                <a:ext cx="10" cy="324"/>
              </a:xfrm>
              <a:custGeom>
                <a:avLst/>
                <a:gdLst>
                  <a:gd name="T0" fmla="*/ 0 w 29"/>
                  <a:gd name="T1" fmla="*/ 21 h 372"/>
                  <a:gd name="T2" fmla="*/ 0 w 29"/>
                  <a:gd name="T3" fmla="*/ 260 h 372"/>
                  <a:gd name="T4" fmla="*/ 3 w 29"/>
                  <a:gd name="T5" fmla="*/ 282 h 372"/>
                  <a:gd name="T6" fmla="*/ 3 w 29"/>
                  <a:gd name="T7" fmla="*/ 0 h 372"/>
                  <a:gd name="T8" fmla="*/ 0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0" y="27"/>
                    </a:moveTo>
                    <a:lnTo>
                      <a:pt x="0" y="343"/>
                    </a:lnTo>
                    <a:lnTo>
                      <a:pt x="29" y="372"/>
                    </a:lnTo>
                    <a:lnTo>
                      <a:pt x="2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95" name="Freeform 379"/>
              <p:cNvSpPr>
                <a:spLocks/>
              </p:cNvSpPr>
              <p:nvPr/>
            </p:nvSpPr>
            <p:spPr bwMode="auto">
              <a:xfrm>
                <a:off x="5008" y="2721"/>
                <a:ext cx="72" cy="324"/>
              </a:xfrm>
              <a:custGeom>
                <a:avLst/>
                <a:gdLst>
                  <a:gd name="T0" fmla="*/ 3 w 215"/>
                  <a:gd name="T1" fmla="*/ 163 h 373"/>
                  <a:gd name="T2" fmla="*/ 21 w 215"/>
                  <a:gd name="T3" fmla="*/ 163 h 373"/>
                  <a:gd name="T4" fmla="*/ 21 w 215"/>
                  <a:gd name="T5" fmla="*/ 260 h 373"/>
                  <a:gd name="T6" fmla="*/ 3 w 215"/>
                  <a:gd name="T7" fmla="*/ 260 h 373"/>
                  <a:gd name="T8" fmla="*/ 0 w 215"/>
                  <a:gd name="T9" fmla="*/ 281 h 373"/>
                  <a:gd name="T10" fmla="*/ 24 w 215"/>
                  <a:gd name="T11" fmla="*/ 281 h 373"/>
                  <a:gd name="T12" fmla="*/ 24 w 215"/>
                  <a:gd name="T13" fmla="*/ 0 h 373"/>
                  <a:gd name="T14" fmla="*/ 0 w 215"/>
                  <a:gd name="T15" fmla="*/ 0 h 373"/>
                  <a:gd name="T16" fmla="*/ 3 w 215"/>
                  <a:gd name="T17" fmla="*/ 22 h 373"/>
                  <a:gd name="T18" fmla="*/ 21 w 215"/>
                  <a:gd name="T19" fmla="*/ 22 h 373"/>
                  <a:gd name="T20" fmla="*/ 21 w 215"/>
                  <a:gd name="T21" fmla="*/ 129 h 373"/>
                  <a:gd name="T22" fmla="*/ 3 w 215"/>
                  <a:gd name="T23" fmla="*/ 129 h 373"/>
                  <a:gd name="T24" fmla="*/ 3 w 215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3"/>
                  <a:gd name="T41" fmla="*/ 215 w 215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3">
                    <a:moveTo>
                      <a:pt x="29" y="217"/>
                    </a:moveTo>
                    <a:lnTo>
                      <a:pt x="187" y="217"/>
                    </a:lnTo>
                    <a:lnTo>
                      <a:pt x="187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5" y="373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7" y="29"/>
                    </a:lnTo>
                    <a:lnTo>
                      <a:pt x="187" y="171"/>
                    </a:lnTo>
                    <a:lnTo>
                      <a:pt x="29" y="171"/>
                    </a:lnTo>
                    <a:lnTo>
                      <a:pt x="29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96" name="Freeform 380"/>
              <p:cNvSpPr>
                <a:spLocks/>
              </p:cNvSpPr>
              <p:nvPr/>
            </p:nvSpPr>
            <p:spPr bwMode="auto">
              <a:xfrm>
                <a:off x="5008" y="2721"/>
                <a:ext cx="10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97" name="Freeform 381"/>
              <p:cNvSpPr>
                <a:spLocks/>
              </p:cNvSpPr>
              <p:nvPr/>
            </p:nvSpPr>
            <p:spPr bwMode="auto">
              <a:xfrm>
                <a:off x="4903" y="2721"/>
                <a:ext cx="71" cy="324"/>
              </a:xfrm>
              <a:custGeom>
                <a:avLst/>
                <a:gdLst>
                  <a:gd name="T0" fmla="*/ 3 w 216"/>
                  <a:gd name="T1" fmla="*/ 163 h 373"/>
                  <a:gd name="T2" fmla="*/ 20 w 216"/>
                  <a:gd name="T3" fmla="*/ 163 h 373"/>
                  <a:gd name="T4" fmla="*/ 20 w 216"/>
                  <a:gd name="T5" fmla="*/ 260 h 373"/>
                  <a:gd name="T6" fmla="*/ 3 w 216"/>
                  <a:gd name="T7" fmla="*/ 260 h 373"/>
                  <a:gd name="T8" fmla="*/ 0 w 216"/>
                  <a:gd name="T9" fmla="*/ 281 h 373"/>
                  <a:gd name="T10" fmla="*/ 23 w 216"/>
                  <a:gd name="T11" fmla="*/ 281 h 373"/>
                  <a:gd name="T12" fmla="*/ 23 w 216"/>
                  <a:gd name="T13" fmla="*/ 0 h 373"/>
                  <a:gd name="T14" fmla="*/ 0 w 216"/>
                  <a:gd name="T15" fmla="*/ 0 h 373"/>
                  <a:gd name="T16" fmla="*/ 3 w 216"/>
                  <a:gd name="T17" fmla="*/ 22 h 373"/>
                  <a:gd name="T18" fmla="*/ 20 w 216"/>
                  <a:gd name="T19" fmla="*/ 22 h 373"/>
                  <a:gd name="T20" fmla="*/ 20 w 216"/>
                  <a:gd name="T21" fmla="*/ 129 h 373"/>
                  <a:gd name="T22" fmla="*/ 3 w 216"/>
                  <a:gd name="T23" fmla="*/ 129 h 373"/>
                  <a:gd name="T24" fmla="*/ 3 w 216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3"/>
                  <a:gd name="T41" fmla="*/ 216 w 216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3">
                    <a:moveTo>
                      <a:pt x="29" y="217"/>
                    </a:moveTo>
                    <a:lnTo>
                      <a:pt x="186" y="217"/>
                    </a:lnTo>
                    <a:lnTo>
                      <a:pt x="186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6" y="373"/>
                    </a:lnTo>
                    <a:lnTo>
                      <a:pt x="216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6" y="29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9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98" name="Freeform 382"/>
              <p:cNvSpPr>
                <a:spLocks/>
              </p:cNvSpPr>
              <p:nvPr/>
            </p:nvSpPr>
            <p:spPr bwMode="auto">
              <a:xfrm>
                <a:off x="4903" y="2721"/>
                <a:ext cx="9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99" name="Freeform 383"/>
              <p:cNvSpPr>
                <a:spLocks/>
              </p:cNvSpPr>
              <p:nvPr/>
            </p:nvSpPr>
            <p:spPr bwMode="auto">
              <a:xfrm>
                <a:off x="4799" y="2721"/>
                <a:ext cx="72" cy="324"/>
              </a:xfrm>
              <a:custGeom>
                <a:avLst/>
                <a:gdLst>
                  <a:gd name="T0" fmla="*/ 3 w 215"/>
                  <a:gd name="T1" fmla="*/ 163 h 373"/>
                  <a:gd name="T2" fmla="*/ 21 w 215"/>
                  <a:gd name="T3" fmla="*/ 163 h 373"/>
                  <a:gd name="T4" fmla="*/ 21 w 215"/>
                  <a:gd name="T5" fmla="*/ 260 h 373"/>
                  <a:gd name="T6" fmla="*/ 3 w 215"/>
                  <a:gd name="T7" fmla="*/ 260 h 373"/>
                  <a:gd name="T8" fmla="*/ 0 w 215"/>
                  <a:gd name="T9" fmla="*/ 281 h 373"/>
                  <a:gd name="T10" fmla="*/ 24 w 215"/>
                  <a:gd name="T11" fmla="*/ 281 h 373"/>
                  <a:gd name="T12" fmla="*/ 24 w 215"/>
                  <a:gd name="T13" fmla="*/ 0 h 373"/>
                  <a:gd name="T14" fmla="*/ 0 w 215"/>
                  <a:gd name="T15" fmla="*/ 0 h 373"/>
                  <a:gd name="T16" fmla="*/ 3 w 215"/>
                  <a:gd name="T17" fmla="*/ 22 h 373"/>
                  <a:gd name="T18" fmla="*/ 21 w 215"/>
                  <a:gd name="T19" fmla="*/ 22 h 373"/>
                  <a:gd name="T20" fmla="*/ 21 w 215"/>
                  <a:gd name="T21" fmla="*/ 129 h 373"/>
                  <a:gd name="T22" fmla="*/ 3 w 215"/>
                  <a:gd name="T23" fmla="*/ 129 h 373"/>
                  <a:gd name="T24" fmla="*/ 3 w 215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3"/>
                  <a:gd name="T41" fmla="*/ 215 w 215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3">
                    <a:moveTo>
                      <a:pt x="28" y="217"/>
                    </a:moveTo>
                    <a:lnTo>
                      <a:pt x="186" y="217"/>
                    </a:lnTo>
                    <a:lnTo>
                      <a:pt x="186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5" y="373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6" y="29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00" name="Freeform 384"/>
              <p:cNvSpPr>
                <a:spLocks/>
              </p:cNvSpPr>
              <p:nvPr/>
            </p:nvSpPr>
            <p:spPr bwMode="auto">
              <a:xfrm>
                <a:off x="4799" y="2721"/>
                <a:ext cx="10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01" name="Freeform 386"/>
              <p:cNvSpPr>
                <a:spLocks/>
              </p:cNvSpPr>
              <p:nvPr/>
            </p:nvSpPr>
            <p:spPr bwMode="auto">
              <a:xfrm>
                <a:off x="4903" y="3139"/>
                <a:ext cx="9" cy="324"/>
              </a:xfrm>
              <a:custGeom>
                <a:avLst/>
                <a:gdLst>
                  <a:gd name="T0" fmla="*/ 3 w 29"/>
                  <a:gd name="T1" fmla="*/ 21 h 372"/>
                  <a:gd name="T2" fmla="*/ 3 w 29"/>
                  <a:gd name="T3" fmla="*/ 260 h 372"/>
                  <a:gd name="T4" fmla="*/ 0 w 29"/>
                  <a:gd name="T5" fmla="*/ 282 h 372"/>
                  <a:gd name="T6" fmla="*/ 0 w 29"/>
                  <a:gd name="T7" fmla="*/ 0 h 372"/>
                  <a:gd name="T8" fmla="*/ 3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29" y="27"/>
                    </a:moveTo>
                    <a:lnTo>
                      <a:pt x="29" y="343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02" name="Freeform 387"/>
              <p:cNvSpPr>
                <a:spLocks/>
              </p:cNvSpPr>
              <p:nvPr/>
            </p:nvSpPr>
            <p:spPr bwMode="auto">
              <a:xfrm>
                <a:off x="4799" y="3139"/>
                <a:ext cx="72" cy="324"/>
              </a:xfrm>
              <a:custGeom>
                <a:avLst/>
                <a:gdLst>
                  <a:gd name="T0" fmla="*/ 3 w 215"/>
                  <a:gd name="T1" fmla="*/ 165 h 372"/>
                  <a:gd name="T2" fmla="*/ 21 w 215"/>
                  <a:gd name="T3" fmla="*/ 165 h 372"/>
                  <a:gd name="T4" fmla="*/ 21 w 215"/>
                  <a:gd name="T5" fmla="*/ 260 h 372"/>
                  <a:gd name="T6" fmla="*/ 3 w 215"/>
                  <a:gd name="T7" fmla="*/ 260 h 372"/>
                  <a:gd name="T8" fmla="*/ 0 w 215"/>
                  <a:gd name="T9" fmla="*/ 282 h 372"/>
                  <a:gd name="T10" fmla="*/ 24 w 215"/>
                  <a:gd name="T11" fmla="*/ 282 h 372"/>
                  <a:gd name="T12" fmla="*/ 24 w 215"/>
                  <a:gd name="T13" fmla="*/ 0 h 372"/>
                  <a:gd name="T14" fmla="*/ 0 w 215"/>
                  <a:gd name="T15" fmla="*/ 0 h 372"/>
                  <a:gd name="T16" fmla="*/ 3 w 215"/>
                  <a:gd name="T17" fmla="*/ 21 h 372"/>
                  <a:gd name="T18" fmla="*/ 21 w 215"/>
                  <a:gd name="T19" fmla="*/ 21 h 372"/>
                  <a:gd name="T20" fmla="*/ 21 w 215"/>
                  <a:gd name="T21" fmla="*/ 130 h 372"/>
                  <a:gd name="T22" fmla="*/ 3 w 215"/>
                  <a:gd name="T23" fmla="*/ 130 h 372"/>
                  <a:gd name="T24" fmla="*/ 3 w 215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2"/>
                  <a:gd name="T41" fmla="*/ 215 w 215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2">
                    <a:moveTo>
                      <a:pt x="28" y="217"/>
                    </a:moveTo>
                    <a:lnTo>
                      <a:pt x="186" y="217"/>
                    </a:lnTo>
                    <a:lnTo>
                      <a:pt x="186" y="343"/>
                    </a:lnTo>
                    <a:lnTo>
                      <a:pt x="29" y="343"/>
                    </a:lnTo>
                    <a:lnTo>
                      <a:pt x="0" y="372"/>
                    </a:lnTo>
                    <a:lnTo>
                      <a:pt x="215" y="372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7"/>
                    </a:lnTo>
                    <a:lnTo>
                      <a:pt x="186" y="27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03" name="Freeform 388"/>
              <p:cNvSpPr>
                <a:spLocks/>
              </p:cNvSpPr>
              <p:nvPr/>
            </p:nvSpPr>
            <p:spPr bwMode="auto">
              <a:xfrm>
                <a:off x="4799" y="3139"/>
                <a:ext cx="10" cy="324"/>
              </a:xfrm>
              <a:custGeom>
                <a:avLst/>
                <a:gdLst>
                  <a:gd name="T0" fmla="*/ 3 w 29"/>
                  <a:gd name="T1" fmla="*/ 21 h 372"/>
                  <a:gd name="T2" fmla="*/ 3 w 29"/>
                  <a:gd name="T3" fmla="*/ 260 h 372"/>
                  <a:gd name="T4" fmla="*/ 0 w 29"/>
                  <a:gd name="T5" fmla="*/ 282 h 372"/>
                  <a:gd name="T6" fmla="*/ 0 w 29"/>
                  <a:gd name="T7" fmla="*/ 0 h 372"/>
                  <a:gd name="T8" fmla="*/ 3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29" y="27"/>
                    </a:moveTo>
                    <a:lnTo>
                      <a:pt x="29" y="343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04" name="Rectangle 389"/>
              <p:cNvSpPr>
                <a:spLocks noChangeArrowheads="1"/>
              </p:cNvSpPr>
              <p:nvPr/>
            </p:nvSpPr>
            <p:spPr bwMode="auto">
              <a:xfrm>
                <a:off x="5114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05" name="Rectangle 390"/>
              <p:cNvSpPr>
                <a:spLocks noChangeArrowheads="1"/>
              </p:cNvSpPr>
              <p:nvPr/>
            </p:nvSpPr>
            <p:spPr bwMode="auto">
              <a:xfrm>
                <a:off x="5218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06" name="Rectangle 391"/>
              <p:cNvSpPr>
                <a:spLocks noChangeArrowheads="1"/>
              </p:cNvSpPr>
              <p:nvPr/>
            </p:nvSpPr>
            <p:spPr bwMode="auto">
              <a:xfrm>
                <a:off x="5324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07" name="Rectangle 392"/>
              <p:cNvSpPr>
                <a:spLocks noChangeArrowheads="1"/>
              </p:cNvSpPr>
              <p:nvPr/>
            </p:nvSpPr>
            <p:spPr bwMode="auto">
              <a:xfrm>
                <a:off x="5008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08" name="Rectangle 393"/>
              <p:cNvSpPr>
                <a:spLocks noChangeArrowheads="1"/>
              </p:cNvSpPr>
              <p:nvPr/>
            </p:nvSpPr>
            <p:spPr bwMode="auto">
              <a:xfrm>
                <a:off x="4903" y="2898"/>
                <a:ext cx="71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09" name="Rectangle 394"/>
              <p:cNvSpPr>
                <a:spLocks noChangeArrowheads="1"/>
              </p:cNvSpPr>
              <p:nvPr/>
            </p:nvSpPr>
            <p:spPr bwMode="auto">
              <a:xfrm>
                <a:off x="4799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10" name="Freeform 395"/>
              <p:cNvSpPr>
                <a:spLocks/>
              </p:cNvSpPr>
              <p:nvPr/>
            </p:nvSpPr>
            <p:spPr bwMode="auto">
              <a:xfrm>
                <a:off x="4986" y="2736"/>
                <a:ext cx="12" cy="37"/>
              </a:xfrm>
              <a:custGeom>
                <a:avLst/>
                <a:gdLst>
                  <a:gd name="T0" fmla="*/ 2 w 37"/>
                  <a:gd name="T1" fmla="*/ 36 h 38"/>
                  <a:gd name="T2" fmla="*/ 3 w 37"/>
                  <a:gd name="T3" fmla="*/ 34 h 38"/>
                  <a:gd name="T4" fmla="*/ 3 w 37"/>
                  <a:gd name="T5" fmla="*/ 30 h 38"/>
                  <a:gd name="T6" fmla="*/ 4 w 37"/>
                  <a:gd name="T7" fmla="*/ 23 h 38"/>
                  <a:gd name="T8" fmla="*/ 4 w 37"/>
                  <a:gd name="T9" fmla="*/ 19 h 38"/>
                  <a:gd name="T10" fmla="*/ 4 w 37"/>
                  <a:gd name="T11" fmla="*/ 12 h 38"/>
                  <a:gd name="T12" fmla="*/ 3 w 37"/>
                  <a:gd name="T13" fmla="*/ 5 h 38"/>
                  <a:gd name="T14" fmla="*/ 3 w 37"/>
                  <a:gd name="T15" fmla="*/ 1 h 38"/>
                  <a:gd name="T16" fmla="*/ 2 w 37"/>
                  <a:gd name="T17" fmla="*/ 0 h 38"/>
                  <a:gd name="T18" fmla="*/ 1 w 37"/>
                  <a:gd name="T19" fmla="*/ 1 h 38"/>
                  <a:gd name="T20" fmla="*/ 1 w 37"/>
                  <a:gd name="T21" fmla="*/ 5 h 38"/>
                  <a:gd name="T22" fmla="*/ 0 w 37"/>
                  <a:gd name="T23" fmla="*/ 12 h 38"/>
                  <a:gd name="T24" fmla="*/ 0 w 37"/>
                  <a:gd name="T25" fmla="*/ 19 h 38"/>
                  <a:gd name="T26" fmla="*/ 0 w 37"/>
                  <a:gd name="T27" fmla="*/ 23 h 38"/>
                  <a:gd name="T28" fmla="*/ 1 w 37"/>
                  <a:gd name="T29" fmla="*/ 30 h 38"/>
                  <a:gd name="T30" fmla="*/ 1 w 37"/>
                  <a:gd name="T31" fmla="*/ 34 h 38"/>
                  <a:gd name="T32" fmla="*/ 2 w 37"/>
                  <a:gd name="T33" fmla="*/ 36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7"/>
                  <a:gd name="T52" fmla="*/ 0 h 38"/>
                  <a:gd name="T53" fmla="*/ 37 w 37"/>
                  <a:gd name="T54" fmla="*/ 38 h 3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7" h="38">
                    <a:moveTo>
                      <a:pt x="19" y="38"/>
                    </a:moveTo>
                    <a:lnTo>
                      <a:pt x="26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7" y="19"/>
                    </a:lnTo>
                    <a:lnTo>
                      <a:pt x="36" y="12"/>
                    </a:lnTo>
                    <a:lnTo>
                      <a:pt x="32" y="5"/>
                    </a:lnTo>
                    <a:lnTo>
                      <a:pt x="26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</p:grpSp>
        <p:sp>
          <p:nvSpPr>
            <p:cNvPr id="131" name="TextBox 130"/>
            <p:cNvSpPr txBox="1"/>
            <p:nvPr/>
          </p:nvSpPr>
          <p:spPr>
            <a:xfrm>
              <a:off x="5553805" y="6267619"/>
              <a:ext cx="818497" cy="238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3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ПЧ№43</a:t>
              </a: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8413773" y="5297552"/>
              <a:ext cx="568517" cy="238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3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ЦРБ</a:t>
              </a:r>
            </a:p>
          </p:txBody>
        </p:sp>
      </p:grp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" y="14613"/>
            <a:ext cx="10344902" cy="77031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39497" tIns="19750" rIns="39497" bIns="19750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93604">
              <a:lnSpc>
                <a:spcPct val="85000"/>
              </a:lnSpc>
            </a:pPr>
            <a:r>
              <a:rPr lang="ru-RU" sz="1356" dirty="0">
                <a:solidFill>
                  <a:prstClr val="white"/>
                </a:solidFill>
              </a:rPr>
              <a:t>ИНФОРМАЦИОННЫЕ МАТЕРИАЛЫ ПО ОСАДКАМ И ПОРЫВАМ ВЕТРА НА ТЕРРИТОРИИ</a:t>
            </a:r>
          </a:p>
          <a:p>
            <a:pPr defTabSz="993604">
              <a:lnSpc>
                <a:spcPct val="85000"/>
              </a:lnSpc>
            </a:pPr>
            <a:r>
              <a:rPr lang="ru-RU" sz="1356" dirty="0">
                <a:solidFill>
                  <a:prstClr val="white"/>
                </a:solidFill>
              </a:rPr>
              <a:t>АРХАНГЕЛЬСКОЙ ОБЛАСТИ, Г. ОНЕГА </a:t>
            </a:r>
          </a:p>
          <a:p>
            <a:pPr defTabSz="993604">
              <a:lnSpc>
                <a:spcPct val="85000"/>
              </a:lnSpc>
            </a:pPr>
            <a:r>
              <a:rPr lang="ru-RU" sz="1356" dirty="0">
                <a:solidFill>
                  <a:prstClr val="white"/>
                </a:solidFill>
              </a:rPr>
              <a:t>(</a:t>
            </a:r>
            <a:r>
              <a:rPr lang="ru-RU" sz="1356" dirty="0"/>
              <a:t>РИСК НАРУШЕНИЯ ЭЛЕКТРОСНАБЖЕНИЯ </a:t>
            </a:r>
            <a:r>
              <a:rPr lang="ru-RU" sz="1356" dirty="0">
                <a:solidFill>
                  <a:prstClr val="white"/>
                </a:solidFill>
              </a:rPr>
              <a:t>НА </a:t>
            </a:r>
            <a:r>
              <a:rPr lang="ru-RU" sz="1356" dirty="0" smtClean="0">
                <a:solidFill>
                  <a:prstClr val="white"/>
                </a:solidFill>
              </a:rPr>
              <a:t>11.04.2021)</a:t>
            </a:r>
            <a:endParaRPr lang="ru-RU" sz="1356" dirty="0">
              <a:solidFill>
                <a:prstClr val="white"/>
              </a:solidFill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7781131" y="6245643"/>
            <a:ext cx="3058599" cy="1978312"/>
            <a:chOff x="6888035" y="3406970"/>
            <a:chExt cx="2706642" cy="1750665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6888035" y="3406970"/>
              <a:ext cx="2706642" cy="1750665"/>
              <a:chOff x="9401422" y="3528490"/>
              <a:chExt cx="3097242" cy="3327533"/>
            </a:xfrm>
          </p:grpSpPr>
          <p:grpSp>
            <p:nvGrpSpPr>
              <p:cNvPr id="106" name="Группа 1145"/>
              <p:cNvGrpSpPr/>
              <p:nvPr/>
            </p:nvGrpSpPr>
            <p:grpSpPr>
              <a:xfrm>
                <a:off x="9401422" y="3528490"/>
                <a:ext cx="3097242" cy="3327533"/>
                <a:chOff x="6759625" y="4893992"/>
                <a:chExt cx="2522465" cy="1971696"/>
              </a:xfrm>
            </p:grpSpPr>
            <p:sp>
              <p:nvSpPr>
                <p:cNvPr id="111" name="Rectangle 93"/>
                <p:cNvSpPr>
                  <a:spLocks noChangeArrowheads="1"/>
                </p:cNvSpPr>
                <p:nvPr/>
              </p:nvSpPr>
              <p:spPr bwMode="auto">
                <a:xfrm>
                  <a:off x="6759625" y="4918615"/>
                  <a:ext cx="2096871" cy="1921565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defRPr/>
                  </a:pPr>
                  <a:endParaRPr lang="ru-RU" altLang="ru-RU" sz="763" dirty="0">
                    <a:solidFill>
                      <a:srgbClr val="000000"/>
                    </a:solidFill>
                    <a:latin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2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197788" y="4893992"/>
                  <a:ext cx="1606383" cy="26256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144627" tIns="72315" rIns="144627" bIns="72315">
                  <a:spAutoFit/>
                </a:bodyPr>
                <a:lstStyle>
                  <a:lvl1pPr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763" i="1" dirty="0">
                      <a:solidFill>
                        <a:srgbClr val="000000"/>
                      </a:solidFill>
                      <a:cs typeface="Arial" panose="020B0604020202020204" pitchFamily="34" charset="0"/>
                    </a:rPr>
                    <a:t>Условные обозначения</a:t>
                  </a:r>
                </a:p>
              </p:txBody>
            </p:sp>
            <p:sp>
              <p:nvSpPr>
                <p:cNvPr id="113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187581" y="6232908"/>
                  <a:ext cx="1609849" cy="26256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144627" tIns="72315" rIns="144627" bIns="72315">
                  <a:spAutoFit/>
                </a:bodyPr>
                <a:lstStyle>
                  <a:lvl1pPr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defRPr/>
                  </a:pPr>
                  <a:endParaRPr lang="ru-RU" altLang="ru-RU" sz="763" b="0" dirty="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4" name="TextBox 10"/>
                <p:cNvSpPr txBox="1"/>
                <p:nvPr/>
              </p:nvSpPr>
              <p:spPr>
                <a:xfrm>
                  <a:off x="6814224" y="6637475"/>
                  <a:ext cx="919351" cy="209036"/>
                </a:xfrm>
                <a:prstGeom prst="rect">
                  <a:avLst/>
                </a:prstGeom>
                <a:solidFill>
                  <a:schemeClr val="bg1"/>
                </a:solidFill>
                <a:effectLst>
                  <a:softEdge rad="63500"/>
                </a:effectLst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algn="ctr">
                    <a:defRPr sz="700"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 algn="l">
                    <a:defRPr/>
                  </a:pPr>
                  <a:r>
                    <a:rPr lang="ru-RU" sz="763" dirty="0">
                      <a:solidFill>
                        <a:prstClr val="black"/>
                      </a:solidFill>
                    </a:rPr>
                    <a:t>МО Архангельск   </a:t>
                  </a:r>
                </a:p>
              </p:txBody>
            </p:sp>
            <p:sp>
              <p:nvSpPr>
                <p:cNvPr id="115" name="Прямоугольник 114"/>
                <p:cNvSpPr/>
                <p:nvPr/>
              </p:nvSpPr>
              <p:spPr>
                <a:xfrm>
                  <a:off x="6821544" y="6110531"/>
                  <a:ext cx="527227" cy="138165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ru-RU" sz="763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321/20</a:t>
                  </a:r>
                </a:p>
              </p:txBody>
            </p:sp>
            <p:sp>
              <p:nvSpPr>
                <p:cNvPr id="116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451011" y="6603122"/>
                  <a:ext cx="1831079" cy="26256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144627" tIns="72315" rIns="144627" bIns="72315">
                  <a:spAutoFit/>
                </a:bodyPr>
                <a:lstStyle>
                  <a:lvl1pPr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763" b="0" dirty="0">
                      <a:solidFill>
                        <a:srgbClr val="000000"/>
                      </a:solidFill>
                      <a:cs typeface="Arial" panose="020B0604020202020204" pitchFamily="34" charset="0"/>
                    </a:rPr>
                    <a:t>- муниципальное образование</a:t>
                  </a:r>
                </a:p>
              </p:txBody>
            </p:sp>
            <p:sp>
              <p:nvSpPr>
                <p:cNvPr id="117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254310" y="5904605"/>
                  <a:ext cx="1896493" cy="26256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144627" tIns="72315" rIns="144627" bIns="72315">
                  <a:spAutoFit/>
                </a:bodyPr>
                <a:lstStyle>
                  <a:lvl1pPr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763" b="0" dirty="0">
                      <a:solidFill>
                        <a:srgbClr val="000000"/>
                      </a:solidFill>
                      <a:cs typeface="Arial" panose="020B0604020202020204" pitchFamily="34" charset="0"/>
                    </a:rPr>
                    <a:t> - линии электропередач 110 кВт</a:t>
                  </a:r>
                </a:p>
              </p:txBody>
            </p:sp>
            <p:cxnSp>
              <p:nvCxnSpPr>
                <p:cNvPr id="118" name="Прямая соединительная линия 117"/>
                <p:cNvCxnSpPr/>
                <p:nvPr/>
              </p:nvCxnSpPr>
              <p:spPr>
                <a:xfrm>
                  <a:off x="6955007" y="5999758"/>
                  <a:ext cx="275997" cy="0"/>
                </a:xfrm>
                <a:prstGeom prst="line">
                  <a:avLst/>
                </a:prstGeom>
                <a:ln w="38100"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9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286006" y="6092782"/>
                  <a:ext cx="1898652" cy="26256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144627" tIns="72315" rIns="144627" bIns="72315">
                  <a:spAutoFit/>
                </a:bodyPr>
                <a:lstStyle>
                  <a:lvl1pPr defTabSz="1279525"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defTabSz="1279525"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defTabSz="1279525"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defTabSz="1279525"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defTabSz="1279525"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763" kern="0" dirty="0">
                      <a:solidFill>
                        <a:srgbClr val="000000"/>
                      </a:solidFill>
                      <a:latin typeface="Times New Roman" pitchFamily="18" charset="0"/>
                    </a:rPr>
                    <a:t>- </a:t>
                  </a:r>
                  <a:r>
                    <a:rPr lang="ru-RU" altLang="ru-RU" sz="763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rPr>
                    <a:t>протяженность ЛЭП/ТП (шт.)</a:t>
                  </a:r>
                </a:p>
              </p:txBody>
            </p:sp>
          </p:grpSp>
          <p:sp>
            <p:nvSpPr>
              <p:cNvPr id="107" name="Скругленный прямоугольник 106"/>
              <p:cNvSpPr/>
              <p:nvPr/>
            </p:nvSpPr>
            <p:spPr>
              <a:xfrm>
                <a:off x="9661923" y="6214698"/>
                <a:ext cx="282820" cy="225201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ru-RU" sz="763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60%</a:t>
                </a:r>
              </a:p>
            </p:txBody>
          </p:sp>
          <p:sp>
            <p:nvSpPr>
              <p:cNvPr id="108" name="Text Box 97"/>
              <p:cNvSpPr txBox="1">
                <a:spLocks noChangeArrowheads="1"/>
              </p:cNvSpPr>
              <p:nvPr/>
            </p:nvSpPr>
            <p:spPr bwMode="auto">
              <a:xfrm>
                <a:off x="10113052" y="6153649"/>
                <a:ext cx="2046139" cy="3514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0629" tIns="45316" rIns="90629" bIns="45316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905852">
                  <a:defRPr/>
                </a:pPr>
                <a:r>
                  <a:rPr lang="ru-RU" altLang="ru-RU" sz="763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 - износ электроэнергетических систем </a:t>
                </a:r>
              </a:p>
            </p:txBody>
          </p:sp>
          <p:sp>
            <p:nvSpPr>
              <p:cNvPr id="109" name="Прямоугольник 108"/>
              <p:cNvSpPr/>
              <p:nvPr/>
            </p:nvSpPr>
            <p:spPr>
              <a:xfrm>
                <a:off x="9477456" y="5946998"/>
                <a:ext cx="658385" cy="197832"/>
              </a:xfrm>
              <a:prstGeom prst="rect">
                <a:avLst/>
              </a:prstGeom>
              <a:solidFill>
                <a:srgbClr val="92D050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77488" tIns="38744" rIns="77488" bIns="38744" anchor="ctr"/>
              <a:lstStyle/>
              <a:p>
                <a:pPr algn="ctr"/>
                <a:r>
                  <a:rPr lang="ru-RU" sz="763" kern="0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19/330</a:t>
                </a:r>
              </a:p>
            </p:txBody>
          </p:sp>
          <p:sp>
            <p:nvSpPr>
              <p:cNvPr id="110" name="Text Box 97"/>
              <p:cNvSpPr txBox="1">
                <a:spLocks noChangeArrowheads="1"/>
              </p:cNvSpPr>
              <p:nvPr/>
            </p:nvSpPr>
            <p:spPr bwMode="auto">
              <a:xfrm>
                <a:off x="10063858" y="5864760"/>
                <a:ext cx="1648083" cy="4430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44614" tIns="72309" rIns="144614" bIns="72309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r>
                  <a:rPr lang="ru-RU" altLang="ru-RU" sz="763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- кол-во домов /населения</a:t>
                </a:r>
              </a:p>
            </p:txBody>
          </p:sp>
        </p:grpSp>
        <p:sp>
          <p:nvSpPr>
            <p:cNvPr id="10" name="Text Box 97"/>
            <p:cNvSpPr txBox="1">
              <a:spLocks noChangeArrowheads="1"/>
            </p:cNvSpPr>
            <p:nvPr/>
          </p:nvSpPr>
          <p:spPr bwMode="auto">
            <a:xfrm>
              <a:off x="7401727" y="3544304"/>
              <a:ext cx="1506131" cy="2008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8471" tIns="54237" rIns="108471" bIns="5423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763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количество осадков, мм</a:t>
              </a:r>
            </a:p>
          </p:txBody>
        </p:sp>
        <p:sp>
          <p:nvSpPr>
            <p:cNvPr id="11" name="TextBox 23"/>
            <p:cNvSpPr txBox="1"/>
            <p:nvPr/>
          </p:nvSpPr>
          <p:spPr>
            <a:xfrm>
              <a:off x="7020652" y="3567602"/>
              <a:ext cx="383894" cy="208640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32" kern="0" dirty="0" smtClean="0">
                  <a:solidFill>
                    <a:prstClr val="black"/>
                  </a:solidFill>
                </a:rPr>
                <a:t>18</a:t>
              </a:r>
              <a:endParaRPr lang="ru-RU" sz="932" kern="0" dirty="0">
                <a:solidFill>
                  <a:prstClr val="black"/>
                </a:solidFill>
              </a:endParaRPr>
            </a:p>
          </p:txBody>
        </p:sp>
        <p:sp>
          <p:nvSpPr>
            <p:cNvPr id="12" name="TextBox 23"/>
            <p:cNvSpPr txBox="1"/>
            <p:nvPr/>
          </p:nvSpPr>
          <p:spPr>
            <a:xfrm>
              <a:off x="7032241" y="3722164"/>
              <a:ext cx="372305" cy="208640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32" kern="0" dirty="0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13" name="Text Box 97"/>
            <p:cNvSpPr txBox="1">
              <a:spLocks noChangeArrowheads="1"/>
            </p:cNvSpPr>
            <p:nvPr/>
          </p:nvSpPr>
          <p:spPr bwMode="auto">
            <a:xfrm>
              <a:off x="7401727" y="3712263"/>
              <a:ext cx="1018906" cy="2008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8471" tIns="54237" rIns="108471" bIns="5423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763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порывы ветра, м/с</a:t>
              </a:r>
            </a:p>
          </p:txBody>
        </p:sp>
        <p:grpSp>
          <p:nvGrpSpPr>
            <p:cNvPr id="14" name="Группа 629"/>
            <p:cNvGrpSpPr>
              <a:grpSpLocks/>
            </p:cNvGrpSpPr>
            <p:nvPr/>
          </p:nvGrpSpPr>
          <p:grpSpPr bwMode="auto">
            <a:xfrm>
              <a:off x="7140938" y="3928255"/>
              <a:ext cx="155099" cy="151307"/>
              <a:chOff x="142483" y="3760971"/>
              <a:chExt cx="346075" cy="386605"/>
            </a:xfrm>
          </p:grpSpPr>
          <p:sp>
            <p:nvSpPr>
              <p:cNvPr id="103" name="Line 281"/>
              <p:cNvSpPr>
                <a:spLocks noChangeShapeType="1"/>
              </p:cNvSpPr>
              <p:nvPr/>
            </p:nvSpPr>
            <p:spPr bwMode="auto">
              <a:xfrm>
                <a:off x="203673" y="3847248"/>
                <a:ext cx="0" cy="30032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1083410">
                  <a:buClr>
                    <a:srgbClr val="000000"/>
                  </a:buClr>
                  <a:buSzPct val="100000"/>
                  <a:defRPr/>
                </a:pPr>
                <a:endParaRPr lang="ru-RU" sz="678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endParaRPr>
              </a:p>
            </p:txBody>
          </p:sp>
          <p:sp>
            <p:nvSpPr>
              <p:cNvPr id="104" name="Freeform 285"/>
              <p:cNvSpPr>
                <a:spLocks/>
              </p:cNvSpPr>
              <p:nvPr/>
            </p:nvSpPr>
            <p:spPr bwMode="auto">
              <a:xfrm>
                <a:off x="198223" y="3795140"/>
                <a:ext cx="270456" cy="228326"/>
              </a:xfrm>
              <a:custGeom>
                <a:avLst/>
                <a:gdLst>
                  <a:gd name="T0" fmla="*/ 0 w 291"/>
                  <a:gd name="T1" fmla="*/ 0 h 159"/>
                  <a:gd name="T2" fmla="*/ 0 w 291"/>
                  <a:gd name="T3" fmla="*/ 2147483647 h 159"/>
                  <a:gd name="T4" fmla="*/ 2147483647 w 291"/>
                  <a:gd name="T5" fmla="*/ 2147483647 h 159"/>
                  <a:gd name="T6" fmla="*/ 2147483647 w 291"/>
                  <a:gd name="T7" fmla="*/ 2147483647 h 159"/>
                  <a:gd name="T8" fmla="*/ 0 w 291"/>
                  <a:gd name="T9" fmla="*/ 0 h 1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1"/>
                  <a:gd name="T16" fmla="*/ 0 h 159"/>
                  <a:gd name="T17" fmla="*/ 291 w 291"/>
                  <a:gd name="T18" fmla="*/ 159 h 1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1" h="159">
                    <a:moveTo>
                      <a:pt x="0" y="0"/>
                    </a:moveTo>
                    <a:lnTo>
                      <a:pt x="0" y="159"/>
                    </a:lnTo>
                    <a:lnTo>
                      <a:pt x="291" y="114"/>
                    </a:lnTo>
                    <a:lnTo>
                      <a:pt x="291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defTabSz="1083410">
                  <a:defRPr/>
                </a:pPr>
                <a:endParaRPr lang="ru-RU" sz="678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+mj-lt"/>
                </a:endParaRPr>
              </a:p>
            </p:txBody>
          </p:sp>
          <p:sp>
            <p:nvSpPr>
              <p:cNvPr id="105" name="Text Box 286"/>
              <p:cNvSpPr txBox="1">
                <a:spLocks noChangeArrowheads="1"/>
              </p:cNvSpPr>
              <p:nvPr/>
            </p:nvSpPr>
            <p:spPr bwMode="auto">
              <a:xfrm>
                <a:off x="142483" y="3760971"/>
                <a:ext cx="346075" cy="3384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6561" tIns="48281" rIns="96561" bIns="48281">
                <a:spAutoFit/>
              </a:bodyPr>
              <a:lstStyle/>
              <a:p>
                <a:pPr algn="ctr" defTabSz="870873">
                  <a:defRPr/>
                </a:pPr>
                <a:endParaRPr lang="ru-RU" sz="339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endParaRPr>
              </a:p>
            </p:txBody>
          </p:sp>
        </p:grpSp>
        <p:sp>
          <p:nvSpPr>
            <p:cNvPr id="15" name="Text Box 97"/>
            <p:cNvSpPr txBox="1">
              <a:spLocks noChangeArrowheads="1"/>
            </p:cNvSpPr>
            <p:nvPr/>
          </p:nvSpPr>
          <p:spPr bwMode="auto">
            <a:xfrm>
              <a:off x="7361882" y="3879881"/>
              <a:ext cx="1716335" cy="200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8477" tIns="54241" rIns="108477" bIns="5424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763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пожарно-спасательные формирования</a:t>
              </a:r>
            </a:p>
          </p:txBody>
        </p:sp>
        <p:grpSp>
          <p:nvGrpSpPr>
            <p:cNvPr id="16" name="Group 316"/>
            <p:cNvGrpSpPr>
              <a:grpSpLocks/>
            </p:cNvGrpSpPr>
            <p:nvPr/>
          </p:nvGrpSpPr>
          <p:grpSpPr bwMode="auto">
            <a:xfrm>
              <a:off x="7129770" y="4103875"/>
              <a:ext cx="139927" cy="111367"/>
              <a:chOff x="4727" y="2506"/>
              <a:chExt cx="706" cy="1172"/>
            </a:xfrm>
          </p:grpSpPr>
          <p:sp>
            <p:nvSpPr>
              <p:cNvPr id="25" name="Freeform 317"/>
              <p:cNvSpPr>
                <a:spLocks/>
              </p:cNvSpPr>
              <p:nvPr/>
            </p:nvSpPr>
            <p:spPr bwMode="auto">
              <a:xfrm>
                <a:off x="4727" y="3558"/>
                <a:ext cx="46" cy="120"/>
              </a:xfrm>
              <a:custGeom>
                <a:avLst/>
                <a:gdLst>
                  <a:gd name="T0" fmla="*/ 0 w 139"/>
                  <a:gd name="T1" fmla="*/ 107 h 135"/>
                  <a:gd name="T2" fmla="*/ 0 w 139"/>
                  <a:gd name="T3" fmla="*/ 73 h 135"/>
                  <a:gd name="T4" fmla="*/ 5 w 139"/>
                  <a:gd name="T5" fmla="*/ 73 h 135"/>
                  <a:gd name="T6" fmla="*/ 5 w 139"/>
                  <a:gd name="T7" fmla="*/ 37 h 135"/>
                  <a:gd name="T8" fmla="*/ 10 w 139"/>
                  <a:gd name="T9" fmla="*/ 37 h 135"/>
                  <a:gd name="T10" fmla="*/ 10 w 139"/>
                  <a:gd name="T11" fmla="*/ 0 h 135"/>
                  <a:gd name="T12" fmla="*/ 15 w 139"/>
                  <a:gd name="T13" fmla="*/ 0 h 135"/>
                  <a:gd name="T14" fmla="*/ 15 w 139"/>
                  <a:gd name="T15" fmla="*/ 107 h 135"/>
                  <a:gd name="T16" fmla="*/ 0 w 139"/>
                  <a:gd name="T17" fmla="*/ 107 h 1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9"/>
                  <a:gd name="T28" fmla="*/ 0 h 135"/>
                  <a:gd name="T29" fmla="*/ 139 w 139"/>
                  <a:gd name="T30" fmla="*/ 135 h 13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9" h="135">
                    <a:moveTo>
                      <a:pt x="0" y="135"/>
                    </a:moveTo>
                    <a:lnTo>
                      <a:pt x="0" y="92"/>
                    </a:lnTo>
                    <a:lnTo>
                      <a:pt x="46" y="92"/>
                    </a:lnTo>
                    <a:lnTo>
                      <a:pt x="46" y="47"/>
                    </a:lnTo>
                    <a:lnTo>
                      <a:pt x="92" y="47"/>
                    </a:lnTo>
                    <a:lnTo>
                      <a:pt x="92" y="0"/>
                    </a:lnTo>
                    <a:lnTo>
                      <a:pt x="139" y="0"/>
                    </a:lnTo>
                    <a:lnTo>
                      <a:pt x="139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26" name="Freeform 318"/>
              <p:cNvSpPr>
                <a:spLocks/>
              </p:cNvSpPr>
              <p:nvPr/>
            </p:nvSpPr>
            <p:spPr bwMode="auto">
              <a:xfrm>
                <a:off x="4773" y="2564"/>
                <a:ext cx="648" cy="1114"/>
              </a:xfrm>
              <a:custGeom>
                <a:avLst/>
                <a:gdLst>
                  <a:gd name="T0" fmla="*/ 0 w 1946"/>
                  <a:gd name="T1" fmla="*/ 971 h 1278"/>
                  <a:gd name="T2" fmla="*/ 0 w 1946"/>
                  <a:gd name="T3" fmla="*/ 78 h 1278"/>
                  <a:gd name="T4" fmla="*/ 84 w 1946"/>
                  <a:gd name="T5" fmla="*/ 78 h 1278"/>
                  <a:gd name="T6" fmla="*/ 84 w 1946"/>
                  <a:gd name="T7" fmla="*/ 71 h 1278"/>
                  <a:gd name="T8" fmla="*/ 84 w 1946"/>
                  <a:gd name="T9" fmla="*/ 62 h 1278"/>
                  <a:gd name="T10" fmla="*/ 85 w 1946"/>
                  <a:gd name="T11" fmla="*/ 55 h 1278"/>
                  <a:gd name="T12" fmla="*/ 85 w 1946"/>
                  <a:gd name="T13" fmla="*/ 48 h 1278"/>
                  <a:gd name="T14" fmla="*/ 86 w 1946"/>
                  <a:gd name="T15" fmla="*/ 42 h 1278"/>
                  <a:gd name="T16" fmla="*/ 88 w 1946"/>
                  <a:gd name="T17" fmla="*/ 35 h 1278"/>
                  <a:gd name="T18" fmla="*/ 89 w 1946"/>
                  <a:gd name="T19" fmla="*/ 29 h 1278"/>
                  <a:gd name="T20" fmla="*/ 91 w 1946"/>
                  <a:gd name="T21" fmla="*/ 23 h 1278"/>
                  <a:gd name="T22" fmla="*/ 92 w 1946"/>
                  <a:gd name="T23" fmla="*/ 18 h 1278"/>
                  <a:gd name="T24" fmla="*/ 94 w 1946"/>
                  <a:gd name="T25" fmla="*/ 14 h 1278"/>
                  <a:gd name="T26" fmla="*/ 96 w 1946"/>
                  <a:gd name="T27" fmla="*/ 10 h 1278"/>
                  <a:gd name="T28" fmla="*/ 98 w 1946"/>
                  <a:gd name="T29" fmla="*/ 6 h 1278"/>
                  <a:gd name="T30" fmla="*/ 101 w 1946"/>
                  <a:gd name="T31" fmla="*/ 3 h 1278"/>
                  <a:gd name="T32" fmla="*/ 103 w 1946"/>
                  <a:gd name="T33" fmla="*/ 3 h 1278"/>
                  <a:gd name="T34" fmla="*/ 105 w 1946"/>
                  <a:gd name="T35" fmla="*/ 0 h 1278"/>
                  <a:gd name="T36" fmla="*/ 108 w 1946"/>
                  <a:gd name="T37" fmla="*/ 0 h 1278"/>
                  <a:gd name="T38" fmla="*/ 110 w 1946"/>
                  <a:gd name="T39" fmla="*/ 0 h 1278"/>
                  <a:gd name="T40" fmla="*/ 113 w 1946"/>
                  <a:gd name="T41" fmla="*/ 3 h 1278"/>
                  <a:gd name="T42" fmla="*/ 115 w 1946"/>
                  <a:gd name="T43" fmla="*/ 3 h 1278"/>
                  <a:gd name="T44" fmla="*/ 118 w 1946"/>
                  <a:gd name="T45" fmla="*/ 6 h 1278"/>
                  <a:gd name="T46" fmla="*/ 120 w 1946"/>
                  <a:gd name="T47" fmla="*/ 10 h 1278"/>
                  <a:gd name="T48" fmla="*/ 122 w 1946"/>
                  <a:gd name="T49" fmla="*/ 14 h 1278"/>
                  <a:gd name="T50" fmla="*/ 124 w 1946"/>
                  <a:gd name="T51" fmla="*/ 18 h 1278"/>
                  <a:gd name="T52" fmla="*/ 125 w 1946"/>
                  <a:gd name="T53" fmla="*/ 23 h 1278"/>
                  <a:gd name="T54" fmla="*/ 127 w 1946"/>
                  <a:gd name="T55" fmla="*/ 29 h 1278"/>
                  <a:gd name="T56" fmla="*/ 128 w 1946"/>
                  <a:gd name="T57" fmla="*/ 35 h 1278"/>
                  <a:gd name="T58" fmla="*/ 130 w 1946"/>
                  <a:gd name="T59" fmla="*/ 42 h 1278"/>
                  <a:gd name="T60" fmla="*/ 130 w 1946"/>
                  <a:gd name="T61" fmla="*/ 48 h 1278"/>
                  <a:gd name="T62" fmla="*/ 131 w 1946"/>
                  <a:gd name="T63" fmla="*/ 55 h 1278"/>
                  <a:gd name="T64" fmla="*/ 132 w 1946"/>
                  <a:gd name="T65" fmla="*/ 62 h 1278"/>
                  <a:gd name="T66" fmla="*/ 132 w 1946"/>
                  <a:gd name="T67" fmla="*/ 71 h 1278"/>
                  <a:gd name="T68" fmla="*/ 132 w 1946"/>
                  <a:gd name="T69" fmla="*/ 78 h 1278"/>
                  <a:gd name="T70" fmla="*/ 216 w 1946"/>
                  <a:gd name="T71" fmla="*/ 78 h 1278"/>
                  <a:gd name="T72" fmla="*/ 216 w 1946"/>
                  <a:gd name="T73" fmla="*/ 970 h 1278"/>
                  <a:gd name="T74" fmla="*/ 0 w 1946"/>
                  <a:gd name="T75" fmla="*/ 971 h 127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946"/>
                  <a:gd name="T115" fmla="*/ 0 h 1278"/>
                  <a:gd name="T116" fmla="*/ 1946 w 1946"/>
                  <a:gd name="T117" fmla="*/ 1278 h 1278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946" h="1278">
                    <a:moveTo>
                      <a:pt x="0" y="1278"/>
                    </a:moveTo>
                    <a:lnTo>
                      <a:pt x="0" y="103"/>
                    </a:lnTo>
                    <a:lnTo>
                      <a:pt x="753" y="103"/>
                    </a:lnTo>
                    <a:lnTo>
                      <a:pt x="754" y="93"/>
                    </a:lnTo>
                    <a:lnTo>
                      <a:pt x="757" y="82"/>
                    </a:lnTo>
                    <a:lnTo>
                      <a:pt x="763" y="72"/>
                    </a:lnTo>
                    <a:lnTo>
                      <a:pt x="769" y="63"/>
                    </a:lnTo>
                    <a:lnTo>
                      <a:pt x="779" y="55"/>
                    </a:lnTo>
                    <a:lnTo>
                      <a:pt x="790" y="46"/>
                    </a:lnTo>
                    <a:lnTo>
                      <a:pt x="803" y="38"/>
                    </a:lnTo>
                    <a:lnTo>
                      <a:pt x="817" y="30"/>
                    </a:lnTo>
                    <a:lnTo>
                      <a:pt x="833" y="24"/>
                    </a:lnTo>
                    <a:lnTo>
                      <a:pt x="849" y="18"/>
                    </a:lnTo>
                    <a:lnTo>
                      <a:pt x="867" y="13"/>
                    </a:lnTo>
                    <a:lnTo>
                      <a:pt x="887" y="8"/>
                    </a:lnTo>
                    <a:lnTo>
                      <a:pt x="907" y="5"/>
                    </a:lnTo>
                    <a:lnTo>
                      <a:pt x="928" y="3"/>
                    </a:lnTo>
                    <a:lnTo>
                      <a:pt x="950" y="0"/>
                    </a:lnTo>
                    <a:lnTo>
                      <a:pt x="972" y="0"/>
                    </a:lnTo>
                    <a:lnTo>
                      <a:pt x="995" y="0"/>
                    </a:lnTo>
                    <a:lnTo>
                      <a:pt x="1017" y="3"/>
                    </a:lnTo>
                    <a:lnTo>
                      <a:pt x="1038" y="5"/>
                    </a:lnTo>
                    <a:lnTo>
                      <a:pt x="1059" y="8"/>
                    </a:lnTo>
                    <a:lnTo>
                      <a:pt x="1078" y="13"/>
                    </a:lnTo>
                    <a:lnTo>
                      <a:pt x="1096" y="18"/>
                    </a:lnTo>
                    <a:lnTo>
                      <a:pt x="1113" y="24"/>
                    </a:lnTo>
                    <a:lnTo>
                      <a:pt x="1129" y="30"/>
                    </a:lnTo>
                    <a:lnTo>
                      <a:pt x="1143" y="38"/>
                    </a:lnTo>
                    <a:lnTo>
                      <a:pt x="1155" y="46"/>
                    </a:lnTo>
                    <a:lnTo>
                      <a:pt x="1167" y="55"/>
                    </a:lnTo>
                    <a:lnTo>
                      <a:pt x="1175" y="63"/>
                    </a:lnTo>
                    <a:lnTo>
                      <a:pt x="1183" y="72"/>
                    </a:lnTo>
                    <a:lnTo>
                      <a:pt x="1189" y="82"/>
                    </a:lnTo>
                    <a:lnTo>
                      <a:pt x="1192" y="93"/>
                    </a:lnTo>
                    <a:lnTo>
                      <a:pt x="1193" y="103"/>
                    </a:lnTo>
                    <a:lnTo>
                      <a:pt x="1946" y="103"/>
                    </a:lnTo>
                    <a:lnTo>
                      <a:pt x="1946" y="1277"/>
                    </a:lnTo>
                    <a:lnTo>
                      <a:pt x="0" y="1278"/>
                    </a:lnTo>
                    <a:close/>
                  </a:path>
                </a:pathLst>
              </a:custGeom>
              <a:solidFill>
                <a:srgbClr val="B233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27" name="Rectangle 319"/>
              <p:cNvSpPr>
                <a:spLocks noChangeArrowheads="1"/>
              </p:cNvSpPr>
              <p:nvPr/>
            </p:nvSpPr>
            <p:spPr bwMode="auto">
              <a:xfrm>
                <a:off x="5188" y="3087"/>
                <a:ext cx="42" cy="3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28" name="Rectangle 320"/>
              <p:cNvSpPr>
                <a:spLocks noChangeArrowheads="1"/>
              </p:cNvSpPr>
              <p:nvPr/>
            </p:nvSpPr>
            <p:spPr bwMode="auto">
              <a:xfrm>
                <a:off x="5168" y="3134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29" name="Rectangle 321"/>
              <p:cNvSpPr>
                <a:spLocks noChangeArrowheads="1"/>
              </p:cNvSpPr>
              <p:nvPr/>
            </p:nvSpPr>
            <p:spPr bwMode="auto">
              <a:xfrm>
                <a:off x="5306" y="3034"/>
                <a:ext cx="42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30" name="Rectangle 322"/>
              <p:cNvSpPr>
                <a:spLocks noChangeArrowheads="1"/>
              </p:cNvSpPr>
              <p:nvPr/>
            </p:nvSpPr>
            <p:spPr bwMode="auto">
              <a:xfrm>
                <a:off x="5286" y="3087"/>
                <a:ext cx="40" cy="3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31" name="Rectangle 323"/>
              <p:cNvSpPr>
                <a:spLocks noChangeArrowheads="1"/>
              </p:cNvSpPr>
              <p:nvPr/>
            </p:nvSpPr>
            <p:spPr bwMode="auto">
              <a:xfrm>
                <a:off x="5286" y="2987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32" name="Rectangle 324"/>
              <p:cNvSpPr>
                <a:spLocks noChangeArrowheads="1"/>
              </p:cNvSpPr>
              <p:nvPr/>
            </p:nvSpPr>
            <p:spPr bwMode="auto">
              <a:xfrm>
                <a:off x="4773" y="3076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33" name="Rectangle 325"/>
              <p:cNvSpPr>
                <a:spLocks noChangeArrowheads="1"/>
              </p:cNvSpPr>
              <p:nvPr/>
            </p:nvSpPr>
            <p:spPr bwMode="auto">
              <a:xfrm>
                <a:off x="4773" y="3024"/>
                <a:ext cx="18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34" name="Rectangle 326"/>
              <p:cNvSpPr>
                <a:spLocks noChangeArrowheads="1"/>
              </p:cNvSpPr>
              <p:nvPr/>
            </p:nvSpPr>
            <p:spPr bwMode="auto">
              <a:xfrm>
                <a:off x="4773" y="3123"/>
                <a:ext cx="18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35" name="Rectangle 327"/>
              <p:cNvSpPr>
                <a:spLocks noChangeArrowheads="1"/>
              </p:cNvSpPr>
              <p:nvPr/>
            </p:nvSpPr>
            <p:spPr bwMode="auto">
              <a:xfrm>
                <a:off x="4946" y="3076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36" name="Rectangle 328"/>
              <p:cNvSpPr>
                <a:spLocks noChangeArrowheads="1"/>
              </p:cNvSpPr>
              <p:nvPr/>
            </p:nvSpPr>
            <p:spPr bwMode="auto">
              <a:xfrm>
                <a:off x="4924" y="312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37" name="Rectangle 329"/>
              <p:cNvSpPr>
                <a:spLocks noChangeArrowheads="1"/>
              </p:cNvSpPr>
              <p:nvPr/>
            </p:nvSpPr>
            <p:spPr bwMode="auto">
              <a:xfrm>
                <a:off x="4773" y="345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38" name="Rectangle 330"/>
              <p:cNvSpPr>
                <a:spLocks noChangeArrowheads="1"/>
              </p:cNvSpPr>
              <p:nvPr/>
            </p:nvSpPr>
            <p:spPr bwMode="auto">
              <a:xfrm>
                <a:off x="4773" y="3406"/>
                <a:ext cx="18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39" name="Rectangle 331"/>
              <p:cNvSpPr>
                <a:spLocks noChangeArrowheads="1"/>
              </p:cNvSpPr>
              <p:nvPr/>
            </p:nvSpPr>
            <p:spPr bwMode="auto">
              <a:xfrm>
                <a:off x="4773" y="3505"/>
                <a:ext cx="18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40" name="Rectangle 332"/>
              <p:cNvSpPr>
                <a:spLocks noChangeArrowheads="1"/>
              </p:cNvSpPr>
              <p:nvPr/>
            </p:nvSpPr>
            <p:spPr bwMode="auto">
              <a:xfrm>
                <a:off x="4946" y="345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41" name="Rectangle 333"/>
              <p:cNvSpPr>
                <a:spLocks noChangeArrowheads="1"/>
              </p:cNvSpPr>
              <p:nvPr/>
            </p:nvSpPr>
            <p:spPr bwMode="auto">
              <a:xfrm>
                <a:off x="4924" y="3505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42" name="Freeform 334"/>
              <p:cNvSpPr>
                <a:spLocks/>
              </p:cNvSpPr>
              <p:nvPr/>
            </p:nvSpPr>
            <p:spPr bwMode="auto">
              <a:xfrm>
                <a:off x="5024" y="3076"/>
                <a:ext cx="146" cy="89"/>
              </a:xfrm>
              <a:custGeom>
                <a:avLst/>
                <a:gdLst>
                  <a:gd name="T0" fmla="*/ 48 w 440"/>
                  <a:gd name="T1" fmla="*/ 78 h 102"/>
                  <a:gd name="T2" fmla="*/ 48 w 440"/>
                  <a:gd name="T3" fmla="*/ 70 h 102"/>
                  <a:gd name="T4" fmla="*/ 48 w 440"/>
                  <a:gd name="T5" fmla="*/ 63 h 102"/>
                  <a:gd name="T6" fmla="*/ 47 w 440"/>
                  <a:gd name="T7" fmla="*/ 55 h 102"/>
                  <a:gd name="T8" fmla="*/ 46 w 440"/>
                  <a:gd name="T9" fmla="*/ 49 h 102"/>
                  <a:gd name="T10" fmla="*/ 45 w 440"/>
                  <a:gd name="T11" fmla="*/ 42 h 102"/>
                  <a:gd name="T12" fmla="*/ 44 w 440"/>
                  <a:gd name="T13" fmla="*/ 35 h 102"/>
                  <a:gd name="T14" fmla="*/ 43 w 440"/>
                  <a:gd name="T15" fmla="*/ 29 h 102"/>
                  <a:gd name="T16" fmla="*/ 41 w 440"/>
                  <a:gd name="T17" fmla="*/ 23 h 102"/>
                  <a:gd name="T18" fmla="*/ 39 w 440"/>
                  <a:gd name="T19" fmla="*/ 18 h 102"/>
                  <a:gd name="T20" fmla="*/ 38 w 440"/>
                  <a:gd name="T21" fmla="*/ 14 h 102"/>
                  <a:gd name="T22" fmla="*/ 36 w 440"/>
                  <a:gd name="T23" fmla="*/ 10 h 102"/>
                  <a:gd name="T24" fmla="*/ 34 w 440"/>
                  <a:gd name="T25" fmla="*/ 6 h 102"/>
                  <a:gd name="T26" fmla="*/ 32 w 440"/>
                  <a:gd name="T27" fmla="*/ 3 h 102"/>
                  <a:gd name="T28" fmla="*/ 29 w 440"/>
                  <a:gd name="T29" fmla="*/ 3 h 102"/>
                  <a:gd name="T30" fmla="*/ 27 w 440"/>
                  <a:gd name="T31" fmla="*/ 0 h 102"/>
                  <a:gd name="T32" fmla="*/ 24 w 440"/>
                  <a:gd name="T33" fmla="*/ 0 h 102"/>
                  <a:gd name="T34" fmla="*/ 22 w 440"/>
                  <a:gd name="T35" fmla="*/ 0 h 102"/>
                  <a:gd name="T36" fmla="*/ 19 w 440"/>
                  <a:gd name="T37" fmla="*/ 3 h 102"/>
                  <a:gd name="T38" fmla="*/ 17 w 440"/>
                  <a:gd name="T39" fmla="*/ 3 h 102"/>
                  <a:gd name="T40" fmla="*/ 15 w 440"/>
                  <a:gd name="T41" fmla="*/ 6 h 102"/>
                  <a:gd name="T42" fmla="*/ 13 w 440"/>
                  <a:gd name="T43" fmla="*/ 10 h 102"/>
                  <a:gd name="T44" fmla="*/ 11 w 440"/>
                  <a:gd name="T45" fmla="*/ 14 h 102"/>
                  <a:gd name="T46" fmla="*/ 9 w 440"/>
                  <a:gd name="T47" fmla="*/ 18 h 102"/>
                  <a:gd name="T48" fmla="*/ 7 w 440"/>
                  <a:gd name="T49" fmla="*/ 23 h 102"/>
                  <a:gd name="T50" fmla="*/ 6 w 440"/>
                  <a:gd name="T51" fmla="*/ 29 h 102"/>
                  <a:gd name="T52" fmla="*/ 4 w 440"/>
                  <a:gd name="T53" fmla="*/ 35 h 102"/>
                  <a:gd name="T54" fmla="*/ 3 w 440"/>
                  <a:gd name="T55" fmla="*/ 42 h 102"/>
                  <a:gd name="T56" fmla="*/ 2 w 440"/>
                  <a:gd name="T57" fmla="*/ 49 h 102"/>
                  <a:gd name="T58" fmla="*/ 1 w 440"/>
                  <a:gd name="T59" fmla="*/ 55 h 102"/>
                  <a:gd name="T60" fmla="*/ 0 w 440"/>
                  <a:gd name="T61" fmla="*/ 63 h 102"/>
                  <a:gd name="T62" fmla="*/ 0 w 440"/>
                  <a:gd name="T63" fmla="*/ 70 h 102"/>
                  <a:gd name="T64" fmla="*/ 0 w 440"/>
                  <a:gd name="T65" fmla="*/ 78 h 102"/>
                  <a:gd name="T66" fmla="*/ 48 w 440"/>
                  <a:gd name="T67" fmla="*/ 78 h 10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40"/>
                  <a:gd name="T103" fmla="*/ 0 h 102"/>
                  <a:gd name="T104" fmla="*/ 440 w 440"/>
                  <a:gd name="T105" fmla="*/ 102 h 10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40" h="102">
                    <a:moveTo>
                      <a:pt x="440" y="102"/>
                    </a:moveTo>
                    <a:lnTo>
                      <a:pt x="439" y="92"/>
                    </a:lnTo>
                    <a:lnTo>
                      <a:pt x="436" y="82"/>
                    </a:lnTo>
                    <a:lnTo>
                      <a:pt x="430" y="72"/>
                    </a:lnTo>
                    <a:lnTo>
                      <a:pt x="422" y="64"/>
                    </a:lnTo>
                    <a:lnTo>
                      <a:pt x="414" y="55"/>
                    </a:lnTo>
                    <a:lnTo>
                      <a:pt x="402" y="46"/>
                    </a:lnTo>
                    <a:lnTo>
                      <a:pt x="390" y="38"/>
                    </a:lnTo>
                    <a:lnTo>
                      <a:pt x="376" y="30"/>
                    </a:lnTo>
                    <a:lnTo>
                      <a:pt x="360" y="24"/>
                    </a:lnTo>
                    <a:lnTo>
                      <a:pt x="343" y="18"/>
                    </a:lnTo>
                    <a:lnTo>
                      <a:pt x="325" y="13"/>
                    </a:lnTo>
                    <a:lnTo>
                      <a:pt x="306" y="8"/>
                    </a:lnTo>
                    <a:lnTo>
                      <a:pt x="285" y="5"/>
                    </a:lnTo>
                    <a:lnTo>
                      <a:pt x="264" y="3"/>
                    </a:lnTo>
                    <a:lnTo>
                      <a:pt x="242" y="0"/>
                    </a:lnTo>
                    <a:lnTo>
                      <a:pt x="219" y="0"/>
                    </a:lnTo>
                    <a:lnTo>
                      <a:pt x="197" y="0"/>
                    </a:lnTo>
                    <a:lnTo>
                      <a:pt x="175" y="3"/>
                    </a:lnTo>
                    <a:lnTo>
                      <a:pt x="154" y="5"/>
                    </a:lnTo>
                    <a:lnTo>
                      <a:pt x="134" y="8"/>
                    </a:lnTo>
                    <a:lnTo>
                      <a:pt x="114" y="13"/>
                    </a:lnTo>
                    <a:lnTo>
                      <a:pt x="96" y="18"/>
                    </a:lnTo>
                    <a:lnTo>
                      <a:pt x="80" y="24"/>
                    </a:lnTo>
                    <a:lnTo>
                      <a:pt x="64" y="30"/>
                    </a:lnTo>
                    <a:lnTo>
                      <a:pt x="50" y="38"/>
                    </a:lnTo>
                    <a:lnTo>
                      <a:pt x="37" y="46"/>
                    </a:lnTo>
                    <a:lnTo>
                      <a:pt x="26" y="55"/>
                    </a:lnTo>
                    <a:lnTo>
                      <a:pt x="16" y="64"/>
                    </a:lnTo>
                    <a:lnTo>
                      <a:pt x="10" y="72"/>
                    </a:lnTo>
                    <a:lnTo>
                      <a:pt x="4" y="82"/>
                    </a:lnTo>
                    <a:lnTo>
                      <a:pt x="1" y="92"/>
                    </a:lnTo>
                    <a:lnTo>
                      <a:pt x="0" y="102"/>
                    </a:lnTo>
                    <a:lnTo>
                      <a:pt x="440" y="102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43" name="Freeform 335"/>
              <p:cNvSpPr>
                <a:spLocks/>
              </p:cNvSpPr>
              <p:nvPr/>
            </p:nvSpPr>
            <p:spPr bwMode="auto">
              <a:xfrm>
                <a:off x="4789" y="2506"/>
                <a:ext cx="615" cy="147"/>
              </a:xfrm>
              <a:custGeom>
                <a:avLst/>
                <a:gdLst>
                  <a:gd name="T0" fmla="*/ 100 w 1847"/>
                  <a:gd name="T1" fmla="*/ 50 h 168"/>
                  <a:gd name="T2" fmla="*/ 95 w 1847"/>
                  <a:gd name="T3" fmla="*/ 53 h 168"/>
                  <a:gd name="T4" fmla="*/ 91 w 1847"/>
                  <a:gd name="T5" fmla="*/ 60 h 168"/>
                  <a:gd name="T6" fmla="*/ 87 w 1847"/>
                  <a:gd name="T7" fmla="*/ 68 h 168"/>
                  <a:gd name="T8" fmla="*/ 84 w 1847"/>
                  <a:gd name="T9" fmla="*/ 79 h 168"/>
                  <a:gd name="T10" fmla="*/ 81 w 1847"/>
                  <a:gd name="T11" fmla="*/ 92 h 168"/>
                  <a:gd name="T12" fmla="*/ 79 w 1847"/>
                  <a:gd name="T13" fmla="*/ 105 h 168"/>
                  <a:gd name="T14" fmla="*/ 78 w 1847"/>
                  <a:gd name="T15" fmla="*/ 121 h 168"/>
                  <a:gd name="T16" fmla="*/ 0 w 1847"/>
                  <a:gd name="T17" fmla="*/ 129 h 168"/>
                  <a:gd name="T18" fmla="*/ 1 w 1847"/>
                  <a:gd name="T19" fmla="*/ 88 h 168"/>
                  <a:gd name="T20" fmla="*/ 6 w 1847"/>
                  <a:gd name="T21" fmla="*/ 88 h 168"/>
                  <a:gd name="T22" fmla="*/ 16 w 1847"/>
                  <a:gd name="T23" fmla="*/ 88 h 168"/>
                  <a:gd name="T24" fmla="*/ 28 w 1847"/>
                  <a:gd name="T25" fmla="*/ 88 h 168"/>
                  <a:gd name="T26" fmla="*/ 41 w 1847"/>
                  <a:gd name="T27" fmla="*/ 88 h 168"/>
                  <a:gd name="T28" fmla="*/ 54 w 1847"/>
                  <a:gd name="T29" fmla="*/ 88 h 168"/>
                  <a:gd name="T30" fmla="*/ 65 w 1847"/>
                  <a:gd name="T31" fmla="*/ 88 h 168"/>
                  <a:gd name="T32" fmla="*/ 71 w 1847"/>
                  <a:gd name="T33" fmla="*/ 88 h 168"/>
                  <a:gd name="T34" fmla="*/ 74 w 1847"/>
                  <a:gd name="T35" fmla="*/ 80 h 168"/>
                  <a:gd name="T36" fmla="*/ 76 w 1847"/>
                  <a:gd name="T37" fmla="*/ 64 h 168"/>
                  <a:gd name="T38" fmla="*/ 79 w 1847"/>
                  <a:gd name="T39" fmla="*/ 47 h 168"/>
                  <a:gd name="T40" fmla="*/ 83 w 1847"/>
                  <a:gd name="T41" fmla="*/ 33 h 168"/>
                  <a:gd name="T42" fmla="*/ 86 w 1847"/>
                  <a:gd name="T43" fmla="*/ 21 h 168"/>
                  <a:gd name="T44" fmla="*/ 91 w 1847"/>
                  <a:gd name="T45" fmla="*/ 10 h 168"/>
                  <a:gd name="T46" fmla="*/ 95 w 1847"/>
                  <a:gd name="T47" fmla="*/ 4 h 168"/>
                  <a:gd name="T48" fmla="*/ 100 w 1847"/>
                  <a:gd name="T49" fmla="*/ 1 h 168"/>
                  <a:gd name="T50" fmla="*/ 105 w 1847"/>
                  <a:gd name="T51" fmla="*/ 1 h 168"/>
                  <a:gd name="T52" fmla="*/ 110 w 1847"/>
                  <a:gd name="T53" fmla="*/ 4 h 168"/>
                  <a:gd name="T54" fmla="*/ 114 w 1847"/>
                  <a:gd name="T55" fmla="*/ 10 h 168"/>
                  <a:gd name="T56" fmla="*/ 119 w 1847"/>
                  <a:gd name="T57" fmla="*/ 21 h 168"/>
                  <a:gd name="T58" fmla="*/ 123 w 1847"/>
                  <a:gd name="T59" fmla="*/ 33 h 168"/>
                  <a:gd name="T60" fmla="*/ 126 w 1847"/>
                  <a:gd name="T61" fmla="*/ 47 h 168"/>
                  <a:gd name="T62" fmla="*/ 129 w 1847"/>
                  <a:gd name="T63" fmla="*/ 64 h 168"/>
                  <a:gd name="T64" fmla="*/ 131 w 1847"/>
                  <a:gd name="T65" fmla="*/ 80 h 168"/>
                  <a:gd name="T66" fmla="*/ 134 w 1847"/>
                  <a:gd name="T67" fmla="*/ 88 h 168"/>
                  <a:gd name="T68" fmla="*/ 140 w 1847"/>
                  <a:gd name="T69" fmla="*/ 88 h 168"/>
                  <a:gd name="T70" fmla="*/ 151 w 1847"/>
                  <a:gd name="T71" fmla="*/ 88 h 168"/>
                  <a:gd name="T72" fmla="*/ 163 w 1847"/>
                  <a:gd name="T73" fmla="*/ 88 h 168"/>
                  <a:gd name="T74" fmla="*/ 176 w 1847"/>
                  <a:gd name="T75" fmla="*/ 88 h 168"/>
                  <a:gd name="T76" fmla="*/ 189 w 1847"/>
                  <a:gd name="T77" fmla="*/ 88 h 168"/>
                  <a:gd name="T78" fmla="*/ 198 w 1847"/>
                  <a:gd name="T79" fmla="*/ 88 h 168"/>
                  <a:gd name="T80" fmla="*/ 204 w 1847"/>
                  <a:gd name="T81" fmla="*/ 88 h 168"/>
                  <a:gd name="T82" fmla="*/ 205 w 1847"/>
                  <a:gd name="T83" fmla="*/ 129 h 168"/>
                  <a:gd name="T84" fmla="*/ 127 w 1847"/>
                  <a:gd name="T85" fmla="*/ 121 h 168"/>
                  <a:gd name="T86" fmla="*/ 126 w 1847"/>
                  <a:gd name="T87" fmla="*/ 105 h 168"/>
                  <a:gd name="T88" fmla="*/ 124 w 1847"/>
                  <a:gd name="T89" fmla="*/ 92 h 168"/>
                  <a:gd name="T90" fmla="*/ 121 w 1847"/>
                  <a:gd name="T91" fmla="*/ 79 h 168"/>
                  <a:gd name="T92" fmla="*/ 118 w 1847"/>
                  <a:gd name="T93" fmla="*/ 68 h 168"/>
                  <a:gd name="T94" fmla="*/ 114 w 1847"/>
                  <a:gd name="T95" fmla="*/ 60 h 168"/>
                  <a:gd name="T96" fmla="*/ 110 w 1847"/>
                  <a:gd name="T97" fmla="*/ 53 h 168"/>
                  <a:gd name="T98" fmla="*/ 105 w 1847"/>
                  <a:gd name="T99" fmla="*/ 50 h 16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847"/>
                  <a:gd name="T151" fmla="*/ 0 h 168"/>
                  <a:gd name="T152" fmla="*/ 1847 w 1847"/>
                  <a:gd name="T153" fmla="*/ 168 h 16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847" h="168">
                    <a:moveTo>
                      <a:pt x="923" y="65"/>
                    </a:moveTo>
                    <a:lnTo>
                      <a:pt x="901" y="65"/>
                    </a:lnTo>
                    <a:lnTo>
                      <a:pt x="879" y="68"/>
                    </a:lnTo>
                    <a:lnTo>
                      <a:pt x="858" y="70"/>
                    </a:lnTo>
                    <a:lnTo>
                      <a:pt x="838" y="73"/>
                    </a:lnTo>
                    <a:lnTo>
                      <a:pt x="818" y="78"/>
                    </a:lnTo>
                    <a:lnTo>
                      <a:pt x="800" y="83"/>
                    </a:lnTo>
                    <a:lnTo>
                      <a:pt x="784" y="89"/>
                    </a:lnTo>
                    <a:lnTo>
                      <a:pt x="768" y="95"/>
                    </a:lnTo>
                    <a:lnTo>
                      <a:pt x="754" y="103"/>
                    </a:lnTo>
                    <a:lnTo>
                      <a:pt x="741" y="111"/>
                    </a:lnTo>
                    <a:lnTo>
                      <a:pt x="730" y="120"/>
                    </a:lnTo>
                    <a:lnTo>
                      <a:pt x="720" y="128"/>
                    </a:lnTo>
                    <a:lnTo>
                      <a:pt x="714" y="137"/>
                    </a:lnTo>
                    <a:lnTo>
                      <a:pt x="708" y="147"/>
                    </a:lnTo>
                    <a:lnTo>
                      <a:pt x="705" y="158"/>
                    </a:lnTo>
                    <a:lnTo>
                      <a:pt x="704" y="168"/>
                    </a:lnTo>
                    <a:lnTo>
                      <a:pt x="0" y="168"/>
                    </a:lnTo>
                    <a:lnTo>
                      <a:pt x="0" y="116"/>
                    </a:lnTo>
                    <a:lnTo>
                      <a:pt x="7" y="116"/>
                    </a:lnTo>
                    <a:lnTo>
                      <a:pt x="27" y="116"/>
                    </a:lnTo>
                    <a:lnTo>
                      <a:pt x="57" y="116"/>
                    </a:lnTo>
                    <a:lnTo>
                      <a:pt x="97" y="116"/>
                    </a:lnTo>
                    <a:lnTo>
                      <a:pt x="145" y="116"/>
                    </a:lnTo>
                    <a:lnTo>
                      <a:pt x="197" y="116"/>
                    </a:lnTo>
                    <a:lnTo>
                      <a:pt x="254" y="116"/>
                    </a:lnTo>
                    <a:lnTo>
                      <a:pt x="313" y="116"/>
                    </a:lnTo>
                    <a:lnTo>
                      <a:pt x="373" y="116"/>
                    </a:lnTo>
                    <a:lnTo>
                      <a:pt x="431" y="116"/>
                    </a:lnTo>
                    <a:lnTo>
                      <a:pt x="486" y="116"/>
                    </a:lnTo>
                    <a:lnTo>
                      <a:pt x="537" y="116"/>
                    </a:lnTo>
                    <a:lnTo>
                      <a:pt x="582" y="116"/>
                    </a:lnTo>
                    <a:lnTo>
                      <a:pt x="617" y="116"/>
                    </a:lnTo>
                    <a:lnTo>
                      <a:pt x="644" y="116"/>
                    </a:lnTo>
                    <a:lnTo>
                      <a:pt x="658" y="116"/>
                    </a:lnTo>
                    <a:lnTo>
                      <a:pt x="666" y="105"/>
                    </a:lnTo>
                    <a:lnTo>
                      <a:pt x="675" y="94"/>
                    </a:lnTo>
                    <a:lnTo>
                      <a:pt x="686" y="83"/>
                    </a:lnTo>
                    <a:lnTo>
                      <a:pt x="698" y="72"/>
                    </a:lnTo>
                    <a:lnTo>
                      <a:pt x="713" y="62"/>
                    </a:lnTo>
                    <a:lnTo>
                      <a:pt x="727" y="53"/>
                    </a:lnTo>
                    <a:lnTo>
                      <a:pt x="744" y="43"/>
                    </a:lnTo>
                    <a:lnTo>
                      <a:pt x="760" y="35"/>
                    </a:lnTo>
                    <a:lnTo>
                      <a:pt x="778" y="28"/>
                    </a:lnTo>
                    <a:lnTo>
                      <a:pt x="797" y="21"/>
                    </a:lnTo>
                    <a:lnTo>
                      <a:pt x="817" y="14"/>
                    </a:lnTo>
                    <a:lnTo>
                      <a:pt x="838" y="10"/>
                    </a:lnTo>
                    <a:lnTo>
                      <a:pt x="858" y="6"/>
                    </a:lnTo>
                    <a:lnTo>
                      <a:pt x="880" y="2"/>
                    </a:lnTo>
                    <a:lnTo>
                      <a:pt x="901" y="1"/>
                    </a:lnTo>
                    <a:lnTo>
                      <a:pt x="923" y="0"/>
                    </a:lnTo>
                    <a:lnTo>
                      <a:pt x="946" y="1"/>
                    </a:lnTo>
                    <a:lnTo>
                      <a:pt x="968" y="2"/>
                    </a:lnTo>
                    <a:lnTo>
                      <a:pt x="989" y="6"/>
                    </a:lnTo>
                    <a:lnTo>
                      <a:pt x="1010" y="10"/>
                    </a:lnTo>
                    <a:lnTo>
                      <a:pt x="1030" y="14"/>
                    </a:lnTo>
                    <a:lnTo>
                      <a:pt x="1050" y="21"/>
                    </a:lnTo>
                    <a:lnTo>
                      <a:pt x="1069" y="28"/>
                    </a:lnTo>
                    <a:lnTo>
                      <a:pt x="1088" y="35"/>
                    </a:lnTo>
                    <a:lnTo>
                      <a:pt x="1104" y="43"/>
                    </a:lnTo>
                    <a:lnTo>
                      <a:pt x="1121" y="53"/>
                    </a:lnTo>
                    <a:lnTo>
                      <a:pt x="1135" y="62"/>
                    </a:lnTo>
                    <a:lnTo>
                      <a:pt x="1149" y="72"/>
                    </a:lnTo>
                    <a:lnTo>
                      <a:pt x="1161" y="83"/>
                    </a:lnTo>
                    <a:lnTo>
                      <a:pt x="1172" y="94"/>
                    </a:lnTo>
                    <a:lnTo>
                      <a:pt x="1181" y="105"/>
                    </a:lnTo>
                    <a:lnTo>
                      <a:pt x="1189" y="116"/>
                    </a:lnTo>
                    <a:lnTo>
                      <a:pt x="1203" y="116"/>
                    </a:lnTo>
                    <a:lnTo>
                      <a:pt x="1230" y="116"/>
                    </a:lnTo>
                    <a:lnTo>
                      <a:pt x="1265" y="116"/>
                    </a:lnTo>
                    <a:lnTo>
                      <a:pt x="1309" y="116"/>
                    </a:lnTo>
                    <a:lnTo>
                      <a:pt x="1360" y="116"/>
                    </a:lnTo>
                    <a:lnTo>
                      <a:pt x="1416" y="116"/>
                    </a:lnTo>
                    <a:lnTo>
                      <a:pt x="1475" y="116"/>
                    </a:lnTo>
                    <a:lnTo>
                      <a:pt x="1535" y="116"/>
                    </a:lnTo>
                    <a:lnTo>
                      <a:pt x="1593" y="116"/>
                    </a:lnTo>
                    <a:lnTo>
                      <a:pt x="1650" y="116"/>
                    </a:lnTo>
                    <a:lnTo>
                      <a:pt x="1703" y="116"/>
                    </a:lnTo>
                    <a:lnTo>
                      <a:pt x="1751" y="116"/>
                    </a:lnTo>
                    <a:lnTo>
                      <a:pt x="1791" y="116"/>
                    </a:lnTo>
                    <a:lnTo>
                      <a:pt x="1821" y="116"/>
                    </a:lnTo>
                    <a:lnTo>
                      <a:pt x="1841" y="116"/>
                    </a:lnTo>
                    <a:lnTo>
                      <a:pt x="1847" y="116"/>
                    </a:lnTo>
                    <a:lnTo>
                      <a:pt x="1847" y="168"/>
                    </a:lnTo>
                    <a:lnTo>
                      <a:pt x="1144" y="168"/>
                    </a:lnTo>
                    <a:lnTo>
                      <a:pt x="1143" y="158"/>
                    </a:lnTo>
                    <a:lnTo>
                      <a:pt x="1140" y="147"/>
                    </a:lnTo>
                    <a:lnTo>
                      <a:pt x="1134" y="137"/>
                    </a:lnTo>
                    <a:lnTo>
                      <a:pt x="1126" y="128"/>
                    </a:lnTo>
                    <a:lnTo>
                      <a:pt x="1118" y="120"/>
                    </a:lnTo>
                    <a:lnTo>
                      <a:pt x="1106" y="111"/>
                    </a:lnTo>
                    <a:lnTo>
                      <a:pt x="1094" y="103"/>
                    </a:lnTo>
                    <a:lnTo>
                      <a:pt x="1080" y="95"/>
                    </a:lnTo>
                    <a:lnTo>
                      <a:pt x="1064" y="89"/>
                    </a:lnTo>
                    <a:lnTo>
                      <a:pt x="1047" y="83"/>
                    </a:lnTo>
                    <a:lnTo>
                      <a:pt x="1029" y="78"/>
                    </a:lnTo>
                    <a:lnTo>
                      <a:pt x="1010" y="73"/>
                    </a:lnTo>
                    <a:lnTo>
                      <a:pt x="989" y="70"/>
                    </a:lnTo>
                    <a:lnTo>
                      <a:pt x="968" y="68"/>
                    </a:lnTo>
                    <a:lnTo>
                      <a:pt x="946" y="65"/>
                    </a:lnTo>
                    <a:lnTo>
                      <a:pt x="923" y="65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44" name="Rectangle 336"/>
              <p:cNvSpPr>
                <a:spLocks noChangeArrowheads="1"/>
              </p:cNvSpPr>
              <p:nvPr/>
            </p:nvSpPr>
            <p:spPr bwMode="auto">
              <a:xfrm>
                <a:off x="5404" y="2595"/>
                <a:ext cx="29" cy="120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45" name="Rectangle 337"/>
              <p:cNvSpPr>
                <a:spLocks noChangeArrowheads="1"/>
              </p:cNvSpPr>
              <p:nvPr/>
            </p:nvSpPr>
            <p:spPr bwMode="auto">
              <a:xfrm>
                <a:off x="4759" y="2595"/>
                <a:ext cx="30" cy="120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46" name="Rectangle 338"/>
              <p:cNvSpPr>
                <a:spLocks noChangeArrowheads="1"/>
              </p:cNvSpPr>
              <p:nvPr/>
            </p:nvSpPr>
            <p:spPr bwMode="auto">
              <a:xfrm>
                <a:off x="5026" y="3165"/>
                <a:ext cx="142" cy="330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47" name="Rectangle 339"/>
              <p:cNvSpPr>
                <a:spLocks noChangeArrowheads="1"/>
              </p:cNvSpPr>
              <p:nvPr/>
            </p:nvSpPr>
            <p:spPr bwMode="auto">
              <a:xfrm>
                <a:off x="5026" y="3495"/>
                <a:ext cx="142" cy="1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48" name="Rectangle 340"/>
              <p:cNvSpPr>
                <a:spLocks noChangeArrowheads="1"/>
              </p:cNvSpPr>
              <p:nvPr/>
            </p:nvSpPr>
            <p:spPr bwMode="auto">
              <a:xfrm>
                <a:off x="5026" y="3558"/>
                <a:ext cx="142" cy="15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49" name="Rectangle 341"/>
              <p:cNvSpPr>
                <a:spLocks noChangeArrowheads="1"/>
              </p:cNvSpPr>
              <p:nvPr/>
            </p:nvSpPr>
            <p:spPr bwMode="auto">
              <a:xfrm>
                <a:off x="5026" y="3615"/>
                <a:ext cx="142" cy="1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50" name="Rectangle 342"/>
              <p:cNvSpPr>
                <a:spLocks noChangeArrowheads="1"/>
              </p:cNvSpPr>
              <p:nvPr/>
            </p:nvSpPr>
            <p:spPr bwMode="auto">
              <a:xfrm>
                <a:off x="5100" y="3186"/>
                <a:ext cx="60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51" name="Rectangle 343"/>
              <p:cNvSpPr>
                <a:spLocks noChangeArrowheads="1"/>
              </p:cNvSpPr>
              <p:nvPr/>
            </p:nvSpPr>
            <p:spPr bwMode="auto">
              <a:xfrm>
                <a:off x="5100" y="3186"/>
                <a:ext cx="60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52" name="Rectangle 344"/>
              <p:cNvSpPr>
                <a:spLocks noChangeArrowheads="1"/>
              </p:cNvSpPr>
              <p:nvPr/>
            </p:nvSpPr>
            <p:spPr bwMode="auto">
              <a:xfrm>
                <a:off x="5032" y="3186"/>
                <a:ext cx="62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53" name="Rectangle 345"/>
              <p:cNvSpPr>
                <a:spLocks noChangeArrowheads="1"/>
              </p:cNvSpPr>
              <p:nvPr/>
            </p:nvSpPr>
            <p:spPr bwMode="auto">
              <a:xfrm>
                <a:off x="5100" y="3369"/>
                <a:ext cx="60" cy="2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54" name="Rectangle 346"/>
              <p:cNvSpPr>
                <a:spLocks noChangeArrowheads="1"/>
              </p:cNvSpPr>
              <p:nvPr/>
            </p:nvSpPr>
            <p:spPr bwMode="auto">
              <a:xfrm>
                <a:off x="5168" y="3422"/>
                <a:ext cx="34" cy="25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55" name="Rectangle 347"/>
              <p:cNvSpPr>
                <a:spLocks noChangeArrowheads="1"/>
              </p:cNvSpPr>
              <p:nvPr/>
            </p:nvSpPr>
            <p:spPr bwMode="auto">
              <a:xfrm>
                <a:off x="4992" y="3422"/>
                <a:ext cx="34" cy="25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56" name="Rectangle 348"/>
              <p:cNvSpPr>
                <a:spLocks noChangeArrowheads="1"/>
              </p:cNvSpPr>
              <p:nvPr/>
            </p:nvSpPr>
            <p:spPr bwMode="auto">
              <a:xfrm>
                <a:off x="5026" y="3511"/>
                <a:ext cx="142" cy="47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57" name="Rectangle 349"/>
              <p:cNvSpPr>
                <a:spLocks noChangeArrowheads="1"/>
              </p:cNvSpPr>
              <p:nvPr/>
            </p:nvSpPr>
            <p:spPr bwMode="auto">
              <a:xfrm>
                <a:off x="5026" y="3573"/>
                <a:ext cx="142" cy="42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58" name="Rectangle 350"/>
              <p:cNvSpPr>
                <a:spLocks noChangeArrowheads="1"/>
              </p:cNvSpPr>
              <p:nvPr/>
            </p:nvSpPr>
            <p:spPr bwMode="auto">
              <a:xfrm>
                <a:off x="5026" y="3631"/>
                <a:ext cx="142" cy="47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59" name="Rectangle 351"/>
              <p:cNvSpPr>
                <a:spLocks noChangeArrowheads="1"/>
              </p:cNvSpPr>
              <p:nvPr/>
            </p:nvSpPr>
            <p:spPr bwMode="auto">
              <a:xfrm>
                <a:off x="5100" y="3369"/>
                <a:ext cx="60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60" name="Rectangle 352"/>
              <p:cNvSpPr>
                <a:spLocks noChangeArrowheads="1"/>
              </p:cNvSpPr>
              <p:nvPr/>
            </p:nvSpPr>
            <p:spPr bwMode="auto">
              <a:xfrm>
                <a:off x="5032" y="3369"/>
                <a:ext cx="62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61" name="Rectangle 353"/>
              <p:cNvSpPr>
                <a:spLocks noChangeArrowheads="1"/>
              </p:cNvSpPr>
              <p:nvPr/>
            </p:nvSpPr>
            <p:spPr bwMode="auto">
              <a:xfrm>
                <a:off x="5100" y="3312"/>
                <a:ext cx="14" cy="52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62" name="Rectangle 354"/>
              <p:cNvSpPr>
                <a:spLocks noChangeArrowheads="1"/>
              </p:cNvSpPr>
              <p:nvPr/>
            </p:nvSpPr>
            <p:spPr bwMode="auto">
              <a:xfrm>
                <a:off x="5080" y="3312"/>
                <a:ext cx="14" cy="52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63" name="Rectangle 355"/>
              <p:cNvSpPr>
                <a:spLocks noChangeArrowheads="1"/>
              </p:cNvSpPr>
              <p:nvPr/>
            </p:nvSpPr>
            <p:spPr bwMode="auto">
              <a:xfrm>
                <a:off x="5100" y="3395"/>
                <a:ext cx="60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64" name="Rectangle 356"/>
              <p:cNvSpPr>
                <a:spLocks noChangeArrowheads="1"/>
              </p:cNvSpPr>
              <p:nvPr/>
            </p:nvSpPr>
            <p:spPr bwMode="auto">
              <a:xfrm>
                <a:off x="5032" y="3395"/>
                <a:ext cx="62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65" name="Rectangle 357"/>
              <p:cNvSpPr>
                <a:spLocks noChangeArrowheads="1"/>
              </p:cNvSpPr>
              <p:nvPr/>
            </p:nvSpPr>
            <p:spPr bwMode="auto">
              <a:xfrm>
                <a:off x="5168" y="3552"/>
                <a:ext cx="34" cy="27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66" name="Rectangle 358"/>
              <p:cNvSpPr>
                <a:spLocks noChangeArrowheads="1"/>
              </p:cNvSpPr>
              <p:nvPr/>
            </p:nvSpPr>
            <p:spPr bwMode="auto">
              <a:xfrm>
                <a:off x="4992" y="3552"/>
                <a:ext cx="34" cy="27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67" name="Rectangle 359"/>
              <p:cNvSpPr>
                <a:spLocks noChangeArrowheads="1"/>
              </p:cNvSpPr>
              <p:nvPr/>
            </p:nvSpPr>
            <p:spPr bwMode="auto">
              <a:xfrm>
                <a:off x="5334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68" name="Rectangle 360"/>
              <p:cNvSpPr>
                <a:spLocks noChangeArrowheads="1"/>
              </p:cNvSpPr>
              <p:nvPr/>
            </p:nvSpPr>
            <p:spPr bwMode="auto">
              <a:xfrm>
                <a:off x="5228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69" name="Rectangle 361"/>
              <p:cNvSpPr>
                <a:spLocks noChangeArrowheads="1"/>
              </p:cNvSpPr>
              <p:nvPr/>
            </p:nvSpPr>
            <p:spPr bwMode="auto">
              <a:xfrm>
                <a:off x="4912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70" name="Rectangle 362"/>
              <p:cNvSpPr>
                <a:spLocks noChangeArrowheads="1"/>
              </p:cNvSpPr>
              <p:nvPr/>
            </p:nvSpPr>
            <p:spPr bwMode="auto">
              <a:xfrm>
                <a:off x="5122" y="2747"/>
                <a:ext cx="54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71" name="Rectangle 363"/>
              <p:cNvSpPr>
                <a:spLocks noChangeArrowheads="1"/>
              </p:cNvSpPr>
              <p:nvPr/>
            </p:nvSpPr>
            <p:spPr bwMode="auto">
              <a:xfrm>
                <a:off x="5228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72" name="Rectangle 364"/>
              <p:cNvSpPr>
                <a:spLocks noChangeArrowheads="1"/>
              </p:cNvSpPr>
              <p:nvPr/>
            </p:nvSpPr>
            <p:spPr bwMode="auto">
              <a:xfrm>
                <a:off x="5334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73" name="Rectangle 365"/>
              <p:cNvSpPr>
                <a:spLocks noChangeArrowheads="1"/>
              </p:cNvSpPr>
              <p:nvPr/>
            </p:nvSpPr>
            <p:spPr bwMode="auto">
              <a:xfrm>
                <a:off x="5018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74" name="Rectangle 366"/>
              <p:cNvSpPr>
                <a:spLocks noChangeArrowheads="1"/>
              </p:cNvSpPr>
              <p:nvPr/>
            </p:nvSpPr>
            <p:spPr bwMode="auto">
              <a:xfrm>
                <a:off x="4809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75" name="Rectangle 367"/>
              <p:cNvSpPr>
                <a:spLocks noChangeArrowheads="1"/>
              </p:cNvSpPr>
              <p:nvPr/>
            </p:nvSpPr>
            <p:spPr bwMode="auto">
              <a:xfrm>
                <a:off x="4912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76" name="Rectangle 368"/>
              <p:cNvSpPr>
                <a:spLocks noChangeArrowheads="1"/>
              </p:cNvSpPr>
              <p:nvPr/>
            </p:nvSpPr>
            <p:spPr bwMode="auto">
              <a:xfrm>
                <a:off x="4809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77" name="Freeform 369"/>
              <p:cNvSpPr>
                <a:spLocks/>
              </p:cNvSpPr>
              <p:nvPr/>
            </p:nvSpPr>
            <p:spPr bwMode="auto">
              <a:xfrm>
                <a:off x="5114" y="2721"/>
                <a:ext cx="72" cy="324"/>
              </a:xfrm>
              <a:custGeom>
                <a:avLst/>
                <a:gdLst>
                  <a:gd name="T0" fmla="*/ 21 w 217"/>
                  <a:gd name="T1" fmla="*/ 163 h 373"/>
                  <a:gd name="T2" fmla="*/ 3 w 217"/>
                  <a:gd name="T3" fmla="*/ 163 h 373"/>
                  <a:gd name="T4" fmla="*/ 3 w 217"/>
                  <a:gd name="T5" fmla="*/ 260 h 373"/>
                  <a:gd name="T6" fmla="*/ 21 w 217"/>
                  <a:gd name="T7" fmla="*/ 260 h 373"/>
                  <a:gd name="T8" fmla="*/ 24 w 217"/>
                  <a:gd name="T9" fmla="*/ 281 h 373"/>
                  <a:gd name="T10" fmla="*/ 0 w 217"/>
                  <a:gd name="T11" fmla="*/ 281 h 373"/>
                  <a:gd name="T12" fmla="*/ 0 w 217"/>
                  <a:gd name="T13" fmla="*/ 0 h 373"/>
                  <a:gd name="T14" fmla="*/ 24 w 217"/>
                  <a:gd name="T15" fmla="*/ 0 h 373"/>
                  <a:gd name="T16" fmla="*/ 21 w 217"/>
                  <a:gd name="T17" fmla="*/ 22 h 373"/>
                  <a:gd name="T18" fmla="*/ 3 w 217"/>
                  <a:gd name="T19" fmla="*/ 22 h 373"/>
                  <a:gd name="T20" fmla="*/ 3 w 217"/>
                  <a:gd name="T21" fmla="*/ 129 h 373"/>
                  <a:gd name="T22" fmla="*/ 21 w 217"/>
                  <a:gd name="T23" fmla="*/ 129 h 373"/>
                  <a:gd name="T24" fmla="*/ 21 w 217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3"/>
                  <a:gd name="T41" fmla="*/ 217 w 217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3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8" y="344"/>
                    </a:lnTo>
                    <a:lnTo>
                      <a:pt x="217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78" name="Freeform 370"/>
              <p:cNvSpPr>
                <a:spLocks/>
              </p:cNvSpPr>
              <p:nvPr/>
            </p:nvSpPr>
            <p:spPr bwMode="auto">
              <a:xfrm>
                <a:off x="5176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79" name="Freeform 371"/>
              <p:cNvSpPr>
                <a:spLocks/>
              </p:cNvSpPr>
              <p:nvPr/>
            </p:nvSpPr>
            <p:spPr bwMode="auto">
              <a:xfrm>
                <a:off x="5218" y="2721"/>
                <a:ext cx="72" cy="324"/>
              </a:xfrm>
              <a:custGeom>
                <a:avLst/>
                <a:gdLst>
                  <a:gd name="T0" fmla="*/ 21 w 216"/>
                  <a:gd name="T1" fmla="*/ 163 h 373"/>
                  <a:gd name="T2" fmla="*/ 3 w 216"/>
                  <a:gd name="T3" fmla="*/ 163 h 373"/>
                  <a:gd name="T4" fmla="*/ 3 w 216"/>
                  <a:gd name="T5" fmla="*/ 260 h 373"/>
                  <a:gd name="T6" fmla="*/ 21 w 216"/>
                  <a:gd name="T7" fmla="*/ 260 h 373"/>
                  <a:gd name="T8" fmla="*/ 24 w 216"/>
                  <a:gd name="T9" fmla="*/ 281 h 373"/>
                  <a:gd name="T10" fmla="*/ 0 w 216"/>
                  <a:gd name="T11" fmla="*/ 281 h 373"/>
                  <a:gd name="T12" fmla="*/ 0 w 216"/>
                  <a:gd name="T13" fmla="*/ 0 h 373"/>
                  <a:gd name="T14" fmla="*/ 24 w 216"/>
                  <a:gd name="T15" fmla="*/ 0 h 373"/>
                  <a:gd name="T16" fmla="*/ 21 w 216"/>
                  <a:gd name="T17" fmla="*/ 22 h 373"/>
                  <a:gd name="T18" fmla="*/ 3 w 216"/>
                  <a:gd name="T19" fmla="*/ 22 h 373"/>
                  <a:gd name="T20" fmla="*/ 3 w 216"/>
                  <a:gd name="T21" fmla="*/ 129 h 373"/>
                  <a:gd name="T22" fmla="*/ 21 w 216"/>
                  <a:gd name="T23" fmla="*/ 129 h 373"/>
                  <a:gd name="T24" fmla="*/ 21 w 216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3"/>
                  <a:gd name="T41" fmla="*/ 216 w 216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3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7" y="344"/>
                    </a:lnTo>
                    <a:lnTo>
                      <a:pt x="216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6" y="0"/>
                    </a:lnTo>
                    <a:lnTo>
                      <a:pt x="187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7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80" name="Freeform 372"/>
              <p:cNvSpPr>
                <a:spLocks/>
              </p:cNvSpPr>
              <p:nvPr/>
            </p:nvSpPr>
            <p:spPr bwMode="auto">
              <a:xfrm>
                <a:off x="5280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81" name="Freeform 373"/>
              <p:cNvSpPr>
                <a:spLocks/>
              </p:cNvSpPr>
              <p:nvPr/>
            </p:nvSpPr>
            <p:spPr bwMode="auto">
              <a:xfrm>
                <a:off x="5324" y="2721"/>
                <a:ext cx="72" cy="324"/>
              </a:xfrm>
              <a:custGeom>
                <a:avLst/>
                <a:gdLst>
                  <a:gd name="T0" fmla="*/ 21 w 217"/>
                  <a:gd name="T1" fmla="*/ 163 h 373"/>
                  <a:gd name="T2" fmla="*/ 3 w 217"/>
                  <a:gd name="T3" fmla="*/ 163 h 373"/>
                  <a:gd name="T4" fmla="*/ 3 w 217"/>
                  <a:gd name="T5" fmla="*/ 260 h 373"/>
                  <a:gd name="T6" fmla="*/ 21 w 217"/>
                  <a:gd name="T7" fmla="*/ 260 h 373"/>
                  <a:gd name="T8" fmla="*/ 24 w 217"/>
                  <a:gd name="T9" fmla="*/ 281 h 373"/>
                  <a:gd name="T10" fmla="*/ 0 w 217"/>
                  <a:gd name="T11" fmla="*/ 281 h 373"/>
                  <a:gd name="T12" fmla="*/ 0 w 217"/>
                  <a:gd name="T13" fmla="*/ 0 h 373"/>
                  <a:gd name="T14" fmla="*/ 24 w 217"/>
                  <a:gd name="T15" fmla="*/ 0 h 373"/>
                  <a:gd name="T16" fmla="*/ 21 w 217"/>
                  <a:gd name="T17" fmla="*/ 22 h 373"/>
                  <a:gd name="T18" fmla="*/ 3 w 217"/>
                  <a:gd name="T19" fmla="*/ 22 h 373"/>
                  <a:gd name="T20" fmla="*/ 3 w 217"/>
                  <a:gd name="T21" fmla="*/ 129 h 373"/>
                  <a:gd name="T22" fmla="*/ 21 w 217"/>
                  <a:gd name="T23" fmla="*/ 129 h 373"/>
                  <a:gd name="T24" fmla="*/ 21 w 217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3"/>
                  <a:gd name="T41" fmla="*/ 217 w 217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3">
                    <a:moveTo>
                      <a:pt x="188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8" y="344"/>
                    </a:lnTo>
                    <a:lnTo>
                      <a:pt x="217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82" name="Freeform 374"/>
              <p:cNvSpPr>
                <a:spLocks/>
              </p:cNvSpPr>
              <p:nvPr/>
            </p:nvSpPr>
            <p:spPr bwMode="auto">
              <a:xfrm>
                <a:off x="5386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83" name="Freeform 375"/>
              <p:cNvSpPr>
                <a:spLocks/>
              </p:cNvSpPr>
              <p:nvPr/>
            </p:nvSpPr>
            <p:spPr bwMode="auto">
              <a:xfrm>
                <a:off x="5218" y="3139"/>
                <a:ext cx="72" cy="324"/>
              </a:xfrm>
              <a:custGeom>
                <a:avLst/>
                <a:gdLst>
                  <a:gd name="T0" fmla="*/ 21 w 216"/>
                  <a:gd name="T1" fmla="*/ 165 h 372"/>
                  <a:gd name="T2" fmla="*/ 3 w 216"/>
                  <a:gd name="T3" fmla="*/ 165 h 372"/>
                  <a:gd name="T4" fmla="*/ 3 w 216"/>
                  <a:gd name="T5" fmla="*/ 260 h 372"/>
                  <a:gd name="T6" fmla="*/ 21 w 216"/>
                  <a:gd name="T7" fmla="*/ 260 h 372"/>
                  <a:gd name="T8" fmla="*/ 24 w 216"/>
                  <a:gd name="T9" fmla="*/ 282 h 372"/>
                  <a:gd name="T10" fmla="*/ 0 w 216"/>
                  <a:gd name="T11" fmla="*/ 282 h 372"/>
                  <a:gd name="T12" fmla="*/ 0 w 216"/>
                  <a:gd name="T13" fmla="*/ 0 h 372"/>
                  <a:gd name="T14" fmla="*/ 24 w 216"/>
                  <a:gd name="T15" fmla="*/ 0 h 372"/>
                  <a:gd name="T16" fmla="*/ 21 w 216"/>
                  <a:gd name="T17" fmla="*/ 21 h 372"/>
                  <a:gd name="T18" fmla="*/ 3 w 216"/>
                  <a:gd name="T19" fmla="*/ 21 h 372"/>
                  <a:gd name="T20" fmla="*/ 3 w 216"/>
                  <a:gd name="T21" fmla="*/ 130 h 372"/>
                  <a:gd name="T22" fmla="*/ 21 w 216"/>
                  <a:gd name="T23" fmla="*/ 130 h 372"/>
                  <a:gd name="T24" fmla="*/ 21 w 216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2"/>
                  <a:gd name="T41" fmla="*/ 216 w 216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2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3"/>
                    </a:lnTo>
                    <a:lnTo>
                      <a:pt x="187" y="343"/>
                    </a:lnTo>
                    <a:lnTo>
                      <a:pt x="216" y="372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16" y="0"/>
                    </a:lnTo>
                    <a:lnTo>
                      <a:pt x="187" y="27"/>
                    </a:lnTo>
                    <a:lnTo>
                      <a:pt x="29" y="27"/>
                    </a:lnTo>
                    <a:lnTo>
                      <a:pt x="29" y="171"/>
                    </a:lnTo>
                    <a:lnTo>
                      <a:pt x="187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84" name="Freeform 376"/>
              <p:cNvSpPr>
                <a:spLocks/>
              </p:cNvSpPr>
              <p:nvPr/>
            </p:nvSpPr>
            <p:spPr bwMode="auto">
              <a:xfrm>
                <a:off x="5280" y="3139"/>
                <a:ext cx="10" cy="324"/>
              </a:xfrm>
              <a:custGeom>
                <a:avLst/>
                <a:gdLst>
                  <a:gd name="T0" fmla="*/ 0 w 29"/>
                  <a:gd name="T1" fmla="*/ 21 h 372"/>
                  <a:gd name="T2" fmla="*/ 0 w 29"/>
                  <a:gd name="T3" fmla="*/ 260 h 372"/>
                  <a:gd name="T4" fmla="*/ 3 w 29"/>
                  <a:gd name="T5" fmla="*/ 282 h 372"/>
                  <a:gd name="T6" fmla="*/ 3 w 29"/>
                  <a:gd name="T7" fmla="*/ 0 h 372"/>
                  <a:gd name="T8" fmla="*/ 0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0" y="27"/>
                    </a:moveTo>
                    <a:lnTo>
                      <a:pt x="0" y="343"/>
                    </a:lnTo>
                    <a:lnTo>
                      <a:pt x="29" y="372"/>
                    </a:lnTo>
                    <a:lnTo>
                      <a:pt x="2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85" name="Freeform 377"/>
              <p:cNvSpPr>
                <a:spLocks/>
              </p:cNvSpPr>
              <p:nvPr/>
            </p:nvSpPr>
            <p:spPr bwMode="auto">
              <a:xfrm>
                <a:off x="5324" y="3139"/>
                <a:ext cx="72" cy="324"/>
              </a:xfrm>
              <a:custGeom>
                <a:avLst/>
                <a:gdLst>
                  <a:gd name="T0" fmla="*/ 21 w 217"/>
                  <a:gd name="T1" fmla="*/ 165 h 372"/>
                  <a:gd name="T2" fmla="*/ 3 w 217"/>
                  <a:gd name="T3" fmla="*/ 165 h 372"/>
                  <a:gd name="T4" fmla="*/ 3 w 217"/>
                  <a:gd name="T5" fmla="*/ 260 h 372"/>
                  <a:gd name="T6" fmla="*/ 21 w 217"/>
                  <a:gd name="T7" fmla="*/ 260 h 372"/>
                  <a:gd name="T8" fmla="*/ 24 w 217"/>
                  <a:gd name="T9" fmla="*/ 282 h 372"/>
                  <a:gd name="T10" fmla="*/ 0 w 217"/>
                  <a:gd name="T11" fmla="*/ 282 h 372"/>
                  <a:gd name="T12" fmla="*/ 0 w 217"/>
                  <a:gd name="T13" fmla="*/ 0 h 372"/>
                  <a:gd name="T14" fmla="*/ 24 w 217"/>
                  <a:gd name="T15" fmla="*/ 0 h 372"/>
                  <a:gd name="T16" fmla="*/ 21 w 217"/>
                  <a:gd name="T17" fmla="*/ 21 h 372"/>
                  <a:gd name="T18" fmla="*/ 3 w 217"/>
                  <a:gd name="T19" fmla="*/ 21 h 372"/>
                  <a:gd name="T20" fmla="*/ 3 w 217"/>
                  <a:gd name="T21" fmla="*/ 130 h 372"/>
                  <a:gd name="T22" fmla="*/ 21 w 217"/>
                  <a:gd name="T23" fmla="*/ 130 h 372"/>
                  <a:gd name="T24" fmla="*/ 21 w 217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2"/>
                  <a:gd name="T41" fmla="*/ 217 w 217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2">
                    <a:moveTo>
                      <a:pt x="188" y="217"/>
                    </a:moveTo>
                    <a:lnTo>
                      <a:pt x="29" y="217"/>
                    </a:lnTo>
                    <a:lnTo>
                      <a:pt x="29" y="343"/>
                    </a:lnTo>
                    <a:lnTo>
                      <a:pt x="188" y="343"/>
                    </a:lnTo>
                    <a:lnTo>
                      <a:pt x="217" y="372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7"/>
                    </a:lnTo>
                    <a:lnTo>
                      <a:pt x="29" y="27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86" name="Freeform 378"/>
              <p:cNvSpPr>
                <a:spLocks/>
              </p:cNvSpPr>
              <p:nvPr/>
            </p:nvSpPr>
            <p:spPr bwMode="auto">
              <a:xfrm>
                <a:off x="5386" y="3139"/>
                <a:ext cx="10" cy="324"/>
              </a:xfrm>
              <a:custGeom>
                <a:avLst/>
                <a:gdLst>
                  <a:gd name="T0" fmla="*/ 0 w 29"/>
                  <a:gd name="T1" fmla="*/ 21 h 372"/>
                  <a:gd name="T2" fmla="*/ 0 w 29"/>
                  <a:gd name="T3" fmla="*/ 260 h 372"/>
                  <a:gd name="T4" fmla="*/ 3 w 29"/>
                  <a:gd name="T5" fmla="*/ 282 h 372"/>
                  <a:gd name="T6" fmla="*/ 3 w 29"/>
                  <a:gd name="T7" fmla="*/ 0 h 372"/>
                  <a:gd name="T8" fmla="*/ 0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0" y="27"/>
                    </a:moveTo>
                    <a:lnTo>
                      <a:pt x="0" y="343"/>
                    </a:lnTo>
                    <a:lnTo>
                      <a:pt x="29" y="372"/>
                    </a:lnTo>
                    <a:lnTo>
                      <a:pt x="2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87" name="Freeform 379"/>
              <p:cNvSpPr>
                <a:spLocks/>
              </p:cNvSpPr>
              <p:nvPr/>
            </p:nvSpPr>
            <p:spPr bwMode="auto">
              <a:xfrm>
                <a:off x="5008" y="2721"/>
                <a:ext cx="72" cy="324"/>
              </a:xfrm>
              <a:custGeom>
                <a:avLst/>
                <a:gdLst>
                  <a:gd name="T0" fmla="*/ 3 w 215"/>
                  <a:gd name="T1" fmla="*/ 163 h 373"/>
                  <a:gd name="T2" fmla="*/ 21 w 215"/>
                  <a:gd name="T3" fmla="*/ 163 h 373"/>
                  <a:gd name="T4" fmla="*/ 21 w 215"/>
                  <a:gd name="T5" fmla="*/ 260 h 373"/>
                  <a:gd name="T6" fmla="*/ 3 w 215"/>
                  <a:gd name="T7" fmla="*/ 260 h 373"/>
                  <a:gd name="T8" fmla="*/ 0 w 215"/>
                  <a:gd name="T9" fmla="*/ 281 h 373"/>
                  <a:gd name="T10" fmla="*/ 24 w 215"/>
                  <a:gd name="T11" fmla="*/ 281 h 373"/>
                  <a:gd name="T12" fmla="*/ 24 w 215"/>
                  <a:gd name="T13" fmla="*/ 0 h 373"/>
                  <a:gd name="T14" fmla="*/ 0 w 215"/>
                  <a:gd name="T15" fmla="*/ 0 h 373"/>
                  <a:gd name="T16" fmla="*/ 3 w 215"/>
                  <a:gd name="T17" fmla="*/ 22 h 373"/>
                  <a:gd name="T18" fmla="*/ 21 w 215"/>
                  <a:gd name="T19" fmla="*/ 22 h 373"/>
                  <a:gd name="T20" fmla="*/ 21 w 215"/>
                  <a:gd name="T21" fmla="*/ 129 h 373"/>
                  <a:gd name="T22" fmla="*/ 3 w 215"/>
                  <a:gd name="T23" fmla="*/ 129 h 373"/>
                  <a:gd name="T24" fmla="*/ 3 w 215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3"/>
                  <a:gd name="T41" fmla="*/ 215 w 215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3">
                    <a:moveTo>
                      <a:pt x="29" y="217"/>
                    </a:moveTo>
                    <a:lnTo>
                      <a:pt x="187" y="217"/>
                    </a:lnTo>
                    <a:lnTo>
                      <a:pt x="187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5" y="373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7" y="29"/>
                    </a:lnTo>
                    <a:lnTo>
                      <a:pt x="187" y="171"/>
                    </a:lnTo>
                    <a:lnTo>
                      <a:pt x="29" y="171"/>
                    </a:lnTo>
                    <a:lnTo>
                      <a:pt x="29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88" name="Freeform 380"/>
              <p:cNvSpPr>
                <a:spLocks/>
              </p:cNvSpPr>
              <p:nvPr/>
            </p:nvSpPr>
            <p:spPr bwMode="auto">
              <a:xfrm>
                <a:off x="5008" y="2721"/>
                <a:ext cx="10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89" name="Freeform 381"/>
              <p:cNvSpPr>
                <a:spLocks/>
              </p:cNvSpPr>
              <p:nvPr/>
            </p:nvSpPr>
            <p:spPr bwMode="auto">
              <a:xfrm>
                <a:off x="4903" y="2721"/>
                <a:ext cx="71" cy="324"/>
              </a:xfrm>
              <a:custGeom>
                <a:avLst/>
                <a:gdLst>
                  <a:gd name="T0" fmla="*/ 3 w 216"/>
                  <a:gd name="T1" fmla="*/ 163 h 373"/>
                  <a:gd name="T2" fmla="*/ 20 w 216"/>
                  <a:gd name="T3" fmla="*/ 163 h 373"/>
                  <a:gd name="T4" fmla="*/ 20 w 216"/>
                  <a:gd name="T5" fmla="*/ 260 h 373"/>
                  <a:gd name="T6" fmla="*/ 3 w 216"/>
                  <a:gd name="T7" fmla="*/ 260 h 373"/>
                  <a:gd name="T8" fmla="*/ 0 w 216"/>
                  <a:gd name="T9" fmla="*/ 281 h 373"/>
                  <a:gd name="T10" fmla="*/ 23 w 216"/>
                  <a:gd name="T11" fmla="*/ 281 h 373"/>
                  <a:gd name="T12" fmla="*/ 23 w 216"/>
                  <a:gd name="T13" fmla="*/ 0 h 373"/>
                  <a:gd name="T14" fmla="*/ 0 w 216"/>
                  <a:gd name="T15" fmla="*/ 0 h 373"/>
                  <a:gd name="T16" fmla="*/ 3 w 216"/>
                  <a:gd name="T17" fmla="*/ 22 h 373"/>
                  <a:gd name="T18" fmla="*/ 20 w 216"/>
                  <a:gd name="T19" fmla="*/ 22 h 373"/>
                  <a:gd name="T20" fmla="*/ 20 w 216"/>
                  <a:gd name="T21" fmla="*/ 129 h 373"/>
                  <a:gd name="T22" fmla="*/ 3 w 216"/>
                  <a:gd name="T23" fmla="*/ 129 h 373"/>
                  <a:gd name="T24" fmla="*/ 3 w 216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3"/>
                  <a:gd name="T41" fmla="*/ 216 w 216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3">
                    <a:moveTo>
                      <a:pt x="29" y="217"/>
                    </a:moveTo>
                    <a:lnTo>
                      <a:pt x="186" y="217"/>
                    </a:lnTo>
                    <a:lnTo>
                      <a:pt x="186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6" y="373"/>
                    </a:lnTo>
                    <a:lnTo>
                      <a:pt x="216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6" y="29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9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90" name="Freeform 382"/>
              <p:cNvSpPr>
                <a:spLocks/>
              </p:cNvSpPr>
              <p:nvPr/>
            </p:nvSpPr>
            <p:spPr bwMode="auto">
              <a:xfrm>
                <a:off x="4903" y="2721"/>
                <a:ext cx="9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91" name="Freeform 383"/>
              <p:cNvSpPr>
                <a:spLocks/>
              </p:cNvSpPr>
              <p:nvPr/>
            </p:nvSpPr>
            <p:spPr bwMode="auto">
              <a:xfrm>
                <a:off x="4799" y="2721"/>
                <a:ext cx="72" cy="324"/>
              </a:xfrm>
              <a:custGeom>
                <a:avLst/>
                <a:gdLst>
                  <a:gd name="T0" fmla="*/ 3 w 215"/>
                  <a:gd name="T1" fmla="*/ 163 h 373"/>
                  <a:gd name="T2" fmla="*/ 21 w 215"/>
                  <a:gd name="T3" fmla="*/ 163 h 373"/>
                  <a:gd name="T4" fmla="*/ 21 w 215"/>
                  <a:gd name="T5" fmla="*/ 260 h 373"/>
                  <a:gd name="T6" fmla="*/ 3 w 215"/>
                  <a:gd name="T7" fmla="*/ 260 h 373"/>
                  <a:gd name="T8" fmla="*/ 0 w 215"/>
                  <a:gd name="T9" fmla="*/ 281 h 373"/>
                  <a:gd name="T10" fmla="*/ 24 w 215"/>
                  <a:gd name="T11" fmla="*/ 281 h 373"/>
                  <a:gd name="T12" fmla="*/ 24 w 215"/>
                  <a:gd name="T13" fmla="*/ 0 h 373"/>
                  <a:gd name="T14" fmla="*/ 0 w 215"/>
                  <a:gd name="T15" fmla="*/ 0 h 373"/>
                  <a:gd name="T16" fmla="*/ 3 w 215"/>
                  <a:gd name="T17" fmla="*/ 22 h 373"/>
                  <a:gd name="T18" fmla="*/ 21 w 215"/>
                  <a:gd name="T19" fmla="*/ 22 h 373"/>
                  <a:gd name="T20" fmla="*/ 21 w 215"/>
                  <a:gd name="T21" fmla="*/ 129 h 373"/>
                  <a:gd name="T22" fmla="*/ 3 w 215"/>
                  <a:gd name="T23" fmla="*/ 129 h 373"/>
                  <a:gd name="T24" fmla="*/ 3 w 215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3"/>
                  <a:gd name="T41" fmla="*/ 215 w 215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3">
                    <a:moveTo>
                      <a:pt x="28" y="217"/>
                    </a:moveTo>
                    <a:lnTo>
                      <a:pt x="186" y="217"/>
                    </a:lnTo>
                    <a:lnTo>
                      <a:pt x="186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5" y="373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6" y="29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92" name="Freeform 384"/>
              <p:cNvSpPr>
                <a:spLocks/>
              </p:cNvSpPr>
              <p:nvPr/>
            </p:nvSpPr>
            <p:spPr bwMode="auto">
              <a:xfrm>
                <a:off x="4799" y="2721"/>
                <a:ext cx="10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93" name="Freeform 386"/>
              <p:cNvSpPr>
                <a:spLocks/>
              </p:cNvSpPr>
              <p:nvPr/>
            </p:nvSpPr>
            <p:spPr bwMode="auto">
              <a:xfrm>
                <a:off x="4903" y="3139"/>
                <a:ext cx="9" cy="324"/>
              </a:xfrm>
              <a:custGeom>
                <a:avLst/>
                <a:gdLst>
                  <a:gd name="T0" fmla="*/ 3 w 29"/>
                  <a:gd name="T1" fmla="*/ 21 h 372"/>
                  <a:gd name="T2" fmla="*/ 3 w 29"/>
                  <a:gd name="T3" fmla="*/ 260 h 372"/>
                  <a:gd name="T4" fmla="*/ 0 w 29"/>
                  <a:gd name="T5" fmla="*/ 282 h 372"/>
                  <a:gd name="T6" fmla="*/ 0 w 29"/>
                  <a:gd name="T7" fmla="*/ 0 h 372"/>
                  <a:gd name="T8" fmla="*/ 3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29" y="27"/>
                    </a:moveTo>
                    <a:lnTo>
                      <a:pt x="29" y="343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94" name="Freeform 387"/>
              <p:cNvSpPr>
                <a:spLocks/>
              </p:cNvSpPr>
              <p:nvPr/>
            </p:nvSpPr>
            <p:spPr bwMode="auto">
              <a:xfrm>
                <a:off x="4799" y="3139"/>
                <a:ext cx="72" cy="324"/>
              </a:xfrm>
              <a:custGeom>
                <a:avLst/>
                <a:gdLst>
                  <a:gd name="T0" fmla="*/ 3 w 215"/>
                  <a:gd name="T1" fmla="*/ 165 h 372"/>
                  <a:gd name="T2" fmla="*/ 21 w 215"/>
                  <a:gd name="T3" fmla="*/ 165 h 372"/>
                  <a:gd name="T4" fmla="*/ 21 w 215"/>
                  <a:gd name="T5" fmla="*/ 260 h 372"/>
                  <a:gd name="T6" fmla="*/ 3 w 215"/>
                  <a:gd name="T7" fmla="*/ 260 h 372"/>
                  <a:gd name="T8" fmla="*/ 0 w 215"/>
                  <a:gd name="T9" fmla="*/ 282 h 372"/>
                  <a:gd name="T10" fmla="*/ 24 w 215"/>
                  <a:gd name="T11" fmla="*/ 282 h 372"/>
                  <a:gd name="T12" fmla="*/ 24 w 215"/>
                  <a:gd name="T13" fmla="*/ 0 h 372"/>
                  <a:gd name="T14" fmla="*/ 0 w 215"/>
                  <a:gd name="T15" fmla="*/ 0 h 372"/>
                  <a:gd name="T16" fmla="*/ 3 w 215"/>
                  <a:gd name="T17" fmla="*/ 21 h 372"/>
                  <a:gd name="T18" fmla="*/ 21 w 215"/>
                  <a:gd name="T19" fmla="*/ 21 h 372"/>
                  <a:gd name="T20" fmla="*/ 21 w 215"/>
                  <a:gd name="T21" fmla="*/ 130 h 372"/>
                  <a:gd name="T22" fmla="*/ 3 w 215"/>
                  <a:gd name="T23" fmla="*/ 130 h 372"/>
                  <a:gd name="T24" fmla="*/ 3 w 215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2"/>
                  <a:gd name="T41" fmla="*/ 215 w 215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2">
                    <a:moveTo>
                      <a:pt x="28" y="217"/>
                    </a:moveTo>
                    <a:lnTo>
                      <a:pt x="186" y="217"/>
                    </a:lnTo>
                    <a:lnTo>
                      <a:pt x="186" y="343"/>
                    </a:lnTo>
                    <a:lnTo>
                      <a:pt x="29" y="343"/>
                    </a:lnTo>
                    <a:lnTo>
                      <a:pt x="0" y="372"/>
                    </a:lnTo>
                    <a:lnTo>
                      <a:pt x="215" y="372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7"/>
                    </a:lnTo>
                    <a:lnTo>
                      <a:pt x="186" y="27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95" name="Freeform 388"/>
              <p:cNvSpPr>
                <a:spLocks/>
              </p:cNvSpPr>
              <p:nvPr/>
            </p:nvSpPr>
            <p:spPr bwMode="auto">
              <a:xfrm>
                <a:off x="4799" y="3139"/>
                <a:ext cx="10" cy="324"/>
              </a:xfrm>
              <a:custGeom>
                <a:avLst/>
                <a:gdLst>
                  <a:gd name="T0" fmla="*/ 3 w 29"/>
                  <a:gd name="T1" fmla="*/ 21 h 372"/>
                  <a:gd name="T2" fmla="*/ 3 w 29"/>
                  <a:gd name="T3" fmla="*/ 260 h 372"/>
                  <a:gd name="T4" fmla="*/ 0 w 29"/>
                  <a:gd name="T5" fmla="*/ 282 h 372"/>
                  <a:gd name="T6" fmla="*/ 0 w 29"/>
                  <a:gd name="T7" fmla="*/ 0 h 372"/>
                  <a:gd name="T8" fmla="*/ 3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29" y="27"/>
                    </a:moveTo>
                    <a:lnTo>
                      <a:pt x="29" y="343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96" name="Rectangle 389"/>
              <p:cNvSpPr>
                <a:spLocks noChangeArrowheads="1"/>
              </p:cNvSpPr>
              <p:nvPr/>
            </p:nvSpPr>
            <p:spPr bwMode="auto">
              <a:xfrm>
                <a:off x="5114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97" name="Rectangle 390"/>
              <p:cNvSpPr>
                <a:spLocks noChangeArrowheads="1"/>
              </p:cNvSpPr>
              <p:nvPr/>
            </p:nvSpPr>
            <p:spPr bwMode="auto">
              <a:xfrm>
                <a:off x="5218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98" name="Rectangle 391"/>
              <p:cNvSpPr>
                <a:spLocks noChangeArrowheads="1"/>
              </p:cNvSpPr>
              <p:nvPr/>
            </p:nvSpPr>
            <p:spPr bwMode="auto">
              <a:xfrm>
                <a:off x="5324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99" name="Rectangle 392"/>
              <p:cNvSpPr>
                <a:spLocks noChangeArrowheads="1"/>
              </p:cNvSpPr>
              <p:nvPr/>
            </p:nvSpPr>
            <p:spPr bwMode="auto">
              <a:xfrm>
                <a:off x="5008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100" name="Rectangle 393"/>
              <p:cNvSpPr>
                <a:spLocks noChangeArrowheads="1"/>
              </p:cNvSpPr>
              <p:nvPr/>
            </p:nvSpPr>
            <p:spPr bwMode="auto">
              <a:xfrm>
                <a:off x="4903" y="2898"/>
                <a:ext cx="71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101" name="Rectangle 394"/>
              <p:cNvSpPr>
                <a:spLocks noChangeArrowheads="1"/>
              </p:cNvSpPr>
              <p:nvPr/>
            </p:nvSpPr>
            <p:spPr bwMode="auto">
              <a:xfrm>
                <a:off x="4799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102" name="Freeform 395"/>
              <p:cNvSpPr>
                <a:spLocks/>
              </p:cNvSpPr>
              <p:nvPr/>
            </p:nvSpPr>
            <p:spPr bwMode="auto">
              <a:xfrm>
                <a:off x="4986" y="2736"/>
                <a:ext cx="12" cy="37"/>
              </a:xfrm>
              <a:custGeom>
                <a:avLst/>
                <a:gdLst>
                  <a:gd name="T0" fmla="*/ 2 w 37"/>
                  <a:gd name="T1" fmla="*/ 36 h 38"/>
                  <a:gd name="T2" fmla="*/ 3 w 37"/>
                  <a:gd name="T3" fmla="*/ 34 h 38"/>
                  <a:gd name="T4" fmla="*/ 3 w 37"/>
                  <a:gd name="T5" fmla="*/ 30 h 38"/>
                  <a:gd name="T6" fmla="*/ 4 w 37"/>
                  <a:gd name="T7" fmla="*/ 23 h 38"/>
                  <a:gd name="T8" fmla="*/ 4 w 37"/>
                  <a:gd name="T9" fmla="*/ 19 h 38"/>
                  <a:gd name="T10" fmla="*/ 4 w 37"/>
                  <a:gd name="T11" fmla="*/ 12 h 38"/>
                  <a:gd name="T12" fmla="*/ 3 w 37"/>
                  <a:gd name="T13" fmla="*/ 5 h 38"/>
                  <a:gd name="T14" fmla="*/ 3 w 37"/>
                  <a:gd name="T15" fmla="*/ 1 h 38"/>
                  <a:gd name="T16" fmla="*/ 2 w 37"/>
                  <a:gd name="T17" fmla="*/ 0 h 38"/>
                  <a:gd name="T18" fmla="*/ 1 w 37"/>
                  <a:gd name="T19" fmla="*/ 1 h 38"/>
                  <a:gd name="T20" fmla="*/ 1 w 37"/>
                  <a:gd name="T21" fmla="*/ 5 h 38"/>
                  <a:gd name="T22" fmla="*/ 0 w 37"/>
                  <a:gd name="T23" fmla="*/ 12 h 38"/>
                  <a:gd name="T24" fmla="*/ 0 w 37"/>
                  <a:gd name="T25" fmla="*/ 19 h 38"/>
                  <a:gd name="T26" fmla="*/ 0 w 37"/>
                  <a:gd name="T27" fmla="*/ 23 h 38"/>
                  <a:gd name="T28" fmla="*/ 1 w 37"/>
                  <a:gd name="T29" fmla="*/ 30 h 38"/>
                  <a:gd name="T30" fmla="*/ 1 w 37"/>
                  <a:gd name="T31" fmla="*/ 34 h 38"/>
                  <a:gd name="T32" fmla="*/ 2 w 37"/>
                  <a:gd name="T33" fmla="*/ 36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7"/>
                  <a:gd name="T52" fmla="*/ 0 h 38"/>
                  <a:gd name="T53" fmla="*/ 37 w 37"/>
                  <a:gd name="T54" fmla="*/ 38 h 3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7" h="38">
                    <a:moveTo>
                      <a:pt x="19" y="38"/>
                    </a:moveTo>
                    <a:lnTo>
                      <a:pt x="26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7" y="19"/>
                    </a:lnTo>
                    <a:lnTo>
                      <a:pt x="36" y="12"/>
                    </a:lnTo>
                    <a:lnTo>
                      <a:pt x="32" y="5"/>
                    </a:lnTo>
                    <a:lnTo>
                      <a:pt x="26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</p:grpSp>
        <p:sp>
          <p:nvSpPr>
            <p:cNvPr id="17" name="Text Box 97"/>
            <p:cNvSpPr txBox="1">
              <a:spLocks noChangeArrowheads="1"/>
            </p:cNvSpPr>
            <p:nvPr/>
          </p:nvSpPr>
          <p:spPr bwMode="auto">
            <a:xfrm>
              <a:off x="7347080" y="4044606"/>
              <a:ext cx="1396058" cy="200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8477" tIns="54241" rIns="108477" bIns="5424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763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социально-значимый объект</a:t>
              </a:r>
            </a:p>
          </p:txBody>
        </p:sp>
        <p:grpSp>
          <p:nvGrpSpPr>
            <p:cNvPr id="18" name="Группа 119"/>
            <p:cNvGrpSpPr>
              <a:grpSpLocks/>
            </p:cNvGrpSpPr>
            <p:nvPr/>
          </p:nvGrpSpPr>
          <p:grpSpPr bwMode="auto">
            <a:xfrm>
              <a:off x="7140896" y="4238658"/>
              <a:ext cx="117979" cy="105169"/>
              <a:chOff x="214313" y="8958263"/>
              <a:chExt cx="642937" cy="500062"/>
            </a:xfrm>
          </p:grpSpPr>
          <p:sp>
            <p:nvSpPr>
              <p:cNvPr id="20" name="Прямоугольник 15"/>
              <p:cNvSpPr>
                <a:spLocks noChangeArrowheads="1"/>
              </p:cNvSpPr>
              <p:nvPr/>
            </p:nvSpPr>
            <p:spPr bwMode="auto">
              <a:xfrm>
                <a:off x="214313" y="9172575"/>
                <a:ext cx="642937" cy="285750"/>
              </a:xfrm>
              <a:prstGeom prst="rect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1082534"/>
                <a:endParaRPr lang="ru-RU" sz="678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1" name="Равнобедренный треугольник 16"/>
              <p:cNvSpPr>
                <a:spLocks noChangeArrowheads="1"/>
              </p:cNvSpPr>
              <p:nvPr/>
            </p:nvSpPr>
            <p:spPr bwMode="auto">
              <a:xfrm>
                <a:off x="214313" y="8958263"/>
                <a:ext cx="642937" cy="214312"/>
              </a:xfrm>
              <a:prstGeom prst="triangle">
                <a:avLst>
                  <a:gd name="adj" fmla="val 50000"/>
                </a:avLst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1082534"/>
                <a:endParaRPr lang="ru-RU" sz="678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22" name="Группа 21"/>
              <p:cNvGrpSpPr>
                <a:grpSpLocks/>
              </p:cNvGrpSpPr>
              <p:nvPr/>
            </p:nvGrpSpPr>
            <p:grpSpPr bwMode="auto">
              <a:xfrm>
                <a:off x="463631" y="9009063"/>
                <a:ext cx="142876" cy="142875"/>
                <a:chOff x="11544336" y="8944798"/>
                <a:chExt cx="142876" cy="142876"/>
              </a:xfrm>
            </p:grpSpPr>
            <p:cxnSp>
              <p:nvCxnSpPr>
                <p:cNvPr id="23" name="Прямая соединительная линия 18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11544336" y="9015442"/>
                  <a:ext cx="142876" cy="1588"/>
                </a:xfrm>
                <a:prstGeom prst="line">
                  <a:avLst/>
                </a:prstGeom>
                <a:noFill/>
                <a:ln w="19050" algn="ctr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24" name="Прямая соединительная линия 20"/>
                <p:cNvCxnSpPr>
                  <a:cxnSpLocks noChangeShapeType="1"/>
                </p:cNvCxnSpPr>
                <p:nvPr/>
              </p:nvCxnSpPr>
              <p:spPr bwMode="auto">
                <a:xfrm>
                  <a:off x="11544336" y="9015442"/>
                  <a:ext cx="142876" cy="1588"/>
                </a:xfrm>
                <a:prstGeom prst="line">
                  <a:avLst/>
                </a:prstGeom>
                <a:noFill/>
                <a:ln w="19050" algn="ctr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</p:grpSp>
        </p:grpSp>
        <p:sp>
          <p:nvSpPr>
            <p:cNvPr id="19" name="Text Box 97"/>
            <p:cNvSpPr txBox="1">
              <a:spLocks noChangeArrowheads="1"/>
            </p:cNvSpPr>
            <p:nvPr/>
          </p:nvSpPr>
          <p:spPr bwMode="auto">
            <a:xfrm>
              <a:off x="7342769" y="4183449"/>
              <a:ext cx="1373860" cy="200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8477" tIns="54241" rIns="108477" bIns="5424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763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больница</a:t>
              </a:r>
            </a:p>
          </p:txBody>
        </p:sp>
      </p:grpSp>
      <p:sp>
        <p:nvSpPr>
          <p:cNvPr id="121" name="Прямоугольник 120"/>
          <p:cNvSpPr/>
          <p:nvPr/>
        </p:nvSpPr>
        <p:spPr>
          <a:xfrm>
            <a:off x="-10176" y="783953"/>
            <a:ext cx="2923496" cy="22138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330" tIns="51665" rIns="103330" bIns="51665" rtlCol="0"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1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pic>
        <p:nvPicPr>
          <p:cNvPr id="122" name="Онег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921" y="1010773"/>
            <a:ext cx="2919241" cy="18706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</p:pic>
      <p:sp>
        <p:nvSpPr>
          <p:cNvPr id="454" name="Прямоугольник 453"/>
          <p:cNvSpPr/>
          <p:nvPr/>
        </p:nvSpPr>
        <p:spPr bwMode="auto">
          <a:xfrm>
            <a:off x="5671331" y="3012739"/>
            <a:ext cx="1496928" cy="47883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60950" tIns="30474" rIns="60950" bIns="30474">
            <a:spAutoFit/>
          </a:bodyPr>
          <a:lstStyle/>
          <a:p>
            <a:pPr algn="ctr"/>
            <a:r>
              <a:rPr lang="ru-RU" sz="1356" b="1" dirty="0">
                <a:latin typeface="Times New Roman" pitchFamily="18" charset="0"/>
                <a:cs typeface="Times New Roman" pitchFamily="18" charset="0"/>
              </a:rPr>
              <a:t>Онежский район,</a:t>
            </a:r>
          </a:p>
          <a:p>
            <a:pPr algn="ctr"/>
            <a:r>
              <a:rPr lang="ru-RU" sz="1356" b="1" dirty="0">
                <a:latin typeface="Times New Roman" pitchFamily="18" charset="0"/>
                <a:cs typeface="Times New Roman" pitchFamily="18" charset="0"/>
              </a:rPr>
              <a:t>г. Онега</a:t>
            </a:r>
          </a:p>
        </p:txBody>
      </p:sp>
      <p:grpSp>
        <p:nvGrpSpPr>
          <p:cNvPr id="455" name="Группа 454"/>
          <p:cNvGrpSpPr/>
          <p:nvPr/>
        </p:nvGrpSpPr>
        <p:grpSpPr>
          <a:xfrm>
            <a:off x="5961691" y="3493913"/>
            <a:ext cx="1004240" cy="646893"/>
            <a:chOff x="4955319" y="1922951"/>
            <a:chExt cx="888681" cy="572454"/>
          </a:xfrm>
        </p:grpSpPr>
        <p:grpSp>
          <p:nvGrpSpPr>
            <p:cNvPr id="456" name="Группа 455"/>
            <p:cNvGrpSpPr/>
            <p:nvPr/>
          </p:nvGrpSpPr>
          <p:grpSpPr>
            <a:xfrm>
              <a:off x="4955319" y="2151232"/>
              <a:ext cx="888681" cy="344173"/>
              <a:chOff x="4423587" y="1006624"/>
              <a:chExt cx="888681" cy="344173"/>
            </a:xfrm>
          </p:grpSpPr>
          <p:sp>
            <p:nvSpPr>
              <p:cNvPr id="459" name="Прямоугольник 458"/>
              <p:cNvSpPr/>
              <p:nvPr/>
            </p:nvSpPr>
            <p:spPr>
              <a:xfrm>
                <a:off x="4423587" y="1009554"/>
                <a:ext cx="573983" cy="153785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79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208/9</a:t>
                </a:r>
              </a:p>
            </p:txBody>
          </p:sp>
          <p:sp>
            <p:nvSpPr>
              <p:cNvPr id="460" name="Прямоугольник 459"/>
              <p:cNvSpPr/>
              <p:nvPr/>
            </p:nvSpPr>
            <p:spPr>
              <a:xfrm>
                <a:off x="4426203" y="1163341"/>
                <a:ext cx="868437" cy="187456"/>
              </a:xfrm>
              <a:prstGeom prst="rect">
                <a:avLst/>
              </a:prstGeom>
              <a:solidFill>
                <a:srgbClr val="92D050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137768" tIns="68884" rIns="137768" bIns="68884" anchor="ctr"/>
              <a:lstStyle/>
              <a:p>
                <a:pPr algn="ctr"/>
                <a:r>
                  <a:rPr lang="ru-RU" sz="791" kern="0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7562/30057</a:t>
                </a:r>
              </a:p>
            </p:txBody>
          </p:sp>
          <p:sp>
            <p:nvSpPr>
              <p:cNvPr id="461" name="Скругленный прямоугольник 460"/>
              <p:cNvSpPr/>
              <p:nvPr/>
            </p:nvSpPr>
            <p:spPr>
              <a:xfrm>
                <a:off x="5025032" y="1006624"/>
                <a:ext cx="287236" cy="140848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ru-RU" sz="79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55%</a:t>
                </a:r>
              </a:p>
            </p:txBody>
          </p:sp>
        </p:grpSp>
        <p:sp>
          <p:nvSpPr>
            <p:cNvPr id="457" name="TextBox 23"/>
            <p:cNvSpPr txBox="1"/>
            <p:nvPr/>
          </p:nvSpPr>
          <p:spPr bwMode="auto">
            <a:xfrm>
              <a:off x="5310022" y="1922951"/>
              <a:ext cx="375688" cy="208640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32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18</a:t>
              </a:r>
              <a:endParaRPr lang="ru-RU" sz="9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8" name="TextBox 23"/>
            <p:cNvSpPr txBox="1"/>
            <p:nvPr/>
          </p:nvSpPr>
          <p:spPr bwMode="auto">
            <a:xfrm>
              <a:off x="5151732" y="1922951"/>
              <a:ext cx="306883" cy="20864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32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ru-RU" sz="9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62" name="TextBox 461"/>
          <p:cNvSpPr txBox="1"/>
          <p:nvPr/>
        </p:nvSpPr>
        <p:spPr>
          <a:xfrm>
            <a:off x="2" y="7494040"/>
            <a:ext cx="2164432" cy="70419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txBody>
          <a:bodyPr wrap="square" lIns="77498" tIns="38749" rIns="77498" bIns="38749" rtlCol="0">
            <a:spAutoFit/>
          </a:bodyPr>
          <a:lstStyle/>
          <a:p>
            <a:r>
              <a:rPr lang="ru-RU" sz="678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14:10 </a:t>
            </a:r>
            <a:r>
              <a:rPr lang="ru-RU" sz="678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10.04.2021</a:t>
            </a:r>
            <a:endParaRPr lang="ru-RU" sz="67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Архангельской области</a:t>
            </a:r>
          </a:p>
          <a:p>
            <a:r>
              <a:rPr lang="ru-RU" sz="6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 7 </a:t>
            </a:r>
            <a:r>
              <a:rPr lang="ru-RU" sz="678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Е.В. Редута</a:t>
            </a:r>
            <a:endParaRPr lang="ru-RU" sz="67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3915-1113</a:t>
            </a:r>
          </a:p>
          <a:p>
            <a:r>
              <a:rPr lang="ru-RU" sz="6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Использовались: АИУС РСЧС – 2030, </a:t>
            </a:r>
            <a:r>
              <a:rPr lang="en-US" sz="6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Google Earth</a:t>
            </a:r>
          </a:p>
          <a:p>
            <a:r>
              <a:rPr lang="ru-RU" sz="6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масштаб 1:</a:t>
            </a:r>
            <a:r>
              <a:rPr lang="en-US" sz="6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ru-RU" sz="6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000</a:t>
            </a:r>
          </a:p>
        </p:txBody>
      </p:sp>
    </p:spTree>
    <p:extLst>
      <p:ext uri="{BB962C8B-B14F-4D97-AF65-F5344CB8AC3E}">
        <p14:creationId xmlns:p14="http://schemas.microsoft.com/office/powerpoint/2010/main" val="126970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66" fill="hold"/>
                                        <p:tgtEl>
                                          <p:spTgt spid="1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Группа 120"/>
          <p:cNvGrpSpPr/>
          <p:nvPr/>
        </p:nvGrpSpPr>
        <p:grpSpPr>
          <a:xfrm>
            <a:off x="0" y="795317"/>
            <a:ext cx="10333038" cy="7413646"/>
            <a:chOff x="-5845" y="756605"/>
            <a:chExt cx="12196936" cy="6122796"/>
          </a:xfrm>
        </p:grpSpPr>
        <p:pic>
          <p:nvPicPr>
            <p:cNvPr id="122" name="Рисунок 121"/>
            <p:cNvPicPr>
              <a:picLocks noChangeAspect="1"/>
            </p:cNvPicPr>
            <p:nvPr/>
          </p:nvPicPr>
          <p:blipFill rotWithShape="1">
            <a:blip r:embed="rId4"/>
            <a:srcRect l="21615" t="27843" r="31671" b="11630"/>
            <a:stretch/>
          </p:blipFill>
          <p:spPr>
            <a:xfrm>
              <a:off x="-5845" y="756605"/>
              <a:ext cx="12196936" cy="6122796"/>
            </a:xfrm>
            <a:prstGeom prst="rect">
              <a:avLst/>
            </a:prstGeom>
          </p:spPr>
        </p:pic>
        <p:grpSp>
          <p:nvGrpSpPr>
            <p:cNvPr id="123" name="Group 316"/>
            <p:cNvGrpSpPr>
              <a:grpSpLocks/>
            </p:cNvGrpSpPr>
            <p:nvPr/>
          </p:nvGrpSpPr>
          <p:grpSpPr bwMode="auto">
            <a:xfrm>
              <a:off x="6400235" y="3148433"/>
              <a:ext cx="217959" cy="170384"/>
              <a:chOff x="4727" y="2506"/>
              <a:chExt cx="706" cy="1172"/>
            </a:xfrm>
          </p:grpSpPr>
          <p:sp>
            <p:nvSpPr>
              <p:cNvPr id="142" name="Freeform 317"/>
              <p:cNvSpPr>
                <a:spLocks/>
              </p:cNvSpPr>
              <p:nvPr/>
            </p:nvSpPr>
            <p:spPr bwMode="auto">
              <a:xfrm>
                <a:off x="4727" y="3558"/>
                <a:ext cx="46" cy="120"/>
              </a:xfrm>
              <a:custGeom>
                <a:avLst/>
                <a:gdLst>
                  <a:gd name="T0" fmla="*/ 0 w 139"/>
                  <a:gd name="T1" fmla="*/ 107 h 135"/>
                  <a:gd name="T2" fmla="*/ 0 w 139"/>
                  <a:gd name="T3" fmla="*/ 73 h 135"/>
                  <a:gd name="T4" fmla="*/ 5 w 139"/>
                  <a:gd name="T5" fmla="*/ 73 h 135"/>
                  <a:gd name="T6" fmla="*/ 5 w 139"/>
                  <a:gd name="T7" fmla="*/ 37 h 135"/>
                  <a:gd name="T8" fmla="*/ 10 w 139"/>
                  <a:gd name="T9" fmla="*/ 37 h 135"/>
                  <a:gd name="T10" fmla="*/ 10 w 139"/>
                  <a:gd name="T11" fmla="*/ 0 h 135"/>
                  <a:gd name="T12" fmla="*/ 15 w 139"/>
                  <a:gd name="T13" fmla="*/ 0 h 135"/>
                  <a:gd name="T14" fmla="*/ 15 w 139"/>
                  <a:gd name="T15" fmla="*/ 107 h 135"/>
                  <a:gd name="T16" fmla="*/ 0 w 139"/>
                  <a:gd name="T17" fmla="*/ 107 h 1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9"/>
                  <a:gd name="T28" fmla="*/ 0 h 135"/>
                  <a:gd name="T29" fmla="*/ 139 w 139"/>
                  <a:gd name="T30" fmla="*/ 135 h 13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9" h="135">
                    <a:moveTo>
                      <a:pt x="0" y="135"/>
                    </a:moveTo>
                    <a:lnTo>
                      <a:pt x="0" y="92"/>
                    </a:lnTo>
                    <a:lnTo>
                      <a:pt x="46" y="92"/>
                    </a:lnTo>
                    <a:lnTo>
                      <a:pt x="46" y="47"/>
                    </a:lnTo>
                    <a:lnTo>
                      <a:pt x="92" y="47"/>
                    </a:lnTo>
                    <a:lnTo>
                      <a:pt x="92" y="0"/>
                    </a:lnTo>
                    <a:lnTo>
                      <a:pt x="139" y="0"/>
                    </a:lnTo>
                    <a:lnTo>
                      <a:pt x="139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43" name="Freeform 318"/>
              <p:cNvSpPr>
                <a:spLocks/>
              </p:cNvSpPr>
              <p:nvPr/>
            </p:nvSpPr>
            <p:spPr bwMode="auto">
              <a:xfrm>
                <a:off x="4773" y="2564"/>
                <a:ext cx="648" cy="1114"/>
              </a:xfrm>
              <a:custGeom>
                <a:avLst/>
                <a:gdLst>
                  <a:gd name="T0" fmla="*/ 0 w 1946"/>
                  <a:gd name="T1" fmla="*/ 971 h 1278"/>
                  <a:gd name="T2" fmla="*/ 0 w 1946"/>
                  <a:gd name="T3" fmla="*/ 78 h 1278"/>
                  <a:gd name="T4" fmla="*/ 84 w 1946"/>
                  <a:gd name="T5" fmla="*/ 78 h 1278"/>
                  <a:gd name="T6" fmla="*/ 84 w 1946"/>
                  <a:gd name="T7" fmla="*/ 71 h 1278"/>
                  <a:gd name="T8" fmla="*/ 84 w 1946"/>
                  <a:gd name="T9" fmla="*/ 62 h 1278"/>
                  <a:gd name="T10" fmla="*/ 85 w 1946"/>
                  <a:gd name="T11" fmla="*/ 55 h 1278"/>
                  <a:gd name="T12" fmla="*/ 85 w 1946"/>
                  <a:gd name="T13" fmla="*/ 48 h 1278"/>
                  <a:gd name="T14" fmla="*/ 86 w 1946"/>
                  <a:gd name="T15" fmla="*/ 42 h 1278"/>
                  <a:gd name="T16" fmla="*/ 88 w 1946"/>
                  <a:gd name="T17" fmla="*/ 35 h 1278"/>
                  <a:gd name="T18" fmla="*/ 89 w 1946"/>
                  <a:gd name="T19" fmla="*/ 29 h 1278"/>
                  <a:gd name="T20" fmla="*/ 91 w 1946"/>
                  <a:gd name="T21" fmla="*/ 23 h 1278"/>
                  <a:gd name="T22" fmla="*/ 92 w 1946"/>
                  <a:gd name="T23" fmla="*/ 18 h 1278"/>
                  <a:gd name="T24" fmla="*/ 94 w 1946"/>
                  <a:gd name="T25" fmla="*/ 14 h 1278"/>
                  <a:gd name="T26" fmla="*/ 96 w 1946"/>
                  <a:gd name="T27" fmla="*/ 10 h 1278"/>
                  <a:gd name="T28" fmla="*/ 98 w 1946"/>
                  <a:gd name="T29" fmla="*/ 6 h 1278"/>
                  <a:gd name="T30" fmla="*/ 101 w 1946"/>
                  <a:gd name="T31" fmla="*/ 3 h 1278"/>
                  <a:gd name="T32" fmla="*/ 103 w 1946"/>
                  <a:gd name="T33" fmla="*/ 3 h 1278"/>
                  <a:gd name="T34" fmla="*/ 105 w 1946"/>
                  <a:gd name="T35" fmla="*/ 0 h 1278"/>
                  <a:gd name="T36" fmla="*/ 108 w 1946"/>
                  <a:gd name="T37" fmla="*/ 0 h 1278"/>
                  <a:gd name="T38" fmla="*/ 110 w 1946"/>
                  <a:gd name="T39" fmla="*/ 0 h 1278"/>
                  <a:gd name="T40" fmla="*/ 113 w 1946"/>
                  <a:gd name="T41" fmla="*/ 3 h 1278"/>
                  <a:gd name="T42" fmla="*/ 115 w 1946"/>
                  <a:gd name="T43" fmla="*/ 3 h 1278"/>
                  <a:gd name="T44" fmla="*/ 118 w 1946"/>
                  <a:gd name="T45" fmla="*/ 6 h 1278"/>
                  <a:gd name="T46" fmla="*/ 120 w 1946"/>
                  <a:gd name="T47" fmla="*/ 10 h 1278"/>
                  <a:gd name="T48" fmla="*/ 122 w 1946"/>
                  <a:gd name="T49" fmla="*/ 14 h 1278"/>
                  <a:gd name="T50" fmla="*/ 124 w 1946"/>
                  <a:gd name="T51" fmla="*/ 18 h 1278"/>
                  <a:gd name="T52" fmla="*/ 125 w 1946"/>
                  <a:gd name="T53" fmla="*/ 23 h 1278"/>
                  <a:gd name="T54" fmla="*/ 127 w 1946"/>
                  <a:gd name="T55" fmla="*/ 29 h 1278"/>
                  <a:gd name="T56" fmla="*/ 128 w 1946"/>
                  <a:gd name="T57" fmla="*/ 35 h 1278"/>
                  <a:gd name="T58" fmla="*/ 130 w 1946"/>
                  <a:gd name="T59" fmla="*/ 42 h 1278"/>
                  <a:gd name="T60" fmla="*/ 130 w 1946"/>
                  <a:gd name="T61" fmla="*/ 48 h 1278"/>
                  <a:gd name="T62" fmla="*/ 131 w 1946"/>
                  <a:gd name="T63" fmla="*/ 55 h 1278"/>
                  <a:gd name="T64" fmla="*/ 132 w 1946"/>
                  <a:gd name="T65" fmla="*/ 62 h 1278"/>
                  <a:gd name="T66" fmla="*/ 132 w 1946"/>
                  <a:gd name="T67" fmla="*/ 71 h 1278"/>
                  <a:gd name="T68" fmla="*/ 132 w 1946"/>
                  <a:gd name="T69" fmla="*/ 78 h 1278"/>
                  <a:gd name="T70" fmla="*/ 216 w 1946"/>
                  <a:gd name="T71" fmla="*/ 78 h 1278"/>
                  <a:gd name="T72" fmla="*/ 216 w 1946"/>
                  <a:gd name="T73" fmla="*/ 970 h 1278"/>
                  <a:gd name="T74" fmla="*/ 0 w 1946"/>
                  <a:gd name="T75" fmla="*/ 971 h 127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946"/>
                  <a:gd name="T115" fmla="*/ 0 h 1278"/>
                  <a:gd name="T116" fmla="*/ 1946 w 1946"/>
                  <a:gd name="T117" fmla="*/ 1278 h 1278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946" h="1278">
                    <a:moveTo>
                      <a:pt x="0" y="1278"/>
                    </a:moveTo>
                    <a:lnTo>
                      <a:pt x="0" y="103"/>
                    </a:lnTo>
                    <a:lnTo>
                      <a:pt x="753" y="103"/>
                    </a:lnTo>
                    <a:lnTo>
                      <a:pt x="754" y="93"/>
                    </a:lnTo>
                    <a:lnTo>
                      <a:pt x="757" y="82"/>
                    </a:lnTo>
                    <a:lnTo>
                      <a:pt x="763" y="72"/>
                    </a:lnTo>
                    <a:lnTo>
                      <a:pt x="769" y="63"/>
                    </a:lnTo>
                    <a:lnTo>
                      <a:pt x="779" y="55"/>
                    </a:lnTo>
                    <a:lnTo>
                      <a:pt x="790" y="46"/>
                    </a:lnTo>
                    <a:lnTo>
                      <a:pt x="803" y="38"/>
                    </a:lnTo>
                    <a:lnTo>
                      <a:pt x="817" y="30"/>
                    </a:lnTo>
                    <a:lnTo>
                      <a:pt x="833" y="24"/>
                    </a:lnTo>
                    <a:lnTo>
                      <a:pt x="849" y="18"/>
                    </a:lnTo>
                    <a:lnTo>
                      <a:pt x="867" y="13"/>
                    </a:lnTo>
                    <a:lnTo>
                      <a:pt x="887" y="8"/>
                    </a:lnTo>
                    <a:lnTo>
                      <a:pt x="907" y="5"/>
                    </a:lnTo>
                    <a:lnTo>
                      <a:pt x="928" y="3"/>
                    </a:lnTo>
                    <a:lnTo>
                      <a:pt x="950" y="0"/>
                    </a:lnTo>
                    <a:lnTo>
                      <a:pt x="972" y="0"/>
                    </a:lnTo>
                    <a:lnTo>
                      <a:pt x="995" y="0"/>
                    </a:lnTo>
                    <a:lnTo>
                      <a:pt x="1017" y="3"/>
                    </a:lnTo>
                    <a:lnTo>
                      <a:pt x="1038" y="5"/>
                    </a:lnTo>
                    <a:lnTo>
                      <a:pt x="1059" y="8"/>
                    </a:lnTo>
                    <a:lnTo>
                      <a:pt x="1078" y="13"/>
                    </a:lnTo>
                    <a:lnTo>
                      <a:pt x="1096" y="18"/>
                    </a:lnTo>
                    <a:lnTo>
                      <a:pt x="1113" y="24"/>
                    </a:lnTo>
                    <a:lnTo>
                      <a:pt x="1129" y="30"/>
                    </a:lnTo>
                    <a:lnTo>
                      <a:pt x="1143" y="38"/>
                    </a:lnTo>
                    <a:lnTo>
                      <a:pt x="1155" y="46"/>
                    </a:lnTo>
                    <a:lnTo>
                      <a:pt x="1167" y="55"/>
                    </a:lnTo>
                    <a:lnTo>
                      <a:pt x="1175" y="63"/>
                    </a:lnTo>
                    <a:lnTo>
                      <a:pt x="1183" y="72"/>
                    </a:lnTo>
                    <a:lnTo>
                      <a:pt x="1189" y="82"/>
                    </a:lnTo>
                    <a:lnTo>
                      <a:pt x="1192" y="93"/>
                    </a:lnTo>
                    <a:lnTo>
                      <a:pt x="1193" y="103"/>
                    </a:lnTo>
                    <a:lnTo>
                      <a:pt x="1946" y="103"/>
                    </a:lnTo>
                    <a:lnTo>
                      <a:pt x="1946" y="1277"/>
                    </a:lnTo>
                    <a:lnTo>
                      <a:pt x="0" y="1278"/>
                    </a:lnTo>
                    <a:close/>
                  </a:path>
                </a:pathLst>
              </a:custGeom>
              <a:solidFill>
                <a:srgbClr val="B233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44" name="Rectangle 319"/>
              <p:cNvSpPr>
                <a:spLocks noChangeArrowheads="1"/>
              </p:cNvSpPr>
              <p:nvPr/>
            </p:nvSpPr>
            <p:spPr bwMode="auto">
              <a:xfrm>
                <a:off x="5188" y="3087"/>
                <a:ext cx="42" cy="3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45" name="Rectangle 320"/>
              <p:cNvSpPr>
                <a:spLocks noChangeArrowheads="1"/>
              </p:cNvSpPr>
              <p:nvPr/>
            </p:nvSpPr>
            <p:spPr bwMode="auto">
              <a:xfrm>
                <a:off x="5168" y="3134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46" name="Rectangle 321"/>
              <p:cNvSpPr>
                <a:spLocks noChangeArrowheads="1"/>
              </p:cNvSpPr>
              <p:nvPr/>
            </p:nvSpPr>
            <p:spPr bwMode="auto">
              <a:xfrm>
                <a:off x="5306" y="3034"/>
                <a:ext cx="42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47" name="Rectangle 322"/>
              <p:cNvSpPr>
                <a:spLocks noChangeArrowheads="1"/>
              </p:cNvSpPr>
              <p:nvPr/>
            </p:nvSpPr>
            <p:spPr bwMode="auto">
              <a:xfrm>
                <a:off x="5286" y="3087"/>
                <a:ext cx="40" cy="3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48" name="Rectangle 323"/>
              <p:cNvSpPr>
                <a:spLocks noChangeArrowheads="1"/>
              </p:cNvSpPr>
              <p:nvPr/>
            </p:nvSpPr>
            <p:spPr bwMode="auto">
              <a:xfrm>
                <a:off x="5286" y="2987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49" name="Rectangle 324"/>
              <p:cNvSpPr>
                <a:spLocks noChangeArrowheads="1"/>
              </p:cNvSpPr>
              <p:nvPr/>
            </p:nvSpPr>
            <p:spPr bwMode="auto">
              <a:xfrm>
                <a:off x="4773" y="3076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50" name="Rectangle 325"/>
              <p:cNvSpPr>
                <a:spLocks noChangeArrowheads="1"/>
              </p:cNvSpPr>
              <p:nvPr/>
            </p:nvSpPr>
            <p:spPr bwMode="auto">
              <a:xfrm>
                <a:off x="4773" y="3024"/>
                <a:ext cx="18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51" name="Rectangle 326"/>
              <p:cNvSpPr>
                <a:spLocks noChangeArrowheads="1"/>
              </p:cNvSpPr>
              <p:nvPr/>
            </p:nvSpPr>
            <p:spPr bwMode="auto">
              <a:xfrm>
                <a:off x="4773" y="3123"/>
                <a:ext cx="18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52" name="Rectangle 327"/>
              <p:cNvSpPr>
                <a:spLocks noChangeArrowheads="1"/>
              </p:cNvSpPr>
              <p:nvPr/>
            </p:nvSpPr>
            <p:spPr bwMode="auto">
              <a:xfrm>
                <a:off x="4946" y="3076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53" name="Rectangle 328"/>
              <p:cNvSpPr>
                <a:spLocks noChangeArrowheads="1"/>
              </p:cNvSpPr>
              <p:nvPr/>
            </p:nvSpPr>
            <p:spPr bwMode="auto">
              <a:xfrm>
                <a:off x="4924" y="312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54" name="Rectangle 329"/>
              <p:cNvSpPr>
                <a:spLocks noChangeArrowheads="1"/>
              </p:cNvSpPr>
              <p:nvPr/>
            </p:nvSpPr>
            <p:spPr bwMode="auto">
              <a:xfrm>
                <a:off x="4773" y="345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55" name="Rectangle 330"/>
              <p:cNvSpPr>
                <a:spLocks noChangeArrowheads="1"/>
              </p:cNvSpPr>
              <p:nvPr/>
            </p:nvSpPr>
            <p:spPr bwMode="auto">
              <a:xfrm>
                <a:off x="4773" y="3406"/>
                <a:ext cx="18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56" name="Rectangle 331"/>
              <p:cNvSpPr>
                <a:spLocks noChangeArrowheads="1"/>
              </p:cNvSpPr>
              <p:nvPr/>
            </p:nvSpPr>
            <p:spPr bwMode="auto">
              <a:xfrm>
                <a:off x="4773" y="3505"/>
                <a:ext cx="18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57" name="Rectangle 332"/>
              <p:cNvSpPr>
                <a:spLocks noChangeArrowheads="1"/>
              </p:cNvSpPr>
              <p:nvPr/>
            </p:nvSpPr>
            <p:spPr bwMode="auto">
              <a:xfrm>
                <a:off x="4946" y="345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58" name="Rectangle 333"/>
              <p:cNvSpPr>
                <a:spLocks noChangeArrowheads="1"/>
              </p:cNvSpPr>
              <p:nvPr/>
            </p:nvSpPr>
            <p:spPr bwMode="auto">
              <a:xfrm>
                <a:off x="4924" y="3505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59" name="Freeform 334"/>
              <p:cNvSpPr>
                <a:spLocks/>
              </p:cNvSpPr>
              <p:nvPr/>
            </p:nvSpPr>
            <p:spPr bwMode="auto">
              <a:xfrm>
                <a:off x="5024" y="3076"/>
                <a:ext cx="146" cy="89"/>
              </a:xfrm>
              <a:custGeom>
                <a:avLst/>
                <a:gdLst>
                  <a:gd name="T0" fmla="*/ 48 w 440"/>
                  <a:gd name="T1" fmla="*/ 78 h 102"/>
                  <a:gd name="T2" fmla="*/ 48 w 440"/>
                  <a:gd name="T3" fmla="*/ 70 h 102"/>
                  <a:gd name="T4" fmla="*/ 48 w 440"/>
                  <a:gd name="T5" fmla="*/ 63 h 102"/>
                  <a:gd name="T6" fmla="*/ 47 w 440"/>
                  <a:gd name="T7" fmla="*/ 55 h 102"/>
                  <a:gd name="T8" fmla="*/ 46 w 440"/>
                  <a:gd name="T9" fmla="*/ 49 h 102"/>
                  <a:gd name="T10" fmla="*/ 45 w 440"/>
                  <a:gd name="T11" fmla="*/ 42 h 102"/>
                  <a:gd name="T12" fmla="*/ 44 w 440"/>
                  <a:gd name="T13" fmla="*/ 35 h 102"/>
                  <a:gd name="T14" fmla="*/ 43 w 440"/>
                  <a:gd name="T15" fmla="*/ 29 h 102"/>
                  <a:gd name="T16" fmla="*/ 41 w 440"/>
                  <a:gd name="T17" fmla="*/ 23 h 102"/>
                  <a:gd name="T18" fmla="*/ 39 w 440"/>
                  <a:gd name="T19" fmla="*/ 18 h 102"/>
                  <a:gd name="T20" fmla="*/ 38 w 440"/>
                  <a:gd name="T21" fmla="*/ 14 h 102"/>
                  <a:gd name="T22" fmla="*/ 36 w 440"/>
                  <a:gd name="T23" fmla="*/ 10 h 102"/>
                  <a:gd name="T24" fmla="*/ 34 w 440"/>
                  <a:gd name="T25" fmla="*/ 6 h 102"/>
                  <a:gd name="T26" fmla="*/ 32 w 440"/>
                  <a:gd name="T27" fmla="*/ 3 h 102"/>
                  <a:gd name="T28" fmla="*/ 29 w 440"/>
                  <a:gd name="T29" fmla="*/ 3 h 102"/>
                  <a:gd name="T30" fmla="*/ 27 w 440"/>
                  <a:gd name="T31" fmla="*/ 0 h 102"/>
                  <a:gd name="T32" fmla="*/ 24 w 440"/>
                  <a:gd name="T33" fmla="*/ 0 h 102"/>
                  <a:gd name="T34" fmla="*/ 22 w 440"/>
                  <a:gd name="T35" fmla="*/ 0 h 102"/>
                  <a:gd name="T36" fmla="*/ 19 w 440"/>
                  <a:gd name="T37" fmla="*/ 3 h 102"/>
                  <a:gd name="T38" fmla="*/ 17 w 440"/>
                  <a:gd name="T39" fmla="*/ 3 h 102"/>
                  <a:gd name="T40" fmla="*/ 15 w 440"/>
                  <a:gd name="T41" fmla="*/ 6 h 102"/>
                  <a:gd name="T42" fmla="*/ 13 w 440"/>
                  <a:gd name="T43" fmla="*/ 10 h 102"/>
                  <a:gd name="T44" fmla="*/ 11 w 440"/>
                  <a:gd name="T45" fmla="*/ 14 h 102"/>
                  <a:gd name="T46" fmla="*/ 9 w 440"/>
                  <a:gd name="T47" fmla="*/ 18 h 102"/>
                  <a:gd name="T48" fmla="*/ 7 w 440"/>
                  <a:gd name="T49" fmla="*/ 23 h 102"/>
                  <a:gd name="T50" fmla="*/ 6 w 440"/>
                  <a:gd name="T51" fmla="*/ 29 h 102"/>
                  <a:gd name="T52" fmla="*/ 4 w 440"/>
                  <a:gd name="T53" fmla="*/ 35 h 102"/>
                  <a:gd name="T54" fmla="*/ 3 w 440"/>
                  <a:gd name="T55" fmla="*/ 42 h 102"/>
                  <a:gd name="T56" fmla="*/ 2 w 440"/>
                  <a:gd name="T57" fmla="*/ 49 h 102"/>
                  <a:gd name="T58" fmla="*/ 1 w 440"/>
                  <a:gd name="T59" fmla="*/ 55 h 102"/>
                  <a:gd name="T60" fmla="*/ 0 w 440"/>
                  <a:gd name="T61" fmla="*/ 63 h 102"/>
                  <a:gd name="T62" fmla="*/ 0 w 440"/>
                  <a:gd name="T63" fmla="*/ 70 h 102"/>
                  <a:gd name="T64" fmla="*/ 0 w 440"/>
                  <a:gd name="T65" fmla="*/ 78 h 102"/>
                  <a:gd name="T66" fmla="*/ 48 w 440"/>
                  <a:gd name="T67" fmla="*/ 78 h 10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40"/>
                  <a:gd name="T103" fmla="*/ 0 h 102"/>
                  <a:gd name="T104" fmla="*/ 440 w 440"/>
                  <a:gd name="T105" fmla="*/ 102 h 10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40" h="102">
                    <a:moveTo>
                      <a:pt x="440" y="102"/>
                    </a:moveTo>
                    <a:lnTo>
                      <a:pt x="439" y="92"/>
                    </a:lnTo>
                    <a:lnTo>
                      <a:pt x="436" y="82"/>
                    </a:lnTo>
                    <a:lnTo>
                      <a:pt x="430" y="72"/>
                    </a:lnTo>
                    <a:lnTo>
                      <a:pt x="422" y="64"/>
                    </a:lnTo>
                    <a:lnTo>
                      <a:pt x="414" y="55"/>
                    </a:lnTo>
                    <a:lnTo>
                      <a:pt x="402" y="46"/>
                    </a:lnTo>
                    <a:lnTo>
                      <a:pt x="390" y="38"/>
                    </a:lnTo>
                    <a:lnTo>
                      <a:pt x="376" y="30"/>
                    </a:lnTo>
                    <a:lnTo>
                      <a:pt x="360" y="24"/>
                    </a:lnTo>
                    <a:lnTo>
                      <a:pt x="343" y="18"/>
                    </a:lnTo>
                    <a:lnTo>
                      <a:pt x="325" y="13"/>
                    </a:lnTo>
                    <a:lnTo>
                      <a:pt x="306" y="8"/>
                    </a:lnTo>
                    <a:lnTo>
                      <a:pt x="285" y="5"/>
                    </a:lnTo>
                    <a:lnTo>
                      <a:pt x="264" y="3"/>
                    </a:lnTo>
                    <a:lnTo>
                      <a:pt x="242" y="0"/>
                    </a:lnTo>
                    <a:lnTo>
                      <a:pt x="219" y="0"/>
                    </a:lnTo>
                    <a:lnTo>
                      <a:pt x="197" y="0"/>
                    </a:lnTo>
                    <a:lnTo>
                      <a:pt x="175" y="3"/>
                    </a:lnTo>
                    <a:lnTo>
                      <a:pt x="154" y="5"/>
                    </a:lnTo>
                    <a:lnTo>
                      <a:pt x="134" y="8"/>
                    </a:lnTo>
                    <a:lnTo>
                      <a:pt x="114" y="13"/>
                    </a:lnTo>
                    <a:lnTo>
                      <a:pt x="96" y="18"/>
                    </a:lnTo>
                    <a:lnTo>
                      <a:pt x="80" y="24"/>
                    </a:lnTo>
                    <a:lnTo>
                      <a:pt x="64" y="30"/>
                    </a:lnTo>
                    <a:lnTo>
                      <a:pt x="50" y="38"/>
                    </a:lnTo>
                    <a:lnTo>
                      <a:pt x="37" y="46"/>
                    </a:lnTo>
                    <a:lnTo>
                      <a:pt x="26" y="55"/>
                    </a:lnTo>
                    <a:lnTo>
                      <a:pt x="16" y="64"/>
                    </a:lnTo>
                    <a:lnTo>
                      <a:pt x="10" y="72"/>
                    </a:lnTo>
                    <a:lnTo>
                      <a:pt x="4" y="82"/>
                    </a:lnTo>
                    <a:lnTo>
                      <a:pt x="1" y="92"/>
                    </a:lnTo>
                    <a:lnTo>
                      <a:pt x="0" y="102"/>
                    </a:lnTo>
                    <a:lnTo>
                      <a:pt x="440" y="102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60" name="Freeform 335"/>
              <p:cNvSpPr>
                <a:spLocks/>
              </p:cNvSpPr>
              <p:nvPr/>
            </p:nvSpPr>
            <p:spPr bwMode="auto">
              <a:xfrm>
                <a:off x="4789" y="2506"/>
                <a:ext cx="615" cy="147"/>
              </a:xfrm>
              <a:custGeom>
                <a:avLst/>
                <a:gdLst>
                  <a:gd name="T0" fmla="*/ 100 w 1847"/>
                  <a:gd name="T1" fmla="*/ 50 h 168"/>
                  <a:gd name="T2" fmla="*/ 95 w 1847"/>
                  <a:gd name="T3" fmla="*/ 53 h 168"/>
                  <a:gd name="T4" fmla="*/ 91 w 1847"/>
                  <a:gd name="T5" fmla="*/ 60 h 168"/>
                  <a:gd name="T6" fmla="*/ 87 w 1847"/>
                  <a:gd name="T7" fmla="*/ 68 h 168"/>
                  <a:gd name="T8" fmla="*/ 84 w 1847"/>
                  <a:gd name="T9" fmla="*/ 79 h 168"/>
                  <a:gd name="T10" fmla="*/ 81 w 1847"/>
                  <a:gd name="T11" fmla="*/ 92 h 168"/>
                  <a:gd name="T12" fmla="*/ 79 w 1847"/>
                  <a:gd name="T13" fmla="*/ 105 h 168"/>
                  <a:gd name="T14" fmla="*/ 78 w 1847"/>
                  <a:gd name="T15" fmla="*/ 121 h 168"/>
                  <a:gd name="T16" fmla="*/ 0 w 1847"/>
                  <a:gd name="T17" fmla="*/ 129 h 168"/>
                  <a:gd name="T18" fmla="*/ 1 w 1847"/>
                  <a:gd name="T19" fmla="*/ 88 h 168"/>
                  <a:gd name="T20" fmla="*/ 6 w 1847"/>
                  <a:gd name="T21" fmla="*/ 88 h 168"/>
                  <a:gd name="T22" fmla="*/ 16 w 1847"/>
                  <a:gd name="T23" fmla="*/ 88 h 168"/>
                  <a:gd name="T24" fmla="*/ 28 w 1847"/>
                  <a:gd name="T25" fmla="*/ 88 h 168"/>
                  <a:gd name="T26" fmla="*/ 41 w 1847"/>
                  <a:gd name="T27" fmla="*/ 88 h 168"/>
                  <a:gd name="T28" fmla="*/ 54 w 1847"/>
                  <a:gd name="T29" fmla="*/ 88 h 168"/>
                  <a:gd name="T30" fmla="*/ 65 w 1847"/>
                  <a:gd name="T31" fmla="*/ 88 h 168"/>
                  <a:gd name="T32" fmla="*/ 71 w 1847"/>
                  <a:gd name="T33" fmla="*/ 88 h 168"/>
                  <a:gd name="T34" fmla="*/ 74 w 1847"/>
                  <a:gd name="T35" fmla="*/ 80 h 168"/>
                  <a:gd name="T36" fmla="*/ 76 w 1847"/>
                  <a:gd name="T37" fmla="*/ 64 h 168"/>
                  <a:gd name="T38" fmla="*/ 79 w 1847"/>
                  <a:gd name="T39" fmla="*/ 47 h 168"/>
                  <a:gd name="T40" fmla="*/ 83 w 1847"/>
                  <a:gd name="T41" fmla="*/ 33 h 168"/>
                  <a:gd name="T42" fmla="*/ 86 w 1847"/>
                  <a:gd name="T43" fmla="*/ 21 h 168"/>
                  <a:gd name="T44" fmla="*/ 91 w 1847"/>
                  <a:gd name="T45" fmla="*/ 10 h 168"/>
                  <a:gd name="T46" fmla="*/ 95 w 1847"/>
                  <a:gd name="T47" fmla="*/ 4 h 168"/>
                  <a:gd name="T48" fmla="*/ 100 w 1847"/>
                  <a:gd name="T49" fmla="*/ 1 h 168"/>
                  <a:gd name="T50" fmla="*/ 105 w 1847"/>
                  <a:gd name="T51" fmla="*/ 1 h 168"/>
                  <a:gd name="T52" fmla="*/ 110 w 1847"/>
                  <a:gd name="T53" fmla="*/ 4 h 168"/>
                  <a:gd name="T54" fmla="*/ 114 w 1847"/>
                  <a:gd name="T55" fmla="*/ 10 h 168"/>
                  <a:gd name="T56" fmla="*/ 119 w 1847"/>
                  <a:gd name="T57" fmla="*/ 21 h 168"/>
                  <a:gd name="T58" fmla="*/ 123 w 1847"/>
                  <a:gd name="T59" fmla="*/ 33 h 168"/>
                  <a:gd name="T60" fmla="*/ 126 w 1847"/>
                  <a:gd name="T61" fmla="*/ 47 h 168"/>
                  <a:gd name="T62" fmla="*/ 129 w 1847"/>
                  <a:gd name="T63" fmla="*/ 64 h 168"/>
                  <a:gd name="T64" fmla="*/ 131 w 1847"/>
                  <a:gd name="T65" fmla="*/ 80 h 168"/>
                  <a:gd name="T66" fmla="*/ 134 w 1847"/>
                  <a:gd name="T67" fmla="*/ 88 h 168"/>
                  <a:gd name="T68" fmla="*/ 140 w 1847"/>
                  <a:gd name="T69" fmla="*/ 88 h 168"/>
                  <a:gd name="T70" fmla="*/ 151 w 1847"/>
                  <a:gd name="T71" fmla="*/ 88 h 168"/>
                  <a:gd name="T72" fmla="*/ 163 w 1847"/>
                  <a:gd name="T73" fmla="*/ 88 h 168"/>
                  <a:gd name="T74" fmla="*/ 176 w 1847"/>
                  <a:gd name="T75" fmla="*/ 88 h 168"/>
                  <a:gd name="T76" fmla="*/ 189 w 1847"/>
                  <a:gd name="T77" fmla="*/ 88 h 168"/>
                  <a:gd name="T78" fmla="*/ 198 w 1847"/>
                  <a:gd name="T79" fmla="*/ 88 h 168"/>
                  <a:gd name="T80" fmla="*/ 204 w 1847"/>
                  <a:gd name="T81" fmla="*/ 88 h 168"/>
                  <a:gd name="T82" fmla="*/ 205 w 1847"/>
                  <a:gd name="T83" fmla="*/ 129 h 168"/>
                  <a:gd name="T84" fmla="*/ 127 w 1847"/>
                  <a:gd name="T85" fmla="*/ 121 h 168"/>
                  <a:gd name="T86" fmla="*/ 126 w 1847"/>
                  <a:gd name="T87" fmla="*/ 105 h 168"/>
                  <a:gd name="T88" fmla="*/ 124 w 1847"/>
                  <a:gd name="T89" fmla="*/ 92 h 168"/>
                  <a:gd name="T90" fmla="*/ 121 w 1847"/>
                  <a:gd name="T91" fmla="*/ 79 h 168"/>
                  <a:gd name="T92" fmla="*/ 118 w 1847"/>
                  <a:gd name="T93" fmla="*/ 68 h 168"/>
                  <a:gd name="T94" fmla="*/ 114 w 1847"/>
                  <a:gd name="T95" fmla="*/ 60 h 168"/>
                  <a:gd name="T96" fmla="*/ 110 w 1847"/>
                  <a:gd name="T97" fmla="*/ 53 h 168"/>
                  <a:gd name="T98" fmla="*/ 105 w 1847"/>
                  <a:gd name="T99" fmla="*/ 50 h 16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847"/>
                  <a:gd name="T151" fmla="*/ 0 h 168"/>
                  <a:gd name="T152" fmla="*/ 1847 w 1847"/>
                  <a:gd name="T153" fmla="*/ 168 h 16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847" h="168">
                    <a:moveTo>
                      <a:pt x="923" y="65"/>
                    </a:moveTo>
                    <a:lnTo>
                      <a:pt x="901" y="65"/>
                    </a:lnTo>
                    <a:lnTo>
                      <a:pt x="879" y="68"/>
                    </a:lnTo>
                    <a:lnTo>
                      <a:pt x="858" y="70"/>
                    </a:lnTo>
                    <a:lnTo>
                      <a:pt x="838" y="73"/>
                    </a:lnTo>
                    <a:lnTo>
                      <a:pt x="818" y="78"/>
                    </a:lnTo>
                    <a:lnTo>
                      <a:pt x="800" y="83"/>
                    </a:lnTo>
                    <a:lnTo>
                      <a:pt x="784" y="89"/>
                    </a:lnTo>
                    <a:lnTo>
                      <a:pt x="768" y="95"/>
                    </a:lnTo>
                    <a:lnTo>
                      <a:pt x="754" y="103"/>
                    </a:lnTo>
                    <a:lnTo>
                      <a:pt x="741" y="111"/>
                    </a:lnTo>
                    <a:lnTo>
                      <a:pt x="730" y="120"/>
                    </a:lnTo>
                    <a:lnTo>
                      <a:pt x="720" y="128"/>
                    </a:lnTo>
                    <a:lnTo>
                      <a:pt x="714" y="137"/>
                    </a:lnTo>
                    <a:lnTo>
                      <a:pt x="708" y="147"/>
                    </a:lnTo>
                    <a:lnTo>
                      <a:pt x="705" y="158"/>
                    </a:lnTo>
                    <a:lnTo>
                      <a:pt x="704" y="168"/>
                    </a:lnTo>
                    <a:lnTo>
                      <a:pt x="0" y="168"/>
                    </a:lnTo>
                    <a:lnTo>
                      <a:pt x="0" y="116"/>
                    </a:lnTo>
                    <a:lnTo>
                      <a:pt x="7" y="116"/>
                    </a:lnTo>
                    <a:lnTo>
                      <a:pt x="27" y="116"/>
                    </a:lnTo>
                    <a:lnTo>
                      <a:pt x="57" y="116"/>
                    </a:lnTo>
                    <a:lnTo>
                      <a:pt x="97" y="116"/>
                    </a:lnTo>
                    <a:lnTo>
                      <a:pt x="145" y="116"/>
                    </a:lnTo>
                    <a:lnTo>
                      <a:pt x="197" y="116"/>
                    </a:lnTo>
                    <a:lnTo>
                      <a:pt x="254" y="116"/>
                    </a:lnTo>
                    <a:lnTo>
                      <a:pt x="313" y="116"/>
                    </a:lnTo>
                    <a:lnTo>
                      <a:pt x="373" y="116"/>
                    </a:lnTo>
                    <a:lnTo>
                      <a:pt x="431" y="116"/>
                    </a:lnTo>
                    <a:lnTo>
                      <a:pt x="486" y="116"/>
                    </a:lnTo>
                    <a:lnTo>
                      <a:pt x="537" y="116"/>
                    </a:lnTo>
                    <a:lnTo>
                      <a:pt x="582" y="116"/>
                    </a:lnTo>
                    <a:lnTo>
                      <a:pt x="617" y="116"/>
                    </a:lnTo>
                    <a:lnTo>
                      <a:pt x="644" y="116"/>
                    </a:lnTo>
                    <a:lnTo>
                      <a:pt x="658" y="116"/>
                    </a:lnTo>
                    <a:lnTo>
                      <a:pt x="666" y="105"/>
                    </a:lnTo>
                    <a:lnTo>
                      <a:pt x="675" y="94"/>
                    </a:lnTo>
                    <a:lnTo>
                      <a:pt x="686" y="83"/>
                    </a:lnTo>
                    <a:lnTo>
                      <a:pt x="698" y="72"/>
                    </a:lnTo>
                    <a:lnTo>
                      <a:pt x="713" y="62"/>
                    </a:lnTo>
                    <a:lnTo>
                      <a:pt x="727" y="53"/>
                    </a:lnTo>
                    <a:lnTo>
                      <a:pt x="744" y="43"/>
                    </a:lnTo>
                    <a:lnTo>
                      <a:pt x="760" y="35"/>
                    </a:lnTo>
                    <a:lnTo>
                      <a:pt x="778" y="28"/>
                    </a:lnTo>
                    <a:lnTo>
                      <a:pt x="797" y="21"/>
                    </a:lnTo>
                    <a:lnTo>
                      <a:pt x="817" y="14"/>
                    </a:lnTo>
                    <a:lnTo>
                      <a:pt x="838" y="10"/>
                    </a:lnTo>
                    <a:lnTo>
                      <a:pt x="858" y="6"/>
                    </a:lnTo>
                    <a:lnTo>
                      <a:pt x="880" y="2"/>
                    </a:lnTo>
                    <a:lnTo>
                      <a:pt x="901" y="1"/>
                    </a:lnTo>
                    <a:lnTo>
                      <a:pt x="923" y="0"/>
                    </a:lnTo>
                    <a:lnTo>
                      <a:pt x="946" y="1"/>
                    </a:lnTo>
                    <a:lnTo>
                      <a:pt x="968" y="2"/>
                    </a:lnTo>
                    <a:lnTo>
                      <a:pt x="989" y="6"/>
                    </a:lnTo>
                    <a:lnTo>
                      <a:pt x="1010" y="10"/>
                    </a:lnTo>
                    <a:lnTo>
                      <a:pt x="1030" y="14"/>
                    </a:lnTo>
                    <a:lnTo>
                      <a:pt x="1050" y="21"/>
                    </a:lnTo>
                    <a:lnTo>
                      <a:pt x="1069" y="28"/>
                    </a:lnTo>
                    <a:lnTo>
                      <a:pt x="1088" y="35"/>
                    </a:lnTo>
                    <a:lnTo>
                      <a:pt x="1104" y="43"/>
                    </a:lnTo>
                    <a:lnTo>
                      <a:pt x="1121" y="53"/>
                    </a:lnTo>
                    <a:lnTo>
                      <a:pt x="1135" y="62"/>
                    </a:lnTo>
                    <a:lnTo>
                      <a:pt x="1149" y="72"/>
                    </a:lnTo>
                    <a:lnTo>
                      <a:pt x="1161" y="83"/>
                    </a:lnTo>
                    <a:lnTo>
                      <a:pt x="1172" y="94"/>
                    </a:lnTo>
                    <a:lnTo>
                      <a:pt x="1181" y="105"/>
                    </a:lnTo>
                    <a:lnTo>
                      <a:pt x="1189" y="116"/>
                    </a:lnTo>
                    <a:lnTo>
                      <a:pt x="1203" y="116"/>
                    </a:lnTo>
                    <a:lnTo>
                      <a:pt x="1230" y="116"/>
                    </a:lnTo>
                    <a:lnTo>
                      <a:pt x="1265" y="116"/>
                    </a:lnTo>
                    <a:lnTo>
                      <a:pt x="1309" y="116"/>
                    </a:lnTo>
                    <a:lnTo>
                      <a:pt x="1360" y="116"/>
                    </a:lnTo>
                    <a:lnTo>
                      <a:pt x="1416" y="116"/>
                    </a:lnTo>
                    <a:lnTo>
                      <a:pt x="1475" y="116"/>
                    </a:lnTo>
                    <a:lnTo>
                      <a:pt x="1535" y="116"/>
                    </a:lnTo>
                    <a:lnTo>
                      <a:pt x="1593" y="116"/>
                    </a:lnTo>
                    <a:lnTo>
                      <a:pt x="1650" y="116"/>
                    </a:lnTo>
                    <a:lnTo>
                      <a:pt x="1703" y="116"/>
                    </a:lnTo>
                    <a:lnTo>
                      <a:pt x="1751" y="116"/>
                    </a:lnTo>
                    <a:lnTo>
                      <a:pt x="1791" y="116"/>
                    </a:lnTo>
                    <a:lnTo>
                      <a:pt x="1821" y="116"/>
                    </a:lnTo>
                    <a:lnTo>
                      <a:pt x="1841" y="116"/>
                    </a:lnTo>
                    <a:lnTo>
                      <a:pt x="1847" y="116"/>
                    </a:lnTo>
                    <a:lnTo>
                      <a:pt x="1847" y="168"/>
                    </a:lnTo>
                    <a:lnTo>
                      <a:pt x="1144" y="168"/>
                    </a:lnTo>
                    <a:lnTo>
                      <a:pt x="1143" y="158"/>
                    </a:lnTo>
                    <a:lnTo>
                      <a:pt x="1140" y="147"/>
                    </a:lnTo>
                    <a:lnTo>
                      <a:pt x="1134" y="137"/>
                    </a:lnTo>
                    <a:lnTo>
                      <a:pt x="1126" y="128"/>
                    </a:lnTo>
                    <a:lnTo>
                      <a:pt x="1118" y="120"/>
                    </a:lnTo>
                    <a:lnTo>
                      <a:pt x="1106" y="111"/>
                    </a:lnTo>
                    <a:lnTo>
                      <a:pt x="1094" y="103"/>
                    </a:lnTo>
                    <a:lnTo>
                      <a:pt x="1080" y="95"/>
                    </a:lnTo>
                    <a:lnTo>
                      <a:pt x="1064" y="89"/>
                    </a:lnTo>
                    <a:lnTo>
                      <a:pt x="1047" y="83"/>
                    </a:lnTo>
                    <a:lnTo>
                      <a:pt x="1029" y="78"/>
                    </a:lnTo>
                    <a:lnTo>
                      <a:pt x="1010" y="73"/>
                    </a:lnTo>
                    <a:lnTo>
                      <a:pt x="989" y="70"/>
                    </a:lnTo>
                    <a:lnTo>
                      <a:pt x="968" y="68"/>
                    </a:lnTo>
                    <a:lnTo>
                      <a:pt x="946" y="65"/>
                    </a:lnTo>
                    <a:lnTo>
                      <a:pt x="923" y="65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61" name="Rectangle 336"/>
              <p:cNvSpPr>
                <a:spLocks noChangeArrowheads="1"/>
              </p:cNvSpPr>
              <p:nvPr/>
            </p:nvSpPr>
            <p:spPr bwMode="auto">
              <a:xfrm>
                <a:off x="5404" y="2595"/>
                <a:ext cx="29" cy="120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62" name="Rectangle 337"/>
              <p:cNvSpPr>
                <a:spLocks noChangeArrowheads="1"/>
              </p:cNvSpPr>
              <p:nvPr/>
            </p:nvSpPr>
            <p:spPr bwMode="auto">
              <a:xfrm>
                <a:off x="4759" y="2595"/>
                <a:ext cx="30" cy="120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63" name="Rectangle 338"/>
              <p:cNvSpPr>
                <a:spLocks noChangeArrowheads="1"/>
              </p:cNvSpPr>
              <p:nvPr/>
            </p:nvSpPr>
            <p:spPr bwMode="auto">
              <a:xfrm>
                <a:off x="5026" y="3165"/>
                <a:ext cx="142" cy="330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64" name="Rectangle 339"/>
              <p:cNvSpPr>
                <a:spLocks noChangeArrowheads="1"/>
              </p:cNvSpPr>
              <p:nvPr/>
            </p:nvSpPr>
            <p:spPr bwMode="auto">
              <a:xfrm>
                <a:off x="5026" y="3495"/>
                <a:ext cx="142" cy="1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65" name="Rectangle 340"/>
              <p:cNvSpPr>
                <a:spLocks noChangeArrowheads="1"/>
              </p:cNvSpPr>
              <p:nvPr/>
            </p:nvSpPr>
            <p:spPr bwMode="auto">
              <a:xfrm>
                <a:off x="5026" y="3558"/>
                <a:ext cx="142" cy="15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66" name="Rectangle 341"/>
              <p:cNvSpPr>
                <a:spLocks noChangeArrowheads="1"/>
              </p:cNvSpPr>
              <p:nvPr/>
            </p:nvSpPr>
            <p:spPr bwMode="auto">
              <a:xfrm>
                <a:off x="5026" y="3615"/>
                <a:ext cx="142" cy="1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67" name="Rectangle 342"/>
              <p:cNvSpPr>
                <a:spLocks noChangeArrowheads="1"/>
              </p:cNvSpPr>
              <p:nvPr/>
            </p:nvSpPr>
            <p:spPr bwMode="auto">
              <a:xfrm>
                <a:off x="5100" y="3186"/>
                <a:ext cx="60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68" name="Rectangle 343"/>
              <p:cNvSpPr>
                <a:spLocks noChangeArrowheads="1"/>
              </p:cNvSpPr>
              <p:nvPr/>
            </p:nvSpPr>
            <p:spPr bwMode="auto">
              <a:xfrm>
                <a:off x="5100" y="3186"/>
                <a:ext cx="60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69" name="Rectangle 344"/>
              <p:cNvSpPr>
                <a:spLocks noChangeArrowheads="1"/>
              </p:cNvSpPr>
              <p:nvPr/>
            </p:nvSpPr>
            <p:spPr bwMode="auto">
              <a:xfrm>
                <a:off x="5032" y="3186"/>
                <a:ext cx="62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70" name="Rectangle 345"/>
              <p:cNvSpPr>
                <a:spLocks noChangeArrowheads="1"/>
              </p:cNvSpPr>
              <p:nvPr/>
            </p:nvSpPr>
            <p:spPr bwMode="auto">
              <a:xfrm>
                <a:off x="5100" y="3369"/>
                <a:ext cx="60" cy="2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71" name="Rectangle 346"/>
              <p:cNvSpPr>
                <a:spLocks noChangeArrowheads="1"/>
              </p:cNvSpPr>
              <p:nvPr/>
            </p:nvSpPr>
            <p:spPr bwMode="auto">
              <a:xfrm>
                <a:off x="5168" y="3422"/>
                <a:ext cx="34" cy="25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72" name="Rectangle 347"/>
              <p:cNvSpPr>
                <a:spLocks noChangeArrowheads="1"/>
              </p:cNvSpPr>
              <p:nvPr/>
            </p:nvSpPr>
            <p:spPr bwMode="auto">
              <a:xfrm>
                <a:off x="4992" y="3422"/>
                <a:ext cx="34" cy="25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73" name="Rectangle 348"/>
              <p:cNvSpPr>
                <a:spLocks noChangeArrowheads="1"/>
              </p:cNvSpPr>
              <p:nvPr/>
            </p:nvSpPr>
            <p:spPr bwMode="auto">
              <a:xfrm>
                <a:off x="5026" y="3511"/>
                <a:ext cx="142" cy="47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74" name="Rectangle 349"/>
              <p:cNvSpPr>
                <a:spLocks noChangeArrowheads="1"/>
              </p:cNvSpPr>
              <p:nvPr/>
            </p:nvSpPr>
            <p:spPr bwMode="auto">
              <a:xfrm>
                <a:off x="5026" y="3573"/>
                <a:ext cx="142" cy="42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75" name="Rectangle 350"/>
              <p:cNvSpPr>
                <a:spLocks noChangeArrowheads="1"/>
              </p:cNvSpPr>
              <p:nvPr/>
            </p:nvSpPr>
            <p:spPr bwMode="auto">
              <a:xfrm>
                <a:off x="5026" y="3631"/>
                <a:ext cx="142" cy="47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76" name="Rectangle 351"/>
              <p:cNvSpPr>
                <a:spLocks noChangeArrowheads="1"/>
              </p:cNvSpPr>
              <p:nvPr/>
            </p:nvSpPr>
            <p:spPr bwMode="auto">
              <a:xfrm>
                <a:off x="5100" y="3369"/>
                <a:ext cx="60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77" name="Rectangle 352"/>
              <p:cNvSpPr>
                <a:spLocks noChangeArrowheads="1"/>
              </p:cNvSpPr>
              <p:nvPr/>
            </p:nvSpPr>
            <p:spPr bwMode="auto">
              <a:xfrm>
                <a:off x="5032" y="3369"/>
                <a:ext cx="62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78" name="Rectangle 353"/>
              <p:cNvSpPr>
                <a:spLocks noChangeArrowheads="1"/>
              </p:cNvSpPr>
              <p:nvPr/>
            </p:nvSpPr>
            <p:spPr bwMode="auto">
              <a:xfrm>
                <a:off x="5100" y="3312"/>
                <a:ext cx="14" cy="52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79" name="Rectangle 354"/>
              <p:cNvSpPr>
                <a:spLocks noChangeArrowheads="1"/>
              </p:cNvSpPr>
              <p:nvPr/>
            </p:nvSpPr>
            <p:spPr bwMode="auto">
              <a:xfrm>
                <a:off x="5080" y="3312"/>
                <a:ext cx="14" cy="52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80" name="Rectangle 355"/>
              <p:cNvSpPr>
                <a:spLocks noChangeArrowheads="1"/>
              </p:cNvSpPr>
              <p:nvPr/>
            </p:nvSpPr>
            <p:spPr bwMode="auto">
              <a:xfrm>
                <a:off x="5100" y="3395"/>
                <a:ext cx="60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81" name="Rectangle 356"/>
              <p:cNvSpPr>
                <a:spLocks noChangeArrowheads="1"/>
              </p:cNvSpPr>
              <p:nvPr/>
            </p:nvSpPr>
            <p:spPr bwMode="auto">
              <a:xfrm>
                <a:off x="5032" y="3395"/>
                <a:ext cx="62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82" name="Rectangle 357"/>
              <p:cNvSpPr>
                <a:spLocks noChangeArrowheads="1"/>
              </p:cNvSpPr>
              <p:nvPr/>
            </p:nvSpPr>
            <p:spPr bwMode="auto">
              <a:xfrm>
                <a:off x="5168" y="3552"/>
                <a:ext cx="34" cy="27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83" name="Rectangle 358"/>
              <p:cNvSpPr>
                <a:spLocks noChangeArrowheads="1"/>
              </p:cNvSpPr>
              <p:nvPr/>
            </p:nvSpPr>
            <p:spPr bwMode="auto">
              <a:xfrm>
                <a:off x="4992" y="3552"/>
                <a:ext cx="34" cy="27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84" name="Rectangle 359"/>
              <p:cNvSpPr>
                <a:spLocks noChangeArrowheads="1"/>
              </p:cNvSpPr>
              <p:nvPr/>
            </p:nvSpPr>
            <p:spPr bwMode="auto">
              <a:xfrm>
                <a:off x="5334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85" name="Rectangle 360"/>
              <p:cNvSpPr>
                <a:spLocks noChangeArrowheads="1"/>
              </p:cNvSpPr>
              <p:nvPr/>
            </p:nvSpPr>
            <p:spPr bwMode="auto">
              <a:xfrm>
                <a:off x="5228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86" name="Rectangle 361"/>
              <p:cNvSpPr>
                <a:spLocks noChangeArrowheads="1"/>
              </p:cNvSpPr>
              <p:nvPr/>
            </p:nvSpPr>
            <p:spPr bwMode="auto">
              <a:xfrm>
                <a:off x="4912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87" name="Rectangle 362"/>
              <p:cNvSpPr>
                <a:spLocks noChangeArrowheads="1"/>
              </p:cNvSpPr>
              <p:nvPr/>
            </p:nvSpPr>
            <p:spPr bwMode="auto">
              <a:xfrm>
                <a:off x="5122" y="2747"/>
                <a:ext cx="54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88" name="Rectangle 363"/>
              <p:cNvSpPr>
                <a:spLocks noChangeArrowheads="1"/>
              </p:cNvSpPr>
              <p:nvPr/>
            </p:nvSpPr>
            <p:spPr bwMode="auto">
              <a:xfrm>
                <a:off x="5228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89" name="Rectangle 364"/>
              <p:cNvSpPr>
                <a:spLocks noChangeArrowheads="1"/>
              </p:cNvSpPr>
              <p:nvPr/>
            </p:nvSpPr>
            <p:spPr bwMode="auto">
              <a:xfrm>
                <a:off x="5334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90" name="Rectangle 365"/>
              <p:cNvSpPr>
                <a:spLocks noChangeArrowheads="1"/>
              </p:cNvSpPr>
              <p:nvPr/>
            </p:nvSpPr>
            <p:spPr bwMode="auto">
              <a:xfrm>
                <a:off x="5018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91" name="Rectangle 366"/>
              <p:cNvSpPr>
                <a:spLocks noChangeArrowheads="1"/>
              </p:cNvSpPr>
              <p:nvPr/>
            </p:nvSpPr>
            <p:spPr bwMode="auto">
              <a:xfrm>
                <a:off x="4809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92" name="Rectangle 367"/>
              <p:cNvSpPr>
                <a:spLocks noChangeArrowheads="1"/>
              </p:cNvSpPr>
              <p:nvPr/>
            </p:nvSpPr>
            <p:spPr bwMode="auto">
              <a:xfrm>
                <a:off x="4912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93" name="Rectangle 368"/>
              <p:cNvSpPr>
                <a:spLocks noChangeArrowheads="1"/>
              </p:cNvSpPr>
              <p:nvPr/>
            </p:nvSpPr>
            <p:spPr bwMode="auto">
              <a:xfrm>
                <a:off x="4809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94" name="Freeform 369"/>
              <p:cNvSpPr>
                <a:spLocks/>
              </p:cNvSpPr>
              <p:nvPr/>
            </p:nvSpPr>
            <p:spPr bwMode="auto">
              <a:xfrm>
                <a:off x="5114" y="2721"/>
                <a:ext cx="72" cy="324"/>
              </a:xfrm>
              <a:custGeom>
                <a:avLst/>
                <a:gdLst>
                  <a:gd name="T0" fmla="*/ 21 w 217"/>
                  <a:gd name="T1" fmla="*/ 163 h 373"/>
                  <a:gd name="T2" fmla="*/ 3 w 217"/>
                  <a:gd name="T3" fmla="*/ 163 h 373"/>
                  <a:gd name="T4" fmla="*/ 3 w 217"/>
                  <a:gd name="T5" fmla="*/ 260 h 373"/>
                  <a:gd name="T6" fmla="*/ 21 w 217"/>
                  <a:gd name="T7" fmla="*/ 260 h 373"/>
                  <a:gd name="T8" fmla="*/ 24 w 217"/>
                  <a:gd name="T9" fmla="*/ 281 h 373"/>
                  <a:gd name="T10" fmla="*/ 0 w 217"/>
                  <a:gd name="T11" fmla="*/ 281 h 373"/>
                  <a:gd name="T12" fmla="*/ 0 w 217"/>
                  <a:gd name="T13" fmla="*/ 0 h 373"/>
                  <a:gd name="T14" fmla="*/ 24 w 217"/>
                  <a:gd name="T15" fmla="*/ 0 h 373"/>
                  <a:gd name="T16" fmla="*/ 21 w 217"/>
                  <a:gd name="T17" fmla="*/ 22 h 373"/>
                  <a:gd name="T18" fmla="*/ 3 w 217"/>
                  <a:gd name="T19" fmla="*/ 22 h 373"/>
                  <a:gd name="T20" fmla="*/ 3 w 217"/>
                  <a:gd name="T21" fmla="*/ 129 h 373"/>
                  <a:gd name="T22" fmla="*/ 21 w 217"/>
                  <a:gd name="T23" fmla="*/ 129 h 373"/>
                  <a:gd name="T24" fmla="*/ 21 w 217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3"/>
                  <a:gd name="T41" fmla="*/ 217 w 217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3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8" y="344"/>
                    </a:lnTo>
                    <a:lnTo>
                      <a:pt x="217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95" name="Freeform 370"/>
              <p:cNvSpPr>
                <a:spLocks/>
              </p:cNvSpPr>
              <p:nvPr/>
            </p:nvSpPr>
            <p:spPr bwMode="auto">
              <a:xfrm>
                <a:off x="5176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96" name="Freeform 371"/>
              <p:cNvSpPr>
                <a:spLocks/>
              </p:cNvSpPr>
              <p:nvPr/>
            </p:nvSpPr>
            <p:spPr bwMode="auto">
              <a:xfrm>
                <a:off x="5218" y="2721"/>
                <a:ext cx="72" cy="324"/>
              </a:xfrm>
              <a:custGeom>
                <a:avLst/>
                <a:gdLst>
                  <a:gd name="T0" fmla="*/ 21 w 216"/>
                  <a:gd name="T1" fmla="*/ 163 h 373"/>
                  <a:gd name="T2" fmla="*/ 3 w 216"/>
                  <a:gd name="T3" fmla="*/ 163 h 373"/>
                  <a:gd name="T4" fmla="*/ 3 w 216"/>
                  <a:gd name="T5" fmla="*/ 260 h 373"/>
                  <a:gd name="T6" fmla="*/ 21 w 216"/>
                  <a:gd name="T7" fmla="*/ 260 h 373"/>
                  <a:gd name="T8" fmla="*/ 24 w 216"/>
                  <a:gd name="T9" fmla="*/ 281 h 373"/>
                  <a:gd name="T10" fmla="*/ 0 w 216"/>
                  <a:gd name="T11" fmla="*/ 281 h 373"/>
                  <a:gd name="T12" fmla="*/ 0 w 216"/>
                  <a:gd name="T13" fmla="*/ 0 h 373"/>
                  <a:gd name="T14" fmla="*/ 24 w 216"/>
                  <a:gd name="T15" fmla="*/ 0 h 373"/>
                  <a:gd name="T16" fmla="*/ 21 w 216"/>
                  <a:gd name="T17" fmla="*/ 22 h 373"/>
                  <a:gd name="T18" fmla="*/ 3 w 216"/>
                  <a:gd name="T19" fmla="*/ 22 h 373"/>
                  <a:gd name="T20" fmla="*/ 3 w 216"/>
                  <a:gd name="T21" fmla="*/ 129 h 373"/>
                  <a:gd name="T22" fmla="*/ 21 w 216"/>
                  <a:gd name="T23" fmla="*/ 129 h 373"/>
                  <a:gd name="T24" fmla="*/ 21 w 216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3"/>
                  <a:gd name="T41" fmla="*/ 216 w 216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3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7" y="344"/>
                    </a:lnTo>
                    <a:lnTo>
                      <a:pt x="216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6" y="0"/>
                    </a:lnTo>
                    <a:lnTo>
                      <a:pt x="187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7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97" name="Freeform 372"/>
              <p:cNvSpPr>
                <a:spLocks/>
              </p:cNvSpPr>
              <p:nvPr/>
            </p:nvSpPr>
            <p:spPr bwMode="auto">
              <a:xfrm>
                <a:off x="5280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98" name="Freeform 373"/>
              <p:cNvSpPr>
                <a:spLocks/>
              </p:cNvSpPr>
              <p:nvPr/>
            </p:nvSpPr>
            <p:spPr bwMode="auto">
              <a:xfrm>
                <a:off x="5324" y="2721"/>
                <a:ext cx="72" cy="324"/>
              </a:xfrm>
              <a:custGeom>
                <a:avLst/>
                <a:gdLst>
                  <a:gd name="T0" fmla="*/ 21 w 217"/>
                  <a:gd name="T1" fmla="*/ 163 h 373"/>
                  <a:gd name="T2" fmla="*/ 3 w 217"/>
                  <a:gd name="T3" fmla="*/ 163 h 373"/>
                  <a:gd name="T4" fmla="*/ 3 w 217"/>
                  <a:gd name="T5" fmla="*/ 260 h 373"/>
                  <a:gd name="T6" fmla="*/ 21 w 217"/>
                  <a:gd name="T7" fmla="*/ 260 h 373"/>
                  <a:gd name="T8" fmla="*/ 24 w 217"/>
                  <a:gd name="T9" fmla="*/ 281 h 373"/>
                  <a:gd name="T10" fmla="*/ 0 w 217"/>
                  <a:gd name="T11" fmla="*/ 281 h 373"/>
                  <a:gd name="T12" fmla="*/ 0 w 217"/>
                  <a:gd name="T13" fmla="*/ 0 h 373"/>
                  <a:gd name="T14" fmla="*/ 24 w 217"/>
                  <a:gd name="T15" fmla="*/ 0 h 373"/>
                  <a:gd name="T16" fmla="*/ 21 w 217"/>
                  <a:gd name="T17" fmla="*/ 22 h 373"/>
                  <a:gd name="T18" fmla="*/ 3 w 217"/>
                  <a:gd name="T19" fmla="*/ 22 h 373"/>
                  <a:gd name="T20" fmla="*/ 3 w 217"/>
                  <a:gd name="T21" fmla="*/ 129 h 373"/>
                  <a:gd name="T22" fmla="*/ 21 w 217"/>
                  <a:gd name="T23" fmla="*/ 129 h 373"/>
                  <a:gd name="T24" fmla="*/ 21 w 217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3"/>
                  <a:gd name="T41" fmla="*/ 217 w 217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3">
                    <a:moveTo>
                      <a:pt x="188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8" y="344"/>
                    </a:lnTo>
                    <a:lnTo>
                      <a:pt x="217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99" name="Freeform 374"/>
              <p:cNvSpPr>
                <a:spLocks/>
              </p:cNvSpPr>
              <p:nvPr/>
            </p:nvSpPr>
            <p:spPr bwMode="auto">
              <a:xfrm>
                <a:off x="5386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00" name="Freeform 375"/>
              <p:cNvSpPr>
                <a:spLocks/>
              </p:cNvSpPr>
              <p:nvPr/>
            </p:nvSpPr>
            <p:spPr bwMode="auto">
              <a:xfrm>
                <a:off x="5218" y="3139"/>
                <a:ext cx="72" cy="324"/>
              </a:xfrm>
              <a:custGeom>
                <a:avLst/>
                <a:gdLst>
                  <a:gd name="T0" fmla="*/ 21 w 216"/>
                  <a:gd name="T1" fmla="*/ 165 h 372"/>
                  <a:gd name="T2" fmla="*/ 3 w 216"/>
                  <a:gd name="T3" fmla="*/ 165 h 372"/>
                  <a:gd name="T4" fmla="*/ 3 w 216"/>
                  <a:gd name="T5" fmla="*/ 260 h 372"/>
                  <a:gd name="T6" fmla="*/ 21 w 216"/>
                  <a:gd name="T7" fmla="*/ 260 h 372"/>
                  <a:gd name="T8" fmla="*/ 24 w 216"/>
                  <a:gd name="T9" fmla="*/ 282 h 372"/>
                  <a:gd name="T10" fmla="*/ 0 w 216"/>
                  <a:gd name="T11" fmla="*/ 282 h 372"/>
                  <a:gd name="T12" fmla="*/ 0 w 216"/>
                  <a:gd name="T13" fmla="*/ 0 h 372"/>
                  <a:gd name="T14" fmla="*/ 24 w 216"/>
                  <a:gd name="T15" fmla="*/ 0 h 372"/>
                  <a:gd name="T16" fmla="*/ 21 w 216"/>
                  <a:gd name="T17" fmla="*/ 21 h 372"/>
                  <a:gd name="T18" fmla="*/ 3 w 216"/>
                  <a:gd name="T19" fmla="*/ 21 h 372"/>
                  <a:gd name="T20" fmla="*/ 3 w 216"/>
                  <a:gd name="T21" fmla="*/ 130 h 372"/>
                  <a:gd name="T22" fmla="*/ 21 w 216"/>
                  <a:gd name="T23" fmla="*/ 130 h 372"/>
                  <a:gd name="T24" fmla="*/ 21 w 216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2"/>
                  <a:gd name="T41" fmla="*/ 216 w 216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2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3"/>
                    </a:lnTo>
                    <a:lnTo>
                      <a:pt x="187" y="343"/>
                    </a:lnTo>
                    <a:lnTo>
                      <a:pt x="216" y="372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16" y="0"/>
                    </a:lnTo>
                    <a:lnTo>
                      <a:pt x="187" y="27"/>
                    </a:lnTo>
                    <a:lnTo>
                      <a:pt x="29" y="27"/>
                    </a:lnTo>
                    <a:lnTo>
                      <a:pt x="29" y="171"/>
                    </a:lnTo>
                    <a:lnTo>
                      <a:pt x="187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01" name="Freeform 376"/>
              <p:cNvSpPr>
                <a:spLocks/>
              </p:cNvSpPr>
              <p:nvPr/>
            </p:nvSpPr>
            <p:spPr bwMode="auto">
              <a:xfrm>
                <a:off x="5280" y="3139"/>
                <a:ext cx="10" cy="324"/>
              </a:xfrm>
              <a:custGeom>
                <a:avLst/>
                <a:gdLst>
                  <a:gd name="T0" fmla="*/ 0 w 29"/>
                  <a:gd name="T1" fmla="*/ 21 h 372"/>
                  <a:gd name="T2" fmla="*/ 0 w 29"/>
                  <a:gd name="T3" fmla="*/ 260 h 372"/>
                  <a:gd name="T4" fmla="*/ 3 w 29"/>
                  <a:gd name="T5" fmla="*/ 282 h 372"/>
                  <a:gd name="T6" fmla="*/ 3 w 29"/>
                  <a:gd name="T7" fmla="*/ 0 h 372"/>
                  <a:gd name="T8" fmla="*/ 0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0" y="27"/>
                    </a:moveTo>
                    <a:lnTo>
                      <a:pt x="0" y="343"/>
                    </a:lnTo>
                    <a:lnTo>
                      <a:pt x="29" y="372"/>
                    </a:lnTo>
                    <a:lnTo>
                      <a:pt x="2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02" name="Freeform 377"/>
              <p:cNvSpPr>
                <a:spLocks/>
              </p:cNvSpPr>
              <p:nvPr/>
            </p:nvSpPr>
            <p:spPr bwMode="auto">
              <a:xfrm>
                <a:off x="5324" y="3139"/>
                <a:ext cx="72" cy="324"/>
              </a:xfrm>
              <a:custGeom>
                <a:avLst/>
                <a:gdLst>
                  <a:gd name="T0" fmla="*/ 21 w 217"/>
                  <a:gd name="T1" fmla="*/ 165 h 372"/>
                  <a:gd name="T2" fmla="*/ 3 w 217"/>
                  <a:gd name="T3" fmla="*/ 165 h 372"/>
                  <a:gd name="T4" fmla="*/ 3 w 217"/>
                  <a:gd name="T5" fmla="*/ 260 h 372"/>
                  <a:gd name="T6" fmla="*/ 21 w 217"/>
                  <a:gd name="T7" fmla="*/ 260 h 372"/>
                  <a:gd name="T8" fmla="*/ 24 w 217"/>
                  <a:gd name="T9" fmla="*/ 282 h 372"/>
                  <a:gd name="T10" fmla="*/ 0 w 217"/>
                  <a:gd name="T11" fmla="*/ 282 h 372"/>
                  <a:gd name="T12" fmla="*/ 0 w 217"/>
                  <a:gd name="T13" fmla="*/ 0 h 372"/>
                  <a:gd name="T14" fmla="*/ 24 w 217"/>
                  <a:gd name="T15" fmla="*/ 0 h 372"/>
                  <a:gd name="T16" fmla="*/ 21 w 217"/>
                  <a:gd name="T17" fmla="*/ 21 h 372"/>
                  <a:gd name="T18" fmla="*/ 3 w 217"/>
                  <a:gd name="T19" fmla="*/ 21 h 372"/>
                  <a:gd name="T20" fmla="*/ 3 w 217"/>
                  <a:gd name="T21" fmla="*/ 130 h 372"/>
                  <a:gd name="T22" fmla="*/ 21 w 217"/>
                  <a:gd name="T23" fmla="*/ 130 h 372"/>
                  <a:gd name="T24" fmla="*/ 21 w 217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2"/>
                  <a:gd name="T41" fmla="*/ 217 w 217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2">
                    <a:moveTo>
                      <a:pt x="188" y="217"/>
                    </a:moveTo>
                    <a:lnTo>
                      <a:pt x="29" y="217"/>
                    </a:lnTo>
                    <a:lnTo>
                      <a:pt x="29" y="343"/>
                    </a:lnTo>
                    <a:lnTo>
                      <a:pt x="188" y="343"/>
                    </a:lnTo>
                    <a:lnTo>
                      <a:pt x="217" y="372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7"/>
                    </a:lnTo>
                    <a:lnTo>
                      <a:pt x="29" y="27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03" name="Freeform 378"/>
              <p:cNvSpPr>
                <a:spLocks/>
              </p:cNvSpPr>
              <p:nvPr/>
            </p:nvSpPr>
            <p:spPr bwMode="auto">
              <a:xfrm>
                <a:off x="5386" y="3139"/>
                <a:ext cx="10" cy="324"/>
              </a:xfrm>
              <a:custGeom>
                <a:avLst/>
                <a:gdLst>
                  <a:gd name="T0" fmla="*/ 0 w 29"/>
                  <a:gd name="T1" fmla="*/ 21 h 372"/>
                  <a:gd name="T2" fmla="*/ 0 w 29"/>
                  <a:gd name="T3" fmla="*/ 260 h 372"/>
                  <a:gd name="T4" fmla="*/ 3 w 29"/>
                  <a:gd name="T5" fmla="*/ 282 h 372"/>
                  <a:gd name="T6" fmla="*/ 3 w 29"/>
                  <a:gd name="T7" fmla="*/ 0 h 372"/>
                  <a:gd name="T8" fmla="*/ 0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0" y="27"/>
                    </a:moveTo>
                    <a:lnTo>
                      <a:pt x="0" y="343"/>
                    </a:lnTo>
                    <a:lnTo>
                      <a:pt x="29" y="372"/>
                    </a:lnTo>
                    <a:lnTo>
                      <a:pt x="2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04" name="Freeform 379"/>
              <p:cNvSpPr>
                <a:spLocks/>
              </p:cNvSpPr>
              <p:nvPr/>
            </p:nvSpPr>
            <p:spPr bwMode="auto">
              <a:xfrm>
                <a:off x="5008" y="2721"/>
                <a:ext cx="72" cy="324"/>
              </a:xfrm>
              <a:custGeom>
                <a:avLst/>
                <a:gdLst>
                  <a:gd name="T0" fmla="*/ 3 w 215"/>
                  <a:gd name="T1" fmla="*/ 163 h 373"/>
                  <a:gd name="T2" fmla="*/ 21 w 215"/>
                  <a:gd name="T3" fmla="*/ 163 h 373"/>
                  <a:gd name="T4" fmla="*/ 21 w 215"/>
                  <a:gd name="T5" fmla="*/ 260 h 373"/>
                  <a:gd name="T6" fmla="*/ 3 w 215"/>
                  <a:gd name="T7" fmla="*/ 260 h 373"/>
                  <a:gd name="T8" fmla="*/ 0 w 215"/>
                  <a:gd name="T9" fmla="*/ 281 h 373"/>
                  <a:gd name="T10" fmla="*/ 24 w 215"/>
                  <a:gd name="T11" fmla="*/ 281 h 373"/>
                  <a:gd name="T12" fmla="*/ 24 w 215"/>
                  <a:gd name="T13" fmla="*/ 0 h 373"/>
                  <a:gd name="T14" fmla="*/ 0 w 215"/>
                  <a:gd name="T15" fmla="*/ 0 h 373"/>
                  <a:gd name="T16" fmla="*/ 3 w 215"/>
                  <a:gd name="T17" fmla="*/ 22 h 373"/>
                  <a:gd name="T18" fmla="*/ 21 w 215"/>
                  <a:gd name="T19" fmla="*/ 22 h 373"/>
                  <a:gd name="T20" fmla="*/ 21 w 215"/>
                  <a:gd name="T21" fmla="*/ 129 h 373"/>
                  <a:gd name="T22" fmla="*/ 3 w 215"/>
                  <a:gd name="T23" fmla="*/ 129 h 373"/>
                  <a:gd name="T24" fmla="*/ 3 w 215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3"/>
                  <a:gd name="T41" fmla="*/ 215 w 215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3">
                    <a:moveTo>
                      <a:pt x="29" y="217"/>
                    </a:moveTo>
                    <a:lnTo>
                      <a:pt x="187" y="217"/>
                    </a:lnTo>
                    <a:lnTo>
                      <a:pt x="187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5" y="373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7" y="29"/>
                    </a:lnTo>
                    <a:lnTo>
                      <a:pt x="187" y="171"/>
                    </a:lnTo>
                    <a:lnTo>
                      <a:pt x="29" y="171"/>
                    </a:lnTo>
                    <a:lnTo>
                      <a:pt x="29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05" name="Freeform 380"/>
              <p:cNvSpPr>
                <a:spLocks/>
              </p:cNvSpPr>
              <p:nvPr/>
            </p:nvSpPr>
            <p:spPr bwMode="auto">
              <a:xfrm>
                <a:off x="5008" y="2721"/>
                <a:ext cx="10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06" name="Freeform 381"/>
              <p:cNvSpPr>
                <a:spLocks/>
              </p:cNvSpPr>
              <p:nvPr/>
            </p:nvSpPr>
            <p:spPr bwMode="auto">
              <a:xfrm>
                <a:off x="4903" y="2721"/>
                <a:ext cx="71" cy="324"/>
              </a:xfrm>
              <a:custGeom>
                <a:avLst/>
                <a:gdLst>
                  <a:gd name="T0" fmla="*/ 3 w 216"/>
                  <a:gd name="T1" fmla="*/ 163 h 373"/>
                  <a:gd name="T2" fmla="*/ 20 w 216"/>
                  <a:gd name="T3" fmla="*/ 163 h 373"/>
                  <a:gd name="T4" fmla="*/ 20 w 216"/>
                  <a:gd name="T5" fmla="*/ 260 h 373"/>
                  <a:gd name="T6" fmla="*/ 3 w 216"/>
                  <a:gd name="T7" fmla="*/ 260 h 373"/>
                  <a:gd name="T8" fmla="*/ 0 w 216"/>
                  <a:gd name="T9" fmla="*/ 281 h 373"/>
                  <a:gd name="T10" fmla="*/ 23 w 216"/>
                  <a:gd name="T11" fmla="*/ 281 h 373"/>
                  <a:gd name="T12" fmla="*/ 23 w 216"/>
                  <a:gd name="T13" fmla="*/ 0 h 373"/>
                  <a:gd name="T14" fmla="*/ 0 w 216"/>
                  <a:gd name="T15" fmla="*/ 0 h 373"/>
                  <a:gd name="T16" fmla="*/ 3 w 216"/>
                  <a:gd name="T17" fmla="*/ 22 h 373"/>
                  <a:gd name="T18" fmla="*/ 20 w 216"/>
                  <a:gd name="T19" fmla="*/ 22 h 373"/>
                  <a:gd name="T20" fmla="*/ 20 w 216"/>
                  <a:gd name="T21" fmla="*/ 129 h 373"/>
                  <a:gd name="T22" fmla="*/ 3 w 216"/>
                  <a:gd name="T23" fmla="*/ 129 h 373"/>
                  <a:gd name="T24" fmla="*/ 3 w 216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3"/>
                  <a:gd name="T41" fmla="*/ 216 w 216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3">
                    <a:moveTo>
                      <a:pt x="29" y="217"/>
                    </a:moveTo>
                    <a:lnTo>
                      <a:pt x="186" y="217"/>
                    </a:lnTo>
                    <a:lnTo>
                      <a:pt x="186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6" y="373"/>
                    </a:lnTo>
                    <a:lnTo>
                      <a:pt x="216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6" y="29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9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07" name="Freeform 382"/>
              <p:cNvSpPr>
                <a:spLocks/>
              </p:cNvSpPr>
              <p:nvPr/>
            </p:nvSpPr>
            <p:spPr bwMode="auto">
              <a:xfrm>
                <a:off x="4903" y="2721"/>
                <a:ext cx="9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08" name="Freeform 383"/>
              <p:cNvSpPr>
                <a:spLocks/>
              </p:cNvSpPr>
              <p:nvPr/>
            </p:nvSpPr>
            <p:spPr bwMode="auto">
              <a:xfrm>
                <a:off x="4799" y="2721"/>
                <a:ext cx="72" cy="324"/>
              </a:xfrm>
              <a:custGeom>
                <a:avLst/>
                <a:gdLst>
                  <a:gd name="T0" fmla="*/ 3 w 215"/>
                  <a:gd name="T1" fmla="*/ 163 h 373"/>
                  <a:gd name="T2" fmla="*/ 21 w 215"/>
                  <a:gd name="T3" fmla="*/ 163 h 373"/>
                  <a:gd name="T4" fmla="*/ 21 w 215"/>
                  <a:gd name="T5" fmla="*/ 260 h 373"/>
                  <a:gd name="T6" fmla="*/ 3 w 215"/>
                  <a:gd name="T7" fmla="*/ 260 h 373"/>
                  <a:gd name="T8" fmla="*/ 0 w 215"/>
                  <a:gd name="T9" fmla="*/ 281 h 373"/>
                  <a:gd name="T10" fmla="*/ 24 w 215"/>
                  <a:gd name="T11" fmla="*/ 281 h 373"/>
                  <a:gd name="T12" fmla="*/ 24 w 215"/>
                  <a:gd name="T13" fmla="*/ 0 h 373"/>
                  <a:gd name="T14" fmla="*/ 0 w 215"/>
                  <a:gd name="T15" fmla="*/ 0 h 373"/>
                  <a:gd name="T16" fmla="*/ 3 w 215"/>
                  <a:gd name="T17" fmla="*/ 22 h 373"/>
                  <a:gd name="T18" fmla="*/ 21 w 215"/>
                  <a:gd name="T19" fmla="*/ 22 h 373"/>
                  <a:gd name="T20" fmla="*/ 21 w 215"/>
                  <a:gd name="T21" fmla="*/ 129 h 373"/>
                  <a:gd name="T22" fmla="*/ 3 w 215"/>
                  <a:gd name="T23" fmla="*/ 129 h 373"/>
                  <a:gd name="T24" fmla="*/ 3 w 215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3"/>
                  <a:gd name="T41" fmla="*/ 215 w 215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3">
                    <a:moveTo>
                      <a:pt x="28" y="217"/>
                    </a:moveTo>
                    <a:lnTo>
                      <a:pt x="186" y="217"/>
                    </a:lnTo>
                    <a:lnTo>
                      <a:pt x="186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5" y="373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6" y="29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09" name="Freeform 384"/>
              <p:cNvSpPr>
                <a:spLocks/>
              </p:cNvSpPr>
              <p:nvPr/>
            </p:nvSpPr>
            <p:spPr bwMode="auto">
              <a:xfrm>
                <a:off x="4799" y="2721"/>
                <a:ext cx="10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10" name="Freeform 386"/>
              <p:cNvSpPr>
                <a:spLocks/>
              </p:cNvSpPr>
              <p:nvPr/>
            </p:nvSpPr>
            <p:spPr bwMode="auto">
              <a:xfrm>
                <a:off x="4903" y="3139"/>
                <a:ext cx="9" cy="324"/>
              </a:xfrm>
              <a:custGeom>
                <a:avLst/>
                <a:gdLst>
                  <a:gd name="T0" fmla="*/ 3 w 29"/>
                  <a:gd name="T1" fmla="*/ 21 h 372"/>
                  <a:gd name="T2" fmla="*/ 3 w 29"/>
                  <a:gd name="T3" fmla="*/ 260 h 372"/>
                  <a:gd name="T4" fmla="*/ 0 w 29"/>
                  <a:gd name="T5" fmla="*/ 282 h 372"/>
                  <a:gd name="T6" fmla="*/ 0 w 29"/>
                  <a:gd name="T7" fmla="*/ 0 h 372"/>
                  <a:gd name="T8" fmla="*/ 3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29" y="27"/>
                    </a:moveTo>
                    <a:lnTo>
                      <a:pt x="29" y="343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11" name="Freeform 387"/>
              <p:cNvSpPr>
                <a:spLocks/>
              </p:cNvSpPr>
              <p:nvPr/>
            </p:nvSpPr>
            <p:spPr bwMode="auto">
              <a:xfrm>
                <a:off x="4799" y="3139"/>
                <a:ext cx="72" cy="324"/>
              </a:xfrm>
              <a:custGeom>
                <a:avLst/>
                <a:gdLst>
                  <a:gd name="T0" fmla="*/ 3 w 215"/>
                  <a:gd name="T1" fmla="*/ 165 h 372"/>
                  <a:gd name="T2" fmla="*/ 21 w 215"/>
                  <a:gd name="T3" fmla="*/ 165 h 372"/>
                  <a:gd name="T4" fmla="*/ 21 w 215"/>
                  <a:gd name="T5" fmla="*/ 260 h 372"/>
                  <a:gd name="T6" fmla="*/ 3 w 215"/>
                  <a:gd name="T7" fmla="*/ 260 h 372"/>
                  <a:gd name="T8" fmla="*/ 0 w 215"/>
                  <a:gd name="T9" fmla="*/ 282 h 372"/>
                  <a:gd name="T10" fmla="*/ 24 w 215"/>
                  <a:gd name="T11" fmla="*/ 282 h 372"/>
                  <a:gd name="T12" fmla="*/ 24 w 215"/>
                  <a:gd name="T13" fmla="*/ 0 h 372"/>
                  <a:gd name="T14" fmla="*/ 0 w 215"/>
                  <a:gd name="T15" fmla="*/ 0 h 372"/>
                  <a:gd name="T16" fmla="*/ 3 w 215"/>
                  <a:gd name="T17" fmla="*/ 21 h 372"/>
                  <a:gd name="T18" fmla="*/ 21 w 215"/>
                  <a:gd name="T19" fmla="*/ 21 h 372"/>
                  <a:gd name="T20" fmla="*/ 21 w 215"/>
                  <a:gd name="T21" fmla="*/ 130 h 372"/>
                  <a:gd name="T22" fmla="*/ 3 w 215"/>
                  <a:gd name="T23" fmla="*/ 130 h 372"/>
                  <a:gd name="T24" fmla="*/ 3 w 215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2"/>
                  <a:gd name="T41" fmla="*/ 215 w 215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2">
                    <a:moveTo>
                      <a:pt x="28" y="217"/>
                    </a:moveTo>
                    <a:lnTo>
                      <a:pt x="186" y="217"/>
                    </a:lnTo>
                    <a:lnTo>
                      <a:pt x="186" y="343"/>
                    </a:lnTo>
                    <a:lnTo>
                      <a:pt x="29" y="343"/>
                    </a:lnTo>
                    <a:lnTo>
                      <a:pt x="0" y="372"/>
                    </a:lnTo>
                    <a:lnTo>
                      <a:pt x="215" y="372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7"/>
                    </a:lnTo>
                    <a:lnTo>
                      <a:pt x="186" y="27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12" name="Freeform 388"/>
              <p:cNvSpPr>
                <a:spLocks/>
              </p:cNvSpPr>
              <p:nvPr/>
            </p:nvSpPr>
            <p:spPr bwMode="auto">
              <a:xfrm>
                <a:off x="4799" y="3139"/>
                <a:ext cx="10" cy="324"/>
              </a:xfrm>
              <a:custGeom>
                <a:avLst/>
                <a:gdLst>
                  <a:gd name="T0" fmla="*/ 3 w 29"/>
                  <a:gd name="T1" fmla="*/ 21 h 372"/>
                  <a:gd name="T2" fmla="*/ 3 w 29"/>
                  <a:gd name="T3" fmla="*/ 260 h 372"/>
                  <a:gd name="T4" fmla="*/ 0 w 29"/>
                  <a:gd name="T5" fmla="*/ 282 h 372"/>
                  <a:gd name="T6" fmla="*/ 0 w 29"/>
                  <a:gd name="T7" fmla="*/ 0 h 372"/>
                  <a:gd name="T8" fmla="*/ 3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29" y="27"/>
                    </a:moveTo>
                    <a:lnTo>
                      <a:pt x="29" y="343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13" name="Rectangle 389"/>
              <p:cNvSpPr>
                <a:spLocks noChangeArrowheads="1"/>
              </p:cNvSpPr>
              <p:nvPr/>
            </p:nvSpPr>
            <p:spPr bwMode="auto">
              <a:xfrm>
                <a:off x="5114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14" name="Rectangle 390"/>
              <p:cNvSpPr>
                <a:spLocks noChangeArrowheads="1"/>
              </p:cNvSpPr>
              <p:nvPr/>
            </p:nvSpPr>
            <p:spPr bwMode="auto">
              <a:xfrm>
                <a:off x="5218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15" name="Rectangle 391"/>
              <p:cNvSpPr>
                <a:spLocks noChangeArrowheads="1"/>
              </p:cNvSpPr>
              <p:nvPr/>
            </p:nvSpPr>
            <p:spPr bwMode="auto">
              <a:xfrm>
                <a:off x="5324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16" name="Rectangle 392"/>
              <p:cNvSpPr>
                <a:spLocks noChangeArrowheads="1"/>
              </p:cNvSpPr>
              <p:nvPr/>
            </p:nvSpPr>
            <p:spPr bwMode="auto">
              <a:xfrm>
                <a:off x="5008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17" name="Rectangle 393"/>
              <p:cNvSpPr>
                <a:spLocks noChangeArrowheads="1"/>
              </p:cNvSpPr>
              <p:nvPr/>
            </p:nvSpPr>
            <p:spPr bwMode="auto">
              <a:xfrm>
                <a:off x="4903" y="2898"/>
                <a:ext cx="71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18" name="Rectangle 394"/>
              <p:cNvSpPr>
                <a:spLocks noChangeArrowheads="1"/>
              </p:cNvSpPr>
              <p:nvPr/>
            </p:nvSpPr>
            <p:spPr bwMode="auto">
              <a:xfrm>
                <a:off x="4799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19" name="Freeform 395"/>
              <p:cNvSpPr>
                <a:spLocks/>
              </p:cNvSpPr>
              <p:nvPr/>
            </p:nvSpPr>
            <p:spPr bwMode="auto">
              <a:xfrm>
                <a:off x="4986" y="2736"/>
                <a:ext cx="12" cy="37"/>
              </a:xfrm>
              <a:custGeom>
                <a:avLst/>
                <a:gdLst>
                  <a:gd name="T0" fmla="*/ 2 w 37"/>
                  <a:gd name="T1" fmla="*/ 36 h 38"/>
                  <a:gd name="T2" fmla="*/ 3 w 37"/>
                  <a:gd name="T3" fmla="*/ 34 h 38"/>
                  <a:gd name="T4" fmla="*/ 3 w 37"/>
                  <a:gd name="T5" fmla="*/ 30 h 38"/>
                  <a:gd name="T6" fmla="*/ 4 w 37"/>
                  <a:gd name="T7" fmla="*/ 23 h 38"/>
                  <a:gd name="T8" fmla="*/ 4 w 37"/>
                  <a:gd name="T9" fmla="*/ 19 h 38"/>
                  <a:gd name="T10" fmla="*/ 4 w 37"/>
                  <a:gd name="T11" fmla="*/ 12 h 38"/>
                  <a:gd name="T12" fmla="*/ 3 w 37"/>
                  <a:gd name="T13" fmla="*/ 5 h 38"/>
                  <a:gd name="T14" fmla="*/ 3 w 37"/>
                  <a:gd name="T15" fmla="*/ 1 h 38"/>
                  <a:gd name="T16" fmla="*/ 2 w 37"/>
                  <a:gd name="T17" fmla="*/ 0 h 38"/>
                  <a:gd name="T18" fmla="*/ 1 w 37"/>
                  <a:gd name="T19" fmla="*/ 1 h 38"/>
                  <a:gd name="T20" fmla="*/ 1 w 37"/>
                  <a:gd name="T21" fmla="*/ 5 h 38"/>
                  <a:gd name="T22" fmla="*/ 0 w 37"/>
                  <a:gd name="T23" fmla="*/ 12 h 38"/>
                  <a:gd name="T24" fmla="*/ 0 w 37"/>
                  <a:gd name="T25" fmla="*/ 19 h 38"/>
                  <a:gd name="T26" fmla="*/ 0 w 37"/>
                  <a:gd name="T27" fmla="*/ 23 h 38"/>
                  <a:gd name="T28" fmla="*/ 1 w 37"/>
                  <a:gd name="T29" fmla="*/ 30 h 38"/>
                  <a:gd name="T30" fmla="*/ 1 w 37"/>
                  <a:gd name="T31" fmla="*/ 34 h 38"/>
                  <a:gd name="T32" fmla="*/ 2 w 37"/>
                  <a:gd name="T33" fmla="*/ 36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7"/>
                  <a:gd name="T52" fmla="*/ 0 h 38"/>
                  <a:gd name="T53" fmla="*/ 37 w 37"/>
                  <a:gd name="T54" fmla="*/ 38 h 3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7" h="38">
                    <a:moveTo>
                      <a:pt x="19" y="38"/>
                    </a:moveTo>
                    <a:lnTo>
                      <a:pt x="26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7" y="19"/>
                    </a:lnTo>
                    <a:lnTo>
                      <a:pt x="36" y="12"/>
                    </a:lnTo>
                    <a:lnTo>
                      <a:pt x="32" y="5"/>
                    </a:lnTo>
                    <a:lnTo>
                      <a:pt x="26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</p:grpSp>
        <p:grpSp>
          <p:nvGrpSpPr>
            <p:cNvPr id="124" name="Группа 629"/>
            <p:cNvGrpSpPr>
              <a:grpSpLocks/>
            </p:cNvGrpSpPr>
            <p:nvPr/>
          </p:nvGrpSpPr>
          <p:grpSpPr bwMode="auto">
            <a:xfrm>
              <a:off x="5601955" y="3658602"/>
              <a:ext cx="379891" cy="549601"/>
              <a:chOff x="72797" y="3795140"/>
              <a:chExt cx="395882" cy="787253"/>
            </a:xfrm>
          </p:grpSpPr>
          <p:sp>
            <p:nvSpPr>
              <p:cNvPr id="139" name="Line 281"/>
              <p:cNvSpPr>
                <a:spLocks noChangeShapeType="1"/>
              </p:cNvSpPr>
              <p:nvPr/>
            </p:nvSpPr>
            <p:spPr bwMode="auto">
              <a:xfrm>
                <a:off x="203673" y="3847248"/>
                <a:ext cx="0" cy="30032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1444221">
                  <a:buClr>
                    <a:srgbClr val="000000"/>
                  </a:buClr>
                  <a:buSzPct val="100000"/>
                  <a:defRPr/>
                </a:pPr>
                <a:endParaRPr lang="ru-RU" sz="904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endParaRPr>
              </a:p>
            </p:txBody>
          </p:sp>
          <p:sp>
            <p:nvSpPr>
              <p:cNvPr id="140" name="Freeform 285"/>
              <p:cNvSpPr>
                <a:spLocks/>
              </p:cNvSpPr>
              <p:nvPr/>
            </p:nvSpPr>
            <p:spPr bwMode="auto">
              <a:xfrm>
                <a:off x="198223" y="3795140"/>
                <a:ext cx="270456" cy="228326"/>
              </a:xfrm>
              <a:custGeom>
                <a:avLst/>
                <a:gdLst>
                  <a:gd name="T0" fmla="*/ 0 w 291"/>
                  <a:gd name="T1" fmla="*/ 0 h 159"/>
                  <a:gd name="T2" fmla="*/ 0 w 291"/>
                  <a:gd name="T3" fmla="*/ 2147483647 h 159"/>
                  <a:gd name="T4" fmla="*/ 2147483647 w 291"/>
                  <a:gd name="T5" fmla="*/ 2147483647 h 159"/>
                  <a:gd name="T6" fmla="*/ 2147483647 w 291"/>
                  <a:gd name="T7" fmla="*/ 2147483647 h 159"/>
                  <a:gd name="T8" fmla="*/ 0 w 291"/>
                  <a:gd name="T9" fmla="*/ 0 h 1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1"/>
                  <a:gd name="T16" fmla="*/ 0 h 159"/>
                  <a:gd name="T17" fmla="*/ 291 w 291"/>
                  <a:gd name="T18" fmla="*/ 159 h 1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1" h="159">
                    <a:moveTo>
                      <a:pt x="0" y="0"/>
                    </a:moveTo>
                    <a:lnTo>
                      <a:pt x="0" y="159"/>
                    </a:lnTo>
                    <a:lnTo>
                      <a:pt x="291" y="114"/>
                    </a:lnTo>
                    <a:lnTo>
                      <a:pt x="291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defTabSz="1444221">
                  <a:defRPr/>
                </a:pPr>
                <a:endParaRPr lang="ru-RU" sz="904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+mj-lt"/>
                </a:endParaRPr>
              </a:p>
            </p:txBody>
          </p:sp>
          <p:sp>
            <p:nvSpPr>
              <p:cNvPr id="141" name="Text Box 286"/>
              <p:cNvSpPr txBox="1">
                <a:spLocks noChangeArrowheads="1"/>
              </p:cNvSpPr>
              <p:nvPr/>
            </p:nvSpPr>
            <p:spPr bwMode="auto">
              <a:xfrm>
                <a:off x="72797" y="4266438"/>
                <a:ext cx="346075" cy="3159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71665" tIns="85833" rIns="171665" bIns="85833">
                <a:spAutoFit/>
              </a:bodyPr>
              <a:lstStyle/>
              <a:p>
                <a:pPr algn="ctr" defTabSz="1160904">
                  <a:defRPr/>
                </a:pPr>
                <a:endParaRPr lang="ru-RU" sz="452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endParaRPr>
              </a:p>
            </p:txBody>
          </p:sp>
        </p:grpSp>
        <p:grpSp>
          <p:nvGrpSpPr>
            <p:cNvPr id="125" name="Группа 119"/>
            <p:cNvGrpSpPr>
              <a:grpSpLocks/>
            </p:cNvGrpSpPr>
            <p:nvPr/>
          </p:nvGrpSpPr>
          <p:grpSpPr bwMode="auto">
            <a:xfrm>
              <a:off x="5244850" y="3818003"/>
              <a:ext cx="236327" cy="189289"/>
              <a:chOff x="214313" y="8958263"/>
              <a:chExt cx="642937" cy="500062"/>
            </a:xfrm>
          </p:grpSpPr>
          <p:sp>
            <p:nvSpPr>
              <p:cNvPr id="134" name="Прямоугольник 15"/>
              <p:cNvSpPr>
                <a:spLocks noChangeArrowheads="1"/>
              </p:cNvSpPr>
              <p:nvPr/>
            </p:nvSpPr>
            <p:spPr bwMode="auto">
              <a:xfrm>
                <a:off x="214313" y="9172575"/>
                <a:ext cx="642937" cy="285750"/>
              </a:xfrm>
              <a:prstGeom prst="rect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1443055"/>
                <a:endParaRPr lang="ru-RU" sz="904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5" name="Равнобедренный треугольник 16"/>
              <p:cNvSpPr>
                <a:spLocks noChangeArrowheads="1"/>
              </p:cNvSpPr>
              <p:nvPr/>
            </p:nvSpPr>
            <p:spPr bwMode="auto">
              <a:xfrm>
                <a:off x="214313" y="8958263"/>
                <a:ext cx="642937" cy="214312"/>
              </a:xfrm>
              <a:prstGeom prst="triangle">
                <a:avLst>
                  <a:gd name="adj" fmla="val 50000"/>
                </a:avLst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1443055"/>
                <a:endParaRPr lang="ru-RU" sz="904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136" name="Группа 21"/>
              <p:cNvGrpSpPr>
                <a:grpSpLocks/>
              </p:cNvGrpSpPr>
              <p:nvPr/>
            </p:nvGrpSpPr>
            <p:grpSpPr bwMode="auto">
              <a:xfrm>
                <a:off x="463631" y="9009063"/>
                <a:ext cx="142876" cy="142875"/>
                <a:chOff x="11544336" y="8944798"/>
                <a:chExt cx="142876" cy="142876"/>
              </a:xfrm>
            </p:grpSpPr>
            <p:cxnSp>
              <p:nvCxnSpPr>
                <p:cNvPr id="137" name="Прямая соединительная линия 18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11544336" y="9015442"/>
                  <a:ext cx="142876" cy="1588"/>
                </a:xfrm>
                <a:prstGeom prst="line">
                  <a:avLst/>
                </a:prstGeom>
                <a:noFill/>
                <a:ln w="19050" algn="ctr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38" name="Прямая соединительная линия 20"/>
                <p:cNvCxnSpPr>
                  <a:cxnSpLocks noChangeShapeType="1"/>
                </p:cNvCxnSpPr>
                <p:nvPr/>
              </p:nvCxnSpPr>
              <p:spPr bwMode="auto">
                <a:xfrm>
                  <a:off x="11544336" y="9015442"/>
                  <a:ext cx="142876" cy="1588"/>
                </a:xfrm>
                <a:prstGeom prst="line">
                  <a:avLst/>
                </a:prstGeom>
                <a:noFill/>
                <a:ln w="19050" algn="ctr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</p:grpSp>
        </p:grpSp>
        <p:sp>
          <p:nvSpPr>
            <p:cNvPr id="126" name="TextBox 125"/>
            <p:cNvSpPr txBox="1"/>
            <p:nvPr/>
          </p:nvSpPr>
          <p:spPr>
            <a:xfrm>
              <a:off x="5165232" y="3971751"/>
              <a:ext cx="568026" cy="2330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3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ЦРБ</a:t>
              </a:r>
            </a:p>
          </p:txBody>
        </p:sp>
        <p:grpSp>
          <p:nvGrpSpPr>
            <p:cNvPr id="128" name="Группа 629"/>
            <p:cNvGrpSpPr>
              <a:grpSpLocks/>
            </p:cNvGrpSpPr>
            <p:nvPr/>
          </p:nvGrpSpPr>
          <p:grpSpPr bwMode="auto">
            <a:xfrm>
              <a:off x="7746291" y="5275847"/>
              <a:ext cx="379891" cy="549601"/>
              <a:chOff x="72797" y="3795140"/>
              <a:chExt cx="395882" cy="787253"/>
            </a:xfrm>
          </p:grpSpPr>
          <p:sp>
            <p:nvSpPr>
              <p:cNvPr id="131" name="Line 281"/>
              <p:cNvSpPr>
                <a:spLocks noChangeShapeType="1"/>
              </p:cNvSpPr>
              <p:nvPr/>
            </p:nvSpPr>
            <p:spPr bwMode="auto">
              <a:xfrm>
                <a:off x="203673" y="3847248"/>
                <a:ext cx="0" cy="30032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1444221">
                  <a:buClr>
                    <a:srgbClr val="000000"/>
                  </a:buClr>
                  <a:buSzPct val="100000"/>
                  <a:defRPr/>
                </a:pPr>
                <a:endParaRPr lang="ru-RU" sz="904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endParaRPr>
              </a:p>
            </p:txBody>
          </p:sp>
          <p:sp>
            <p:nvSpPr>
              <p:cNvPr id="132" name="Freeform 285"/>
              <p:cNvSpPr>
                <a:spLocks/>
              </p:cNvSpPr>
              <p:nvPr/>
            </p:nvSpPr>
            <p:spPr bwMode="auto">
              <a:xfrm>
                <a:off x="198223" y="3795140"/>
                <a:ext cx="270456" cy="228326"/>
              </a:xfrm>
              <a:custGeom>
                <a:avLst/>
                <a:gdLst>
                  <a:gd name="T0" fmla="*/ 0 w 291"/>
                  <a:gd name="T1" fmla="*/ 0 h 159"/>
                  <a:gd name="T2" fmla="*/ 0 w 291"/>
                  <a:gd name="T3" fmla="*/ 2147483647 h 159"/>
                  <a:gd name="T4" fmla="*/ 2147483647 w 291"/>
                  <a:gd name="T5" fmla="*/ 2147483647 h 159"/>
                  <a:gd name="T6" fmla="*/ 2147483647 w 291"/>
                  <a:gd name="T7" fmla="*/ 2147483647 h 159"/>
                  <a:gd name="T8" fmla="*/ 0 w 291"/>
                  <a:gd name="T9" fmla="*/ 0 h 1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1"/>
                  <a:gd name="T16" fmla="*/ 0 h 159"/>
                  <a:gd name="T17" fmla="*/ 291 w 291"/>
                  <a:gd name="T18" fmla="*/ 159 h 1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1" h="159">
                    <a:moveTo>
                      <a:pt x="0" y="0"/>
                    </a:moveTo>
                    <a:lnTo>
                      <a:pt x="0" y="159"/>
                    </a:lnTo>
                    <a:lnTo>
                      <a:pt x="291" y="114"/>
                    </a:lnTo>
                    <a:lnTo>
                      <a:pt x="291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defTabSz="1444221">
                  <a:defRPr/>
                </a:pPr>
                <a:endParaRPr lang="ru-RU" sz="904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+mj-lt"/>
                </a:endParaRPr>
              </a:p>
            </p:txBody>
          </p:sp>
          <p:sp>
            <p:nvSpPr>
              <p:cNvPr id="133" name="Text Box 286"/>
              <p:cNvSpPr txBox="1">
                <a:spLocks noChangeArrowheads="1"/>
              </p:cNvSpPr>
              <p:nvPr/>
            </p:nvSpPr>
            <p:spPr bwMode="auto">
              <a:xfrm>
                <a:off x="72797" y="4266438"/>
                <a:ext cx="346075" cy="3159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71665" tIns="85833" rIns="171665" bIns="85833">
                <a:spAutoFit/>
              </a:bodyPr>
              <a:lstStyle/>
              <a:p>
                <a:pPr algn="ctr" defTabSz="1160904">
                  <a:defRPr/>
                </a:pPr>
                <a:endParaRPr lang="ru-RU" sz="452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endParaRPr>
              </a:p>
            </p:txBody>
          </p:sp>
        </p:grpSp>
        <p:sp>
          <p:nvSpPr>
            <p:cNvPr id="129" name="TextBox 128"/>
            <p:cNvSpPr txBox="1"/>
            <p:nvPr/>
          </p:nvSpPr>
          <p:spPr>
            <a:xfrm>
              <a:off x="8089673" y="5350000"/>
              <a:ext cx="817790" cy="2330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3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ПЧ№36</a:t>
              </a: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5775068" y="3768587"/>
              <a:ext cx="817790" cy="2330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3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ПЧ№26</a:t>
              </a:r>
            </a:p>
          </p:txBody>
        </p:sp>
      </p:grp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" y="14618"/>
            <a:ext cx="10344902" cy="77031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39497" tIns="19750" rIns="39497" bIns="19750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93604">
              <a:lnSpc>
                <a:spcPct val="85000"/>
              </a:lnSpc>
            </a:pPr>
            <a:r>
              <a:rPr lang="ru-RU" sz="1356" dirty="0">
                <a:solidFill>
                  <a:prstClr val="white"/>
                </a:solidFill>
              </a:rPr>
              <a:t>ИНФОРМАЦИОННЫЕ МАТЕРИАЛЫ ПО ОСАДКАМ И ПОРЫВАМ ВЕТРА НА ТЕРРИТОРИИ</a:t>
            </a:r>
          </a:p>
          <a:p>
            <a:pPr defTabSz="993604">
              <a:lnSpc>
                <a:spcPct val="85000"/>
              </a:lnSpc>
            </a:pPr>
            <a:r>
              <a:rPr lang="ru-RU" sz="1356" dirty="0">
                <a:solidFill>
                  <a:prstClr val="white"/>
                </a:solidFill>
              </a:rPr>
              <a:t>АРХАНГЕЛЬСКОЙ ОБЛАСТИ, Г. ВЕЛЬСК </a:t>
            </a:r>
          </a:p>
          <a:p>
            <a:pPr defTabSz="993604">
              <a:lnSpc>
                <a:spcPct val="85000"/>
              </a:lnSpc>
            </a:pPr>
            <a:r>
              <a:rPr lang="ru-RU" sz="1356" dirty="0">
                <a:solidFill>
                  <a:prstClr val="white"/>
                </a:solidFill>
              </a:rPr>
              <a:t>(</a:t>
            </a:r>
            <a:r>
              <a:rPr lang="ru-RU" sz="1356" dirty="0"/>
              <a:t>РИСК НАРУШЕНИЯ ЭЛЕКТРОСНАБЖЕНИЯ </a:t>
            </a:r>
            <a:r>
              <a:rPr lang="ru-RU" sz="1356" dirty="0">
                <a:solidFill>
                  <a:prstClr val="white"/>
                </a:solidFill>
              </a:rPr>
              <a:t>НА </a:t>
            </a:r>
            <a:r>
              <a:rPr lang="ru-RU" sz="1356" dirty="0" smtClean="0">
                <a:solidFill>
                  <a:prstClr val="white"/>
                </a:solidFill>
              </a:rPr>
              <a:t>11.04.2021)</a:t>
            </a:r>
            <a:endParaRPr lang="ru-RU" sz="1356" dirty="0">
              <a:solidFill>
                <a:prstClr val="white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7813029" y="6241035"/>
            <a:ext cx="3058599" cy="1978312"/>
            <a:chOff x="6888035" y="3406970"/>
            <a:chExt cx="2706642" cy="1750665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6888035" y="3406970"/>
              <a:ext cx="2706642" cy="1750665"/>
              <a:chOff x="9401422" y="3528490"/>
              <a:chExt cx="3097242" cy="3327533"/>
            </a:xfrm>
          </p:grpSpPr>
          <p:grpSp>
            <p:nvGrpSpPr>
              <p:cNvPr id="104" name="Группа 1145"/>
              <p:cNvGrpSpPr/>
              <p:nvPr/>
            </p:nvGrpSpPr>
            <p:grpSpPr>
              <a:xfrm>
                <a:off x="9401422" y="3528490"/>
                <a:ext cx="3097242" cy="3327533"/>
                <a:chOff x="6759625" y="4893992"/>
                <a:chExt cx="2522465" cy="1971696"/>
              </a:xfrm>
            </p:grpSpPr>
            <p:sp>
              <p:nvSpPr>
                <p:cNvPr id="109" name="Rectangle 93"/>
                <p:cNvSpPr>
                  <a:spLocks noChangeArrowheads="1"/>
                </p:cNvSpPr>
                <p:nvPr/>
              </p:nvSpPr>
              <p:spPr bwMode="auto">
                <a:xfrm>
                  <a:off x="6759625" y="4918615"/>
                  <a:ext cx="2096871" cy="1921565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defRPr/>
                  </a:pPr>
                  <a:endParaRPr lang="ru-RU" altLang="ru-RU" sz="763" dirty="0">
                    <a:solidFill>
                      <a:srgbClr val="000000"/>
                    </a:solidFill>
                    <a:latin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0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197788" y="4893992"/>
                  <a:ext cx="1606383" cy="26256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144627" tIns="72315" rIns="144627" bIns="72315">
                  <a:spAutoFit/>
                </a:bodyPr>
                <a:lstStyle>
                  <a:lvl1pPr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763" i="1" dirty="0">
                      <a:solidFill>
                        <a:srgbClr val="000000"/>
                      </a:solidFill>
                      <a:cs typeface="Arial" panose="020B0604020202020204" pitchFamily="34" charset="0"/>
                    </a:rPr>
                    <a:t>Условные обозначения</a:t>
                  </a:r>
                </a:p>
              </p:txBody>
            </p:sp>
            <p:sp>
              <p:nvSpPr>
                <p:cNvPr id="111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187581" y="6232908"/>
                  <a:ext cx="1609849" cy="26256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144627" tIns="72315" rIns="144627" bIns="72315">
                  <a:spAutoFit/>
                </a:bodyPr>
                <a:lstStyle>
                  <a:lvl1pPr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defRPr/>
                  </a:pPr>
                  <a:endParaRPr lang="ru-RU" altLang="ru-RU" sz="763" b="0" dirty="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2" name="TextBox 10"/>
                <p:cNvSpPr txBox="1"/>
                <p:nvPr/>
              </p:nvSpPr>
              <p:spPr>
                <a:xfrm>
                  <a:off x="6814224" y="6637475"/>
                  <a:ext cx="919351" cy="209036"/>
                </a:xfrm>
                <a:prstGeom prst="rect">
                  <a:avLst/>
                </a:prstGeom>
                <a:solidFill>
                  <a:schemeClr val="bg1"/>
                </a:solidFill>
                <a:effectLst>
                  <a:softEdge rad="63500"/>
                </a:effectLst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algn="ctr">
                    <a:defRPr sz="700"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 algn="l">
                    <a:defRPr/>
                  </a:pPr>
                  <a:r>
                    <a:rPr lang="ru-RU" sz="763" dirty="0">
                      <a:solidFill>
                        <a:prstClr val="black"/>
                      </a:solidFill>
                    </a:rPr>
                    <a:t>МО Архангельск   </a:t>
                  </a:r>
                </a:p>
              </p:txBody>
            </p:sp>
            <p:sp>
              <p:nvSpPr>
                <p:cNvPr id="113" name="Прямоугольник 112"/>
                <p:cNvSpPr/>
                <p:nvPr/>
              </p:nvSpPr>
              <p:spPr>
                <a:xfrm>
                  <a:off x="6821544" y="6110531"/>
                  <a:ext cx="527227" cy="138165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ru-RU" sz="763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321/20</a:t>
                  </a:r>
                </a:p>
              </p:txBody>
            </p:sp>
            <p:sp>
              <p:nvSpPr>
                <p:cNvPr id="114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451011" y="6603122"/>
                  <a:ext cx="1831079" cy="26256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144627" tIns="72315" rIns="144627" bIns="72315">
                  <a:spAutoFit/>
                </a:bodyPr>
                <a:lstStyle>
                  <a:lvl1pPr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763" b="0" dirty="0">
                      <a:solidFill>
                        <a:srgbClr val="000000"/>
                      </a:solidFill>
                      <a:cs typeface="Arial" panose="020B0604020202020204" pitchFamily="34" charset="0"/>
                    </a:rPr>
                    <a:t>- муниципальное образование</a:t>
                  </a:r>
                </a:p>
              </p:txBody>
            </p:sp>
            <p:sp>
              <p:nvSpPr>
                <p:cNvPr id="115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254310" y="5904605"/>
                  <a:ext cx="1896493" cy="26256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144627" tIns="72315" rIns="144627" bIns="72315">
                  <a:spAutoFit/>
                </a:bodyPr>
                <a:lstStyle>
                  <a:lvl1pPr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763" b="0" dirty="0">
                      <a:solidFill>
                        <a:srgbClr val="000000"/>
                      </a:solidFill>
                      <a:cs typeface="Arial" panose="020B0604020202020204" pitchFamily="34" charset="0"/>
                    </a:rPr>
                    <a:t> - линии электропередач 110 кВт</a:t>
                  </a:r>
                </a:p>
              </p:txBody>
            </p:sp>
            <p:cxnSp>
              <p:nvCxnSpPr>
                <p:cNvPr id="116" name="Прямая соединительная линия 115"/>
                <p:cNvCxnSpPr/>
                <p:nvPr/>
              </p:nvCxnSpPr>
              <p:spPr>
                <a:xfrm>
                  <a:off x="6955007" y="5999758"/>
                  <a:ext cx="275997" cy="0"/>
                </a:xfrm>
                <a:prstGeom prst="line">
                  <a:avLst/>
                </a:prstGeom>
                <a:ln w="38100"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7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286006" y="6092782"/>
                  <a:ext cx="1898652" cy="26256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144627" tIns="72315" rIns="144627" bIns="72315">
                  <a:spAutoFit/>
                </a:bodyPr>
                <a:lstStyle>
                  <a:lvl1pPr defTabSz="1279525"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defTabSz="1279525"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defTabSz="1279525"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defTabSz="1279525"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defTabSz="1279525"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763" kern="0" dirty="0">
                      <a:solidFill>
                        <a:srgbClr val="000000"/>
                      </a:solidFill>
                      <a:latin typeface="Times New Roman" pitchFamily="18" charset="0"/>
                    </a:rPr>
                    <a:t>- </a:t>
                  </a:r>
                  <a:r>
                    <a:rPr lang="ru-RU" altLang="ru-RU" sz="763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rPr>
                    <a:t>протяженность ЛЭП/ТП (шт.)</a:t>
                  </a:r>
                </a:p>
              </p:txBody>
            </p:sp>
          </p:grpSp>
          <p:sp>
            <p:nvSpPr>
              <p:cNvPr id="105" name="Скругленный прямоугольник 104"/>
              <p:cNvSpPr/>
              <p:nvPr/>
            </p:nvSpPr>
            <p:spPr>
              <a:xfrm>
                <a:off x="9661923" y="6214698"/>
                <a:ext cx="282820" cy="225201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ru-RU" sz="763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60%</a:t>
                </a:r>
              </a:p>
            </p:txBody>
          </p:sp>
          <p:sp>
            <p:nvSpPr>
              <p:cNvPr id="106" name="Text Box 97"/>
              <p:cNvSpPr txBox="1">
                <a:spLocks noChangeArrowheads="1"/>
              </p:cNvSpPr>
              <p:nvPr/>
            </p:nvSpPr>
            <p:spPr bwMode="auto">
              <a:xfrm>
                <a:off x="10113052" y="6153649"/>
                <a:ext cx="2046139" cy="3514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0629" tIns="45316" rIns="90629" bIns="45316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905852">
                  <a:defRPr/>
                </a:pPr>
                <a:r>
                  <a:rPr lang="ru-RU" altLang="ru-RU" sz="763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 - износ электроэнергетических систем </a:t>
                </a:r>
              </a:p>
            </p:txBody>
          </p:sp>
          <p:sp>
            <p:nvSpPr>
              <p:cNvPr id="107" name="Прямоугольник 106"/>
              <p:cNvSpPr/>
              <p:nvPr/>
            </p:nvSpPr>
            <p:spPr>
              <a:xfrm>
                <a:off x="9477456" y="5946998"/>
                <a:ext cx="658385" cy="197832"/>
              </a:xfrm>
              <a:prstGeom prst="rect">
                <a:avLst/>
              </a:prstGeom>
              <a:solidFill>
                <a:srgbClr val="92D050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77488" tIns="38744" rIns="77488" bIns="38744" anchor="ctr"/>
              <a:lstStyle/>
              <a:p>
                <a:pPr algn="ctr"/>
                <a:r>
                  <a:rPr lang="ru-RU" sz="763" kern="0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19/330</a:t>
                </a:r>
              </a:p>
            </p:txBody>
          </p:sp>
          <p:sp>
            <p:nvSpPr>
              <p:cNvPr id="108" name="Text Box 97"/>
              <p:cNvSpPr txBox="1">
                <a:spLocks noChangeArrowheads="1"/>
              </p:cNvSpPr>
              <p:nvPr/>
            </p:nvSpPr>
            <p:spPr bwMode="auto">
              <a:xfrm>
                <a:off x="10063858" y="5864760"/>
                <a:ext cx="1648083" cy="4430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44614" tIns="72309" rIns="144614" bIns="72309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r>
                  <a:rPr lang="ru-RU" altLang="ru-RU" sz="763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- кол-во домов /населения</a:t>
                </a:r>
              </a:p>
            </p:txBody>
          </p:sp>
        </p:grpSp>
        <p:sp>
          <p:nvSpPr>
            <p:cNvPr id="8" name="Text Box 97"/>
            <p:cNvSpPr txBox="1">
              <a:spLocks noChangeArrowheads="1"/>
            </p:cNvSpPr>
            <p:nvPr/>
          </p:nvSpPr>
          <p:spPr bwMode="auto">
            <a:xfrm>
              <a:off x="7401727" y="3544304"/>
              <a:ext cx="1506131" cy="2008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8471" tIns="54237" rIns="108471" bIns="5423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763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количество осадков, мм</a:t>
              </a:r>
            </a:p>
          </p:txBody>
        </p:sp>
        <p:sp>
          <p:nvSpPr>
            <p:cNvPr id="9" name="TextBox 23"/>
            <p:cNvSpPr txBox="1"/>
            <p:nvPr/>
          </p:nvSpPr>
          <p:spPr>
            <a:xfrm>
              <a:off x="7020652" y="3567602"/>
              <a:ext cx="383894" cy="208640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32" kern="0" dirty="0" smtClean="0">
                  <a:solidFill>
                    <a:prstClr val="black"/>
                  </a:solidFill>
                </a:rPr>
                <a:t>18</a:t>
              </a:r>
              <a:endParaRPr lang="ru-RU" sz="932" kern="0" dirty="0">
                <a:solidFill>
                  <a:prstClr val="black"/>
                </a:solidFill>
              </a:endParaRPr>
            </a:p>
          </p:txBody>
        </p:sp>
        <p:sp>
          <p:nvSpPr>
            <p:cNvPr id="10" name="TextBox 23"/>
            <p:cNvSpPr txBox="1"/>
            <p:nvPr/>
          </p:nvSpPr>
          <p:spPr>
            <a:xfrm>
              <a:off x="7032241" y="3722164"/>
              <a:ext cx="372305" cy="208640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32" kern="0" dirty="0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11" name="Text Box 97"/>
            <p:cNvSpPr txBox="1">
              <a:spLocks noChangeArrowheads="1"/>
            </p:cNvSpPr>
            <p:nvPr/>
          </p:nvSpPr>
          <p:spPr bwMode="auto">
            <a:xfrm>
              <a:off x="7401727" y="3712263"/>
              <a:ext cx="1018906" cy="2008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8471" tIns="54237" rIns="108471" bIns="5423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763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порывы ветра, м/с</a:t>
              </a:r>
            </a:p>
          </p:txBody>
        </p:sp>
        <p:grpSp>
          <p:nvGrpSpPr>
            <p:cNvPr id="12" name="Группа 629"/>
            <p:cNvGrpSpPr>
              <a:grpSpLocks/>
            </p:cNvGrpSpPr>
            <p:nvPr/>
          </p:nvGrpSpPr>
          <p:grpSpPr bwMode="auto">
            <a:xfrm>
              <a:off x="7140938" y="3928255"/>
              <a:ext cx="155099" cy="151307"/>
              <a:chOff x="142483" y="3760971"/>
              <a:chExt cx="346075" cy="386605"/>
            </a:xfrm>
          </p:grpSpPr>
          <p:sp>
            <p:nvSpPr>
              <p:cNvPr id="101" name="Line 281"/>
              <p:cNvSpPr>
                <a:spLocks noChangeShapeType="1"/>
              </p:cNvSpPr>
              <p:nvPr/>
            </p:nvSpPr>
            <p:spPr bwMode="auto">
              <a:xfrm>
                <a:off x="203673" y="3847248"/>
                <a:ext cx="0" cy="30032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1083410">
                  <a:buClr>
                    <a:srgbClr val="000000"/>
                  </a:buClr>
                  <a:buSzPct val="100000"/>
                  <a:defRPr/>
                </a:pPr>
                <a:endParaRPr lang="ru-RU" sz="678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endParaRPr>
              </a:p>
            </p:txBody>
          </p:sp>
          <p:sp>
            <p:nvSpPr>
              <p:cNvPr id="102" name="Freeform 285"/>
              <p:cNvSpPr>
                <a:spLocks/>
              </p:cNvSpPr>
              <p:nvPr/>
            </p:nvSpPr>
            <p:spPr bwMode="auto">
              <a:xfrm>
                <a:off x="198223" y="3795140"/>
                <a:ext cx="270456" cy="228326"/>
              </a:xfrm>
              <a:custGeom>
                <a:avLst/>
                <a:gdLst>
                  <a:gd name="T0" fmla="*/ 0 w 291"/>
                  <a:gd name="T1" fmla="*/ 0 h 159"/>
                  <a:gd name="T2" fmla="*/ 0 w 291"/>
                  <a:gd name="T3" fmla="*/ 2147483647 h 159"/>
                  <a:gd name="T4" fmla="*/ 2147483647 w 291"/>
                  <a:gd name="T5" fmla="*/ 2147483647 h 159"/>
                  <a:gd name="T6" fmla="*/ 2147483647 w 291"/>
                  <a:gd name="T7" fmla="*/ 2147483647 h 159"/>
                  <a:gd name="T8" fmla="*/ 0 w 291"/>
                  <a:gd name="T9" fmla="*/ 0 h 1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1"/>
                  <a:gd name="T16" fmla="*/ 0 h 159"/>
                  <a:gd name="T17" fmla="*/ 291 w 291"/>
                  <a:gd name="T18" fmla="*/ 159 h 1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1" h="159">
                    <a:moveTo>
                      <a:pt x="0" y="0"/>
                    </a:moveTo>
                    <a:lnTo>
                      <a:pt x="0" y="159"/>
                    </a:lnTo>
                    <a:lnTo>
                      <a:pt x="291" y="114"/>
                    </a:lnTo>
                    <a:lnTo>
                      <a:pt x="291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defTabSz="1083410">
                  <a:defRPr/>
                </a:pPr>
                <a:endParaRPr lang="ru-RU" sz="678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+mj-lt"/>
                </a:endParaRPr>
              </a:p>
            </p:txBody>
          </p:sp>
          <p:sp>
            <p:nvSpPr>
              <p:cNvPr id="103" name="Text Box 286"/>
              <p:cNvSpPr txBox="1">
                <a:spLocks noChangeArrowheads="1"/>
              </p:cNvSpPr>
              <p:nvPr/>
            </p:nvSpPr>
            <p:spPr bwMode="auto">
              <a:xfrm>
                <a:off x="142483" y="3760971"/>
                <a:ext cx="346075" cy="3384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6561" tIns="48281" rIns="96561" bIns="48281">
                <a:spAutoFit/>
              </a:bodyPr>
              <a:lstStyle/>
              <a:p>
                <a:pPr algn="ctr" defTabSz="870873">
                  <a:defRPr/>
                </a:pPr>
                <a:endParaRPr lang="ru-RU" sz="339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endParaRPr>
              </a:p>
            </p:txBody>
          </p:sp>
        </p:grpSp>
        <p:sp>
          <p:nvSpPr>
            <p:cNvPr id="13" name="Text Box 97"/>
            <p:cNvSpPr txBox="1">
              <a:spLocks noChangeArrowheads="1"/>
            </p:cNvSpPr>
            <p:nvPr/>
          </p:nvSpPr>
          <p:spPr bwMode="auto">
            <a:xfrm>
              <a:off x="7361882" y="3879881"/>
              <a:ext cx="1716335" cy="200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8477" tIns="54241" rIns="108477" bIns="5424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763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пожарно-спасательные формирования</a:t>
              </a:r>
            </a:p>
          </p:txBody>
        </p:sp>
        <p:grpSp>
          <p:nvGrpSpPr>
            <p:cNvPr id="14" name="Group 316"/>
            <p:cNvGrpSpPr>
              <a:grpSpLocks/>
            </p:cNvGrpSpPr>
            <p:nvPr/>
          </p:nvGrpSpPr>
          <p:grpSpPr bwMode="auto">
            <a:xfrm>
              <a:off x="7129770" y="4103875"/>
              <a:ext cx="139927" cy="111367"/>
              <a:chOff x="4727" y="2506"/>
              <a:chExt cx="706" cy="1172"/>
            </a:xfrm>
          </p:grpSpPr>
          <p:sp>
            <p:nvSpPr>
              <p:cNvPr id="23" name="Freeform 317"/>
              <p:cNvSpPr>
                <a:spLocks/>
              </p:cNvSpPr>
              <p:nvPr/>
            </p:nvSpPr>
            <p:spPr bwMode="auto">
              <a:xfrm>
                <a:off x="4727" y="3558"/>
                <a:ext cx="46" cy="120"/>
              </a:xfrm>
              <a:custGeom>
                <a:avLst/>
                <a:gdLst>
                  <a:gd name="T0" fmla="*/ 0 w 139"/>
                  <a:gd name="T1" fmla="*/ 107 h 135"/>
                  <a:gd name="T2" fmla="*/ 0 w 139"/>
                  <a:gd name="T3" fmla="*/ 73 h 135"/>
                  <a:gd name="T4" fmla="*/ 5 w 139"/>
                  <a:gd name="T5" fmla="*/ 73 h 135"/>
                  <a:gd name="T6" fmla="*/ 5 w 139"/>
                  <a:gd name="T7" fmla="*/ 37 h 135"/>
                  <a:gd name="T8" fmla="*/ 10 w 139"/>
                  <a:gd name="T9" fmla="*/ 37 h 135"/>
                  <a:gd name="T10" fmla="*/ 10 w 139"/>
                  <a:gd name="T11" fmla="*/ 0 h 135"/>
                  <a:gd name="T12" fmla="*/ 15 w 139"/>
                  <a:gd name="T13" fmla="*/ 0 h 135"/>
                  <a:gd name="T14" fmla="*/ 15 w 139"/>
                  <a:gd name="T15" fmla="*/ 107 h 135"/>
                  <a:gd name="T16" fmla="*/ 0 w 139"/>
                  <a:gd name="T17" fmla="*/ 107 h 1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9"/>
                  <a:gd name="T28" fmla="*/ 0 h 135"/>
                  <a:gd name="T29" fmla="*/ 139 w 139"/>
                  <a:gd name="T30" fmla="*/ 135 h 13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9" h="135">
                    <a:moveTo>
                      <a:pt x="0" y="135"/>
                    </a:moveTo>
                    <a:lnTo>
                      <a:pt x="0" y="92"/>
                    </a:lnTo>
                    <a:lnTo>
                      <a:pt x="46" y="92"/>
                    </a:lnTo>
                    <a:lnTo>
                      <a:pt x="46" y="47"/>
                    </a:lnTo>
                    <a:lnTo>
                      <a:pt x="92" y="47"/>
                    </a:lnTo>
                    <a:lnTo>
                      <a:pt x="92" y="0"/>
                    </a:lnTo>
                    <a:lnTo>
                      <a:pt x="139" y="0"/>
                    </a:lnTo>
                    <a:lnTo>
                      <a:pt x="139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24" name="Freeform 318"/>
              <p:cNvSpPr>
                <a:spLocks/>
              </p:cNvSpPr>
              <p:nvPr/>
            </p:nvSpPr>
            <p:spPr bwMode="auto">
              <a:xfrm>
                <a:off x="4773" y="2564"/>
                <a:ext cx="648" cy="1114"/>
              </a:xfrm>
              <a:custGeom>
                <a:avLst/>
                <a:gdLst>
                  <a:gd name="T0" fmla="*/ 0 w 1946"/>
                  <a:gd name="T1" fmla="*/ 971 h 1278"/>
                  <a:gd name="T2" fmla="*/ 0 w 1946"/>
                  <a:gd name="T3" fmla="*/ 78 h 1278"/>
                  <a:gd name="T4" fmla="*/ 84 w 1946"/>
                  <a:gd name="T5" fmla="*/ 78 h 1278"/>
                  <a:gd name="T6" fmla="*/ 84 w 1946"/>
                  <a:gd name="T7" fmla="*/ 71 h 1278"/>
                  <a:gd name="T8" fmla="*/ 84 w 1946"/>
                  <a:gd name="T9" fmla="*/ 62 h 1278"/>
                  <a:gd name="T10" fmla="*/ 85 w 1946"/>
                  <a:gd name="T11" fmla="*/ 55 h 1278"/>
                  <a:gd name="T12" fmla="*/ 85 w 1946"/>
                  <a:gd name="T13" fmla="*/ 48 h 1278"/>
                  <a:gd name="T14" fmla="*/ 86 w 1946"/>
                  <a:gd name="T15" fmla="*/ 42 h 1278"/>
                  <a:gd name="T16" fmla="*/ 88 w 1946"/>
                  <a:gd name="T17" fmla="*/ 35 h 1278"/>
                  <a:gd name="T18" fmla="*/ 89 w 1946"/>
                  <a:gd name="T19" fmla="*/ 29 h 1278"/>
                  <a:gd name="T20" fmla="*/ 91 w 1946"/>
                  <a:gd name="T21" fmla="*/ 23 h 1278"/>
                  <a:gd name="T22" fmla="*/ 92 w 1946"/>
                  <a:gd name="T23" fmla="*/ 18 h 1278"/>
                  <a:gd name="T24" fmla="*/ 94 w 1946"/>
                  <a:gd name="T25" fmla="*/ 14 h 1278"/>
                  <a:gd name="T26" fmla="*/ 96 w 1946"/>
                  <a:gd name="T27" fmla="*/ 10 h 1278"/>
                  <a:gd name="T28" fmla="*/ 98 w 1946"/>
                  <a:gd name="T29" fmla="*/ 6 h 1278"/>
                  <a:gd name="T30" fmla="*/ 101 w 1946"/>
                  <a:gd name="T31" fmla="*/ 3 h 1278"/>
                  <a:gd name="T32" fmla="*/ 103 w 1946"/>
                  <a:gd name="T33" fmla="*/ 3 h 1278"/>
                  <a:gd name="T34" fmla="*/ 105 w 1946"/>
                  <a:gd name="T35" fmla="*/ 0 h 1278"/>
                  <a:gd name="T36" fmla="*/ 108 w 1946"/>
                  <a:gd name="T37" fmla="*/ 0 h 1278"/>
                  <a:gd name="T38" fmla="*/ 110 w 1946"/>
                  <a:gd name="T39" fmla="*/ 0 h 1278"/>
                  <a:gd name="T40" fmla="*/ 113 w 1946"/>
                  <a:gd name="T41" fmla="*/ 3 h 1278"/>
                  <a:gd name="T42" fmla="*/ 115 w 1946"/>
                  <a:gd name="T43" fmla="*/ 3 h 1278"/>
                  <a:gd name="T44" fmla="*/ 118 w 1946"/>
                  <a:gd name="T45" fmla="*/ 6 h 1278"/>
                  <a:gd name="T46" fmla="*/ 120 w 1946"/>
                  <a:gd name="T47" fmla="*/ 10 h 1278"/>
                  <a:gd name="T48" fmla="*/ 122 w 1946"/>
                  <a:gd name="T49" fmla="*/ 14 h 1278"/>
                  <a:gd name="T50" fmla="*/ 124 w 1946"/>
                  <a:gd name="T51" fmla="*/ 18 h 1278"/>
                  <a:gd name="T52" fmla="*/ 125 w 1946"/>
                  <a:gd name="T53" fmla="*/ 23 h 1278"/>
                  <a:gd name="T54" fmla="*/ 127 w 1946"/>
                  <a:gd name="T55" fmla="*/ 29 h 1278"/>
                  <a:gd name="T56" fmla="*/ 128 w 1946"/>
                  <a:gd name="T57" fmla="*/ 35 h 1278"/>
                  <a:gd name="T58" fmla="*/ 130 w 1946"/>
                  <a:gd name="T59" fmla="*/ 42 h 1278"/>
                  <a:gd name="T60" fmla="*/ 130 w 1946"/>
                  <a:gd name="T61" fmla="*/ 48 h 1278"/>
                  <a:gd name="T62" fmla="*/ 131 w 1946"/>
                  <a:gd name="T63" fmla="*/ 55 h 1278"/>
                  <a:gd name="T64" fmla="*/ 132 w 1946"/>
                  <a:gd name="T65" fmla="*/ 62 h 1278"/>
                  <a:gd name="T66" fmla="*/ 132 w 1946"/>
                  <a:gd name="T67" fmla="*/ 71 h 1278"/>
                  <a:gd name="T68" fmla="*/ 132 w 1946"/>
                  <a:gd name="T69" fmla="*/ 78 h 1278"/>
                  <a:gd name="T70" fmla="*/ 216 w 1946"/>
                  <a:gd name="T71" fmla="*/ 78 h 1278"/>
                  <a:gd name="T72" fmla="*/ 216 w 1946"/>
                  <a:gd name="T73" fmla="*/ 970 h 1278"/>
                  <a:gd name="T74" fmla="*/ 0 w 1946"/>
                  <a:gd name="T75" fmla="*/ 971 h 127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946"/>
                  <a:gd name="T115" fmla="*/ 0 h 1278"/>
                  <a:gd name="T116" fmla="*/ 1946 w 1946"/>
                  <a:gd name="T117" fmla="*/ 1278 h 1278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946" h="1278">
                    <a:moveTo>
                      <a:pt x="0" y="1278"/>
                    </a:moveTo>
                    <a:lnTo>
                      <a:pt x="0" y="103"/>
                    </a:lnTo>
                    <a:lnTo>
                      <a:pt x="753" y="103"/>
                    </a:lnTo>
                    <a:lnTo>
                      <a:pt x="754" y="93"/>
                    </a:lnTo>
                    <a:lnTo>
                      <a:pt x="757" y="82"/>
                    </a:lnTo>
                    <a:lnTo>
                      <a:pt x="763" y="72"/>
                    </a:lnTo>
                    <a:lnTo>
                      <a:pt x="769" y="63"/>
                    </a:lnTo>
                    <a:lnTo>
                      <a:pt x="779" y="55"/>
                    </a:lnTo>
                    <a:lnTo>
                      <a:pt x="790" y="46"/>
                    </a:lnTo>
                    <a:lnTo>
                      <a:pt x="803" y="38"/>
                    </a:lnTo>
                    <a:lnTo>
                      <a:pt x="817" y="30"/>
                    </a:lnTo>
                    <a:lnTo>
                      <a:pt x="833" y="24"/>
                    </a:lnTo>
                    <a:lnTo>
                      <a:pt x="849" y="18"/>
                    </a:lnTo>
                    <a:lnTo>
                      <a:pt x="867" y="13"/>
                    </a:lnTo>
                    <a:lnTo>
                      <a:pt x="887" y="8"/>
                    </a:lnTo>
                    <a:lnTo>
                      <a:pt x="907" y="5"/>
                    </a:lnTo>
                    <a:lnTo>
                      <a:pt x="928" y="3"/>
                    </a:lnTo>
                    <a:lnTo>
                      <a:pt x="950" y="0"/>
                    </a:lnTo>
                    <a:lnTo>
                      <a:pt x="972" y="0"/>
                    </a:lnTo>
                    <a:lnTo>
                      <a:pt x="995" y="0"/>
                    </a:lnTo>
                    <a:lnTo>
                      <a:pt x="1017" y="3"/>
                    </a:lnTo>
                    <a:lnTo>
                      <a:pt x="1038" y="5"/>
                    </a:lnTo>
                    <a:lnTo>
                      <a:pt x="1059" y="8"/>
                    </a:lnTo>
                    <a:lnTo>
                      <a:pt x="1078" y="13"/>
                    </a:lnTo>
                    <a:lnTo>
                      <a:pt x="1096" y="18"/>
                    </a:lnTo>
                    <a:lnTo>
                      <a:pt x="1113" y="24"/>
                    </a:lnTo>
                    <a:lnTo>
                      <a:pt x="1129" y="30"/>
                    </a:lnTo>
                    <a:lnTo>
                      <a:pt x="1143" y="38"/>
                    </a:lnTo>
                    <a:lnTo>
                      <a:pt x="1155" y="46"/>
                    </a:lnTo>
                    <a:lnTo>
                      <a:pt x="1167" y="55"/>
                    </a:lnTo>
                    <a:lnTo>
                      <a:pt x="1175" y="63"/>
                    </a:lnTo>
                    <a:lnTo>
                      <a:pt x="1183" y="72"/>
                    </a:lnTo>
                    <a:lnTo>
                      <a:pt x="1189" y="82"/>
                    </a:lnTo>
                    <a:lnTo>
                      <a:pt x="1192" y="93"/>
                    </a:lnTo>
                    <a:lnTo>
                      <a:pt x="1193" y="103"/>
                    </a:lnTo>
                    <a:lnTo>
                      <a:pt x="1946" y="103"/>
                    </a:lnTo>
                    <a:lnTo>
                      <a:pt x="1946" y="1277"/>
                    </a:lnTo>
                    <a:lnTo>
                      <a:pt x="0" y="1278"/>
                    </a:lnTo>
                    <a:close/>
                  </a:path>
                </a:pathLst>
              </a:custGeom>
              <a:solidFill>
                <a:srgbClr val="B233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25" name="Rectangle 319"/>
              <p:cNvSpPr>
                <a:spLocks noChangeArrowheads="1"/>
              </p:cNvSpPr>
              <p:nvPr/>
            </p:nvSpPr>
            <p:spPr bwMode="auto">
              <a:xfrm>
                <a:off x="5188" y="3087"/>
                <a:ext cx="42" cy="3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26" name="Rectangle 320"/>
              <p:cNvSpPr>
                <a:spLocks noChangeArrowheads="1"/>
              </p:cNvSpPr>
              <p:nvPr/>
            </p:nvSpPr>
            <p:spPr bwMode="auto">
              <a:xfrm>
                <a:off x="5168" y="3134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27" name="Rectangle 321"/>
              <p:cNvSpPr>
                <a:spLocks noChangeArrowheads="1"/>
              </p:cNvSpPr>
              <p:nvPr/>
            </p:nvSpPr>
            <p:spPr bwMode="auto">
              <a:xfrm>
                <a:off x="5306" y="3034"/>
                <a:ext cx="42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28" name="Rectangle 322"/>
              <p:cNvSpPr>
                <a:spLocks noChangeArrowheads="1"/>
              </p:cNvSpPr>
              <p:nvPr/>
            </p:nvSpPr>
            <p:spPr bwMode="auto">
              <a:xfrm>
                <a:off x="5286" y="3087"/>
                <a:ext cx="40" cy="3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29" name="Rectangle 323"/>
              <p:cNvSpPr>
                <a:spLocks noChangeArrowheads="1"/>
              </p:cNvSpPr>
              <p:nvPr/>
            </p:nvSpPr>
            <p:spPr bwMode="auto">
              <a:xfrm>
                <a:off x="5286" y="2987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30" name="Rectangle 324"/>
              <p:cNvSpPr>
                <a:spLocks noChangeArrowheads="1"/>
              </p:cNvSpPr>
              <p:nvPr/>
            </p:nvSpPr>
            <p:spPr bwMode="auto">
              <a:xfrm>
                <a:off x="4773" y="3076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31" name="Rectangle 325"/>
              <p:cNvSpPr>
                <a:spLocks noChangeArrowheads="1"/>
              </p:cNvSpPr>
              <p:nvPr/>
            </p:nvSpPr>
            <p:spPr bwMode="auto">
              <a:xfrm>
                <a:off x="4773" y="3024"/>
                <a:ext cx="18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32" name="Rectangle 326"/>
              <p:cNvSpPr>
                <a:spLocks noChangeArrowheads="1"/>
              </p:cNvSpPr>
              <p:nvPr/>
            </p:nvSpPr>
            <p:spPr bwMode="auto">
              <a:xfrm>
                <a:off x="4773" y="3123"/>
                <a:ext cx="18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33" name="Rectangle 327"/>
              <p:cNvSpPr>
                <a:spLocks noChangeArrowheads="1"/>
              </p:cNvSpPr>
              <p:nvPr/>
            </p:nvSpPr>
            <p:spPr bwMode="auto">
              <a:xfrm>
                <a:off x="4946" y="3076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34" name="Rectangle 328"/>
              <p:cNvSpPr>
                <a:spLocks noChangeArrowheads="1"/>
              </p:cNvSpPr>
              <p:nvPr/>
            </p:nvSpPr>
            <p:spPr bwMode="auto">
              <a:xfrm>
                <a:off x="4924" y="312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35" name="Rectangle 329"/>
              <p:cNvSpPr>
                <a:spLocks noChangeArrowheads="1"/>
              </p:cNvSpPr>
              <p:nvPr/>
            </p:nvSpPr>
            <p:spPr bwMode="auto">
              <a:xfrm>
                <a:off x="4773" y="345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36" name="Rectangle 330"/>
              <p:cNvSpPr>
                <a:spLocks noChangeArrowheads="1"/>
              </p:cNvSpPr>
              <p:nvPr/>
            </p:nvSpPr>
            <p:spPr bwMode="auto">
              <a:xfrm>
                <a:off x="4773" y="3406"/>
                <a:ext cx="18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37" name="Rectangle 331"/>
              <p:cNvSpPr>
                <a:spLocks noChangeArrowheads="1"/>
              </p:cNvSpPr>
              <p:nvPr/>
            </p:nvSpPr>
            <p:spPr bwMode="auto">
              <a:xfrm>
                <a:off x="4773" y="3505"/>
                <a:ext cx="18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38" name="Rectangle 332"/>
              <p:cNvSpPr>
                <a:spLocks noChangeArrowheads="1"/>
              </p:cNvSpPr>
              <p:nvPr/>
            </p:nvSpPr>
            <p:spPr bwMode="auto">
              <a:xfrm>
                <a:off x="4946" y="345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39" name="Rectangle 333"/>
              <p:cNvSpPr>
                <a:spLocks noChangeArrowheads="1"/>
              </p:cNvSpPr>
              <p:nvPr/>
            </p:nvSpPr>
            <p:spPr bwMode="auto">
              <a:xfrm>
                <a:off x="4924" y="3505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40" name="Freeform 334"/>
              <p:cNvSpPr>
                <a:spLocks/>
              </p:cNvSpPr>
              <p:nvPr/>
            </p:nvSpPr>
            <p:spPr bwMode="auto">
              <a:xfrm>
                <a:off x="5024" y="3076"/>
                <a:ext cx="146" cy="89"/>
              </a:xfrm>
              <a:custGeom>
                <a:avLst/>
                <a:gdLst>
                  <a:gd name="T0" fmla="*/ 48 w 440"/>
                  <a:gd name="T1" fmla="*/ 78 h 102"/>
                  <a:gd name="T2" fmla="*/ 48 w 440"/>
                  <a:gd name="T3" fmla="*/ 70 h 102"/>
                  <a:gd name="T4" fmla="*/ 48 w 440"/>
                  <a:gd name="T5" fmla="*/ 63 h 102"/>
                  <a:gd name="T6" fmla="*/ 47 w 440"/>
                  <a:gd name="T7" fmla="*/ 55 h 102"/>
                  <a:gd name="T8" fmla="*/ 46 w 440"/>
                  <a:gd name="T9" fmla="*/ 49 h 102"/>
                  <a:gd name="T10" fmla="*/ 45 w 440"/>
                  <a:gd name="T11" fmla="*/ 42 h 102"/>
                  <a:gd name="T12" fmla="*/ 44 w 440"/>
                  <a:gd name="T13" fmla="*/ 35 h 102"/>
                  <a:gd name="T14" fmla="*/ 43 w 440"/>
                  <a:gd name="T15" fmla="*/ 29 h 102"/>
                  <a:gd name="T16" fmla="*/ 41 w 440"/>
                  <a:gd name="T17" fmla="*/ 23 h 102"/>
                  <a:gd name="T18" fmla="*/ 39 w 440"/>
                  <a:gd name="T19" fmla="*/ 18 h 102"/>
                  <a:gd name="T20" fmla="*/ 38 w 440"/>
                  <a:gd name="T21" fmla="*/ 14 h 102"/>
                  <a:gd name="T22" fmla="*/ 36 w 440"/>
                  <a:gd name="T23" fmla="*/ 10 h 102"/>
                  <a:gd name="T24" fmla="*/ 34 w 440"/>
                  <a:gd name="T25" fmla="*/ 6 h 102"/>
                  <a:gd name="T26" fmla="*/ 32 w 440"/>
                  <a:gd name="T27" fmla="*/ 3 h 102"/>
                  <a:gd name="T28" fmla="*/ 29 w 440"/>
                  <a:gd name="T29" fmla="*/ 3 h 102"/>
                  <a:gd name="T30" fmla="*/ 27 w 440"/>
                  <a:gd name="T31" fmla="*/ 0 h 102"/>
                  <a:gd name="T32" fmla="*/ 24 w 440"/>
                  <a:gd name="T33" fmla="*/ 0 h 102"/>
                  <a:gd name="T34" fmla="*/ 22 w 440"/>
                  <a:gd name="T35" fmla="*/ 0 h 102"/>
                  <a:gd name="T36" fmla="*/ 19 w 440"/>
                  <a:gd name="T37" fmla="*/ 3 h 102"/>
                  <a:gd name="T38" fmla="*/ 17 w 440"/>
                  <a:gd name="T39" fmla="*/ 3 h 102"/>
                  <a:gd name="T40" fmla="*/ 15 w 440"/>
                  <a:gd name="T41" fmla="*/ 6 h 102"/>
                  <a:gd name="T42" fmla="*/ 13 w 440"/>
                  <a:gd name="T43" fmla="*/ 10 h 102"/>
                  <a:gd name="T44" fmla="*/ 11 w 440"/>
                  <a:gd name="T45" fmla="*/ 14 h 102"/>
                  <a:gd name="T46" fmla="*/ 9 w 440"/>
                  <a:gd name="T47" fmla="*/ 18 h 102"/>
                  <a:gd name="T48" fmla="*/ 7 w 440"/>
                  <a:gd name="T49" fmla="*/ 23 h 102"/>
                  <a:gd name="T50" fmla="*/ 6 w 440"/>
                  <a:gd name="T51" fmla="*/ 29 h 102"/>
                  <a:gd name="T52" fmla="*/ 4 w 440"/>
                  <a:gd name="T53" fmla="*/ 35 h 102"/>
                  <a:gd name="T54" fmla="*/ 3 w 440"/>
                  <a:gd name="T55" fmla="*/ 42 h 102"/>
                  <a:gd name="T56" fmla="*/ 2 w 440"/>
                  <a:gd name="T57" fmla="*/ 49 h 102"/>
                  <a:gd name="T58" fmla="*/ 1 w 440"/>
                  <a:gd name="T59" fmla="*/ 55 h 102"/>
                  <a:gd name="T60" fmla="*/ 0 w 440"/>
                  <a:gd name="T61" fmla="*/ 63 h 102"/>
                  <a:gd name="T62" fmla="*/ 0 w 440"/>
                  <a:gd name="T63" fmla="*/ 70 h 102"/>
                  <a:gd name="T64" fmla="*/ 0 w 440"/>
                  <a:gd name="T65" fmla="*/ 78 h 102"/>
                  <a:gd name="T66" fmla="*/ 48 w 440"/>
                  <a:gd name="T67" fmla="*/ 78 h 10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40"/>
                  <a:gd name="T103" fmla="*/ 0 h 102"/>
                  <a:gd name="T104" fmla="*/ 440 w 440"/>
                  <a:gd name="T105" fmla="*/ 102 h 10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40" h="102">
                    <a:moveTo>
                      <a:pt x="440" y="102"/>
                    </a:moveTo>
                    <a:lnTo>
                      <a:pt x="439" y="92"/>
                    </a:lnTo>
                    <a:lnTo>
                      <a:pt x="436" y="82"/>
                    </a:lnTo>
                    <a:lnTo>
                      <a:pt x="430" y="72"/>
                    </a:lnTo>
                    <a:lnTo>
                      <a:pt x="422" y="64"/>
                    </a:lnTo>
                    <a:lnTo>
                      <a:pt x="414" y="55"/>
                    </a:lnTo>
                    <a:lnTo>
                      <a:pt x="402" y="46"/>
                    </a:lnTo>
                    <a:lnTo>
                      <a:pt x="390" y="38"/>
                    </a:lnTo>
                    <a:lnTo>
                      <a:pt x="376" y="30"/>
                    </a:lnTo>
                    <a:lnTo>
                      <a:pt x="360" y="24"/>
                    </a:lnTo>
                    <a:lnTo>
                      <a:pt x="343" y="18"/>
                    </a:lnTo>
                    <a:lnTo>
                      <a:pt x="325" y="13"/>
                    </a:lnTo>
                    <a:lnTo>
                      <a:pt x="306" y="8"/>
                    </a:lnTo>
                    <a:lnTo>
                      <a:pt x="285" y="5"/>
                    </a:lnTo>
                    <a:lnTo>
                      <a:pt x="264" y="3"/>
                    </a:lnTo>
                    <a:lnTo>
                      <a:pt x="242" y="0"/>
                    </a:lnTo>
                    <a:lnTo>
                      <a:pt x="219" y="0"/>
                    </a:lnTo>
                    <a:lnTo>
                      <a:pt x="197" y="0"/>
                    </a:lnTo>
                    <a:lnTo>
                      <a:pt x="175" y="3"/>
                    </a:lnTo>
                    <a:lnTo>
                      <a:pt x="154" y="5"/>
                    </a:lnTo>
                    <a:lnTo>
                      <a:pt x="134" y="8"/>
                    </a:lnTo>
                    <a:lnTo>
                      <a:pt x="114" y="13"/>
                    </a:lnTo>
                    <a:lnTo>
                      <a:pt x="96" y="18"/>
                    </a:lnTo>
                    <a:lnTo>
                      <a:pt x="80" y="24"/>
                    </a:lnTo>
                    <a:lnTo>
                      <a:pt x="64" y="30"/>
                    </a:lnTo>
                    <a:lnTo>
                      <a:pt x="50" y="38"/>
                    </a:lnTo>
                    <a:lnTo>
                      <a:pt x="37" y="46"/>
                    </a:lnTo>
                    <a:lnTo>
                      <a:pt x="26" y="55"/>
                    </a:lnTo>
                    <a:lnTo>
                      <a:pt x="16" y="64"/>
                    </a:lnTo>
                    <a:lnTo>
                      <a:pt x="10" y="72"/>
                    </a:lnTo>
                    <a:lnTo>
                      <a:pt x="4" y="82"/>
                    </a:lnTo>
                    <a:lnTo>
                      <a:pt x="1" y="92"/>
                    </a:lnTo>
                    <a:lnTo>
                      <a:pt x="0" y="102"/>
                    </a:lnTo>
                    <a:lnTo>
                      <a:pt x="440" y="102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41" name="Freeform 335"/>
              <p:cNvSpPr>
                <a:spLocks/>
              </p:cNvSpPr>
              <p:nvPr/>
            </p:nvSpPr>
            <p:spPr bwMode="auto">
              <a:xfrm>
                <a:off x="4789" y="2506"/>
                <a:ext cx="615" cy="147"/>
              </a:xfrm>
              <a:custGeom>
                <a:avLst/>
                <a:gdLst>
                  <a:gd name="T0" fmla="*/ 100 w 1847"/>
                  <a:gd name="T1" fmla="*/ 50 h 168"/>
                  <a:gd name="T2" fmla="*/ 95 w 1847"/>
                  <a:gd name="T3" fmla="*/ 53 h 168"/>
                  <a:gd name="T4" fmla="*/ 91 w 1847"/>
                  <a:gd name="T5" fmla="*/ 60 h 168"/>
                  <a:gd name="T6" fmla="*/ 87 w 1847"/>
                  <a:gd name="T7" fmla="*/ 68 h 168"/>
                  <a:gd name="T8" fmla="*/ 84 w 1847"/>
                  <a:gd name="T9" fmla="*/ 79 h 168"/>
                  <a:gd name="T10" fmla="*/ 81 w 1847"/>
                  <a:gd name="T11" fmla="*/ 92 h 168"/>
                  <a:gd name="T12" fmla="*/ 79 w 1847"/>
                  <a:gd name="T13" fmla="*/ 105 h 168"/>
                  <a:gd name="T14" fmla="*/ 78 w 1847"/>
                  <a:gd name="T15" fmla="*/ 121 h 168"/>
                  <a:gd name="T16" fmla="*/ 0 w 1847"/>
                  <a:gd name="T17" fmla="*/ 129 h 168"/>
                  <a:gd name="T18" fmla="*/ 1 w 1847"/>
                  <a:gd name="T19" fmla="*/ 88 h 168"/>
                  <a:gd name="T20" fmla="*/ 6 w 1847"/>
                  <a:gd name="T21" fmla="*/ 88 h 168"/>
                  <a:gd name="T22" fmla="*/ 16 w 1847"/>
                  <a:gd name="T23" fmla="*/ 88 h 168"/>
                  <a:gd name="T24" fmla="*/ 28 w 1847"/>
                  <a:gd name="T25" fmla="*/ 88 h 168"/>
                  <a:gd name="T26" fmla="*/ 41 w 1847"/>
                  <a:gd name="T27" fmla="*/ 88 h 168"/>
                  <a:gd name="T28" fmla="*/ 54 w 1847"/>
                  <a:gd name="T29" fmla="*/ 88 h 168"/>
                  <a:gd name="T30" fmla="*/ 65 w 1847"/>
                  <a:gd name="T31" fmla="*/ 88 h 168"/>
                  <a:gd name="T32" fmla="*/ 71 w 1847"/>
                  <a:gd name="T33" fmla="*/ 88 h 168"/>
                  <a:gd name="T34" fmla="*/ 74 w 1847"/>
                  <a:gd name="T35" fmla="*/ 80 h 168"/>
                  <a:gd name="T36" fmla="*/ 76 w 1847"/>
                  <a:gd name="T37" fmla="*/ 64 h 168"/>
                  <a:gd name="T38" fmla="*/ 79 w 1847"/>
                  <a:gd name="T39" fmla="*/ 47 h 168"/>
                  <a:gd name="T40" fmla="*/ 83 w 1847"/>
                  <a:gd name="T41" fmla="*/ 33 h 168"/>
                  <a:gd name="T42" fmla="*/ 86 w 1847"/>
                  <a:gd name="T43" fmla="*/ 21 h 168"/>
                  <a:gd name="T44" fmla="*/ 91 w 1847"/>
                  <a:gd name="T45" fmla="*/ 10 h 168"/>
                  <a:gd name="T46" fmla="*/ 95 w 1847"/>
                  <a:gd name="T47" fmla="*/ 4 h 168"/>
                  <a:gd name="T48" fmla="*/ 100 w 1847"/>
                  <a:gd name="T49" fmla="*/ 1 h 168"/>
                  <a:gd name="T50" fmla="*/ 105 w 1847"/>
                  <a:gd name="T51" fmla="*/ 1 h 168"/>
                  <a:gd name="T52" fmla="*/ 110 w 1847"/>
                  <a:gd name="T53" fmla="*/ 4 h 168"/>
                  <a:gd name="T54" fmla="*/ 114 w 1847"/>
                  <a:gd name="T55" fmla="*/ 10 h 168"/>
                  <a:gd name="T56" fmla="*/ 119 w 1847"/>
                  <a:gd name="T57" fmla="*/ 21 h 168"/>
                  <a:gd name="T58" fmla="*/ 123 w 1847"/>
                  <a:gd name="T59" fmla="*/ 33 h 168"/>
                  <a:gd name="T60" fmla="*/ 126 w 1847"/>
                  <a:gd name="T61" fmla="*/ 47 h 168"/>
                  <a:gd name="T62" fmla="*/ 129 w 1847"/>
                  <a:gd name="T63" fmla="*/ 64 h 168"/>
                  <a:gd name="T64" fmla="*/ 131 w 1847"/>
                  <a:gd name="T65" fmla="*/ 80 h 168"/>
                  <a:gd name="T66" fmla="*/ 134 w 1847"/>
                  <a:gd name="T67" fmla="*/ 88 h 168"/>
                  <a:gd name="T68" fmla="*/ 140 w 1847"/>
                  <a:gd name="T69" fmla="*/ 88 h 168"/>
                  <a:gd name="T70" fmla="*/ 151 w 1847"/>
                  <a:gd name="T71" fmla="*/ 88 h 168"/>
                  <a:gd name="T72" fmla="*/ 163 w 1847"/>
                  <a:gd name="T73" fmla="*/ 88 h 168"/>
                  <a:gd name="T74" fmla="*/ 176 w 1847"/>
                  <a:gd name="T75" fmla="*/ 88 h 168"/>
                  <a:gd name="T76" fmla="*/ 189 w 1847"/>
                  <a:gd name="T77" fmla="*/ 88 h 168"/>
                  <a:gd name="T78" fmla="*/ 198 w 1847"/>
                  <a:gd name="T79" fmla="*/ 88 h 168"/>
                  <a:gd name="T80" fmla="*/ 204 w 1847"/>
                  <a:gd name="T81" fmla="*/ 88 h 168"/>
                  <a:gd name="T82" fmla="*/ 205 w 1847"/>
                  <a:gd name="T83" fmla="*/ 129 h 168"/>
                  <a:gd name="T84" fmla="*/ 127 w 1847"/>
                  <a:gd name="T85" fmla="*/ 121 h 168"/>
                  <a:gd name="T86" fmla="*/ 126 w 1847"/>
                  <a:gd name="T87" fmla="*/ 105 h 168"/>
                  <a:gd name="T88" fmla="*/ 124 w 1847"/>
                  <a:gd name="T89" fmla="*/ 92 h 168"/>
                  <a:gd name="T90" fmla="*/ 121 w 1847"/>
                  <a:gd name="T91" fmla="*/ 79 h 168"/>
                  <a:gd name="T92" fmla="*/ 118 w 1847"/>
                  <a:gd name="T93" fmla="*/ 68 h 168"/>
                  <a:gd name="T94" fmla="*/ 114 w 1847"/>
                  <a:gd name="T95" fmla="*/ 60 h 168"/>
                  <a:gd name="T96" fmla="*/ 110 w 1847"/>
                  <a:gd name="T97" fmla="*/ 53 h 168"/>
                  <a:gd name="T98" fmla="*/ 105 w 1847"/>
                  <a:gd name="T99" fmla="*/ 50 h 16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847"/>
                  <a:gd name="T151" fmla="*/ 0 h 168"/>
                  <a:gd name="T152" fmla="*/ 1847 w 1847"/>
                  <a:gd name="T153" fmla="*/ 168 h 16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847" h="168">
                    <a:moveTo>
                      <a:pt x="923" y="65"/>
                    </a:moveTo>
                    <a:lnTo>
                      <a:pt x="901" y="65"/>
                    </a:lnTo>
                    <a:lnTo>
                      <a:pt x="879" y="68"/>
                    </a:lnTo>
                    <a:lnTo>
                      <a:pt x="858" y="70"/>
                    </a:lnTo>
                    <a:lnTo>
                      <a:pt x="838" y="73"/>
                    </a:lnTo>
                    <a:lnTo>
                      <a:pt x="818" y="78"/>
                    </a:lnTo>
                    <a:lnTo>
                      <a:pt x="800" y="83"/>
                    </a:lnTo>
                    <a:lnTo>
                      <a:pt x="784" y="89"/>
                    </a:lnTo>
                    <a:lnTo>
                      <a:pt x="768" y="95"/>
                    </a:lnTo>
                    <a:lnTo>
                      <a:pt x="754" y="103"/>
                    </a:lnTo>
                    <a:lnTo>
                      <a:pt x="741" y="111"/>
                    </a:lnTo>
                    <a:lnTo>
                      <a:pt x="730" y="120"/>
                    </a:lnTo>
                    <a:lnTo>
                      <a:pt x="720" y="128"/>
                    </a:lnTo>
                    <a:lnTo>
                      <a:pt x="714" y="137"/>
                    </a:lnTo>
                    <a:lnTo>
                      <a:pt x="708" y="147"/>
                    </a:lnTo>
                    <a:lnTo>
                      <a:pt x="705" y="158"/>
                    </a:lnTo>
                    <a:lnTo>
                      <a:pt x="704" y="168"/>
                    </a:lnTo>
                    <a:lnTo>
                      <a:pt x="0" y="168"/>
                    </a:lnTo>
                    <a:lnTo>
                      <a:pt x="0" y="116"/>
                    </a:lnTo>
                    <a:lnTo>
                      <a:pt x="7" y="116"/>
                    </a:lnTo>
                    <a:lnTo>
                      <a:pt x="27" y="116"/>
                    </a:lnTo>
                    <a:lnTo>
                      <a:pt x="57" y="116"/>
                    </a:lnTo>
                    <a:lnTo>
                      <a:pt x="97" y="116"/>
                    </a:lnTo>
                    <a:lnTo>
                      <a:pt x="145" y="116"/>
                    </a:lnTo>
                    <a:lnTo>
                      <a:pt x="197" y="116"/>
                    </a:lnTo>
                    <a:lnTo>
                      <a:pt x="254" y="116"/>
                    </a:lnTo>
                    <a:lnTo>
                      <a:pt x="313" y="116"/>
                    </a:lnTo>
                    <a:lnTo>
                      <a:pt x="373" y="116"/>
                    </a:lnTo>
                    <a:lnTo>
                      <a:pt x="431" y="116"/>
                    </a:lnTo>
                    <a:lnTo>
                      <a:pt x="486" y="116"/>
                    </a:lnTo>
                    <a:lnTo>
                      <a:pt x="537" y="116"/>
                    </a:lnTo>
                    <a:lnTo>
                      <a:pt x="582" y="116"/>
                    </a:lnTo>
                    <a:lnTo>
                      <a:pt x="617" y="116"/>
                    </a:lnTo>
                    <a:lnTo>
                      <a:pt x="644" y="116"/>
                    </a:lnTo>
                    <a:lnTo>
                      <a:pt x="658" y="116"/>
                    </a:lnTo>
                    <a:lnTo>
                      <a:pt x="666" y="105"/>
                    </a:lnTo>
                    <a:lnTo>
                      <a:pt x="675" y="94"/>
                    </a:lnTo>
                    <a:lnTo>
                      <a:pt x="686" y="83"/>
                    </a:lnTo>
                    <a:lnTo>
                      <a:pt x="698" y="72"/>
                    </a:lnTo>
                    <a:lnTo>
                      <a:pt x="713" y="62"/>
                    </a:lnTo>
                    <a:lnTo>
                      <a:pt x="727" y="53"/>
                    </a:lnTo>
                    <a:lnTo>
                      <a:pt x="744" y="43"/>
                    </a:lnTo>
                    <a:lnTo>
                      <a:pt x="760" y="35"/>
                    </a:lnTo>
                    <a:lnTo>
                      <a:pt x="778" y="28"/>
                    </a:lnTo>
                    <a:lnTo>
                      <a:pt x="797" y="21"/>
                    </a:lnTo>
                    <a:lnTo>
                      <a:pt x="817" y="14"/>
                    </a:lnTo>
                    <a:lnTo>
                      <a:pt x="838" y="10"/>
                    </a:lnTo>
                    <a:lnTo>
                      <a:pt x="858" y="6"/>
                    </a:lnTo>
                    <a:lnTo>
                      <a:pt x="880" y="2"/>
                    </a:lnTo>
                    <a:lnTo>
                      <a:pt x="901" y="1"/>
                    </a:lnTo>
                    <a:lnTo>
                      <a:pt x="923" y="0"/>
                    </a:lnTo>
                    <a:lnTo>
                      <a:pt x="946" y="1"/>
                    </a:lnTo>
                    <a:lnTo>
                      <a:pt x="968" y="2"/>
                    </a:lnTo>
                    <a:lnTo>
                      <a:pt x="989" y="6"/>
                    </a:lnTo>
                    <a:lnTo>
                      <a:pt x="1010" y="10"/>
                    </a:lnTo>
                    <a:lnTo>
                      <a:pt x="1030" y="14"/>
                    </a:lnTo>
                    <a:lnTo>
                      <a:pt x="1050" y="21"/>
                    </a:lnTo>
                    <a:lnTo>
                      <a:pt x="1069" y="28"/>
                    </a:lnTo>
                    <a:lnTo>
                      <a:pt x="1088" y="35"/>
                    </a:lnTo>
                    <a:lnTo>
                      <a:pt x="1104" y="43"/>
                    </a:lnTo>
                    <a:lnTo>
                      <a:pt x="1121" y="53"/>
                    </a:lnTo>
                    <a:lnTo>
                      <a:pt x="1135" y="62"/>
                    </a:lnTo>
                    <a:lnTo>
                      <a:pt x="1149" y="72"/>
                    </a:lnTo>
                    <a:lnTo>
                      <a:pt x="1161" y="83"/>
                    </a:lnTo>
                    <a:lnTo>
                      <a:pt x="1172" y="94"/>
                    </a:lnTo>
                    <a:lnTo>
                      <a:pt x="1181" y="105"/>
                    </a:lnTo>
                    <a:lnTo>
                      <a:pt x="1189" y="116"/>
                    </a:lnTo>
                    <a:lnTo>
                      <a:pt x="1203" y="116"/>
                    </a:lnTo>
                    <a:lnTo>
                      <a:pt x="1230" y="116"/>
                    </a:lnTo>
                    <a:lnTo>
                      <a:pt x="1265" y="116"/>
                    </a:lnTo>
                    <a:lnTo>
                      <a:pt x="1309" y="116"/>
                    </a:lnTo>
                    <a:lnTo>
                      <a:pt x="1360" y="116"/>
                    </a:lnTo>
                    <a:lnTo>
                      <a:pt x="1416" y="116"/>
                    </a:lnTo>
                    <a:lnTo>
                      <a:pt x="1475" y="116"/>
                    </a:lnTo>
                    <a:lnTo>
                      <a:pt x="1535" y="116"/>
                    </a:lnTo>
                    <a:lnTo>
                      <a:pt x="1593" y="116"/>
                    </a:lnTo>
                    <a:lnTo>
                      <a:pt x="1650" y="116"/>
                    </a:lnTo>
                    <a:lnTo>
                      <a:pt x="1703" y="116"/>
                    </a:lnTo>
                    <a:lnTo>
                      <a:pt x="1751" y="116"/>
                    </a:lnTo>
                    <a:lnTo>
                      <a:pt x="1791" y="116"/>
                    </a:lnTo>
                    <a:lnTo>
                      <a:pt x="1821" y="116"/>
                    </a:lnTo>
                    <a:lnTo>
                      <a:pt x="1841" y="116"/>
                    </a:lnTo>
                    <a:lnTo>
                      <a:pt x="1847" y="116"/>
                    </a:lnTo>
                    <a:lnTo>
                      <a:pt x="1847" y="168"/>
                    </a:lnTo>
                    <a:lnTo>
                      <a:pt x="1144" y="168"/>
                    </a:lnTo>
                    <a:lnTo>
                      <a:pt x="1143" y="158"/>
                    </a:lnTo>
                    <a:lnTo>
                      <a:pt x="1140" y="147"/>
                    </a:lnTo>
                    <a:lnTo>
                      <a:pt x="1134" y="137"/>
                    </a:lnTo>
                    <a:lnTo>
                      <a:pt x="1126" y="128"/>
                    </a:lnTo>
                    <a:lnTo>
                      <a:pt x="1118" y="120"/>
                    </a:lnTo>
                    <a:lnTo>
                      <a:pt x="1106" y="111"/>
                    </a:lnTo>
                    <a:lnTo>
                      <a:pt x="1094" y="103"/>
                    </a:lnTo>
                    <a:lnTo>
                      <a:pt x="1080" y="95"/>
                    </a:lnTo>
                    <a:lnTo>
                      <a:pt x="1064" y="89"/>
                    </a:lnTo>
                    <a:lnTo>
                      <a:pt x="1047" y="83"/>
                    </a:lnTo>
                    <a:lnTo>
                      <a:pt x="1029" y="78"/>
                    </a:lnTo>
                    <a:lnTo>
                      <a:pt x="1010" y="73"/>
                    </a:lnTo>
                    <a:lnTo>
                      <a:pt x="989" y="70"/>
                    </a:lnTo>
                    <a:lnTo>
                      <a:pt x="968" y="68"/>
                    </a:lnTo>
                    <a:lnTo>
                      <a:pt x="946" y="65"/>
                    </a:lnTo>
                    <a:lnTo>
                      <a:pt x="923" y="65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42" name="Rectangle 336"/>
              <p:cNvSpPr>
                <a:spLocks noChangeArrowheads="1"/>
              </p:cNvSpPr>
              <p:nvPr/>
            </p:nvSpPr>
            <p:spPr bwMode="auto">
              <a:xfrm>
                <a:off x="5404" y="2595"/>
                <a:ext cx="29" cy="120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43" name="Rectangle 337"/>
              <p:cNvSpPr>
                <a:spLocks noChangeArrowheads="1"/>
              </p:cNvSpPr>
              <p:nvPr/>
            </p:nvSpPr>
            <p:spPr bwMode="auto">
              <a:xfrm>
                <a:off x="4759" y="2595"/>
                <a:ext cx="30" cy="120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44" name="Rectangle 338"/>
              <p:cNvSpPr>
                <a:spLocks noChangeArrowheads="1"/>
              </p:cNvSpPr>
              <p:nvPr/>
            </p:nvSpPr>
            <p:spPr bwMode="auto">
              <a:xfrm>
                <a:off x="5026" y="3165"/>
                <a:ext cx="142" cy="330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45" name="Rectangle 339"/>
              <p:cNvSpPr>
                <a:spLocks noChangeArrowheads="1"/>
              </p:cNvSpPr>
              <p:nvPr/>
            </p:nvSpPr>
            <p:spPr bwMode="auto">
              <a:xfrm>
                <a:off x="5026" y="3495"/>
                <a:ext cx="142" cy="1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46" name="Rectangle 340"/>
              <p:cNvSpPr>
                <a:spLocks noChangeArrowheads="1"/>
              </p:cNvSpPr>
              <p:nvPr/>
            </p:nvSpPr>
            <p:spPr bwMode="auto">
              <a:xfrm>
                <a:off x="5026" y="3558"/>
                <a:ext cx="142" cy="15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47" name="Rectangle 341"/>
              <p:cNvSpPr>
                <a:spLocks noChangeArrowheads="1"/>
              </p:cNvSpPr>
              <p:nvPr/>
            </p:nvSpPr>
            <p:spPr bwMode="auto">
              <a:xfrm>
                <a:off x="5026" y="3615"/>
                <a:ext cx="142" cy="1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48" name="Rectangle 342"/>
              <p:cNvSpPr>
                <a:spLocks noChangeArrowheads="1"/>
              </p:cNvSpPr>
              <p:nvPr/>
            </p:nvSpPr>
            <p:spPr bwMode="auto">
              <a:xfrm>
                <a:off x="5100" y="3186"/>
                <a:ext cx="60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49" name="Rectangle 343"/>
              <p:cNvSpPr>
                <a:spLocks noChangeArrowheads="1"/>
              </p:cNvSpPr>
              <p:nvPr/>
            </p:nvSpPr>
            <p:spPr bwMode="auto">
              <a:xfrm>
                <a:off x="5100" y="3186"/>
                <a:ext cx="60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50" name="Rectangle 344"/>
              <p:cNvSpPr>
                <a:spLocks noChangeArrowheads="1"/>
              </p:cNvSpPr>
              <p:nvPr/>
            </p:nvSpPr>
            <p:spPr bwMode="auto">
              <a:xfrm>
                <a:off x="5032" y="3186"/>
                <a:ext cx="62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51" name="Rectangle 345"/>
              <p:cNvSpPr>
                <a:spLocks noChangeArrowheads="1"/>
              </p:cNvSpPr>
              <p:nvPr/>
            </p:nvSpPr>
            <p:spPr bwMode="auto">
              <a:xfrm>
                <a:off x="5100" y="3369"/>
                <a:ext cx="60" cy="2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52" name="Rectangle 346"/>
              <p:cNvSpPr>
                <a:spLocks noChangeArrowheads="1"/>
              </p:cNvSpPr>
              <p:nvPr/>
            </p:nvSpPr>
            <p:spPr bwMode="auto">
              <a:xfrm>
                <a:off x="5168" y="3422"/>
                <a:ext cx="34" cy="25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53" name="Rectangle 347"/>
              <p:cNvSpPr>
                <a:spLocks noChangeArrowheads="1"/>
              </p:cNvSpPr>
              <p:nvPr/>
            </p:nvSpPr>
            <p:spPr bwMode="auto">
              <a:xfrm>
                <a:off x="4992" y="3422"/>
                <a:ext cx="34" cy="25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54" name="Rectangle 348"/>
              <p:cNvSpPr>
                <a:spLocks noChangeArrowheads="1"/>
              </p:cNvSpPr>
              <p:nvPr/>
            </p:nvSpPr>
            <p:spPr bwMode="auto">
              <a:xfrm>
                <a:off x="5026" y="3511"/>
                <a:ext cx="142" cy="47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55" name="Rectangle 349"/>
              <p:cNvSpPr>
                <a:spLocks noChangeArrowheads="1"/>
              </p:cNvSpPr>
              <p:nvPr/>
            </p:nvSpPr>
            <p:spPr bwMode="auto">
              <a:xfrm>
                <a:off x="5026" y="3573"/>
                <a:ext cx="142" cy="42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56" name="Rectangle 350"/>
              <p:cNvSpPr>
                <a:spLocks noChangeArrowheads="1"/>
              </p:cNvSpPr>
              <p:nvPr/>
            </p:nvSpPr>
            <p:spPr bwMode="auto">
              <a:xfrm>
                <a:off x="5026" y="3631"/>
                <a:ext cx="142" cy="47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57" name="Rectangle 351"/>
              <p:cNvSpPr>
                <a:spLocks noChangeArrowheads="1"/>
              </p:cNvSpPr>
              <p:nvPr/>
            </p:nvSpPr>
            <p:spPr bwMode="auto">
              <a:xfrm>
                <a:off x="5100" y="3369"/>
                <a:ext cx="60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58" name="Rectangle 352"/>
              <p:cNvSpPr>
                <a:spLocks noChangeArrowheads="1"/>
              </p:cNvSpPr>
              <p:nvPr/>
            </p:nvSpPr>
            <p:spPr bwMode="auto">
              <a:xfrm>
                <a:off x="5032" y="3369"/>
                <a:ext cx="62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59" name="Rectangle 353"/>
              <p:cNvSpPr>
                <a:spLocks noChangeArrowheads="1"/>
              </p:cNvSpPr>
              <p:nvPr/>
            </p:nvSpPr>
            <p:spPr bwMode="auto">
              <a:xfrm>
                <a:off x="5100" y="3312"/>
                <a:ext cx="14" cy="52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60" name="Rectangle 354"/>
              <p:cNvSpPr>
                <a:spLocks noChangeArrowheads="1"/>
              </p:cNvSpPr>
              <p:nvPr/>
            </p:nvSpPr>
            <p:spPr bwMode="auto">
              <a:xfrm>
                <a:off x="5080" y="3312"/>
                <a:ext cx="14" cy="52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61" name="Rectangle 355"/>
              <p:cNvSpPr>
                <a:spLocks noChangeArrowheads="1"/>
              </p:cNvSpPr>
              <p:nvPr/>
            </p:nvSpPr>
            <p:spPr bwMode="auto">
              <a:xfrm>
                <a:off x="5100" y="3395"/>
                <a:ext cx="60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62" name="Rectangle 356"/>
              <p:cNvSpPr>
                <a:spLocks noChangeArrowheads="1"/>
              </p:cNvSpPr>
              <p:nvPr/>
            </p:nvSpPr>
            <p:spPr bwMode="auto">
              <a:xfrm>
                <a:off x="5032" y="3395"/>
                <a:ext cx="62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63" name="Rectangle 357"/>
              <p:cNvSpPr>
                <a:spLocks noChangeArrowheads="1"/>
              </p:cNvSpPr>
              <p:nvPr/>
            </p:nvSpPr>
            <p:spPr bwMode="auto">
              <a:xfrm>
                <a:off x="5168" y="3552"/>
                <a:ext cx="34" cy="27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64" name="Rectangle 358"/>
              <p:cNvSpPr>
                <a:spLocks noChangeArrowheads="1"/>
              </p:cNvSpPr>
              <p:nvPr/>
            </p:nvSpPr>
            <p:spPr bwMode="auto">
              <a:xfrm>
                <a:off x="4992" y="3552"/>
                <a:ext cx="34" cy="27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65" name="Rectangle 359"/>
              <p:cNvSpPr>
                <a:spLocks noChangeArrowheads="1"/>
              </p:cNvSpPr>
              <p:nvPr/>
            </p:nvSpPr>
            <p:spPr bwMode="auto">
              <a:xfrm>
                <a:off x="5334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66" name="Rectangle 360"/>
              <p:cNvSpPr>
                <a:spLocks noChangeArrowheads="1"/>
              </p:cNvSpPr>
              <p:nvPr/>
            </p:nvSpPr>
            <p:spPr bwMode="auto">
              <a:xfrm>
                <a:off x="5228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67" name="Rectangle 361"/>
              <p:cNvSpPr>
                <a:spLocks noChangeArrowheads="1"/>
              </p:cNvSpPr>
              <p:nvPr/>
            </p:nvSpPr>
            <p:spPr bwMode="auto">
              <a:xfrm>
                <a:off x="4912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68" name="Rectangle 362"/>
              <p:cNvSpPr>
                <a:spLocks noChangeArrowheads="1"/>
              </p:cNvSpPr>
              <p:nvPr/>
            </p:nvSpPr>
            <p:spPr bwMode="auto">
              <a:xfrm>
                <a:off x="5122" y="2747"/>
                <a:ext cx="54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69" name="Rectangle 363"/>
              <p:cNvSpPr>
                <a:spLocks noChangeArrowheads="1"/>
              </p:cNvSpPr>
              <p:nvPr/>
            </p:nvSpPr>
            <p:spPr bwMode="auto">
              <a:xfrm>
                <a:off x="5228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70" name="Rectangle 364"/>
              <p:cNvSpPr>
                <a:spLocks noChangeArrowheads="1"/>
              </p:cNvSpPr>
              <p:nvPr/>
            </p:nvSpPr>
            <p:spPr bwMode="auto">
              <a:xfrm>
                <a:off x="5334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71" name="Rectangle 365"/>
              <p:cNvSpPr>
                <a:spLocks noChangeArrowheads="1"/>
              </p:cNvSpPr>
              <p:nvPr/>
            </p:nvSpPr>
            <p:spPr bwMode="auto">
              <a:xfrm>
                <a:off x="5018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72" name="Rectangle 366"/>
              <p:cNvSpPr>
                <a:spLocks noChangeArrowheads="1"/>
              </p:cNvSpPr>
              <p:nvPr/>
            </p:nvSpPr>
            <p:spPr bwMode="auto">
              <a:xfrm>
                <a:off x="4809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73" name="Rectangle 367"/>
              <p:cNvSpPr>
                <a:spLocks noChangeArrowheads="1"/>
              </p:cNvSpPr>
              <p:nvPr/>
            </p:nvSpPr>
            <p:spPr bwMode="auto">
              <a:xfrm>
                <a:off x="4912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74" name="Rectangle 368"/>
              <p:cNvSpPr>
                <a:spLocks noChangeArrowheads="1"/>
              </p:cNvSpPr>
              <p:nvPr/>
            </p:nvSpPr>
            <p:spPr bwMode="auto">
              <a:xfrm>
                <a:off x="4809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75" name="Freeform 369"/>
              <p:cNvSpPr>
                <a:spLocks/>
              </p:cNvSpPr>
              <p:nvPr/>
            </p:nvSpPr>
            <p:spPr bwMode="auto">
              <a:xfrm>
                <a:off x="5114" y="2721"/>
                <a:ext cx="72" cy="324"/>
              </a:xfrm>
              <a:custGeom>
                <a:avLst/>
                <a:gdLst>
                  <a:gd name="T0" fmla="*/ 21 w 217"/>
                  <a:gd name="T1" fmla="*/ 163 h 373"/>
                  <a:gd name="T2" fmla="*/ 3 w 217"/>
                  <a:gd name="T3" fmla="*/ 163 h 373"/>
                  <a:gd name="T4" fmla="*/ 3 w 217"/>
                  <a:gd name="T5" fmla="*/ 260 h 373"/>
                  <a:gd name="T6" fmla="*/ 21 w 217"/>
                  <a:gd name="T7" fmla="*/ 260 h 373"/>
                  <a:gd name="T8" fmla="*/ 24 w 217"/>
                  <a:gd name="T9" fmla="*/ 281 h 373"/>
                  <a:gd name="T10" fmla="*/ 0 w 217"/>
                  <a:gd name="T11" fmla="*/ 281 h 373"/>
                  <a:gd name="T12" fmla="*/ 0 w 217"/>
                  <a:gd name="T13" fmla="*/ 0 h 373"/>
                  <a:gd name="T14" fmla="*/ 24 w 217"/>
                  <a:gd name="T15" fmla="*/ 0 h 373"/>
                  <a:gd name="T16" fmla="*/ 21 w 217"/>
                  <a:gd name="T17" fmla="*/ 22 h 373"/>
                  <a:gd name="T18" fmla="*/ 3 w 217"/>
                  <a:gd name="T19" fmla="*/ 22 h 373"/>
                  <a:gd name="T20" fmla="*/ 3 w 217"/>
                  <a:gd name="T21" fmla="*/ 129 h 373"/>
                  <a:gd name="T22" fmla="*/ 21 w 217"/>
                  <a:gd name="T23" fmla="*/ 129 h 373"/>
                  <a:gd name="T24" fmla="*/ 21 w 217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3"/>
                  <a:gd name="T41" fmla="*/ 217 w 217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3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8" y="344"/>
                    </a:lnTo>
                    <a:lnTo>
                      <a:pt x="217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76" name="Freeform 370"/>
              <p:cNvSpPr>
                <a:spLocks/>
              </p:cNvSpPr>
              <p:nvPr/>
            </p:nvSpPr>
            <p:spPr bwMode="auto">
              <a:xfrm>
                <a:off x="5176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77" name="Freeform 371"/>
              <p:cNvSpPr>
                <a:spLocks/>
              </p:cNvSpPr>
              <p:nvPr/>
            </p:nvSpPr>
            <p:spPr bwMode="auto">
              <a:xfrm>
                <a:off x="5218" y="2721"/>
                <a:ext cx="72" cy="324"/>
              </a:xfrm>
              <a:custGeom>
                <a:avLst/>
                <a:gdLst>
                  <a:gd name="T0" fmla="*/ 21 w 216"/>
                  <a:gd name="T1" fmla="*/ 163 h 373"/>
                  <a:gd name="T2" fmla="*/ 3 w 216"/>
                  <a:gd name="T3" fmla="*/ 163 h 373"/>
                  <a:gd name="T4" fmla="*/ 3 w 216"/>
                  <a:gd name="T5" fmla="*/ 260 h 373"/>
                  <a:gd name="T6" fmla="*/ 21 w 216"/>
                  <a:gd name="T7" fmla="*/ 260 h 373"/>
                  <a:gd name="T8" fmla="*/ 24 w 216"/>
                  <a:gd name="T9" fmla="*/ 281 h 373"/>
                  <a:gd name="T10" fmla="*/ 0 w 216"/>
                  <a:gd name="T11" fmla="*/ 281 h 373"/>
                  <a:gd name="T12" fmla="*/ 0 w 216"/>
                  <a:gd name="T13" fmla="*/ 0 h 373"/>
                  <a:gd name="T14" fmla="*/ 24 w 216"/>
                  <a:gd name="T15" fmla="*/ 0 h 373"/>
                  <a:gd name="T16" fmla="*/ 21 w 216"/>
                  <a:gd name="T17" fmla="*/ 22 h 373"/>
                  <a:gd name="T18" fmla="*/ 3 w 216"/>
                  <a:gd name="T19" fmla="*/ 22 h 373"/>
                  <a:gd name="T20" fmla="*/ 3 w 216"/>
                  <a:gd name="T21" fmla="*/ 129 h 373"/>
                  <a:gd name="T22" fmla="*/ 21 w 216"/>
                  <a:gd name="T23" fmla="*/ 129 h 373"/>
                  <a:gd name="T24" fmla="*/ 21 w 216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3"/>
                  <a:gd name="T41" fmla="*/ 216 w 216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3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7" y="344"/>
                    </a:lnTo>
                    <a:lnTo>
                      <a:pt x="216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6" y="0"/>
                    </a:lnTo>
                    <a:lnTo>
                      <a:pt x="187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7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78" name="Freeform 372"/>
              <p:cNvSpPr>
                <a:spLocks/>
              </p:cNvSpPr>
              <p:nvPr/>
            </p:nvSpPr>
            <p:spPr bwMode="auto">
              <a:xfrm>
                <a:off x="5280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79" name="Freeform 373"/>
              <p:cNvSpPr>
                <a:spLocks/>
              </p:cNvSpPr>
              <p:nvPr/>
            </p:nvSpPr>
            <p:spPr bwMode="auto">
              <a:xfrm>
                <a:off x="5324" y="2721"/>
                <a:ext cx="72" cy="324"/>
              </a:xfrm>
              <a:custGeom>
                <a:avLst/>
                <a:gdLst>
                  <a:gd name="T0" fmla="*/ 21 w 217"/>
                  <a:gd name="T1" fmla="*/ 163 h 373"/>
                  <a:gd name="T2" fmla="*/ 3 w 217"/>
                  <a:gd name="T3" fmla="*/ 163 h 373"/>
                  <a:gd name="T4" fmla="*/ 3 w 217"/>
                  <a:gd name="T5" fmla="*/ 260 h 373"/>
                  <a:gd name="T6" fmla="*/ 21 w 217"/>
                  <a:gd name="T7" fmla="*/ 260 h 373"/>
                  <a:gd name="T8" fmla="*/ 24 w 217"/>
                  <a:gd name="T9" fmla="*/ 281 h 373"/>
                  <a:gd name="T10" fmla="*/ 0 w 217"/>
                  <a:gd name="T11" fmla="*/ 281 h 373"/>
                  <a:gd name="T12" fmla="*/ 0 w 217"/>
                  <a:gd name="T13" fmla="*/ 0 h 373"/>
                  <a:gd name="T14" fmla="*/ 24 w 217"/>
                  <a:gd name="T15" fmla="*/ 0 h 373"/>
                  <a:gd name="T16" fmla="*/ 21 w 217"/>
                  <a:gd name="T17" fmla="*/ 22 h 373"/>
                  <a:gd name="T18" fmla="*/ 3 w 217"/>
                  <a:gd name="T19" fmla="*/ 22 h 373"/>
                  <a:gd name="T20" fmla="*/ 3 w 217"/>
                  <a:gd name="T21" fmla="*/ 129 h 373"/>
                  <a:gd name="T22" fmla="*/ 21 w 217"/>
                  <a:gd name="T23" fmla="*/ 129 h 373"/>
                  <a:gd name="T24" fmla="*/ 21 w 217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3"/>
                  <a:gd name="T41" fmla="*/ 217 w 217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3">
                    <a:moveTo>
                      <a:pt x="188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8" y="344"/>
                    </a:lnTo>
                    <a:lnTo>
                      <a:pt x="217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80" name="Freeform 374"/>
              <p:cNvSpPr>
                <a:spLocks/>
              </p:cNvSpPr>
              <p:nvPr/>
            </p:nvSpPr>
            <p:spPr bwMode="auto">
              <a:xfrm>
                <a:off x="5386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81" name="Freeform 375"/>
              <p:cNvSpPr>
                <a:spLocks/>
              </p:cNvSpPr>
              <p:nvPr/>
            </p:nvSpPr>
            <p:spPr bwMode="auto">
              <a:xfrm>
                <a:off x="5218" y="3139"/>
                <a:ext cx="72" cy="324"/>
              </a:xfrm>
              <a:custGeom>
                <a:avLst/>
                <a:gdLst>
                  <a:gd name="T0" fmla="*/ 21 w 216"/>
                  <a:gd name="T1" fmla="*/ 165 h 372"/>
                  <a:gd name="T2" fmla="*/ 3 w 216"/>
                  <a:gd name="T3" fmla="*/ 165 h 372"/>
                  <a:gd name="T4" fmla="*/ 3 w 216"/>
                  <a:gd name="T5" fmla="*/ 260 h 372"/>
                  <a:gd name="T6" fmla="*/ 21 w 216"/>
                  <a:gd name="T7" fmla="*/ 260 h 372"/>
                  <a:gd name="T8" fmla="*/ 24 w 216"/>
                  <a:gd name="T9" fmla="*/ 282 h 372"/>
                  <a:gd name="T10" fmla="*/ 0 w 216"/>
                  <a:gd name="T11" fmla="*/ 282 h 372"/>
                  <a:gd name="T12" fmla="*/ 0 w 216"/>
                  <a:gd name="T13" fmla="*/ 0 h 372"/>
                  <a:gd name="T14" fmla="*/ 24 w 216"/>
                  <a:gd name="T15" fmla="*/ 0 h 372"/>
                  <a:gd name="T16" fmla="*/ 21 w 216"/>
                  <a:gd name="T17" fmla="*/ 21 h 372"/>
                  <a:gd name="T18" fmla="*/ 3 w 216"/>
                  <a:gd name="T19" fmla="*/ 21 h 372"/>
                  <a:gd name="T20" fmla="*/ 3 w 216"/>
                  <a:gd name="T21" fmla="*/ 130 h 372"/>
                  <a:gd name="T22" fmla="*/ 21 w 216"/>
                  <a:gd name="T23" fmla="*/ 130 h 372"/>
                  <a:gd name="T24" fmla="*/ 21 w 216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2"/>
                  <a:gd name="T41" fmla="*/ 216 w 216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2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3"/>
                    </a:lnTo>
                    <a:lnTo>
                      <a:pt x="187" y="343"/>
                    </a:lnTo>
                    <a:lnTo>
                      <a:pt x="216" y="372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16" y="0"/>
                    </a:lnTo>
                    <a:lnTo>
                      <a:pt x="187" y="27"/>
                    </a:lnTo>
                    <a:lnTo>
                      <a:pt x="29" y="27"/>
                    </a:lnTo>
                    <a:lnTo>
                      <a:pt x="29" y="171"/>
                    </a:lnTo>
                    <a:lnTo>
                      <a:pt x="187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82" name="Freeform 376"/>
              <p:cNvSpPr>
                <a:spLocks/>
              </p:cNvSpPr>
              <p:nvPr/>
            </p:nvSpPr>
            <p:spPr bwMode="auto">
              <a:xfrm>
                <a:off x="5280" y="3139"/>
                <a:ext cx="10" cy="324"/>
              </a:xfrm>
              <a:custGeom>
                <a:avLst/>
                <a:gdLst>
                  <a:gd name="T0" fmla="*/ 0 w 29"/>
                  <a:gd name="T1" fmla="*/ 21 h 372"/>
                  <a:gd name="T2" fmla="*/ 0 w 29"/>
                  <a:gd name="T3" fmla="*/ 260 h 372"/>
                  <a:gd name="T4" fmla="*/ 3 w 29"/>
                  <a:gd name="T5" fmla="*/ 282 h 372"/>
                  <a:gd name="T6" fmla="*/ 3 w 29"/>
                  <a:gd name="T7" fmla="*/ 0 h 372"/>
                  <a:gd name="T8" fmla="*/ 0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0" y="27"/>
                    </a:moveTo>
                    <a:lnTo>
                      <a:pt x="0" y="343"/>
                    </a:lnTo>
                    <a:lnTo>
                      <a:pt x="29" y="372"/>
                    </a:lnTo>
                    <a:lnTo>
                      <a:pt x="2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83" name="Freeform 377"/>
              <p:cNvSpPr>
                <a:spLocks/>
              </p:cNvSpPr>
              <p:nvPr/>
            </p:nvSpPr>
            <p:spPr bwMode="auto">
              <a:xfrm>
                <a:off x="5324" y="3139"/>
                <a:ext cx="72" cy="324"/>
              </a:xfrm>
              <a:custGeom>
                <a:avLst/>
                <a:gdLst>
                  <a:gd name="T0" fmla="*/ 21 w 217"/>
                  <a:gd name="T1" fmla="*/ 165 h 372"/>
                  <a:gd name="T2" fmla="*/ 3 w 217"/>
                  <a:gd name="T3" fmla="*/ 165 h 372"/>
                  <a:gd name="T4" fmla="*/ 3 w 217"/>
                  <a:gd name="T5" fmla="*/ 260 h 372"/>
                  <a:gd name="T6" fmla="*/ 21 w 217"/>
                  <a:gd name="T7" fmla="*/ 260 h 372"/>
                  <a:gd name="T8" fmla="*/ 24 w 217"/>
                  <a:gd name="T9" fmla="*/ 282 h 372"/>
                  <a:gd name="T10" fmla="*/ 0 w 217"/>
                  <a:gd name="T11" fmla="*/ 282 h 372"/>
                  <a:gd name="T12" fmla="*/ 0 w 217"/>
                  <a:gd name="T13" fmla="*/ 0 h 372"/>
                  <a:gd name="T14" fmla="*/ 24 w 217"/>
                  <a:gd name="T15" fmla="*/ 0 h 372"/>
                  <a:gd name="T16" fmla="*/ 21 w 217"/>
                  <a:gd name="T17" fmla="*/ 21 h 372"/>
                  <a:gd name="T18" fmla="*/ 3 w 217"/>
                  <a:gd name="T19" fmla="*/ 21 h 372"/>
                  <a:gd name="T20" fmla="*/ 3 w 217"/>
                  <a:gd name="T21" fmla="*/ 130 h 372"/>
                  <a:gd name="T22" fmla="*/ 21 w 217"/>
                  <a:gd name="T23" fmla="*/ 130 h 372"/>
                  <a:gd name="T24" fmla="*/ 21 w 217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2"/>
                  <a:gd name="T41" fmla="*/ 217 w 217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2">
                    <a:moveTo>
                      <a:pt x="188" y="217"/>
                    </a:moveTo>
                    <a:lnTo>
                      <a:pt x="29" y="217"/>
                    </a:lnTo>
                    <a:lnTo>
                      <a:pt x="29" y="343"/>
                    </a:lnTo>
                    <a:lnTo>
                      <a:pt x="188" y="343"/>
                    </a:lnTo>
                    <a:lnTo>
                      <a:pt x="217" y="372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7"/>
                    </a:lnTo>
                    <a:lnTo>
                      <a:pt x="29" y="27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84" name="Freeform 378"/>
              <p:cNvSpPr>
                <a:spLocks/>
              </p:cNvSpPr>
              <p:nvPr/>
            </p:nvSpPr>
            <p:spPr bwMode="auto">
              <a:xfrm>
                <a:off x="5386" y="3139"/>
                <a:ext cx="10" cy="324"/>
              </a:xfrm>
              <a:custGeom>
                <a:avLst/>
                <a:gdLst>
                  <a:gd name="T0" fmla="*/ 0 w 29"/>
                  <a:gd name="T1" fmla="*/ 21 h 372"/>
                  <a:gd name="T2" fmla="*/ 0 w 29"/>
                  <a:gd name="T3" fmla="*/ 260 h 372"/>
                  <a:gd name="T4" fmla="*/ 3 w 29"/>
                  <a:gd name="T5" fmla="*/ 282 h 372"/>
                  <a:gd name="T6" fmla="*/ 3 w 29"/>
                  <a:gd name="T7" fmla="*/ 0 h 372"/>
                  <a:gd name="T8" fmla="*/ 0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0" y="27"/>
                    </a:moveTo>
                    <a:lnTo>
                      <a:pt x="0" y="343"/>
                    </a:lnTo>
                    <a:lnTo>
                      <a:pt x="29" y="372"/>
                    </a:lnTo>
                    <a:lnTo>
                      <a:pt x="2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85" name="Freeform 379"/>
              <p:cNvSpPr>
                <a:spLocks/>
              </p:cNvSpPr>
              <p:nvPr/>
            </p:nvSpPr>
            <p:spPr bwMode="auto">
              <a:xfrm>
                <a:off x="5008" y="2721"/>
                <a:ext cx="72" cy="324"/>
              </a:xfrm>
              <a:custGeom>
                <a:avLst/>
                <a:gdLst>
                  <a:gd name="T0" fmla="*/ 3 w 215"/>
                  <a:gd name="T1" fmla="*/ 163 h 373"/>
                  <a:gd name="T2" fmla="*/ 21 w 215"/>
                  <a:gd name="T3" fmla="*/ 163 h 373"/>
                  <a:gd name="T4" fmla="*/ 21 w 215"/>
                  <a:gd name="T5" fmla="*/ 260 h 373"/>
                  <a:gd name="T6" fmla="*/ 3 w 215"/>
                  <a:gd name="T7" fmla="*/ 260 h 373"/>
                  <a:gd name="T8" fmla="*/ 0 w 215"/>
                  <a:gd name="T9" fmla="*/ 281 h 373"/>
                  <a:gd name="T10" fmla="*/ 24 w 215"/>
                  <a:gd name="T11" fmla="*/ 281 h 373"/>
                  <a:gd name="T12" fmla="*/ 24 w 215"/>
                  <a:gd name="T13" fmla="*/ 0 h 373"/>
                  <a:gd name="T14" fmla="*/ 0 w 215"/>
                  <a:gd name="T15" fmla="*/ 0 h 373"/>
                  <a:gd name="T16" fmla="*/ 3 w 215"/>
                  <a:gd name="T17" fmla="*/ 22 h 373"/>
                  <a:gd name="T18" fmla="*/ 21 w 215"/>
                  <a:gd name="T19" fmla="*/ 22 h 373"/>
                  <a:gd name="T20" fmla="*/ 21 w 215"/>
                  <a:gd name="T21" fmla="*/ 129 h 373"/>
                  <a:gd name="T22" fmla="*/ 3 w 215"/>
                  <a:gd name="T23" fmla="*/ 129 h 373"/>
                  <a:gd name="T24" fmla="*/ 3 w 215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3"/>
                  <a:gd name="T41" fmla="*/ 215 w 215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3">
                    <a:moveTo>
                      <a:pt x="29" y="217"/>
                    </a:moveTo>
                    <a:lnTo>
                      <a:pt x="187" y="217"/>
                    </a:lnTo>
                    <a:lnTo>
                      <a:pt x="187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5" y="373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7" y="29"/>
                    </a:lnTo>
                    <a:lnTo>
                      <a:pt x="187" y="171"/>
                    </a:lnTo>
                    <a:lnTo>
                      <a:pt x="29" y="171"/>
                    </a:lnTo>
                    <a:lnTo>
                      <a:pt x="29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86" name="Freeform 380"/>
              <p:cNvSpPr>
                <a:spLocks/>
              </p:cNvSpPr>
              <p:nvPr/>
            </p:nvSpPr>
            <p:spPr bwMode="auto">
              <a:xfrm>
                <a:off x="5008" y="2721"/>
                <a:ext cx="10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87" name="Freeform 381"/>
              <p:cNvSpPr>
                <a:spLocks/>
              </p:cNvSpPr>
              <p:nvPr/>
            </p:nvSpPr>
            <p:spPr bwMode="auto">
              <a:xfrm>
                <a:off x="4903" y="2721"/>
                <a:ext cx="71" cy="324"/>
              </a:xfrm>
              <a:custGeom>
                <a:avLst/>
                <a:gdLst>
                  <a:gd name="T0" fmla="*/ 3 w 216"/>
                  <a:gd name="T1" fmla="*/ 163 h 373"/>
                  <a:gd name="T2" fmla="*/ 20 w 216"/>
                  <a:gd name="T3" fmla="*/ 163 h 373"/>
                  <a:gd name="T4" fmla="*/ 20 w 216"/>
                  <a:gd name="T5" fmla="*/ 260 h 373"/>
                  <a:gd name="T6" fmla="*/ 3 w 216"/>
                  <a:gd name="T7" fmla="*/ 260 h 373"/>
                  <a:gd name="T8" fmla="*/ 0 w 216"/>
                  <a:gd name="T9" fmla="*/ 281 h 373"/>
                  <a:gd name="T10" fmla="*/ 23 w 216"/>
                  <a:gd name="T11" fmla="*/ 281 h 373"/>
                  <a:gd name="T12" fmla="*/ 23 w 216"/>
                  <a:gd name="T13" fmla="*/ 0 h 373"/>
                  <a:gd name="T14" fmla="*/ 0 w 216"/>
                  <a:gd name="T15" fmla="*/ 0 h 373"/>
                  <a:gd name="T16" fmla="*/ 3 w 216"/>
                  <a:gd name="T17" fmla="*/ 22 h 373"/>
                  <a:gd name="T18" fmla="*/ 20 w 216"/>
                  <a:gd name="T19" fmla="*/ 22 h 373"/>
                  <a:gd name="T20" fmla="*/ 20 w 216"/>
                  <a:gd name="T21" fmla="*/ 129 h 373"/>
                  <a:gd name="T22" fmla="*/ 3 w 216"/>
                  <a:gd name="T23" fmla="*/ 129 h 373"/>
                  <a:gd name="T24" fmla="*/ 3 w 216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3"/>
                  <a:gd name="T41" fmla="*/ 216 w 216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3">
                    <a:moveTo>
                      <a:pt x="29" y="217"/>
                    </a:moveTo>
                    <a:lnTo>
                      <a:pt x="186" y="217"/>
                    </a:lnTo>
                    <a:lnTo>
                      <a:pt x="186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6" y="373"/>
                    </a:lnTo>
                    <a:lnTo>
                      <a:pt x="216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6" y="29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9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88" name="Freeform 382"/>
              <p:cNvSpPr>
                <a:spLocks/>
              </p:cNvSpPr>
              <p:nvPr/>
            </p:nvSpPr>
            <p:spPr bwMode="auto">
              <a:xfrm>
                <a:off x="4903" y="2721"/>
                <a:ext cx="9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89" name="Freeform 383"/>
              <p:cNvSpPr>
                <a:spLocks/>
              </p:cNvSpPr>
              <p:nvPr/>
            </p:nvSpPr>
            <p:spPr bwMode="auto">
              <a:xfrm>
                <a:off x="4799" y="2721"/>
                <a:ext cx="72" cy="324"/>
              </a:xfrm>
              <a:custGeom>
                <a:avLst/>
                <a:gdLst>
                  <a:gd name="T0" fmla="*/ 3 w 215"/>
                  <a:gd name="T1" fmla="*/ 163 h 373"/>
                  <a:gd name="T2" fmla="*/ 21 w 215"/>
                  <a:gd name="T3" fmla="*/ 163 h 373"/>
                  <a:gd name="T4" fmla="*/ 21 w 215"/>
                  <a:gd name="T5" fmla="*/ 260 h 373"/>
                  <a:gd name="T6" fmla="*/ 3 w 215"/>
                  <a:gd name="T7" fmla="*/ 260 h 373"/>
                  <a:gd name="T8" fmla="*/ 0 w 215"/>
                  <a:gd name="T9" fmla="*/ 281 h 373"/>
                  <a:gd name="T10" fmla="*/ 24 w 215"/>
                  <a:gd name="T11" fmla="*/ 281 h 373"/>
                  <a:gd name="T12" fmla="*/ 24 w 215"/>
                  <a:gd name="T13" fmla="*/ 0 h 373"/>
                  <a:gd name="T14" fmla="*/ 0 w 215"/>
                  <a:gd name="T15" fmla="*/ 0 h 373"/>
                  <a:gd name="T16" fmla="*/ 3 w 215"/>
                  <a:gd name="T17" fmla="*/ 22 h 373"/>
                  <a:gd name="T18" fmla="*/ 21 w 215"/>
                  <a:gd name="T19" fmla="*/ 22 h 373"/>
                  <a:gd name="T20" fmla="*/ 21 w 215"/>
                  <a:gd name="T21" fmla="*/ 129 h 373"/>
                  <a:gd name="T22" fmla="*/ 3 w 215"/>
                  <a:gd name="T23" fmla="*/ 129 h 373"/>
                  <a:gd name="T24" fmla="*/ 3 w 215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3"/>
                  <a:gd name="T41" fmla="*/ 215 w 215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3">
                    <a:moveTo>
                      <a:pt x="28" y="217"/>
                    </a:moveTo>
                    <a:lnTo>
                      <a:pt x="186" y="217"/>
                    </a:lnTo>
                    <a:lnTo>
                      <a:pt x="186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5" y="373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6" y="29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90" name="Freeform 384"/>
              <p:cNvSpPr>
                <a:spLocks/>
              </p:cNvSpPr>
              <p:nvPr/>
            </p:nvSpPr>
            <p:spPr bwMode="auto">
              <a:xfrm>
                <a:off x="4799" y="2721"/>
                <a:ext cx="10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91" name="Freeform 386"/>
              <p:cNvSpPr>
                <a:spLocks/>
              </p:cNvSpPr>
              <p:nvPr/>
            </p:nvSpPr>
            <p:spPr bwMode="auto">
              <a:xfrm>
                <a:off x="4903" y="3139"/>
                <a:ext cx="9" cy="324"/>
              </a:xfrm>
              <a:custGeom>
                <a:avLst/>
                <a:gdLst>
                  <a:gd name="T0" fmla="*/ 3 w 29"/>
                  <a:gd name="T1" fmla="*/ 21 h 372"/>
                  <a:gd name="T2" fmla="*/ 3 w 29"/>
                  <a:gd name="T3" fmla="*/ 260 h 372"/>
                  <a:gd name="T4" fmla="*/ 0 w 29"/>
                  <a:gd name="T5" fmla="*/ 282 h 372"/>
                  <a:gd name="T6" fmla="*/ 0 w 29"/>
                  <a:gd name="T7" fmla="*/ 0 h 372"/>
                  <a:gd name="T8" fmla="*/ 3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29" y="27"/>
                    </a:moveTo>
                    <a:lnTo>
                      <a:pt x="29" y="343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92" name="Freeform 387"/>
              <p:cNvSpPr>
                <a:spLocks/>
              </p:cNvSpPr>
              <p:nvPr/>
            </p:nvSpPr>
            <p:spPr bwMode="auto">
              <a:xfrm>
                <a:off x="4799" y="3139"/>
                <a:ext cx="72" cy="324"/>
              </a:xfrm>
              <a:custGeom>
                <a:avLst/>
                <a:gdLst>
                  <a:gd name="T0" fmla="*/ 3 w 215"/>
                  <a:gd name="T1" fmla="*/ 165 h 372"/>
                  <a:gd name="T2" fmla="*/ 21 w 215"/>
                  <a:gd name="T3" fmla="*/ 165 h 372"/>
                  <a:gd name="T4" fmla="*/ 21 w 215"/>
                  <a:gd name="T5" fmla="*/ 260 h 372"/>
                  <a:gd name="T6" fmla="*/ 3 w 215"/>
                  <a:gd name="T7" fmla="*/ 260 h 372"/>
                  <a:gd name="T8" fmla="*/ 0 w 215"/>
                  <a:gd name="T9" fmla="*/ 282 h 372"/>
                  <a:gd name="T10" fmla="*/ 24 w 215"/>
                  <a:gd name="T11" fmla="*/ 282 h 372"/>
                  <a:gd name="T12" fmla="*/ 24 w 215"/>
                  <a:gd name="T13" fmla="*/ 0 h 372"/>
                  <a:gd name="T14" fmla="*/ 0 w 215"/>
                  <a:gd name="T15" fmla="*/ 0 h 372"/>
                  <a:gd name="T16" fmla="*/ 3 w 215"/>
                  <a:gd name="T17" fmla="*/ 21 h 372"/>
                  <a:gd name="T18" fmla="*/ 21 w 215"/>
                  <a:gd name="T19" fmla="*/ 21 h 372"/>
                  <a:gd name="T20" fmla="*/ 21 w 215"/>
                  <a:gd name="T21" fmla="*/ 130 h 372"/>
                  <a:gd name="T22" fmla="*/ 3 w 215"/>
                  <a:gd name="T23" fmla="*/ 130 h 372"/>
                  <a:gd name="T24" fmla="*/ 3 w 215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2"/>
                  <a:gd name="T41" fmla="*/ 215 w 215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2">
                    <a:moveTo>
                      <a:pt x="28" y="217"/>
                    </a:moveTo>
                    <a:lnTo>
                      <a:pt x="186" y="217"/>
                    </a:lnTo>
                    <a:lnTo>
                      <a:pt x="186" y="343"/>
                    </a:lnTo>
                    <a:lnTo>
                      <a:pt x="29" y="343"/>
                    </a:lnTo>
                    <a:lnTo>
                      <a:pt x="0" y="372"/>
                    </a:lnTo>
                    <a:lnTo>
                      <a:pt x="215" y="372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7"/>
                    </a:lnTo>
                    <a:lnTo>
                      <a:pt x="186" y="27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93" name="Freeform 388"/>
              <p:cNvSpPr>
                <a:spLocks/>
              </p:cNvSpPr>
              <p:nvPr/>
            </p:nvSpPr>
            <p:spPr bwMode="auto">
              <a:xfrm>
                <a:off x="4799" y="3139"/>
                <a:ext cx="10" cy="324"/>
              </a:xfrm>
              <a:custGeom>
                <a:avLst/>
                <a:gdLst>
                  <a:gd name="T0" fmla="*/ 3 w 29"/>
                  <a:gd name="T1" fmla="*/ 21 h 372"/>
                  <a:gd name="T2" fmla="*/ 3 w 29"/>
                  <a:gd name="T3" fmla="*/ 260 h 372"/>
                  <a:gd name="T4" fmla="*/ 0 w 29"/>
                  <a:gd name="T5" fmla="*/ 282 h 372"/>
                  <a:gd name="T6" fmla="*/ 0 w 29"/>
                  <a:gd name="T7" fmla="*/ 0 h 372"/>
                  <a:gd name="T8" fmla="*/ 3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29" y="27"/>
                    </a:moveTo>
                    <a:lnTo>
                      <a:pt x="29" y="343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94" name="Rectangle 389"/>
              <p:cNvSpPr>
                <a:spLocks noChangeArrowheads="1"/>
              </p:cNvSpPr>
              <p:nvPr/>
            </p:nvSpPr>
            <p:spPr bwMode="auto">
              <a:xfrm>
                <a:off x="5114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95" name="Rectangle 390"/>
              <p:cNvSpPr>
                <a:spLocks noChangeArrowheads="1"/>
              </p:cNvSpPr>
              <p:nvPr/>
            </p:nvSpPr>
            <p:spPr bwMode="auto">
              <a:xfrm>
                <a:off x="5218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96" name="Rectangle 391"/>
              <p:cNvSpPr>
                <a:spLocks noChangeArrowheads="1"/>
              </p:cNvSpPr>
              <p:nvPr/>
            </p:nvSpPr>
            <p:spPr bwMode="auto">
              <a:xfrm>
                <a:off x="5324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97" name="Rectangle 392"/>
              <p:cNvSpPr>
                <a:spLocks noChangeArrowheads="1"/>
              </p:cNvSpPr>
              <p:nvPr/>
            </p:nvSpPr>
            <p:spPr bwMode="auto">
              <a:xfrm>
                <a:off x="5008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98" name="Rectangle 393"/>
              <p:cNvSpPr>
                <a:spLocks noChangeArrowheads="1"/>
              </p:cNvSpPr>
              <p:nvPr/>
            </p:nvSpPr>
            <p:spPr bwMode="auto">
              <a:xfrm>
                <a:off x="4903" y="2898"/>
                <a:ext cx="71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99" name="Rectangle 394"/>
              <p:cNvSpPr>
                <a:spLocks noChangeArrowheads="1"/>
              </p:cNvSpPr>
              <p:nvPr/>
            </p:nvSpPr>
            <p:spPr bwMode="auto">
              <a:xfrm>
                <a:off x="4799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100" name="Freeform 395"/>
              <p:cNvSpPr>
                <a:spLocks/>
              </p:cNvSpPr>
              <p:nvPr/>
            </p:nvSpPr>
            <p:spPr bwMode="auto">
              <a:xfrm>
                <a:off x="4986" y="2736"/>
                <a:ext cx="12" cy="37"/>
              </a:xfrm>
              <a:custGeom>
                <a:avLst/>
                <a:gdLst>
                  <a:gd name="T0" fmla="*/ 2 w 37"/>
                  <a:gd name="T1" fmla="*/ 36 h 38"/>
                  <a:gd name="T2" fmla="*/ 3 w 37"/>
                  <a:gd name="T3" fmla="*/ 34 h 38"/>
                  <a:gd name="T4" fmla="*/ 3 w 37"/>
                  <a:gd name="T5" fmla="*/ 30 h 38"/>
                  <a:gd name="T6" fmla="*/ 4 w 37"/>
                  <a:gd name="T7" fmla="*/ 23 h 38"/>
                  <a:gd name="T8" fmla="*/ 4 w 37"/>
                  <a:gd name="T9" fmla="*/ 19 h 38"/>
                  <a:gd name="T10" fmla="*/ 4 w 37"/>
                  <a:gd name="T11" fmla="*/ 12 h 38"/>
                  <a:gd name="T12" fmla="*/ 3 w 37"/>
                  <a:gd name="T13" fmla="*/ 5 h 38"/>
                  <a:gd name="T14" fmla="*/ 3 w 37"/>
                  <a:gd name="T15" fmla="*/ 1 h 38"/>
                  <a:gd name="T16" fmla="*/ 2 w 37"/>
                  <a:gd name="T17" fmla="*/ 0 h 38"/>
                  <a:gd name="T18" fmla="*/ 1 w 37"/>
                  <a:gd name="T19" fmla="*/ 1 h 38"/>
                  <a:gd name="T20" fmla="*/ 1 w 37"/>
                  <a:gd name="T21" fmla="*/ 5 h 38"/>
                  <a:gd name="T22" fmla="*/ 0 w 37"/>
                  <a:gd name="T23" fmla="*/ 12 h 38"/>
                  <a:gd name="T24" fmla="*/ 0 w 37"/>
                  <a:gd name="T25" fmla="*/ 19 h 38"/>
                  <a:gd name="T26" fmla="*/ 0 w 37"/>
                  <a:gd name="T27" fmla="*/ 23 h 38"/>
                  <a:gd name="T28" fmla="*/ 1 w 37"/>
                  <a:gd name="T29" fmla="*/ 30 h 38"/>
                  <a:gd name="T30" fmla="*/ 1 w 37"/>
                  <a:gd name="T31" fmla="*/ 34 h 38"/>
                  <a:gd name="T32" fmla="*/ 2 w 37"/>
                  <a:gd name="T33" fmla="*/ 36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7"/>
                  <a:gd name="T52" fmla="*/ 0 h 38"/>
                  <a:gd name="T53" fmla="*/ 37 w 37"/>
                  <a:gd name="T54" fmla="*/ 38 h 3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7" h="38">
                    <a:moveTo>
                      <a:pt x="19" y="38"/>
                    </a:moveTo>
                    <a:lnTo>
                      <a:pt x="26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7" y="19"/>
                    </a:lnTo>
                    <a:lnTo>
                      <a:pt x="36" y="12"/>
                    </a:lnTo>
                    <a:lnTo>
                      <a:pt x="32" y="5"/>
                    </a:lnTo>
                    <a:lnTo>
                      <a:pt x="26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</p:grpSp>
        <p:sp>
          <p:nvSpPr>
            <p:cNvPr id="15" name="Text Box 97"/>
            <p:cNvSpPr txBox="1">
              <a:spLocks noChangeArrowheads="1"/>
            </p:cNvSpPr>
            <p:nvPr/>
          </p:nvSpPr>
          <p:spPr bwMode="auto">
            <a:xfrm>
              <a:off x="7347080" y="4044606"/>
              <a:ext cx="1396058" cy="200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8477" tIns="54241" rIns="108477" bIns="5424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763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социально-значимый объект</a:t>
              </a:r>
            </a:p>
          </p:txBody>
        </p:sp>
        <p:grpSp>
          <p:nvGrpSpPr>
            <p:cNvPr id="16" name="Группа 119"/>
            <p:cNvGrpSpPr>
              <a:grpSpLocks/>
            </p:cNvGrpSpPr>
            <p:nvPr/>
          </p:nvGrpSpPr>
          <p:grpSpPr bwMode="auto">
            <a:xfrm>
              <a:off x="7140896" y="4238658"/>
              <a:ext cx="117979" cy="105169"/>
              <a:chOff x="214313" y="8958263"/>
              <a:chExt cx="642937" cy="500062"/>
            </a:xfrm>
          </p:grpSpPr>
          <p:sp>
            <p:nvSpPr>
              <p:cNvPr id="18" name="Прямоугольник 15"/>
              <p:cNvSpPr>
                <a:spLocks noChangeArrowheads="1"/>
              </p:cNvSpPr>
              <p:nvPr/>
            </p:nvSpPr>
            <p:spPr bwMode="auto">
              <a:xfrm>
                <a:off x="214313" y="9172575"/>
                <a:ext cx="642937" cy="285750"/>
              </a:xfrm>
              <a:prstGeom prst="rect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1082534"/>
                <a:endParaRPr lang="ru-RU" sz="678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" name="Равнобедренный треугольник 16"/>
              <p:cNvSpPr>
                <a:spLocks noChangeArrowheads="1"/>
              </p:cNvSpPr>
              <p:nvPr/>
            </p:nvSpPr>
            <p:spPr bwMode="auto">
              <a:xfrm>
                <a:off x="214313" y="8958263"/>
                <a:ext cx="642937" cy="214312"/>
              </a:xfrm>
              <a:prstGeom prst="triangle">
                <a:avLst>
                  <a:gd name="adj" fmla="val 50000"/>
                </a:avLst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1082534"/>
                <a:endParaRPr lang="ru-RU" sz="678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20" name="Группа 19"/>
              <p:cNvGrpSpPr>
                <a:grpSpLocks/>
              </p:cNvGrpSpPr>
              <p:nvPr/>
            </p:nvGrpSpPr>
            <p:grpSpPr bwMode="auto">
              <a:xfrm>
                <a:off x="463631" y="9009063"/>
                <a:ext cx="142876" cy="142875"/>
                <a:chOff x="11544336" y="8944798"/>
                <a:chExt cx="142876" cy="142876"/>
              </a:xfrm>
            </p:grpSpPr>
            <p:cxnSp>
              <p:nvCxnSpPr>
                <p:cNvPr id="21" name="Прямая соединительная линия 18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11544336" y="9015442"/>
                  <a:ext cx="142876" cy="1588"/>
                </a:xfrm>
                <a:prstGeom prst="line">
                  <a:avLst/>
                </a:prstGeom>
                <a:noFill/>
                <a:ln w="19050" algn="ctr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22" name="Прямая соединительная линия 20"/>
                <p:cNvCxnSpPr>
                  <a:cxnSpLocks noChangeShapeType="1"/>
                </p:cNvCxnSpPr>
                <p:nvPr/>
              </p:nvCxnSpPr>
              <p:spPr bwMode="auto">
                <a:xfrm>
                  <a:off x="11544336" y="9015442"/>
                  <a:ext cx="142876" cy="1588"/>
                </a:xfrm>
                <a:prstGeom prst="line">
                  <a:avLst/>
                </a:prstGeom>
                <a:noFill/>
                <a:ln w="19050" algn="ctr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</p:grpSp>
        </p:grpSp>
        <p:sp>
          <p:nvSpPr>
            <p:cNvPr id="17" name="Text Box 97"/>
            <p:cNvSpPr txBox="1">
              <a:spLocks noChangeArrowheads="1"/>
            </p:cNvSpPr>
            <p:nvPr/>
          </p:nvSpPr>
          <p:spPr bwMode="auto">
            <a:xfrm>
              <a:off x="7342769" y="4183449"/>
              <a:ext cx="1373860" cy="200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8477" tIns="54241" rIns="108477" bIns="5424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763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больница</a:t>
              </a:r>
            </a:p>
          </p:txBody>
        </p:sp>
      </p:grpSp>
      <p:pic>
        <p:nvPicPr>
          <p:cNvPr id="120" name="Вельск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0" y="1005339"/>
            <a:ext cx="2955698" cy="1800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</p:pic>
      <p:sp>
        <p:nvSpPr>
          <p:cNvPr id="220" name="Прямоугольник 219"/>
          <p:cNvSpPr/>
          <p:nvPr/>
        </p:nvSpPr>
        <p:spPr bwMode="auto">
          <a:xfrm>
            <a:off x="4892608" y="2967465"/>
            <a:ext cx="1442362" cy="47883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60950" tIns="30474" rIns="60950" bIns="30474">
            <a:spAutoFit/>
          </a:bodyPr>
          <a:lstStyle/>
          <a:p>
            <a:pPr algn="ctr"/>
            <a:r>
              <a:rPr lang="ru-RU" sz="1356" b="1" dirty="0">
                <a:latin typeface="Times New Roman" pitchFamily="18" charset="0"/>
                <a:cs typeface="Times New Roman" pitchFamily="18" charset="0"/>
              </a:rPr>
              <a:t>Вельский район,</a:t>
            </a:r>
          </a:p>
          <a:p>
            <a:pPr algn="ctr"/>
            <a:r>
              <a:rPr lang="ru-RU" sz="1356" b="1" dirty="0">
                <a:latin typeface="Times New Roman" pitchFamily="18" charset="0"/>
                <a:cs typeface="Times New Roman" pitchFamily="18" charset="0"/>
              </a:rPr>
              <a:t>г. Вельск</a:t>
            </a:r>
          </a:p>
        </p:txBody>
      </p:sp>
      <p:grpSp>
        <p:nvGrpSpPr>
          <p:cNvPr id="221" name="Группа 220"/>
          <p:cNvGrpSpPr/>
          <p:nvPr/>
        </p:nvGrpSpPr>
        <p:grpSpPr>
          <a:xfrm>
            <a:off x="5560155" y="4469143"/>
            <a:ext cx="1004240" cy="646893"/>
            <a:chOff x="4955319" y="1922951"/>
            <a:chExt cx="888681" cy="572454"/>
          </a:xfrm>
        </p:grpSpPr>
        <p:grpSp>
          <p:nvGrpSpPr>
            <p:cNvPr id="222" name="Группа 221"/>
            <p:cNvGrpSpPr/>
            <p:nvPr/>
          </p:nvGrpSpPr>
          <p:grpSpPr>
            <a:xfrm>
              <a:off x="4955319" y="2151232"/>
              <a:ext cx="888681" cy="344173"/>
              <a:chOff x="4423587" y="1006624"/>
              <a:chExt cx="888681" cy="344173"/>
            </a:xfrm>
          </p:grpSpPr>
          <p:sp>
            <p:nvSpPr>
              <p:cNvPr id="225" name="Прямоугольник 224"/>
              <p:cNvSpPr/>
              <p:nvPr/>
            </p:nvSpPr>
            <p:spPr>
              <a:xfrm>
                <a:off x="4423587" y="1009554"/>
                <a:ext cx="573983" cy="153785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79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213/7</a:t>
                </a:r>
              </a:p>
            </p:txBody>
          </p:sp>
          <p:sp>
            <p:nvSpPr>
              <p:cNvPr id="226" name="Прямоугольник 225"/>
              <p:cNvSpPr/>
              <p:nvPr/>
            </p:nvSpPr>
            <p:spPr>
              <a:xfrm>
                <a:off x="4426203" y="1163341"/>
                <a:ext cx="868437" cy="187456"/>
              </a:xfrm>
              <a:prstGeom prst="rect">
                <a:avLst/>
              </a:prstGeom>
              <a:solidFill>
                <a:srgbClr val="92D050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137768" tIns="68884" rIns="137768" bIns="68884" anchor="ctr"/>
              <a:lstStyle/>
              <a:p>
                <a:pPr algn="ctr"/>
                <a:r>
                  <a:rPr lang="ru-RU" sz="791" kern="0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10330/49240</a:t>
                </a:r>
              </a:p>
            </p:txBody>
          </p:sp>
          <p:sp>
            <p:nvSpPr>
              <p:cNvPr id="227" name="Скругленный прямоугольник 226"/>
              <p:cNvSpPr/>
              <p:nvPr/>
            </p:nvSpPr>
            <p:spPr>
              <a:xfrm>
                <a:off x="5025032" y="1006624"/>
                <a:ext cx="287236" cy="140848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ru-RU" sz="79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55%</a:t>
                </a:r>
              </a:p>
            </p:txBody>
          </p:sp>
        </p:grpSp>
        <p:sp>
          <p:nvSpPr>
            <p:cNvPr id="223" name="TextBox 23"/>
            <p:cNvSpPr txBox="1"/>
            <p:nvPr/>
          </p:nvSpPr>
          <p:spPr bwMode="auto">
            <a:xfrm>
              <a:off x="5310022" y="1922951"/>
              <a:ext cx="375688" cy="208640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32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18</a:t>
              </a:r>
              <a:endParaRPr lang="ru-RU" sz="9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4" name="TextBox 23"/>
            <p:cNvSpPr txBox="1"/>
            <p:nvPr/>
          </p:nvSpPr>
          <p:spPr bwMode="auto">
            <a:xfrm>
              <a:off x="5151732" y="1922951"/>
              <a:ext cx="306883" cy="20864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32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ru-RU" sz="9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9" name="Прямоугольник 228"/>
          <p:cNvSpPr/>
          <p:nvPr/>
        </p:nvSpPr>
        <p:spPr>
          <a:xfrm>
            <a:off x="-10176" y="783953"/>
            <a:ext cx="2965874" cy="2126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330" tIns="51665" rIns="103330" bIns="51665" rtlCol="0"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1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sp>
        <p:nvSpPr>
          <p:cNvPr id="230" name="TextBox 229"/>
          <p:cNvSpPr txBox="1"/>
          <p:nvPr/>
        </p:nvSpPr>
        <p:spPr>
          <a:xfrm>
            <a:off x="2" y="7494040"/>
            <a:ext cx="2164432" cy="70419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txBody>
          <a:bodyPr wrap="square" lIns="77498" tIns="38749" rIns="77498" bIns="38749" rtlCol="0">
            <a:spAutoFit/>
          </a:bodyPr>
          <a:lstStyle/>
          <a:p>
            <a:r>
              <a:rPr lang="ru-RU" sz="678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14:10 </a:t>
            </a:r>
            <a:r>
              <a:rPr lang="ru-RU" sz="678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10.04.2021</a:t>
            </a:r>
            <a:endParaRPr lang="ru-RU" sz="67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Архангельской области</a:t>
            </a:r>
          </a:p>
          <a:p>
            <a:r>
              <a:rPr lang="ru-RU" sz="6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 7 </a:t>
            </a:r>
            <a:r>
              <a:rPr lang="ru-RU" sz="678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Е.В. Редута</a:t>
            </a:r>
            <a:endParaRPr lang="ru-RU" sz="67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3915-1113</a:t>
            </a:r>
          </a:p>
          <a:p>
            <a:r>
              <a:rPr lang="ru-RU" sz="6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Использовались: АИУС РСЧС – 2030, </a:t>
            </a:r>
            <a:r>
              <a:rPr lang="en-US" sz="6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Google Earth</a:t>
            </a:r>
          </a:p>
          <a:p>
            <a:r>
              <a:rPr lang="ru-RU" sz="6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масштаб 1:</a:t>
            </a:r>
            <a:r>
              <a:rPr lang="en-US" sz="6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ru-RU" sz="6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000</a:t>
            </a:r>
          </a:p>
        </p:txBody>
      </p:sp>
    </p:spTree>
    <p:extLst>
      <p:ext uri="{BB962C8B-B14F-4D97-AF65-F5344CB8AC3E}">
        <p14:creationId xmlns:p14="http://schemas.microsoft.com/office/powerpoint/2010/main" val="50543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66" fill="hold"/>
                                        <p:tgtEl>
                                          <p:spTgt spid="1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-21223" y="3233"/>
            <a:ext cx="10344902" cy="77031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39497" tIns="19750" rIns="39497" bIns="19750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93604">
              <a:lnSpc>
                <a:spcPct val="85000"/>
              </a:lnSpc>
            </a:pPr>
            <a:r>
              <a:rPr lang="ru-RU" sz="1356" dirty="0">
                <a:solidFill>
                  <a:prstClr val="white"/>
                </a:solidFill>
              </a:rPr>
              <a:t>ИНФОРМАЦИОННЫЕ МАТЕРИАЛЫ ПО ОСАДКАМ И ПОРЫВАМ ВЕТРА </a:t>
            </a:r>
          </a:p>
          <a:p>
            <a:pPr defTabSz="993604">
              <a:lnSpc>
                <a:spcPct val="85000"/>
              </a:lnSpc>
            </a:pPr>
            <a:r>
              <a:rPr lang="ru-RU" sz="1356" dirty="0">
                <a:solidFill>
                  <a:prstClr val="white"/>
                </a:solidFill>
              </a:rPr>
              <a:t>НА ТЕРРИТОРИИ АРХАНГЕЛЬСКОЙ ОБЛАСТИ, Г. ШЕНКУРСК</a:t>
            </a:r>
          </a:p>
          <a:p>
            <a:pPr defTabSz="993604">
              <a:lnSpc>
                <a:spcPct val="85000"/>
              </a:lnSpc>
            </a:pPr>
            <a:r>
              <a:rPr lang="ru-RU" sz="1356" dirty="0">
                <a:solidFill>
                  <a:prstClr val="white"/>
                </a:solidFill>
              </a:rPr>
              <a:t> (</a:t>
            </a:r>
            <a:r>
              <a:rPr lang="ru-RU" sz="1356" dirty="0"/>
              <a:t>РИСК НАРУШЕНИЯ ЭЛЕКТРОСНАБЖЕНИЯ </a:t>
            </a:r>
            <a:r>
              <a:rPr lang="ru-RU" sz="1356" dirty="0">
                <a:solidFill>
                  <a:prstClr val="white"/>
                </a:solidFill>
              </a:rPr>
              <a:t>НА </a:t>
            </a:r>
            <a:r>
              <a:rPr lang="ru-RU" sz="1356" dirty="0" smtClean="0">
                <a:solidFill>
                  <a:prstClr val="white"/>
                </a:solidFill>
              </a:rPr>
              <a:t>11.04.2021)</a:t>
            </a:r>
            <a:endParaRPr lang="ru-RU" sz="1356" dirty="0">
              <a:solidFill>
                <a:prstClr val="white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 l="12333" t="23851" r="7667" b="4148"/>
          <a:stretch>
            <a:fillRect/>
          </a:stretch>
        </p:blipFill>
        <p:spPr bwMode="auto">
          <a:xfrm>
            <a:off x="1" y="783931"/>
            <a:ext cx="10333038" cy="7425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Группа 10"/>
          <p:cNvGrpSpPr/>
          <p:nvPr/>
        </p:nvGrpSpPr>
        <p:grpSpPr>
          <a:xfrm>
            <a:off x="4755178" y="3489559"/>
            <a:ext cx="1270969" cy="1124943"/>
            <a:chOff x="6042883" y="2731534"/>
            <a:chExt cx="1124718" cy="995495"/>
          </a:xfrm>
        </p:grpSpPr>
        <p:grpSp>
          <p:nvGrpSpPr>
            <p:cNvPr id="12" name="Group 316"/>
            <p:cNvGrpSpPr>
              <a:grpSpLocks/>
            </p:cNvGrpSpPr>
            <p:nvPr/>
          </p:nvGrpSpPr>
          <p:grpSpPr bwMode="auto">
            <a:xfrm>
              <a:off x="6042883" y="2822612"/>
              <a:ext cx="217959" cy="170384"/>
              <a:chOff x="4727" y="2506"/>
              <a:chExt cx="706" cy="1172"/>
            </a:xfrm>
          </p:grpSpPr>
          <p:sp>
            <p:nvSpPr>
              <p:cNvPr id="26" name="Freeform 317"/>
              <p:cNvSpPr>
                <a:spLocks/>
              </p:cNvSpPr>
              <p:nvPr/>
            </p:nvSpPr>
            <p:spPr bwMode="auto">
              <a:xfrm>
                <a:off x="4727" y="3558"/>
                <a:ext cx="46" cy="120"/>
              </a:xfrm>
              <a:custGeom>
                <a:avLst/>
                <a:gdLst>
                  <a:gd name="T0" fmla="*/ 0 w 139"/>
                  <a:gd name="T1" fmla="*/ 107 h 135"/>
                  <a:gd name="T2" fmla="*/ 0 w 139"/>
                  <a:gd name="T3" fmla="*/ 73 h 135"/>
                  <a:gd name="T4" fmla="*/ 5 w 139"/>
                  <a:gd name="T5" fmla="*/ 73 h 135"/>
                  <a:gd name="T6" fmla="*/ 5 w 139"/>
                  <a:gd name="T7" fmla="*/ 37 h 135"/>
                  <a:gd name="T8" fmla="*/ 10 w 139"/>
                  <a:gd name="T9" fmla="*/ 37 h 135"/>
                  <a:gd name="T10" fmla="*/ 10 w 139"/>
                  <a:gd name="T11" fmla="*/ 0 h 135"/>
                  <a:gd name="T12" fmla="*/ 15 w 139"/>
                  <a:gd name="T13" fmla="*/ 0 h 135"/>
                  <a:gd name="T14" fmla="*/ 15 w 139"/>
                  <a:gd name="T15" fmla="*/ 107 h 135"/>
                  <a:gd name="T16" fmla="*/ 0 w 139"/>
                  <a:gd name="T17" fmla="*/ 107 h 1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9"/>
                  <a:gd name="T28" fmla="*/ 0 h 135"/>
                  <a:gd name="T29" fmla="*/ 139 w 139"/>
                  <a:gd name="T30" fmla="*/ 135 h 13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9" h="135">
                    <a:moveTo>
                      <a:pt x="0" y="135"/>
                    </a:moveTo>
                    <a:lnTo>
                      <a:pt x="0" y="92"/>
                    </a:lnTo>
                    <a:lnTo>
                      <a:pt x="46" y="92"/>
                    </a:lnTo>
                    <a:lnTo>
                      <a:pt x="46" y="47"/>
                    </a:lnTo>
                    <a:lnTo>
                      <a:pt x="92" y="47"/>
                    </a:lnTo>
                    <a:lnTo>
                      <a:pt x="92" y="0"/>
                    </a:lnTo>
                    <a:lnTo>
                      <a:pt x="139" y="0"/>
                    </a:lnTo>
                    <a:lnTo>
                      <a:pt x="139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7" name="Freeform 318"/>
              <p:cNvSpPr>
                <a:spLocks/>
              </p:cNvSpPr>
              <p:nvPr/>
            </p:nvSpPr>
            <p:spPr bwMode="auto">
              <a:xfrm>
                <a:off x="4773" y="2564"/>
                <a:ext cx="648" cy="1114"/>
              </a:xfrm>
              <a:custGeom>
                <a:avLst/>
                <a:gdLst>
                  <a:gd name="T0" fmla="*/ 0 w 1946"/>
                  <a:gd name="T1" fmla="*/ 971 h 1278"/>
                  <a:gd name="T2" fmla="*/ 0 w 1946"/>
                  <a:gd name="T3" fmla="*/ 78 h 1278"/>
                  <a:gd name="T4" fmla="*/ 84 w 1946"/>
                  <a:gd name="T5" fmla="*/ 78 h 1278"/>
                  <a:gd name="T6" fmla="*/ 84 w 1946"/>
                  <a:gd name="T7" fmla="*/ 71 h 1278"/>
                  <a:gd name="T8" fmla="*/ 84 w 1946"/>
                  <a:gd name="T9" fmla="*/ 62 h 1278"/>
                  <a:gd name="T10" fmla="*/ 85 w 1946"/>
                  <a:gd name="T11" fmla="*/ 55 h 1278"/>
                  <a:gd name="T12" fmla="*/ 85 w 1946"/>
                  <a:gd name="T13" fmla="*/ 48 h 1278"/>
                  <a:gd name="T14" fmla="*/ 86 w 1946"/>
                  <a:gd name="T15" fmla="*/ 42 h 1278"/>
                  <a:gd name="T16" fmla="*/ 88 w 1946"/>
                  <a:gd name="T17" fmla="*/ 35 h 1278"/>
                  <a:gd name="T18" fmla="*/ 89 w 1946"/>
                  <a:gd name="T19" fmla="*/ 29 h 1278"/>
                  <a:gd name="T20" fmla="*/ 91 w 1946"/>
                  <a:gd name="T21" fmla="*/ 23 h 1278"/>
                  <a:gd name="T22" fmla="*/ 92 w 1946"/>
                  <a:gd name="T23" fmla="*/ 18 h 1278"/>
                  <a:gd name="T24" fmla="*/ 94 w 1946"/>
                  <a:gd name="T25" fmla="*/ 14 h 1278"/>
                  <a:gd name="T26" fmla="*/ 96 w 1946"/>
                  <a:gd name="T27" fmla="*/ 10 h 1278"/>
                  <a:gd name="T28" fmla="*/ 98 w 1946"/>
                  <a:gd name="T29" fmla="*/ 6 h 1278"/>
                  <a:gd name="T30" fmla="*/ 101 w 1946"/>
                  <a:gd name="T31" fmla="*/ 3 h 1278"/>
                  <a:gd name="T32" fmla="*/ 103 w 1946"/>
                  <a:gd name="T33" fmla="*/ 3 h 1278"/>
                  <a:gd name="T34" fmla="*/ 105 w 1946"/>
                  <a:gd name="T35" fmla="*/ 0 h 1278"/>
                  <a:gd name="T36" fmla="*/ 108 w 1946"/>
                  <a:gd name="T37" fmla="*/ 0 h 1278"/>
                  <a:gd name="T38" fmla="*/ 110 w 1946"/>
                  <a:gd name="T39" fmla="*/ 0 h 1278"/>
                  <a:gd name="T40" fmla="*/ 113 w 1946"/>
                  <a:gd name="T41" fmla="*/ 3 h 1278"/>
                  <a:gd name="T42" fmla="*/ 115 w 1946"/>
                  <a:gd name="T43" fmla="*/ 3 h 1278"/>
                  <a:gd name="T44" fmla="*/ 118 w 1946"/>
                  <a:gd name="T45" fmla="*/ 6 h 1278"/>
                  <a:gd name="T46" fmla="*/ 120 w 1946"/>
                  <a:gd name="T47" fmla="*/ 10 h 1278"/>
                  <a:gd name="T48" fmla="*/ 122 w 1946"/>
                  <a:gd name="T49" fmla="*/ 14 h 1278"/>
                  <a:gd name="T50" fmla="*/ 124 w 1946"/>
                  <a:gd name="T51" fmla="*/ 18 h 1278"/>
                  <a:gd name="T52" fmla="*/ 125 w 1946"/>
                  <a:gd name="T53" fmla="*/ 23 h 1278"/>
                  <a:gd name="T54" fmla="*/ 127 w 1946"/>
                  <a:gd name="T55" fmla="*/ 29 h 1278"/>
                  <a:gd name="T56" fmla="*/ 128 w 1946"/>
                  <a:gd name="T57" fmla="*/ 35 h 1278"/>
                  <a:gd name="T58" fmla="*/ 130 w 1946"/>
                  <a:gd name="T59" fmla="*/ 42 h 1278"/>
                  <a:gd name="T60" fmla="*/ 130 w 1946"/>
                  <a:gd name="T61" fmla="*/ 48 h 1278"/>
                  <a:gd name="T62" fmla="*/ 131 w 1946"/>
                  <a:gd name="T63" fmla="*/ 55 h 1278"/>
                  <a:gd name="T64" fmla="*/ 132 w 1946"/>
                  <a:gd name="T65" fmla="*/ 62 h 1278"/>
                  <a:gd name="T66" fmla="*/ 132 w 1946"/>
                  <a:gd name="T67" fmla="*/ 71 h 1278"/>
                  <a:gd name="T68" fmla="*/ 132 w 1946"/>
                  <a:gd name="T69" fmla="*/ 78 h 1278"/>
                  <a:gd name="T70" fmla="*/ 216 w 1946"/>
                  <a:gd name="T71" fmla="*/ 78 h 1278"/>
                  <a:gd name="T72" fmla="*/ 216 w 1946"/>
                  <a:gd name="T73" fmla="*/ 970 h 1278"/>
                  <a:gd name="T74" fmla="*/ 0 w 1946"/>
                  <a:gd name="T75" fmla="*/ 971 h 127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946"/>
                  <a:gd name="T115" fmla="*/ 0 h 1278"/>
                  <a:gd name="T116" fmla="*/ 1946 w 1946"/>
                  <a:gd name="T117" fmla="*/ 1278 h 1278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946" h="1278">
                    <a:moveTo>
                      <a:pt x="0" y="1278"/>
                    </a:moveTo>
                    <a:lnTo>
                      <a:pt x="0" y="103"/>
                    </a:lnTo>
                    <a:lnTo>
                      <a:pt x="753" y="103"/>
                    </a:lnTo>
                    <a:lnTo>
                      <a:pt x="754" y="93"/>
                    </a:lnTo>
                    <a:lnTo>
                      <a:pt x="757" y="82"/>
                    </a:lnTo>
                    <a:lnTo>
                      <a:pt x="763" y="72"/>
                    </a:lnTo>
                    <a:lnTo>
                      <a:pt x="769" y="63"/>
                    </a:lnTo>
                    <a:lnTo>
                      <a:pt x="779" y="55"/>
                    </a:lnTo>
                    <a:lnTo>
                      <a:pt x="790" y="46"/>
                    </a:lnTo>
                    <a:lnTo>
                      <a:pt x="803" y="38"/>
                    </a:lnTo>
                    <a:lnTo>
                      <a:pt x="817" y="30"/>
                    </a:lnTo>
                    <a:lnTo>
                      <a:pt x="833" y="24"/>
                    </a:lnTo>
                    <a:lnTo>
                      <a:pt x="849" y="18"/>
                    </a:lnTo>
                    <a:lnTo>
                      <a:pt x="867" y="13"/>
                    </a:lnTo>
                    <a:lnTo>
                      <a:pt x="887" y="8"/>
                    </a:lnTo>
                    <a:lnTo>
                      <a:pt x="907" y="5"/>
                    </a:lnTo>
                    <a:lnTo>
                      <a:pt x="928" y="3"/>
                    </a:lnTo>
                    <a:lnTo>
                      <a:pt x="950" y="0"/>
                    </a:lnTo>
                    <a:lnTo>
                      <a:pt x="972" y="0"/>
                    </a:lnTo>
                    <a:lnTo>
                      <a:pt x="995" y="0"/>
                    </a:lnTo>
                    <a:lnTo>
                      <a:pt x="1017" y="3"/>
                    </a:lnTo>
                    <a:lnTo>
                      <a:pt x="1038" y="5"/>
                    </a:lnTo>
                    <a:lnTo>
                      <a:pt x="1059" y="8"/>
                    </a:lnTo>
                    <a:lnTo>
                      <a:pt x="1078" y="13"/>
                    </a:lnTo>
                    <a:lnTo>
                      <a:pt x="1096" y="18"/>
                    </a:lnTo>
                    <a:lnTo>
                      <a:pt x="1113" y="24"/>
                    </a:lnTo>
                    <a:lnTo>
                      <a:pt x="1129" y="30"/>
                    </a:lnTo>
                    <a:lnTo>
                      <a:pt x="1143" y="38"/>
                    </a:lnTo>
                    <a:lnTo>
                      <a:pt x="1155" y="46"/>
                    </a:lnTo>
                    <a:lnTo>
                      <a:pt x="1167" y="55"/>
                    </a:lnTo>
                    <a:lnTo>
                      <a:pt x="1175" y="63"/>
                    </a:lnTo>
                    <a:lnTo>
                      <a:pt x="1183" y="72"/>
                    </a:lnTo>
                    <a:lnTo>
                      <a:pt x="1189" y="82"/>
                    </a:lnTo>
                    <a:lnTo>
                      <a:pt x="1192" y="93"/>
                    </a:lnTo>
                    <a:lnTo>
                      <a:pt x="1193" y="103"/>
                    </a:lnTo>
                    <a:lnTo>
                      <a:pt x="1946" y="103"/>
                    </a:lnTo>
                    <a:lnTo>
                      <a:pt x="1946" y="1277"/>
                    </a:lnTo>
                    <a:lnTo>
                      <a:pt x="0" y="1278"/>
                    </a:lnTo>
                    <a:close/>
                  </a:path>
                </a:pathLst>
              </a:custGeom>
              <a:solidFill>
                <a:srgbClr val="B233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8" name="Rectangle 319"/>
              <p:cNvSpPr>
                <a:spLocks noChangeArrowheads="1"/>
              </p:cNvSpPr>
              <p:nvPr/>
            </p:nvSpPr>
            <p:spPr bwMode="auto">
              <a:xfrm>
                <a:off x="5188" y="3087"/>
                <a:ext cx="42" cy="3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29" name="Rectangle 320"/>
              <p:cNvSpPr>
                <a:spLocks noChangeArrowheads="1"/>
              </p:cNvSpPr>
              <p:nvPr/>
            </p:nvSpPr>
            <p:spPr bwMode="auto">
              <a:xfrm>
                <a:off x="5168" y="3134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0" name="Rectangle 321"/>
              <p:cNvSpPr>
                <a:spLocks noChangeArrowheads="1"/>
              </p:cNvSpPr>
              <p:nvPr/>
            </p:nvSpPr>
            <p:spPr bwMode="auto">
              <a:xfrm>
                <a:off x="5306" y="3034"/>
                <a:ext cx="42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1" name="Rectangle 322"/>
              <p:cNvSpPr>
                <a:spLocks noChangeArrowheads="1"/>
              </p:cNvSpPr>
              <p:nvPr/>
            </p:nvSpPr>
            <p:spPr bwMode="auto">
              <a:xfrm>
                <a:off x="5286" y="3087"/>
                <a:ext cx="40" cy="3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2" name="Rectangle 323"/>
              <p:cNvSpPr>
                <a:spLocks noChangeArrowheads="1"/>
              </p:cNvSpPr>
              <p:nvPr/>
            </p:nvSpPr>
            <p:spPr bwMode="auto">
              <a:xfrm>
                <a:off x="5286" y="2987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3" name="Rectangle 324"/>
              <p:cNvSpPr>
                <a:spLocks noChangeArrowheads="1"/>
              </p:cNvSpPr>
              <p:nvPr/>
            </p:nvSpPr>
            <p:spPr bwMode="auto">
              <a:xfrm>
                <a:off x="4773" y="3076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4" name="Rectangle 325"/>
              <p:cNvSpPr>
                <a:spLocks noChangeArrowheads="1"/>
              </p:cNvSpPr>
              <p:nvPr/>
            </p:nvSpPr>
            <p:spPr bwMode="auto">
              <a:xfrm>
                <a:off x="4773" y="3024"/>
                <a:ext cx="18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5" name="Rectangle 326"/>
              <p:cNvSpPr>
                <a:spLocks noChangeArrowheads="1"/>
              </p:cNvSpPr>
              <p:nvPr/>
            </p:nvSpPr>
            <p:spPr bwMode="auto">
              <a:xfrm>
                <a:off x="4773" y="3123"/>
                <a:ext cx="18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6" name="Rectangle 327"/>
              <p:cNvSpPr>
                <a:spLocks noChangeArrowheads="1"/>
              </p:cNvSpPr>
              <p:nvPr/>
            </p:nvSpPr>
            <p:spPr bwMode="auto">
              <a:xfrm>
                <a:off x="4946" y="3076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7" name="Rectangle 328"/>
              <p:cNvSpPr>
                <a:spLocks noChangeArrowheads="1"/>
              </p:cNvSpPr>
              <p:nvPr/>
            </p:nvSpPr>
            <p:spPr bwMode="auto">
              <a:xfrm>
                <a:off x="4924" y="312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8" name="Rectangle 329"/>
              <p:cNvSpPr>
                <a:spLocks noChangeArrowheads="1"/>
              </p:cNvSpPr>
              <p:nvPr/>
            </p:nvSpPr>
            <p:spPr bwMode="auto">
              <a:xfrm>
                <a:off x="4773" y="345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39" name="Rectangle 330"/>
              <p:cNvSpPr>
                <a:spLocks noChangeArrowheads="1"/>
              </p:cNvSpPr>
              <p:nvPr/>
            </p:nvSpPr>
            <p:spPr bwMode="auto">
              <a:xfrm>
                <a:off x="4773" y="3406"/>
                <a:ext cx="18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40" name="Rectangle 331"/>
              <p:cNvSpPr>
                <a:spLocks noChangeArrowheads="1"/>
              </p:cNvSpPr>
              <p:nvPr/>
            </p:nvSpPr>
            <p:spPr bwMode="auto">
              <a:xfrm>
                <a:off x="4773" y="3505"/>
                <a:ext cx="18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41" name="Rectangle 332"/>
              <p:cNvSpPr>
                <a:spLocks noChangeArrowheads="1"/>
              </p:cNvSpPr>
              <p:nvPr/>
            </p:nvSpPr>
            <p:spPr bwMode="auto">
              <a:xfrm>
                <a:off x="4946" y="345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42" name="Rectangle 333"/>
              <p:cNvSpPr>
                <a:spLocks noChangeArrowheads="1"/>
              </p:cNvSpPr>
              <p:nvPr/>
            </p:nvSpPr>
            <p:spPr bwMode="auto">
              <a:xfrm>
                <a:off x="4924" y="3505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43" name="Freeform 334"/>
              <p:cNvSpPr>
                <a:spLocks/>
              </p:cNvSpPr>
              <p:nvPr/>
            </p:nvSpPr>
            <p:spPr bwMode="auto">
              <a:xfrm>
                <a:off x="5024" y="3076"/>
                <a:ext cx="146" cy="89"/>
              </a:xfrm>
              <a:custGeom>
                <a:avLst/>
                <a:gdLst>
                  <a:gd name="T0" fmla="*/ 48 w 440"/>
                  <a:gd name="T1" fmla="*/ 78 h 102"/>
                  <a:gd name="T2" fmla="*/ 48 w 440"/>
                  <a:gd name="T3" fmla="*/ 70 h 102"/>
                  <a:gd name="T4" fmla="*/ 48 w 440"/>
                  <a:gd name="T5" fmla="*/ 63 h 102"/>
                  <a:gd name="T6" fmla="*/ 47 w 440"/>
                  <a:gd name="T7" fmla="*/ 55 h 102"/>
                  <a:gd name="T8" fmla="*/ 46 w 440"/>
                  <a:gd name="T9" fmla="*/ 49 h 102"/>
                  <a:gd name="T10" fmla="*/ 45 w 440"/>
                  <a:gd name="T11" fmla="*/ 42 h 102"/>
                  <a:gd name="T12" fmla="*/ 44 w 440"/>
                  <a:gd name="T13" fmla="*/ 35 h 102"/>
                  <a:gd name="T14" fmla="*/ 43 w 440"/>
                  <a:gd name="T15" fmla="*/ 29 h 102"/>
                  <a:gd name="T16" fmla="*/ 41 w 440"/>
                  <a:gd name="T17" fmla="*/ 23 h 102"/>
                  <a:gd name="T18" fmla="*/ 39 w 440"/>
                  <a:gd name="T19" fmla="*/ 18 h 102"/>
                  <a:gd name="T20" fmla="*/ 38 w 440"/>
                  <a:gd name="T21" fmla="*/ 14 h 102"/>
                  <a:gd name="T22" fmla="*/ 36 w 440"/>
                  <a:gd name="T23" fmla="*/ 10 h 102"/>
                  <a:gd name="T24" fmla="*/ 34 w 440"/>
                  <a:gd name="T25" fmla="*/ 6 h 102"/>
                  <a:gd name="T26" fmla="*/ 32 w 440"/>
                  <a:gd name="T27" fmla="*/ 3 h 102"/>
                  <a:gd name="T28" fmla="*/ 29 w 440"/>
                  <a:gd name="T29" fmla="*/ 3 h 102"/>
                  <a:gd name="T30" fmla="*/ 27 w 440"/>
                  <a:gd name="T31" fmla="*/ 0 h 102"/>
                  <a:gd name="T32" fmla="*/ 24 w 440"/>
                  <a:gd name="T33" fmla="*/ 0 h 102"/>
                  <a:gd name="T34" fmla="*/ 22 w 440"/>
                  <a:gd name="T35" fmla="*/ 0 h 102"/>
                  <a:gd name="T36" fmla="*/ 19 w 440"/>
                  <a:gd name="T37" fmla="*/ 3 h 102"/>
                  <a:gd name="T38" fmla="*/ 17 w 440"/>
                  <a:gd name="T39" fmla="*/ 3 h 102"/>
                  <a:gd name="T40" fmla="*/ 15 w 440"/>
                  <a:gd name="T41" fmla="*/ 6 h 102"/>
                  <a:gd name="T42" fmla="*/ 13 w 440"/>
                  <a:gd name="T43" fmla="*/ 10 h 102"/>
                  <a:gd name="T44" fmla="*/ 11 w 440"/>
                  <a:gd name="T45" fmla="*/ 14 h 102"/>
                  <a:gd name="T46" fmla="*/ 9 w 440"/>
                  <a:gd name="T47" fmla="*/ 18 h 102"/>
                  <a:gd name="T48" fmla="*/ 7 w 440"/>
                  <a:gd name="T49" fmla="*/ 23 h 102"/>
                  <a:gd name="T50" fmla="*/ 6 w 440"/>
                  <a:gd name="T51" fmla="*/ 29 h 102"/>
                  <a:gd name="T52" fmla="*/ 4 w 440"/>
                  <a:gd name="T53" fmla="*/ 35 h 102"/>
                  <a:gd name="T54" fmla="*/ 3 w 440"/>
                  <a:gd name="T55" fmla="*/ 42 h 102"/>
                  <a:gd name="T56" fmla="*/ 2 w 440"/>
                  <a:gd name="T57" fmla="*/ 49 h 102"/>
                  <a:gd name="T58" fmla="*/ 1 w 440"/>
                  <a:gd name="T59" fmla="*/ 55 h 102"/>
                  <a:gd name="T60" fmla="*/ 0 w 440"/>
                  <a:gd name="T61" fmla="*/ 63 h 102"/>
                  <a:gd name="T62" fmla="*/ 0 w 440"/>
                  <a:gd name="T63" fmla="*/ 70 h 102"/>
                  <a:gd name="T64" fmla="*/ 0 w 440"/>
                  <a:gd name="T65" fmla="*/ 78 h 102"/>
                  <a:gd name="T66" fmla="*/ 48 w 440"/>
                  <a:gd name="T67" fmla="*/ 78 h 10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40"/>
                  <a:gd name="T103" fmla="*/ 0 h 102"/>
                  <a:gd name="T104" fmla="*/ 440 w 440"/>
                  <a:gd name="T105" fmla="*/ 102 h 10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40" h="102">
                    <a:moveTo>
                      <a:pt x="440" y="102"/>
                    </a:moveTo>
                    <a:lnTo>
                      <a:pt x="439" y="92"/>
                    </a:lnTo>
                    <a:lnTo>
                      <a:pt x="436" y="82"/>
                    </a:lnTo>
                    <a:lnTo>
                      <a:pt x="430" y="72"/>
                    </a:lnTo>
                    <a:lnTo>
                      <a:pt x="422" y="64"/>
                    </a:lnTo>
                    <a:lnTo>
                      <a:pt x="414" y="55"/>
                    </a:lnTo>
                    <a:lnTo>
                      <a:pt x="402" y="46"/>
                    </a:lnTo>
                    <a:lnTo>
                      <a:pt x="390" y="38"/>
                    </a:lnTo>
                    <a:lnTo>
                      <a:pt x="376" y="30"/>
                    </a:lnTo>
                    <a:lnTo>
                      <a:pt x="360" y="24"/>
                    </a:lnTo>
                    <a:lnTo>
                      <a:pt x="343" y="18"/>
                    </a:lnTo>
                    <a:lnTo>
                      <a:pt x="325" y="13"/>
                    </a:lnTo>
                    <a:lnTo>
                      <a:pt x="306" y="8"/>
                    </a:lnTo>
                    <a:lnTo>
                      <a:pt x="285" y="5"/>
                    </a:lnTo>
                    <a:lnTo>
                      <a:pt x="264" y="3"/>
                    </a:lnTo>
                    <a:lnTo>
                      <a:pt x="242" y="0"/>
                    </a:lnTo>
                    <a:lnTo>
                      <a:pt x="219" y="0"/>
                    </a:lnTo>
                    <a:lnTo>
                      <a:pt x="197" y="0"/>
                    </a:lnTo>
                    <a:lnTo>
                      <a:pt x="175" y="3"/>
                    </a:lnTo>
                    <a:lnTo>
                      <a:pt x="154" y="5"/>
                    </a:lnTo>
                    <a:lnTo>
                      <a:pt x="134" y="8"/>
                    </a:lnTo>
                    <a:lnTo>
                      <a:pt x="114" y="13"/>
                    </a:lnTo>
                    <a:lnTo>
                      <a:pt x="96" y="18"/>
                    </a:lnTo>
                    <a:lnTo>
                      <a:pt x="80" y="24"/>
                    </a:lnTo>
                    <a:lnTo>
                      <a:pt x="64" y="30"/>
                    </a:lnTo>
                    <a:lnTo>
                      <a:pt x="50" y="38"/>
                    </a:lnTo>
                    <a:lnTo>
                      <a:pt x="37" y="46"/>
                    </a:lnTo>
                    <a:lnTo>
                      <a:pt x="26" y="55"/>
                    </a:lnTo>
                    <a:lnTo>
                      <a:pt x="16" y="64"/>
                    </a:lnTo>
                    <a:lnTo>
                      <a:pt x="10" y="72"/>
                    </a:lnTo>
                    <a:lnTo>
                      <a:pt x="4" y="82"/>
                    </a:lnTo>
                    <a:lnTo>
                      <a:pt x="1" y="92"/>
                    </a:lnTo>
                    <a:lnTo>
                      <a:pt x="0" y="102"/>
                    </a:lnTo>
                    <a:lnTo>
                      <a:pt x="440" y="102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44" name="Freeform 335"/>
              <p:cNvSpPr>
                <a:spLocks/>
              </p:cNvSpPr>
              <p:nvPr/>
            </p:nvSpPr>
            <p:spPr bwMode="auto">
              <a:xfrm>
                <a:off x="4789" y="2506"/>
                <a:ext cx="615" cy="147"/>
              </a:xfrm>
              <a:custGeom>
                <a:avLst/>
                <a:gdLst>
                  <a:gd name="T0" fmla="*/ 100 w 1847"/>
                  <a:gd name="T1" fmla="*/ 50 h 168"/>
                  <a:gd name="T2" fmla="*/ 95 w 1847"/>
                  <a:gd name="T3" fmla="*/ 53 h 168"/>
                  <a:gd name="T4" fmla="*/ 91 w 1847"/>
                  <a:gd name="T5" fmla="*/ 60 h 168"/>
                  <a:gd name="T6" fmla="*/ 87 w 1847"/>
                  <a:gd name="T7" fmla="*/ 68 h 168"/>
                  <a:gd name="T8" fmla="*/ 84 w 1847"/>
                  <a:gd name="T9" fmla="*/ 79 h 168"/>
                  <a:gd name="T10" fmla="*/ 81 w 1847"/>
                  <a:gd name="T11" fmla="*/ 92 h 168"/>
                  <a:gd name="T12" fmla="*/ 79 w 1847"/>
                  <a:gd name="T13" fmla="*/ 105 h 168"/>
                  <a:gd name="T14" fmla="*/ 78 w 1847"/>
                  <a:gd name="T15" fmla="*/ 121 h 168"/>
                  <a:gd name="T16" fmla="*/ 0 w 1847"/>
                  <a:gd name="T17" fmla="*/ 129 h 168"/>
                  <a:gd name="T18" fmla="*/ 1 w 1847"/>
                  <a:gd name="T19" fmla="*/ 88 h 168"/>
                  <a:gd name="T20" fmla="*/ 6 w 1847"/>
                  <a:gd name="T21" fmla="*/ 88 h 168"/>
                  <a:gd name="T22" fmla="*/ 16 w 1847"/>
                  <a:gd name="T23" fmla="*/ 88 h 168"/>
                  <a:gd name="T24" fmla="*/ 28 w 1847"/>
                  <a:gd name="T25" fmla="*/ 88 h 168"/>
                  <a:gd name="T26" fmla="*/ 41 w 1847"/>
                  <a:gd name="T27" fmla="*/ 88 h 168"/>
                  <a:gd name="T28" fmla="*/ 54 w 1847"/>
                  <a:gd name="T29" fmla="*/ 88 h 168"/>
                  <a:gd name="T30" fmla="*/ 65 w 1847"/>
                  <a:gd name="T31" fmla="*/ 88 h 168"/>
                  <a:gd name="T32" fmla="*/ 71 w 1847"/>
                  <a:gd name="T33" fmla="*/ 88 h 168"/>
                  <a:gd name="T34" fmla="*/ 74 w 1847"/>
                  <a:gd name="T35" fmla="*/ 80 h 168"/>
                  <a:gd name="T36" fmla="*/ 76 w 1847"/>
                  <a:gd name="T37" fmla="*/ 64 h 168"/>
                  <a:gd name="T38" fmla="*/ 79 w 1847"/>
                  <a:gd name="T39" fmla="*/ 47 h 168"/>
                  <a:gd name="T40" fmla="*/ 83 w 1847"/>
                  <a:gd name="T41" fmla="*/ 33 h 168"/>
                  <a:gd name="T42" fmla="*/ 86 w 1847"/>
                  <a:gd name="T43" fmla="*/ 21 h 168"/>
                  <a:gd name="T44" fmla="*/ 91 w 1847"/>
                  <a:gd name="T45" fmla="*/ 10 h 168"/>
                  <a:gd name="T46" fmla="*/ 95 w 1847"/>
                  <a:gd name="T47" fmla="*/ 4 h 168"/>
                  <a:gd name="T48" fmla="*/ 100 w 1847"/>
                  <a:gd name="T49" fmla="*/ 1 h 168"/>
                  <a:gd name="T50" fmla="*/ 105 w 1847"/>
                  <a:gd name="T51" fmla="*/ 1 h 168"/>
                  <a:gd name="T52" fmla="*/ 110 w 1847"/>
                  <a:gd name="T53" fmla="*/ 4 h 168"/>
                  <a:gd name="T54" fmla="*/ 114 w 1847"/>
                  <a:gd name="T55" fmla="*/ 10 h 168"/>
                  <a:gd name="T56" fmla="*/ 119 w 1847"/>
                  <a:gd name="T57" fmla="*/ 21 h 168"/>
                  <a:gd name="T58" fmla="*/ 123 w 1847"/>
                  <a:gd name="T59" fmla="*/ 33 h 168"/>
                  <a:gd name="T60" fmla="*/ 126 w 1847"/>
                  <a:gd name="T61" fmla="*/ 47 h 168"/>
                  <a:gd name="T62" fmla="*/ 129 w 1847"/>
                  <a:gd name="T63" fmla="*/ 64 h 168"/>
                  <a:gd name="T64" fmla="*/ 131 w 1847"/>
                  <a:gd name="T65" fmla="*/ 80 h 168"/>
                  <a:gd name="T66" fmla="*/ 134 w 1847"/>
                  <a:gd name="T67" fmla="*/ 88 h 168"/>
                  <a:gd name="T68" fmla="*/ 140 w 1847"/>
                  <a:gd name="T69" fmla="*/ 88 h 168"/>
                  <a:gd name="T70" fmla="*/ 151 w 1847"/>
                  <a:gd name="T71" fmla="*/ 88 h 168"/>
                  <a:gd name="T72" fmla="*/ 163 w 1847"/>
                  <a:gd name="T73" fmla="*/ 88 h 168"/>
                  <a:gd name="T74" fmla="*/ 176 w 1847"/>
                  <a:gd name="T75" fmla="*/ 88 h 168"/>
                  <a:gd name="T76" fmla="*/ 189 w 1847"/>
                  <a:gd name="T77" fmla="*/ 88 h 168"/>
                  <a:gd name="T78" fmla="*/ 198 w 1847"/>
                  <a:gd name="T79" fmla="*/ 88 h 168"/>
                  <a:gd name="T80" fmla="*/ 204 w 1847"/>
                  <a:gd name="T81" fmla="*/ 88 h 168"/>
                  <a:gd name="T82" fmla="*/ 205 w 1847"/>
                  <a:gd name="T83" fmla="*/ 129 h 168"/>
                  <a:gd name="T84" fmla="*/ 127 w 1847"/>
                  <a:gd name="T85" fmla="*/ 121 h 168"/>
                  <a:gd name="T86" fmla="*/ 126 w 1847"/>
                  <a:gd name="T87" fmla="*/ 105 h 168"/>
                  <a:gd name="T88" fmla="*/ 124 w 1847"/>
                  <a:gd name="T89" fmla="*/ 92 h 168"/>
                  <a:gd name="T90" fmla="*/ 121 w 1847"/>
                  <a:gd name="T91" fmla="*/ 79 h 168"/>
                  <a:gd name="T92" fmla="*/ 118 w 1847"/>
                  <a:gd name="T93" fmla="*/ 68 h 168"/>
                  <a:gd name="T94" fmla="*/ 114 w 1847"/>
                  <a:gd name="T95" fmla="*/ 60 h 168"/>
                  <a:gd name="T96" fmla="*/ 110 w 1847"/>
                  <a:gd name="T97" fmla="*/ 53 h 168"/>
                  <a:gd name="T98" fmla="*/ 105 w 1847"/>
                  <a:gd name="T99" fmla="*/ 50 h 16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847"/>
                  <a:gd name="T151" fmla="*/ 0 h 168"/>
                  <a:gd name="T152" fmla="*/ 1847 w 1847"/>
                  <a:gd name="T153" fmla="*/ 168 h 16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847" h="168">
                    <a:moveTo>
                      <a:pt x="923" y="65"/>
                    </a:moveTo>
                    <a:lnTo>
                      <a:pt x="901" y="65"/>
                    </a:lnTo>
                    <a:lnTo>
                      <a:pt x="879" y="68"/>
                    </a:lnTo>
                    <a:lnTo>
                      <a:pt x="858" y="70"/>
                    </a:lnTo>
                    <a:lnTo>
                      <a:pt x="838" y="73"/>
                    </a:lnTo>
                    <a:lnTo>
                      <a:pt x="818" y="78"/>
                    </a:lnTo>
                    <a:lnTo>
                      <a:pt x="800" y="83"/>
                    </a:lnTo>
                    <a:lnTo>
                      <a:pt x="784" y="89"/>
                    </a:lnTo>
                    <a:lnTo>
                      <a:pt x="768" y="95"/>
                    </a:lnTo>
                    <a:lnTo>
                      <a:pt x="754" y="103"/>
                    </a:lnTo>
                    <a:lnTo>
                      <a:pt x="741" y="111"/>
                    </a:lnTo>
                    <a:lnTo>
                      <a:pt x="730" y="120"/>
                    </a:lnTo>
                    <a:lnTo>
                      <a:pt x="720" y="128"/>
                    </a:lnTo>
                    <a:lnTo>
                      <a:pt x="714" y="137"/>
                    </a:lnTo>
                    <a:lnTo>
                      <a:pt x="708" y="147"/>
                    </a:lnTo>
                    <a:lnTo>
                      <a:pt x="705" y="158"/>
                    </a:lnTo>
                    <a:lnTo>
                      <a:pt x="704" y="168"/>
                    </a:lnTo>
                    <a:lnTo>
                      <a:pt x="0" y="168"/>
                    </a:lnTo>
                    <a:lnTo>
                      <a:pt x="0" y="116"/>
                    </a:lnTo>
                    <a:lnTo>
                      <a:pt x="7" y="116"/>
                    </a:lnTo>
                    <a:lnTo>
                      <a:pt x="27" y="116"/>
                    </a:lnTo>
                    <a:lnTo>
                      <a:pt x="57" y="116"/>
                    </a:lnTo>
                    <a:lnTo>
                      <a:pt x="97" y="116"/>
                    </a:lnTo>
                    <a:lnTo>
                      <a:pt x="145" y="116"/>
                    </a:lnTo>
                    <a:lnTo>
                      <a:pt x="197" y="116"/>
                    </a:lnTo>
                    <a:lnTo>
                      <a:pt x="254" y="116"/>
                    </a:lnTo>
                    <a:lnTo>
                      <a:pt x="313" y="116"/>
                    </a:lnTo>
                    <a:lnTo>
                      <a:pt x="373" y="116"/>
                    </a:lnTo>
                    <a:lnTo>
                      <a:pt x="431" y="116"/>
                    </a:lnTo>
                    <a:lnTo>
                      <a:pt x="486" y="116"/>
                    </a:lnTo>
                    <a:lnTo>
                      <a:pt x="537" y="116"/>
                    </a:lnTo>
                    <a:lnTo>
                      <a:pt x="582" y="116"/>
                    </a:lnTo>
                    <a:lnTo>
                      <a:pt x="617" y="116"/>
                    </a:lnTo>
                    <a:lnTo>
                      <a:pt x="644" y="116"/>
                    </a:lnTo>
                    <a:lnTo>
                      <a:pt x="658" y="116"/>
                    </a:lnTo>
                    <a:lnTo>
                      <a:pt x="666" y="105"/>
                    </a:lnTo>
                    <a:lnTo>
                      <a:pt x="675" y="94"/>
                    </a:lnTo>
                    <a:lnTo>
                      <a:pt x="686" y="83"/>
                    </a:lnTo>
                    <a:lnTo>
                      <a:pt x="698" y="72"/>
                    </a:lnTo>
                    <a:lnTo>
                      <a:pt x="713" y="62"/>
                    </a:lnTo>
                    <a:lnTo>
                      <a:pt x="727" y="53"/>
                    </a:lnTo>
                    <a:lnTo>
                      <a:pt x="744" y="43"/>
                    </a:lnTo>
                    <a:lnTo>
                      <a:pt x="760" y="35"/>
                    </a:lnTo>
                    <a:lnTo>
                      <a:pt x="778" y="28"/>
                    </a:lnTo>
                    <a:lnTo>
                      <a:pt x="797" y="21"/>
                    </a:lnTo>
                    <a:lnTo>
                      <a:pt x="817" y="14"/>
                    </a:lnTo>
                    <a:lnTo>
                      <a:pt x="838" y="10"/>
                    </a:lnTo>
                    <a:lnTo>
                      <a:pt x="858" y="6"/>
                    </a:lnTo>
                    <a:lnTo>
                      <a:pt x="880" y="2"/>
                    </a:lnTo>
                    <a:lnTo>
                      <a:pt x="901" y="1"/>
                    </a:lnTo>
                    <a:lnTo>
                      <a:pt x="923" y="0"/>
                    </a:lnTo>
                    <a:lnTo>
                      <a:pt x="946" y="1"/>
                    </a:lnTo>
                    <a:lnTo>
                      <a:pt x="968" y="2"/>
                    </a:lnTo>
                    <a:lnTo>
                      <a:pt x="989" y="6"/>
                    </a:lnTo>
                    <a:lnTo>
                      <a:pt x="1010" y="10"/>
                    </a:lnTo>
                    <a:lnTo>
                      <a:pt x="1030" y="14"/>
                    </a:lnTo>
                    <a:lnTo>
                      <a:pt x="1050" y="21"/>
                    </a:lnTo>
                    <a:lnTo>
                      <a:pt x="1069" y="28"/>
                    </a:lnTo>
                    <a:lnTo>
                      <a:pt x="1088" y="35"/>
                    </a:lnTo>
                    <a:lnTo>
                      <a:pt x="1104" y="43"/>
                    </a:lnTo>
                    <a:lnTo>
                      <a:pt x="1121" y="53"/>
                    </a:lnTo>
                    <a:lnTo>
                      <a:pt x="1135" y="62"/>
                    </a:lnTo>
                    <a:lnTo>
                      <a:pt x="1149" y="72"/>
                    </a:lnTo>
                    <a:lnTo>
                      <a:pt x="1161" y="83"/>
                    </a:lnTo>
                    <a:lnTo>
                      <a:pt x="1172" y="94"/>
                    </a:lnTo>
                    <a:lnTo>
                      <a:pt x="1181" y="105"/>
                    </a:lnTo>
                    <a:lnTo>
                      <a:pt x="1189" y="116"/>
                    </a:lnTo>
                    <a:lnTo>
                      <a:pt x="1203" y="116"/>
                    </a:lnTo>
                    <a:lnTo>
                      <a:pt x="1230" y="116"/>
                    </a:lnTo>
                    <a:lnTo>
                      <a:pt x="1265" y="116"/>
                    </a:lnTo>
                    <a:lnTo>
                      <a:pt x="1309" y="116"/>
                    </a:lnTo>
                    <a:lnTo>
                      <a:pt x="1360" y="116"/>
                    </a:lnTo>
                    <a:lnTo>
                      <a:pt x="1416" y="116"/>
                    </a:lnTo>
                    <a:lnTo>
                      <a:pt x="1475" y="116"/>
                    </a:lnTo>
                    <a:lnTo>
                      <a:pt x="1535" y="116"/>
                    </a:lnTo>
                    <a:lnTo>
                      <a:pt x="1593" y="116"/>
                    </a:lnTo>
                    <a:lnTo>
                      <a:pt x="1650" y="116"/>
                    </a:lnTo>
                    <a:lnTo>
                      <a:pt x="1703" y="116"/>
                    </a:lnTo>
                    <a:lnTo>
                      <a:pt x="1751" y="116"/>
                    </a:lnTo>
                    <a:lnTo>
                      <a:pt x="1791" y="116"/>
                    </a:lnTo>
                    <a:lnTo>
                      <a:pt x="1821" y="116"/>
                    </a:lnTo>
                    <a:lnTo>
                      <a:pt x="1841" y="116"/>
                    </a:lnTo>
                    <a:lnTo>
                      <a:pt x="1847" y="116"/>
                    </a:lnTo>
                    <a:lnTo>
                      <a:pt x="1847" y="168"/>
                    </a:lnTo>
                    <a:lnTo>
                      <a:pt x="1144" y="168"/>
                    </a:lnTo>
                    <a:lnTo>
                      <a:pt x="1143" y="158"/>
                    </a:lnTo>
                    <a:lnTo>
                      <a:pt x="1140" y="147"/>
                    </a:lnTo>
                    <a:lnTo>
                      <a:pt x="1134" y="137"/>
                    </a:lnTo>
                    <a:lnTo>
                      <a:pt x="1126" y="128"/>
                    </a:lnTo>
                    <a:lnTo>
                      <a:pt x="1118" y="120"/>
                    </a:lnTo>
                    <a:lnTo>
                      <a:pt x="1106" y="111"/>
                    </a:lnTo>
                    <a:lnTo>
                      <a:pt x="1094" y="103"/>
                    </a:lnTo>
                    <a:lnTo>
                      <a:pt x="1080" y="95"/>
                    </a:lnTo>
                    <a:lnTo>
                      <a:pt x="1064" y="89"/>
                    </a:lnTo>
                    <a:lnTo>
                      <a:pt x="1047" y="83"/>
                    </a:lnTo>
                    <a:lnTo>
                      <a:pt x="1029" y="78"/>
                    </a:lnTo>
                    <a:lnTo>
                      <a:pt x="1010" y="73"/>
                    </a:lnTo>
                    <a:lnTo>
                      <a:pt x="989" y="70"/>
                    </a:lnTo>
                    <a:lnTo>
                      <a:pt x="968" y="68"/>
                    </a:lnTo>
                    <a:lnTo>
                      <a:pt x="946" y="65"/>
                    </a:lnTo>
                    <a:lnTo>
                      <a:pt x="923" y="65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45" name="Rectangle 336"/>
              <p:cNvSpPr>
                <a:spLocks noChangeArrowheads="1"/>
              </p:cNvSpPr>
              <p:nvPr/>
            </p:nvSpPr>
            <p:spPr bwMode="auto">
              <a:xfrm>
                <a:off x="5404" y="2595"/>
                <a:ext cx="29" cy="120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46" name="Rectangle 337"/>
              <p:cNvSpPr>
                <a:spLocks noChangeArrowheads="1"/>
              </p:cNvSpPr>
              <p:nvPr/>
            </p:nvSpPr>
            <p:spPr bwMode="auto">
              <a:xfrm>
                <a:off x="4759" y="2595"/>
                <a:ext cx="30" cy="120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47" name="Rectangle 338"/>
              <p:cNvSpPr>
                <a:spLocks noChangeArrowheads="1"/>
              </p:cNvSpPr>
              <p:nvPr/>
            </p:nvSpPr>
            <p:spPr bwMode="auto">
              <a:xfrm>
                <a:off x="5026" y="3165"/>
                <a:ext cx="142" cy="330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48" name="Rectangle 339"/>
              <p:cNvSpPr>
                <a:spLocks noChangeArrowheads="1"/>
              </p:cNvSpPr>
              <p:nvPr/>
            </p:nvSpPr>
            <p:spPr bwMode="auto">
              <a:xfrm>
                <a:off x="5026" y="3495"/>
                <a:ext cx="142" cy="1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49" name="Rectangle 340"/>
              <p:cNvSpPr>
                <a:spLocks noChangeArrowheads="1"/>
              </p:cNvSpPr>
              <p:nvPr/>
            </p:nvSpPr>
            <p:spPr bwMode="auto">
              <a:xfrm>
                <a:off x="5026" y="3558"/>
                <a:ext cx="142" cy="15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50" name="Rectangle 341"/>
              <p:cNvSpPr>
                <a:spLocks noChangeArrowheads="1"/>
              </p:cNvSpPr>
              <p:nvPr/>
            </p:nvSpPr>
            <p:spPr bwMode="auto">
              <a:xfrm>
                <a:off x="5026" y="3615"/>
                <a:ext cx="142" cy="1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51" name="Rectangle 342"/>
              <p:cNvSpPr>
                <a:spLocks noChangeArrowheads="1"/>
              </p:cNvSpPr>
              <p:nvPr/>
            </p:nvSpPr>
            <p:spPr bwMode="auto">
              <a:xfrm>
                <a:off x="5100" y="3186"/>
                <a:ext cx="60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52" name="Rectangle 343"/>
              <p:cNvSpPr>
                <a:spLocks noChangeArrowheads="1"/>
              </p:cNvSpPr>
              <p:nvPr/>
            </p:nvSpPr>
            <p:spPr bwMode="auto">
              <a:xfrm>
                <a:off x="5100" y="3186"/>
                <a:ext cx="60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53" name="Rectangle 344"/>
              <p:cNvSpPr>
                <a:spLocks noChangeArrowheads="1"/>
              </p:cNvSpPr>
              <p:nvPr/>
            </p:nvSpPr>
            <p:spPr bwMode="auto">
              <a:xfrm>
                <a:off x="5032" y="3186"/>
                <a:ext cx="62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54" name="Rectangle 345"/>
              <p:cNvSpPr>
                <a:spLocks noChangeArrowheads="1"/>
              </p:cNvSpPr>
              <p:nvPr/>
            </p:nvSpPr>
            <p:spPr bwMode="auto">
              <a:xfrm>
                <a:off x="5100" y="3369"/>
                <a:ext cx="60" cy="2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55" name="Rectangle 346"/>
              <p:cNvSpPr>
                <a:spLocks noChangeArrowheads="1"/>
              </p:cNvSpPr>
              <p:nvPr/>
            </p:nvSpPr>
            <p:spPr bwMode="auto">
              <a:xfrm>
                <a:off x="5168" y="3422"/>
                <a:ext cx="34" cy="25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56" name="Rectangle 347"/>
              <p:cNvSpPr>
                <a:spLocks noChangeArrowheads="1"/>
              </p:cNvSpPr>
              <p:nvPr/>
            </p:nvSpPr>
            <p:spPr bwMode="auto">
              <a:xfrm>
                <a:off x="4992" y="3422"/>
                <a:ext cx="34" cy="25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57" name="Rectangle 348"/>
              <p:cNvSpPr>
                <a:spLocks noChangeArrowheads="1"/>
              </p:cNvSpPr>
              <p:nvPr/>
            </p:nvSpPr>
            <p:spPr bwMode="auto">
              <a:xfrm>
                <a:off x="5026" y="3511"/>
                <a:ext cx="142" cy="47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58" name="Rectangle 349"/>
              <p:cNvSpPr>
                <a:spLocks noChangeArrowheads="1"/>
              </p:cNvSpPr>
              <p:nvPr/>
            </p:nvSpPr>
            <p:spPr bwMode="auto">
              <a:xfrm>
                <a:off x="5026" y="3573"/>
                <a:ext cx="142" cy="42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59" name="Rectangle 350"/>
              <p:cNvSpPr>
                <a:spLocks noChangeArrowheads="1"/>
              </p:cNvSpPr>
              <p:nvPr/>
            </p:nvSpPr>
            <p:spPr bwMode="auto">
              <a:xfrm>
                <a:off x="5026" y="3631"/>
                <a:ext cx="142" cy="47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60" name="Rectangle 351"/>
              <p:cNvSpPr>
                <a:spLocks noChangeArrowheads="1"/>
              </p:cNvSpPr>
              <p:nvPr/>
            </p:nvSpPr>
            <p:spPr bwMode="auto">
              <a:xfrm>
                <a:off x="5100" y="3369"/>
                <a:ext cx="60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61" name="Rectangle 352"/>
              <p:cNvSpPr>
                <a:spLocks noChangeArrowheads="1"/>
              </p:cNvSpPr>
              <p:nvPr/>
            </p:nvSpPr>
            <p:spPr bwMode="auto">
              <a:xfrm>
                <a:off x="5032" y="3369"/>
                <a:ext cx="62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62" name="Rectangle 353"/>
              <p:cNvSpPr>
                <a:spLocks noChangeArrowheads="1"/>
              </p:cNvSpPr>
              <p:nvPr/>
            </p:nvSpPr>
            <p:spPr bwMode="auto">
              <a:xfrm>
                <a:off x="5100" y="3312"/>
                <a:ext cx="14" cy="52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63" name="Rectangle 354"/>
              <p:cNvSpPr>
                <a:spLocks noChangeArrowheads="1"/>
              </p:cNvSpPr>
              <p:nvPr/>
            </p:nvSpPr>
            <p:spPr bwMode="auto">
              <a:xfrm>
                <a:off x="5080" y="3312"/>
                <a:ext cx="14" cy="52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64" name="Rectangle 355"/>
              <p:cNvSpPr>
                <a:spLocks noChangeArrowheads="1"/>
              </p:cNvSpPr>
              <p:nvPr/>
            </p:nvSpPr>
            <p:spPr bwMode="auto">
              <a:xfrm>
                <a:off x="5100" y="3395"/>
                <a:ext cx="60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65" name="Rectangle 356"/>
              <p:cNvSpPr>
                <a:spLocks noChangeArrowheads="1"/>
              </p:cNvSpPr>
              <p:nvPr/>
            </p:nvSpPr>
            <p:spPr bwMode="auto">
              <a:xfrm>
                <a:off x="5032" y="3395"/>
                <a:ext cx="62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66" name="Rectangle 357"/>
              <p:cNvSpPr>
                <a:spLocks noChangeArrowheads="1"/>
              </p:cNvSpPr>
              <p:nvPr/>
            </p:nvSpPr>
            <p:spPr bwMode="auto">
              <a:xfrm>
                <a:off x="5168" y="3552"/>
                <a:ext cx="34" cy="27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67" name="Rectangle 358"/>
              <p:cNvSpPr>
                <a:spLocks noChangeArrowheads="1"/>
              </p:cNvSpPr>
              <p:nvPr/>
            </p:nvSpPr>
            <p:spPr bwMode="auto">
              <a:xfrm>
                <a:off x="4992" y="3552"/>
                <a:ext cx="34" cy="27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68" name="Rectangle 359"/>
              <p:cNvSpPr>
                <a:spLocks noChangeArrowheads="1"/>
              </p:cNvSpPr>
              <p:nvPr/>
            </p:nvSpPr>
            <p:spPr bwMode="auto">
              <a:xfrm>
                <a:off x="5334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69" name="Rectangle 360"/>
              <p:cNvSpPr>
                <a:spLocks noChangeArrowheads="1"/>
              </p:cNvSpPr>
              <p:nvPr/>
            </p:nvSpPr>
            <p:spPr bwMode="auto">
              <a:xfrm>
                <a:off x="5228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70" name="Rectangle 361"/>
              <p:cNvSpPr>
                <a:spLocks noChangeArrowheads="1"/>
              </p:cNvSpPr>
              <p:nvPr/>
            </p:nvSpPr>
            <p:spPr bwMode="auto">
              <a:xfrm>
                <a:off x="4912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71" name="Rectangle 362"/>
              <p:cNvSpPr>
                <a:spLocks noChangeArrowheads="1"/>
              </p:cNvSpPr>
              <p:nvPr/>
            </p:nvSpPr>
            <p:spPr bwMode="auto">
              <a:xfrm>
                <a:off x="5122" y="2747"/>
                <a:ext cx="54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72" name="Rectangle 363"/>
              <p:cNvSpPr>
                <a:spLocks noChangeArrowheads="1"/>
              </p:cNvSpPr>
              <p:nvPr/>
            </p:nvSpPr>
            <p:spPr bwMode="auto">
              <a:xfrm>
                <a:off x="5228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73" name="Rectangle 364"/>
              <p:cNvSpPr>
                <a:spLocks noChangeArrowheads="1"/>
              </p:cNvSpPr>
              <p:nvPr/>
            </p:nvSpPr>
            <p:spPr bwMode="auto">
              <a:xfrm>
                <a:off x="5334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74" name="Rectangle 365"/>
              <p:cNvSpPr>
                <a:spLocks noChangeArrowheads="1"/>
              </p:cNvSpPr>
              <p:nvPr/>
            </p:nvSpPr>
            <p:spPr bwMode="auto">
              <a:xfrm>
                <a:off x="5018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75" name="Rectangle 366"/>
              <p:cNvSpPr>
                <a:spLocks noChangeArrowheads="1"/>
              </p:cNvSpPr>
              <p:nvPr/>
            </p:nvSpPr>
            <p:spPr bwMode="auto">
              <a:xfrm>
                <a:off x="4809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76" name="Rectangle 367"/>
              <p:cNvSpPr>
                <a:spLocks noChangeArrowheads="1"/>
              </p:cNvSpPr>
              <p:nvPr/>
            </p:nvSpPr>
            <p:spPr bwMode="auto">
              <a:xfrm>
                <a:off x="4912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77" name="Rectangle 368"/>
              <p:cNvSpPr>
                <a:spLocks noChangeArrowheads="1"/>
              </p:cNvSpPr>
              <p:nvPr/>
            </p:nvSpPr>
            <p:spPr bwMode="auto">
              <a:xfrm>
                <a:off x="4809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78" name="Freeform 369"/>
              <p:cNvSpPr>
                <a:spLocks/>
              </p:cNvSpPr>
              <p:nvPr/>
            </p:nvSpPr>
            <p:spPr bwMode="auto">
              <a:xfrm>
                <a:off x="5114" y="2721"/>
                <a:ext cx="72" cy="324"/>
              </a:xfrm>
              <a:custGeom>
                <a:avLst/>
                <a:gdLst>
                  <a:gd name="T0" fmla="*/ 21 w 217"/>
                  <a:gd name="T1" fmla="*/ 163 h 373"/>
                  <a:gd name="T2" fmla="*/ 3 w 217"/>
                  <a:gd name="T3" fmla="*/ 163 h 373"/>
                  <a:gd name="T4" fmla="*/ 3 w 217"/>
                  <a:gd name="T5" fmla="*/ 260 h 373"/>
                  <a:gd name="T6" fmla="*/ 21 w 217"/>
                  <a:gd name="T7" fmla="*/ 260 h 373"/>
                  <a:gd name="T8" fmla="*/ 24 w 217"/>
                  <a:gd name="T9" fmla="*/ 281 h 373"/>
                  <a:gd name="T10" fmla="*/ 0 w 217"/>
                  <a:gd name="T11" fmla="*/ 281 h 373"/>
                  <a:gd name="T12" fmla="*/ 0 w 217"/>
                  <a:gd name="T13" fmla="*/ 0 h 373"/>
                  <a:gd name="T14" fmla="*/ 24 w 217"/>
                  <a:gd name="T15" fmla="*/ 0 h 373"/>
                  <a:gd name="T16" fmla="*/ 21 w 217"/>
                  <a:gd name="T17" fmla="*/ 22 h 373"/>
                  <a:gd name="T18" fmla="*/ 3 w 217"/>
                  <a:gd name="T19" fmla="*/ 22 h 373"/>
                  <a:gd name="T20" fmla="*/ 3 w 217"/>
                  <a:gd name="T21" fmla="*/ 129 h 373"/>
                  <a:gd name="T22" fmla="*/ 21 w 217"/>
                  <a:gd name="T23" fmla="*/ 129 h 373"/>
                  <a:gd name="T24" fmla="*/ 21 w 217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3"/>
                  <a:gd name="T41" fmla="*/ 217 w 217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3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8" y="344"/>
                    </a:lnTo>
                    <a:lnTo>
                      <a:pt x="217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79" name="Freeform 370"/>
              <p:cNvSpPr>
                <a:spLocks/>
              </p:cNvSpPr>
              <p:nvPr/>
            </p:nvSpPr>
            <p:spPr bwMode="auto">
              <a:xfrm>
                <a:off x="5176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80" name="Freeform 371"/>
              <p:cNvSpPr>
                <a:spLocks/>
              </p:cNvSpPr>
              <p:nvPr/>
            </p:nvSpPr>
            <p:spPr bwMode="auto">
              <a:xfrm>
                <a:off x="5218" y="2721"/>
                <a:ext cx="72" cy="324"/>
              </a:xfrm>
              <a:custGeom>
                <a:avLst/>
                <a:gdLst>
                  <a:gd name="T0" fmla="*/ 21 w 216"/>
                  <a:gd name="T1" fmla="*/ 163 h 373"/>
                  <a:gd name="T2" fmla="*/ 3 w 216"/>
                  <a:gd name="T3" fmla="*/ 163 h 373"/>
                  <a:gd name="T4" fmla="*/ 3 w 216"/>
                  <a:gd name="T5" fmla="*/ 260 h 373"/>
                  <a:gd name="T6" fmla="*/ 21 w 216"/>
                  <a:gd name="T7" fmla="*/ 260 h 373"/>
                  <a:gd name="T8" fmla="*/ 24 w 216"/>
                  <a:gd name="T9" fmla="*/ 281 h 373"/>
                  <a:gd name="T10" fmla="*/ 0 w 216"/>
                  <a:gd name="T11" fmla="*/ 281 h 373"/>
                  <a:gd name="T12" fmla="*/ 0 w 216"/>
                  <a:gd name="T13" fmla="*/ 0 h 373"/>
                  <a:gd name="T14" fmla="*/ 24 w 216"/>
                  <a:gd name="T15" fmla="*/ 0 h 373"/>
                  <a:gd name="T16" fmla="*/ 21 w 216"/>
                  <a:gd name="T17" fmla="*/ 22 h 373"/>
                  <a:gd name="T18" fmla="*/ 3 w 216"/>
                  <a:gd name="T19" fmla="*/ 22 h 373"/>
                  <a:gd name="T20" fmla="*/ 3 w 216"/>
                  <a:gd name="T21" fmla="*/ 129 h 373"/>
                  <a:gd name="T22" fmla="*/ 21 w 216"/>
                  <a:gd name="T23" fmla="*/ 129 h 373"/>
                  <a:gd name="T24" fmla="*/ 21 w 216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3"/>
                  <a:gd name="T41" fmla="*/ 216 w 216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3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7" y="344"/>
                    </a:lnTo>
                    <a:lnTo>
                      <a:pt x="216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6" y="0"/>
                    </a:lnTo>
                    <a:lnTo>
                      <a:pt x="187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7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81" name="Freeform 372"/>
              <p:cNvSpPr>
                <a:spLocks/>
              </p:cNvSpPr>
              <p:nvPr/>
            </p:nvSpPr>
            <p:spPr bwMode="auto">
              <a:xfrm>
                <a:off x="5280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82" name="Freeform 373"/>
              <p:cNvSpPr>
                <a:spLocks/>
              </p:cNvSpPr>
              <p:nvPr/>
            </p:nvSpPr>
            <p:spPr bwMode="auto">
              <a:xfrm>
                <a:off x="5324" y="2721"/>
                <a:ext cx="72" cy="324"/>
              </a:xfrm>
              <a:custGeom>
                <a:avLst/>
                <a:gdLst>
                  <a:gd name="T0" fmla="*/ 21 w 217"/>
                  <a:gd name="T1" fmla="*/ 163 h 373"/>
                  <a:gd name="T2" fmla="*/ 3 w 217"/>
                  <a:gd name="T3" fmla="*/ 163 h 373"/>
                  <a:gd name="T4" fmla="*/ 3 w 217"/>
                  <a:gd name="T5" fmla="*/ 260 h 373"/>
                  <a:gd name="T6" fmla="*/ 21 w 217"/>
                  <a:gd name="T7" fmla="*/ 260 h 373"/>
                  <a:gd name="T8" fmla="*/ 24 w 217"/>
                  <a:gd name="T9" fmla="*/ 281 h 373"/>
                  <a:gd name="T10" fmla="*/ 0 w 217"/>
                  <a:gd name="T11" fmla="*/ 281 h 373"/>
                  <a:gd name="T12" fmla="*/ 0 w 217"/>
                  <a:gd name="T13" fmla="*/ 0 h 373"/>
                  <a:gd name="T14" fmla="*/ 24 w 217"/>
                  <a:gd name="T15" fmla="*/ 0 h 373"/>
                  <a:gd name="T16" fmla="*/ 21 w 217"/>
                  <a:gd name="T17" fmla="*/ 22 h 373"/>
                  <a:gd name="T18" fmla="*/ 3 w 217"/>
                  <a:gd name="T19" fmla="*/ 22 h 373"/>
                  <a:gd name="T20" fmla="*/ 3 w 217"/>
                  <a:gd name="T21" fmla="*/ 129 h 373"/>
                  <a:gd name="T22" fmla="*/ 21 w 217"/>
                  <a:gd name="T23" fmla="*/ 129 h 373"/>
                  <a:gd name="T24" fmla="*/ 21 w 217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3"/>
                  <a:gd name="T41" fmla="*/ 217 w 217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3">
                    <a:moveTo>
                      <a:pt x="188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8" y="344"/>
                    </a:lnTo>
                    <a:lnTo>
                      <a:pt x="217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83" name="Freeform 374"/>
              <p:cNvSpPr>
                <a:spLocks/>
              </p:cNvSpPr>
              <p:nvPr/>
            </p:nvSpPr>
            <p:spPr bwMode="auto">
              <a:xfrm>
                <a:off x="5386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84" name="Freeform 375"/>
              <p:cNvSpPr>
                <a:spLocks/>
              </p:cNvSpPr>
              <p:nvPr/>
            </p:nvSpPr>
            <p:spPr bwMode="auto">
              <a:xfrm>
                <a:off x="5218" y="3139"/>
                <a:ext cx="72" cy="324"/>
              </a:xfrm>
              <a:custGeom>
                <a:avLst/>
                <a:gdLst>
                  <a:gd name="T0" fmla="*/ 21 w 216"/>
                  <a:gd name="T1" fmla="*/ 165 h 372"/>
                  <a:gd name="T2" fmla="*/ 3 w 216"/>
                  <a:gd name="T3" fmla="*/ 165 h 372"/>
                  <a:gd name="T4" fmla="*/ 3 w 216"/>
                  <a:gd name="T5" fmla="*/ 260 h 372"/>
                  <a:gd name="T6" fmla="*/ 21 w 216"/>
                  <a:gd name="T7" fmla="*/ 260 h 372"/>
                  <a:gd name="T8" fmla="*/ 24 w 216"/>
                  <a:gd name="T9" fmla="*/ 282 h 372"/>
                  <a:gd name="T10" fmla="*/ 0 w 216"/>
                  <a:gd name="T11" fmla="*/ 282 h 372"/>
                  <a:gd name="T12" fmla="*/ 0 w 216"/>
                  <a:gd name="T13" fmla="*/ 0 h 372"/>
                  <a:gd name="T14" fmla="*/ 24 w 216"/>
                  <a:gd name="T15" fmla="*/ 0 h 372"/>
                  <a:gd name="T16" fmla="*/ 21 w 216"/>
                  <a:gd name="T17" fmla="*/ 21 h 372"/>
                  <a:gd name="T18" fmla="*/ 3 w 216"/>
                  <a:gd name="T19" fmla="*/ 21 h 372"/>
                  <a:gd name="T20" fmla="*/ 3 w 216"/>
                  <a:gd name="T21" fmla="*/ 130 h 372"/>
                  <a:gd name="T22" fmla="*/ 21 w 216"/>
                  <a:gd name="T23" fmla="*/ 130 h 372"/>
                  <a:gd name="T24" fmla="*/ 21 w 216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2"/>
                  <a:gd name="T41" fmla="*/ 216 w 216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2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3"/>
                    </a:lnTo>
                    <a:lnTo>
                      <a:pt x="187" y="343"/>
                    </a:lnTo>
                    <a:lnTo>
                      <a:pt x="216" y="372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16" y="0"/>
                    </a:lnTo>
                    <a:lnTo>
                      <a:pt x="187" y="27"/>
                    </a:lnTo>
                    <a:lnTo>
                      <a:pt x="29" y="27"/>
                    </a:lnTo>
                    <a:lnTo>
                      <a:pt x="29" y="171"/>
                    </a:lnTo>
                    <a:lnTo>
                      <a:pt x="187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85" name="Freeform 376"/>
              <p:cNvSpPr>
                <a:spLocks/>
              </p:cNvSpPr>
              <p:nvPr/>
            </p:nvSpPr>
            <p:spPr bwMode="auto">
              <a:xfrm>
                <a:off x="5280" y="3139"/>
                <a:ext cx="10" cy="324"/>
              </a:xfrm>
              <a:custGeom>
                <a:avLst/>
                <a:gdLst>
                  <a:gd name="T0" fmla="*/ 0 w 29"/>
                  <a:gd name="T1" fmla="*/ 21 h 372"/>
                  <a:gd name="T2" fmla="*/ 0 w 29"/>
                  <a:gd name="T3" fmla="*/ 260 h 372"/>
                  <a:gd name="T4" fmla="*/ 3 w 29"/>
                  <a:gd name="T5" fmla="*/ 282 h 372"/>
                  <a:gd name="T6" fmla="*/ 3 w 29"/>
                  <a:gd name="T7" fmla="*/ 0 h 372"/>
                  <a:gd name="T8" fmla="*/ 0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0" y="27"/>
                    </a:moveTo>
                    <a:lnTo>
                      <a:pt x="0" y="343"/>
                    </a:lnTo>
                    <a:lnTo>
                      <a:pt x="29" y="372"/>
                    </a:lnTo>
                    <a:lnTo>
                      <a:pt x="2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86" name="Freeform 377"/>
              <p:cNvSpPr>
                <a:spLocks/>
              </p:cNvSpPr>
              <p:nvPr/>
            </p:nvSpPr>
            <p:spPr bwMode="auto">
              <a:xfrm>
                <a:off x="5324" y="3139"/>
                <a:ext cx="72" cy="324"/>
              </a:xfrm>
              <a:custGeom>
                <a:avLst/>
                <a:gdLst>
                  <a:gd name="T0" fmla="*/ 21 w 217"/>
                  <a:gd name="T1" fmla="*/ 165 h 372"/>
                  <a:gd name="T2" fmla="*/ 3 w 217"/>
                  <a:gd name="T3" fmla="*/ 165 h 372"/>
                  <a:gd name="T4" fmla="*/ 3 w 217"/>
                  <a:gd name="T5" fmla="*/ 260 h 372"/>
                  <a:gd name="T6" fmla="*/ 21 w 217"/>
                  <a:gd name="T7" fmla="*/ 260 h 372"/>
                  <a:gd name="T8" fmla="*/ 24 w 217"/>
                  <a:gd name="T9" fmla="*/ 282 h 372"/>
                  <a:gd name="T10" fmla="*/ 0 w 217"/>
                  <a:gd name="T11" fmla="*/ 282 h 372"/>
                  <a:gd name="T12" fmla="*/ 0 w 217"/>
                  <a:gd name="T13" fmla="*/ 0 h 372"/>
                  <a:gd name="T14" fmla="*/ 24 w 217"/>
                  <a:gd name="T15" fmla="*/ 0 h 372"/>
                  <a:gd name="T16" fmla="*/ 21 w 217"/>
                  <a:gd name="T17" fmla="*/ 21 h 372"/>
                  <a:gd name="T18" fmla="*/ 3 w 217"/>
                  <a:gd name="T19" fmla="*/ 21 h 372"/>
                  <a:gd name="T20" fmla="*/ 3 w 217"/>
                  <a:gd name="T21" fmla="*/ 130 h 372"/>
                  <a:gd name="T22" fmla="*/ 21 w 217"/>
                  <a:gd name="T23" fmla="*/ 130 h 372"/>
                  <a:gd name="T24" fmla="*/ 21 w 217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2"/>
                  <a:gd name="T41" fmla="*/ 217 w 217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2">
                    <a:moveTo>
                      <a:pt x="188" y="217"/>
                    </a:moveTo>
                    <a:lnTo>
                      <a:pt x="29" y="217"/>
                    </a:lnTo>
                    <a:lnTo>
                      <a:pt x="29" y="343"/>
                    </a:lnTo>
                    <a:lnTo>
                      <a:pt x="188" y="343"/>
                    </a:lnTo>
                    <a:lnTo>
                      <a:pt x="217" y="372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7"/>
                    </a:lnTo>
                    <a:lnTo>
                      <a:pt x="29" y="27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87" name="Freeform 378"/>
              <p:cNvSpPr>
                <a:spLocks/>
              </p:cNvSpPr>
              <p:nvPr/>
            </p:nvSpPr>
            <p:spPr bwMode="auto">
              <a:xfrm>
                <a:off x="5386" y="3139"/>
                <a:ext cx="10" cy="324"/>
              </a:xfrm>
              <a:custGeom>
                <a:avLst/>
                <a:gdLst>
                  <a:gd name="T0" fmla="*/ 0 w 29"/>
                  <a:gd name="T1" fmla="*/ 21 h 372"/>
                  <a:gd name="T2" fmla="*/ 0 w 29"/>
                  <a:gd name="T3" fmla="*/ 260 h 372"/>
                  <a:gd name="T4" fmla="*/ 3 w 29"/>
                  <a:gd name="T5" fmla="*/ 282 h 372"/>
                  <a:gd name="T6" fmla="*/ 3 w 29"/>
                  <a:gd name="T7" fmla="*/ 0 h 372"/>
                  <a:gd name="T8" fmla="*/ 0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0" y="27"/>
                    </a:moveTo>
                    <a:lnTo>
                      <a:pt x="0" y="343"/>
                    </a:lnTo>
                    <a:lnTo>
                      <a:pt x="29" y="372"/>
                    </a:lnTo>
                    <a:lnTo>
                      <a:pt x="2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88" name="Freeform 379"/>
              <p:cNvSpPr>
                <a:spLocks/>
              </p:cNvSpPr>
              <p:nvPr/>
            </p:nvSpPr>
            <p:spPr bwMode="auto">
              <a:xfrm>
                <a:off x="5008" y="2721"/>
                <a:ext cx="72" cy="324"/>
              </a:xfrm>
              <a:custGeom>
                <a:avLst/>
                <a:gdLst>
                  <a:gd name="T0" fmla="*/ 3 w 215"/>
                  <a:gd name="T1" fmla="*/ 163 h 373"/>
                  <a:gd name="T2" fmla="*/ 21 w 215"/>
                  <a:gd name="T3" fmla="*/ 163 h 373"/>
                  <a:gd name="T4" fmla="*/ 21 w 215"/>
                  <a:gd name="T5" fmla="*/ 260 h 373"/>
                  <a:gd name="T6" fmla="*/ 3 w 215"/>
                  <a:gd name="T7" fmla="*/ 260 h 373"/>
                  <a:gd name="T8" fmla="*/ 0 w 215"/>
                  <a:gd name="T9" fmla="*/ 281 h 373"/>
                  <a:gd name="T10" fmla="*/ 24 w 215"/>
                  <a:gd name="T11" fmla="*/ 281 h 373"/>
                  <a:gd name="T12" fmla="*/ 24 w 215"/>
                  <a:gd name="T13" fmla="*/ 0 h 373"/>
                  <a:gd name="T14" fmla="*/ 0 w 215"/>
                  <a:gd name="T15" fmla="*/ 0 h 373"/>
                  <a:gd name="T16" fmla="*/ 3 w 215"/>
                  <a:gd name="T17" fmla="*/ 22 h 373"/>
                  <a:gd name="T18" fmla="*/ 21 w 215"/>
                  <a:gd name="T19" fmla="*/ 22 h 373"/>
                  <a:gd name="T20" fmla="*/ 21 w 215"/>
                  <a:gd name="T21" fmla="*/ 129 h 373"/>
                  <a:gd name="T22" fmla="*/ 3 w 215"/>
                  <a:gd name="T23" fmla="*/ 129 h 373"/>
                  <a:gd name="T24" fmla="*/ 3 w 215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3"/>
                  <a:gd name="T41" fmla="*/ 215 w 215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3">
                    <a:moveTo>
                      <a:pt x="29" y="217"/>
                    </a:moveTo>
                    <a:lnTo>
                      <a:pt x="187" y="217"/>
                    </a:lnTo>
                    <a:lnTo>
                      <a:pt x="187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5" y="373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7" y="29"/>
                    </a:lnTo>
                    <a:lnTo>
                      <a:pt x="187" y="171"/>
                    </a:lnTo>
                    <a:lnTo>
                      <a:pt x="29" y="171"/>
                    </a:lnTo>
                    <a:lnTo>
                      <a:pt x="29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89" name="Freeform 380"/>
              <p:cNvSpPr>
                <a:spLocks/>
              </p:cNvSpPr>
              <p:nvPr/>
            </p:nvSpPr>
            <p:spPr bwMode="auto">
              <a:xfrm>
                <a:off x="5008" y="2721"/>
                <a:ext cx="10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90" name="Freeform 381"/>
              <p:cNvSpPr>
                <a:spLocks/>
              </p:cNvSpPr>
              <p:nvPr/>
            </p:nvSpPr>
            <p:spPr bwMode="auto">
              <a:xfrm>
                <a:off x="4903" y="2721"/>
                <a:ext cx="71" cy="324"/>
              </a:xfrm>
              <a:custGeom>
                <a:avLst/>
                <a:gdLst>
                  <a:gd name="T0" fmla="*/ 3 w 216"/>
                  <a:gd name="T1" fmla="*/ 163 h 373"/>
                  <a:gd name="T2" fmla="*/ 20 w 216"/>
                  <a:gd name="T3" fmla="*/ 163 h 373"/>
                  <a:gd name="T4" fmla="*/ 20 w 216"/>
                  <a:gd name="T5" fmla="*/ 260 h 373"/>
                  <a:gd name="T6" fmla="*/ 3 w 216"/>
                  <a:gd name="T7" fmla="*/ 260 h 373"/>
                  <a:gd name="T8" fmla="*/ 0 w 216"/>
                  <a:gd name="T9" fmla="*/ 281 h 373"/>
                  <a:gd name="T10" fmla="*/ 23 w 216"/>
                  <a:gd name="T11" fmla="*/ 281 h 373"/>
                  <a:gd name="T12" fmla="*/ 23 w 216"/>
                  <a:gd name="T13" fmla="*/ 0 h 373"/>
                  <a:gd name="T14" fmla="*/ 0 w 216"/>
                  <a:gd name="T15" fmla="*/ 0 h 373"/>
                  <a:gd name="T16" fmla="*/ 3 w 216"/>
                  <a:gd name="T17" fmla="*/ 22 h 373"/>
                  <a:gd name="T18" fmla="*/ 20 w 216"/>
                  <a:gd name="T19" fmla="*/ 22 h 373"/>
                  <a:gd name="T20" fmla="*/ 20 w 216"/>
                  <a:gd name="T21" fmla="*/ 129 h 373"/>
                  <a:gd name="T22" fmla="*/ 3 w 216"/>
                  <a:gd name="T23" fmla="*/ 129 h 373"/>
                  <a:gd name="T24" fmla="*/ 3 w 216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3"/>
                  <a:gd name="T41" fmla="*/ 216 w 216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3">
                    <a:moveTo>
                      <a:pt x="29" y="217"/>
                    </a:moveTo>
                    <a:lnTo>
                      <a:pt x="186" y="217"/>
                    </a:lnTo>
                    <a:lnTo>
                      <a:pt x="186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6" y="373"/>
                    </a:lnTo>
                    <a:lnTo>
                      <a:pt x="216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6" y="29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9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91" name="Freeform 382"/>
              <p:cNvSpPr>
                <a:spLocks/>
              </p:cNvSpPr>
              <p:nvPr/>
            </p:nvSpPr>
            <p:spPr bwMode="auto">
              <a:xfrm>
                <a:off x="4903" y="2721"/>
                <a:ext cx="9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92" name="Freeform 383"/>
              <p:cNvSpPr>
                <a:spLocks/>
              </p:cNvSpPr>
              <p:nvPr/>
            </p:nvSpPr>
            <p:spPr bwMode="auto">
              <a:xfrm>
                <a:off x="4799" y="2721"/>
                <a:ext cx="72" cy="324"/>
              </a:xfrm>
              <a:custGeom>
                <a:avLst/>
                <a:gdLst>
                  <a:gd name="T0" fmla="*/ 3 w 215"/>
                  <a:gd name="T1" fmla="*/ 163 h 373"/>
                  <a:gd name="T2" fmla="*/ 21 w 215"/>
                  <a:gd name="T3" fmla="*/ 163 h 373"/>
                  <a:gd name="T4" fmla="*/ 21 w 215"/>
                  <a:gd name="T5" fmla="*/ 260 h 373"/>
                  <a:gd name="T6" fmla="*/ 3 w 215"/>
                  <a:gd name="T7" fmla="*/ 260 h 373"/>
                  <a:gd name="T8" fmla="*/ 0 w 215"/>
                  <a:gd name="T9" fmla="*/ 281 h 373"/>
                  <a:gd name="T10" fmla="*/ 24 w 215"/>
                  <a:gd name="T11" fmla="*/ 281 h 373"/>
                  <a:gd name="T12" fmla="*/ 24 w 215"/>
                  <a:gd name="T13" fmla="*/ 0 h 373"/>
                  <a:gd name="T14" fmla="*/ 0 w 215"/>
                  <a:gd name="T15" fmla="*/ 0 h 373"/>
                  <a:gd name="T16" fmla="*/ 3 w 215"/>
                  <a:gd name="T17" fmla="*/ 22 h 373"/>
                  <a:gd name="T18" fmla="*/ 21 w 215"/>
                  <a:gd name="T19" fmla="*/ 22 h 373"/>
                  <a:gd name="T20" fmla="*/ 21 w 215"/>
                  <a:gd name="T21" fmla="*/ 129 h 373"/>
                  <a:gd name="T22" fmla="*/ 3 w 215"/>
                  <a:gd name="T23" fmla="*/ 129 h 373"/>
                  <a:gd name="T24" fmla="*/ 3 w 215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3"/>
                  <a:gd name="T41" fmla="*/ 215 w 215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3">
                    <a:moveTo>
                      <a:pt x="28" y="217"/>
                    </a:moveTo>
                    <a:lnTo>
                      <a:pt x="186" y="217"/>
                    </a:lnTo>
                    <a:lnTo>
                      <a:pt x="186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5" y="373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6" y="29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93" name="Freeform 384"/>
              <p:cNvSpPr>
                <a:spLocks/>
              </p:cNvSpPr>
              <p:nvPr/>
            </p:nvSpPr>
            <p:spPr bwMode="auto">
              <a:xfrm>
                <a:off x="4799" y="2721"/>
                <a:ext cx="10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94" name="Freeform 386"/>
              <p:cNvSpPr>
                <a:spLocks/>
              </p:cNvSpPr>
              <p:nvPr/>
            </p:nvSpPr>
            <p:spPr bwMode="auto">
              <a:xfrm>
                <a:off x="4903" y="3139"/>
                <a:ext cx="9" cy="324"/>
              </a:xfrm>
              <a:custGeom>
                <a:avLst/>
                <a:gdLst>
                  <a:gd name="T0" fmla="*/ 3 w 29"/>
                  <a:gd name="T1" fmla="*/ 21 h 372"/>
                  <a:gd name="T2" fmla="*/ 3 w 29"/>
                  <a:gd name="T3" fmla="*/ 260 h 372"/>
                  <a:gd name="T4" fmla="*/ 0 w 29"/>
                  <a:gd name="T5" fmla="*/ 282 h 372"/>
                  <a:gd name="T6" fmla="*/ 0 w 29"/>
                  <a:gd name="T7" fmla="*/ 0 h 372"/>
                  <a:gd name="T8" fmla="*/ 3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29" y="27"/>
                    </a:moveTo>
                    <a:lnTo>
                      <a:pt x="29" y="343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95" name="Freeform 387"/>
              <p:cNvSpPr>
                <a:spLocks/>
              </p:cNvSpPr>
              <p:nvPr/>
            </p:nvSpPr>
            <p:spPr bwMode="auto">
              <a:xfrm>
                <a:off x="4799" y="3139"/>
                <a:ext cx="72" cy="324"/>
              </a:xfrm>
              <a:custGeom>
                <a:avLst/>
                <a:gdLst>
                  <a:gd name="T0" fmla="*/ 3 w 215"/>
                  <a:gd name="T1" fmla="*/ 165 h 372"/>
                  <a:gd name="T2" fmla="*/ 21 w 215"/>
                  <a:gd name="T3" fmla="*/ 165 h 372"/>
                  <a:gd name="T4" fmla="*/ 21 w 215"/>
                  <a:gd name="T5" fmla="*/ 260 h 372"/>
                  <a:gd name="T6" fmla="*/ 3 w 215"/>
                  <a:gd name="T7" fmla="*/ 260 h 372"/>
                  <a:gd name="T8" fmla="*/ 0 w 215"/>
                  <a:gd name="T9" fmla="*/ 282 h 372"/>
                  <a:gd name="T10" fmla="*/ 24 w 215"/>
                  <a:gd name="T11" fmla="*/ 282 h 372"/>
                  <a:gd name="T12" fmla="*/ 24 w 215"/>
                  <a:gd name="T13" fmla="*/ 0 h 372"/>
                  <a:gd name="T14" fmla="*/ 0 w 215"/>
                  <a:gd name="T15" fmla="*/ 0 h 372"/>
                  <a:gd name="T16" fmla="*/ 3 w 215"/>
                  <a:gd name="T17" fmla="*/ 21 h 372"/>
                  <a:gd name="T18" fmla="*/ 21 w 215"/>
                  <a:gd name="T19" fmla="*/ 21 h 372"/>
                  <a:gd name="T20" fmla="*/ 21 w 215"/>
                  <a:gd name="T21" fmla="*/ 130 h 372"/>
                  <a:gd name="T22" fmla="*/ 3 w 215"/>
                  <a:gd name="T23" fmla="*/ 130 h 372"/>
                  <a:gd name="T24" fmla="*/ 3 w 215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2"/>
                  <a:gd name="T41" fmla="*/ 215 w 215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2">
                    <a:moveTo>
                      <a:pt x="28" y="217"/>
                    </a:moveTo>
                    <a:lnTo>
                      <a:pt x="186" y="217"/>
                    </a:lnTo>
                    <a:lnTo>
                      <a:pt x="186" y="343"/>
                    </a:lnTo>
                    <a:lnTo>
                      <a:pt x="29" y="343"/>
                    </a:lnTo>
                    <a:lnTo>
                      <a:pt x="0" y="372"/>
                    </a:lnTo>
                    <a:lnTo>
                      <a:pt x="215" y="372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7"/>
                    </a:lnTo>
                    <a:lnTo>
                      <a:pt x="186" y="27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96" name="Freeform 388"/>
              <p:cNvSpPr>
                <a:spLocks/>
              </p:cNvSpPr>
              <p:nvPr/>
            </p:nvSpPr>
            <p:spPr bwMode="auto">
              <a:xfrm>
                <a:off x="4799" y="3139"/>
                <a:ext cx="10" cy="324"/>
              </a:xfrm>
              <a:custGeom>
                <a:avLst/>
                <a:gdLst>
                  <a:gd name="T0" fmla="*/ 3 w 29"/>
                  <a:gd name="T1" fmla="*/ 21 h 372"/>
                  <a:gd name="T2" fmla="*/ 3 w 29"/>
                  <a:gd name="T3" fmla="*/ 260 h 372"/>
                  <a:gd name="T4" fmla="*/ 0 w 29"/>
                  <a:gd name="T5" fmla="*/ 282 h 372"/>
                  <a:gd name="T6" fmla="*/ 0 w 29"/>
                  <a:gd name="T7" fmla="*/ 0 h 372"/>
                  <a:gd name="T8" fmla="*/ 3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29" y="27"/>
                    </a:moveTo>
                    <a:lnTo>
                      <a:pt x="29" y="343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97" name="Rectangle 389"/>
              <p:cNvSpPr>
                <a:spLocks noChangeArrowheads="1"/>
              </p:cNvSpPr>
              <p:nvPr/>
            </p:nvSpPr>
            <p:spPr bwMode="auto">
              <a:xfrm>
                <a:off x="5114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98" name="Rectangle 390"/>
              <p:cNvSpPr>
                <a:spLocks noChangeArrowheads="1"/>
              </p:cNvSpPr>
              <p:nvPr/>
            </p:nvSpPr>
            <p:spPr bwMode="auto">
              <a:xfrm>
                <a:off x="5218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99" name="Rectangle 391"/>
              <p:cNvSpPr>
                <a:spLocks noChangeArrowheads="1"/>
              </p:cNvSpPr>
              <p:nvPr/>
            </p:nvSpPr>
            <p:spPr bwMode="auto">
              <a:xfrm>
                <a:off x="5324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00" name="Rectangle 392"/>
              <p:cNvSpPr>
                <a:spLocks noChangeArrowheads="1"/>
              </p:cNvSpPr>
              <p:nvPr/>
            </p:nvSpPr>
            <p:spPr bwMode="auto">
              <a:xfrm>
                <a:off x="5008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01" name="Rectangle 393"/>
              <p:cNvSpPr>
                <a:spLocks noChangeArrowheads="1"/>
              </p:cNvSpPr>
              <p:nvPr/>
            </p:nvSpPr>
            <p:spPr bwMode="auto">
              <a:xfrm>
                <a:off x="4903" y="2898"/>
                <a:ext cx="71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02" name="Rectangle 394"/>
              <p:cNvSpPr>
                <a:spLocks noChangeArrowheads="1"/>
              </p:cNvSpPr>
              <p:nvPr/>
            </p:nvSpPr>
            <p:spPr bwMode="auto">
              <a:xfrm>
                <a:off x="4799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  <p:sp>
            <p:nvSpPr>
              <p:cNvPr id="103" name="Freeform 395"/>
              <p:cNvSpPr>
                <a:spLocks/>
              </p:cNvSpPr>
              <p:nvPr/>
            </p:nvSpPr>
            <p:spPr bwMode="auto">
              <a:xfrm>
                <a:off x="4986" y="2736"/>
                <a:ext cx="12" cy="37"/>
              </a:xfrm>
              <a:custGeom>
                <a:avLst/>
                <a:gdLst>
                  <a:gd name="T0" fmla="*/ 2 w 37"/>
                  <a:gd name="T1" fmla="*/ 36 h 38"/>
                  <a:gd name="T2" fmla="*/ 3 w 37"/>
                  <a:gd name="T3" fmla="*/ 34 h 38"/>
                  <a:gd name="T4" fmla="*/ 3 w 37"/>
                  <a:gd name="T5" fmla="*/ 30 h 38"/>
                  <a:gd name="T6" fmla="*/ 4 w 37"/>
                  <a:gd name="T7" fmla="*/ 23 h 38"/>
                  <a:gd name="T8" fmla="*/ 4 w 37"/>
                  <a:gd name="T9" fmla="*/ 19 h 38"/>
                  <a:gd name="T10" fmla="*/ 4 w 37"/>
                  <a:gd name="T11" fmla="*/ 12 h 38"/>
                  <a:gd name="T12" fmla="*/ 3 w 37"/>
                  <a:gd name="T13" fmla="*/ 5 h 38"/>
                  <a:gd name="T14" fmla="*/ 3 w 37"/>
                  <a:gd name="T15" fmla="*/ 1 h 38"/>
                  <a:gd name="T16" fmla="*/ 2 w 37"/>
                  <a:gd name="T17" fmla="*/ 0 h 38"/>
                  <a:gd name="T18" fmla="*/ 1 w 37"/>
                  <a:gd name="T19" fmla="*/ 1 h 38"/>
                  <a:gd name="T20" fmla="*/ 1 w 37"/>
                  <a:gd name="T21" fmla="*/ 5 h 38"/>
                  <a:gd name="T22" fmla="*/ 0 w 37"/>
                  <a:gd name="T23" fmla="*/ 12 h 38"/>
                  <a:gd name="T24" fmla="*/ 0 w 37"/>
                  <a:gd name="T25" fmla="*/ 19 h 38"/>
                  <a:gd name="T26" fmla="*/ 0 w 37"/>
                  <a:gd name="T27" fmla="*/ 23 h 38"/>
                  <a:gd name="T28" fmla="*/ 1 w 37"/>
                  <a:gd name="T29" fmla="*/ 30 h 38"/>
                  <a:gd name="T30" fmla="*/ 1 w 37"/>
                  <a:gd name="T31" fmla="*/ 34 h 38"/>
                  <a:gd name="T32" fmla="*/ 2 w 37"/>
                  <a:gd name="T33" fmla="*/ 36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7"/>
                  <a:gd name="T52" fmla="*/ 0 h 38"/>
                  <a:gd name="T53" fmla="*/ 37 w 37"/>
                  <a:gd name="T54" fmla="*/ 38 h 3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7" h="38">
                    <a:moveTo>
                      <a:pt x="19" y="38"/>
                    </a:moveTo>
                    <a:lnTo>
                      <a:pt x="26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7" y="19"/>
                    </a:lnTo>
                    <a:lnTo>
                      <a:pt x="36" y="12"/>
                    </a:lnTo>
                    <a:lnTo>
                      <a:pt x="32" y="5"/>
                    </a:lnTo>
                    <a:lnTo>
                      <a:pt x="26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>
                  <a:latin typeface="Calibri" pitchFamily="34" charset="0"/>
                </a:endParaRPr>
              </a:p>
            </p:txBody>
          </p:sp>
        </p:grpSp>
        <p:grpSp>
          <p:nvGrpSpPr>
            <p:cNvPr id="13" name="Группа 629"/>
            <p:cNvGrpSpPr>
              <a:grpSpLocks/>
            </p:cNvGrpSpPr>
            <p:nvPr/>
          </p:nvGrpSpPr>
          <p:grpSpPr bwMode="auto">
            <a:xfrm>
              <a:off x="6652559" y="3175038"/>
              <a:ext cx="379891" cy="551991"/>
              <a:chOff x="72797" y="3795140"/>
              <a:chExt cx="395882" cy="790677"/>
            </a:xfrm>
          </p:grpSpPr>
          <p:sp>
            <p:nvSpPr>
              <p:cNvPr id="23" name="Line 281"/>
              <p:cNvSpPr>
                <a:spLocks noChangeShapeType="1"/>
              </p:cNvSpPr>
              <p:nvPr/>
            </p:nvSpPr>
            <p:spPr bwMode="auto">
              <a:xfrm>
                <a:off x="203673" y="3847248"/>
                <a:ext cx="0" cy="30032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1444221">
                  <a:buClr>
                    <a:srgbClr val="000000"/>
                  </a:buClr>
                  <a:buSzPct val="100000"/>
                  <a:defRPr/>
                </a:pPr>
                <a:endParaRPr lang="ru-RU" sz="904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endParaRPr>
              </a:p>
            </p:txBody>
          </p:sp>
          <p:sp>
            <p:nvSpPr>
              <p:cNvPr id="24" name="Freeform 285"/>
              <p:cNvSpPr>
                <a:spLocks/>
              </p:cNvSpPr>
              <p:nvPr/>
            </p:nvSpPr>
            <p:spPr bwMode="auto">
              <a:xfrm>
                <a:off x="198223" y="3795140"/>
                <a:ext cx="270456" cy="228326"/>
              </a:xfrm>
              <a:custGeom>
                <a:avLst/>
                <a:gdLst>
                  <a:gd name="T0" fmla="*/ 0 w 291"/>
                  <a:gd name="T1" fmla="*/ 0 h 159"/>
                  <a:gd name="T2" fmla="*/ 0 w 291"/>
                  <a:gd name="T3" fmla="*/ 2147483647 h 159"/>
                  <a:gd name="T4" fmla="*/ 2147483647 w 291"/>
                  <a:gd name="T5" fmla="*/ 2147483647 h 159"/>
                  <a:gd name="T6" fmla="*/ 2147483647 w 291"/>
                  <a:gd name="T7" fmla="*/ 2147483647 h 159"/>
                  <a:gd name="T8" fmla="*/ 0 w 291"/>
                  <a:gd name="T9" fmla="*/ 0 h 1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1"/>
                  <a:gd name="T16" fmla="*/ 0 h 159"/>
                  <a:gd name="T17" fmla="*/ 291 w 291"/>
                  <a:gd name="T18" fmla="*/ 159 h 1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1" h="159">
                    <a:moveTo>
                      <a:pt x="0" y="0"/>
                    </a:moveTo>
                    <a:lnTo>
                      <a:pt x="0" y="159"/>
                    </a:lnTo>
                    <a:lnTo>
                      <a:pt x="291" y="114"/>
                    </a:lnTo>
                    <a:lnTo>
                      <a:pt x="291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defTabSz="1444221">
                  <a:defRPr/>
                </a:pPr>
                <a:endParaRPr lang="ru-RU" sz="904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+mj-lt"/>
                </a:endParaRPr>
              </a:p>
            </p:txBody>
          </p:sp>
          <p:sp>
            <p:nvSpPr>
              <p:cNvPr id="25" name="Text Box 286"/>
              <p:cNvSpPr txBox="1">
                <a:spLocks noChangeArrowheads="1"/>
              </p:cNvSpPr>
              <p:nvPr/>
            </p:nvSpPr>
            <p:spPr bwMode="auto">
              <a:xfrm>
                <a:off x="72797" y="4266438"/>
                <a:ext cx="346075" cy="3193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71665" tIns="85833" rIns="171665" bIns="85833">
                <a:spAutoFit/>
              </a:bodyPr>
              <a:lstStyle/>
              <a:p>
                <a:pPr algn="ctr" defTabSz="1160904">
                  <a:defRPr/>
                </a:pPr>
                <a:endParaRPr lang="ru-RU" sz="452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endParaRPr>
              </a:p>
            </p:txBody>
          </p:sp>
        </p:grpSp>
        <p:grpSp>
          <p:nvGrpSpPr>
            <p:cNvPr id="14" name="Группа 13"/>
            <p:cNvGrpSpPr/>
            <p:nvPr/>
          </p:nvGrpSpPr>
          <p:grpSpPr>
            <a:xfrm>
              <a:off x="6452506" y="2731534"/>
              <a:ext cx="625900" cy="245750"/>
              <a:chOff x="7356396" y="1733051"/>
              <a:chExt cx="625900" cy="245750"/>
            </a:xfrm>
          </p:grpSpPr>
          <p:grpSp>
            <p:nvGrpSpPr>
              <p:cNvPr id="16" name="Группа 119"/>
              <p:cNvGrpSpPr>
                <a:grpSpLocks/>
              </p:cNvGrpSpPr>
              <p:nvPr/>
            </p:nvGrpSpPr>
            <p:grpSpPr bwMode="auto">
              <a:xfrm>
                <a:off x="7356396" y="1733051"/>
                <a:ext cx="236327" cy="189289"/>
                <a:chOff x="214313" y="8958263"/>
                <a:chExt cx="642937" cy="500062"/>
              </a:xfrm>
            </p:grpSpPr>
            <p:sp>
              <p:nvSpPr>
                <p:cNvPr id="18" name="Прямоугольник 15"/>
                <p:cNvSpPr>
                  <a:spLocks noChangeArrowheads="1"/>
                </p:cNvSpPr>
                <p:nvPr/>
              </p:nvSpPr>
              <p:spPr bwMode="auto">
                <a:xfrm>
                  <a:off x="214313" y="9172575"/>
                  <a:ext cx="642937" cy="285750"/>
                </a:xfrm>
                <a:prstGeom prst="rect">
                  <a:avLst/>
                </a:prstGeom>
                <a:noFill/>
                <a:ln w="19050" algn="ctr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1443055"/>
                  <a:endParaRPr lang="ru-RU" sz="904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9" name="Равнобедренный треугольник 16"/>
                <p:cNvSpPr>
                  <a:spLocks noChangeArrowheads="1"/>
                </p:cNvSpPr>
                <p:nvPr/>
              </p:nvSpPr>
              <p:spPr bwMode="auto">
                <a:xfrm>
                  <a:off x="214313" y="8958263"/>
                  <a:ext cx="642937" cy="214312"/>
                </a:xfrm>
                <a:prstGeom prst="triangle">
                  <a:avLst>
                    <a:gd name="adj" fmla="val 50000"/>
                  </a:avLst>
                </a:prstGeom>
                <a:noFill/>
                <a:ln w="19050" algn="ctr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1443055"/>
                  <a:endParaRPr lang="ru-RU" sz="904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grpSp>
              <p:nvGrpSpPr>
                <p:cNvPr id="20" name="Группа 21"/>
                <p:cNvGrpSpPr>
                  <a:grpSpLocks/>
                </p:cNvGrpSpPr>
                <p:nvPr/>
              </p:nvGrpSpPr>
              <p:grpSpPr bwMode="auto">
                <a:xfrm>
                  <a:off x="463631" y="9009063"/>
                  <a:ext cx="142876" cy="142875"/>
                  <a:chOff x="11544336" y="8944798"/>
                  <a:chExt cx="142876" cy="142876"/>
                </a:xfrm>
              </p:grpSpPr>
              <p:cxnSp>
                <p:nvCxnSpPr>
                  <p:cNvPr id="21" name="Прямая соединительная линия 18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11544336" y="9015442"/>
                    <a:ext cx="142876" cy="1588"/>
                  </a:xfrm>
                  <a:prstGeom prst="line">
                    <a:avLst/>
                  </a:prstGeom>
                  <a:noFill/>
                  <a:ln w="19050" algn="ctr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2" name="Прямая соединительная линия 20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1544336" y="9015442"/>
                    <a:ext cx="142876" cy="1588"/>
                  </a:xfrm>
                  <a:prstGeom prst="line">
                    <a:avLst/>
                  </a:prstGeom>
                  <a:noFill/>
                  <a:ln w="19050" algn="ctr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</p:cxnSp>
            </p:grpSp>
          </p:grpSp>
          <p:sp>
            <p:nvSpPr>
              <p:cNvPr id="17" name="TextBox 16"/>
              <p:cNvSpPr txBox="1"/>
              <p:nvPr/>
            </p:nvSpPr>
            <p:spPr>
              <a:xfrm>
                <a:off x="7556449" y="1743209"/>
                <a:ext cx="425847" cy="2355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13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ЦРБ</a:t>
                </a: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6554506" y="3417360"/>
              <a:ext cx="613095" cy="2355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3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ПЧ№59</a:t>
              </a:r>
            </a:p>
          </p:txBody>
        </p:sp>
      </p:grpSp>
      <p:sp>
        <p:nvSpPr>
          <p:cNvPr id="104" name="Text Box 182"/>
          <p:cNvSpPr txBox="1">
            <a:spLocks noChangeArrowheads="1"/>
          </p:cNvSpPr>
          <p:nvPr/>
        </p:nvSpPr>
        <p:spPr bwMode="auto">
          <a:xfrm>
            <a:off x="4312220" y="1553128"/>
            <a:ext cx="1708599" cy="499359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275" tIns="40636" rIns="81275" bIns="4063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356" b="1" dirty="0">
                <a:latin typeface="Times New Roman" pitchFamily="18" charset="0"/>
                <a:cs typeface="Times New Roman" pitchFamily="18" charset="0"/>
              </a:rPr>
              <a:t>Шенкурский район</a:t>
            </a:r>
          </a:p>
          <a:p>
            <a:pPr algn="ctr" eaLnBrk="1" hangingPunct="1"/>
            <a:r>
              <a:rPr lang="ru-RU" altLang="ru-RU" sz="1356" b="1" dirty="0">
                <a:latin typeface="Times New Roman" pitchFamily="18" charset="0"/>
                <a:cs typeface="Times New Roman" pitchFamily="18" charset="0"/>
              </a:rPr>
              <a:t>н.п. Шенкурск</a:t>
            </a:r>
          </a:p>
        </p:txBody>
      </p:sp>
      <p:sp>
        <p:nvSpPr>
          <p:cNvPr id="105" name="Прямоугольник 104"/>
          <p:cNvSpPr/>
          <p:nvPr/>
        </p:nvSpPr>
        <p:spPr>
          <a:xfrm>
            <a:off x="-5837" y="771720"/>
            <a:ext cx="2865295" cy="20340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330" tIns="51665" rIns="103330" bIns="51665" rtlCol="0"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1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pic>
        <p:nvPicPr>
          <p:cNvPr id="106" name="Шенкурск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" y="978848"/>
            <a:ext cx="2874846" cy="1800000"/>
          </a:xfrm>
          <a:prstGeom prst="rect">
            <a:avLst/>
          </a:prstGeom>
        </p:spPr>
      </p:pic>
      <p:grpSp>
        <p:nvGrpSpPr>
          <p:cNvPr id="107" name="Группа 106"/>
          <p:cNvGrpSpPr/>
          <p:nvPr/>
        </p:nvGrpSpPr>
        <p:grpSpPr>
          <a:xfrm>
            <a:off x="7781131" y="6230650"/>
            <a:ext cx="3058599" cy="1978312"/>
            <a:chOff x="6888035" y="3406970"/>
            <a:chExt cx="2706642" cy="1750665"/>
          </a:xfrm>
        </p:grpSpPr>
        <p:grpSp>
          <p:nvGrpSpPr>
            <p:cNvPr id="108" name="Группа 107"/>
            <p:cNvGrpSpPr/>
            <p:nvPr/>
          </p:nvGrpSpPr>
          <p:grpSpPr>
            <a:xfrm>
              <a:off x="6888035" y="3406970"/>
              <a:ext cx="2706642" cy="1750665"/>
              <a:chOff x="9401422" y="3528490"/>
              <a:chExt cx="3097242" cy="3327533"/>
            </a:xfrm>
          </p:grpSpPr>
          <p:grpSp>
            <p:nvGrpSpPr>
              <p:cNvPr id="205" name="Группа 1145"/>
              <p:cNvGrpSpPr/>
              <p:nvPr/>
            </p:nvGrpSpPr>
            <p:grpSpPr>
              <a:xfrm>
                <a:off x="9401422" y="3528490"/>
                <a:ext cx="3097242" cy="3327533"/>
                <a:chOff x="6759625" y="4893992"/>
                <a:chExt cx="2522465" cy="1971696"/>
              </a:xfrm>
            </p:grpSpPr>
            <p:sp>
              <p:nvSpPr>
                <p:cNvPr id="210" name="Rectangle 93"/>
                <p:cNvSpPr>
                  <a:spLocks noChangeArrowheads="1"/>
                </p:cNvSpPr>
                <p:nvPr/>
              </p:nvSpPr>
              <p:spPr bwMode="auto">
                <a:xfrm>
                  <a:off x="6759625" y="4918615"/>
                  <a:ext cx="2096871" cy="1921565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defRPr/>
                  </a:pPr>
                  <a:endParaRPr lang="ru-RU" altLang="ru-RU" sz="763" dirty="0">
                    <a:solidFill>
                      <a:srgbClr val="000000"/>
                    </a:solidFill>
                    <a:latin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1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197788" y="4893992"/>
                  <a:ext cx="1606383" cy="26256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144627" tIns="72315" rIns="144627" bIns="72315">
                  <a:spAutoFit/>
                </a:bodyPr>
                <a:lstStyle>
                  <a:lvl1pPr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763" i="1" dirty="0">
                      <a:solidFill>
                        <a:srgbClr val="000000"/>
                      </a:solidFill>
                      <a:cs typeface="Arial" panose="020B0604020202020204" pitchFamily="34" charset="0"/>
                    </a:rPr>
                    <a:t>Условные обозначения</a:t>
                  </a:r>
                </a:p>
              </p:txBody>
            </p:sp>
            <p:sp>
              <p:nvSpPr>
                <p:cNvPr id="212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187581" y="6232908"/>
                  <a:ext cx="1609849" cy="26256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144627" tIns="72315" rIns="144627" bIns="72315">
                  <a:spAutoFit/>
                </a:bodyPr>
                <a:lstStyle>
                  <a:lvl1pPr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defRPr/>
                  </a:pPr>
                  <a:endParaRPr lang="ru-RU" altLang="ru-RU" sz="763" b="0" dirty="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3" name="TextBox 10"/>
                <p:cNvSpPr txBox="1"/>
                <p:nvPr/>
              </p:nvSpPr>
              <p:spPr>
                <a:xfrm>
                  <a:off x="6814224" y="6637475"/>
                  <a:ext cx="919351" cy="209036"/>
                </a:xfrm>
                <a:prstGeom prst="rect">
                  <a:avLst/>
                </a:prstGeom>
                <a:solidFill>
                  <a:schemeClr val="bg1"/>
                </a:solidFill>
                <a:effectLst>
                  <a:softEdge rad="63500"/>
                </a:effectLst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algn="ctr">
                    <a:defRPr sz="700"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 algn="l">
                    <a:defRPr/>
                  </a:pPr>
                  <a:r>
                    <a:rPr lang="ru-RU" sz="763" dirty="0">
                      <a:solidFill>
                        <a:prstClr val="black"/>
                      </a:solidFill>
                    </a:rPr>
                    <a:t>МО Архангельск   </a:t>
                  </a:r>
                </a:p>
              </p:txBody>
            </p:sp>
            <p:sp>
              <p:nvSpPr>
                <p:cNvPr id="214" name="Прямоугольник 213"/>
                <p:cNvSpPr/>
                <p:nvPr/>
              </p:nvSpPr>
              <p:spPr>
                <a:xfrm>
                  <a:off x="6821544" y="6110531"/>
                  <a:ext cx="527227" cy="138165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ru-RU" sz="763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321/20</a:t>
                  </a:r>
                </a:p>
              </p:txBody>
            </p:sp>
            <p:sp>
              <p:nvSpPr>
                <p:cNvPr id="215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451011" y="6603122"/>
                  <a:ext cx="1831079" cy="26256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144627" tIns="72315" rIns="144627" bIns="72315">
                  <a:spAutoFit/>
                </a:bodyPr>
                <a:lstStyle>
                  <a:lvl1pPr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763" b="0" dirty="0">
                      <a:solidFill>
                        <a:srgbClr val="000000"/>
                      </a:solidFill>
                      <a:cs typeface="Arial" panose="020B0604020202020204" pitchFamily="34" charset="0"/>
                    </a:rPr>
                    <a:t>- муниципальное образование</a:t>
                  </a:r>
                </a:p>
              </p:txBody>
            </p:sp>
            <p:sp>
              <p:nvSpPr>
                <p:cNvPr id="216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254310" y="5904605"/>
                  <a:ext cx="1896493" cy="26256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144627" tIns="72315" rIns="144627" bIns="72315">
                  <a:spAutoFit/>
                </a:bodyPr>
                <a:lstStyle>
                  <a:lvl1pPr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763" b="0" dirty="0">
                      <a:solidFill>
                        <a:srgbClr val="000000"/>
                      </a:solidFill>
                      <a:cs typeface="Arial" panose="020B0604020202020204" pitchFamily="34" charset="0"/>
                    </a:rPr>
                    <a:t> - линии электропередач 110 кВт</a:t>
                  </a:r>
                </a:p>
              </p:txBody>
            </p:sp>
            <p:cxnSp>
              <p:nvCxnSpPr>
                <p:cNvPr id="217" name="Прямая соединительная линия 216"/>
                <p:cNvCxnSpPr/>
                <p:nvPr/>
              </p:nvCxnSpPr>
              <p:spPr>
                <a:xfrm>
                  <a:off x="6955007" y="5999758"/>
                  <a:ext cx="275997" cy="0"/>
                </a:xfrm>
                <a:prstGeom prst="line">
                  <a:avLst/>
                </a:prstGeom>
                <a:ln w="38100"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8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286006" y="6092782"/>
                  <a:ext cx="1898652" cy="26256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144627" tIns="72315" rIns="144627" bIns="72315">
                  <a:spAutoFit/>
                </a:bodyPr>
                <a:lstStyle>
                  <a:lvl1pPr defTabSz="1279525"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defTabSz="1279525"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defTabSz="1279525"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defTabSz="1279525"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defTabSz="1279525"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763" kern="0" dirty="0">
                      <a:solidFill>
                        <a:srgbClr val="000000"/>
                      </a:solidFill>
                      <a:latin typeface="Times New Roman" pitchFamily="18" charset="0"/>
                    </a:rPr>
                    <a:t>- </a:t>
                  </a:r>
                  <a:r>
                    <a:rPr lang="ru-RU" altLang="ru-RU" sz="763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rPr>
                    <a:t>протяженность ЛЭП/ТП (шт.)</a:t>
                  </a:r>
                </a:p>
              </p:txBody>
            </p:sp>
          </p:grpSp>
          <p:sp>
            <p:nvSpPr>
              <p:cNvPr id="206" name="Скругленный прямоугольник 205"/>
              <p:cNvSpPr/>
              <p:nvPr/>
            </p:nvSpPr>
            <p:spPr>
              <a:xfrm>
                <a:off x="9661923" y="6214698"/>
                <a:ext cx="282820" cy="225201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ru-RU" sz="763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60%</a:t>
                </a:r>
              </a:p>
            </p:txBody>
          </p:sp>
          <p:sp>
            <p:nvSpPr>
              <p:cNvPr id="207" name="Text Box 97"/>
              <p:cNvSpPr txBox="1">
                <a:spLocks noChangeArrowheads="1"/>
              </p:cNvSpPr>
              <p:nvPr/>
            </p:nvSpPr>
            <p:spPr bwMode="auto">
              <a:xfrm>
                <a:off x="10113052" y="6153649"/>
                <a:ext cx="2046139" cy="3514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0629" tIns="45316" rIns="90629" bIns="45316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905852">
                  <a:defRPr/>
                </a:pPr>
                <a:r>
                  <a:rPr lang="ru-RU" altLang="ru-RU" sz="763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 - износ электроэнергетических систем </a:t>
                </a:r>
              </a:p>
            </p:txBody>
          </p:sp>
          <p:sp>
            <p:nvSpPr>
              <p:cNvPr id="208" name="Прямоугольник 207"/>
              <p:cNvSpPr/>
              <p:nvPr/>
            </p:nvSpPr>
            <p:spPr>
              <a:xfrm>
                <a:off x="9477456" y="5946998"/>
                <a:ext cx="658385" cy="197832"/>
              </a:xfrm>
              <a:prstGeom prst="rect">
                <a:avLst/>
              </a:prstGeom>
              <a:solidFill>
                <a:srgbClr val="92D050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77488" tIns="38744" rIns="77488" bIns="38744" anchor="ctr"/>
              <a:lstStyle/>
              <a:p>
                <a:pPr algn="ctr"/>
                <a:r>
                  <a:rPr lang="ru-RU" sz="763" kern="0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19/330</a:t>
                </a:r>
              </a:p>
            </p:txBody>
          </p:sp>
          <p:sp>
            <p:nvSpPr>
              <p:cNvPr id="209" name="Text Box 97"/>
              <p:cNvSpPr txBox="1">
                <a:spLocks noChangeArrowheads="1"/>
              </p:cNvSpPr>
              <p:nvPr/>
            </p:nvSpPr>
            <p:spPr bwMode="auto">
              <a:xfrm>
                <a:off x="10063858" y="5864760"/>
                <a:ext cx="1648083" cy="4430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44614" tIns="72309" rIns="144614" bIns="72309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r>
                  <a:rPr lang="ru-RU" altLang="ru-RU" sz="763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- кол-во домов /населения</a:t>
                </a:r>
              </a:p>
            </p:txBody>
          </p:sp>
        </p:grpSp>
        <p:sp>
          <p:nvSpPr>
            <p:cNvPr id="109" name="Text Box 97"/>
            <p:cNvSpPr txBox="1">
              <a:spLocks noChangeArrowheads="1"/>
            </p:cNvSpPr>
            <p:nvPr/>
          </p:nvSpPr>
          <p:spPr bwMode="auto">
            <a:xfrm>
              <a:off x="7401727" y="3544304"/>
              <a:ext cx="1506131" cy="2008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8471" tIns="54237" rIns="108471" bIns="5423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763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количество осадков, мм</a:t>
              </a:r>
            </a:p>
          </p:txBody>
        </p:sp>
        <p:sp>
          <p:nvSpPr>
            <p:cNvPr id="110" name="TextBox 23"/>
            <p:cNvSpPr txBox="1"/>
            <p:nvPr/>
          </p:nvSpPr>
          <p:spPr>
            <a:xfrm>
              <a:off x="7020652" y="3567602"/>
              <a:ext cx="383894" cy="208640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32" kern="0" dirty="0" smtClean="0">
                  <a:solidFill>
                    <a:prstClr val="black"/>
                  </a:solidFill>
                </a:rPr>
                <a:t>18</a:t>
              </a:r>
              <a:endParaRPr lang="ru-RU" sz="932" kern="0" dirty="0">
                <a:solidFill>
                  <a:prstClr val="black"/>
                </a:solidFill>
              </a:endParaRPr>
            </a:p>
          </p:txBody>
        </p:sp>
        <p:sp>
          <p:nvSpPr>
            <p:cNvPr id="111" name="TextBox 23"/>
            <p:cNvSpPr txBox="1"/>
            <p:nvPr/>
          </p:nvSpPr>
          <p:spPr>
            <a:xfrm>
              <a:off x="7032241" y="3722164"/>
              <a:ext cx="372305" cy="208640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32" kern="0" dirty="0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112" name="Text Box 97"/>
            <p:cNvSpPr txBox="1">
              <a:spLocks noChangeArrowheads="1"/>
            </p:cNvSpPr>
            <p:nvPr/>
          </p:nvSpPr>
          <p:spPr bwMode="auto">
            <a:xfrm>
              <a:off x="7401727" y="3712263"/>
              <a:ext cx="1018906" cy="2008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8471" tIns="54237" rIns="108471" bIns="5423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763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порывы ветра, м/с</a:t>
              </a:r>
            </a:p>
          </p:txBody>
        </p:sp>
        <p:grpSp>
          <p:nvGrpSpPr>
            <p:cNvPr id="113" name="Группа 629"/>
            <p:cNvGrpSpPr>
              <a:grpSpLocks/>
            </p:cNvGrpSpPr>
            <p:nvPr/>
          </p:nvGrpSpPr>
          <p:grpSpPr bwMode="auto">
            <a:xfrm>
              <a:off x="7140938" y="3928255"/>
              <a:ext cx="155099" cy="151307"/>
              <a:chOff x="142483" y="3760971"/>
              <a:chExt cx="346075" cy="386605"/>
            </a:xfrm>
          </p:grpSpPr>
          <p:sp>
            <p:nvSpPr>
              <p:cNvPr id="202" name="Line 281"/>
              <p:cNvSpPr>
                <a:spLocks noChangeShapeType="1"/>
              </p:cNvSpPr>
              <p:nvPr/>
            </p:nvSpPr>
            <p:spPr bwMode="auto">
              <a:xfrm>
                <a:off x="203673" y="3847248"/>
                <a:ext cx="0" cy="30032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1083410">
                  <a:buClr>
                    <a:srgbClr val="000000"/>
                  </a:buClr>
                  <a:buSzPct val="100000"/>
                  <a:defRPr/>
                </a:pPr>
                <a:endParaRPr lang="ru-RU" sz="678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endParaRPr>
              </a:p>
            </p:txBody>
          </p:sp>
          <p:sp>
            <p:nvSpPr>
              <p:cNvPr id="203" name="Freeform 285"/>
              <p:cNvSpPr>
                <a:spLocks/>
              </p:cNvSpPr>
              <p:nvPr/>
            </p:nvSpPr>
            <p:spPr bwMode="auto">
              <a:xfrm>
                <a:off x="198223" y="3795140"/>
                <a:ext cx="270456" cy="228326"/>
              </a:xfrm>
              <a:custGeom>
                <a:avLst/>
                <a:gdLst>
                  <a:gd name="T0" fmla="*/ 0 w 291"/>
                  <a:gd name="T1" fmla="*/ 0 h 159"/>
                  <a:gd name="T2" fmla="*/ 0 w 291"/>
                  <a:gd name="T3" fmla="*/ 2147483647 h 159"/>
                  <a:gd name="T4" fmla="*/ 2147483647 w 291"/>
                  <a:gd name="T5" fmla="*/ 2147483647 h 159"/>
                  <a:gd name="T6" fmla="*/ 2147483647 w 291"/>
                  <a:gd name="T7" fmla="*/ 2147483647 h 159"/>
                  <a:gd name="T8" fmla="*/ 0 w 291"/>
                  <a:gd name="T9" fmla="*/ 0 h 1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1"/>
                  <a:gd name="T16" fmla="*/ 0 h 159"/>
                  <a:gd name="T17" fmla="*/ 291 w 291"/>
                  <a:gd name="T18" fmla="*/ 159 h 1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1" h="159">
                    <a:moveTo>
                      <a:pt x="0" y="0"/>
                    </a:moveTo>
                    <a:lnTo>
                      <a:pt x="0" y="159"/>
                    </a:lnTo>
                    <a:lnTo>
                      <a:pt x="291" y="114"/>
                    </a:lnTo>
                    <a:lnTo>
                      <a:pt x="291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defTabSz="1083410">
                  <a:defRPr/>
                </a:pPr>
                <a:endParaRPr lang="ru-RU" sz="678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+mj-lt"/>
                </a:endParaRPr>
              </a:p>
            </p:txBody>
          </p:sp>
          <p:sp>
            <p:nvSpPr>
              <p:cNvPr id="204" name="Text Box 286"/>
              <p:cNvSpPr txBox="1">
                <a:spLocks noChangeArrowheads="1"/>
              </p:cNvSpPr>
              <p:nvPr/>
            </p:nvSpPr>
            <p:spPr bwMode="auto">
              <a:xfrm>
                <a:off x="142483" y="3760971"/>
                <a:ext cx="346075" cy="3384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6561" tIns="48281" rIns="96561" bIns="48281">
                <a:spAutoFit/>
              </a:bodyPr>
              <a:lstStyle/>
              <a:p>
                <a:pPr algn="ctr" defTabSz="870873">
                  <a:defRPr/>
                </a:pPr>
                <a:endParaRPr lang="ru-RU" sz="339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endParaRPr>
              </a:p>
            </p:txBody>
          </p:sp>
        </p:grpSp>
        <p:sp>
          <p:nvSpPr>
            <p:cNvPr id="114" name="Text Box 97"/>
            <p:cNvSpPr txBox="1">
              <a:spLocks noChangeArrowheads="1"/>
            </p:cNvSpPr>
            <p:nvPr/>
          </p:nvSpPr>
          <p:spPr bwMode="auto">
            <a:xfrm>
              <a:off x="7361882" y="3879881"/>
              <a:ext cx="1716335" cy="200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8477" tIns="54241" rIns="108477" bIns="5424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763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пожарно-спасательные формирования</a:t>
              </a:r>
            </a:p>
          </p:txBody>
        </p:sp>
        <p:grpSp>
          <p:nvGrpSpPr>
            <p:cNvPr id="115" name="Group 316"/>
            <p:cNvGrpSpPr>
              <a:grpSpLocks/>
            </p:cNvGrpSpPr>
            <p:nvPr/>
          </p:nvGrpSpPr>
          <p:grpSpPr bwMode="auto">
            <a:xfrm>
              <a:off x="7129770" y="4103875"/>
              <a:ext cx="139927" cy="111367"/>
              <a:chOff x="4727" y="2506"/>
              <a:chExt cx="706" cy="1172"/>
            </a:xfrm>
          </p:grpSpPr>
          <p:sp>
            <p:nvSpPr>
              <p:cNvPr id="124" name="Freeform 317"/>
              <p:cNvSpPr>
                <a:spLocks/>
              </p:cNvSpPr>
              <p:nvPr/>
            </p:nvSpPr>
            <p:spPr bwMode="auto">
              <a:xfrm>
                <a:off x="4727" y="3558"/>
                <a:ext cx="46" cy="120"/>
              </a:xfrm>
              <a:custGeom>
                <a:avLst/>
                <a:gdLst>
                  <a:gd name="T0" fmla="*/ 0 w 139"/>
                  <a:gd name="T1" fmla="*/ 107 h 135"/>
                  <a:gd name="T2" fmla="*/ 0 w 139"/>
                  <a:gd name="T3" fmla="*/ 73 h 135"/>
                  <a:gd name="T4" fmla="*/ 5 w 139"/>
                  <a:gd name="T5" fmla="*/ 73 h 135"/>
                  <a:gd name="T6" fmla="*/ 5 w 139"/>
                  <a:gd name="T7" fmla="*/ 37 h 135"/>
                  <a:gd name="T8" fmla="*/ 10 w 139"/>
                  <a:gd name="T9" fmla="*/ 37 h 135"/>
                  <a:gd name="T10" fmla="*/ 10 w 139"/>
                  <a:gd name="T11" fmla="*/ 0 h 135"/>
                  <a:gd name="T12" fmla="*/ 15 w 139"/>
                  <a:gd name="T13" fmla="*/ 0 h 135"/>
                  <a:gd name="T14" fmla="*/ 15 w 139"/>
                  <a:gd name="T15" fmla="*/ 107 h 135"/>
                  <a:gd name="T16" fmla="*/ 0 w 139"/>
                  <a:gd name="T17" fmla="*/ 107 h 1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9"/>
                  <a:gd name="T28" fmla="*/ 0 h 135"/>
                  <a:gd name="T29" fmla="*/ 139 w 139"/>
                  <a:gd name="T30" fmla="*/ 135 h 13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9" h="135">
                    <a:moveTo>
                      <a:pt x="0" y="135"/>
                    </a:moveTo>
                    <a:lnTo>
                      <a:pt x="0" y="92"/>
                    </a:lnTo>
                    <a:lnTo>
                      <a:pt x="46" y="92"/>
                    </a:lnTo>
                    <a:lnTo>
                      <a:pt x="46" y="47"/>
                    </a:lnTo>
                    <a:lnTo>
                      <a:pt x="92" y="47"/>
                    </a:lnTo>
                    <a:lnTo>
                      <a:pt x="92" y="0"/>
                    </a:lnTo>
                    <a:lnTo>
                      <a:pt x="139" y="0"/>
                    </a:lnTo>
                    <a:lnTo>
                      <a:pt x="139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125" name="Freeform 318"/>
              <p:cNvSpPr>
                <a:spLocks/>
              </p:cNvSpPr>
              <p:nvPr/>
            </p:nvSpPr>
            <p:spPr bwMode="auto">
              <a:xfrm>
                <a:off x="4773" y="2564"/>
                <a:ext cx="648" cy="1114"/>
              </a:xfrm>
              <a:custGeom>
                <a:avLst/>
                <a:gdLst>
                  <a:gd name="T0" fmla="*/ 0 w 1946"/>
                  <a:gd name="T1" fmla="*/ 971 h 1278"/>
                  <a:gd name="T2" fmla="*/ 0 w 1946"/>
                  <a:gd name="T3" fmla="*/ 78 h 1278"/>
                  <a:gd name="T4" fmla="*/ 84 w 1946"/>
                  <a:gd name="T5" fmla="*/ 78 h 1278"/>
                  <a:gd name="T6" fmla="*/ 84 w 1946"/>
                  <a:gd name="T7" fmla="*/ 71 h 1278"/>
                  <a:gd name="T8" fmla="*/ 84 w 1946"/>
                  <a:gd name="T9" fmla="*/ 62 h 1278"/>
                  <a:gd name="T10" fmla="*/ 85 w 1946"/>
                  <a:gd name="T11" fmla="*/ 55 h 1278"/>
                  <a:gd name="T12" fmla="*/ 85 w 1946"/>
                  <a:gd name="T13" fmla="*/ 48 h 1278"/>
                  <a:gd name="T14" fmla="*/ 86 w 1946"/>
                  <a:gd name="T15" fmla="*/ 42 h 1278"/>
                  <a:gd name="T16" fmla="*/ 88 w 1946"/>
                  <a:gd name="T17" fmla="*/ 35 h 1278"/>
                  <a:gd name="T18" fmla="*/ 89 w 1946"/>
                  <a:gd name="T19" fmla="*/ 29 h 1278"/>
                  <a:gd name="T20" fmla="*/ 91 w 1946"/>
                  <a:gd name="T21" fmla="*/ 23 h 1278"/>
                  <a:gd name="T22" fmla="*/ 92 w 1946"/>
                  <a:gd name="T23" fmla="*/ 18 h 1278"/>
                  <a:gd name="T24" fmla="*/ 94 w 1946"/>
                  <a:gd name="T25" fmla="*/ 14 h 1278"/>
                  <a:gd name="T26" fmla="*/ 96 w 1946"/>
                  <a:gd name="T27" fmla="*/ 10 h 1278"/>
                  <a:gd name="T28" fmla="*/ 98 w 1946"/>
                  <a:gd name="T29" fmla="*/ 6 h 1278"/>
                  <a:gd name="T30" fmla="*/ 101 w 1946"/>
                  <a:gd name="T31" fmla="*/ 3 h 1278"/>
                  <a:gd name="T32" fmla="*/ 103 w 1946"/>
                  <a:gd name="T33" fmla="*/ 3 h 1278"/>
                  <a:gd name="T34" fmla="*/ 105 w 1946"/>
                  <a:gd name="T35" fmla="*/ 0 h 1278"/>
                  <a:gd name="T36" fmla="*/ 108 w 1946"/>
                  <a:gd name="T37" fmla="*/ 0 h 1278"/>
                  <a:gd name="T38" fmla="*/ 110 w 1946"/>
                  <a:gd name="T39" fmla="*/ 0 h 1278"/>
                  <a:gd name="T40" fmla="*/ 113 w 1946"/>
                  <a:gd name="T41" fmla="*/ 3 h 1278"/>
                  <a:gd name="T42" fmla="*/ 115 w 1946"/>
                  <a:gd name="T43" fmla="*/ 3 h 1278"/>
                  <a:gd name="T44" fmla="*/ 118 w 1946"/>
                  <a:gd name="T45" fmla="*/ 6 h 1278"/>
                  <a:gd name="T46" fmla="*/ 120 w 1946"/>
                  <a:gd name="T47" fmla="*/ 10 h 1278"/>
                  <a:gd name="T48" fmla="*/ 122 w 1946"/>
                  <a:gd name="T49" fmla="*/ 14 h 1278"/>
                  <a:gd name="T50" fmla="*/ 124 w 1946"/>
                  <a:gd name="T51" fmla="*/ 18 h 1278"/>
                  <a:gd name="T52" fmla="*/ 125 w 1946"/>
                  <a:gd name="T53" fmla="*/ 23 h 1278"/>
                  <a:gd name="T54" fmla="*/ 127 w 1946"/>
                  <a:gd name="T55" fmla="*/ 29 h 1278"/>
                  <a:gd name="T56" fmla="*/ 128 w 1946"/>
                  <a:gd name="T57" fmla="*/ 35 h 1278"/>
                  <a:gd name="T58" fmla="*/ 130 w 1946"/>
                  <a:gd name="T59" fmla="*/ 42 h 1278"/>
                  <a:gd name="T60" fmla="*/ 130 w 1946"/>
                  <a:gd name="T61" fmla="*/ 48 h 1278"/>
                  <a:gd name="T62" fmla="*/ 131 w 1946"/>
                  <a:gd name="T63" fmla="*/ 55 h 1278"/>
                  <a:gd name="T64" fmla="*/ 132 w 1946"/>
                  <a:gd name="T65" fmla="*/ 62 h 1278"/>
                  <a:gd name="T66" fmla="*/ 132 w 1946"/>
                  <a:gd name="T67" fmla="*/ 71 h 1278"/>
                  <a:gd name="T68" fmla="*/ 132 w 1946"/>
                  <a:gd name="T69" fmla="*/ 78 h 1278"/>
                  <a:gd name="T70" fmla="*/ 216 w 1946"/>
                  <a:gd name="T71" fmla="*/ 78 h 1278"/>
                  <a:gd name="T72" fmla="*/ 216 w 1946"/>
                  <a:gd name="T73" fmla="*/ 970 h 1278"/>
                  <a:gd name="T74" fmla="*/ 0 w 1946"/>
                  <a:gd name="T75" fmla="*/ 971 h 127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946"/>
                  <a:gd name="T115" fmla="*/ 0 h 1278"/>
                  <a:gd name="T116" fmla="*/ 1946 w 1946"/>
                  <a:gd name="T117" fmla="*/ 1278 h 1278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946" h="1278">
                    <a:moveTo>
                      <a:pt x="0" y="1278"/>
                    </a:moveTo>
                    <a:lnTo>
                      <a:pt x="0" y="103"/>
                    </a:lnTo>
                    <a:lnTo>
                      <a:pt x="753" y="103"/>
                    </a:lnTo>
                    <a:lnTo>
                      <a:pt x="754" y="93"/>
                    </a:lnTo>
                    <a:lnTo>
                      <a:pt x="757" y="82"/>
                    </a:lnTo>
                    <a:lnTo>
                      <a:pt x="763" y="72"/>
                    </a:lnTo>
                    <a:lnTo>
                      <a:pt x="769" y="63"/>
                    </a:lnTo>
                    <a:lnTo>
                      <a:pt x="779" y="55"/>
                    </a:lnTo>
                    <a:lnTo>
                      <a:pt x="790" y="46"/>
                    </a:lnTo>
                    <a:lnTo>
                      <a:pt x="803" y="38"/>
                    </a:lnTo>
                    <a:lnTo>
                      <a:pt x="817" y="30"/>
                    </a:lnTo>
                    <a:lnTo>
                      <a:pt x="833" y="24"/>
                    </a:lnTo>
                    <a:lnTo>
                      <a:pt x="849" y="18"/>
                    </a:lnTo>
                    <a:lnTo>
                      <a:pt x="867" y="13"/>
                    </a:lnTo>
                    <a:lnTo>
                      <a:pt x="887" y="8"/>
                    </a:lnTo>
                    <a:lnTo>
                      <a:pt x="907" y="5"/>
                    </a:lnTo>
                    <a:lnTo>
                      <a:pt x="928" y="3"/>
                    </a:lnTo>
                    <a:lnTo>
                      <a:pt x="950" y="0"/>
                    </a:lnTo>
                    <a:lnTo>
                      <a:pt x="972" y="0"/>
                    </a:lnTo>
                    <a:lnTo>
                      <a:pt x="995" y="0"/>
                    </a:lnTo>
                    <a:lnTo>
                      <a:pt x="1017" y="3"/>
                    </a:lnTo>
                    <a:lnTo>
                      <a:pt x="1038" y="5"/>
                    </a:lnTo>
                    <a:lnTo>
                      <a:pt x="1059" y="8"/>
                    </a:lnTo>
                    <a:lnTo>
                      <a:pt x="1078" y="13"/>
                    </a:lnTo>
                    <a:lnTo>
                      <a:pt x="1096" y="18"/>
                    </a:lnTo>
                    <a:lnTo>
                      <a:pt x="1113" y="24"/>
                    </a:lnTo>
                    <a:lnTo>
                      <a:pt x="1129" y="30"/>
                    </a:lnTo>
                    <a:lnTo>
                      <a:pt x="1143" y="38"/>
                    </a:lnTo>
                    <a:lnTo>
                      <a:pt x="1155" y="46"/>
                    </a:lnTo>
                    <a:lnTo>
                      <a:pt x="1167" y="55"/>
                    </a:lnTo>
                    <a:lnTo>
                      <a:pt x="1175" y="63"/>
                    </a:lnTo>
                    <a:lnTo>
                      <a:pt x="1183" y="72"/>
                    </a:lnTo>
                    <a:lnTo>
                      <a:pt x="1189" y="82"/>
                    </a:lnTo>
                    <a:lnTo>
                      <a:pt x="1192" y="93"/>
                    </a:lnTo>
                    <a:lnTo>
                      <a:pt x="1193" y="103"/>
                    </a:lnTo>
                    <a:lnTo>
                      <a:pt x="1946" y="103"/>
                    </a:lnTo>
                    <a:lnTo>
                      <a:pt x="1946" y="1277"/>
                    </a:lnTo>
                    <a:lnTo>
                      <a:pt x="0" y="1278"/>
                    </a:lnTo>
                    <a:close/>
                  </a:path>
                </a:pathLst>
              </a:custGeom>
              <a:solidFill>
                <a:srgbClr val="B233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126" name="Rectangle 319"/>
              <p:cNvSpPr>
                <a:spLocks noChangeArrowheads="1"/>
              </p:cNvSpPr>
              <p:nvPr/>
            </p:nvSpPr>
            <p:spPr bwMode="auto">
              <a:xfrm>
                <a:off x="5188" y="3087"/>
                <a:ext cx="42" cy="3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127" name="Rectangle 320"/>
              <p:cNvSpPr>
                <a:spLocks noChangeArrowheads="1"/>
              </p:cNvSpPr>
              <p:nvPr/>
            </p:nvSpPr>
            <p:spPr bwMode="auto">
              <a:xfrm>
                <a:off x="5168" y="3134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128" name="Rectangle 321"/>
              <p:cNvSpPr>
                <a:spLocks noChangeArrowheads="1"/>
              </p:cNvSpPr>
              <p:nvPr/>
            </p:nvSpPr>
            <p:spPr bwMode="auto">
              <a:xfrm>
                <a:off x="5306" y="3034"/>
                <a:ext cx="42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129" name="Rectangle 322"/>
              <p:cNvSpPr>
                <a:spLocks noChangeArrowheads="1"/>
              </p:cNvSpPr>
              <p:nvPr/>
            </p:nvSpPr>
            <p:spPr bwMode="auto">
              <a:xfrm>
                <a:off x="5286" y="3087"/>
                <a:ext cx="40" cy="3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130" name="Rectangle 323"/>
              <p:cNvSpPr>
                <a:spLocks noChangeArrowheads="1"/>
              </p:cNvSpPr>
              <p:nvPr/>
            </p:nvSpPr>
            <p:spPr bwMode="auto">
              <a:xfrm>
                <a:off x="5286" y="2987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131" name="Rectangle 324"/>
              <p:cNvSpPr>
                <a:spLocks noChangeArrowheads="1"/>
              </p:cNvSpPr>
              <p:nvPr/>
            </p:nvSpPr>
            <p:spPr bwMode="auto">
              <a:xfrm>
                <a:off x="4773" y="3076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132" name="Rectangle 325"/>
              <p:cNvSpPr>
                <a:spLocks noChangeArrowheads="1"/>
              </p:cNvSpPr>
              <p:nvPr/>
            </p:nvSpPr>
            <p:spPr bwMode="auto">
              <a:xfrm>
                <a:off x="4773" y="3024"/>
                <a:ext cx="18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133" name="Rectangle 326"/>
              <p:cNvSpPr>
                <a:spLocks noChangeArrowheads="1"/>
              </p:cNvSpPr>
              <p:nvPr/>
            </p:nvSpPr>
            <p:spPr bwMode="auto">
              <a:xfrm>
                <a:off x="4773" y="3123"/>
                <a:ext cx="18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134" name="Rectangle 327"/>
              <p:cNvSpPr>
                <a:spLocks noChangeArrowheads="1"/>
              </p:cNvSpPr>
              <p:nvPr/>
            </p:nvSpPr>
            <p:spPr bwMode="auto">
              <a:xfrm>
                <a:off x="4946" y="3076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135" name="Rectangle 328"/>
              <p:cNvSpPr>
                <a:spLocks noChangeArrowheads="1"/>
              </p:cNvSpPr>
              <p:nvPr/>
            </p:nvSpPr>
            <p:spPr bwMode="auto">
              <a:xfrm>
                <a:off x="4924" y="312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136" name="Rectangle 329"/>
              <p:cNvSpPr>
                <a:spLocks noChangeArrowheads="1"/>
              </p:cNvSpPr>
              <p:nvPr/>
            </p:nvSpPr>
            <p:spPr bwMode="auto">
              <a:xfrm>
                <a:off x="4773" y="345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137" name="Rectangle 330"/>
              <p:cNvSpPr>
                <a:spLocks noChangeArrowheads="1"/>
              </p:cNvSpPr>
              <p:nvPr/>
            </p:nvSpPr>
            <p:spPr bwMode="auto">
              <a:xfrm>
                <a:off x="4773" y="3406"/>
                <a:ext cx="18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138" name="Rectangle 331"/>
              <p:cNvSpPr>
                <a:spLocks noChangeArrowheads="1"/>
              </p:cNvSpPr>
              <p:nvPr/>
            </p:nvSpPr>
            <p:spPr bwMode="auto">
              <a:xfrm>
                <a:off x="4773" y="3505"/>
                <a:ext cx="18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139" name="Rectangle 332"/>
              <p:cNvSpPr>
                <a:spLocks noChangeArrowheads="1"/>
              </p:cNvSpPr>
              <p:nvPr/>
            </p:nvSpPr>
            <p:spPr bwMode="auto">
              <a:xfrm>
                <a:off x="4946" y="345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140" name="Rectangle 333"/>
              <p:cNvSpPr>
                <a:spLocks noChangeArrowheads="1"/>
              </p:cNvSpPr>
              <p:nvPr/>
            </p:nvSpPr>
            <p:spPr bwMode="auto">
              <a:xfrm>
                <a:off x="4924" y="3505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141" name="Freeform 334"/>
              <p:cNvSpPr>
                <a:spLocks/>
              </p:cNvSpPr>
              <p:nvPr/>
            </p:nvSpPr>
            <p:spPr bwMode="auto">
              <a:xfrm>
                <a:off x="5024" y="3076"/>
                <a:ext cx="146" cy="89"/>
              </a:xfrm>
              <a:custGeom>
                <a:avLst/>
                <a:gdLst>
                  <a:gd name="T0" fmla="*/ 48 w 440"/>
                  <a:gd name="T1" fmla="*/ 78 h 102"/>
                  <a:gd name="T2" fmla="*/ 48 w 440"/>
                  <a:gd name="T3" fmla="*/ 70 h 102"/>
                  <a:gd name="T4" fmla="*/ 48 w 440"/>
                  <a:gd name="T5" fmla="*/ 63 h 102"/>
                  <a:gd name="T6" fmla="*/ 47 w 440"/>
                  <a:gd name="T7" fmla="*/ 55 h 102"/>
                  <a:gd name="T8" fmla="*/ 46 w 440"/>
                  <a:gd name="T9" fmla="*/ 49 h 102"/>
                  <a:gd name="T10" fmla="*/ 45 w 440"/>
                  <a:gd name="T11" fmla="*/ 42 h 102"/>
                  <a:gd name="T12" fmla="*/ 44 w 440"/>
                  <a:gd name="T13" fmla="*/ 35 h 102"/>
                  <a:gd name="T14" fmla="*/ 43 w 440"/>
                  <a:gd name="T15" fmla="*/ 29 h 102"/>
                  <a:gd name="T16" fmla="*/ 41 w 440"/>
                  <a:gd name="T17" fmla="*/ 23 h 102"/>
                  <a:gd name="T18" fmla="*/ 39 w 440"/>
                  <a:gd name="T19" fmla="*/ 18 h 102"/>
                  <a:gd name="T20" fmla="*/ 38 w 440"/>
                  <a:gd name="T21" fmla="*/ 14 h 102"/>
                  <a:gd name="T22" fmla="*/ 36 w 440"/>
                  <a:gd name="T23" fmla="*/ 10 h 102"/>
                  <a:gd name="T24" fmla="*/ 34 w 440"/>
                  <a:gd name="T25" fmla="*/ 6 h 102"/>
                  <a:gd name="T26" fmla="*/ 32 w 440"/>
                  <a:gd name="T27" fmla="*/ 3 h 102"/>
                  <a:gd name="T28" fmla="*/ 29 w 440"/>
                  <a:gd name="T29" fmla="*/ 3 h 102"/>
                  <a:gd name="T30" fmla="*/ 27 w 440"/>
                  <a:gd name="T31" fmla="*/ 0 h 102"/>
                  <a:gd name="T32" fmla="*/ 24 w 440"/>
                  <a:gd name="T33" fmla="*/ 0 h 102"/>
                  <a:gd name="T34" fmla="*/ 22 w 440"/>
                  <a:gd name="T35" fmla="*/ 0 h 102"/>
                  <a:gd name="T36" fmla="*/ 19 w 440"/>
                  <a:gd name="T37" fmla="*/ 3 h 102"/>
                  <a:gd name="T38" fmla="*/ 17 w 440"/>
                  <a:gd name="T39" fmla="*/ 3 h 102"/>
                  <a:gd name="T40" fmla="*/ 15 w 440"/>
                  <a:gd name="T41" fmla="*/ 6 h 102"/>
                  <a:gd name="T42" fmla="*/ 13 w 440"/>
                  <a:gd name="T43" fmla="*/ 10 h 102"/>
                  <a:gd name="T44" fmla="*/ 11 w 440"/>
                  <a:gd name="T45" fmla="*/ 14 h 102"/>
                  <a:gd name="T46" fmla="*/ 9 w 440"/>
                  <a:gd name="T47" fmla="*/ 18 h 102"/>
                  <a:gd name="T48" fmla="*/ 7 w 440"/>
                  <a:gd name="T49" fmla="*/ 23 h 102"/>
                  <a:gd name="T50" fmla="*/ 6 w 440"/>
                  <a:gd name="T51" fmla="*/ 29 h 102"/>
                  <a:gd name="T52" fmla="*/ 4 w 440"/>
                  <a:gd name="T53" fmla="*/ 35 h 102"/>
                  <a:gd name="T54" fmla="*/ 3 w 440"/>
                  <a:gd name="T55" fmla="*/ 42 h 102"/>
                  <a:gd name="T56" fmla="*/ 2 w 440"/>
                  <a:gd name="T57" fmla="*/ 49 h 102"/>
                  <a:gd name="T58" fmla="*/ 1 w 440"/>
                  <a:gd name="T59" fmla="*/ 55 h 102"/>
                  <a:gd name="T60" fmla="*/ 0 w 440"/>
                  <a:gd name="T61" fmla="*/ 63 h 102"/>
                  <a:gd name="T62" fmla="*/ 0 w 440"/>
                  <a:gd name="T63" fmla="*/ 70 h 102"/>
                  <a:gd name="T64" fmla="*/ 0 w 440"/>
                  <a:gd name="T65" fmla="*/ 78 h 102"/>
                  <a:gd name="T66" fmla="*/ 48 w 440"/>
                  <a:gd name="T67" fmla="*/ 78 h 10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40"/>
                  <a:gd name="T103" fmla="*/ 0 h 102"/>
                  <a:gd name="T104" fmla="*/ 440 w 440"/>
                  <a:gd name="T105" fmla="*/ 102 h 10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40" h="102">
                    <a:moveTo>
                      <a:pt x="440" y="102"/>
                    </a:moveTo>
                    <a:lnTo>
                      <a:pt x="439" y="92"/>
                    </a:lnTo>
                    <a:lnTo>
                      <a:pt x="436" y="82"/>
                    </a:lnTo>
                    <a:lnTo>
                      <a:pt x="430" y="72"/>
                    </a:lnTo>
                    <a:lnTo>
                      <a:pt x="422" y="64"/>
                    </a:lnTo>
                    <a:lnTo>
                      <a:pt x="414" y="55"/>
                    </a:lnTo>
                    <a:lnTo>
                      <a:pt x="402" y="46"/>
                    </a:lnTo>
                    <a:lnTo>
                      <a:pt x="390" y="38"/>
                    </a:lnTo>
                    <a:lnTo>
                      <a:pt x="376" y="30"/>
                    </a:lnTo>
                    <a:lnTo>
                      <a:pt x="360" y="24"/>
                    </a:lnTo>
                    <a:lnTo>
                      <a:pt x="343" y="18"/>
                    </a:lnTo>
                    <a:lnTo>
                      <a:pt x="325" y="13"/>
                    </a:lnTo>
                    <a:lnTo>
                      <a:pt x="306" y="8"/>
                    </a:lnTo>
                    <a:lnTo>
                      <a:pt x="285" y="5"/>
                    </a:lnTo>
                    <a:lnTo>
                      <a:pt x="264" y="3"/>
                    </a:lnTo>
                    <a:lnTo>
                      <a:pt x="242" y="0"/>
                    </a:lnTo>
                    <a:lnTo>
                      <a:pt x="219" y="0"/>
                    </a:lnTo>
                    <a:lnTo>
                      <a:pt x="197" y="0"/>
                    </a:lnTo>
                    <a:lnTo>
                      <a:pt x="175" y="3"/>
                    </a:lnTo>
                    <a:lnTo>
                      <a:pt x="154" y="5"/>
                    </a:lnTo>
                    <a:lnTo>
                      <a:pt x="134" y="8"/>
                    </a:lnTo>
                    <a:lnTo>
                      <a:pt x="114" y="13"/>
                    </a:lnTo>
                    <a:lnTo>
                      <a:pt x="96" y="18"/>
                    </a:lnTo>
                    <a:lnTo>
                      <a:pt x="80" y="24"/>
                    </a:lnTo>
                    <a:lnTo>
                      <a:pt x="64" y="30"/>
                    </a:lnTo>
                    <a:lnTo>
                      <a:pt x="50" y="38"/>
                    </a:lnTo>
                    <a:lnTo>
                      <a:pt x="37" y="46"/>
                    </a:lnTo>
                    <a:lnTo>
                      <a:pt x="26" y="55"/>
                    </a:lnTo>
                    <a:lnTo>
                      <a:pt x="16" y="64"/>
                    </a:lnTo>
                    <a:lnTo>
                      <a:pt x="10" y="72"/>
                    </a:lnTo>
                    <a:lnTo>
                      <a:pt x="4" y="82"/>
                    </a:lnTo>
                    <a:lnTo>
                      <a:pt x="1" y="92"/>
                    </a:lnTo>
                    <a:lnTo>
                      <a:pt x="0" y="102"/>
                    </a:lnTo>
                    <a:lnTo>
                      <a:pt x="440" y="102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142" name="Freeform 335"/>
              <p:cNvSpPr>
                <a:spLocks/>
              </p:cNvSpPr>
              <p:nvPr/>
            </p:nvSpPr>
            <p:spPr bwMode="auto">
              <a:xfrm>
                <a:off x="4789" y="2506"/>
                <a:ext cx="615" cy="147"/>
              </a:xfrm>
              <a:custGeom>
                <a:avLst/>
                <a:gdLst>
                  <a:gd name="T0" fmla="*/ 100 w 1847"/>
                  <a:gd name="T1" fmla="*/ 50 h 168"/>
                  <a:gd name="T2" fmla="*/ 95 w 1847"/>
                  <a:gd name="T3" fmla="*/ 53 h 168"/>
                  <a:gd name="T4" fmla="*/ 91 w 1847"/>
                  <a:gd name="T5" fmla="*/ 60 h 168"/>
                  <a:gd name="T6" fmla="*/ 87 w 1847"/>
                  <a:gd name="T7" fmla="*/ 68 h 168"/>
                  <a:gd name="T8" fmla="*/ 84 w 1847"/>
                  <a:gd name="T9" fmla="*/ 79 h 168"/>
                  <a:gd name="T10" fmla="*/ 81 w 1847"/>
                  <a:gd name="T11" fmla="*/ 92 h 168"/>
                  <a:gd name="T12" fmla="*/ 79 w 1847"/>
                  <a:gd name="T13" fmla="*/ 105 h 168"/>
                  <a:gd name="T14" fmla="*/ 78 w 1847"/>
                  <a:gd name="T15" fmla="*/ 121 h 168"/>
                  <a:gd name="T16" fmla="*/ 0 w 1847"/>
                  <a:gd name="T17" fmla="*/ 129 h 168"/>
                  <a:gd name="T18" fmla="*/ 1 w 1847"/>
                  <a:gd name="T19" fmla="*/ 88 h 168"/>
                  <a:gd name="T20" fmla="*/ 6 w 1847"/>
                  <a:gd name="T21" fmla="*/ 88 h 168"/>
                  <a:gd name="T22" fmla="*/ 16 w 1847"/>
                  <a:gd name="T23" fmla="*/ 88 h 168"/>
                  <a:gd name="T24" fmla="*/ 28 w 1847"/>
                  <a:gd name="T25" fmla="*/ 88 h 168"/>
                  <a:gd name="T26" fmla="*/ 41 w 1847"/>
                  <a:gd name="T27" fmla="*/ 88 h 168"/>
                  <a:gd name="T28" fmla="*/ 54 w 1847"/>
                  <a:gd name="T29" fmla="*/ 88 h 168"/>
                  <a:gd name="T30" fmla="*/ 65 w 1847"/>
                  <a:gd name="T31" fmla="*/ 88 h 168"/>
                  <a:gd name="T32" fmla="*/ 71 w 1847"/>
                  <a:gd name="T33" fmla="*/ 88 h 168"/>
                  <a:gd name="T34" fmla="*/ 74 w 1847"/>
                  <a:gd name="T35" fmla="*/ 80 h 168"/>
                  <a:gd name="T36" fmla="*/ 76 w 1847"/>
                  <a:gd name="T37" fmla="*/ 64 h 168"/>
                  <a:gd name="T38" fmla="*/ 79 w 1847"/>
                  <a:gd name="T39" fmla="*/ 47 h 168"/>
                  <a:gd name="T40" fmla="*/ 83 w 1847"/>
                  <a:gd name="T41" fmla="*/ 33 h 168"/>
                  <a:gd name="T42" fmla="*/ 86 w 1847"/>
                  <a:gd name="T43" fmla="*/ 21 h 168"/>
                  <a:gd name="T44" fmla="*/ 91 w 1847"/>
                  <a:gd name="T45" fmla="*/ 10 h 168"/>
                  <a:gd name="T46" fmla="*/ 95 w 1847"/>
                  <a:gd name="T47" fmla="*/ 4 h 168"/>
                  <a:gd name="T48" fmla="*/ 100 w 1847"/>
                  <a:gd name="T49" fmla="*/ 1 h 168"/>
                  <a:gd name="T50" fmla="*/ 105 w 1847"/>
                  <a:gd name="T51" fmla="*/ 1 h 168"/>
                  <a:gd name="T52" fmla="*/ 110 w 1847"/>
                  <a:gd name="T53" fmla="*/ 4 h 168"/>
                  <a:gd name="T54" fmla="*/ 114 w 1847"/>
                  <a:gd name="T55" fmla="*/ 10 h 168"/>
                  <a:gd name="T56" fmla="*/ 119 w 1847"/>
                  <a:gd name="T57" fmla="*/ 21 h 168"/>
                  <a:gd name="T58" fmla="*/ 123 w 1847"/>
                  <a:gd name="T59" fmla="*/ 33 h 168"/>
                  <a:gd name="T60" fmla="*/ 126 w 1847"/>
                  <a:gd name="T61" fmla="*/ 47 h 168"/>
                  <a:gd name="T62" fmla="*/ 129 w 1847"/>
                  <a:gd name="T63" fmla="*/ 64 h 168"/>
                  <a:gd name="T64" fmla="*/ 131 w 1847"/>
                  <a:gd name="T65" fmla="*/ 80 h 168"/>
                  <a:gd name="T66" fmla="*/ 134 w 1847"/>
                  <a:gd name="T67" fmla="*/ 88 h 168"/>
                  <a:gd name="T68" fmla="*/ 140 w 1847"/>
                  <a:gd name="T69" fmla="*/ 88 h 168"/>
                  <a:gd name="T70" fmla="*/ 151 w 1847"/>
                  <a:gd name="T71" fmla="*/ 88 h 168"/>
                  <a:gd name="T72" fmla="*/ 163 w 1847"/>
                  <a:gd name="T73" fmla="*/ 88 h 168"/>
                  <a:gd name="T74" fmla="*/ 176 w 1847"/>
                  <a:gd name="T75" fmla="*/ 88 h 168"/>
                  <a:gd name="T76" fmla="*/ 189 w 1847"/>
                  <a:gd name="T77" fmla="*/ 88 h 168"/>
                  <a:gd name="T78" fmla="*/ 198 w 1847"/>
                  <a:gd name="T79" fmla="*/ 88 h 168"/>
                  <a:gd name="T80" fmla="*/ 204 w 1847"/>
                  <a:gd name="T81" fmla="*/ 88 h 168"/>
                  <a:gd name="T82" fmla="*/ 205 w 1847"/>
                  <a:gd name="T83" fmla="*/ 129 h 168"/>
                  <a:gd name="T84" fmla="*/ 127 w 1847"/>
                  <a:gd name="T85" fmla="*/ 121 h 168"/>
                  <a:gd name="T86" fmla="*/ 126 w 1847"/>
                  <a:gd name="T87" fmla="*/ 105 h 168"/>
                  <a:gd name="T88" fmla="*/ 124 w 1847"/>
                  <a:gd name="T89" fmla="*/ 92 h 168"/>
                  <a:gd name="T90" fmla="*/ 121 w 1847"/>
                  <a:gd name="T91" fmla="*/ 79 h 168"/>
                  <a:gd name="T92" fmla="*/ 118 w 1847"/>
                  <a:gd name="T93" fmla="*/ 68 h 168"/>
                  <a:gd name="T94" fmla="*/ 114 w 1847"/>
                  <a:gd name="T95" fmla="*/ 60 h 168"/>
                  <a:gd name="T96" fmla="*/ 110 w 1847"/>
                  <a:gd name="T97" fmla="*/ 53 h 168"/>
                  <a:gd name="T98" fmla="*/ 105 w 1847"/>
                  <a:gd name="T99" fmla="*/ 50 h 16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847"/>
                  <a:gd name="T151" fmla="*/ 0 h 168"/>
                  <a:gd name="T152" fmla="*/ 1847 w 1847"/>
                  <a:gd name="T153" fmla="*/ 168 h 16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847" h="168">
                    <a:moveTo>
                      <a:pt x="923" y="65"/>
                    </a:moveTo>
                    <a:lnTo>
                      <a:pt x="901" y="65"/>
                    </a:lnTo>
                    <a:lnTo>
                      <a:pt x="879" y="68"/>
                    </a:lnTo>
                    <a:lnTo>
                      <a:pt x="858" y="70"/>
                    </a:lnTo>
                    <a:lnTo>
                      <a:pt x="838" y="73"/>
                    </a:lnTo>
                    <a:lnTo>
                      <a:pt x="818" y="78"/>
                    </a:lnTo>
                    <a:lnTo>
                      <a:pt x="800" y="83"/>
                    </a:lnTo>
                    <a:lnTo>
                      <a:pt x="784" y="89"/>
                    </a:lnTo>
                    <a:lnTo>
                      <a:pt x="768" y="95"/>
                    </a:lnTo>
                    <a:lnTo>
                      <a:pt x="754" y="103"/>
                    </a:lnTo>
                    <a:lnTo>
                      <a:pt x="741" y="111"/>
                    </a:lnTo>
                    <a:lnTo>
                      <a:pt x="730" y="120"/>
                    </a:lnTo>
                    <a:lnTo>
                      <a:pt x="720" y="128"/>
                    </a:lnTo>
                    <a:lnTo>
                      <a:pt x="714" y="137"/>
                    </a:lnTo>
                    <a:lnTo>
                      <a:pt x="708" y="147"/>
                    </a:lnTo>
                    <a:lnTo>
                      <a:pt x="705" y="158"/>
                    </a:lnTo>
                    <a:lnTo>
                      <a:pt x="704" y="168"/>
                    </a:lnTo>
                    <a:lnTo>
                      <a:pt x="0" y="168"/>
                    </a:lnTo>
                    <a:lnTo>
                      <a:pt x="0" y="116"/>
                    </a:lnTo>
                    <a:lnTo>
                      <a:pt x="7" y="116"/>
                    </a:lnTo>
                    <a:lnTo>
                      <a:pt x="27" y="116"/>
                    </a:lnTo>
                    <a:lnTo>
                      <a:pt x="57" y="116"/>
                    </a:lnTo>
                    <a:lnTo>
                      <a:pt x="97" y="116"/>
                    </a:lnTo>
                    <a:lnTo>
                      <a:pt x="145" y="116"/>
                    </a:lnTo>
                    <a:lnTo>
                      <a:pt x="197" y="116"/>
                    </a:lnTo>
                    <a:lnTo>
                      <a:pt x="254" y="116"/>
                    </a:lnTo>
                    <a:lnTo>
                      <a:pt x="313" y="116"/>
                    </a:lnTo>
                    <a:lnTo>
                      <a:pt x="373" y="116"/>
                    </a:lnTo>
                    <a:lnTo>
                      <a:pt x="431" y="116"/>
                    </a:lnTo>
                    <a:lnTo>
                      <a:pt x="486" y="116"/>
                    </a:lnTo>
                    <a:lnTo>
                      <a:pt x="537" y="116"/>
                    </a:lnTo>
                    <a:lnTo>
                      <a:pt x="582" y="116"/>
                    </a:lnTo>
                    <a:lnTo>
                      <a:pt x="617" y="116"/>
                    </a:lnTo>
                    <a:lnTo>
                      <a:pt x="644" y="116"/>
                    </a:lnTo>
                    <a:lnTo>
                      <a:pt x="658" y="116"/>
                    </a:lnTo>
                    <a:lnTo>
                      <a:pt x="666" y="105"/>
                    </a:lnTo>
                    <a:lnTo>
                      <a:pt x="675" y="94"/>
                    </a:lnTo>
                    <a:lnTo>
                      <a:pt x="686" y="83"/>
                    </a:lnTo>
                    <a:lnTo>
                      <a:pt x="698" y="72"/>
                    </a:lnTo>
                    <a:lnTo>
                      <a:pt x="713" y="62"/>
                    </a:lnTo>
                    <a:lnTo>
                      <a:pt x="727" y="53"/>
                    </a:lnTo>
                    <a:lnTo>
                      <a:pt x="744" y="43"/>
                    </a:lnTo>
                    <a:lnTo>
                      <a:pt x="760" y="35"/>
                    </a:lnTo>
                    <a:lnTo>
                      <a:pt x="778" y="28"/>
                    </a:lnTo>
                    <a:lnTo>
                      <a:pt x="797" y="21"/>
                    </a:lnTo>
                    <a:lnTo>
                      <a:pt x="817" y="14"/>
                    </a:lnTo>
                    <a:lnTo>
                      <a:pt x="838" y="10"/>
                    </a:lnTo>
                    <a:lnTo>
                      <a:pt x="858" y="6"/>
                    </a:lnTo>
                    <a:lnTo>
                      <a:pt x="880" y="2"/>
                    </a:lnTo>
                    <a:lnTo>
                      <a:pt x="901" y="1"/>
                    </a:lnTo>
                    <a:lnTo>
                      <a:pt x="923" y="0"/>
                    </a:lnTo>
                    <a:lnTo>
                      <a:pt x="946" y="1"/>
                    </a:lnTo>
                    <a:lnTo>
                      <a:pt x="968" y="2"/>
                    </a:lnTo>
                    <a:lnTo>
                      <a:pt x="989" y="6"/>
                    </a:lnTo>
                    <a:lnTo>
                      <a:pt x="1010" y="10"/>
                    </a:lnTo>
                    <a:lnTo>
                      <a:pt x="1030" y="14"/>
                    </a:lnTo>
                    <a:lnTo>
                      <a:pt x="1050" y="21"/>
                    </a:lnTo>
                    <a:lnTo>
                      <a:pt x="1069" y="28"/>
                    </a:lnTo>
                    <a:lnTo>
                      <a:pt x="1088" y="35"/>
                    </a:lnTo>
                    <a:lnTo>
                      <a:pt x="1104" y="43"/>
                    </a:lnTo>
                    <a:lnTo>
                      <a:pt x="1121" y="53"/>
                    </a:lnTo>
                    <a:lnTo>
                      <a:pt x="1135" y="62"/>
                    </a:lnTo>
                    <a:lnTo>
                      <a:pt x="1149" y="72"/>
                    </a:lnTo>
                    <a:lnTo>
                      <a:pt x="1161" y="83"/>
                    </a:lnTo>
                    <a:lnTo>
                      <a:pt x="1172" y="94"/>
                    </a:lnTo>
                    <a:lnTo>
                      <a:pt x="1181" y="105"/>
                    </a:lnTo>
                    <a:lnTo>
                      <a:pt x="1189" y="116"/>
                    </a:lnTo>
                    <a:lnTo>
                      <a:pt x="1203" y="116"/>
                    </a:lnTo>
                    <a:lnTo>
                      <a:pt x="1230" y="116"/>
                    </a:lnTo>
                    <a:lnTo>
                      <a:pt x="1265" y="116"/>
                    </a:lnTo>
                    <a:lnTo>
                      <a:pt x="1309" y="116"/>
                    </a:lnTo>
                    <a:lnTo>
                      <a:pt x="1360" y="116"/>
                    </a:lnTo>
                    <a:lnTo>
                      <a:pt x="1416" y="116"/>
                    </a:lnTo>
                    <a:lnTo>
                      <a:pt x="1475" y="116"/>
                    </a:lnTo>
                    <a:lnTo>
                      <a:pt x="1535" y="116"/>
                    </a:lnTo>
                    <a:lnTo>
                      <a:pt x="1593" y="116"/>
                    </a:lnTo>
                    <a:lnTo>
                      <a:pt x="1650" y="116"/>
                    </a:lnTo>
                    <a:lnTo>
                      <a:pt x="1703" y="116"/>
                    </a:lnTo>
                    <a:lnTo>
                      <a:pt x="1751" y="116"/>
                    </a:lnTo>
                    <a:lnTo>
                      <a:pt x="1791" y="116"/>
                    </a:lnTo>
                    <a:lnTo>
                      <a:pt x="1821" y="116"/>
                    </a:lnTo>
                    <a:lnTo>
                      <a:pt x="1841" y="116"/>
                    </a:lnTo>
                    <a:lnTo>
                      <a:pt x="1847" y="116"/>
                    </a:lnTo>
                    <a:lnTo>
                      <a:pt x="1847" y="168"/>
                    </a:lnTo>
                    <a:lnTo>
                      <a:pt x="1144" y="168"/>
                    </a:lnTo>
                    <a:lnTo>
                      <a:pt x="1143" y="158"/>
                    </a:lnTo>
                    <a:lnTo>
                      <a:pt x="1140" y="147"/>
                    </a:lnTo>
                    <a:lnTo>
                      <a:pt x="1134" y="137"/>
                    </a:lnTo>
                    <a:lnTo>
                      <a:pt x="1126" y="128"/>
                    </a:lnTo>
                    <a:lnTo>
                      <a:pt x="1118" y="120"/>
                    </a:lnTo>
                    <a:lnTo>
                      <a:pt x="1106" y="111"/>
                    </a:lnTo>
                    <a:lnTo>
                      <a:pt x="1094" y="103"/>
                    </a:lnTo>
                    <a:lnTo>
                      <a:pt x="1080" y="95"/>
                    </a:lnTo>
                    <a:lnTo>
                      <a:pt x="1064" y="89"/>
                    </a:lnTo>
                    <a:lnTo>
                      <a:pt x="1047" y="83"/>
                    </a:lnTo>
                    <a:lnTo>
                      <a:pt x="1029" y="78"/>
                    </a:lnTo>
                    <a:lnTo>
                      <a:pt x="1010" y="73"/>
                    </a:lnTo>
                    <a:lnTo>
                      <a:pt x="989" y="70"/>
                    </a:lnTo>
                    <a:lnTo>
                      <a:pt x="968" y="68"/>
                    </a:lnTo>
                    <a:lnTo>
                      <a:pt x="946" y="65"/>
                    </a:lnTo>
                    <a:lnTo>
                      <a:pt x="923" y="65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143" name="Rectangle 336"/>
              <p:cNvSpPr>
                <a:spLocks noChangeArrowheads="1"/>
              </p:cNvSpPr>
              <p:nvPr/>
            </p:nvSpPr>
            <p:spPr bwMode="auto">
              <a:xfrm>
                <a:off x="5404" y="2595"/>
                <a:ext cx="29" cy="120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144" name="Rectangle 337"/>
              <p:cNvSpPr>
                <a:spLocks noChangeArrowheads="1"/>
              </p:cNvSpPr>
              <p:nvPr/>
            </p:nvSpPr>
            <p:spPr bwMode="auto">
              <a:xfrm>
                <a:off x="4759" y="2595"/>
                <a:ext cx="30" cy="120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145" name="Rectangle 338"/>
              <p:cNvSpPr>
                <a:spLocks noChangeArrowheads="1"/>
              </p:cNvSpPr>
              <p:nvPr/>
            </p:nvSpPr>
            <p:spPr bwMode="auto">
              <a:xfrm>
                <a:off x="5026" y="3165"/>
                <a:ext cx="142" cy="330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146" name="Rectangle 339"/>
              <p:cNvSpPr>
                <a:spLocks noChangeArrowheads="1"/>
              </p:cNvSpPr>
              <p:nvPr/>
            </p:nvSpPr>
            <p:spPr bwMode="auto">
              <a:xfrm>
                <a:off x="5026" y="3495"/>
                <a:ext cx="142" cy="1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147" name="Rectangle 340"/>
              <p:cNvSpPr>
                <a:spLocks noChangeArrowheads="1"/>
              </p:cNvSpPr>
              <p:nvPr/>
            </p:nvSpPr>
            <p:spPr bwMode="auto">
              <a:xfrm>
                <a:off x="5026" y="3558"/>
                <a:ext cx="142" cy="15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148" name="Rectangle 341"/>
              <p:cNvSpPr>
                <a:spLocks noChangeArrowheads="1"/>
              </p:cNvSpPr>
              <p:nvPr/>
            </p:nvSpPr>
            <p:spPr bwMode="auto">
              <a:xfrm>
                <a:off x="5026" y="3615"/>
                <a:ext cx="142" cy="1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149" name="Rectangle 342"/>
              <p:cNvSpPr>
                <a:spLocks noChangeArrowheads="1"/>
              </p:cNvSpPr>
              <p:nvPr/>
            </p:nvSpPr>
            <p:spPr bwMode="auto">
              <a:xfrm>
                <a:off x="5100" y="3186"/>
                <a:ext cx="60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150" name="Rectangle 343"/>
              <p:cNvSpPr>
                <a:spLocks noChangeArrowheads="1"/>
              </p:cNvSpPr>
              <p:nvPr/>
            </p:nvSpPr>
            <p:spPr bwMode="auto">
              <a:xfrm>
                <a:off x="5100" y="3186"/>
                <a:ext cx="60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151" name="Rectangle 344"/>
              <p:cNvSpPr>
                <a:spLocks noChangeArrowheads="1"/>
              </p:cNvSpPr>
              <p:nvPr/>
            </p:nvSpPr>
            <p:spPr bwMode="auto">
              <a:xfrm>
                <a:off x="5032" y="3186"/>
                <a:ext cx="62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152" name="Rectangle 345"/>
              <p:cNvSpPr>
                <a:spLocks noChangeArrowheads="1"/>
              </p:cNvSpPr>
              <p:nvPr/>
            </p:nvSpPr>
            <p:spPr bwMode="auto">
              <a:xfrm>
                <a:off x="5100" y="3369"/>
                <a:ext cx="60" cy="2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153" name="Rectangle 346"/>
              <p:cNvSpPr>
                <a:spLocks noChangeArrowheads="1"/>
              </p:cNvSpPr>
              <p:nvPr/>
            </p:nvSpPr>
            <p:spPr bwMode="auto">
              <a:xfrm>
                <a:off x="5168" y="3422"/>
                <a:ext cx="34" cy="25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154" name="Rectangle 347"/>
              <p:cNvSpPr>
                <a:spLocks noChangeArrowheads="1"/>
              </p:cNvSpPr>
              <p:nvPr/>
            </p:nvSpPr>
            <p:spPr bwMode="auto">
              <a:xfrm>
                <a:off x="4992" y="3422"/>
                <a:ext cx="34" cy="25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155" name="Rectangle 348"/>
              <p:cNvSpPr>
                <a:spLocks noChangeArrowheads="1"/>
              </p:cNvSpPr>
              <p:nvPr/>
            </p:nvSpPr>
            <p:spPr bwMode="auto">
              <a:xfrm>
                <a:off x="5026" y="3511"/>
                <a:ext cx="142" cy="47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156" name="Rectangle 349"/>
              <p:cNvSpPr>
                <a:spLocks noChangeArrowheads="1"/>
              </p:cNvSpPr>
              <p:nvPr/>
            </p:nvSpPr>
            <p:spPr bwMode="auto">
              <a:xfrm>
                <a:off x="5026" y="3573"/>
                <a:ext cx="142" cy="42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157" name="Rectangle 350"/>
              <p:cNvSpPr>
                <a:spLocks noChangeArrowheads="1"/>
              </p:cNvSpPr>
              <p:nvPr/>
            </p:nvSpPr>
            <p:spPr bwMode="auto">
              <a:xfrm>
                <a:off x="5026" y="3631"/>
                <a:ext cx="142" cy="47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158" name="Rectangle 351"/>
              <p:cNvSpPr>
                <a:spLocks noChangeArrowheads="1"/>
              </p:cNvSpPr>
              <p:nvPr/>
            </p:nvSpPr>
            <p:spPr bwMode="auto">
              <a:xfrm>
                <a:off x="5100" y="3369"/>
                <a:ext cx="60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159" name="Rectangle 352"/>
              <p:cNvSpPr>
                <a:spLocks noChangeArrowheads="1"/>
              </p:cNvSpPr>
              <p:nvPr/>
            </p:nvSpPr>
            <p:spPr bwMode="auto">
              <a:xfrm>
                <a:off x="5032" y="3369"/>
                <a:ext cx="62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160" name="Rectangle 353"/>
              <p:cNvSpPr>
                <a:spLocks noChangeArrowheads="1"/>
              </p:cNvSpPr>
              <p:nvPr/>
            </p:nvSpPr>
            <p:spPr bwMode="auto">
              <a:xfrm>
                <a:off x="5100" y="3312"/>
                <a:ext cx="14" cy="52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161" name="Rectangle 354"/>
              <p:cNvSpPr>
                <a:spLocks noChangeArrowheads="1"/>
              </p:cNvSpPr>
              <p:nvPr/>
            </p:nvSpPr>
            <p:spPr bwMode="auto">
              <a:xfrm>
                <a:off x="5080" y="3312"/>
                <a:ext cx="14" cy="52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162" name="Rectangle 355"/>
              <p:cNvSpPr>
                <a:spLocks noChangeArrowheads="1"/>
              </p:cNvSpPr>
              <p:nvPr/>
            </p:nvSpPr>
            <p:spPr bwMode="auto">
              <a:xfrm>
                <a:off x="5100" y="3395"/>
                <a:ext cx="60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163" name="Rectangle 356"/>
              <p:cNvSpPr>
                <a:spLocks noChangeArrowheads="1"/>
              </p:cNvSpPr>
              <p:nvPr/>
            </p:nvSpPr>
            <p:spPr bwMode="auto">
              <a:xfrm>
                <a:off x="5032" y="3395"/>
                <a:ext cx="62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164" name="Rectangle 357"/>
              <p:cNvSpPr>
                <a:spLocks noChangeArrowheads="1"/>
              </p:cNvSpPr>
              <p:nvPr/>
            </p:nvSpPr>
            <p:spPr bwMode="auto">
              <a:xfrm>
                <a:off x="5168" y="3552"/>
                <a:ext cx="34" cy="27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165" name="Rectangle 358"/>
              <p:cNvSpPr>
                <a:spLocks noChangeArrowheads="1"/>
              </p:cNvSpPr>
              <p:nvPr/>
            </p:nvSpPr>
            <p:spPr bwMode="auto">
              <a:xfrm>
                <a:off x="4992" y="3552"/>
                <a:ext cx="34" cy="27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166" name="Rectangle 359"/>
              <p:cNvSpPr>
                <a:spLocks noChangeArrowheads="1"/>
              </p:cNvSpPr>
              <p:nvPr/>
            </p:nvSpPr>
            <p:spPr bwMode="auto">
              <a:xfrm>
                <a:off x="5334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167" name="Rectangle 360"/>
              <p:cNvSpPr>
                <a:spLocks noChangeArrowheads="1"/>
              </p:cNvSpPr>
              <p:nvPr/>
            </p:nvSpPr>
            <p:spPr bwMode="auto">
              <a:xfrm>
                <a:off x="5228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168" name="Rectangle 361"/>
              <p:cNvSpPr>
                <a:spLocks noChangeArrowheads="1"/>
              </p:cNvSpPr>
              <p:nvPr/>
            </p:nvSpPr>
            <p:spPr bwMode="auto">
              <a:xfrm>
                <a:off x="4912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169" name="Rectangle 362"/>
              <p:cNvSpPr>
                <a:spLocks noChangeArrowheads="1"/>
              </p:cNvSpPr>
              <p:nvPr/>
            </p:nvSpPr>
            <p:spPr bwMode="auto">
              <a:xfrm>
                <a:off x="5122" y="2747"/>
                <a:ext cx="54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170" name="Rectangle 363"/>
              <p:cNvSpPr>
                <a:spLocks noChangeArrowheads="1"/>
              </p:cNvSpPr>
              <p:nvPr/>
            </p:nvSpPr>
            <p:spPr bwMode="auto">
              <a:xfrm>
                <a:off x="5228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171" name="Rectangle 364"/>
              <p:cNvSpPr>
                <a:spLocks noChangeArrowheads="1"/>
              </p:cNvSpPr>
              <p:nvPr/>
            </p:nvSpPr>
            <p:spPr bwMode="auto">
              <a:xfrm>
                <a:off x="5334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172" name="Rectangle 365"/>
              <p:cNvSpPr>
                <a:spLocks noChangeArrowheads="1"/>
              </p:cNvSpPr>
              <p:nvPr/>
            </p:nvSpPr>
            <p:spPr bwMode="auto">
              <a:xfrm>
                <a:off x="5018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173" name="Rectangle 366"/>
              <p:cNvSpPr>
                <a:spLocks noChangeArrowheads="1"/>
              </p:cNvSpPr>
              <p:nvPr/>
            </p:nvSpPr>
            <p:spPr bwMode="auto">
              <a:xfrm>
                <a:off x="4809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174" name="Rectangle 367"/>
              <p:cNvSpPr>
                <a:spLocks noChangeArrowheads="1"/>
              </p:cNvSpPr>
              <p:nvPr/>
            </p:nvSpPr>
            <p:spPr bwMode="auto">
              <a:xfrm>
                <a:off x="4912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175" name="Rectangle 368"/>
              <p:cNvSpPr>
                <a:spLocks noChangeArrowheads="1"/>
              </p:cNvSpPr>
              <p:nvPr/>
            </p:nvSpPr>
            <p:spPr bwMode="auto">
              <a:xfrm>
                <a:off x="4809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176" name="Freeform 369"/>
              <p:cNvSpPr>
                <a:spLocks/>
              </p:cNvSpPr>
              <p:nvPr/>
            </p:nvSpPr>
            <p:spPr bwMode="auto">
              <a:xfrm>
                <a:off x="5114" y="2721"/>
                <a:ext cx="72" cy="324"/>
              </a:xfrm>
              <a:custGeom>
                <a:avLst/>
                <a:gdLst>
                  <a:gd name="T0" fmla="*/ 21 w 217"/>
                  <a:gd name="T1" fmla="*/ 163 h 373"/>
                  <a:gd name="T2" fmla="*/ 3 w 217"/>
                  <a:gd name="T3" fmla="*/ 163 h 373"/>
                  <a:gd name="T4" fmla="*/ 3 w 217"/>
                  <a:gd name="T5" fmla="*/ 260 h 373"/>
                  <a:gd name="T6" fmla="*/ 21 w 217"/>
                  <a:gd name="T7" fmla="*/ 260 h 373"/>
                  <a:gd name="T8" fmla="*/ 24 w 217"/>
                  <a:gd name="T9" fmla="*/ 281 h 373"/>
                  <a:gd name="T10" fmla="*/ 0 w 217"/>
                  <a:gd name="T11" fmla="*/ 281 h 373"/>
                  <a:gd name="T12" fmla="*/ 0 w 217"/>
                  <a:gd name="T13" fmla="*/ 0 h 373"/>
                  <a:gd name="T14" fmla="*/ 24 w 217"/>
                  <a:gd name="T15" fmla="*/ 0 h 373"/>
                  <a:gd name="T16" fmla="*/ 21 w 217"/>
                  <a:gd name="T17" fmla="*/ 22 h 373"/>
                  <a:gd name="T18" fmla="*/ 3 w 217"/>
                  <a:gd name="T19" fmla="*/ 22 h 373"/>
                  <a:gd name="T20" fmla="*/ 3 w 217"/>
                  <a:gd name="T21" fmla="*/ 129 h 373"/>
                  <a:gd name="T22" fmla="*/ 21 w 217"/>
                  <a:gd name="T23" fmla="*/ 129 h 373"/>
                  <a:gd name="T24" fmla="*/ 21 w 217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3"/>
                  <a:gd name="T41" fmla="*/ 217 w 217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3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8" y="344"/>
                    </a:lnTo>
                    <a:lnTo>
                      <a:pt x="217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177" name="Freeform 370"/>
              <p:cNvSpPr>
                <a:spLocks/>
              </p:cNvSpPr>
              <p:nvPr/>
            </p:nvSpPr>
            <p:spPr bwMode="auto">
              <a:xfrm>
                <a:off x="5176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178" name="Freeform 371"/>
              <p:cNvSpPr>
                <a:spLocks/>
              </p:cNvSpPr>
              <p:nvPr/>
            </p:nvSpPr>
            <p:spPr bwMode="auto">
              <a:xfrm>
                <a:off x="5218" y="2721"/>
                <a:ext cx="72" cy="324"/>
              </a:xfrm>
              <a:custGeom>
                <a:avLst/>
                <a:gdLst>
                  <a:gd name="T0" fmla="*/ 21 w 216"/>
                  <a:gd name="T1" fmla="*/ 163 h 373"/>
                  <a:gd name="T2" fmla="*/ 3 w 216"/>
                  <a:gd name="T3" fmla="*/ 163 h 373"/>
                  <a:gd name="T4" fmla="*/ 3 w 216"/>
                  <a:gd name="T5" fmla="*/ 260 h 373"/>
                  <a:gd name="T6" fmla="*/ 21 w 216"/>
                  <a:gd name="T7" fmla="*/ 260 h 373"/>
                  <a:gd name="T8" fmla="*/ 24 w 216"/>
                  <a:gd name="T9" fmla="*/ 281 h 373"/>
                  <a:gd name="T10" fmla="*/ 0 w 216"/>
                  <a:gd name="T11" fmla="*/ 281 h 373"/>
                  <a:gd name="T12" fmla="*/ 0 w 216"/>
                  <a:gd name="T13" fmla="*/ 0 h 373"/>
                  <a:gd name="T14" fmla="*/ 24 w 216"/>
                  <a:gd name="T15" fmla="*/ 0 h 373"/>
                  <a:gd name="T16" fmla="*/ 21 w 216"/>
                  <a:gd name="T17" fmla="*/ 22 h 373"/>
                  <a:gd name="T18" fmla="*/ 3 w 216"/>
                  <a:gd name="T19" fmla="*/ 22 h 373"/>
                  <a:gd name="T20" fmla="*/ 3 w 216"/>
                  <a:gd name="T21" fmla="*/ 129 h 373"/>
                  <a:gd name="T22" fmla="*/ 21 w 216"/>
                  <a:gd name="T23" fmla="*/ 129 h 373"/>
                  <a:gd name="T24" fmla="*/ 21 w 216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3"/>
                  <a:gd name="T41" fmla="*/ 216 w 216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3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7" y="344"/>
                    </a:lnTo>
                    <a:lnTo>
                      <a:pt x="216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6" y="0"/>
                    </a:lnTo>
                    <a:lnTo>
                      <a:pt x="187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7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179" name="Freeform 372"/>
              <p:cNvSpPr>
                <a:spLocks/>
              </p:cNvSpPr>
              <p:nvPr/>
            </p:nvSpPr>
            <p:spPr bwMode="auto">
              <a:xfrm>
                <a:off x="5280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180" name="Freeform 373"/>
              <p:cNvSpPr>
                <a:spLocks/>
              </p:cNvSpPr>
              <p:nvPr/>
            </p:nvSpPr>
            <p:spPr bwMode="auto">
              <a:xfrm>
                <a:off x="5324" y="2721"/>
                <a:ext cx="72" cy="324"/>
              </a:xfrm>
              <a:custGeom>
                <a:avLst/>
                <a:gdLst>
                  <a:gd name="T0" fmla="*/ 21 w 217"/>
                  <a:gd name="T1" fmla="*/ 163 h 373"/>
                  <a:gd name="T2" fmla="*/ 3 w 217"/>
                  <a:gd name="T3" fmla="*/ 163 h 373"/>
                  <a:gd name="T4" fmla="*/ 3 w 217"/>
                  <a:gd name="T5" fmla="*/ 260 h 373"/>
                  <a:gd name="T6" fmla="*/ 21 w 217"/>
                  <a:gd name="T7" fmla="*/ 260 h 373"/>
                  <a:gd name="T8" fmla="*/ 24 w 217"/>
                  <a:gd name="T9" fmla="*/ 281 h 373"/>
                  <a:gd name="T10" fmla="*/ 0 w 217"/>
                  <a:gd name="T11" fmla="*/ 281 h 373"/>
                  <a:gd name="T12" fmla="*/ 0 w 217"/>
                  <a:gd name="T13" fmla="*/ 0 h 373"/>
                  <a:gd name="T14" fmla="*/ 24 w 217"/>
                  <a:gd name="T15" fmla="*/ 0 h 373"/>
                  <a:gd name="T16" fmla="*/ 21 w 217"/>
                  <a:gd name="T17" fmla="*/ 22 h 373"/>
                  <a:gd name="T18" fmla="*/ 3 w 217"/>
                  <a:gd name="T19" fmla="*/ 22 h 373"/>
                  <a:gd name="T20" fmla="*/ 3 w 217"/>
                  <a:gd name="T21" fmla="*/ 129 h 373"/>
                  <a:gd name="T22" fmla="*/ 21 w 217"/>
                  <a:gd name="T23" fmla="*/ 129 h 373"/>
                  <a:gd name="T24" fmla="*/ 21 w 217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3"/>
                  <a:gd name="T41" fmla="*/ 217 w 217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3">
                    <a:moveTo>
                      <a:pt x="188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8" y="344"/>
                    </a:lnTo>
                    <a:lnTo>
                      <a:pt x="217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181" name="Freeform 374"/>
              <p:cNvSpPr>
                <a:spLocks/>
              </p:cNvSpPr>
              <p:nvPr/>
            </p:nvSpPr>
            <p:spPr bwMode="auto">
              <a:xfrm>
                <a:off x="5386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182" name="Freeform 375"/>
              <p:cNvSpPr>
                <a:spLocks/>
              </p:cNvSpPr>
              <p:nvPr/>
            </p:nvSpPr>
            <p:spPr bwMode="auto">
              <a:xfrm>
                <a:off x="5218" y="3139"/>
                <a:ext cx="72" cy="324"/>
              </a:xfrm>
              <a:custGeom>
                <a:avLst/>
                <a:gdLst>
                  <a:gd name="T0" fmla="*/ 21 w 216"/>
                  <a:gd name="T1" fmla="*/ 165 h 372"/>
                  <a:gd name="T2" fmla="*/ 3 w 216"/>
                  <a:gd name="T3" fmla="*/ 165 h 372"/>
                  <a:gd name="T4" fmla="*/ 3 w 216"/>
                  <a:gd name="T5" fmla="*/ 260 h 372"/>
                  <a:gd name="T6" fmla="*/ 21 w 216"/>
                  <a:gd name="T7" fmla="*/ 260 h 372"/>
                  <a:gd name="T8" fmla="*/ 24 w 216"/>
                  <a:gd name="T9" fmla="*/ 282 h 372"/>
                  <a:gd name="T10" fmla="*/ 0 w 216"/>
                  <a:gd name="T11" fmla="*/ 282 h 372"/>
                  <a:gd name="T12" fmla="*/ 0 w 216"/>
                  <a:gd name="T13" fmla="*/ 0 h 372"/>
                  <a:gd name="T14" fmla="*/ 24 w 216"/>
                  <a:gd name="T15" fmla="*/ 0 h 372"/>
                  <a:gd name="T16" fmla="*/ 21 w 216"/>
                  <a:gd name="T17" fmla="*/ 21 h 372"/>
                  <a:gd name="T18" fmla="*/ 3 w 216"/>
                  <a:gd name="T19" fmla="*/ 21 h 372"/>
                  <a:gd name="T20" fmla="*/ 3 w 216"/>
                  <a:gd name="T21" fmla="*/ 130 h 372"/>
                  <a:gd name="T22" fmla="*/ 21 w 216"/>
                  <a:gd name="T23" fmla="*/ 130 h 372"/>
                  <a:gd name="T24" fmla="*/ 21 w 216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2"/>
                  <a:gd name="T41" fmla="*/ 216 w 216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2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3"/>
                    </a:lnTo>
                    <a:lnTo>
                      <a:pt x="187" y="343"/>
                    </a:lnTo>
                    <a:lnTo>
                      <a:pt x="216" y="372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16" y="0"/>
                    </a:lnTo>
                    <a:lnTo>
                      <a:pt x="187" y="27"/>
                    </a:lnTo>
                    <a:lnTo>
                      <a:pt x="29" y="27"/>
                    </a:lnTo>
                    <a:lnTo>
                      <a:pt x="29" y="171"/>
                    </a:lnTo>
                    <a:lnTo>
                      <a:pt x="187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183" name="Freeform 376"/>
              <p:cNvSpPr>
                <a:spLocks/>
              </p:cNvSpPr>
              <p:nvPr/>
            </p:nvSpPr>
            <p:spPr bwMode="auto">
              <a:xfrm>
                <a:off x="5280" y="3139"/>
                <a:ext cx="10" cy="324"/>
              </a:xfrm>
              <a:custGeom>
                <a:avLst/>
                <a:gdLst>
                  <a:gd name="T0" fmla="*/ 0 w 29"/>
                  <a:gd name="T1" fmla="*/ 21 h 372"/>
                  <a:gd name="T2" fmla="*/ 0 w 29"/>
                  <a:gd name="T3" fmla="*/ 260 h 372"/>
                  <a:gd name="T4" fmla="*/ 3 w 29"/>
                  <a:gd name="T5" fmla="*/ 282 h 372"/>
                  <a:gd name="T6" fmla="*/ 3 w 29"/>
                  <a:gd name="T7" fmla="*/ 0 h 372"/>
                  <a:gd name="T8" fmla="*/ 0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0" y="27"/>
                    </a:moveTo>
                    <a:lnTo>
                      <a:pt x="0" y="343"/>
                    </a:lnTo>
                    <a:lnTo>
                      <a:pt x="29" y="372"/>
                    </a:lnTo>
                    <a:lnTo>
                      <a:pt x="2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184" name="Freeform 377"/>
              <p:cNvSpPr>
                <a:spLocks/>
              </p:cNvSpPr>
              <p:nvPr/>
            </p:nvSpPr>
            <p:spPr bwMode="auto">
              <a:xfrm>
                <a:off x="5324" y="3139"/>
                <a:ext cx="72" cy="324"/>
              </a:xfrm>
              <a:custGeom>
                <a:avLst/>
                <a:gdLst>
                  <a:gd name="T0" fmla="*/ 21 w 217"/>
                  <a:gd name="T1" fmla="*/ 165 h 372"/>
                  <a:gd name="T2" fmla="*/ 3 w 217"/>
                  <a:gd name="T3" fmla="*/ 165 h 372"/>
                  <a:gd name="T4" fmla="*/ 3 w 217"/>
                  <a:gd name="T5" fmla="*/ 260 h 372"/>
                  <a:gd name="T6" fmla="*/ 21 w 217"/>
                  <a:gd name="T7" fmla="*/ 260 h 372"/>
                  <a:gd name="T8" fmla="*/ 24 w 217"/>
                  <a:gd name="T9" fmla="*/ 282 h 372"/>
                  <a:gd name="T10" fmla="*/ 0 w 217"/>
                  <a:gd name="T11" fmla="*/ 282 h 372"/>
                  <a:gd name="T12" fmla="*/ 0 w 217"/>
                  <a:gd name="T13" fmla="*/ 0 h 372"/>
                  <a:gd name="T14" fmla="*/ 24 w 217"/>
                  <a:gd name="T15" fmla="*/ 0 h 372"/>
                  <a:gd name="T16" fmla="*/ 21 w 217"/>
                  <a:gd name="T17" fmla="*/ 21 h 372"/>
                  <a:gd name="T18" fmla="*/ 3 w 217"/>
                  <a:gd name="T19" fmla="*/ 21 h 372"/>
                  <a:gd name="T20" fmla="*/ 3 w 217"/>
                  <a:gd name="T21" fmla="*/ 130 h 372"/>
                  <a:gd name="T22" fmla="*/ 21 w 217"/>
                  <a:gd name="T23" fmla="*/ 130 h 372"/>
                  <a:gd name="T24" fmla="*/ 21 w 217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2"/>
                  <a:gd name="T41" fmla="*/ 217 w 217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2">
                    <a:moveTo>
                      <a:pt x="188" y="217"/>
                    </a:moveTo>
                    <a:lnTo>
                      <a:pt x="29" y="217"/>
                    </a:lnTo>
                    <a:lnTo>
                      <a:pt x="29" y="343"/>
                    </a:lnTo>
                    <a:lnTo>
                      <a:pt x="188" y="343"/>
                    </a:lnTo>
                    <a:lnTo>
                      <a:pt x="217" y="372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7"/>
                    </a:lnTo>
                    <a:lnTo>
                      <a:pt x="29" y="27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185" name="Freeform 378"/>
              <p:cNvSpPr>
                <a:spLocks/>
              </p:cNvSpPr>
              <p:nvPr/>
            </p:nvSpPr>
            <p:spPr bwMode="auto">
              <a:xfrm>
                <a:off x="5386" y="3139"/>
                <a:ext cx="10" cy="324"/>
              </a:xfrm>
              <a:custGeom>
                <a:avLst/>
                <a:gdLst>
                  <a:gd name="T0" fmla="*/ 0 w 29"/>
                  <a:gd name="T1" fmla="*/ 21 h 372"/>
                  <a:gd name="T2" fmla="*/ 0 w 29"/>
                  <a:gd name="T3" fmla="*/ 260 h 372"/>
                  <a:gd name="T4" fmla="*/ 3 w 29"/>
                  <a:gd name="T5" fmla="*/ 282 h 372"/>
                  <a:gd name="T6" fmla="*/ 3 w 29"/>
                  <a:gd name="T7" fmla="*/ 0 h 372"/>
                  <a:gd name="T8" fmla="*/ 0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0" y="27"/>
                    </a:moveTo>
                    <a:lnTo>
                      <a:pt x="0" y="343"/>
                    </a:lnTo>
                    <a:lnTo>
                      <a:pt x="29" y="372"/>
                    </a:lnTo>
                    <a:lnTo>
                      <a:pt x="2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186" name="Freeform 379"/>
              <p:cNvSpPr>
                <a:spLocks/>
              </p:cNvSpPr>
              <p:nvPr/>
            </p:nvSpPr>
            <p:spPr bwMode="auto">
              <a:xfrm>
                <a:off x="5008" y="2721"/>
                <a:ext cx="72" cy="324"/>
              </a:xfrm>
              <a:custGeom>
                <a:avLst/>
                <a:gdLst>
                  <a:gd name="T0" fmla="*/ 3 w 215"/>
                  <a:gd name="T1" fmla="*/ 163 h 373"/>
                  <a:gd name="T2" fmla="*/ 21 w 215"/>
                  <a:gd name="T3" fmla="*/ 163 h 373"/>
                  <a:gd name="T4" fmla="*/ 21 w 215"/>
                  <a:gd name="T5" fmla="*/ 260 h 373"/>
                  <a:gd name="T6" fmla="*/ 3 w 215"/>
                  <a:gd name="T7" fmla="*/ 260 h 373"/>
                  <a:gd name="T8" fmla="*/ 0 w 215"/>
                  <a:gd name="T9" fmla="*/ 281 h 373"/>
                  <a:gd name="T10" fmla="*/ 24 w 215"/>
                  <a:gd name="T11" fmla="*/ 281 h 373"/>
                  <a:gd name="T12" fmla="*/ 24 w 215"/>
                  <a:gd name="T13" fmla="*/ 0 h 373"/>
                  <a:gd name="T14" fmla="*/ 0 w 215"/>
                  <a:gd name="T15" fmla="*/ 0 h 373"/>
                  <a:gd name="T16" fmla="*/ 3 w 215"/>
                  <a:gd name="T17" fmla="*/ 22 h 373"/>
                  <a:gd name="T18" fmla="*/ 21 w 215"/>
                  <a:gd name="T19" fmla="*/ 22 h 373"/>
                  <a:gd name="T20" fmla="*/ 21 w 215"/>
                  <a:gd name="T21" fmla="*/ 129 h 373"/>
                  <a:gd name="T22" fmla="*/ 3 w 215"/>
                  <a:gd name="T23" fmla="*/ 129 h 373"/>
                  <a:gd name="T24" fmla="*/ 3 w 215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3"/>
                  <a:gd name="T41" fmla="*/ 215 w 215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3">
                    <a:moveTo>
                      <a:pt x="29" y="217"/>
                    </a:moveTo>
                    <a:lnTo>
                      <a:pt x="187" y="217"/>
                    </a:lnTo>
                    <a:lnTo>
                      <a:pt x="187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5" y="373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7" y="29"/>
                    </a:lnTo>
                    <a:lnTo>
                      <a:pt x="187" y="171"/>
                    </a:lnTo>
                    <a:lnTo>
                      <a:pt x="29" y="171"/>
                    </a:lnTo>
                    <a:lnTo>
                      <a:pt x="29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187" name="Freeform 380"/>
              <p:cNvSpPr>
                <a:spLocks/>
              </p:cNvSpPr>
              <p:nvPr/>
            </p:nvSpPr>
            <p:spPr bwMode="auto">
              <a:xfrm>
                <a:off x="5008" y="2721"/>
                <a:ext cx="10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188" name="Freeform 381"/>
              <p:cNvSpPr>
                <a:spLocks/>
              </p:cNvSpPr>
              <p:nvPr/>
            </p:nvSpPr>
            <p:spPr bwMode="auto">
              <a:xfrm>
                <a:off x="4903" y="2721"/>
                <a:ext cx="71" cy="324"/>
              </a:xfrm>
              <a:custGeom>
                <a:avLst/>
                <a:gdLst>
                  <a:gd name="T0" fmla="*/ 3 w 216"/>
                  <a:gd name="T1" fmla="*/ 163 h 373"/>
                  <a:gd name="T2" fmla="*/ 20 w 216"/>
                  <a:gd name="T3" fmla="*/ 163 h 373"/>
                  <a:gd name="T4" fmla="*/ 20 w 216"/>
                  <a:gd name="T5" fmla="*/ 260 h 373"/>
                  <a:gd name="T6" fmla="*/ 3 w 216"/>
                  <a:gd name="T7" fmla="*/ 260 h 373"/>
                  <a:gd name="T8" fmla="*/ 0 w 216"/>
                  <a:gd name="T9" fmla="*/ 281 h 373"/>
                  <a:gd name="T10" fmla="*/ 23 w 216"/>
                  <a:gd name="T11" fmla="*/ 281 h 373"/>
                  <a:gd name="T12" fmla="*/ 23 w 216"/>
                  <a:gd name="T13" fmla="*/ 0 h 373"/>
                  <a:gd name="T14" fmla="*/ 0 w 216"/>
                  <a:gd name="T15" fmla="*/ 0 h 373"/>
                  <a:gd name="T16" fmla="*/ 3 w 216"/>
                  <a:gd name="T17" fmla="*/ 22 h 373"/>
                  <a:gd name="T18" fmla="*/ 20 w 216"/>
                  <a:gd name="T19" fmla="*/ 22 h 373"/>
                  <a:gd name="T20" fmla="*/ 20 w 216"/>
                  <a:gd name="T21" fmla="*/ 129 h 373"/>
                  <a:gd name="T22" fmla="*/ 3 w 216"/>
                  <a:gd name="T23" fmla="*/ 129 h 373"/>
                  <a:gd name="T24" fmla="*/ 3 w 216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3"/>
                  <a:gd name="T41" fmla="*/ 216 w 216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3">
                    <a:moveTo>
                      <a:pt x="29" y="217"/>
                    </a:moveTo>
                    <a:lnTo>
                      <a:pt x="186" y="217"/>
                    </a:lnTo>
                    <a:lnTo>
                      <a:pt x="186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6" y="373"/>
                    </a:lnTo>
                    <a:lnTo>
                      <a:pt x="216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6" y="29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9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189" name="Freeform 382"/>
              <p:cNvSpPr>
                <a:spLocks/>
              </p:cNvSpPr>
              <p:nvPr/>
            </p:nvSpPr>
            <p:spPr bwMode="auto">
              <a:xfrm>
                <a:off x="4903" y="2721"/>
                <a:ext cx="9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190" name="Freeform 383"/>
              <p:cNvSpPr>
                <a:spLocks/>
              </p:cNvSpPr>
              <p:nvPr/>
            </p:nvSpPr>
            <p:spPr bwMode="auto">
              <a:xfrm>
                <a:off x="4799" y="2721"/>
                <a:ext cx="72" cy="324"/>
              </a:xfrm>
              <a:custGeom>
                <a:avLst/>
                <a:gdLst>
                  <a:gd name="T0" fmla="*/ 3 w 215"/>
                  <a:gd name="T1" fmla="*/ 163 h 373"/>
                  <a:gd name="T2" fmla="*/ 21 w 215"/>
                  <a:gd name="T3" fmla="*/ 163 h 373"/>
                  <a:gd name="T4" fmla="*/ 21 w 215"/>
                  <a:gd name="T5" fmla="*/ 260 h 373"/>
                  <a:gd name="T6" fmla="*/ 3 w 215"/>
                  <a:gd name="T7" fmla="*/ 260 h 373"/>
                  <a:gd name="T8" fmla="*/ 0 w 215"/>
                  <a:gd name="T9" fmla="*/ 281 h 373"/>
                  <a:gd name="T10" fmla="*/ 24 w 215"/>
                  <a:gd name="T11" fmla="*/ 281 h 373"/>
                  <a:gd name="T12" fmla="*/ 24 w 215"/>
                  <a:gd name="T13" fmla="*/ 0 h 373"/>
                  <a:gd name="T14" fmla="*/ 0 w 215"/>
                  <a:gd name="T15" fmla="*/ 0 h 373"/>
                  <a:gd name="T16" fmla="*/ 3 w 215"/>
                  <a:gd name="T17" fmla="*/ 22 h 373"/>
                  <a:gd name="T18" fmla="*/ 21 w 215"/>
                  <a:gd name="T19" fmla="*/ 22 h 373"/>
                  <a:gd name="T20" fmla="*/ 21 w 215"/>
                  <a:gd name="T21" fmla="*/ 129 h 373"/>
                  <a:gd name="T22" fmla="*/ 3 w 215"/>
                  <a:gd name="T23" fmla="*/ 129 h 373"/>
                  <a:gd name="T24" fmla="*/ 3 w 215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3"/>
                  <a:gd name="T41" fmla="*/ 215 w 215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3">
                    <a:moveTo>
                      <a:pt x="28" y="217"/>
                    </a:moveTo>
                    <a:lnTo>
                      <a:pt x="186" y="217"/>
                    </a:lnTo>
                    <a:lnTo>
                      <a:pt x="186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5" y="373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6" y="29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191" name="Freeform 384"/>
              <p:cNvSpPr>
                <a:spLocks/>
              </p:cNvSpPr>
              <p:nvPr/>
            </p:nvSpPr>
            <p:spPr bwMode="auto">
              <a:xfrm>
                <a:off x="4799" y="2721"/>
                <a:ext cx="10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192" name="Freeform 386"/>
              <p:cNvSpPr>
                <a:spLocks/>
              </p:cNvSpPr>
              <p:nvPr/>
            </p:nvSpPr>
            <p:spPr bwMode="auto">
              <a:xfrm>
                <a:off x="4903" y="3139"/>
                <a:ext cx="9" cy="324"/>
              </a:xfrm>
              <a:custGeom>
                <a:avLst/>
                <a:gdLst>
                  <a:gd name="T0" fmla="*/ 3 w 29"/>
                  <a:gd name="T1" fmla="*/ 21 h 372"/>
                  <a:gd name="T2" fmla="*/ 3 w 29"/>
                  <a:gd name="T3" fmla="*/ 260 h 372"/>
                  <a:gd name="T4" fmla="*/ 0 w 29"/>
                  <a:gd name="T5" fmla="*/ 282 h 372"/>
                  <a:gd name="T6" fmla="*/ 0 w 29"/>
                  <a:gd name="T7" fmla="*/ 0 h 372"/>
                  <a:gd name="T8" fmla="*/ 3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29" y="27"/>
                    </a:moveTo>
                    <a:lnTo>
                      <a:pt x="29" y="343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193" name="Freeform 387"/>
              <p:cNvSpPr>
                <a:spLocks/>
              </p:cNvSpPr>
              <p:nvPr/>
            </p:nvSpPr>
            <p:spPr bwMode="auto">
              <a:xfrm>
                <a:off x="4799" y="3139"/>
                <a:ext cx="72" cy="324"/>
              </a:xfrm>
              <a:custGeom>
                <a:avLst/>
                <a:gdLst>
                  <a:gd name="T0" fmla="*/ 3 w 215"/>
                  <a:gd name="T1" fmla="*/ 165 h 372"/>
                  <a:gd name="T2" fmla="*/ 21 w 215"/>
                  <a:gd name="T3" fmla="*/ 165 h 372"/>
                  <a:gd name="T4" fmla="*/ 21 w 215"/>
                  <a:gd name="T5" fmla="*/ 260 h 372"/>
                  <a:gd name="T6" fmla="*/ 3 w 215"/>
                  <a:gd name="T7" fmla="*/ 260 h 372"/>
                  <a:gd name="T8" fmla="*/ 0 w 215"/>
                  <a:gd name="T9" fmla="*/ 282 h 372"/>
                  <a:gd name="T10" fmla="*/ 24 w 215"/>
                  <a:gd name="T11" fmla="*/ 282 h 372"/>
                  <a:gd name="T12" fmla="*/ 24 w 215"/>
                  <a:gd name="T13" fmla="*/ 0 h 372"/>
                  <a:gd name="T14" fmla="*/ 0 w 215"/>
                  <a:gd name="T15" fmla="*/ 0 h 372"/>
                  <a:gd name="T16" fmla="*/ 3 w 215"/>
                  <a:gd name="T17" fmla="*/ 21 h 372"/>
                  <a:gd name="T18" fmla="*/ 21 w 215"/>
                  <a:gd name="T19" fmla="*/ 21 h 372"/>
                  <a:gd name="T20" fmla="*/ 21 w 215"/>
                  <a:gd name="T21" fmla="*/ 130 h 372"/>
                  <a:gd name="T22" fmla="*/ 3 w 215"/>
                  <a:gd name="T23" fmla="*/ 130 h 372"/>
                  <a:gd name="T24" fmla="*/ 3 w 215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2"/>
                  <a:gd name="T41" fmla="*/ 215 w 215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2">
                    <a:moveTo>
                      <a:pt x="28" y="217"/>
                    </a:moveTo>
                    <a:lnTo>
                      <a:pt x="186" y="217"/>
                    </a:lnTo>
                    <a:lnTo>
                      <a:pt x="186" y="343"/>
                    </a:lnTo>
                    <a:lnTo>
                      <a:pt x="29" y="343"/>
                    </a:lnTo>
                    <a:lnTo>
                      <a:pt x="0" y="372"/>
                    </a:lnTo>
                    <a:lnTo>
                      <a:pt x="215" y="372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7"/>
                    </a:lnTo>
                    <a:lnTo>
                      <a:pt x="186" y="27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194" name="Freeform 388"/>
              <p:cNvSpPr>
                <a:spLocks/>
              </p:cNvSpPr>
              <p:nvPr/>
            </p:nvSpPr>
            <p:spPr bwMode="auto">
              <a:xfrm>
                <a:off x="4799" y="3139"/>
                <a:ext cx="10" cy="324"/>
              </a:xfrm>
              <a:custGeom>
                <a:avLst/>
                <a:gdLst>
                  <a:gd name="T0" fmla="*/ 3 w 29"/>
                  <a:gd name="T1" fmla="*/ 21 h 372"/>
                  <a:gd name="T2" fmla="*/ 3 w 29"/>
                  <a:gd name="T3" fmla="*/ 260 h 372"/>
                  <a:gd name="T4" fmla="*/ 0 w 29"/>
                  <a:gd name="T5" fmla="*/ 282 h 372"/>
                  <a:gd name="T6" fmla="*/ 0 w 29"/>
                  <a:gd name="T7" fmla="*/ 0 h 372"/>
                  <a:gd name="T8" fmla="*/ 3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29" y="27"/>
                    </a:moveTo>
                    <a:lnTo>
                      <a:pt x="29" y="343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195" name="Rectangle 389"/>
              <p:cNvSpPr>
                <a:spLocks noChangeArrowheads="1"/>
              </p:cNvSpPr>
              <p:nvPr/>
            </p:nvSpPr>
            <p:spPr bwMode="auto">
              <a:xfrm>
                <a:off x="5114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196" name="Rectangle 390"/>
              <p:cNvSpPr>
                <a:spLocks noChangeArrowheads="1"/>
              </p:cNvSpPr>
              <p:nvPr/>
            </p:nvSpPr>
            <p:spPr bwMode="auto">
              <a:xfrm>
                <a:off x="5218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197" name="Rectangle 391"/>
              <p:cNvSpPr>
                <a:spLocks noChangeArrowheads="1"/>
              </p:cNvSpPr>
              <p:nvPr/>
            </p:nvSpPr>
            <p:spPr bwMode="auto">
              <a:xfrm>
                <a:off x="5324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198" name="Rectangle 392"/>
              <p:cNvSpPr>
                <a:spLocks noChangeArrowheads="1"/>
              </p:cNvSpPr>
              <p:nvPr/>
            </p:nvSpPr>
            <p:spPr bwMode="auto">
              <a:xfrm>
                <a:off x="5008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199" name="Rectangle 393"/>
              <p:cNvSpPr>
                <a:spLocks noChangeArrowheads="1"/>
              </p:cNvSpPr>
              <p:nvPr/>
            </p:nvSpPr>
            <p:spPr bwMode="auto">
              <a:xfrm>
                <a:off x="4903" y="2898"/>
                <a:ext cx="71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200" name="Rectangle 394"/>
              <p:cNvSpPr>
                <a:spLocks noChangeArrowheads="1"/>
              </p:cNvSpPr>
              <p:nvPr/>
            </p:nvSpPr>
            <p:spPr bwMode="auto">
              <a:xfrm>
                <a:off x="4799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201" name="Freeform 395"/>
              <p:cNvSpPr>
                <a:spLocks/>
              </p:cNvSpPr>
              <p:nvPr/>
            </p:nvSpPr>
            <p:spPr bwMode="auto">
              <a:xfrm>
                <a:off x="4986" y="2736"/>
                <a:ext cx="12" cy="37"/>
              </a:xfrm>
              <a:custGeom>
                <a:avLst/>
                <a:gdLst>
                  <a:gd name="T0" fmla="*/ 2 w 37"/>
                  <a:gd name="T1" fmla="*/ 36 h 38"/>
                  <a:gd name="T2" fmla="*/ 3 w 37"/>
                  <a:gd name="T3" fmla="*/ 34 h 38"/>
                  <a:gd name="T4" fmla="*/ 3 w 37"/>
                  <a:gd name="T5" fmla="*/ 30 h 38"/>
                  <a:gd name="T6" fmla="*/ 4 w 37"/>
                  <a:gd name="T7" fmla="*/ 23 h 38"/>
                  <a:gd name="T8" fmla="*/ 4 w 37"/>
                  <a:gd name="T9" fmla="*/ 19 h 38"/>
                  <a:gd name="T10" fmla="*/ 4 w 37"/>
                  <a:gd name="T11" fmla="*/ 12 h 38"/>
                  <a:gd name="T12" fmla="*/ 3 w 37"/>
                  <a:gd name="T13" fmla="*/ 5 h 38"/>
                  <a:gd name="T14" fmla="*/ 3 w 37"/>
                  <a:gd name="T15" fmla="*/ 1 h 38"/>
                  <a:gd name="T16" fmla="*/ 2 w 37"/>
                  <a:gd name="T17" fmla="*/ 0 h 38"/>
                  <a:gd name="T18" fmla="*/ 1 w 37"/>
                  <a:gd name="T19" fmla="*/ 1 h 38"/>
                  <a:gd name="T20" fmla="*/ 1 w 37"/>
                  <a:gd name="T21" fmla="*/ 5 h 38"/>
                  <a:gd name="T22" fmla="*/ 0 w 37"/>
                  <a:gd name="T23" fmla="*/ 12 h 38"/>
                  <a:gd name="T24" fmla="*/ 0 w 37"/>
                  <a:gd name="T25" fmla="*/ 19 h 38"/>
                  <a:gd name="T26" fmla="*/ 0 w 37"/>
                  <a:gd name="T27" fmla="*/ 23 h 38"/>
                  <a:gd name="T28" fmla="*/ 1 w 37"/>
                  <a:gd name="T29" fmla="*/ 30 h 38"/>
                  <a:gd name="T30" fmla="*/ 1 w 37"/>
                  <a:gd name="T31" fmla="*/ 34 h 38"/>
                  <a:gd name="T32" fmla="*/ 2 w 37"/>
                  <a:gd name="T33" fmla="*/ 36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7"/>
                  <a:gd name="T52" fmla="*/ 0 h 38"/>
                  <a:gd name="T53" fmla="*/ 37 w 37"/>
                  <a:gd name="T54" fmla="*/ 38 h 3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7" h="38">
                    <a:moveTo>
                      <a:pt x="19" y="38"/>
                    </a:moveTo>
                    <a:lnTo>
                      <a:pt x="26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7" y="19"/>
                    </a:lnTo>
                    <a:lnTo>
                      <a:pt x="36" y="12"/>
                    </a:lnTo>
                    <a:lnTo>
                      <a:pt x="32" y="5"/>
                    </a:lnTo>
                    <a:lnTo>
                      <a:pt x="26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</p:grpSp>
        <p:sp>
          <p:nvSpPr>
            <p:cNvPr id="116" name="Text Box 97"/>
            <p:cNvSpPr txBox="1">
              <a:spLocks noChangeArrowheads="1"/>
            </p:cNvSpPr>
            <p:nvPr/>
          </p:nvSpPr>
          <p:spPr bwMode="auto">
            <a:xfrm>
              <a:off x="7347080" y="4044606"/>
              <a:ext cx="1396058" cy="200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8477" tIns="54241" rIns="108477" bIns="5424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763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социально-значимый объект</a:t>
              </a:r>
            </a:p>
          </p:txBody>
        </p:sp>
        <p:grpSp>
          <p:nvGrpSpPr>
            <p:cNvPr id="117" name="Группа 119"/>
            <p:cNvGrpSpPr>
              <a:grpSpLocks/>
            </p:cNvGrpSpPr>
            <p:nvPr/>
          </p:nvGrpSpPr>
          <p:grpSpPr bwMode="auto">
            <a:xfrm>
              <a:off x="7140896" y="4238658"/>
              <a:ext cx="117979" cy="105169"/>
              <a:chOff x="214313" y="8958263"/>
              <a:chExt cx="642937" cy="500062"/>
            </a:xfrm>
          </p:grpSpPr>
          <p:sp>
            <p:nvSpPr>
              <p:cNvPr id="119" name="Прямоугольник 15"/>
              <p:cNvSpPr>
                <a:spLocks noChangeArrowheads="1"/>
              </p:cNvSpPr>
              <p:nvPr/>
            </p:nvSpPr>
            <p:spPr bwMode="auto">
              <a:xfrm>
                <a:off x="214313" y="9172575"/>
                <a:ext cx="642937" cy="285750"/>
              </a:xfrm>
              <a:prstGeom prst="rect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1082534"/>
                <a:endParaRPr lang="ru-RU" sz="678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0" name="Равнобедренный треугольник 16"/>
              <p:cNvSpPr>
                <a:spLocks noChangeArrowheads="1"/>
              </p:cNvSpPr>
              <p:nvPr/>
            </p:nvSpPr>
            <p:spPr bwMode="auto">
              <a:xfrm>
                <a:off x="214313" y="8958263"/>
                <a:ext cx="642937" cy="214312"/>
              </a:xfrm>
              <a:prstGeom prst="triangle">
                <a:avLst>
                  <a:gd name="adj" fmla="val 50000"/>
                </a:avLst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1082534"/>
                <a:endParaRPr lang="ru-RU" sz="678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121" name="Группа 120"/>
              <p:cNvGrpSpPr>
                <a:grpSpLocks/>
              </p:cNvGrpSpPr>
              <p:nvPr/>
            </p:nvGrpSpPr>
            <p:grpSpPr bwMode="auto">
              <a:xfrm>
                <a:off x="463631" y="9009063"/>
                <a:ext cx="142876" cy="142875"/>
                <a:chOff x="11544336" y="8944798"/>
                <a:chExt cx="142876" cy="142876"/>
              </a:xfrm>
            </p:grpSpPr>
            <p:cxnSp>
              <p:nvCxnSpPr>
                <p:cNvPr id="122" name="Прямая соединительная линия 18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11544336" y="9015442"/>
                  <a:ext cx="142876" cy="1588"/>
                </a:xfrm>
                <a:prstGeom prst="line">
                  <a:avLst/>
                </a:prstGeom>
                <a:noFill/>
                <a:ln w="19050" algn="ctr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23" name="Прямая соединительная линия 20"/>
                <p:cNvCxnSpPr>
                  <a:cxnSpLocks noChangeShapeType="1"/>
                </p:cNvCxnSpPr>
                <p:nvPr/>
              </p:nvCxnSpPr>
              <p:spPr bwMode="auto">
                <a:xfrm>
                  <a:off x="11544336" y="9015442"/>
                  <a:ext cx="142876" cy="1588"/>
                </a:xfrm>
                <a:prstGeom prst="line">
                  <a:avLst/>
                </a:prstGeom>
                <a:noFill/>
                <a:ln w="19050" algn="ctr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</p:grpSp>
        </p:grpSp>
        <p:sp>
          <p:nvSpPr>
            <p:cNvPr id="118" name="Text Box 97"/>
            <p:cNvSpPr txBox="1">
              <a:spLocks noChangeArrowheads="1"/>
            </p:cNvSpPr>
            <p:nvPr/>
          </p:nvSpPr>
          <p:spPr bwMode="auto">
            <a:xfrm>
              <a:off x="7342769" y="4183449"/>
              <a:ext cx="1373860" cy="200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8477" tIns="54241" rIns="108477" bIns="5424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763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больница</a:t>
              </a:r>
            </a:p>
          </p:txBody>
        </p:sp>
      </p:grpSp>
      <p:grpSp>
        <p:nvGrpSpPr>
          <p:cNvPr id="220" name="Группа 219"/>
          <p:cNvGrpSpPr/>
          <p:nvPr/>
        </p:nvGrpSpPr>
        <p:grpSpPr>
          <a:xfrm>
            <a:off x="4715950" y="2155791"/>
            <a:ext cx="1004240" cy="646893"/>
            <a:chOff x="4955319" y="1922951"/>
            <a:chExt cx="888681" cy="572454"/>
          </a:xfrm>
        </p:grpSpPr>
        <p:grpSp>
          <p:nvGrpSpPr>
            <p:cNvPr id="221" name="Группа 220"/>
            <p:cNvGrpSpPr/>
            <p:nvPr/>
          </p:nvGrpSpPr>
          <p:grpSpPr>
            <a:xfrm>
              <a:off x="4955319" y="2151232"/>
              <a:ext cx="888681" cy="344173"/>
              <a:chOff x="4423587" y="1006624"/>
              <a:chExt cx="888681" cy="344173"/>
            </a:xfrm>
          </p:grpSpPr>
          <p:sp>
            <p:nvSpPr>
              <p:cNvPr id="224" name="Прямоугольник 223"/>
              <p:cNvSpPr/>
              <p:nvPr/>
            </p:nvSpPr>
            <p:spPr>
              <a:xfrm>
                <a:off x="4423587" y="1009554"/>
                <a:ext cx="573983" cy="153785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79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213/6</a:t>
                </a:r>
              </a:p>
            </p:txBody>
          </p:sp>
          <p:sp>
            <p:nvSpPr>
              <p:cNvPr id="225" name="Прямоугольник 224"/>
              <p:cNvSpPr/>
              <p:nvPr/>
            </p:nvSpPr>
            <p:spPr>
              <a:xfrm>
                <a:off x="4426203" y="1163341"/>
                <a:ext cx="868437" cy="187456"/>
              </a:xfrm>
              <a:prstGeom prst="rect">
                <a:avLst/>
              </a:prstGeom>
              <a:solidFill>
                <a:srgbClr val="92D050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137768" tIns="68884" rIns="137768" bIns="68884" anchor="ctr"/>
              <a:lstStyle/>
              <a:p>
                <a:pPr algn="ctr"/>
                <a:r>
                  <a:rPr lang="ru-RU" sz="678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5218/12610</a:t>
                </a:r>
                <a:endParaRPr lang="ru-RU" sz="678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6" name="Скругленный прямоугольник 225"/>
              <p:cNvSpPr/>
              <p:nvPr/>
            </p:nvSpPr>
            <p:spPr>
              <a:xfrm>
                <a:off x="5025032" y="1006624"/>
                <a:ext cx="287236" cy="140848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ru-RU" sz="79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55%</a:t>
                </a:r>
              </a:p>
            </p:txBody>
          </p:sp>
        </p:grpSp>
        <p:sp>
          <p:nvSpPr>
            <p:cNvPr id="222" name="TextBox 23"/>
            <p:cNvSpPr txBox="1"/>
            <p:nvPr/>
          </p:nvSpPr>
          <p:spPr bwMode="auto">
            <a:xfrm>
              <a:off x="5310022" y="1922951"/>
              <a:ext cx="375688" cy="208640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32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18</a:t>
              </a:r>
              <a:endParaRPr lang="ru-RU" sz="9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3" name="TextBox 23"/>
            <p:cNvSpPr txBox="1"/>
            <p:nvPr/>
          </p:nvSpPr>
          <p:spPr bwMode="auto">
            <a:xfrm>
              <a:off x="5151732" y="1922951"/>
              <a:ext cx="306883" cy="20864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32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ru-RU" sz="9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7" name="TextBox 226"/>
          <p:cNvSpPr txBox="1"/>
          <p:nvPr/>
        </p:nvSpPr>
        <p:spPr>
          <a:xfrm>
            <a:off x="2" y="7494040"/>
            <a:ext cx="2164432" cy="70419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txBody>
          <a:bodyPr wrap="square" lIns="77498" tIns="38749" rIns="77498" bIns="38749" rtlCol="0">
            <a:spAutoFit/>
          </a:bodyPr>
          <a:lstStyle/>
          <a:p>
            <a:r>
              <a:rPr lang="ru-RU" sz="678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14:10 </a:t>
            </a:r>
            <a:r>
              <a:rPr lang="ru-RU" sz="678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10.04.2021</a:t>
            </a:r>
            <a:endParaRPr lang="ru-RU" sz="67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Архангельской области</a:t>
            </a:r>
          </a:p>
          <a:p>
            <a:r>
              <a:rPr lang="ru-RU" sz="6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 7 </a:t>
            </a:r>
            <a:r>
              <a:rPr lang="ru-RU" sz="678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Е.В. Редута</a:t>
            </a:r>
            <a:endParaRPr lang="ru-RU" sz="67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3915-1113</a:t>
            </a:r>
          </a:p>
          <a:p>
            <a:r>
              <a:rPr lang="ru-RU" sz="6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Использовались: АИУС РСЧС – 2030, </a:t>
            </a:r>
            <a:r>
              <a:rPr lang="en-US" sz="6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Google Earth</a:t>
            </a:r>
          </a:p>
          <a:p>
            <a:r>
              <a:rPr lang="ru-RU" sz="6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масштаб 1:</a:t>
            </a:r>
            <a:r>
              <a:rPr lang="en-US" sz="6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ru-RU" sz="6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000</a:t>
            </a:r>
          </a:p>
        </p:txBody>
      </p:sp>
    </p:spTree>
    <p:extLst>
      <p:ext uri="{BB962C8B-B14F-4D97-AF65-F5344CB8AC3E}">
        <p14:creationId xmlns:p14="http://schemas.microsoft.com/office/powerpoint/2010/main" val="98828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66" fill="hold"/>
                                        <p:tgtEl>
                                          <p:spTgt spid="1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Picture 2"/>
          <p:cNvPicPr>
            <a:picLocks noChangeAspect="1" noChangeArrowheads="1"/>
          </p:cNvPicPr>
          <p:nvPr/>
        </p:nvPicPr>
        <p:blipFill>
          <a:blip r:embed="rId4" cstate="print"/>
          <a:srcRect l="17524" t="9481" r="9905" b="4847"/>
          <a:stretch>
            <a:fillRect/>
          </a:stretch>
        </p:blipFill>
        <p:spPr bwMode="auto">
          <a:xfrm>
            <a:off x="2" y="744295"/>
            <a:ext cx="10323680" cy="746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-11864" y="0"/>
            <a:ext cx="10344902" cy="77031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39497" tIns="19750" rIns="39497" bIns="19750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93604">
              <a:lnSpc>
                <a:spcPct val="85000"/>
              </a:lnSpc>
            </a:pPr>
            <a:r>
              <a:rPr lang="ru-RU" sz="1356" dirty="0">
                <a:solidFill>
                  <a:prstClr val="white"/>
                </a:solidFill>
              </a:rPr>
              <a:t>ИНФОРМАЦИОННЫЕ МАТЕРИАЛЫ ПО ОСАДКАМ И ПОРЫВАМ ВЕТРА </a:t>
            </a:r>
          </a:p>
          <a:p>
            <a:pPr defTabSz="993604">
              <a:lnSpc>
                <a:spcPct val="85000"/>
              </a:lnSpc>
            </a:pPr>
            <a:r>
              <a:rPr lang="ru-RU" sz="1356" dirty="0">
                <a:solidFill>
                  <a:prstClr val="white"/>
                </a:solidFill>
              </a:rPr>
              <a:t>НА ТЕРРИТОРИИ АРХАНГЕЛЬСКОЙ ОБЛАСТИ, Г. НЯНДОМА </a:t>
            </a:r>
          </a:p>
          <a:p>
            <a:pPr defTabSz="993604">
              <a:lnSpc>
                <a:spcPct val="85000"/>
              </a:lnSpc>
            </a:pPr>
            <a:r>
              <a:rPr lang="ru-RU" sz="1356" dirty="0">
                <a:solidFill>
                  <a:prstClr val="white"/>
                </a:solidFill>
              </a:rPr>
              <a:t>(</a:t>
            </a:r>
            <a:r>
              <a:rPr lang="ru-RU" sz="1356" dirty="0"/>
              <a:t>РИСК НАРУШЕНИЯ ЭЛЕКТРОСНАБЖЕНИЯ </a:t>
            </a:r>
            <a:r>
              <a:rPr lang="ru-RU" sz="1356" dirty="0">
                <a:solidFill>
                  <a:prstClr val="white"/>
                </a:solidFill>
              </a:rPr>
              <a:t>НА </a:t>
            </a:r>
            <a:r>
              <a:rPr lang="ru-RU" sz="1356" dirty="0" smtClean="0">
                <a:solidFill>
                  <a:prstClr val="white"/>
                </a:solidFill>
              </a:rPr>
              <a:t>11.04.2021)</a:t>
            </a:r>
            <a:endParaRPr lang="ru-RU" sz="1356" dirty="0">
              <a:solidFill>
                <a:prstClr val="white"/>
              </a:solidFill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7813029" y="6257281"/>
            <a:ext cx="3058599" cy="1978312"/>
            <a:chOff x="6888035" y="3406970"/>
            <a:chExt cx="2706642" cy="1750665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6888035" y="3406970"/>
              <a:ext cx="2706642" cy="1750665"/>
              <a:chOff x="9401422" y="3528490"/>
              <a:chExt cx="3097242" cy="3327533"/>
            </a:xfrm>
          </p:grpSpPr>
          <p:grpSp>
            <p:nvGrpSpPr>
              <p:cNvPr id="106" name="Группа 1145"/>
              <p:cNvGrpSpPr/>
              <p:nvPr/>
            </p:nvGrpSpPr>
            <p:grpSpPr>
              <a:xfrm>
                <a:off x="9401422" y="3528490"/>
                <a:ext cx="3097242" cy="3327533"/>
                <a:chOff x="6759625" y="4893992"/>
                <a:chExt cx="2522465" cy="1971696"/>
              </a:xfrm>
            </p:grpSpPr>
            <p:sp>
              <p:nvSpPr>
                <p:cNvPr id="111" name="Rectangle 93"/>
                <p:cNvSpPr>
                  <a:spLocks noChangeArrowheads="1"/>
                </p:cNvSpPr>
                <p:nvPr/>
              </p:nvSpPr>
              <p:spPr bwMode="auto">
                <a:xfrm>
                  <a:off x="6759625" y="4918615"/>
                  <a:ext cx="2096871" cy="1921565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defRPr/>
                  </a:pPr>
                  <a:endParaRPr lang="ru-RU" altLang="ru-RU" sz="763" dirty="0">
                    <a:solidFill>
                      <a:srgbClr val="000000"/>
                    </a:solidFill>
                    <a:latin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2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197788" y="4893992"/>
                  <a:ext cx="1606383" cy="26256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144627" tIns="72315" rIns="144627" bIns="72315">
                  <a:spAutoFit/>
                </a:bodyPr>
                <a:lstStyle>
                  <a:lvl1pPr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763" i="1" dirty="0">
                      <a:solidFill>
                        <a:srgbClr val="000000"/>
                      </a:solidFill>
                      <a:cs typeface="Arial" panose="020B0604020202020204" pitchFamily="34" charset="0"/>
                    </a:rPr>
                    <a:t>Условные обозначения</a:t>
                  </a:r>
                </a:p>
              </p:txBody>
            </p:sp>
            <p:sp>
              <p:nvSpPr>
                <p:cNvPr id="113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187581" y="6232908"/>
                  <a:ext cx="1609849" cy="26256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144627" tIns="72315" rIns="144627" bIns="72315">
                  <a:spAutoFit/>
                </a:bodyPr>
                <a:lstStyle>
                  <a:lvl1pPr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defRPr/>
                  </a:pPr>
                  <a:endParaRPr lang="ru-RU" altLang="ru-RU" sz="763" b="0" dirty="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4" name="TextBox 10"/>
                <p:cNvSpPr txBox="1"/>
                <p:nvPr/>
              </p:nvSpPr>
              <p:spPr>
                <a:xfrm>
                  <a:off x="6814224" y="6637475"/>
                  <a:ext cx="919351" cy="209036"/>
                </a:xfrm>
                <a:prstGeom prst="rect">
                  <a:avLst/>
                </a:prstGeom>
                <a:solidFill>
                  <a:schemeClr val="bg1"/>
                </a:solidFill>
                <a:effectLst>
                  <a:softEdge rad="63500"/>
                </a:effectLst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algn="ctr">
                    <a:defRPr sz="700"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 algn="l">
                    <a:defRPr/>
                  </a:pPr>
                  <a:r>
                    <a:rPr lang="ru-RU" sz="763" dirty="0">
                      <a:solidFill>
                        <a:prstClr val="black"/>
                      </a:solidFill>
                    </a:rPr>
                    <a:t>МО Архангельск   </a:t>
                  </a:r>
                </a:p>
              </p:txBody>
            </p:sp>
            <p:sp>
              <p:nvSpPr>
                <p:cNvPr id="115" name="Прямоугольник 114"/>
                <p:cNvSpPr/>
                <p:nvPr/>
              </p:nvSpPr>
              <p:spPr>
                <a:xfrm>
                  <a:off x="6821544" y="6110531"/>
                  <a:ext cx="527227" cy="138165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ru-RU" sz="763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321/20</a:t>
                  </a:r>
                </a:p>
              </p:txBody>
            </p:sp>
            <p:sp>
              <p:nvSpPr>
                <p:cNvPr id="116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451011" y="6603122"/>
                  <a:ext cx="1831079" cy="26256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144627" tIns="72315" rIns="144627" bIns="72315">
                  <a:spAutoFit/>
                </a:bodyPr>
                <a:lstStyle>
                  <a:lvl1pPr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763" b="0" dirty="0">
                      <a:solidFill>
                        <a:srgbClr val="000000"/>
                      </a:solidFill>
                      <a:cs typeface="Arial" panose="020B0604020202020204" pitchFamily="34" charset="0"/>
                    </a:rPr>
                    <a:t>- муниципальное образование</a:t>
                  </a:r>
                </a:p>
              </p:txBody>
            </p:sp>
            <p:sp>
              <p:nvSpPr>
                <p:cNvPr id="117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254310" y="5904605"/>
                  <a:ext cx="1896493" cy="26256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144627" tIns="72315" rIns="144627" bIns="72315">
                  <a:spAutoFit/>
                </a:bodyPr>
                <a:lstStyle>
                  <a:lvl1pPr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763" b="0" dirty="0">
                      <a:solidFill>
                        <a:srgbClr val="000000"/>
                      </a:solidFill>
                      <a:cs typeface="Arial" panose="020B0604020202020204" pitchFamily="34" charset="0"/>
                    </a:rPr>
                    <a:t> - линии электропередач 110 кВт</a:t>
                  </a:r>
                </a:p>
              </p:txBody>
            </p:sp>
            <p:cxnSp>
              <p:nvCxnSpPr>
                <p:cNvPr id="118" name="Прямая соединительная линия 117"/>
                <p:cNvCxnSpPr/>
                <p:nvPr/>
              </p:nvCxnSpPr>
              <p:spPr>
                <a:xfrm>
                  <a:off x="6955007" y="5999758"/>
                  <a:ext cx="275997" cy="0"/>
                </a:xfrm>
                <a:prstGeom prst="line">
                  <a:avLst/>
                </a:prstGeom>
                <a:ln w="38100"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9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286006" y="6092782"/>
                  <a:ext cx="1898652" cy="26256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144627" tIns="72315" rIns="144627" bIns="72315">
                  <a:spAutoFit/>
                </a:bodyPr>
                <a:lstStyle>
                  <a:lvl1pPr defTabSz="1279525"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defTabSz="1279525"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defTabSz="1279525"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defTabSz="1279525"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defTabSz="1279525"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763" kern="0" dirty="0">
                      <a:solidFill>
                        <a:srgbClr val="000000"/>
                      </a:solidFill>
                      <a:latin typeface="Times New Roman" pitchFamily="18" charset="0"/>
                    </a:rPr>
                    <a:t>- </a:t>
                  </a:r>
                  <a:r>
                    <a:rPr lang="ru-RU" altLang="ru-RU" sz="763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rPr>
                    <a:t>протяженность ЛЭП/ТП (шт.)</a:t>
                  </a:r>
                </a:p>
              </p:txBody>
            </p:sp>
          </p:grpSp>
          <p:sp>
            <p:nvSpPr>
              <p:cNvPr id="107" name="Скругленный прямоугольник 106"/>
              <p:cNvSpPr/>
              <p:nvPr/>
            </p:nvSpPr>
            <p:spPr>
              <a:xfrm>
                <a:off x="9661923" y="6214698"/>
                <a:ext cx="282820" cy="225201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ru-RU" sz="763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60%</a:t>
                </a:r>
              </a:p>
            </p:txBody>
          </p:sp>
          <p:sp>
            <p:nvSpPr>
              <p:cNvPr id="108" name="Text Box 97"/>
              <p:cNvSpPr txBox="1">
                <a:spLocks noChangeArrowheads="1"/>
              </p:cNvSpPr>
              <p:nvPr/>
            </p:nvSpPr>
            <p:spPr bwMode="auto">
              <a:xfrm>
                <a:off x="10113052" y="6153649"/>
                <a:ext cx="2046139" cy="3514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0629" tIns="45316" rIns="90629" bIns="45316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905852">
                  <a:defRPr/>
                </a:pPr>
                <a:r>
                  <a:rPr lang="ru-RU" altLang="ru-RU" sz="763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 - износ электроэнергетических систем </a:t>
                </a:r>
              </a:p>
            </p:txBody>
          </p:sp>
          <p:sp>
            <p:nvSpPr>
              <p:cNvPr id="109" name="Прямоугольник 108"/>
              <p:cNvSpPr/>
              <p:nvPr/>
            </p:nvSpPr>
            <p:spPr>
              <a:xfrm>
                <a:off x="9477456" y="5946998"/>
                <a:ext cx="658385" cy="197832"/>
              </a:xfrm>
              <a:prstGeom prst="rect">
                <a:avLst/>
              </a:prstGeom>
              <a:solidFill>
                <a:srgbClr val="92D050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77488" tIns="38744" rIns="77488" bIns="38744" anchor="ctr"/>
              <a:lstStyle/>
              <a:p>
                <a:pPr algn="ctr"/>
                <a:r>
                  <a:rPr lang="ru-RU" sz="763" kern="0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19/330</a:t>
                </a:r>
              </a:p>
            </p:txBody>
          </p:sp>
          <p:sp>
            <p:nvSpPr>
              <p:cNvPr id="110" name="Text Box 97"/>
              <p:cNvSpPr txBox="1">
                <a:spLocks noChangeArrowheads="1"/>
              </p:cNvSpPr>
              <p:nvPr/>
            </p:nvSpPr>
            <p:spPr bwMode="auto">
              <a:xfrm>
                <a:off x="10063858" y="5864760"/>
                <a:ext cx="1648083" cy="4430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44614" tIns="72309" rIns="144614" bIns="72309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r>
                  <a:rPr lang="ru-RU" altLang="ru-RU" sz="763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- кол-во домов /населения</a:t>
                </a:r>
              </a:p>
            </p:txBody>
          </p:sp>
        </p:grpSp>
        <p:sp>
          <p:nvSpPr>
            <p:cNvPr id="10" name="Text Box 97"/>
            <p:cNvSpPr txBox="1">
              <a:spLocks noChangeArrowheads="1"/>
            </p:cNvSpPr>
            <p:nvPr/>
          </p:nvSpPr>
          <p:spPr bwMode="auto">
            <a:xfrm>
              <a:off x="7401727" y="3544304"/>
              <a:ext cx="1506131" cy="2008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8471" tIns="54237" rIns="108471" bIns="5423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763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количество осадков, мм</a:t>
              </a:r>
            </a:p>
          </p:txBody>
        </p:sp>
        <p:sp>
          <p:nvSpPr>
            <p:cNvPr id="11" name="TextBox 23"/>
            <p:cNvSpPr txBox="1"/>
            <p:nvPr/>
          </p:nvSpPr>
          <p:spPr>
            <a:xfrm>
              <a:off x="7020652" y="3567602"/>
              <a:ext cx="383894" cy="208640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32" kern="0" dirty="0" smtClean="0">
                  <a:solidFill>
                    <a:prstClr val="black"/>
                  </a:solidFill>
                </a:rPr>
                <a:t>18</a:t>
              </a:r>
              <a:endParaRPr lang="ru-RU" sz="932" kern="0" dirty="0">
                <a:solidFill>
                  <a:prstClr val="black"/>
                </a:solidFill>
              </a:endParaRPr>
            </a:p>
          </p:txBody>
        </p:sp>
        <p:sp>
          <p:nvSpPr>
            <p:cNvPr id="12" name="TextBox 23"/>
            <p:cNvSpPr txBox="1"/>
            <p:nvPr/>
          </p:nvSpPr>
          <p:spPr>
            <a:xfrm>
              <a:off x="7032241" y="3722164"/>
              <a:ext cx="372305" cy="208640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32" kern="0" dirty="0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13" name="Text Box 97"/>
            <p:cNvSpPr txBox="1">
              <a:spLocks noChangeArrowheads="1"/>
            </p:cNvSpPr>
            <p:nvPr/>
          </p:nvSpPr>
          <p:spPr bwMode="auto">
            <a:xfrm>
              <a:off x="7401727" y="3712263"/>
              <a:ext cx="1018906" cy="2008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8471" tIns="54237" rIns="108471" bIns="5423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763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порывы ветра, м/с</a:t>
              </a:r>
            </a:p>
          </p:txBody>
        </p:sp>
        <p:grpSp>
          <p:nvGrpSpPr>
            <p:cNvPr id="14" name="Группа 629"/>
            <p:cNvGrpSpPr>
              <a:grpSpLocks/>
            </p:cNvGrpSpPr>
            <p:nvPr/>
          </p:nvGrpSpPr>
          <p:grpSpPr bwMode="auto">
            <a:xfrm>
              <a:off x="7140938" y="3928255"/>
              <a:ext cx="155099" cy="151307"/>
              <a:chOff x="142483" y="3760971"/>
              <a:chExt cx="346075" cy="386605"/>
            </a:xfrm>
          </p:grpSpPr>
          <p:sp>
            <p:nvSpPr>
              <p:cNvPr id="103" name="Line 281"/>
              <p:cNvSpPr>
                <a:spLocks noChangeShapeType="1"/>
              </p:cNvSpPr>
              <p:nvPr/>
            </p:nvSpPr>
            <p:spPr bwMode="auto">
              <a:xfrm>
                <a:off x="203673" y="3847248"/>
                <a:ext cx="0" cy="30032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1083410">
                  <a:buClr>
                    <a:srgbClr val="000000"/>
                  </a:buClr>
                  <a:buSzPct val="100000"/>
                  <a:defRPr/>
                </a:pPr>
                <a:endParaRPr lang="ru-RU" sz="678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endParaRPr>
              </a:p>
            </p:txBody>
          </p:sp>
          <p:sp>
            <p:nvSpPr>
              <p:cNvPr id="104" name="Freeform 285"/>
              <p:cNvSpPr>
                <a:spLocks/>
              </p:cNvSpPr>
              <p:nvPr/>
            </p:nvSpPr>
            <p:spPr bwMode="auto">
              <a:xfrm>
                <a:off x="198223" y="3795140"/>
                <a:ext cx="270456" cy="228326"/>
              </a:xfrm>
              <a:custGeom>
                <a:avLst/>
                <a:gdLst>
                  <a:gd name="T0" fmla="*/ 0 w 291"/>
                  <a:gd name="T1" fmla="*/ 0 h 159"/>
                  <a:gd name="T2" fmla="*/ 0 w 291"/>
                  <a:gd name="T3" fmla="*/ 2147483647 h 159"/>
                  <a:gd name="T4" fmla="*/ 2147483647 w 291"/>
                  <a:gd name="T5" fmla="*/ 2147483647 h 159"/>
                  <a:gd name="T6" fmla="*/ 2147483647 w 291"/>
                  <a:gd name="T7" fmla="*/ 2147483647 h 159"/>
                  <a:gd name="T8" fmla="*/ 0 w 291"/>
                  <a:gd name="T9" fmla="*/ 0 h 1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1"/>
                  <a:gd name="T16" fmla="*/ 0 h 159"/>
                  <a:gd name="T17" fmla="*/ 291 w 291"/>
                  <a:gd name="T18" fmla="*/ 159 h 1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1" h="159">
                    <a:moveTo>
                      <a:pt x="0" y="0"/>
                    </a:moveTo>
                    <a:lnTo>
                      <a:pt x="0" y="159"/>
                    </a:lnTo>
                    <a:lnTo>
                      <a:pt x="291" y="114"/>
                    </a:lnTo>
                    <a:lnTo>
                      <a:pt x="291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defTabSz="1083410">
                  <a:defRPr/>
                </a:pPr>
                <a:endParaRPr lang="ru-RU" sz="678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+mj-lt"/>
                </a:endParaRPr>
              </a:p>
            </p:txBody>
          </p:sp>
          <p:sp>
            <p:nvSpPr>
              <p:cNvPr id="105" name="Text Box 286"/>
              <p:cNvSpPr txBox="1">
                <a:spLocks noChangeArrowheads="1"/>
              </p:cNvSpPr>
              <p:nvPr/>
            </p:nvSpPr>
            <p:spPr bwMode="auto">
              <a:xfrm>
                <a:off x="142483" y="3760971"/>
                <a:ext cx="346075" cy="3384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6561" tIns="48281" rIns="96561" bIns="48281">
                <a:spAutoFit/>
              </a:bodyPr>
              <a:lstStyle/>
              <a:p>
                <a:pPr algn="ctr" defTabSz="870873">
                  <a:defRPr/>
                </a:pPr>
                <a:endParaRPr lang="ru-RU" sz="339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endParaRPr>
              </a:p>
            </p:txBody>
          </p:sp>
        </p:grpSp>
        <p:sp>
          <p:nvSpPr>
            <p:cNvPr id="15" name="Text Box 97"/>
            <p:cNvSpPr txBox="1">
              <a:spLocks noChangeArrowheads="1"/>
            </p:cNvSpPr>
            <p:nvPr/>
          </p:nvSpPr>
          <p:spPr bwMode="auto">
            <a:xfrm>
              <a:off x="7361882" y="3879881"/>
              <a:ext cx="1716335" cy="200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8477" tIns="54241" rIns="108477" bIns="5424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763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пожарно-спасательные формирования</a:t>
              </a:r>
            </a:p>
          </p:txBody>
        </p:sp>
        <p:grpSp>
          <p:nvGrpSpPr>
            <p:cNvPr id="16" name="Group 316"/>
            <p:cNvGrpSpPr>
              <a:grpSpLocks/>
            </p:cNvGrpSpPr>
            <p:nvPr/>
          </p:nvGrpSpPr>
          <p:grpSpPr bwMode="auto">
            <a:xfrm>
              <a:off x="7129770" y="4103875"/>
              <a:ext cx="139927" cy="111367"/>
              <a:chOff x="4727" y="2506"/>
              <a:chExt cx="706" cy="1172"/>
            </a:xfrm>
          </p:grpSpPr>
          <p:sp>
            <p:nvSpPr>
              <p:cNvPr id="25" name="Freeform 317"/>
              <p:cNvSpPr>
                <a:spLocks/>
              </p:cNvSpPr>
              <p:nvPr/>
            </p:nvSpPr>
            <p:spPr bwMode="auto">
              <a:xfrm>
                <a:off x="4727" y="3558"/>
                <a:ext cx="46" cy="120"/>
              </a:xfrm>
              <a:custGeom>
                <a:avLst/>
                <a:gdLst>
                  <a:gd name="T0" fmla="*/ 0 w 139"/>
                  <a:gd name="T1" fmla="*/ 107 h 135"/>
                  <a:gd name="T2" fmla="*/ 0 w 139"/>
                  <a:gd name="T3" fmla="*/ 73 h 135"/>
                  <a:gd name="T4" fmla="*/ 5 w 139"/>
                  <a:gd name="T5" fmla="*/ 73 h 135"/>
                  <a:gd name="T6" fmla="*/ 5 w 139"/>
                  <a:gd name="T7" fmla="*/ 37 h 135"/>
                  <a:gd name="T8" fmla="*/ 10 w 139"/>
                  <a:gd name="T9" fmla="*/ 37 h 135"/>
                  <a:gd name="T10" fmla="*/ 10 w 139"/>
                  <a:gd name="T11" fmla="*/ 0 h 135"/>
                  <a:gd name="T12" fmla="*/ 15 w 139"/>
                  <a:gd name="T13" fmla="*/ 0 h 135"/>
                  <a:gd name="T14" fmla="*/ 15 w 139"/>
                  <a:gd name="T15" fmla="*/ 107 h 135"/>
                  <a:gd name="T16" fmla="*/ 0 w 139"/>
                  <a:gd name="T17" fmla="*/ 107 h 1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9"/>
                  <a:gd name="T28" fmla="*/ 0 h 135"/>
                  <a:gd name="T29" fmla="*/ 139 w 139"/>
                  <a:gd name="T30" fmla="*/ 135 h 13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9" h="135">
                    <a:moveTo>
                      <a:pt x="0" y="135"/>
                    </a:moveTo>
                    <a:lnTo>
                      <a:pt x="0" y="92"/>
                    </a:lnTo>
                    <a:lnTo>
                      <a:pt x="46" y="92"/>
                    </a:lnTo>
                    <a:lnTo>
                      <a:pt x="46" y="47"/>
                    </a:lnTo>
                    <a:lnTo>
                      <a:pt x="92" y="47"/>
                    </a:lnTo>
                    <a:lnTo>
                      <a:pt x="92" y="0"/>
                    </a:lnTo>
                    <a:lnTo>
                      <a:pt x="139" y="0"/>
                    </a:lnTo>
                    <a:lnTo>
                      <a:pt x="139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26" name="Freeform 318"/>
              <p:cNvSpPr>
                <a:spLocks/>
              </p:cNvSpPr>
              <p:nvPr/>
            </p:nvSpPr>
            <p:spPr bwMode="auto">
              <a:xfrm>
                <a:off x="4773" y="2564"/>
                <a:ext cx="648" cy="1114"/>
              </a:xfrm>
              <a:custGeom>
                <a:avLst/>
                <a:gdLst>
                  <a:gd name="T0" fmla="*/ 0 w 1946"/>
                  <a:gd name="T1" fmla="*/ 971 h 1278"/>
                  <a:gd name="T2" fmla="*/ 0 w 1946"/>
                  <a:gd name="T3" fmla="*/ 78 h 1278"/>
                  <a:gd name="T4" fmla="*/ 84 w 1946"/>
                  <a:gd name="T5" fmla="*/ 78 h 1278"/>
                  <a:gd name="T6" fmla="*/ 84 w 1946"/>
                  <a:gd name="T7" fmla="*/ 71 h 1278"/>
                  <a:gd name="T8" fmla="*/ 84 w 1946"/>
                  <a:gd name="T9" fmla="*/ 62 h 1278"/>
                  <a:gd name="T10" fmla="*/ 85 w 1946"/>
                  <a:gd name="T11" fmla="*/ 55 h 1278"/>
                  <a:gd name="T12" fmla="*/ 85 w 1946"/>
                  <a:gd name="T13" fmla="*/ 48 h 1278"/>
                  <a:gd name="T14" fmla="*/ 86 w 1946"/>
                  <a:gd name="T15" fmla="*/ 42 h 1278"/>
                  <a:gd name="T16" fmla="*/ 88 w 1946"/>
                  <a:gd name="T17" fmla="*/ 35 h 1278"/>
                  <a:gd name="T18" fmla="*/ 89 w 1946"/>
                  <a:gd name="T19" fmla="*/ 29 h 1278"/>
                  <a:gd name="T20" fmla="*/ 91 w 1946"/>
                  <a:gd name="T21" fmla="*/ 23 h 1278"/>
                  <a:gd name="T22" fmla="*/ 92 w 1946"/>
                  <a:gd name="T23" fmla="*/ 18 h 1278"/>
                  <a:gd name="T24" fmla="*/ 94 w 1946"/>
                  <a:gd name="T25" fmla="*/ 14 h 1278"/>
                  <a:gd name="T26" fmla="*/ 96 w 1946"/>
                  <a:gd name="T27" fmla="*/ 10 h 1278"/>
                  <a:gd name="T28" fmla="*/ 98 w 1946"/>
                  <a:gd name="T29" fmla="*/ 6 h 1278"/>
                  <a:gd name="T30" fmla="*/ 101 w 1946"/>
                  <a:gd name="T31" fmla="*/ 3 h 1278"/>
                  <a:gd name="T32" fmla="*/ 103 w 1946"/>
                  <a:gd name="T33" fmla="*/ 3 h 1278"/>
                  <a:gd name="T34" fmla="*/ 105 w 1946"/>
                  <a:gd name="T35" fmla="*/ 0 h 1278"/>
                  <a:gd name="T36" fmla="*/ 108 w 1946"/>
                  <a:gd name="T37" fmla="*/ 0 h 1278"/>
                  <a:gd name="T38" fmla="*/ 110 w 1946"/>
                  <a:gd name="T39" fmla="*/ 0 h 1278"/>
                  <a:gd name="T40" fmla="*/ 113 w 1946"/>
                  <a:gd name="T41" fmla="*/ 3 h 1278"/>
                  <a:gd name="T42" fmla="*/ 115 w 1946"/>
                  <a:gd name="T43" fmla="*/ 3 h 1278"/>
                  <a:gd name="T44" fmla="*/ 118 w 1946"/>
                  <a:gd name="T45" fmla="*/ 6 h 1278"/>
                  <a:gd name="T46" fmla="*/ 120 w 1946"/>
                  <a:gd name="T47" fmla="*/ 10 h 1278"/>
                  <a:gd name="T48" fmla="*/ 122 w 1946"/>
                  <a:gd name="T49" fmla="*/ 14 h 1278"/>
                  <a:gd name="T50" fmla="*/ 124 w 1946"/>
                  <a:gd name="T51" fmla="*/ 18 h 1278"/>
                  <a:gd name="T52" fmla="*/ 125 w 1946"/>
                  <a:gd name="T53" fmla="*/ 23 h 1278"/>
                  <a:gd name="T54" fmla="*/ 127 w 1946"/>
                  <a:gd name="T55" fmla="*/ 29 h 1278"/>
                  <a:gd name="T56" fmla="*/ 128 w 1946"/>
                  <a:gd name="T57" fmla="*/ 35 h 1278"/>
                  <a:gd name="T58" fmla="*/ 130 w 1946"/>
                  <a:gd name="T59" fmla="*/ 42 h 1278"/>
                  <a:gd name="T60" fmla="*/ 130 w 1946"/>
                  <a:gd name="T61" fmla="*/ 48 h 1278"/>
                  <a:gd name="T62" fmla="*/ 131 w 1946"/>
                  <a:gd name="T63" fmla="*/ 55 h 1278"/>
                  <a:gd name="T64" fmla="*/ 132 w 1946"/>
                  <a:gd name="T65" fmla="*/ 62 h 1278"/>
                  <a:gd name="T66" fmla="*/ 132 w 1946"/>
                  <a:gd name="T67" fmla="*/ 71 h 1278"/>
                  <a:gd name="T68" fmla="*/ 132 w 1946"/>
                  <a:gd name="T69" fmla="*/ 78 h 1278"/>
                  <a:gd name="T70" fmla="*/ 216 w 1946"/>
                  <a:gd name="T71" fmla="*/ 78 h 1278"/>
                  <a:gd name="T72" fmla="*/ 216 w 1946"/>
                  <a:gd name="T73" fmla="*/ 970 h 1278"/>
                  <a:gd name="T74" fmla="*/ 0 w 1946"/>
                  <a:gd name="T75" fmla="*/ 971 h 127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946"/>
                  <a:gd name="T115" fmla="*/ 0 h 1278"/>
                  <a:gd name="T116" fmla="*/ 1946 w 1946"/>
                  <a:gd name="T117" fmla="*/ 1278 h 1278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946" h="1278">
                    <a:moveTo>
                      <a:pt x="0" y="1278"/>
                    </a:moveTo>
                    <a:lnTo>
                      <a:pt x="0" y="103"/>
                    </a:lnTo>
                    <a:lnTo>
                      <a:pt x="753" y="103"/>
                    </a:lnTo>
                    <a:lnTo>
                      <a:pt x="754" y="93"/>
                    </a:lnTo>
                    <a:lnTo>
                      <a:pt x="757" y="82"/>
                    </a:lnTo>
                    <a:lnTo>
                      <a:pt x="763" y="72"/>
                    </a:lnTo>
                    <a:lnTo>
                      <a:pt x="769" y="63"/>
                    </a:lnTo>
                    <a:lnTo>
                      <a:pt x="779" y="55"/>
                    </a:lnTo>
                    <a:lnTo>
                      <a:pt x="790" y="46"/>
                    </a:lnTo>
                    <a:lnTo>
                      <a:pt x="803" y="38"/>
                    </a:lnTo>
                    <a:lnTo>
                      <a:pt x="817" y="30"/>
                    </a:lnTo>
                    <a:lnTo>
                      <a:pt x="833" y="24"/>
                    </a:lnTo>
                    <a:lnTo>
                      <a:pt x="849" y="18"/>
                    </a:lnTo>
                    <a:lnTo>
                      <a:pt x="867" y="13"/>
                    </a:lnTo>
                    <a:lnTo>
                      <a:pt x="887" y="8"/>
                    </a:lnTo>
                    <a:lnTo>
                      <a:pt x="907" y="5"/>
                    </a:lnTo>
                    <a:lnTo>
                      <a:pt x="928" y="3"/>
                    </a:lnTo>
                    <a:lnTo>
                      <a:pt x="950" y="0"/>
                    </a:lnTo>
                    <a:lnTo>
                      <a:pt x="972" y="0"/>
                    </a:lnTo>
                    <a:lnTo>
                      <a:pt x="995" y="0"/>
                    </a:lnTo>
                    <a:lnTo>
                      <a:pt x="1017" y="3"/>
                    </a:lnTo>
                    <a:lnTo>
                      <a:pt x="1038" y="5"/>
                    </a:lnTo>
                    <a:lnTo>
                      <a:pt x="1059" y="8"/>
                    </a:lnTo>
                    <a:lnTo>
                      <a:pt x="1078" y="13"/>
                    </a:lnTo>
                    <a:lnTo>
                      <a:pt x="1096" y="18"/>
                    </a:lnTo>
                    <a:lnTo>
                      <a:pt x="1113" y="24"/>
                    </a:lnTo>
                    <a:lnTo>
                      <a:pt x="1129" y="30"/>
                    </a:lnTo>
                    <a:lnTo>
                      <a:pt x="1143" y="38"/>
                    </a:lnTo>
                    <a:lnTo>
                      <a:pt x="1155" y="46"/>
                    </a:lnTo>
                    <a:lnTo>
                      <a:pt x="1167" y="55"/>
                    </a:lnTo>
                    <a:lnTo>
                      <a:pt x="1175" y="63"/>
                    </a:lnTo>
                    <a:lnTo>
                      <a:pt x="1183" y="72"/>
                    </a:lnTo>
                    <a:lnTo>
                      <a:pt x="1189" y="82"/>
                    </a:lnTo>
                    <a:lnTo>
                      <a:pt x="1192" y="93"/>
                    </a:lnTo>
                    <a:lnTo>
                      <a:pt x="1193" y="103"/>
                    </a:lnTo>
                    <a:lnTo>
                      <a:pt x="1946" y="103"/>
                    </a:lnTo>
                    <a:lnTo>
                      <a:pt x="1946" y="1277"/>
                    </a:lnTo>
                    <a:lnTo>
                      <a:pt x="0" y="1278"/>
                    </a:lnTo>
                    <a:close/>
                  </a:path>
                </a:pathLst>
              </a:custGeom>
              <a:solidFill>
                <a:srgbClr val="B233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27" name="Rectangle 319"/>
              <p:cNvSpPr>
                <a:spLocks noChangeArrowheads="1"/>
              </p:cNvSpPr>
              <p:nvPr/>
            </p:nvSpPr>
            <p:spPr bwMode="auto">
              <a:xfrm>
                <a:off x="5188" y="3087"/>
                <a:ext cx="42" cy="3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28" name="Rectangle 320"/>
              <p:cNvSpPr>
                <a:spLocks noChangeArrowheads="1"/>
              </p:cNvSpPr>
              <p:nvPr/>
            </p:nvSpPr>
            <p:spPr bwMode="auto">
              <a:xfrm>
                <a:off x="5168" y="3134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29" name="Rectangle 321"/>
              <p:cNvSpPr>
                <a:spLocks noChangeArrowheads="1"/>
              </p:cNvSpPr>
              <p:nvPr/>
            </p:nvSpPr>
            <p:spPr bwMode="auto">
              <a:xfrm>
                <a:off x="5306" y="3034"/>
                <a:ext cx="42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30" name="Rectangle 322"/>
              <p:cNvSpPr>
                <a:spLocks noChangeArrowheads="1"/>
              </p:cNvSpPr>
              <p:nvPr/>
            </p:nvSpPr>
            <p:spPr bwMode="auto">
              <a:xfrm>
                <a:off x="5286" y="3087"/>
                <a:ext cx="40" cy="3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31" name="Rectangle 323"/>
              <p:cNvSpPr>
                <a:spLocks noChangeArrowheads="1"/>
              </p:cNvSpPr>
              <p:nvPr/>
            </p:nvSpPr>
            <p:spPr bwMode="auto">
              <a:xfrm>
                <a:off x="5286" y="2987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32" name="Rectangle 324"/>
              <p:cNvSpPr>
                <a:spLocks noChangeArrowheads="1"/>
              </p:cNvSpPr>
              <p:nvPr/>
            </p:nvSpPr>
            <p:spPr bwMode="auto">
              <a:xfrm>
                <a:off x="4773" y="3076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33" name="Rectangle 325"/>
              <p:cNvSpPr>
                <a:spLocks noChangeArrowheads="1"/>
              </p:cNvSpPr>
              <p:nvPr/>
            </p:nvSpPr>
            <p:spPr bwMode="auto">
              <a:xfrm>
                <a:off x="4773" y="3024"/>
                <a:ext cx="18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34" name="Rectangle 326"/>
              <p:cNvSpPr>
                <a:spLocks noChangeArrowheads="1"/>
              </p:cNvSpPr>
              <p:nvPr/>
            </p:nvSpPr>
            <p:spPr bwMode="auto">
              <a:xfrm>
                <a:off x="4773" y="3123"/>
                <a:ext cx="18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35" name="Rectangle 327"/>
              <p:cNvSpPr>
                <a:spLocks noChangeArrowheads="1"/>
              </p:cNvSpPr>
              <p:nvPr/>
            </p:nvSpPr>
            <p:spPr bwMode="auto">
              <a:xfrm>
                <a:off x="4946" y="3076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36" name="Rectangle 328"/>
              <p:cNvSpPr>
                <a:spLocks noChangeArrowheads="1"/>
              </p:cNvSpPr>
              <p:nvPr/>
            </p:nvSpPr>
            <p:spPr bwMode="auto">
              <a:xfrm>
                <a:off x="4924" y="312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37" name="Rectangle 329"/>
              <p:cNvSpPr>
                <a:spLocks noChangeArrowheads="1"/>
              </p:cNvSpPr>
              <p:nvPr/>
            </p:nvSpPr>
            <p:spPr bwMode="auto">
              <a:xfrm>
                <a:off x="4773" y="345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38" name="Rectangle 330"/>
              <p:cNvSpPr>
                <a:spLocks noChangeArrowheads="1"/>
              </p:cNvSpPr>
              <p:nvPr/>
            </p:nvSpPr>
            <p:spPr bwMode="auto">
              <a:xfrm>
                <a:off x="4773" y="3406"/>
                <a:ext cx="18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39" name="Rectangle 331"/>
              <p:cNvSpPr>
                <a:spLocks noChangeArrowheads="1"/>
              </p:cNvSpPr>
              <p:nvPr/>
            </p:nvSpPr>
            <p:spPr bwMode="auto">
              <a:xfrm>
                <a:off x="4773" y="3505"/>
                <a:ext cx="18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40" name="Rectangle 332"/>
              <p:cNvSpPr>
                <a:spLocks noChangeArrowheads="1"/>
              </p:cNvSpPr>
              <p:nvPr/>
            </p:nvSpPr>
            <p:spPr bwMode="auto">
              <a:xfrm>
                <a:off x="4946" y="345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41" name="Rectangle 333"/>
              <p:cNvSpPr>
                <a:spLocks noChangeArrowheads="1"/>
              </p:cNvSpPr>
              <p:nvPr/>
            </p:nvSpPr>
            <p:spPr bwMode="auto">
              <a:xfrm>
                <a:off x="4924" y="3505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42" name="Freeform 334"/>
              <p:cNvSpPr>
                <a:spLocks/>
              </p:cNvSpPr>
              <p:nvPr/>
            </p:nvSpPr>
            <p:spPr bwMode="auto">
              <a:xfrm>
                <a:off x="5024" y="3076"/>
                <a:ext cx="146" cy="89"/>
              </a:xfrm>
              <a:custGeom>
                <a:avLst/>
                <a:gdLst>
                  <a:gd name="T0" fmla="*/ 48 w 440"/>
                  <a:gd name="T1" fmla="*/ 78 h 102"/>
                  <a:gd name="T2" fmla="*/ 48 w 440"/>
                  <a:gd name="T3" fmla="*/ 70 h 102"/>
                  <a:gd name="T4" fmla="*/ 48 w 440"/>
                  <a:gd name="T5" fmla="*/ 63 h 102"/>
                  <a:gd name="T6" fmla="*/ 47 w 440"/>
                  <a:gd name="T7" fmla="*/ 55 h 102"/>
                  <a:gd name="T8" fmla="*/ 46 w 440"/>
                  <a:gd name="T9" fmla="*/ 49 h 102"/>
                  <a:gd name="T10" fmla="*/ 45 w 440"/>
                  <a:gd name="T11" fmla="*/ 42 h 102"/>
                  <a:gd name="T12" fmla="*/ 44 w 440"/>
                  <a:gd name="T13" fmla="*/ 35 h 102"/>
                  <a:gd name="T14" fmla="*/ 43 w 440"/>
                  <a:gd name="T15" fmla="*/ 29 h 102"/>
                  <a:gd name="T16" fmla="*/ 41 w 440"/>
                  <a:gd name="T17" fmla="*/ 23 h 102"/>
                  <a:gd name="T18" fmla="*/ 39 w 440"/>
                  <a:gd name="T19" fmla="*/ 18 h 102"/>
                  <a:gd name="T20" fmla="*/ 38 w 440"/>
                  <a:gd name="T21" fmla="*/ 14 h 102"/>
                  <a:gd name="T22" fmla="*/ 36 w 440"/>
                  <a:gd name="T23" fmla="*/ 10 h 102"/>
                  <a:gd name="T24" fmla="*/ 34 w 440"/>
                  <a:gd name="T25" fmla="*/ 6 h 102"/>
                  <a:gd name="T26" fmla="*/ 32 w 440"/>
                  <a:gd name="T27" fmla="*/ 3 h 102"/>
                  <a:gd name="T28" fmla="*/ 29 w 440"/>
                  <a:gd name="T29" fmla="*/ 3 h 102"/>
                  <a:gd name="T30" fmla="*/ 27 w 440"/>
                  <a:gd name="T31" fmla="*/ 0 h 102"/>
                  <a:gd name="T32" fmla="*/ 24 w 440"/>
                  <a:gd name="T33" fmla="*/ 0 h 102"/>
                  <a:gd name="T34" fmla="*/ 22 w 440"/>
                  <a:gd name="T35" fmla="*/ 0 h 102"/>
                  <a:gd name="T36" fmla="*/ 19 w 440"/>
                  <a:gd name="T37" fmla="*/ 3 h 102"/>
                  <a:gd name="T38" fmla="*/ 17 w 440"/>
                  <a:gd name="T39" fmla="*/ 3 h 102"/>
                  <a:gd name="T40" fmla="*/ 15 w 440"/>
                  <a:gd name="T41" fmla="*/ 6 h 102"/>
                  <a:gd name="T42" fmla="*/ 13 w 440"/>
                  <a:gd name="T43" fmla="*/ 10 h 102"/>
                  <a:gd name="T44" fmla="*/ 11 w 440"/>
                  <a:gd name="T45" fmla="*/ 14 h 102"/>
                  <a:gd name="T46" fmla="*/ 9 w 440"/>
                  <a:gd name="T47" fmla="*/ 18 h 102"/>
                  <a:gd name="T48" fmla="*/ 7 w 440"/>
                  <a:gd name="T49" fmla="*/ 23 h 102"/>
                  <a:gd name="T50" fmla="*/ 6 w 440"/>
                  <a:gd name="T51" fmla="*/ 29 h 102"/>
                  <a:gd name="T52" fmla="*/ 4 w 440"/>
                  <a:gd name="T53" fmla="*/ 35 h 102"/>
                  <a:gd name="T54" fmla="*/ 3 w 440"/>
                  <a:gd name="T55" fmla="*/ 42 h 102"/>
                  <a:gd name="T56" fmla="*/ 2 w 440"/>
                  <a:gd name="T57" fmla="*/ 49 h 102"/>
                  <a:gd name="T58" fmla="*/ 1 w 440"/>
                  <a:gd name="T59" fmla="*/ 55 h 102"/>
                  <a:gd name="T60" fmla="*/ 0 w 440"/>
                  <a:gd name="T61" fmla="*/ 63 h 102"/>
                  <a:gd name="T62" fmla="*/ 0 w 440"/>
                  <a:gd name="T63" fmla="*/ 70 h 102"/>
                  <a:gd name="T64" fmla="*/ 0 w 440"/>
                  <a:gd name="T65" fmla="*/ 78 h 102"/>
                  <a:gd name="T66" fmla="*/ 48 w 440"/>
                  <a:gd name="T67" fmla="*/ 78 h 10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40"/>
                  <a:gd name="T103" fmla="*/ 0 h 102"/>
                  <a:gd name="T104" fmla="*/ 440 w 440"/>
                  <a:gd name="T105" fmla="*/ 102 h 10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40" h="102">
                    <a:moveTo>
                      <a:pt x="440" y="102"/>
                    </a:moveTo>
                    <a:lnTo>
                      <a:pt x="439" y="92"/>
                    </a:lnTo>
                    <a:lnTo>
                      <a:pt x="436" y="82"/>
                    </a:lnTo>
                    <a:lnTo>
                      <a:pt x="430" y="72"/>
                    </a:lnTo>
                    <a:lnTo>
                      <a:pt x="422" y="64"/>
                    </a:lnTo>
                    <a:lnTo>
                      <a:pt x="414" y="55"/>
                    </a:lnTo>
                    <a:lnTo>
                      <a:pt x="402" y="46"/>
                    </a:lnTo>
                    <a:lnTo>
                      <a:pt x="390" y="38"/>
                    </a:lnTo>
                    <a:lnTo>
                      <a:pt x="376" y="30"/>
                    </a:lnTo>
                    <a:lnTo>
                      <a:pt x="360" y="24"/>
                    </a:lnTo>
                    <a:lnTo>
                      <a:pt x="343" y="18"/>
                    </a:lnTo>
                    <a:lnTo>
                      <a:pt x="325" y="13"/>
                    </a:lnTo>
                    <a:lnTo>
                      <a:pt x="306" y="8"/>
                    </a:lnTo>
                    <a:lnTo>
                      <a:pt x="285" y="5"/>
                    </a:lnTo>
                    <a:lnTo>
                      <a:pt x="264" y="3"/>
                    </a:lnTo>
                    <a:lnTo>
                      <a:pt x="242" y="0"/>
                    </a:lnTo>
                    <a:lnTo>
                      <a:pt x="219" y="0"/>
                    </a:lnTo>
                    <a:lnTo>
                      <a:pt x="197" y="0"/>
                    </a:lnTo>
                    <a:lnTo>
                      <a:pt x="175" y="3"/>
                    </a:lnTo>
                    <a:lnTo>
                      <a:pt x="154" y="5"/>
                    </a:lnTo>
                    <a:lnTo>
                      <a:pt x="134" y="8"/>
                    </a:lnTo>
                    <a:lnTo>
                      <a:pt x="114" y="13"/>
                    </a:lnTo>
                    <a:lnTo>
                      <a:pt x="96" y="18"/>
                    </a:lnTo>
                    <a:lnTo>
                      <a:pt x="80" y="24"/>
                    </a:lnTo>
                    <a:lnTo>
                      <a:pt x="64" y="30"/>
                    </a:lnTo>
                    <a:lnTo>
                      <a:pt x="50" y="38"/>
                    </a:lnTo>
                    <a:lnTo>
                      <a:pt x="37" y="46"/>
                    </a:lnTo>
                    <a:lnTo>
                      <a:pt x="26" y="55"/>
                    </a:lnTo>
                    <a:lnTo>
                      <a:pt x="16" y="64"/>
                    </a:lnTo>
                    <a:lnTo>
                      <a:pt x="10" y="72"/>
                    </a:lnTo>
                    <a:lnTo>
                      <a:pt x="4" y="82"/>
                    </a:lnTo>
                    <a:lnTo>
                      <a:pt x="1" y="92"/>
                    </a:lnTo>
                    <a:lnTo>
                      <a:pt x="0" y="102"/>
                    </a:lnTo>
                    <a:lnTo>
                      <a:pt x="440" y="102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43" name="Freeform 335"/>
              <p:cNvSpPr>
                <a:spLocks/>
              </p:cNvSpPr>
              <p:nvPr/>
            </p:nvSpPr>
            <p:spPr bwMode="auto">
              <a:xfrm>
                <a:off x="4789" y="2506"/>
                <a:ext cx="615" cy="147"/>
              </a:xfrm>
              <a:custGeom>
                <a:avLst/>
                <a:gdLst>
                  <a:gd name="T0" fmla="*/ 100 w 1847"/>
                  <a:gd name="T1" fmla="*/ 50 h 168"/>
                  <a:gd name="T2" fmla="*/ 95 w 1847"/>
                  <a:gd name="T3" fmla="*/ 53 h 168"/>
                  <a:gd name="T4" fmla="*/ 91 w 1847"/>
                  <a:gd name="T5" fmla="*/ 60 h 168"/>
                  <a:gd name="T6" fmla="*/ 87 w 1847"/>
                  <a:gd name="T7" fmla="*/ 68 h 168"/>
                  <a:gd name="T8" fmla="*/ 84 w 1847"/>
                  <a:gd name="T9" fmla="*/ 79 h 168"/>
                  <a:gd name="T10" fmla="*/ 81 w 1847"/>
                  <a:gd name="T11" fmla="*/ 92 h 168"/>
                  <a:gd name="T12" fmla="*/ 79 w 1847"/>
                  <a:gd name="T13" fmla="*/ 105 h 168"/>
                  <a:gd name="T14" fmla="*/ 78 w 1847"/>
                  <a:gd name="T15" fmla="*/ 121 h 168"/>
                  <a:gd name="T16" fmla="*/ 0 w 1847"/>
                  <a:gd name="T17" fmla="*/ 129 h 168"/>
                  <a:gd name="T18" fmla="*/ 1 w 1847"/>
                  <a:gd name="T19" fmla="*/ 88 h 168"/>
                  <a:gd name="T20" fmla="*/ 6 w 1847"/>
                  <a:gd name="T21" fmla="*/ 88 h 168"/>
                  <a:gd name="T22" fmla="*/ 16 w 1847"/>
                  <a:gd name="T23" fmla="*/ 88 h 168"/>
                  <a:gd name="T24" fmla="*/ 28 w 1847"/>
                  <a:gd name="T25" fmla="*/ 88 h 168"/>
                  <a:gd name="T26" fmla="*/ 41 w 1847"/>
                  <a:gd name="T27" fmla="*/ 88 h 168"/>
                  <a:gd name="T28" fmla="*/ 54 w 1847"/>
                  <a:gd name="T29" fmla="*/ 88 h 168"/>
                  <a:gd name="T30" fmla="*/ 65 w 1847"/>
                  <a:gd name="T31" fmla="*/ 88 h 168"/>
                  <a:gd name="T32" fmla="*/ 71 w 1847"/>
                  <a:gd name="T33" fmla="*/ 88 h 168"/>
                  <a:gd name="T34" fmla="*/ 74 w 1847"/>
                  <a:gd name="T35" fmla="*/ 80 h 168"/>
                  <a:gd name="T36" fmla="*/ 76 w 1847"/>
                  <a:gd name="T37" fmla="*/ 64 h 168"/>
                  <a:gd name="T38" fmla="*/ 79 w 1847"/>
                  <a:gd name="T39" fmla="*/ 47 h 168"/>
                  <a:gd name="T40" fmla="*/ 83 w 1847"/>
                  <a:gd name="T41" fmla="*/ 33 h 168"/>
                  <a:gd name="T42" fmla="*/ 86 w 1847"/>
                  <a:gd name="T43" fmla="*/ 21 h 168"/>
                  <a:gd name="T44" fmla="*/ 91 w 1847"/>
                  <a:gd name="T45" fmla="*/ 10 h 168"/>
                  <a:gd name="T46" fmla="*/ 95 w 1847"/>
                  <a:gd name="T47" fmla="*/ 4 h 168"/>
                  <a:gd name="T48" fmla="*/ 100 w 1847"/>
                  <a:gd name="T49" fmla="*/ 1 h 168"/>
                  <a:gd name="T50" fmla="*/ 105 w 1847"/>
                  <a:gd name="T51" fmla="*/ 1 h 168"/>
                  <a:gd name="T52" fmla="*/ 110 w 1847"/>
                  <a:gd name="T53" fmla="*/ 4 h 168"/>
                  <a:gd name="T54" fmla="*/ 114 w 1847"/>
                  <a:gd name="T55" fmla="*/ 10 h 168"/>
                  <a:gd name="T56" fmla="*/ 119 w 1847"/>
                  <a:gd name="T57" fmla="*/ 21 h 168"/>
                  <a:gd name="T58" fmla="*/ 123 w 1847"/>
                  <a:gd name="T59" fmla="*/ 33 h 168"/>
                  <a:gd name="T60" fmla="*/ 126 w 1847"/>
                  <a:gd name="T61" fmla="*/ 47 h 168"/>
                  <a:gd name="T62" fmla="*/ 129 w 1847"/>
                  <a:gd name="T63" fmla="*/ 64 h 168"/>
                  <a:gd name="T64" fmla="*/ 131 w 1847"/>
                  <a:gd name="T65" fmla="*/ 80 h 168"/>
                  <a:gd name="T66" fmla="*/ 134 w 1847"/>
                  <a:gd name="T67" fmla="*/ 88 h 168"/>
                  <a:gd name="T68" fmla="*/ 140 w 1847"/>
                  <a:gd name="T69" fmla="*/ 88 h 168"/>
                  <a:gd name="T70" fmla="*/ 151 w 1847"/>
                  <a:gd name="T71" fmla="*/ 88 h 168"/>
                  <a:gd name="T72" fmla="*/ 163 w 1847"/>
                  <a:gd name="T73" fmla="*/ 88 h 168"/>
                  <a:gd name="T74" fmla="*/ 176 w 1847"/>
                  <a:gd name="T75" fmla="*/ 88 h 168"/>
                  <a:gd name="T76" fmla="*/ 189 w 1847"/>
                  <a:gd name="T77" fmla="*/ 88 h 168"/>
                  <a:gd name="T78" fmla="*/ 198 w 1847"/>
                  <a:gd name="T79" fmla="*/ 88 h 168"/>
                  <a:gd name="T80" fmla="*/ 204 w 1847"/>
                  <a:gd name="T81" fmla="*/ 88 h 168"/>
                  <a:gd name="T82" fmla="*/ 205 w 1847"/>
                  <a:gd name="T83" fmla="*/ 129 h 168"/>
                  <a:gd name="T84" fmla="*/ 127 w 1847"/>
                  <a:gd name="T85" fmla="*/ 121 h 168"/>
                  <a:gd name="T86" fmla="*/ 126 w 1847"/>
                  <a:gd name="T87" fmla="*/ 105 h 168"/>
                  <a:gd name="T88" fmla="*/ 124 w 1847"/>
                  <a:gd name="T89" fmla="*/ 92 h 168"/>
                  <a:gd name="T90" fmla="*/ 121 w 1847"/>
                  <a:gd name="T91" fmla="*/ 79 h 168"/>
                  <a:gd name="T92" fmla="*/ 118 w 1847"/>
                  <a:gd name="T93" fmla="*/ 68 h 168"/>
                  <a:gd name="T94" fmla="*/ 114 w 1847"/>
                  <a:gd name="T95" fmla="*/ 60 h 168"/>
                  <a:gd name="T96" fmla="*/ 110 w 1847"/>
                  <a:gd name="T97" fmla="*/ 53 h 168"/>
                  <a:gd name="T98" fmla="*/ 105 w 1847"/>
                  <a:gd name="T99" fmla="*/ 50 h 16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847"/>
                  <a:gd name="T151" fmla="*/ 0 h 168"/>
                  <a:gd name="T152" fmla="*/ 1847 w 1847"/>
                  <a:gd name="T153" fmla="*/ 168 h 16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847" h="168">
                    <a:moveTo>
                      <a:pt x="923" y="65"/>
                    </a:moveTo>
                    <a:lnTo>
                      <a:pt x="901" y="65"/>
                    </a:lnTo>
                    <a:lnTo>
                      <a:pt x="879" y="68"/>
                    </a:lnTo>
                    <a:lnTo>
                      <a:pt x="858" y="70"/>
                    </a:lnTo>
                    <a:lnTo>
                      <a:pt x="838" y="73"/>
                    </a:lnTo>
                    <a:lnTo>
                      <a:pt x="818" y="78"/>
                    </a:lnTo>
                    <a:lnTo>
                      <a:pt x="800" y="83"/>
                    </a:lnTo>
                    <a:lnTo>
                      <a:pt x="784" y="89"/>
                    </a:lnTo>
                    <a:lnTo>
                      <a:pt x="768" y="95"/>
                    </a:lnTo>
                    <a:lnTo>
                      <a:pt x="754" y="103"/>
                    </a:lnTo>
                    <a:lnTo>
                      <a:pt x="741" y="111"/>
                    </a:lnTo>
                    <a:lnTo>
                      <a:pt x="730" y="120"/>
                    </a:lnTo>
                    <a:lnTo>
                      <a:pt x="720" y="128"/>
                    </a:lnTo>
                    <a:lnTo>
                      <a:pt x="714" y="137"/>
                    </a:lnTo>
                    <a:lnTo>
                      <a:pt x="708" y="147"/>
                    </a:lnTo>
                    <a:lnTo>
                      <a:pt x="705" y="158"/>
                    </a:lnTo>
                    <a:lnTo>
                      <a:pt x="704" y="168"/>
                    </a:lnTo>
                    <a:lnTo>
                      <a:pt x="0" y="168"/>
                    </a:lnTo>
                    <a:lnTo>
                      <a:pt x="0" y="116"/>
                    </a:lnTo>
                    <a:lnTo>
                      <a:pt x="7" y="116"/>
                    </a:lnTo>
                    <a:lnTo>
                      <a:pt x="27" y="116"/>
                    </a:lnTo>
                    <a:lnTo>
                      <a:pt x="57" y="116"/>
                    </a:lnTo>
                    <a:lnTo>
                      <a:pt x="97" y="116"/>
                    </a:lnTo>
                    <a:lnTo>
                      <a:pt x="145" y="116"/>
                    </a:lnTo>
                    <a:lnTo>
                      <a:pt x="197" y="116"/>
                    </a:lnTo>
                    <a:lnTo>
                      <a:pt x="254" y="116"/>
                    </a:lnTo>
                    <a:lnTo>
                      <a:pt x="313" y="116"/>
                    </a:lnTo>
                    <a:lnTo>
                      <a:pt x="373" y="116"/>
                    </a:lnTo>
                    <a:lnTo>
                      <a:pt x="431" y="116"/>
                    </a:lnTo>
                    <a:lnTo>
                      <a:pt x="486" y="116"/>
                    </a:lnTo>
                    <a:lnTo>
                      <a:pt x="537" y="116"/>
                    </a:lnTo>
                    <a:lnTo>
                      <a:pt x="582" y="116"/>
                    </a:lnTo>
                    <a:lnTo>
                      <a:pt x="617" y="116"/>
                    </a:lnTo>
                    <a:lnTo>
                      <a:pt x="644" y="116"/>
                    </a:lnTo>
                    <a:lnTo>
                      <a:pt x="658" y="116"/>
                    </a:lnTo>
                    <a:lnTo>
                      <a:pt x="666" y="105"/>
                    </a:lnTo>
                    <a:lnTo>
                      <a:pt x="675" y="94"/>
                    </a:lnTo>
                    <a:lnTo>
                      <a:pt x="686" y="83"/>
                    </a:lnTo>
                    <a:lnTo>
                      <a:pt x="698" y="72"/>
                    </a:lnTo>
                    <a:lnTo>
                      <a:pt x="713" y="62"/>
                    </a:lnTo>
                    <a:lnTo>
                      <a:pt x="727" y="53"/>
                    </a:lnTo>
                    <a:lnTo>
                      <a:pt x="744" y="43"/>
                    </a:lnTo>
                    <a:lnTo>
                      <a:pt x="760" y="35"/>
                    </a:lnTo>
                    <a:lnTo>
                      <a:pt x="778" y="28"/>
                    </a:lnTo>
                    <a:lnTo>
                      <a:pt x="797" y="21"/>
                    </a:lnTo>
                    <a:lnTo>
                      <a:pt x="817" y="14"/>
                    </a:lnTo>
                    <a:lnTo>
                      <a:pt x="838" y="10"/>
                    </a:lnTo>
                    <a:lnTo>
                      <a:pt x="858" y="6"/>
                    </a:lnTo>
                    <a:lnTo>
                      <a:pt x="880" y="2"/>
                    </a:lnTo>
                    <a:lnTo>
                      <a:pt x="901" y="1"/>
                    </a:lnTo>
                    <a:lnTo>
                      <a:pt x="923" y="0"/>
                    </a:lnTo>
                    <a:lnTo>
                      <a:pt x="946" y="1"/>
                    </a:lnTo>
                    <a:lnTo>
                      <a:pt x="968" y="2"/>
                    </a:lnTo>
                    <a:lnTo>
                      <a:pt x="989" y="6"/>
                    </a:lnTo>
                    <a:lnTo>
                      <a:pt x="1010" y="10"/>
                    </a:lnTo>
                    <a:lnTo>
                      <a:pt x="1030" y="14"/>
                    </a:lnTo>
                    <a:lnTo>
                      <a:pt x="1050" y="21"/>
                    </a:lnTo>
                    <a:lnTo>
                      <a:pt x="1069" y="28"/>
                    </a:lnTo>
                    <a:lnTo>
                      <a:pt x="1088" y="35"/>
                    </a:lnTo>
                    <a:lnTo>
                      <a:pt x="1104" y="43"/>
                    </a:lnTo>
                    <a:lnTo>
                      <a:pt x="1121" y="53"/>
                    </a:lnTo>
                    <a:lnTo>
                      <a:pt x="1135" y="62"/>
                    </a:lnTo>
                    <a:lnTo>
                      <a:pt x="1149" y="72"/>
                    </a:lnTo>
                    <a:lnTo>
                      <a:pt x="1161" y="83"/>
                    </a:lnTo>
                    <a:lnTo>
                      <a:pt x="1172" y="94"/>
                    </a:lnTo>
                    <a:lnTo>
                      <a:pt x="1181" y="105"/>
                    </a:lnTo>
                    <a:lnTo>
                      <a:pt x="1189" y="116"/>
                    </a:lnTo>
                    <a:lnTo>
                      <a:pt x="1203" y="116"/>
                    </a:lnTo>
                    <a:lnTo>
                      <a:pt x="1230" y="116"/>
                    </a:lnTo>
                    <a:lnTo>
                      <a:pt x="1265" y="116"/>
                    </a:lnTo>
                    <a:lnTo>
                      <a:pt x="1309" y="116"/>
                    </a:lnTo>
                    <a:lnTo>
                      <a:pt x="1360" y="116"/>
                    </a:lnTo>
                    <a:lnTo>
                      <a:pt x="1416" y="116"/>
                    </a:lnTo>
                    <a:lnTo>
                      <a:pt x="1475" y="116"/>
                    </a:lnTo>
                    <a:lnTo>
                      <a:pt x="1535" y="116"/>
                    </a:lnTo>
                    <a:lnTo>
                      <a:pt x="1593" y="116"/>
                    </a:lnTo>
                    <a:lnTo>
                      <a:pt x="1650" y="116"/>
                    </a:lnTo>
                    <a:lnTo>
                      <a:pt x="1703" y="116"/>
                    </a:lnTo>
                    <a:lnTo>
                      <a:pt x="1751" y="116"/>
                    </a:lnTo>
                    <a:lnTo>
                      <a:pt x="1791" y="116"/>
                    </a:lnTo>
                    <a:lnTo>
                      <a:pt x="1821" y="116"/>
                    </a:lnTo>
                    <a:lnTo>
                      <a:pt x="1841" y="116"/>
                    </a:lnTo>
                    <a:lnTo>
                      <a:pt x="1847" y="116"/>
                    </a:lnTo>
                    <a:lnTo>
                      <a:pt x="1847" y="168"/>
                    </a:lnTo>
                    <a:lnTo>
                      <a:pt x="1144" y="168"/>
                    </a:lnTo>
                    <a:lnTo>
                      <a:pt x="1143" y="158"/>
                    </a:lnTo>
                    <a:lnTo>
                      <a:pt x="1140" y="147"/>
                    </a:lnTo>
                    <a:lnTo>
                      <a:pt x="1134" y="137"/>
                    </a:lnTo>
                    <a:lnTo>
                      <a:pt x="1126" y="128"/>
                    </a:lnTo>
                    <a:lnTo>
                      <a:pt x="1118" y="120"/>
                    </a:lnTo>
                    <a:lnTo>
                      <a:pt x="1106" y="111"/>
                    </a:lnTo>
                    <a:lnTo>
                      <a:pt x="1094" y="103"/>
                    </a:lnTo>
                    <a:lnTo>
                      <a:pt x="1080" y="95"/>
                    </a:lnTo>
                    <a:lnTo>
                      <a:pt x="1064" y="89"/>
                    </a:lnTo>
                    <a:lnTo>
                      <a:pt x="1047" y="83"/>
                    </a:lnTo>
                    <a:lnTo>
                      <a:pt x="1029" y="78"/>
                    </a:lnTo>
                    <a:lnTo>
                      <a:pt x="1010" y="73"/>
                    </a:lnTo>
                    <a:lnTo>
                      <a:pt x="989" y="70"/>
                    </a:lnTo>
                    <a:lnTo>
                      <a:pt x="968" y="68"/>
                    </a:lnTo>
                    <a:lnTo>
                      <a:pt x="946" y="65"/>
                    </a:lnTo>
                    <a:lnTo>
                      <a:pt x="923" y="65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44" name="Rectangle 336"/>
              <p:cNvSpPr>
                <a:spLocks noChangeArrowheads="1"/>
              </p:cNvSpPr>
              <p:nvPr/>
            </p:nvSpPr>
            <p:spPr bwMode="auto">
              <a:xfrm>
                <a:off x="5404" y="2595"/>
                <a:ext cx="29" cy="120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45" name="Rectangle 337"/>
              <p:cNvSpPr>
                <a:spLocks noChangeArrowheads="1"/>
              </p:cNvSpPr>
              <p:nvPr/>
            </p:nvSpPr>
            <p:spPr bwMode="auto">
              <a:xfrm>
                <a:off x="4759" y="2595"/>
                <a:ext cx="30" cy="120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46" name="Rectangle 338"/>
              <p:cNvSpPr>
                <a:spLocks noChangeArrowheads="1"/>
              </p:cNvSpPr>
              <p:nvPr/>
            </p:nvSpPr>
            <p:spPr bwMode="auto">
              <a:xfrm>
                <a:off x="5026" y="3165"/>
                <a:ext cx="142" cy="330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47" name="Rectangle 339"/>
              <p:cNvSpPr>
                <a:spLocks noChangeArrowheads="1"/>
              </p:cNvSpPr>
              <p:nvPr/>
            </p:nvSpPr>
            <p:spPr bwMode="auto">
              <a:xfrm>
                <a:off x="5026" y="3495"/>
                <a:ext cx="142" cy="1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48" name="Rectangle 340"/>
              <p:cNvSpPr>
                <a:spLocks noChangeArrowheads="1"/>
              </p:cNvSpPr>
              <p:nvPr/>
            </p:nvSpPr>
            <p:spPr bwMode="auto">
              <a:xfrm>
                <a:off x="5026" y="3558"/>
                <a:ext cx="142" cy="15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49" name="Rectangle 341"/>
              <p:cNvSpPr>
                <a:spLocks noChangeArrowheads="1"/>
              </p:cNvSpPr>
              <p:nvPr/>
            </p:nvSpPr>
            <p:spPr bwMode="auto">
              <a:xfrm>
                <a:off x="5026" y="3615"/>
                <a:ext cx="142" cy="1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50" name="Rectangle 342"/>
              <p:cNvSpPr>
                <a:spLocks noChangeArrowheads="1"/>
              </p:cNvSpPr>
              <p:nvPr/>
            </p:nvSpPr>
            <p:spPr bwMode="auto">
              <a:xfrm>
                <a:off x="5100" y="3186"/>
                <a:ext cx="60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51" name="Rectangle 343"/>
              <p:cNvSpPr>
                <a:spLocks noChangeArrowheads="1"/>
              </p:cNvSpPr>
              <p:nvPr/>
            </p:nvSpPr>
            <p:spPr bwMode="auto">
              <a:xfrm>
                <a:off x="5100" y="3186"/>
                <a:ext cx="60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52" name="Rectangle 344"/>
              <p:cNvSpPr>
                <a:spLocks noChangeArrowheads="1"/>
              </p:cNvSpPr>
              <p:nvPr/>
            </p:nvSpPr>
            <p:spPr bwMode="auto">
              <a:xfrm>
                <a:off x="5032" y="3186"/>
                <a:ext cx="62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53" name="Rectangle 345"/>
              <p:cNvSpPr>
                <a:spLocks noChangeArrowheads="1"/>
              </p:cNvSpPr>
              <p:nvPr/>
            </p:nvSpPr>
            <p:spPr bwMode="auto">
              <a:xfrm>
                <a:off x="5100" y="3369"/>
                <a:ext cx="60" cy="2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54" name="Rectangle 346"/>
              <p:cNvSpPr>
                <a:spLocks noChangeArrowheads="1"/>
              </p:cNvSpPr>
              <p:nvPr/>
            </p:nvSpPr>
            <p:spPr bwMode="auto">
              <a:xfrm>
                <a:off x="5168" y="3422"/>
                <a:ext cx="34" cy="25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55" name="Rectangle 347"/>
              <p:cNvSpPr>
                <a:spLocks noChangeArrowheads="1"/>
              </p:cNvSpPr>
              <p:nvPr/>
            </p:nvSpPr>
            <p:spPr bwMode="auto">
              <a:xfrm>
                <a:off x="4992" y="3422"/>
                <a:ext cx="34" cy="25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56" name="Rectangle 348"/>
              <p:cNvSpPr>
                <a:spLocks noChangeArrowheads="1"/>
              </p:cNvSpPr>
              <p:nvPr/>
            </p:nvSpPr>
            <p:spPr bwMode="auto">
              <a:xfrm>
                <a:off x="5026" y="3511"/>
                <a:ext cx="142" cy="47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57" name="Rectangle 349"/>
              <p:cNvSpPr>
                <a:spLocks noChangeArrowheads="1"/>
              </p:cNvSpPr>
              <p:nvPr/>
            </p:nvSpPr>
            <p:spPr bwMode="auto">
              <a:xfrm>
                <a:off x="5026" y="3573"/>
                <a:ext cx="142" cy="42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58" name="Rectangle 350"/>
              <p:cNvSpPr>
                <a:spLocks noChangeArrowheads="1"/>
              </p:cNvSpPr>
              <p:nvPr/>
            </p:nvSpPr>
            <p:spPr bwMode="auto">
              <a:xfrm>
                <a:off x="5026" y="3631"/>
                <a:ext cx="142" cy="47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59" name="Rectangle 351"/>
              <p:cNvSpPr>
                <a:spLocks noChangeArrowheads="1"/>
              </p:cNvSpPr>
              <p:nvPr/>
            </p:nvSpPr>
            <p:spPr bwMode="auto">
              <a:xfrm>
                <a:off x="5100" y="3369"/>
                <a:ext cx="60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60" name="Rectangle 352"/>
              <p:cNvSpPr>
                <a:spLocks noChangeArrowheads="1"/>
              </p:cNvSpPr>
              <p:nvPr/>
            </p:nvSpPr>
            <p:spPr bwMode="auto">
              <a:xfrm>
                <a:off x="5032" y="3369"/>
                <a:ext cx="62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61" name="Rectangle 353"/>
              <p:cNvSpPr>
                <a:spLocks noChangeArrowheads="1"/>
              </p:cNvSpPr>
              <p:nvPr/>
            </p:nvSpPr>
            <p:spPr bwMode="auto">
              <a:xfrm>
                <a:off x="5100" y="3312"/>
                <a:ext cx="14" cy="52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62" name="Rectangle 354"/>
              <p:cNvSpPr>
                <a:spLocks noChangeArrowheads="1"/>
              </p:cNvSpPr>
              <p:nvPr/>
            </p:nvSpPr>
            <p:spPr bwMode="auto">
              <a:xfrm>
                <a:off x="5080" y="3312"/>
                <a:ext cx="14" cy="52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63" name="Rectangle 355"/>
              <p:cNvSpPr>
                <a:spLocks noChangeArrowheads="1"/>
              </p:cNvSpPr>
              <p:nvPr/>
            </p:nvSpPr>
            <p:spPr bwMode="auto">
              <a:xfrm>
                <a:off x="5100" y="3395"/>
                <a:ext cx="60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64" name="Rectangle 356"/>
              <p:cNvSpPr>
                <a:spLocks noChangeArrowheads="1"/>
              </p:cNvSpPr>
              <p:nvPr/>
            </p:nvSpPr>
            <p:spPr bwMode="auto">
              <a:xfrm>
                <a:off x="5032" y="3395"/>
                <a:ext cx="62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65" name="Rectangle 357"/>
              <p:cNvSpPr>
                <a:spLocks noChangeArrowheads="1"/>
              </p:cNvSpPr>
              <p:nvPr/>
            </p:nvSpPr>
            <p:spPr bwMode="auto">
              <a:xfrm>
                <a:off x="5168" y="3552"/>
                <a:ext cx="34" cy="27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66" name="Rectangle 358"/>
              <p:cNvSpPr>
                <a:spLocks noChangeArrowheads="1"/>
              </p:cNvSpPr>
              <p:nvPr/>
            </p:nvSpPr>
            <p:spPr bwMode="auto">
              <a:xfrm>
                <a:off x="4992" y="3552"/>
                <a:ext cx="34" cy="27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67" name="Rectangle 359"/>
              <p:cNvSpPr>
                <a:spLocks noChangeArrowheads="1"/>
              </p:cNvSpPr>
              <p:nvPr/>
            </p:nvSpPr>
            <p:spPr bwMode="auto">
              <a:xfrm>
                <a:off x="5334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68" name="Rectangle 360"/>
              <p:cNvSpPr>
                <a:spLocks noChangeArrowheads="1"/>
              </p:cNvSpPr>
              <p:nvPr/>
            </p:nvSpPr>
            <p:spPr bwMode="auto">
              <a:xfrm>
                <a:off x="5228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69" name="Rectangle 361"/>
              <p:cNvSpPr>
                <a:spLocks noChangeArrowheads="1"/>
              </p:cNvSpPr>
              <p:nvPr/>
            </p:nvSpPr>
            <p:spPr bwMode="auto">
              <a:xfrm>
                <a:off x="4912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70" name="Rectangle 362"/>
              <p:cNvSpPr>
                <a:spLocks noChangeArrowheads="1"/>
              </p:cNvSpPr>
              <p:nvPr/>
            </p:nvSpPr>
            <p:spPr bwMode="auto">
              <a:xfrm>
                <a:off x="5122" y="2747"/>
                <a:ext cx="54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71" name="Rectangle 363"/>
              <p:cNvSpPr>
                <a:spLocks noChangeArrowheads="1"/>
              </p:cNvSpPr>
              <p:nvPr/>
            </p:nvSpPr>
            <p:spPr bwMode="auto">
              <a:xfrm>
                <a:off x="5228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72" name="Rectangle 364"/>
              <p:cNvSpPr>
                <a:spLocks noChangeArrowheads="1"/>
              </p:cNvSpPr>
              <p:nvPr/>
            </p:nvSpPr>
            <p:spPr bwMode="auto">
              <a:xfrm>
                <a:off x="5334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73" name="Rectangle 365"/>
              <p:cNvSpPr>
                <a:spLocks noChangeArrowheads="1"/>
              </p:cNvSpPr>
              <p:nvPr/>
            </p:nvSpPr>
            <p:spPr bwMode="auto">
              <a:xfrm>
                <a:off x="5018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74" name="Rectangle 366"/>
              <p:cNvSpPr>
                <a:spLocks noChangeArrowheads="1"/>
              </p:cNvSpPr>
              <p:nvPr/>
            </p:nvSpPr>
            <p:spPr bwMode="auto">
              <a:xfrm>
                <a:off x="4809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75" name="Rectangle 367"/>
              <p:cNvSpPr>
                <a:spLocks noChangeArrowheads="1"/>
              </p:cNvSpPr>
              <p:nvPr/>
            </p:nvSpPr>
            <p:spPr bwMode="auto">
              <a:xfrm>
                <a:off x="4912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76" name="Rectangle 368"/>
              <p:cNvSpPr>
                <a:spLocks noChangeArrowheads="1"/>
              </p:cNvSpPr>
              <p:nvPr/>
            </p:nvSpPr>
            <p:spPr bwMode="auto">
              <a:xfrm>
                <a:off x="4809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77" name="Freeform 369"/>
              <p:cNvSpPr>
                <a:spLocks/>
              </p:cNvSpPr>
              <p:nvPr/>
            </p:nvSpPr>
            <p:spPr bwMode="auto">
              <a:xfrm>
                <a:off x="5114" y="2721"/>
                <a:ext cx="72" cy="324"/>
              </a:xfrm>
              <a:custGeom>
                <a:avLst/>
                <a:gdLst>
                  <a:gd name="T0" fmla="*/ 21 w 217"/>
                  <a:gd name="T1" fmla="*/ 163 h 373"/>
                  <a:gd name="T2" fmla="*/ 3 w 217"/>
                  <a:gd name="T3" fmla="*/ 163 h 373"/>
                  <a:gd name="T4" fmla="*/ 3 w 217"/>
                  <a:gd name="T5" fmla="*/ 260 h 373"/>
                  <a:gd name="T6" fmla="*/ 21 w 217"/>
                  <a:gd name="T7" fmla="*/ 260 h 373"/>
                  <a:gd name="T8" fmla="*/ 24 w 217"/>
                  <a:gd name="T9" fmla="*/ 281 h 373"/>
                  <a:gd name="T10" fmla="*/ 0 w 217"/>
                  <a:gd name="T11" fmla="*/ 281 h 373"/>
                  <a:gd name="T12" fmla="*/ 0 w 217"/>
                  <a:gd name="T13" fmla="*/ 0 h 373"/>
                  <a:gd name="T14" fmla="*/ 24 w 217"/>
                  <a:gd name="T15" fmla="*/ 0 h 373"/>
                  <a:gd name="T16" fmla="*/ 21 w 217"/>
                  <a:gd name="T17" fmla="*/ 22 h 373"/>
                  <a:gd name="T18" fmla="*/ 3 w 217"/>
                  <a:gd name="T19" fmla="*/ 22 h 373"/>
                  <a:gd name="T20" fmla="*/ 3 w 217"/>
                  <a:gd name="T21" fmla="*/ 129 h 373"/>
                  <a:gd name="T22" fmla="*/ 21 w 217"/>
                  <a:gd name="T23" fmla="*/ 129 h 373"/>
                  <a:gd name="T24" fmla="*/ 21 w 217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3"/>
                  <a:gd name="T41" fmla="*/ 217 w 217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3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8" y="344"/>
                    </a:lnTo>
                    <a:lnTo>
                      <a:pt x="217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78" name="Freeform 370"/>
              <p:cNvSpPr>
                <a:spLocks/>
              </p:cNvSpPr>
              <p:nvPr/>
            </p:nvSpPr>
            <p:spPr bwMode="auto">
              <a:xfrm>
                <a:off x="5176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79" name="Freeform 371"/>
              <p:cNvSpPr>
                <a:spLocks/>
              </p:cNvSpPr>
              <p:nvPr/>
            </p:nvSpPr>
            <p:spPr bwMode="auto">
              <a:xfrm>
                <a:off x="5218" y="2721"/>
                <a:ext cx="72" cy="324"/>
              </a:xfrm>
              <a:custGeom>
                <a:avLst/>
                <a:gdLst>
                  <a:gd name="T0" fmla="*/ 21 w 216"/>
                  <a:gd name="T1" fmla="*/ 163 h 373"/>
                  <a:gd name="T2" fmla="*/ 3 w 216"/>
                  <a:gd name="T3" fmla="*/ 163 h 373"/>
                  <a:gd name="T4" fmla="*/ 3 w 216"/>
                  <a:gd name="T5" fmla="*/ 260 h 373"/>
                  <a:gd name="T6" fmla="*/ 21 w 216"/>
                  <a:gd name="T7" fmla="*/ 260 h 373"/>
                  <a:gd name="T8" fmla="*/ 24 w 216"/>
                  <a:gd name="T9" fmla="*/ 281 h 373"/>
                  <a:gd name="T10" fmla="*/ 0 w 216"/>
                  <a:gd name="T11" fmla="*/ 281 h 373"/>
                  <a:gd name="T12" fmla="*/ 0 w 216"/>
                  <a:gd name="T13" fmla="*/ 0 h 373"/>
                  <a:gd name="T14" fmla="*/ 24 w 216"/>
                  <a:gd name="T15" fmla="*/ 0 h 373"/>
                  <a:gd name="T16" fmla="*/ 21 w 216"/>
                  <a:gd name="T17" fmla="*/ 22 h 373"/>
                  <a:gd name="T18" fmla="*/ 3 w 216"/>
                  <a:gd name="T19" fmla="*/ 22 h 373"/>
                  <a:gd name="T20" fmla="*/ 3 w 216"/>
                  <a:gd name="T21" fmla="*/ 129 h 373"/>
                  <a:gd name="T22" fmla="*/ 21 w 216"/>
                  <a:gd name="T23" fmla="*/ 129 h 373"/>
                  <a:gd name="T24" fmla="*/ 21 w 216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3"/>
                  <a:gd name="T41" fmla="*/ 216 w 216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3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7" y="344"/>
                    </a:lnTo>
                    <a:lnTo>
                      <a:pt x="216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6" y="0"/>
                    </a:lnTo>
                    <a:lnTo>
                      <a:pt x="187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7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80" name="Freeform 372"/>
              <p:cNvSpPr>
                <a:spLocks/>
              </p:cNvSpPr>
              <p:nvPr/>
            </p:nvSpPr>
            <p:spPr bwMode="auto">
              <a:xfrm>
                <a:off x="5280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81" name="Freeform 373"/>
              <p:cNvSpPr>
                <a:spLocks/>
              </p:cNvSpPr>
              <p:nvPr/>
            </p:nvSpPr>
            <p:spPr bwMode="auto">
              <a:xfrm>
                <a:off x="5324" y="2721"/>
                <a:ext cx="72" cy="324"/>
              </a:xfrm>
              <a:custGeom>
                <a:avLst/>
                <a:gdLst>
                  <a:gd name="T0" fmla="*/ 21 w 217"/>
                  <a:gd name="T1" fmla="*/ 163 h 373"/>
                  <a:gd name="T2" fmla="*/ 3 w 217"/>
                  <a:gd name="T3" fmla="*/ 163 h 373"/>
                  <a:gd name="T4" fmla="*/ 3 w 217"/>
                  <a:gd name="T5" fmla="*/ 260 h 373"/>
                  <a:gd name="T6" fmla="*/ 21 w 217"/>
                  <a:gd name="T7" fmla="*/ 260 h 373"/>
                  <a:gd name="T8" fmla="*/ 24 w 217"/>
                  <a:gd name="T9" fmla="*/ 281 h 373"/>
                  <a:gd name="T10" fmla="*/ 0 w 217"/>
                  <a:gd name="T11" fmla="*/ 281 h 373"/>
                  <a:gd name="T12" fmla="*/ 0 w 217"/>
                  <a:gd name="T13" fmla="*/ 0 h 373"/>
                  <a:gd name="T14" fmla="*/ 24 w 217"/>
                  <a:gd name="T15" fmla="*/ 0 h 373"/>
                  <a:gd name="T16" fmla="*/ 21 w 217"/>
                  <a:gd name="T17" fmla="*/ 22 h 373"/>
                  <a:gd name="T18" fmla="*/ 3 w 217"/>
                  <a:gd name="T19" fmla="*/ 22 h 373"/>
                  <a:gd name="T20" fmla="*/ 3 w 217"/>
                  <a:gd name="T21" fmla="*/ 129 h 373"/>
                  <a:gd name="T22" fmla="*/ 21 w 217"/>
                  <a:gd name="T23" fmla="*/ 129 h 373"/>
                  <a:gd name="T24" fmla="*/ 21 w 217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3"/>
                  <a:gd name="T41" fmla="*/ 217 w 217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3">
                    <a:moveTo>
                      <a:pt x="188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8" y="344"/>
                    </a:lnTo>
                    <a:lnTo>
                      <a:pt x="217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82" name="Freeform 374"/>
              <p:cNvSpPr>
                <a:spLocks/>
              </p:cNvSpPr>
              <p:nvPr/>
            </p:nvSpPr>
            <p:spPr bwMode="auto">
              <a:xfrm>
                <a:off x="5386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83" name="Freeform 375"/>
              <p:cNvSpPr>
                <a:spLocks/>
              </p:cNvSpPr>
              <p:nvPr/>
            </p:nvSpPr>
            <p:spPr bwMode="auto">
              <a:xfrm>
                <a:off x="5218" y="3139"/>
                <a:ext cx="72" cy="324"/>
              </a:xfrm>
              <a:custGeom>
                <a:avLst/>
                <a:gdLst>
                  <a:gd name="T0" fmla="*/ 21 w 216"/>
                  <a:gd name="T1" fmla="*/ 165 h 372"/>
                  <a:gd name="T2" fmla="*/ 3 w 216"/>
                  <a:gd name="T3" fmla="*/ 165 h 372"/>
                  <a:gd name="T4" fmla="*/ 3 w 216"/>
                  <a:gd name="T5" fmla="*/ 260 h 372"/>
                  <a:gd name="T6" fmla="*/ 21 w 216"/>
                  <a:gd name="T7" fmla="*/ 260 h 372"/>
                  <a:gd name="T8" fmla="*/ 24 w 216"/>
                  <a:gd name="T9" fmla="*/ 282 h 372"/>
                  <a:gd name="T10" fmla="*/ 0 w 216"/>
                  <a:gd name="T11" fmla="*/ 282 h 372"/>
                  <a:gd name="T12" fmla="*/ 0 w 216"/>
                  <a:gd name="T13" fmla="*/ 0 h 372"/>
                  <a:gd name="T14" fmla="*/ 24 w 216"/>
                  <a:gd name="T15" fmla="*/ 0 h 372"/>
                  <a:gd name="T16" fmla="*/ 21 w 216"/>
                  <a:gd name="T17" fmla="*/ 21 h 372"/>
                  <a:gd name="T18" fmla="*/ 3 w 216"/>
                  <a:gd name="T19" fmla="*/ 21 h 372"/>
                  <a:gd name="T20" fmla="*/ 3 w 216"/>
                  <a:gd name="T21" fmla="*/ 130 h 372"/>
                  <a:gd name="T22" fmla="*/ 21 w 216"/>
                  <a:gd name="T23" fmla="*/ 130 h 372"/>
                  <a:gd name="T24" fmla="*/ 21 w 216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2"/>
                  <a:gd name="T41" fmla="*/ 216 w 216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2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3"/>
                    </a:lnTo>
                    <a:lnTo>
                      <a:pt x="187" y="343"/>
                    </a:lnTo>
                    <a:lnTo>
                      <a:pt x="216" y="372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16" y="0"/>
                    </a:lnTo>
                    <a:lnTo>
                      <a:pt x="187" y="27"/>
                    </a:lnTo>
                    <a:lnTo>
                      <a:pt x="29" y="27"/>
                    </a:lnTo>
                    <a:lnTo>
                      <a:pt x="29" y="171"/>
                    </a:lnTo>
                    <a:lnTo>
                      <a:pt x="187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84" name="Freeform 376"/>
              <p:cNvSpPr>
                <a:spLocks/>
              </p:cNvSpPr>
              <p:nvPr/>
            </p:nvSpPr>
            <p:spPr bwMode="auto">
              <a:xfrm>
                <a:off x="5280" y="3139"/>
                <a:ext cx="10" cy="324"/>
              </a:xfrm>
              <a:custGeom>
                <a:avLst/>
                <a:gdLst>
                  <a:gd name="T0" fmla="*/ 0 w 29"/>
                  <a:gd name="T1" fmla="*/ 21 h 372"/>
                  <a:gd name="T2" fmla="*/ 0 w 29"/>
                  <a:gd name="T3" fmla="*/ 260 h 372"/>
                  <a:gd name="T4" fmla="*/ 3 w 29"/>
                  <a:gd name="T5" fmla="*/ 282 h 372"/>
                  <a:gd name="T6" fmla="*/ 3 w 29"/>
                  <a:gd name="T7" fmla="*/ 0 h 372"/>
                  <a:gd name="T8" fmla="*/ 0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0" y="27"/>
                    </a:moveTo>
                    <a:lnTo>
                      <a:pt x="0" y="343"/>
                    </a:lnTo>
                    <a:lnTo>
                      <a:pt x="29" y="372"/>
                    </a:lnTo>
                    <a:lnTo>
                      <a:pt x="2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85" name="Freeform 377"/>
              <p:cNvSpPr>
                <a:spLocks/>
              </p:cNvSpPr>
              <p:nvPr/>
            </p:nvSpPr>
            <p:spPr bwMode="auto">
              <a:xfrm>
                <a:off x="5324" y="3139"/>
                <a:ext cx="72" cy="324"/>
              </a:xfrm>
              <a:custGeom>
                <a:avLst/>
                <a:gdLst>
                  <a:gd name="T0" fmla="*/ 21 w 217"/>
                  <a:gd name="T1" fmla="*/ 165 h 372"/>
                  <a:gd name="T2" fmla="*/ 3 w 217"/>
                  <a:gd name="T3" fmla="*/ 165 h 372"/>
                  <a:gd name="T4" fmla="*/ 3 w 217"/>
                  <a:gd name="T5" fmla="*/ 260 h 372"/>
                  <a:gd name="T6" fmla="*/ 21 w 217"/>
                  <a:gd name="T7" fmla="*/ 260 h 372"/>
                  <a:gd name="T8" fmla="*/ 24 w 217"/>
                  <a:gd name="T9" fmla="*/ 282 h 372"/>
                  <a:gd name="T10" fmla="*/ 0 w 217"/>
                  <a:gd name="T11" fmla="*/ 282 h 372"/>
                  <a:gd name="T12" fmla="*/ 0 w 217"/>
                  <a:gd name="T13" fmla="*/ 0 h 372"/>
                  <a:gd name="T14" fmla="*/ 24 w 217"/>
                  <a:gd name="T15" fmla="*/ 0 h 372"/>
                  <a:gd name="T16" fmla="*/ 21 w 217"/>
                  <a:gd name="T17" fmla="*/ 21 h 372"/>
                  <a:gd name="T18" fmla="*/ 3 w 217"/>
                  <a:gd name="T19" fmla="*/ 21 h 372"/>
                  <a:gd name="T20" fmla="*/ 3 w 217"/>
                  <a:gd name="T21" fmla="*/ 130 h 372"/>
                  <a:gd name="T22" fmla="*/ 21 w 217"/>
                  <a:gd name="T23" fmla="*/ 130 h 372"/>
                  <a:gd name="T24" fmla="*/ 21 w 217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2"/>
                  <a:gd name="T41" fmla="*/ 217 w 217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2">
                    <a:moveTo>
                      <a:pt x="188" y="217"/>
                    </a:moveTo>
                    <a:lnTo>
                      <a:pt x="29" y="217"/>
                    </a:lnTo>
                    <a:lnTo>
                      <a:pt x="29" y="343"/>
                    </a:lnTo>
                    <a:lnTo>
                      <a:pt x="188" y="343"/>
                    </a:lnTo>
                    <a:lnTo>
                      <a:pt x="217" y="372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7"/>
                    </a:lnTo>
                    <a:lnTo>
                      <a:pt x="29" y="27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86" name="Freeform 378"/>
              <p:cNvSpPr>
                <a:spLocks/>
              </p:cNvSpPr>
              <p:nvPr/>
            </p:nvSpPr>
            <p:spPr bwMode="auto">
              <a:xfrm>
                <a:off x="5386" y="3139"/>
                <a:ext cx="10" cy="324"/>
              </a:xfrm>
              <a:custGeom>
                <a:avLst/>
                <a:gdLst>
                  <a:gd name="T0" fmla="*/ 0 w 29"/>
                  <a:gd name="T1" fmla="*/ 21 h 372"/>
                  <a:gd name="T2" fmla="*/ 0 w 29"/>
                  <a:gd name="T3" fmla="*/ 260 h 372"/>
                  <a:gd name="T4" fmla="*/ 3 w 29"/>
                  <a:gd name="T5" fmla="*/ 282 h 372"/>
                  <a:gd name="T6" fmla="*/ 3 w 29"/>
                  <a:gd name="T7" fmla="*/ 0 h 372"/>
                  <a:gd name="T8" fmla="*/ 0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0" y="27"/>
                    </a:moveTo>
                    <a:lnTo>
                      <a:pt x="0" y="343"/>
                    </a:lnTo>
                    <a:lnTo>
                      <a:pt x="29" y="372"/>
                    </a:lnTo>
                    <a:lnTo>
                      <a:pt x="2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87" name="Freeform 379"/>
              <p:cNvSpPr>
                <a:spLocks/>
              </p:cNvSpPr>
              <p:nvPr/>
            </p:nvSpPr>
            <p:spPr bwMode="auto">
              <a:xfrm>
                <a:off x="5008" y="2721"/>
                <a:ext cx="72" cy="324"/>
              </a:xfrm>
              <a:custGeom>
                <a:avLst/>
                <a:gdLst>
                  <a:gd name="T0" fmla="*/ 3 w 215"/>
                  <a:gd name="T1" fmla="*/ 163 h 373"/>
                  <a:gd name="T2" fmla="*/ 21 w 215"/>
                  <a:gd name="T3" fmla="*/ 163 h 373"/>
                  <a:gd name="T4" fmla="*/ 21 w 215"/>
                  <a:gd name="T5" fmla="*/ 260 h 373"/>
                  <a:gd name="T6" fmla="*/ 3 w 215"/>
                  <a:gd name="T7" fmla="*/ 260 h 373"/>
                  <a:gd name="T8" fmla="*/ 0 w 215"/>
                  <a:gd name="T9" fmla="*/ 281 h 373"/>
                  <a:gd name="T10" fmla="*/ 24 w 215"/>
                  <a:gd name="T11" fmla="*/ 281 h 373"/>
                  <a:gd name="T12" fmla="*/ 24 w 215"/>
                  <a:gd name="T13" fmla="*/ 0 h 373"/>
                  <a:gd name="T14" fmla="*/ 0 w 215"/>
                  <a:gd name="T15" fmla="*/ 0 h 373"/>
                  <a:gd name="T16" fmla="*/ 3 w 215"/>
                  <a:gd name="T17" fmla="*/ 22 h 373"/>
                  <a:gd name="T18" fmla="*/ 21 w 215"/>
                  <a:gd name="T19" fmla="*/ 22 h 373"/>
                  <a:gd name="T20" fmla="*/ 21 w 215"/>
                  <a:gd name="T21" fmla="*/ 129 h 373"/>
                  <a:gd name="T22" fmla="*/ 3 w 215"/>
                  <a:gd name="T23" fmla="*/ 129 h 373"/>
                  <a:gd name="T24" fmla="*/ 3 w 215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3"/>
                  <a:gd name="T41" fmla="*/ 215 w 215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3">
                    <a:moveTo>
                      <a:pt x="29" y="217"/>
                    </a:moveTo>
                    <a:lnTo>
                      <a:pt x="187" y="217"/>
                    </a:lnTo>
                    <a:lnTo>
                      <a:pt x="187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5" y="373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7" y="29"/>
                    </a:lnTo>
                    <a:lnTo>
                      <a:pt x="187" y="171"/>
                    </a:lnTo>
                    <a:lnTo>
                      <a:pt x="29" y="171"/>
                    </a:lnTo>
                    <a:lnTo>
                      <a:pt x="29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88" name="Freeform 380"/>
              <p:cNvSpPr>
                <a:spLocks/>
              </p:cNvSpPr>
              <p:nvPr/>
            </p:nvSpPr>
            <p:spPr bwMode="auto">
              <a:xfrm>
                <a:off x="5008" y="2721"/>
                <a:ext cx="10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89" name="Freeform 381"/>
              <p:cNvSpPr>
                <a:spLocks/>
              </p:cNvSpPr>
              <p:nvPr/>
            </p:nvSpPr>
            <p:spPr bwMode="auto">
              <a:xfrm>
                <a:off x="4903" y="2721"/>
                <a:ext cx="71" cy="324"/>
              </a:xfrm>
              <a:custGeom>
                <a:avLst/>
                <a:gdLst>
                  <a:gd name="T0" fmla="*/ 3 w 216"/>
                  <a:gd name="T1" fmla="*/ 163 h 373"/>
                  <a:gd name="T2" fmla="*/ 20 w 216"/>
                  <a:gd name="T3" fmla="*/ 163 h 373"/>
                  <a:gd name="T4" fmla="*/ 20 w 216"/>
                  <a:gd name="T5" fmla="*/ 260 h 373"/>
                  <a:gd name="T6" fmla="*/ 3 w 216"/>
                  <a:gd name="T7" fmla="*/ 260 h 373"/>
                  <a:gd name="T8" fmla="*/ 0 w 216"/>
                  <a:gd name="T9" fmla="*/ 281 h 373"/>
                  <a:gd name="T10" fmla="*/ 23 w 216"/>
                  <a:gd name="T11" fmla="*/ 281 h 373"/>
                  <a:gd name="T12" fmla="*/ 23 w 216"/>
                  <a:gd name="T13" fmla="*/ 0 h 373"/>
                  <a:gd name="T14" fmla="*/ 0 w 216"/>
                  <a:gd name="T15" fmla="*/ 0 h 373"/>
                  <a:gd name="T16" fmla="*/ 3 w 216"/>
                  <a:gd name="T17" fmla="*/ 22 h 373"/>
                  <a:gd name="T18" fmla="*/ 20 w 216"/>
                  <a:gd name="T19" fmla="*/ 22 h 373"/>
                  <a:gd name="T20" fmla="*/ 20 w 216"/>
                  <a:gd name="T21" fmla="*/ 129 h 373"/>
                  <a:gd name="T22" fmla="*/ 3 w 216"/>
                  <a:gd name="T23" fmla="*/ 129 h 373"/>
                  <a:gd name="T24" fmla="*/ 3 w 216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3"/>
                  <a:gd name="T41" fmla="*/ 216 w 216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3">
                    <a:moveTo>
                      <a:pt x="29" y="217"/>
                    </a:moveTo>
                    <a:lnTo>
                      <a:pt x="186" y="217"/>
                    </a:lnTo>
                    <a:lnTo>
                      <a:pt x="186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6" y="373"/>
                    </a:lnTo>
                    <a:lnTo>
                      <a:pt x="216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6" y="29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9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90" name="Freeform 382"/>
              <p:cNvSpPr>
                <a:spLocks/>
              </p:cNvSpPr>
              <p:nvPr/>
            </p:nvSpPr>
            <p:spPr bwMode="auto">
              <a:xfrm>
                <a:off x="4903" y="2721"/>
                <a:ext cx="9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91" name="Freeform 383"/>
              <p:cNvSpPr>
                <a:spLocks/>
              </p:cNvSpPr>
              <p:nvPr/>
            </p:nvSpPr>
            <p:spPr bwMode="auto">
              <a:xfrm>
                <a:off x="4799" y="2721"/>
                <a:ext cx="72" cy="324"/>
              </a:xfrm>
              <a:custGeom>
                <a:avLst/>
                <a:gdLst>
                  <a:gd name="T0" fmla="*/ 3 w 215"/>
                  <a:gd name="T1" fmla="*/ 163 h 373"/>
                  <a:gd name="T2" fmla="*/ 21 w 215"/>
                  <a:gd name="T3" fmla="*/ 163 h 373"/>
                  <a:gd name="T4" fmla="*/ 21 w 215"/>
                  <a:gd name="T5" fmla="*/ 260 h 373"/>
                  <a:gd name="T6" fmla="*/ 3 w 215"/>
                  <a:gd name="T7" fmla="*/ 260 h 373"/>
                  <a:gd name="T8" fmla="*/ 0 w 215"/>
                  <a:gd name="T9" fmla="*/ 281 h 373"/>
                  <a:gd name="T10" fmla="*/ 24 w 215"/>
                  <a:gd name="T11" fmla="*/ 281 h 373"/>
                  <a:gd name="T12" fmla="*/ 24 w 215"/>
                  <a:gd name="T13" fmla="*/ 0 h 373"/>
                  <a:gd name="T14" fmla="*/ 0 w 215"/>
                  <a:gd name="T15" fmla="*/ 0 h 373"/>
                  <a:gd name="T16" fmla="*/ 3 w 215"/>
                  <a:gd name="T17" fmla="*/ 22 h 373"/>
                  <a:gd name="T18" fmla="*/ 21 w 215"/>
                  <a:gd name="T19" fmla="*/ 22 h 373"/>
                  <a:gd name="T20" fmla="*/ 21 w 215"/>
                  <a:gd name="T21" fmla="*/ 129 h 373"/>
                  <a:gd name="T22" fmla="*/ 3 w 215"/>
                  <a:gd name="T23" fmla="*/ 129 h 373"/>
                  <a:gd name="T24" fmla="*/ 3 w 215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3"/>
                  <a:gd name="T41" fmla="*/ 215 w 215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3">
                    <a:moveTo>
                      <a:pt x="28" y="217"/>
                    </a:moveTo>
                    <a:lnTo>
                      <a:pt x="186" y="217"/>
                    </a:lnTo>
                    <a:lnTo>
                      <a:pt x="186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5" y="373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6" y="29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92" name="Freeform 384"/>
              <p:cNvSpPr>
                <a:spLocks/>
              </p:cNvSpPr>
              <p:nvPr/>
            </p:nvSpPr>
            <p:spPr bwMode="auto">
              <a:xfrm>
                <a:off x="4799" y="2721"/>
                <a:ext cx="10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93" name="Freeform 386"/>
              <p:cNvSpPr>
                <a:spLocks/>
              </p:cNvSpPr>
              <p:nvPr/>
            </p:nvSpPr>
            <p:spPr bwMode="auto">
              <a:xfrm>
                <a:off x="4903" y="3139"/>
                <a:ext cx="9" cy="324"/>
              </a:xfrm>
              <a:custGeom>
                <a:avLst/>
                <a:gdLst>
                  <a:gd name="T0" fmla="*/ 3 w 29"/>
                  <a:gd name="T1" fmla="*/ 21 h 372"/>
                  <a:gd name="T2" fmla="*/ 3 w 29"/>
                  <a:gd name="T3" fmla="*/ 260 h 372"/>
                  <a:gd name="T4" fmla="*/ 0 w 29"/>
                  <a:gd name="T5" fmla="*/ 282 h 372"/>
                  <a:gd name="T6" fmla="*/ 0 w 29"/>
                  <a:gd name="T7" fmla="*/ 0 h 372"/>
                  <a:gd name="T8" fmla="*/ 3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29" y="27"/>
                    </a:moveTo>
                    <a:lnTo>
                      <a:pt x="29" y="343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94" name="Freeform 387"/>
              <p:cNvSpPr>
                <a:spLocks/>
              </p:cNvSpPr>
              <p:nvPr/>
            </p:nvSpPr>
            <p:spPr bwMode="auto">
              <a:xfrm>
                <a:off x="4799" y="3139"/>
                <a:ext cx="72" cy="324"/>
              </a:xfrm>
              <a:custGeom>
                <a:avLst/>
                <a:gdLst>
                  <a:gd name="T0" fmla="*/ 3 w 215"/>
                  <a:gd name="T1" fmla="*/ 165 h 372"/>
                  <a:gd name="T2" fmla="*/ 21 w 215"/>
                  <a:gd name="T3" fmla="*/ 165 h 372"/>
                  <a:gd name="T4" fmla="*/ 21 w 215"/>
                  <a:gd name="T5" fmla="*/ 260 h 372"/>
                  <a:gd name="T6" fmla="*/ 3 w 215"/>
                  <a:gd name="T7" fmla="*/ 260 h 372"/>
                  <a:gd name="T8" fmla="*/ 0 w 215"/>
                  <a:gd name="T9" fmla="*/ 282 h 372"/>
                  <a:gd name="T10" fmla="*/ 24 w 215"/>
                  <a:gd name="T11" fmla="*/ 282 h 372"/>
                  <a:gd name="T12" fmla="*/ 24 w 215"/>
                  <a:gd name="T13" fmla="*/ 0 h 372"/>
                  <a:gd name="T14" fmla="*/ 0 w 215"/>
                  <a:gd name="T15" fmla="*/ 0 h 372"/>
                  <a:gd name="T16" fmla="*/ 3 w 215"/>
                  <a:gd name="T17" fmla="*/ 21 h 372"/>
                  <a:gd name="T18" fmla="*/ 21 w 215"/>
                  <a:gd name="T19" fmla="*/ 21 h 372"/>
                  <a:gd name="T20" fmla="*/ 21 w 215"/>
                  <a:gd name="T21" fmla="*/ 130 h 372"/>
                  <a:gd name="T22" fmla="*/ 3 w 215"/>
                  <a:gd name="T23" fmla="*/ 130 h 372"/>
                  <a:gd name="T24" fmla="*/ 3 w 215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2"/>
                  <a:gd name="T41" fmla="*/ 215 w 215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2">
                    <a:moveTo>
                      <a:pt x="28" y="217"/>
                    </a:moveTo>
                    <a:lnTo>
                      <a:pt x="186" y="217"/>
                    </a:lnTo>
                    <a:lnTo>
                      <a:pt x="186" y="343"/>
                    </a:lnTo>
                    <a:lnTo>
                      <a:pt x="29" y="343"/>
                    </a:lnTo>
                    <a:lnTo>
                      <a:pt x="0" y="372"/>
                    </a:lnTo>
                    <a:lnTo>
                      <a:pt x="215" y="372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7"/>
                    </a:lnTo>
                    <a:lnTo>
                      <a:pt x="186" y="27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95" name="Freeform 388"/>
              <p:cNvSpPr>
                <a:spLocks/>
              </p:cNvSpPr>
              <p:nvPr/>
            </p:nvSpPr>
            <p:spPr bwMode="auto">
              <a:xfrm>
                <a:off x="4799" y="3139"/>
                <a:ext cx="10" cy="324"/>
              </a:xfrm>
              <a:custGeom>
                <a:avLst/>
                <a:gdLst>
                  <a:gd name="T0" fmla="*/ 3 w 29"/>
                  <a:gd name="T1" fmla="*/ 21 h 372"/>
                  <a:gd name="T2" fmla="*/ 3 w 29"/>
                  <a:gd name="T3" fmla="*/ 260 h 372"/>
                  <a:gd name="T4" fmla="*/ 0 w 29"/>
                  <a:gd name="T5" fmla="*/ 282 h 372"/>
                  <a:gd name="T6" fmla="*/ 0 w 29"/>
                  <a:gd name="T7" fmla="*/ 0 h 372"/>
                  <a:gd name="T8" fmla="*/ 3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29" y="27"/>
                    </a:moveTo>
                    <a:lnTo>
                      <a:pt x="29" y="343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96" name="Rectangle 389"/>
              <p:cNvSpPr>
                <a:spLocks noChangeArrowheads="1"/>
              </p:cNvSpPr>
              <p:nvPr/>
            </p:nvSpPr>
            <p:spPr bwMode="auto">
              <a:xfrm>
                <a:off x="5114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97" name="Rectangle 390"/>
              <p:cNvSpPr>
                <a:spLocks noChangeArrowheads="1"/>
              </p:cNvSpPr>
              <p:nvPr/>
            </p:nvSpPr>
            <p:spPr bwMode="auto">
              <a:xfrm>
                <a:off x="5218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98" name="Rectangle 391"/>
              <p:cNvSpPr>
                <a:spLocks noChangeArrowheads="1"/>
              </p:cNvSpPr>
              <p:nvPr/>
            </p:nvSpPr>
            <p:spPr bwMode="auto">
              <a:xfrm>
                <a:off x="5324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99" name="Rectangle 392"/>
              <p:cNvSpPr>
                <a:spLocks noChangeArrowheads="1"/>
              </p:cNvSpPr>
              <p:nvPr/>
            </p:nvSpPr>
            <p:spPr bwMode="auto">
              <a:xfrm>
                <a:off x="5008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100" name="Rectangle 393"/>
              <p:cNvSpPr>
                <a:spLocks noChangeArrowheads="1"/>
              </p:cNvSpPr>
              <p:nvPr/>
            </p:nvSpPr>
            <p:spPr bwMode="auto">
              <a:xfrm>
                <a:off x="4903" y="2898"/>
                <a:ext cx="71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101" name="Rectangle 394"/>
              <p:cNvSpPr>
                <a:spLocks noChangeArrowheads="1"/>
              </p:cNvSpPr>
              <p:nvPr/>
            </p:nvSpPr>
            <p:spPr bwMode="auto">
              <a:xfrm>
                <a:off x="4799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102" name="Freeform 395"/>
              <p:cNvSpPr>
                <a:spLocks/>
              </p:cNvSpPr>
              <p:nvPr/>
            </p:nvSpPr>
            <p:spPr bwMode="auto">
              <a:xfrm>
                <a:off x="4986" y="2736"/>
                <a:ext cx="12" cy="37"/>
              </a:xfrm>
              <a:custGeom>
                <a:avLst/>
                <a:gdLst>
                  <a:gd name="T0" fmla="*/ 2 w 37"/>
                  <a:gd name="T1" fmla="*/ 36 h 38"/>
                  <a:gd name="T2" fmla="*/ 3 w 37"/>
                  <a:gd name="T3" fmla="*/ 34 h 38"/>
                  <a:gd name="T4" fmla="*/ 3 w 37"/>
                  <a:gd name="T5" fmla="*/ 30 h 38"/>
                  <a:gd name="T6" fmla="*/ 4 w 37"/>
                  <a:gd name="T7" fmla="*/ 23 h 38"/>
                  <a:gd name="T8" fmla="*/ 4 w 37"/>
                  <a:gd name="T9" fmla="*/ 19 h 38"/>
                  <a:gd name="T10" fmla="*/ 4 w 37"/>
                  <a:gd name="T11" fmla="*/ 12 h 38"/>
                  <a:gd name="T12" fmla="*/ 3 w 37"/>
                  <a:gd name="T13" fmla="*/ 5 h 38"/>
                  <a:gd name="T14" fmla="*/ 3 w 37"/>
                  <a:gd name="T15" fmla="*/ 1 h 38"/>
                  <a:gd name="T16" fmla="*/ 2 w 37"/>
                  <a:gd name="T17" fmla="*/ 0 h 38"/>
                  <a:gd name="T18" fmla="*/ 1 w 37"/>
                  <a:gd name="T19" fmla="*/ 1 h 38"/>
                  <a:gd name="T20" fmla="*/ 1 w 37"/>
                  <a:gd name="T21" fmla="*/ 5 h 38"/>
                  <a:gd name="T22" fmla="*/ 0 w 37"/>
                  <a:gd name="T23" fmla="*/ 12 h 38"/>
                  <a:gd name="T24" fmla="*/ 0 w 37"/>
                  <a:gd name="T25" fmla="*/ 19 h 38"/>
                  <a:gd name="T26" fmla="*/ 0 w 37"/>
                  <a:gd name="T27" fmla="*/ 23 h 38"/>
                  <a:gd name="T28" fmla="*/ 1 w 37"/>
                  <a:gd name="T29" fmla="*/ 30 h 38"/>
                  <a:gd name="T30" fmla="*/ 1 w 37"/>
                  <a:gd name="T31" fmla="*/ 34 h 38"/>
                  <a:gd name="T32" fmla="*/ 2 w 37"/>
                  <a:gd name="T33" fmla="*/ 36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7"/>
                  <a:gd name="T52" fmla="*/ 0 h 38"/>
                  <a:gd name="T53" fmla="*/ 37 w 37"/>
                  <a:gd name="T54" fmla="*/ 38 h 3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7" h="38">
                    <a:moveTo>
                      <a:pt x="19" y="38"/>
                    </a:moveTo>
                    <a:lnTo>
                      <a:pt x="26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7" y="19"/>
                    </a:lnTo>
                    <a:lnTo>
                      <a:pt x="36" y="12"/>
                    </a:lnTo>
                    <a:lnTo>
                      <a:pt x="32" y="5"/>
                    </a:lnTo>
                    <a:lnTo>
                      <a:pt x="26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</p:grpSp>
        <p:sp>
          <p:nvSpPr>
            <p:cNvPr id="17" name="Text Box 97"/>
            <p:cNvSpPr txBox="1">
              <a:spLocks noChangeArrowheads="1"/>
            </p:cNvSpPr>
            <p:nvPr/>
          </p:nvSpPr>
          <p:spPr bwMode="auto">
            <a:xfrm>
              <a:off x="7347080" y="4044606"/>
              <a:ext cx="1396058" cy="200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8477" tIns="54241" rIns="108477" bIns="5424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763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социально-значимый объект</a:t>
              </a:r>
            </a:p>
          </p:txBody>
        </p:sp>
        <p:grpSp>
          <p:nvGrpSpPr>
            <p:cNvPr id="18" name="Группа 119"/>
            <p:cNvGrpSpPr>
              <a:grpSpLocks/>
            </p:cNvGrpSpPr>
            <p:nvPr/>
          </p:nvGrpSpPr>
          <p:grpSpPr bwMode="auto">
            <a:xfrm>
              <a:off x="7140896" y="4238658"/>
              <a:ext cx="117979" cy="105169"/>
              <a:chOff x="214313" y="8958263"/>
              <a:chExt cx="642937" cy="500062"/>
            </a:xfrm>
          </p:grpSpPr>
          <p:sp>
            <p:nvSpPr>
              <p:cNvPr id="20" name="Прямоугольник 15"/>
              <p:cNvSpPr>
                <a:spLocks noChangeArrowheads="1"/>
              </p:cNvSpPr>
              <p:nvPr/>
            </p:nvSpPr>
            <p:spPr bwMode="auto">
              <a:xfrm>
                <a:off x="214313" y="9172575"/>
                <a:ext cx="642937" cy="285750"/>
              </a:xfrm>
              <a:prstGeom prst="rect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1082534"/>
                <a:endParaRPr lang="ru-RU" sz="678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1" name="Равнобедренный треугольник 16"/>
              <p:cNvSpPr>
                <a:spLocks noChangeArrowheads="1"/>
              </p:cNvSpPr>
              <p:nvPr/>
            </p:nvSpPr>
            <p:spPr bwMode="auto">
              <a:xfrm>
                <a:off x="214313" y="8958263"/>
                <a:ext cx="642937" cy="214312"/>
              </a:xfrm>
              <a:prstGeom prst="triangle">
                <a:avLst>
                  <a:gd name="adj" fmla="val 50000"/>
                </a:avLst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1082534"/>
                <a:endParaRPr lang="ru-RU" sz="678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22" name="Группа 21"/>
              <p:cNvGrpSpPr>
                <a:grpSpLocks/>
              </p:cNvGrpSpPr>
              <p:nvPr/>
            </p:nvGrpSpPr>
            <p:grpSpPr bwMode="auto">
              <a:xfrm>
                <a:off x="463631" y="9009063"/>
                <a:ext cx="142876" cy="142875"/>
                <a:chOff x="11544336" y="8944798"/>
                <a:chExt cx="142876" cy="142876"/>
              </a:xfrm>
            </p:grpSpPr>
            <p:cxnSp>
              <p:nvCxnSpPr>
                <p:cNvPr id="23" name="Прямая соединительная линия 18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11544336" y="9015442"/>
                  <a:ext cx="142876" cy="1588"/>
                </a:xfrm>
                <a:prstGeom prst="line">
                  <a:avLst/>
                </a:prstGeom>
                <a:noFill/>
                <a:ln w="19050" algn="ctr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24" name="Прямая соединительная линия 20"/>
                <p:cNvCxnSpPr>
                  <a:cxnSpLocks noChangeShapeType="1"/>
                </p:cNvCxnSpPr>
                <p:nvPr/>
              </p:nvCxnSpPr>
              <p:spPr bwMode="auto">
                <a:xfrm>
                  <a:off x="11544336" y="9015442"/>
                  <a:ext cx="142876" cy="1588"/>
                </a:xfrm>
                <a:prstGeom prst="line">
                  <a:avLst/>
                </a:prstGeom>
                <a:noFill/>
                <a:ln w="19050" algn="ctr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</p:grpSp>
        </p:grpSp>
        <p:sp>
          <p:nvSpPr>
            <p:cNvPr id="19" name="Text Box 97"/>
            <p:cNvSpPr txBox="1">
              <a:spLocks noChangeArrowheads="1"/>
            </p:cNvSpPr>
            <p:nvPr/>
          </p:nvSpPr>
          <p:spPr bwMode="auto">
            <a:xfrm>
              <a:off x="7342769" y="4183449"/>
              <a:ext cx="1373860" cy="200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8477" tIns="54241" rIns="108477" bIns="5424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763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больница</a:t>
              </a:r>
            </a:p>
          </p:txBody>
        </p:sp>
      </p:grpSp>
      <p:sp>
        <p:nvSpPr>
          <p:cNvPr id="121" name="Прямоугольник 120"/>
          <p:cNvSpPr/>
          <p:nvPr/>
        </p:nvSpPr>
        <p:spPr>
          <a:xfrm>
            <a:off x="-11864" y="744295"/>
            <a:ext cx="2914961" cy="24306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330" tIns="51665" rIns="103330" bIns="51665" rtlCol="0"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1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pic>
        <p:nvPicPr>
          <p:cNvPr id="122" name="Няндом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" y="967664"/>
            <a:ext cx="2903094" cy="1829333"/>
          </a:xfrm>
          <a:prstGeom prst="rect">
            <a:avLst/>
          </a:prstGeom>
        </p:spPr>
      </p:pic>
      <p:sp>
        <p:nvSpPr>
          <p:cNvPr id="123" name="Text Box 182"/>
          <p:cNvSpPr txBox="1">
            <a:spLocks noChangeArrowheads="1"/>
          </p:cNvSpPr>
          <p:nvPr/>
        </p:nvSpPr>
        <p:spPr bwMode="auto">
          <a:xfrm>
            <a:off x="5200125" y="1287358"/>
            <a:ext cx="1678847" cy="499359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275" tIns="40636" rIns="81275" bIns="4063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356" b="1" dirty="0" err="1">
                <a:latin typeface="Times New Roman" pitchFamily="18" charset="0"/>
                <a:cs typeface="Times New Roman" pitchFamily="18" charset="0"/>
              </a:rPr>
              <a:t>Няндомский</a:t>
            </a:r>
            <a:r>
              <a:rPr lang="ru-RU" altLang="ru-RU" sz="1356" b="1" dirty="0">
                <a:latin typeface="Times New Roman" pitchFamily="18" charset="0"/>
                <a:cs typeface="Times New Roman" pitchFamily="18" charset="0"/>
              </a:rPr>
              <a:t> район</a:t>
            </a:r>
          </a:p>
          <a:p>
            <a:pPr algn="ctr" eaLnBrk="1" hangingPunct="1"/>
            <a:r>
              <a:rPr lang="ru-RU" altLang="ru-RU" sz="1356" b="1" dirty="0">
                <a:latin typeface="Times New Roman" pitchFamily="18" charset="0"/>
                <a:cs typeface="Times New Roman" pitchFamily="18" charset="0"/>
              </a:rPr>
              <a:t>г. </a:t>
            </a:r>
            <a:r>
              <a:rPr lang="ru-RU" altLang="ru-RU" sz="1356" b="1" dirty="0" err="1">
                <a:latin typeface="Times New Roman" pitchFamily="18" charset="0"/>
                <a:cs typeface="Times New Roman" pitchFamily="18" charset="0"/>
              </a:rPr>
              <a:t>Няндома</a:t>
            </a:r>
            <a:endParaRPr lang="ru-RU" altLang="ru-RU" sz="1356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5" name="Group 316"/>
          <p:cNvGrpSpPr>
            <a:grpSpLocks/>
          </p:cNvGrpSpPr>
          <p:nvPr/>
        </p:nvGrpSpPr>
        <p:grpSpPr bwMode="auto">
          <a:xfrm>
            <a:off x="4226588" y="3462736"/>
            <a:ext cx="219064" cy="176334"/>
            <a:chOff x="4727" y="2506"/>
            <a:chExt cx="706" cy="1172"/>
          </a:xfrm>
        </p:grpSpPr>
        <p:sp>
          <p:nvSpPr>
            <p:cNvPr id="625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626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627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628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629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630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631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632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633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634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635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636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637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638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639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640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641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642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643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644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645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646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647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648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649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650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651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652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653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654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655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656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657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658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659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660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661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662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663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664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665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666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667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668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669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670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671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672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673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674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675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676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677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678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679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680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681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682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683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684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685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686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687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688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689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690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691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692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693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694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695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696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697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698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699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700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701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702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</p:grpSp>
      <p:grpSp>
        <p:nvGrpSpPr>
          <p:cNvPr id="126" name="Group 316"/>
          <p:cNvGrpSpPr>
            <a:grpSpLocks/>
          </p:cNvGrpSpPr>
          <p:nvPr/>
        </p:nvGrpSpPr>
        <p:grpSpPr bwMode="auto">
          <a:xfrm>
            <a:off x="6073867" y="3073883"/>
            <a:ext cx="284536" cy="176334"/>
            <a:chOff x="4727" y="2506"/>
            <a:chExt cx="917" cy="1172"/>
          </a:xfrm>
        </p:grpSpPr>
        <p:sp>
          <p:nvSpPr>
            <p:cNvPr id="547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548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549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550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551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552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553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554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555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556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557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558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559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560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561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562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563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564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565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566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567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568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569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570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571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572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573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574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575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576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577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578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579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580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581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582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583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584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585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586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587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588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589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590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591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592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593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594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595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596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597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598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599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600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601" name="Freeform 371"/>
            <p:cNvSpPr>
              <a:spLocks/>
            </p:cNvSpPr>
            <p:nvPr/>
          </p:nvSpPr>
          <p:spPr bwMode="auto">
            <a:xfrm>
              <a:off x="5218" y="2721"/>
              <a:ext cx="426" cy="803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602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603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604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605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606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607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608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609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610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611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612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613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614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615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616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617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618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619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620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621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622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623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624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</p:grpSp>
      <p:sp>
        <p:nvSpPr>
          <p:cNvPr id="546" name="Text Box 286"/>
          <p:cNvSpPr txBox="1">
            <a:spLocks noChangeArrowheads="1"/>
          </p:cNvSpPr>
          <p:nvPr/>
        </p:nvSpPr>
        <p:spPr bwMode="auto">
          <a:xfrm>
            <a:off x="7316855" y="2473487"/>
            <a:ext cx="333779" cy="251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71665" tIns="85833" rIns="171665" bIns="85833">
            <a:spAutoFit/>
          </a:bodyPr>
          <a:lstStyle/>
          <a:p>
            <a:pPr algn="ctr" defTabSz="1160904">
              <a:defRPr/>
            </a:pPr>
            <a:endParaRPr lang="ru-RU" sz="452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  <p:grpSp>
        <p:nvGrpSpPr>
          <p:cNvPr id="128" name="Группа 702"/>
          <p:cNvGrpSpPr/>
          <p:nvPr/>
        </p:nvGrpSpPr>
        <p:grpSpPr>
          <a:xfrm>
            <a:off x="8258321" y="3354316"/>
            <a:ext cx="682289" cy="276740"/>
            <a:chOff x="7356396" y="1733051"/>
            <a:chExt cx="678845" cy="267403"/>
          </a:xfrm>
        </p:grpSpPr>
        <p:grpSp>
          <p:nvGrpSpPr>
            <p:cNvPr id="537" name="Группа 119"/>
            <p:cNvGrpSpPr>
              <a:grpSpLocks/>
            </p:cNvGrpSpPr>
            <p:nvPr/>
          </p:nvGrpSpPr>
          <p:grpSpPr bwMode="auto">
            <a:xfrm>
              <a:off x="7356396" y="1733051"/>
              <a:ext cx="236327" cy="189289"/>
              <a:chOff x="214313" y="8958263"/>
              <a:chExt cx="642937" cy="500062"/>
            </a:xfrm>
          </p:grpSpPr>
          <p:sp>
            <p:nvSpPr>
              <p:cNvPr id="539" name="Прямоугольник 15"/>
              <p:cNvSpPr>
                <a:spLocks noChangeArrowheads="1"/>
              </p:cNvSpPr>
              <p:nvPr/>
            </p:nvSpPr>
            <p:spPr bwMode="auto">
              <a:xfrm>
                <a:off x="214313" y="9172575"/>
                <a:ext cx="642937" cy="285750"/>
              </a:xfrm>
              <a:prstGeom prst="rect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1443055"/>
                <a:endParaRPr lang="ru-RU" sz="904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40" name="Равнобедренный треугольник 16"/>
              <p:cNvSpPr>
                <a:spLocks noChangeArrowheads="1"/>
              </p:cNvSpPr>
              <p:nvPr/>
            </p:nvSpPr>
            <p:spPr bwMode="auto">
              <a:xfrm>
                <a:off x="214313" y="8958263"/>
                <a:ext cx="642937" cy="214312"/>
              </a:xfrm>
              <a:prstGeom prst="triangle">
                <a:avLst>
                  <a:gd name="adj" fmla="val 50000"/>
                </a:avLst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1443055"/>
                <a:endParaRPr lang="ru-RU" sz="904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541" name="Группа 21"/>
              <p:cNvGrpSpPr>
                <a:grpSpLocks/>
              </p:cNvGrpSpPr>
              <p:nvPr/>
            </p:nvGrpSpPr>
            <p:grpSpPr bwMode="auto">
              <a:xfrm>
                <a:off x="463631" y="9009063"/>
                <a:ext cx="142876" cy="142875"/>
                <a:chOff x="11544336" y="8944798"/>
                <a:chExt cx="142876" cy="142876"/>
              </a:xfrm>
            </p:grpSpPr>
            <p:cxnSp>
              <p:nvCxnSpPr>
                <p:cNvPr id="542" name="Прямая соединительная линия 18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11544336" y="9015442"/>
                  <a:ext cx="142876" cy="1588"/>
                </a:xfrm>
                <a:prstGeom prst="line">
                  <a:avLst/>
                </a:prstGeom>
                <a:noFill/>
                <a:ln w="19050" algn="ctr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543" name="Прямая соединительная линия 20"/>
                <p:cNvCxnSpPr>
                  <a:cxnSpLocks noChangeShapeType="1"/>
                </p:cNvCxnSpPr>
                <p:nvPr/>
              </p:nvCxnSpPr>
              <p:spPr bwMode="auto">
                <a:xfrm>
                  <a:off x="11544336" y="9015442"/>
                  <a:ext cx="142876" cy="1588"/>
                </a:xfrm>
                <a:prstGeom prst="line">
                  <a:avLst/>
                </a:prstGeom>
                <a:noFill/>
                <a:ln w="19050" algn="ctr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</p:grpSp>
        </p:grpSp>
        <p:sp>
          <p:nvSpPr>
            <p:cNvPr id="538" name="TextBox 537"/>
            <p:cNvSpPr txBox="1"/>
            <p:nvPr/>
          </p:nvSpPr>
          <p:spPr>
            <a:xfrm>
              <a:off x="7556448" y="1743209"/>
              <a:ext cx="478793" cy="257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3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ЦРБ</a:t>
              </a:r>
            </a:p>
          </p:txBody>
        </p:sp>
      </p:grpSp>
      <p:sp>
        <p:nvSpPr>
          <p:cNvPr id="129" name="TextBox 128"/>
          <p:cNvSpPr txBox="1"/>
          <p:nvPr/>
        </p:nvSpPr>
        <p:spPr>
          <a:xfrm>
            <a:off x="7236256" y="2740511"/>
            <a:ext cx="834493" cy="266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3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ПЧ№42</a:t>
            </a:r>
          </a:p>
        </p:txBody>
      </p:sp>
      <p:grpSp>
        <p:nvGrpSpPr>
          <p:cNvPr id="130" name="Group 316"/>
          <p:cNvGrpSpPr>
            <a:grpSpLocks/>
          </p:cNvGrpSpPr>
          <p:nvPr/>
        </p:nvGrpSpPr>
        <p:grpSpPr bwMode="auto">
          <a:xfrm>
            <a:off x="8053838" y="3867669"/>
            <a:ext cx="219064" cy="176334"/>
            <a:chOff x="4727" y="2506"/>
            <a:chExt cx="706" cy="1172"/>
          </a:xfrm>
        </p:grpSpPr>
        <p:sp>
          <p:nvSpPr>
            <p:cNvPr id="459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460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461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462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463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464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465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466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467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468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469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470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471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472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473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474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475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476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477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478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479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480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481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482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483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484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485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486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487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488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489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490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491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492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493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494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495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496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497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498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499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500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501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502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503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504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505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506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507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508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509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510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511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512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513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514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515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516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517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518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519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520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521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522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523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524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525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526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527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528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529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530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531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532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533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534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535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536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</p:grpSp>
      <p:grpSp>
        <p:nvGrpSpPr>
          <p:cNvPr id="131" name="Группа 629"/>
          <p:cNvGrpSpPr>
            <a:grpSpLocks/>
          </p:cNvGrpSpPr>
          <p:nvPr/>
        </p:nvGrpSpPr>
        <p:grpSpPr bwMode="auto">
          <a:xfrm>
            <a:off x="7316543" y="2542361"/>
            <a:ext cx="381817" cy="592474"/>
            <a:chOff x="72797" y="3795140"/>
            <a:chExt cx="395882" cy="820027"/>
          </a:xfrm>
        </p:grpSpPr>
        <p:sp>
          <p:nvSpPr>
            <p:cNvPr id="456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444221">
                <a:buClr>
                  <a:srgbClr val="000000"/>
                </a:buClr>
                <a:buSzPct val="100000"/>
                <a:defRPr/>
              </a:pPr>
              <a:endParaRPr lang="ru-RU" sz="90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457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444221">
                <a:defRPr/>
              </a:pPr>
              <a:endParaRPr lang="ru-RU" sz="904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458" name="Text Box 286"/>
            <p:cNvSpPr txBox="1">
              <a:spLocks noChangeArrowheads="1"/>
            </p:cNvSpPr>
            <p:nvPr/>
          </p:nvSpPr>
          <p:spPr bwMode="auto">
            <a:xfrm>
              <a:off x="72797" y="4266437"/>
              <a:ext cx="346075" cy="3487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71665" tIns="85833" rIns="171665" bIns="85833">
              <a:spAutoFit/>
            </a:bodyPr>
            <a:lstStyle/>
            <a:p>
              <a:pPr algn="ctr" defTabSz="1160904">
                <a:defRPr/>
              </a:pPr>
              <a:endParaRPr lang="ru-RU" sz="452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grpSp>
        <p:nvGrpSpPr>
          <p:cNvPr id="132" name="Group 316"/>
          <p:cNvGrpSpPr>
            <a:grpSpLocks/>
          </p:cNvGrpSpPr>
          <p:nvPr/>
        </p:nvGrpSpPr>
        <p:grpSpPr bwMode="auto">
          <a:xfrm>
            <a:off x="4956007" y="6335610"/>
            <a:ext cx="219064" cy="176334"/>
            <a:chOff x="4727" y="2506"/>
            <a:chExt cx="706" cy="1172"/>
          </a:xfrm>
        </p:grpSpPr>
        <p:sp>
          <p:nvSpPr>
            <p:cNvPr id="378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79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80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81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82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83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84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85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86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87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88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89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90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91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92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93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94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95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96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97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98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99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400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401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402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403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404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405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406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407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408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409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410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411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412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413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414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415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416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417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418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419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420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421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422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423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424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425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426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427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428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429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430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431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432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433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434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435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436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437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438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439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440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441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442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443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444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445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446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447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448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449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450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451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452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453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454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455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</p:grpSp>
      <p:grpSp>
        <p:nvGrpSpPr>
          <p:cNvPr id="133" name="Group 316"/>
          <p:cNvGrpSpPr>
            <a:grpSpLocks/>
          </p:cNvGrpSpPr>
          <p:nvPr/>
        </p:nvGrpSpPr>
        <p:grpSpPr bwMode="auto">
          <a:xfrm>
            <a:off x="4648822" y="5381565"/>
            <a:ext cx="219064" cy="176334"/>
            <a:chOff x="4727" y="2506"/>
            <a:chExt cx="706" cy="1172"/>
          </a:xfrm>
        </p:grpSpPr>
        <p:sp>
          <p:nvSpPr>
            <p:cNvPr id="300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01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02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03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04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05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06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07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08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09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10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11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12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13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14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15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16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17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18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19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20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21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22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23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24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25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26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27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28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29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30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31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32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33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34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35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36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37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38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39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40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41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42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43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44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45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46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47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48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49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50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51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52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53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54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55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56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57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58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59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60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61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62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63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64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65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66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67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68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69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70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71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72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73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74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75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76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77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</p:grpSp>
      <p:grpSp>
        <p:nvGrpSpPr>
          <p:cNvPr id="134" name="Group 316"/>
          <p:cNvGrpSpPr>
            <a:grpSpLocks/>
          </p:cNvGrpSpPr>
          <p:nvPr/>
        </p:nvGrpSpPr>
        <p:grpSpPr bwMode="auto">
          <a:xfrm>
            <a:off x="2768742" y="4611322"/>
            <a:ext cx="219064" cy="176334"/>
            <a:chOff x="4727" y="2506"/>
            <a:chExt cx="706" cy="1172"/>
          </a:xfrm>
        </p:grpSpPr>
        <p:sp>
          <p:nvSpPr>
            <p:cNvPr id="222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23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24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25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26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27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28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29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30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31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32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33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34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35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36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37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38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39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40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41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42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43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44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45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46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47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48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49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50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51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52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53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54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55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56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57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58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59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60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61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62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63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64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65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66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67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68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69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70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71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72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73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74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75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76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77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78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79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80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81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82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83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84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85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86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87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88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89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90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91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92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93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94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95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96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97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98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99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</p:grpSp>
      <p:grpSp>
        <p:nvGrpSpPr>
          <p:cNvPr id="135" name="Group 316"/>
          <p:cNvGrpSpPr>
            <a:grpSpLocks/>
          </p:cNvGrpSpPr>
          <p:nvPr/>
        </p:nvGrpSpPr>
        <p:grpSpPr bwMode="auto">
          <a:xfrm>
            <a:off x="3440901" y="4201245"/>
            <a:ext cx="219064" cy="176334"/>
            <a:chOff x="4727" y="2506"/>
            <a:chExt cx="706" cy="1172"/>
          </a:xfrm>
        </p:grpSpPr>
        <p:sp>
          <p:nvSpPr>
            <p:cNvPr id="144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45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46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47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48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49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50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51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52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53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54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55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56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57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58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59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60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61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62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63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64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65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66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67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68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69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70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71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72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73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74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75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76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77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78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79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80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81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82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83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84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85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86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87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88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89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90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91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92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93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94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95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96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97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98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99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00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01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02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03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04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05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06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07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08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09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10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11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12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13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14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15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16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17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18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19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20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21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</p:grpSp>
      <p:grpSp>
        <p:nvGrpSpPr>
          <p:cNvPr id="136" name="Группа 702"/>
          <p:cNvGrpSpPr/>
          <p:nvPr/>
        </p:nvGrpSpPr>
        <p:grpSpPr>
          <a:xfrm>
            <a:off x="4222843" y="3962636"/>
            <a:ext cx="682289" cy="276740"/>
            <a:chOff x="7356396" y="1733051"/>
            <a:chExt cx="678845" cy="267403"/>
          </a:xfrm>
        </p:grpSpPr>
        <p:grpSp>
          <p:nvGrpSpPr>
            <p:cNvPr id="137" name="Группа 119"/>
            <p:cNvGrpSpPr>
              <a:grpSpLocks/>
            </p:cNvGrpSpPr>
            <p:nvPr/>
          </p:nvGrpSpPr>
          <p:grpSpPr bwMode="auto">
            <a:xfrm>
              <a:off x="7356396" y="1733051"/>
              <a:ext cx="236327" cy="189289"/>
              <a:chOff x="214313" y="8958263"/>
              <a:chExt cx="642937" cy="500062"/>
            </a:xfrm>
          </p:grpSpPr>
          <p:sp>
            <p:nvSpPr>
              <p:cNvPr id="139" name="Прямоугольник 15"/>
              <p:cNvSpPr>
                <a:spLocks noChangeArrowheads="1"/>
              </p:cNvSpPr>
              <p:nvPr/>
            </p:nvSpPr>
            <p:spPr bwMode="auto">
              <a:xfrm>
                <a:off x="214313" y="9172575"/>
                <a:ext cx="642937" cy="285750"/>
              </a:xfrm>
              <a:prstGeom prst="rect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1443055"/>
                <a:endParaRPr lang="ru-RU" sz="904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0" name="Равнобедренный треугольник 16"/>
              <p:cNvSpPr>
                <a:spLocks noChangeArrowheads="1"/>
              </p:cNvSpPr>
              <p:nvPr/>
            </p:nvSpPr>
            <p:spPr bwMode="auto">
              <a:xfrm>
                <a:off x="214313" y="8958263"/>
                <a:ext cx="642937" cy="214312"/>
              </a:xfrm>
              <a:prstGeom prst="triangle">
                <a:avLst>
                  <a:gd name="adj" fmla="val 50000"/>
                </a:avLst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1443055"/>
                <a:endParaRPr lang="ru-RU" sz="904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141" name="Группа 21"/>
              <p:cNvGrpSpPr>
                <a:grpSpLocks/>
              </p:cNvGrpSpPr>
              <p:nvPr/>
            </p:nvGrpSpPr>
            <p:grpSpPr bwMode="auto">
              <a:xfrm>
                <a:off x="463631" y="9009063"/>
                <a:ext cx="142876" cy="142875"/>
                <a:chOff x="11544336" y="8944798"/>
                <a:chExt cx="142876" cy="142876"/>
              </a:xfrm>
            </p:grpSpPr>
            <p:cxnSp>
              <p:nvCxnSpPr>
                <p:cNvPr id="142" name="Прямая соединительная линия 18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11544336" y="9015442"/>
                  <a:ext cx="142876" cy="1588"/>
                </a:xfrm>
                <a:prstGeom prst="line">
                  <a:avLst/>
                </a:prstGeom>
                <a:noFill/>
                <a:ln w="19050" algn="ctr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43" name="Прямая соединительная линия 20"/>
                <p:cNvCxnSpPr>
                  <a:cxnSpLocks noChangeShapeType="1"/>
                </p:cNvCxnSpPr>
                <p:nvPr/>
              </p:nvCxnSpPr>
              <p:spPr bwMode="auto">
                <a:xfrm>
                  <a:off x="11544336" y="9015442"/>
                  <a:ext cx="142876" cy="1588"/>
                </a:xfrm>
                <a:prstGeom prst="line">
                  <a:avLst/>
                </a:prstGeom>
                <a:noFill/>
                <a:ln w="19050" algn="ctr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</p:grpSp>
        </p:grpSp>
        <p:sp>
          <p:nvSpPr>
            <p:cNvPr id="138" name="TextBox 137"/>
            <p:cNvSpPr txBox="1"/>
            <p:nvPr/>
          </p:nvSpPr>
          <p:spPr>
            <a:xfrm>
              <a:off x="7556448" y="1743209"/>
              <a:ext cx="478793" cy="257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3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ЦРБ</a:t>
              </a:r>
            </a:p>
          </p:txBody>
        </p:sp>
      </p:grpSp>
      <p:grpSp>
        <p:nvGrpSpPr>
          <p:cNvPr id="704" name="Группа 703"/>
          <p:cNvGrpSpPr/>
          <p:nvPr/>
        </p:nvGrpSpPr>
        <p:grpSpPr>
          <a:xfrm>
            <a:off x="5537428" y="1874173"/>
            <a:ext cx="1004240" cy="646893"/>
            <a:chOff x="4955319" y="1922951"/>
            <a:chExt cx="888681" cy="572454"/>
          </a:xfrm>
        </p:grpSpPr>
        <p:grpSp>
          <p:nvGrpSpPr>
            <p:cNvPr id="705" name="Группа 704"/>
            <p:cNvGrpSpPr/>
            <p:nvPr/>
          </p:nvGrpSpPr>
          <p:grpSpPr>
            <a:xfrm>
              <a:off x="4955319" y="2151232"/>
              <a:ext cx="888681" cy="344173"/>
              <a:chOff x="4423587" y="1006624"/>
              <a:chExt cx="888681" cy="344173"/>
            </a:xfrm>
          </p:grpSpPr>
          <p:sp>
            <p:nvSpPr>
              <p:cNvPr id="708" name="Прямоугольник 707"/>
              <p:cNvSpPr/>
              <p:nvPr/>
            </p:nvSpPr>
            <p:spPr>
              <a:xfrm>
                <a:off x="4423587" y="1009554"/>
                <a:ext cx="573983" cy="153785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79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213/5</a:t>
                </a:r>
              </a:p>
            </p:txBody>
          </p:sp>
          <p:sp>
            <p:nvSpPr>
              <p:cNvPr id="709" name="Прямоугольник 708"/>
              <p:cNvSpPr/>
              <p:nvPr/>
            </p:nvSpPr>
            <p:spPr>
              <a:xfrm>
                <a:off x="4426203" y="1163341"/>
                <a:ext cx="868437" cy="187456"/>
              </a:xfrm>
              <a:prstGeom prst="rect">
                <a:avLst/>
              </a:prstGeom>
              <a:solidFill>
                <a:srgbClr val="92D050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137768" tIns="68884" rIns="137768" bIns="68884" anchor="ctr"/>
              <a:lstStyle/>
              <a:p>
                <a:pPr algn="ctr"/>
                <a:r>
                  <a:rPr lang="ru-RU" sz="791" kern="0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3106/26002</a:t>
                </a:r>
              </a:p>
            </p:txBody>
          </p:sp>
          <p:sp>
            <p:nvSpPr>
              <p:cNvPr id="710" name="Скругленный прямоугольник 709"/>
              <p:cNvSpPr/>
              <p:nvPr/>
            </p:nvSpPr>
            <p:spPr>
              <a:xfrm>
                <a:off x="5025032" y="1006624"/>
                <a:ext cx="287236" cy="140848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ru-RU" sz="79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55%</a:t>
                </a:r>
              </a:p>
            </p:txBody>
          </p:sp>
        </p:grpSp>
        <p:sp>
          <p:nvSpPr>
            <p:cNvPr id="706" name="TextBox 23"/>
            <p:cNvSpPr txBox="1"/>
            <p:nvPr/>
          </p:nvSpPr>
          <p:spPr bwMode="auto">
            <a:xfrm>
              <a:off x="5310022" y="1922951"/>
              <a:ext cx="375688" cy="208640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32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18</a:t>
              </a:r>
              <a:endParaRPr lang="ru-RU" sz="9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7" name="TextBox 23"/>
            <p:cNvSpPr txBox="1"/>
            <p:nvPr/>
          </p:nvSpPr>
          <p:spPr bwMode="auto">
            <a:xfrm>
              <a:off x="5151732" y="1922951"/>
              <a:ext cx="306883" cy="20864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32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ru-RU" sz="9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11" name="TextBox 710"/>
          <p:cNvSpPr txBox="1"/>
          <p:nvPr/>
        </p:nvSpPr>
        <p:spPr>
          <a:xfrm>
            <a:off x="2" y="7494040"/>
            <a:ext cx="2164432" cy="70419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txBody>
          <a:bodyPr wrap="square" lIns="77498" tIns="38749" rIns="77498" bIns="38749" rtlCol="0">
            <a:spAutoFit/>
          </a:bodyPr>
          <a:lstStyle/>
          <a:p>
            <a:r>
              <a:rPr lang="ru-RU" sz="678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14:10 </a:t>
            </a:r>
            <a:r>
              <a:rPr lang="ru-RU" sz="678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10.04.2021</a:t>
            </a:r>
            <a:endParaRPr lang="ru-RU" sz="67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Архангельской области</a:t>
            </a:r>
          </a:p>
          <a:p>
            <a:r>
              <a:rPr lang="ru-RU" sz="6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 7 </a:t>
            </a:r>
            <a:r>
              <a:rPr lang="ru-RU" sz="678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Е.В. Редута</a:t>
            </a:r>
            <a:endParaRPr lang="ru-RU" sz="67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3915-1113</a:t>
            </a:r>
          </a:p>
          <a:p>
            <a:r>
              <a:rPr lang="ru-RU" sz="6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Использовались: АИУС РСЧС – 2030, </a:t>
            </a:r>
            <a:r>
              <a:rPr lang="en-US" sz="6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Google Earth</a:t>
            </a:r>
          </a:p>
          <a:p>
            <a:r>
              <a:rPr lang="ru-RU" sz="6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масштаб 1:</a:t>
            </a:r>
            <a:r>
              <a:rPr lang="en-US" sz="6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ru-RU" sz="6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000</a:t>
            </a:r>
          </a:p>
        </p:txBody>
      </p:sp>
    </p:spTree>
    <p:extLst>
      <p:ext uri="{BB962C8B-B14F-4D97-AF65-F5344CB8AC3E}">
        <p14:creationId xmlns:p14="http://schemas.microsoft.com/office/powerpoint/2010/main" val="2456709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0" fill="hold"/>
                                        <p:tgtEl>
                                          <p:spTgt spid="1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Рисунок 119"/>
          <p:cNvPicPr>
            <a:picLocks noChangeAspect="1"/>
          </p:cNvPicPr>
          <p:nvPr/>
        </p:nvPicPr>
        <p:blipFill rotWithShape="1">
          <a:blip r:embed="rId4"/>
          <a:srcRect l="15873" t="8060" r="20873" b="13775"/>
          <a:stretch/>
        </p:blipFill>
        <p:spPr>
          <a:xfrm>
            <a:off x="1" y="783661"/>
            <a:ext cx="10323679" cy="7425301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" y="2963"/>
            <a:ext cx="10344902" cy="77031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39497" tIns="19750" rIns="39497" bIns="19750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93604">
              <a:lnSpc>
                <a:spcPct val="85000"/>
              </a:lnSpc>
            </a:pPr>
            <a:r>
              <a:rPr lang="ru-RU" sz="1356" dirty="0">
                <a:solidFill>
                  <a:prstClr val="white"/>
                </a:solidFill>
              </a:rPr>
              <a:t>ИНФОРМАЦИОННЫЕ МАТЕРИАЛЫ ПО ОСАДКАМ И ПОРЫВАМ ВЕТРА </a:t>
            </a:r>
          </a:p>
          <a:p>
            <a:pPr defTabSz="993604">
              <a:lnSpc>
                <a:spcPct val="85000"/>
              </a:lnSpc>
            </a:pPr>
            <a:r>
              <a:rPr lang="ru-RU" sz="1356" dirty="0">
                <a:solidFill>
                  <a:prstClr val="white"/>
                </a:solidFill>
              </a:rPr>
              <a:t>НА ТЕРРИТОРИИ АРХАНГЕЛЬСКОЙ ОБЛАСТИ, Г. КАРГОПОЛЬ</a:t>
            </a:r>
          </a:p>
          <a:p>
            <a:pPr defTabSz="993604">
              <a:lnSpc>
                <a:spcPct val="85000"/>
              </a:lnSpc>
            </a:pPr>
            <a:r>
              <a:rPr lang="ru-RU" sz="1356" dirty="0">
                <a:solidFill>
                  <a:prstClr val="white"/>
                </a:solidFill>
              </a:rPr>
              <a:t> (</a:t>
            </a:r>
            <a:r>
              <a:rPr lang="ru-RU" sz="1356" dirty="0"/>
              <a:t>РИСК НАРУШЕНИЯ ЭЛЕКТРОСНАБЖЕНИЯ </a:t>
            </a:r>
            <a:r>
              <a:rPr lang="ru-RU" sz="1356" dirty="0">
                <a:solidFill>
                  <a:prstClr val="white"/>
                </a:solidFill>
              </a:rPr>
              <a:t>НА </a:t>
            </a:r>
            <a:r>
              <a:rPr lang="ru-RU" sz="1356" dirty="0" smtClean="0">
                <a:solidFill>
                  <a:prstClr val="white"/>
                </a:solidFill>
              </a:rPr>
              <a:t>11.04.2021)</a:t>
            </a:r>
            <a:endParaRPr lang="ru-RU" sz="1356" dirty="0">
              <a:solidFill>
                <a:prstClr val="white"/>
              </a:solidFill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7781131" y="6253620"/>
            <a:ext cx="3058599" cy="1978312"/>
            <a:chOff x="6888035" y="3406970"/>
            <a:chExt cx="2706642" cy="1750665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6888035" y="3406970"/>
              <a:ext cx="2706642" cy="1750665"/>
              <a:chOff x="9401422" y="3528490"/>
              <a:chExt cx="3097242" cy="3327533"/>
            </a:xfrm>
          </p:grpSpPr>
          <p:grpSp>
            <p:nvGrpSpPr>
              <p:cNvPr id="106" name="Группа 1145"/>
              <p:cNvGrpSpPr/>
              <p:nvPr/>
            </p:nvGrpSpPr>
            <p:grpSpPr>
              <a:xfrm>
                <a:off x="9401422" y="3528490"/>
                <a:ext cx="3097242" cy="3327533"/>
                <a:chOff x="6759625" y="4893992"/>
                <a:chExt cx="2522465" cy="1971696"/>
              </a:xfrm>
            </p:grpSpPr>
            <p:sp>
              <p:nvSpPr>
                <p:cNvPr id="111" name="Rectangle 93"/>
                <p:cNvSpPr>
                  <a:spLocks noChangeArrowheads="1"/>
                </p:cNvSpPr>
                <p:nvPr/>
              </p:nvSpPr>
              <p:spPr bwMode="auto">
                <a:xfrm>
                  <a:off x="6759625" y="4918615"/>
                  <a:ext cx="2096871" cy="1921565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defRPr/>
                  </a:pPr>
                  <a:endParaRPr lang="ru-RU" altLang="ru-RU" sz="763" dirty="0">
                    <a:solidFill>
                      <a:srgbClr val="000000"/>
                    </a:solidFill>
                    <a:latin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2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197788" y="4893992"/>
                  <a:ext cx="1606383" cy="26256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144627" tIns="72315" rIns="144627" bIns="72315">
                  <a:spAutoFit/>
                </a:bodyPr>
                <a:lstStyle>
                  <a:lvl1pPr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763" i="1" dirty="0">
                      <a:solidFill>
                        <a:srgbClr val="000000"/>
                      </a:solidFill>
                      <a:cs typeface="Arial" panose="020B0604020202020204" pitchFamily="34" charset="0"/>
                    </a:rPr>
                    <a:t>Условные обозначения</a:t>
                  </a:r>
                </a:p>
              </p:txBody>
            </p:sp>
            <p:sp>
              <p:nvSpPr>
                <p:cNvPr id="113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187581" y="6232908"/>
                  <a:ext cx="1609849" cy="26256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144627" tIns="72315" rIns="144627" bIns="72315">
                  <a:spAutoFit/>
                </a:bodyPr>
                <a:lstStyle>
                  <a:lvl1pPr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defRPr/>
                  </a:pPr>
                  <a:endParaRPr lang="ru-RU" altLang="ru-RU" sz="763" b="0" dirty="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4" name="TextBox 10"/>
                <p:cNvSpPr txBox="1"/>
                <p:nvPr/>
              </p:nvSpPr>
              <p:spPr>
                <a:xfrm>
                  <a:off x="6814224" y="6637475"/>
                  <a:ext cx="919351" cy="209036"/>
                </a:xfrm>
                <a:prstGeom prst="rect">
                  <a:avLst/>
                </a:prstGeom>
                <a:solidFill>
                  <a:schemeClr val="bg1"/>
                </a:solidFill>
                <a:effectLst>
                  <a:softEdge rad="63500"/>
                </a:effectLst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algn="ctr">
                    <a:defRPr sz="700"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 algn="l">
                    <a:defRPr/>
                  </a:pPr>
                  <a:r>
                    <a:rPr lang="ru-RU" sz="763" dirty="0">
                      <a:solidFill>
                        <a:prstClr val="black"/>
                      </a:solidFill>
                    </a:rPr>
                    <a:t>МО Архангельск   </a:t>
                  </a:r>
                </a:p>
              </p:txBody>
            </p:sp>
            <p:sp>
              <p:nvSpPr>
                <p:cNvPr id="115" name="Прямоугольник 114"/>
                <p:cNvSpPr/>
                <p:nvPr/>
              </p:nvSpPr>
              <p:spPr>
                <a:xfrm>
                  <a:off x="6821544" y="6110531"/>
                  <a:ext cx="527227" cy="138165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ru-RU" sz="763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321/20</a:t>
                  </a:r>
                </a:p>
              </p:txBody>
            </p:sp>
            <p:sp>
              <p:nvSpPr>
                <p:cNvPr id="116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451011" y="6603122"/>
                  <a:ext cx="1831079" cy="26256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144627" tIns="72315" rIns="144627" bIns="72315">
                  <a:spAutoFit/>
                </a:bodyPr>
                <a:lstStyle>
                  <a:lvl1pPr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763" b="0" dirty="0">
                      <a:solidFill>
                        <a:srgbClr val="000000"/>
                      </a:solidFill>
                      <a:cs typeface="Arial" panose="020B0604020202020204" pitchFamily="34" charset="0"/>
                    </a:rPr>
                    <a:t>- муниципальное образование</a:t>
                  </a:r>
                </a:p>
              </p:txBody>
            </p:sp>
            <p:sp>
              <p:nvSpPr>
                <p:cNvPr id="117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254310" y="5904605"/>
                  <a:ext cx="1896493" cy="26256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144627" tIns="72315" rIns="144627" bIns="72315">
                  <a:spAutoFit/>
                </a:bodyPr>
                <a:lstStyle>
                  <a:lvl1pPr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763" b="0" dirty="0">
                      <a:solidFill>
                        <a:srgbClr val="000000"/>
                      </a:solidFill>
                      <a:cs typeface="Arial" panose="020B0604020202020204" pitchFamily="34" charset="0"/>
                    </a:rPr>
                    <a:t> - линии электропередач 110 кВт</a:t>
                  </a:r>
                </a:p>
              </p:txBody>
            </p:sp>
            <p:cxnSp>
              <p:nvCxnSpPr>
                <p:cNvPr id="118" name="Прямая соединительная линия 117"/>
                <p:cNvCxnSpPr/>
                <p:nvPr/>
              </p:nvCxnSpPr>
              <p:spPr>
                <a:xfrm>
                  <a:off x="6955007" y="5999758"/>
                  <a:ext cx="275997" cy="0"/>
                </a:xfrm>
                <a:prstGeom prst="line">
                  <a:avLst/>
                </a:prstGeom>
                <a:ln w="38100"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9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286006" y="6092782"/>
                  <a:ext cx="1898652" cy="26256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144627" tIns="72315" rIns="144627" bIns="72315">
                  <a:spAutoFit/>
                </a:bodyPr>
                <a:lstStyle>
                  <a:lvl1pPr defTabSz="1279525"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defTabSz="1279525"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defTabSz="1279525"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defTabSz="1279525"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defTabSz="1279525"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763" kern="0" dirty="0">
                      <a:solidFill>
                        <a:srgbClr val="000000"/>
                      </a:solidFill>
                      <a:latin typeface="Times New Roman" pitchFamily="18" charset="0"/>
                    </a:rPr>
                    <a:t>- </a:t>
                  </a:r>
                  <a:r>
                    <a:rPr lang="ru-RU" altLang="ru-RU" sz="763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rPr>
                    <a:t>протяженность ЛЭП/ТП (шт.)</a:t>
                  </a:r>
                </a:p>
              </p:txBody>
            </p:sp>
          </p:grpSp>
          <p:sp>
            <p:nvSpPr>
              <p:cNvPr id="107" name="Скругленный прямоугольник 106"/>
              <p:cNvSpPr/>
              <p:nvPr/>
            </p:nvSpPr>
            <p:spPr>
              <a:xfrm>
                <a:off x="9661923" y="6214698"/>
                <a:ext cx="282820" cy="225201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ru-RU" sz="763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60%</a:t>
                </a:r>
              </a:p>
            </p:txBody>
          </p:sp>
          <p:sp>
            <p:nvSpPr>
              <p:cNvPr id="108" name="Text Box 97"/>
              <p:cNvSpPr txBox="1">
                <a:spLocks noChangeArrowheads="1"/>
              </p:cNvSpPr>
              <p:nvPr/>
            </p:nvSpPr>
            <p:spPr bwMode="auto">
              <a:xfrm>
                <a:off x="10113052" y="6153649"/>
                <a:ext cx="2046139" cy="3514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0629" tIns="45316" rIns="90629" bIns="45316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905852">
                  <a:defRPr/>
                </a:pPr>
                <a:r>
                  <a:rPr lang="ru-RU" altLang="ru-RU" sz="763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 - износ электроэнергетических систем </a:t>
                </a:r>
              </a:p>
            </p:txBody>
          </p:sp>
          <p:sp>
            <p:nvSpPr>
              <p:cNvPr id="109" name="Прямоугольник 108"/>
              <p:cNvSpPr/>
              <p:nvPr/>
            </p:nvSpPr>
            <p:spPr>
              <a:xfrm>
                <a:off x="9477456" y="5946998"/>
                <a:ext cx="658385" cy="197832"/>
              </a:xfrm>
              <a:prstGeom prst="rect">
                <a:avLst/>
              </a:prstGeom>
              <a:solidFill>
                <a:srgbClr val="92D050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77488" tIns="38744" rIns="77488" bIns="38744" anchor="ctr"/>
              <a:lstStyle/>
              <a:p>
                <a:pPr algn="ctr"/>
                <a:r>
                  <a:rPr lang="ru-RU" sz="763" kern="0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19/330</a:t>
                </a:r>
              </a:p>
            </p:txBody>
          </p:sp>
          <p:sp>
            <p:nvSpPr>
              <p:cNvPr id="110" name="Text Box 97"/>
              <p:cNvSpPr txBox="1">
                <a:spLocks noChangeArrowheads="1"/>
              </p:cNvSpPr>
              <p:nvPr/>
            </p:nvSpPr>
            <p:spPr bwMode="auto">
              <a:xfrm>
                <a:off x="10063858" y="5864760"/>
                <a:ext cx="1648083" cy="4430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44614" tIns="72309" rIns="144614" bIns="72309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r>
                  <a:rPr lang="ru-RU" altLang="ru-RU" sz="763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- кол-во домов /населения</a:t>
                </a:r>
              </a:p>
            </p:txBody>
          </p:sp>
        </p:grpSp>
        <p:sp>
          <p:nvSpPr>
            <p:cNvPr id="10" name="Text Box 97"/>
            <p:cNvSpPr txBox="1">
              <a:spLocks noChangeArrowheads="1"/>
            </p:cNvSpPr>
            <p:nvPr/>
          </p:nvSpPr>
          <p:spPr bwMode="auto">
            <a:xfrm>
              <a:off x="7401727" y="3544304"/>
              <a:ext cx="1506131" cy="2008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8471" tIns="54237" rIns="108471" bIns="5423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763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количество осадков, мм</a:t>
              </a:r>
            </a:p>
          </p:txBody>
        </p:sp>
        <p:sp>
          <p:nvSpPr>
            <p:cNvPr id="11" name="TextBox 23"/>
            <p:cNvSpPr txBox="1"/>
            <p:nvPr/>
          </p:nvSpPr>
          <p:spPr>
            <a:xfrm>
              <a:off x="7020652" y="3567602"/>
              <a:ext cx="383894" cy="208640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32" kern="0" dirty="0" smtClean="0">
                  <a:solidFill>
                    <a:prstClr val="black"/>
                  </a:solidFill>
                </a:rPr>
                <a:t>18</a:t>
              </a:r>
              <a:endParaRPr lang="ru-RU" sz="932" kern="0" dirty="0">
                <a:solidFill>
                  <a:prstClr val="black"/>
                </a:solidFill>
              </a:endParaRPr>
            </a:p>
          </p:txBody>
        </p:sp>
        <p:sp>
          <p:nvSpPr>
            <p:cNvPr id="12" name="TextBox 23"/>
            <p:cNvSpPr txBox="1"/>
            <p:nvPr/>
          </p:nvSpPr>
          <p:spPr>
            <a:xfrm>
              <a:off x="7032241" y="3722164"/>
              <a:ext cx="372305" cy="208640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32" kern="0" dirty="0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13" name="Text Box 97"/>
            <p:cNvSpPr txBox="1">
              <a:spLocks noChangeArrowheads="1"/>
            </p:cNvSpPr>
            <p:nvPr/>
          </p:nvSpPr>
          <p:spPr bwMode="auto">
            <a:xfrm>
              <a:off x="7401727" y="3712263"/>
              <a:ext cx="1018906" cy="2008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8471" tIns="54237" rIns="108471" bIns="5423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763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порывы ветра, м/с</a:t>
              </a:r>
            </a:p>
          </p:txBody>
        </p:sp>
        <p:grpSp>
          <p:nvGrpSpPr>
            <p:cNvPr id="14" name="Группа 629"/>
            <p:cNvGrpSpPr>
              <a:grpSpLocks/>
            </p:cNvGrpSpPr>
            <p:nvPr/>
          </p:nvGrpSpPr>
          <p:grpSpPr bwMode="auto">
            <a:xfrm>
              <a:off x="7140938" y="3928255"/>
              <a:ext cx="155099" cy="151307"/>
              <a:chOff x="142483" y="3760971"/>
              <a:chExt cx="346075" cy="386605"/>
            </a:xfrm>
          </p:grpSpPr>
          <p:sp>
            <p:nvSpPr>
              <p:cNvPr id="103" name="Line 281"/>
              <p:cNvSpPr>
                <a:spLocks noChangeShapeType="1"/>
              </p:cNvSpPr>
              <p:nvPr/>
            </p:nvSpPr>
            <p:spPr bwMode="auto">
              <a:xfrm>
                <a:off x="203673" y="3847248"/>
                <a:ext cx="0" cy="30032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1083410">
                  <a:buClr>
                    <a:srgbClr val="000000"/>
                  </a:buClr>
                  <a:buSzPct val="100000"/>
                  <a:defRPr/>
                </a:pPr>
                <a:endParaRPr lang="ru-RU" sz="678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endParaRPr>
              </a:p>
            </p:txBody>
          </p:sp>
          <p:sp>
            <p:nvSpPr>
              <p:cNvPr id="104" name="Freeform 285"/>
              <p:cNvSpPr>
                <a:spLocks/>
              </p:cNvSpPr>
              <p:nvPr/>
            </p:nvSpPr>
            <p:spPr bwMode="auto">
              <a:xfrm>
                <a:off x="198223" y="3795140"/>
                <a:ext cx="270456" cy="228326"/>
              </a:xfrm>
              <a:custGeom>
                <a:avLst/>
                <a:gdLst>
                  <a:gd name="T0" fmla="*/ 0 w 291"/>
                  <a:gd name="T1" fmla="*/ 0 h 159"/>
                  <a:gd name="T2" fmla="*/ 0 w 291"/>
                  <a:gd name="T3" fmla="*/ 2147483647 h 159"/>
                  <a:gd name="T4" fmla="*/ 2147483647 w 291"/>
                  <a:gd name="T5" fmla="*/ 2147483647 h 159"/>
                  <a:gd name="T6" fmla="*/ 2147483647 w 291"/>
                  <a:gd name="T7" fmla="*/ 2147483647 h 159"/>
                  <a:gd name="T8" fmla="*/ 0 w 291"/>
                  <a:gd name="T9" fmla="*/ 0 h 1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1"/>
                  <a:gd name="T16" fmla="*/ 0 h 159"/>
                  <a:gd name="T17" fmla="*/ 291 w 291"/>
                  <a:gd name="T18" fmla="*/ 159 h 1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1" h="159">
                    <a:moveTo>
                      <a:pt x="0" y="0"/>
                    </a:moveTo>
                    <a:lnTo>
                      <a:pt x="0" y="159"/>
                    </a:lnTo>
                    <a:lnTo>
                      <a:pt x="291" y="114"/>
                    </a:lnTo>
                    <a:lnTo>
                      <a:pt x="291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defTabSz="1083410">
                  <a:defRPr/>
                </a:pPr>
                <a:endParaRPr lang="ru-RU" sz="678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+mj-lt"/>
                </a:endParaRPr>
              </a:p>
            </p:txBody>
          </p:sp>
          <p:sp>
            <p:nvSpPr>
              <p:cNvPr id="105" name="Text Box 286"/>
              <p:cNvSpPr txBox="1">
                <a:spLocks noChangeArrowheads="1"/>
              </p:cNvSpPr>
              <p:nvPr/>
            </p:nvSpPr>
            <p:spPr bwMode="auto">
              <a:xfrm>
                <a:off x="142483" y="3760971"/>
                <a:ext cx="346075" cy="3384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6561" tIns="48281" rIns="96561" bIns="48281">
                <a:spAutoFit/>
              </a:bodyPr>
              <a:lstStyle/>
              <a:p>
                <a:pPr algn="ctr" defTabSz="870873">
                  <a:defRPr/>
                </a:pPr>
                <a:endParaRPr lang="ru-RU" sz="339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endParaRPr>
              </a:p>
            </p:txBody>
          </p:sp>
        </p:grpSp>
        <p:sp>
          <p:nvSpPr>
            <p:cNvPr id="15" name="Text Box 97"/>
            <p:cNvSpPr txBox="1">
              <a:spLocks noChangeArrowheads="1"/>
            </p:cNvSpPr>
            <p:nvPr/>
          </p:nvSpPr>
          <p:spPr bwMode="auto">
            <a:xfrm>
              <a:off x="7361882" y="3879881"/>
              <a:ext cx="1716335" cy="200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8477" tIns="54241" rIns="108477" bIns="5424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763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пожарно-спасательные формирования</a:t>
              </a:r>
            </a:p>
          </p:txBody>
        </p:sp>
        <p:grpSp>
          <p:nvGrpSpPr>
            <p:cNvPr id="16" name="Group 316"/>
            <p:cNvGrpSpPr>
              <a:grpSpLocks/>
            </p:cNvGrpSpPr>
            <p:nvPr/>
          </p:nvGrpSpPr>
          <p:grpSpPr bwMode="auto">
            <a:xfrm>
              <a:off x="7129770" y="4103875"/>
              <a:ext cx="139927" cy="111367"/>
              <a:chOff x="4727" y="2506"/>
              <a:chExt cx="706" cy="1172"/>
            </a:xfrm>
          </p:grpSpPr>
          <p:sp>
            <p:nvSpPr>
              <p:cNvPr id="25" name="Freeform 317"/>
              <p:cNvSpPr>
                <a:spLocks/>
              </p:cNvSpPr>
              <p:nvPr/>
            </p:nvSpPr>
            <p:spPr bwMode="auto">
              <a:xfrm>
                <a:off x="4727" y="3558"/>
                <a:ext cx="46" cy="120"/>
              </a:xfrm>
              <a:custGeom>
                <a:avLst/>
                <a:gdLst>
                  <a:gd name="T0" fmla="*/ 0 w 139"/>
                  <a:gd name="T1" fmla="*/ 107 h 135"/>
                  <a:gd name="T2" fmla="*/ 0 w 139"/>
                  <a:gd name="T3" fmla="*/ 73 h 135"/>
                  <a:gd name="T4" fmla="*/ 5 w 139"/>
                  <a:gd name="T5" fmla="*/ 73 h 135"/>
                  <a:gd name="T6" fmla="*/ 5 w 139"/>
                  <a:gd name="T7" fmla="*/ 37 h 135"/>
                  <a:gd name="T8" fmla="*/ 10 w 139"/>
                  <a:gd name="T9" fmla="*/ 37 h 135"/>
                  <a:gd name="T10" fmla="*/ 10 w 139"/>
                  <a:gd name="T11" fmla="*/ 0 h 135"/>
                  <a:gd name="T12" fmla="*/ 15 w 139"/>
                  <a:gd name="T13" fmla="*/ 0 h 135"/>
                  <a:gd name="T14" fmla="*/ 15 w 139"/>
                  <a:gd name="T15" fmla="*/ 107 h 135"/>
                  <a:gd name="T16" fmla="*/ 0 w 139"/>
                  <a:gd name="T17" fmla="*/ 107 h 1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9"/>
                  <a:gd name="T28" fmla="*/ 0 h 135"/>
                  <a:gd name="T29" fmla="*/ 139 w 139"/>
                  <a:gd name="T30" fmla="*/ 135 h 13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9" h="135">
                    <a:moveTo>
                      <a:pt x="0" y="135"/>
                    </a:moveTo>
                    <a:lnTo>
                      <a:pt x="0" y="92"/>
                    </a:lnTo>
                    <a:lnTo>
                      <a:pt x="46" y="92"/>
                    </a:lnTo>
                    <a:lnTo>
                      <a:pt x="46" y="47"/>
                    </a:lnTo>
                    <a:lnTo>
                      <a:pt x="92" y="47"/>
                    </a:lnTo>
                    <a:lnTo>
                      <a:pt x="92" y="0"/>
                    </a:lnTo>
                    <a:lnTo>
                      <a:pt x="139" y="0"/>
                    </a:lnTo>
                    <a:lnTo>
                      <a:pt x="139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26" name="Freeform 318"/>
              <p:cNvSpPr>
                <a:spLocks/>
              </p:cNvSpPr>
              <p:nvPr/>
            </p:nvSpPr>
            <p:spPr bwMode="auto">
              <a:xfrm>
                <a:off x="4773" y="2564"/>
                <a:ext cx="648" cy="1114"/>
              </a:xfrm>
              <a:custGeom>
                <a:avLst/>
                <a:gdLst>
                  <a:gd name="T0" fmla="*/ 0 w 1946"/>
                  <a:gd name="T1" fmla="*/ 971 h 1278"/>
                  <a:gd name="T2" fmla="*/ 0 w 1946"/>
                  <a:gd name="T3" fmla="*/ 78 h 1278"/>
                  <a:gd name="T4" fmla="*/ 84 w 1946"/>
                  <a:gd name="T5" fmla="*/ 78 h 1278"/>
                  <a:gd name="T6" fmla="*/ 84 w 1946"/>
                  <a:gd name="T7" fmla="*/ 71 h 1278"/>
                  <a:gd name="T8" fmla="*/ 84 w 1946"/>
                  <a:gd name="T9" fmla="*/ 62 h 1278"/>
                  <a:gd name="T10" fmla="*/ 85 w 1946"/>
                  <a:gd name="T11" fmla="*/ 55 h 1278"/>
                  <a:gd name="T12" fmla="*/ 85 w 1946"/>
                  <a:gd name="T13" fmla="*/ 48 h 1278"/>
                  <a:gd name="T14" fmla="*/ 86 w 1946"/>
                  <a:gd name="T15" fmla="*/ 42 h 1278"/>
                  <a:gd name="T16" fmla="*/ 88 w 1946"/>
                  <a:gd name="T17" fmla="*/ 35 h 1278"/>
                  <a:gd name="T18" fmla="*/ 89 w 1946"/>
                  <a:gd name="T19" fmla="*/ 29 h 1278"/>
                  <a:gd name="T20" fmla="*/ 91 w 1946"/>
                  <a:gd name="T21" fmla="*/ 23 h 1278"/>
                  <a:gd name="T22" fmla="*/ 92 w 1946"/>
                  <a:gd name="T23" fmla="*/ 18 h 1278"/>
                  <a:gd name="T24" fmla="*/ 94 w 1946"/>
                  <a:gd name="T25" fmla="*/ 14 h 1278"/>
                  <a:gd name="T26" fmla="*/ 96 w 1946"/>
                  <a:gd name="T27" fmla="*/ 10 h 1278"/>
                  <a:gd name="T28" fmla="*/ 98 w 1946"/>
                  <a:gd name="T29" fmla="*/ 6 h 1278"/>
                  <a:gd name="T30" fmla="*/ 101 w 1946"/>
                  <a:gd name="T31" fmla="*/ 3 h 1278"/>
                  <a:gd name="T32" fmla="*/ 103 w 1946"/>
                  <a:gd name="T33" fmla="*/ 3 h 1278"/>
                  <a:gd name="T34" fmla="*/ 105 w 1946"/>
                  <a:gd name="T35" fmla="*/ 0 h 1278"/>
                  <a:gd name="T36" fmla="*/ 108 w 1946"/>
                  <a:gd name="T37" fmla="*/ 0 h 1278"/>
                  <a:gd name="T38" fmla="*/ 110 w 1946"/>
                  <a:gd name="T39" fmla="*/ 0 h 1278"/>
                  <a:gd name="T40" fmla="*/ 113 w 1946"/>
                  <a:gd name="T41" fmla="*/ 3 h 1278"/>
                  <a:gd name="T42" fmla="*/ 115 w 1946"/>
                  <a:gd name="T43" fmla="*/ 3 h 1278"/>
                  <a:gd name="T44" fmla="*/ 118 w 1946"/>
                  <a:gd name="T45" fmla="*/ 6 h 1278"/>
                  <a:gd name="T46" fmla="*/ 120 w 1946"/>
                  <a:gd name="T47" fmla="*/ 10 h 1278"/>
                  <a:gd name="T48" fmla="*/ 122 w 1946"/>
                  <a:gd name="T49" fmla="*/ 14 h 1278"/>
                  <a:gd name="T50" fmla="*/ 124 w 1946"/>
                  <a:gd name="T51" fmla="*/ 18 h 1278"/>
                  <a:gd name="T52" fmla="*/ 125 w 1946"/>
                  <a:gd name="T53" fmla="*/ 23 h 1278"/>
                  <a:gd name="T54" fmla="*/ 127 w 1946"/>
                  <a:gd name="T55" fmla="*/ 29 h 1278"/>
                  <a:gd name="T56" fmla="*/ 128 w 1946"/>
                  <a:gd name="T57" fmla="*/ 35 h 1278"/>
                  <a:gd name="T58" fmla="*/ 130 w 1946"/>
                  <a:gd name="T59" fmla="*/ 42 h 1278"/>
                  <a:gd name="T60" fmla="*/ 130 w 1946"/>
                  <a:gd name="T61" fmla="*/ 48 h 1278"/>
                  <a:gd name="T62" fmla="*/ 131 w 1946"/>
                  <a:gd name="T63" fmla="*/ 55 h 1278"/>
                  <a:gd name="T64" fmla="*/ 132 w 1946"/>
                  <a:gd name="T65" fmla="*/ 62 h 1278"/>
                  <a:gd name="T66" fmla="*/ 132 w 1946"/>
                  <a:gd name="T67" fmla="*/ 71 h 1278"/>
                  <a:gd name="T68" fmla="*/ 132 w 1946"/>
                  <a:gd name="T69" fmla="*/ 78 h 1278"/>
                  <a:gd name="T70" fmla="*/ 216 w 1946"/>
                  <a:gd name="T71" fmla="*/ 78 h 1278"/>
                  <a:gd name="T72" fmla="*/ 216 w 1946"/>
                  <a:gd name="T73" fmla="*/ 970 h 1278"/>
                  <a:gd name="T74" fmla="*/ 0 w 1946"/>
                  <a:gd name="T75" fmla="*/ 971 h 127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946"/>
                  <a:gd name="T115" fmla="*/ 0 h 1278"/>
                  <a:gd name="T116" fmla="*/ 1946 w 1946"/>
                  <a:gd name="T117" fmla="*/ 1278 h 1278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946" h="1278">
                    <a:moveTo>
                      <a:pt x="0" y="1278"/>
                    </a:moveTo>
                    <a:lnTo>
                      <a:pt x="0" y="103"/>
                    </a:lnTo>
                    <a:lnTo>
                      <a:pt x="753" y="103"/>
                    </a:lnTo>
                    <a:lnTo>
                      <a:pt x="754" y="93"/>
                    </a:lnTo>
                    <a:lnTo>
                      <a:pt x="757" y="82"/>
                    </a:lnTo>
                    <a:lnTo>
                      <a:pt x="763" y="72"/>
                    </a:lnTo>
                    <a:lnTo>
                      <a:pt x="769" y="63"/>
                    </a:lnTo>
                    <a:lnTo>
                      <a:pt x="779" y="55"/>
                    </a:lnTo>
                    <a:lnTo>
                      <a:pt x="790" y="46"/>
                    </a:lnTo>
                    <a:lnTo>
                      <a:pt x="803" y="38"/>
                    </a:lnTo>
                    <a:lnTo>
                      <a:pt x="817" y="30"/>
                    </a:lnTo>
                    <a:lnTo>
                      <a:pt x="833" y="24"/>
                    </a:lnTo>
                    <a:lnTo>
                      <a:pt x="849" y="18"/>
                    </a:lnTo>
                    <a:lnTo>
                      <a:pt x="867" y="13"/>
                    </a:lnTo>
                    <a:lnTo>
                      <a:pt x="887" y="8"/>
                    </a:lnTo>
                    <a:lnTo>
                      <a:pt x="907" y="5"/>
                    </a:lnTo>
                    <a:lnTo>
                      <a:pt x="928" y="3"/>
                    </a:lnTo>
                    <a:lnTo>
                      <a:pt x="950" y="0"/>
                    </a:lnTo>
                    <a:lnTo>
                      <a:pt x="972" y="0"/>
                    </a:lnTo>
                    <a:lnTo>
                      <a:pt x="995" y="0"/>
                    </a:lnTo>
                    <a:lnTo>
                      <a:pt x="1017" y="3"/>
                    </a:lnTo>
                    <a:lnTo>
                      <a:pt x="1038" y="5"/>
                    </a:lnTo>
                    <a:lnTo>
                      <a:pt x="1059" y="8"/>
                    </a:lnTo>
                    <a:lnTo>
                      <a:pt x="1078" y="13"/>
                    </a:lnTo>
                    <a:lnTo>
                      <a:pt x="1096" y="18"/>
                    </a:lnTo>
                    <a:lnTo>
                      <a:pt x="1113" y="24"/>
                    </a:lnTo>
                    <a:lnTo>
                      <a:pt x="1129" y="30"/>
                    </a:lnTo>
                    <a:lnTo>
                      <a:pt x="1143" y="38"/>
                    </a:lnTo>
                    <a:lnTo>
                      <a:pt x="1155" y="46"/>
                    </a:lnTo>
                    <a:lnTo>
                      <a:pt x="1167" y="55"/>
                    </a:lnTo>
                    <a:lnTo>
                      <a:pt x="1175" y="63"/>
                    </a:lnTo>
                    <a:lnTo>
                      <a:pt x="1183" y="72"/>
                    </a:lnTo>
                    <a:lnTo>
                      <a:pt x="1189" y="82"/>
                    </a:lnTo>
                    <a:lnTo>
                      <a:pt x="1192" y="93"/>
                    </a:lnTo>
                    <a:lnTo>
                      <a:pt x="1193" y="103"/>
                    </a:lnTo>
                    <a:lnTo>
                      <a:pt x="1946" y="103"/>
                    </a:lnTo>
                    <a:lnTo>
                      <a:pt x="1946" y="1277"/>
                    </a:lnTo>
                    <a:lnTo>
                      <a:pt x="0" y="1278"/>
                    </a:lnTo>
                    <a:close/>
                  </a:path>
                </a:pathLst>
              </a:custGeom>
              <a:solidFill>
                <a:srgbClr val="B233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27" name="Rectangle 319"/>
              <p:cNvSpPr>
                <a:spLocks noChangeArrowheads="1"/>
              </p:cNvSpPr>
              <p:nvPr/>
            </p:nvSpPr>
            <p:spPr bwMode="auto">
              <a:xfrm>
                <a:off x="5188" y="3087"/>
                <a:ext cx="42" cy="3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28" name="Rectangle 320"/>
              <p:cNvSpPr>
                <a:spLocks noChangeArrowheads="1"/>
              </p:cNvSpPr>
              <p:nvPr/>
            </p:nvSpPr>
            <p:spPr bwMode="auto">
              <a:xfrm>
                <a:off x="5168" y="3134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29" name="Rectangle 321"/>
              <p:cNvSpPr>
                <a:spLocks noChangeArrowheads="1"/>
              </p:cNvSpPr>
              <p:nvPr/>
            </p:nvSpPr>
            <p:spPr bwMode="auto">
              <a:xfrm>
                <a:off x="5306" y="3034"/>
                <a:ext cx="42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30" name="Rectangle 322"/>
              <p:cNvSpPr>
                <a:spLocks noChangeArrowheads="1"/>
              </p:cNvSpPr>
              <p:nvPr/>
            </p:nvSpPr>
            <p:spPr bwMode="auto">
              <a:xfrm>
                <a:off x="5286" y="3087"/>
                <a:ext cx="40" cy="3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31" name="Rectangle 323"/>
              <p:cNvSpPr>
                <a:spLocks noChangeArrowheads="1"/>
              </p:cNvSpPr>
              <p:nvPr/>
            </p:nvSpPr>
            <p:spPr bwMode="auto">
              <a:xfrm>
                <a:off x="5286" y="2987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32" name="Rectangle 324"/>
              <p:cNvSpPr>
                <a:spLocks noChangeArrowheads="1"/>
              </p:cNvSpPr>
              <p:nvPr/>
            </p:nvSpPr>
            <p:spPr bwMode="auto">
              <a:xfrm>
                <a:off x="4773" y="3076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33" name="Rectangle 325"/>
              <p:cNvSpPr>
                <a:spLocks noChangeArrowheads="1"/>
              </p:cNvSpPr>
              <p:nvPr/>
            </p:nvSpPr>
            <p:spPr bwMode="auto">
              <a:xfrm>
                <a:off x="4773" y="3024"/>
                <a:ext cx="18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34" name="Rectangle 326"/>
              <p:cNvSpPr>
                <a:spLocks noChangeArrowheads="1"/>
              </p:cNvSpPr>
              <p:nvPr/>
            </p:nvSpPr>
            <p:spPr bwMode="auto">
              <a:xfrm>
                <a:off x="4773" y="3123"/>
                <a:ext cx="18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35" name="Rectangle 327"/>
              <p:cNvSpPr>
                <a:spLocks noChangeArrowheads="1"/>
              </p:cNvSpPr>
              <p:nvPr/>
            </p:nvSpPr>
            <p:spPr bwMode="auto">
              <a:xfrm>
                <a:off x="4946" y="3076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36" name="Rectangle 328"/>
              <p:cNvSpPr>
                <a:spLocks noChangeArrowheads="1"/>
              </p:cNvSpPr>
              <p:nvPr/>
            </p:nvSpPr>
            <p:spPr bwMode="auto">
              <a:xfrm>
                <a:off x="4924" y="312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37" name="Rectangle 329"/>
              <p:cNvSpPr>
                <a:spLocks noChangeArrowheads="1"/>
              </p:cNvSpPr>
              <p:nvPr/>
            </p:nvSpPr>
            <p:spPr bwMode="auto">
              <a:xfrm>
                <a:off x="4773" y="345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38" name="Rectangle 330"/>
              <p:cNvSpPr>
                <a:spLocks noChangeArrowheads="1"/>
              </p:cNvSpPr>
              <p:nvPr/>
            </p:nvSpPr>
            <p:spPr bwMode="auto">
              <a:xfrm>
                <a:off x="4773" y="3406"/>
                <a:ext cx="18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39" name="Rectangle 331"/>
              <p:cNvSpPr>
                <a:spLocks noChangeArrowheads="1"/>
              </p:cNvSpPr>
              <p:nvPr/>
            </p:nvSpPr>
            <p:spPr bwMode="auto">
              <a:xfrm>
                <a:off x="4773" y="3505"/>
                <a:ext cx="18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40" name="Rectangle 332"/>
              <p:cNvSpPr>
                <a:spLocks noChangeArrowheads="1"/>
              </p:cNvSpPr>
              <p:nvPr/>
            </p:nvSpPr>
            <p:spPr bwMode="auto">
              <a:xfrm>
                <a:off x="4946" y="345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41" name="Rectangle 333"/>
              <p:cNvSpPr>
                <a:spLocks noChangeArrowheads="1"/>
              </p:cNvSpPr>
              <p:nvPr/>
            </p:nvSpPr>
            <p:spPr bwMode="auto">
              <a:xfrm>
                <a:off x="4924" y="3505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42" name="Freeform 334"/>
              <p:cNvSpPr>
                <a:spLocks/>
              </p:cNvSpPr>
              <p:nvPr/>
            </p:nvSpPr>
            <p:spPr bwMode="auto">
              <a:xfrm>
                <a:off x="5024" y="3076"/>
                <a:ext cx="146" cy="89"/>
              </a:xfrm>
              <a:custGeom>
                <a:avLst/>
                <a:gdLst>
                  <a:gd name="T0" fmla="*/ 48 w 440"/>
                  <a:gd name="T1" fmla="*/ 78 h 102"/>
                  <a:gd name="T2" fmla="*/ 48 w 440"/>
                  <a:gd name="T3" fmla="*/ 70 h 102"/>
                  <a:gd name="T4" fmla="*/ 48 w 440"/>
                  <a:gd name="T5" fmla="*/ 63 h 102"/>
                  <a:gd name="T6" fmla="*/ 47 w 440"/>
                  <a:gd name="T7" fmla="*/ 55 h 102"/>
                  <a:gd name="T8" fmla="*/ 46 w 440"/>
                  <a:gd name="T9" fmla="*/ 49 h 102"/>
                  <a:gd name="T10" fmla="*/ 45 w 440"/>
                  <a:gd name="T11" fmla="*/ 42 h 102"/>
                  <a:gd name="T12" fmla="*/ 44 w 440"/>
                  <a:gd name="T13" fmla="*/ 35 h 102"/>
                  <a:gd name="T14" fmla="*/ 43 w 440"/>
                  <a:gd name="T15" fmla="*/ 29 h 102"/>
                  <a:gd name="T16" fmla="*/ 41 w 440"/>
                  <a:gd name="T17" fmla="*/ 23 h 102"/>
                  <a:gd name="T18" fmla="*/ 39 w 440"/>
                  <a:gd name="T19" fmla="*/ 18 h 102"/>
                  <a:gd name="T20" fmla="*/ 38 w 440"/>
                  <a:gd name="T21" fmla="*/ 14 h 102"/>
                  <a:gd name="T22" fmla="*/ 36 w 440"/>
                  <a:gd name="T23" fmla="*/ 10 h 102"/>
                  <a:gd name="T24" fmla="*/ 34 w 440"/>
                  <a:gd name="T25" fmla="*/ 6 h 102"/>
                  <a:gd name="T26" fmla="*/ 32 w 440"/>
                  <a:gd name="T27" fmla="*/ 3 h 102"/>
                  <a:gd name="T28" fmla="*/ 29 w 440"/>
                  <a:gd name="T29" fmla="*/ 3 h 102"/>
                  <a:gd name="T30" fmla="*/ 27 w 440"/>
                  <a:gd name="T31" fmla="*/ 0 h 102"/>
                  <a:gd name="T32" fmla="*/ 24 w 440"/>
                  <a:gd name="T33" fmla="*/ 0 h 102"/>
                  <a:gd name="T34" fmla="*/ 22 w 440"/>
                  <a:gd name="T35" fmla="*/ 0 h 102"/>
                  <a:gd name="T36" fmla="*/ 19 w 440"/>
                  <a:gd name="T37" fmla="*/ 3 h 102"/>
                  <a:gd name="T38" fmla="*/ 17 w 440"/>
                  <a:gd name="T39" fmla="*/ 3 h 102"/>
                  <a:gd name="T40" fmla="*/ 15 w 440"/>
                  <a:gd name="T41" fmla="*/ 6 h 102"/>
                  <a:gd name="T42" fmla="*/ 13 w 440"/>
                  <a:gd name="T43" fmla="*/ 10 h 102"/>
                  <a:gd name="T44" fmla="*/ 11 w 440"/>
                  <a:gd name="T45" fmla="*/ 14 h 102"/>
                  <a:gd name="T46" fmla="*/ 9 w 440"/>
                  <a:gd name="T47" fmla="*/ 18 h 102"/>
                  <a:gd name="T48" fmla="*/ 7 w 440"/>
                  <a:gd name="T49" fmla="*/ 23 h 102"/>
                  <a:gd name="T50" fmla="*/ 6 w 440"/>
                  <a:gd name="T51" fmla="*/ 29 h 102"/>
                  <a:gd name="T52" fmla="*/ 4 w 440"/>
                  <a:gd name="T53" fmla="*/ 35 h 102"/>
                  <a:gd name="T54" fmla="*/ 3 w 440"/>
                  <a:gd name="T55" fmla="*/ 42 h 102"/>
                  <a:gd name="T56" fmla="*/ 2 w 440"/>
                  <a:gd name="T57" fmla="*/ 49 h 102"/>
                  <a:gd name="T58" fmla="*/ 1 w 440"/>
                  <a:gd name="T59" fmla="*/ 55 h 102"/>
                  <a:gd name="T60" fmla="*/ 0 w 440"/>
                  <a:gd name="T61" fmla="*/ 63 h 102"/>
                  <a:gd name="T62" fmla="*/ 0 w 440"/>
                  <a:gd name="T63" fmla="*/ 70 h 102"/>
                  <a:gd name="T64" fmla="*/ 0 w 440"/>
                  <a:gd name="T65" fmla="*/ 78 h 102"/>
                  <a:gd name="T66" fmla="*/ 48 w 440"/>
                  <a:gd name="T67" fmla="*/ 78 h 10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40"/>
                  <a:gd name="T103" fmla="*/ 0 h 102"/>
                  <a:gd name="T104" fmla="*/ 440 w 440"/>
                  <a:gd name="T105" fmla="*/ 102 h 10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40" h="102">
                    <a:moveTo>
                      <a:pt x="440" y="102"/>
                    </a:moveTo>
                    <a:lnTo>
                      <a:pt x="439" y="92"/>
                    </a:lnTo>
                    <a:lnTo>
                      <a:pt x="436" y="82"/>
                    </a:lnTo>
                    <a:lnTo>
                      <a:pt x="430" y="72"/>
                    </a:lnTo>
                    <a:lnTo>
                      <a:pt x="422" y="64"/>
                    </a:lnTo>
                    <a:lnTo>
                      <a:pt x="414" y="55"/>
                    </a:lnTo>
                    <a:lnTo>
                      <a:pt x="402" y="46"/>
                    </a:lnTo>
                    <a:lnTo>
                      <a:pt x="390" y="38"/>
                    </a:lnTo>
                    <a:lnTo>
                      <a:pt x="376" y="30"/>
                    </a:lnTo>
                    <a:lnTo>
                      <a:pt x="360" y="24"/>
                    </a:lnTo>
                    <a:lnTo>
                      <a:pt x="343" y="18"/>
                    </a:lnTo>
                    <a:lnTo>
                      <a:pt x="325" y="13"/>
                    </a:lnTo>
                    <a:lnTo>
                      <a:pt x="306" y="8"/>
                    </a:lnTo>
                    <a:lnTo>
                      <a:pt x="285" y="5"/>
                    </a:lnTo>
                    <a:lnTo>
                      <a:pt x="264" y="3"/>
                    </a:lnTo>
                    <a:lnTo>
                      <a:pt x="242" y="0"/>
                    </a:lnTo>
                    <a:lnTo>
                      <a:pt x="219" y="0"/>
                    </a:lnTo>
                    <a:lnTo>
                      <a:pt x="197" y="0"/>
                    </a:lnTo>
                    <a:lnTo>
                      <a:pt x="175" y="3"/>
                    </a:lnTo>
                    <a:lnTo>
                      <a:pt x="154" y="5"/>
                    </a:lnTo>
                    <a:lnTo>
                      <a:pt x="134" y="8"/>
                    </a:lnTo>
                    <a:lnTo>
                      <a:pt x="114" y="13"/>
                    </a:lnTo>
                    <a:lnTo>
                      <a:pt x="96" y="18"/>
                    </a:lnTo>
                    <a:lnTo>
                      <a:pt x="80" y="24"/>
                    </a:lnTo>
                    <a:lnTo>
                      <a:pt x="64" y="30"/>
                    </a:lnTo>
                    <a:lnTo>
                      <a:pt x="50" y="38"/>
                    </a:lnTo>
                    <a:lnTo>
                      <a:pt x="37" y="46"/>
                    </a:lnTo>
                    <a:lnTo>
                      <a:pt x="26" y="55"/>
                    </a:lnTo>
                    <a:lnTo>
                      <a:pt x="16" y="64"/>
                    </a:lnTo>
                    <a:lnTo>
                      <a:pt x="10" y="72"/>
                    </a:lnTo>
                    <a:lnTo>
                      <a:pt x="4" y="82"/>
                    </a:lnTo>
                    <a:lnTo>
                      <a:pt x="1" y="92"/>
                    </a:lnTo>
                    <a:lnTo>
                      <a:pt x="0" y="102"/>
                    </a:lnTo>
                    <a:lnTo>
                      <a:pt x="440" y="102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43" name="Freeform 335"/>
              <p:cNvSpPr>
                <a:spLocks/>
              </p:cNvSpPr>
              <p:nvPr/>
            </p:nvSpPr>
            <p:spPr bwMode="auto">
              <a:xfrm>
                <a:off x="4789" y="2506"/>
                <a:ext cx="615" cy="147"/>
              </a:xfrm>
              <a:custGeom>
                <a:avLst/>
                <a:gdLst>
                  <a:gd name="T0" fmla="*/ 100 w 1847"/>
                  <a:gd name="T1" fmla="*/ 50 h 168"/>
                  <a:gd name="T2" fmla="*/ 95 w 1847"/>
                  <a:gd name="T3" fmla="*/ 53 h 168"/>
                  <a:gd name="T4" fmla="*/ 91 w 1847"/>
                  <a:gd name="T5" fmla="*/ 60 h 168"/>
                  <a:gd name="T6" fmla="*/ 87 w 1847"/>
                  <a:gd name="T7" fmla="*/ 68 h 168"/>
                  <a:gd name="T8" fmla="*/ 84 w 1847"/>
                  <a:gd name="T9" fmla="*/ 79 h 168"/>
                  <a:gd name="T10" fmla="*/ 81 w 1847"/>
                  <a:gd name="T11" fmla="*/ 92 h 168"/>
                  <a:gd name="T12" fmla="*/ 79 w 1847"/>
                  <a:gd name="T13" fmla="*/ 105 h 168"/>
                  <a:gd name="T14" fmla="*/ 78 w 1847"/>
                  <a:gd name="T15" fmla="*/ 121 h 168"/>
                  <a:gd name="T16" fmla="*/ 0 w 1847"/>
                  <a:gd name="T17" fmla="*/ 129 h 168"/>
                  <a:gd name="T18" fmla="*/ 1 w 1847"/>
                  <a:gd name="T19" fmla="*/ 88 h 168"/>
                  <a:gd name="T20" fmla="*/ 6 w 1847"/>
                  <a:gd name="T21" fmla="*/ 88 h 168"/>
                  <a:gd name="T22" fmla="*/ 16 w 1847"/>
                  <a:gd name="T23" fmla="*/ 88 h 168"/>
                  <a:gd name="T24" fmla="*/ 28 w 1847"/>
                  <a:gd name="T25" fmla="*/ 88 h 168"/>
                  <a:gd name="T26" fmla="*/ 41 w 1847"/>
                  <a:gd name="T27" fmla="*/ 88 h 168"/>
                  <a:gd name="T28" fmla="*/ 54 w 1847"/>
                  <a:gd name="T29" fmla="*/ 88 h 168"/>
                  <a:gd name="T30" fmla="*/ 65 w 1847"/>
                  <a:gd name="T31" fmla="*/ 88 h 168"/>
                  <a:gd name="T32" fmla="*/ 71 w 1847"/>
                  <a:gd name="T33" fmla="*/ 88 h 168"/>
                  <a:gd name="T34" fmla="*/ 74 w 1847"/>
                  <a:gd name="T35" fmla="*/ 80 h 168"/>
                  <a:gd name="T36" fmla="*/ 76 w 1847"/>
                  <a:gd name="T37" fmla="*/ 64 h 168"/>
                  <a:gd name="T38" fmla="*/ 79 w 1847"/>
                  <a:gd name="T39" fmla="*/ 47 h 168"/>
                  <a:gd name="T40" fmla="*/ 83 w 1847"/>
                  <a:gd name="T41" fmla="*/ 33 h 168"/>
                  <a:gd name="T42" fmla="*/ 86 w 1847"/>
                  <a:gd name="T43" fmla="*/ 21 h 168"/>
                  <a:gd name="T44" fmla="*/ 91 w 1847"/>
                  <a:gd name="T45" fmla="*/ 10 h 168"/>
                  <a:gd name="T46" fmla="*/ 95 w 1847"/>
                  <a:gd name="T47" fmla="*/ 4 h 168"/>
                  <a:gd name="T48" fmla="*/ 100 w 1847"/>
                  <a:gd name="T49" fmla="*/ 1 h 168"/>
                  <a:gd name="T50" fmla="*/ 105 w 1847"/>
                  <a:gd name="T51" fmla="*/ 1 h 168"/>
                  <a:gd name="T52" fmla="*/ 110 w 1847"/>
                  <a:gd name="T53" fmla="*/ 4 h 168"/>
                  <a:gd name="T54" fmla="*/ 114 w 1847"/>
                  <a:gd name="T55" fmla="*/ 10 h 168"/>
                  <a:gd name="T56" fmla="*/ 119 w 1847"/>
                  <a:gd name="T57" fmla="*/ 21 h 168"/>
                  <a:gd name="T58" fmla="*/ 123 w 1847"/>
                  <a:gd name="T59" fmla="*/ 33 h 168"/>
                  <a:gd name="T60" fmla="*/ 126 w 1847"/>
                  <a:gd name="T61" fmla="*/ 47 h 168"/>
                  <a:gd name="T62" fmla="*/ 129 w 1847"/>
                  <a:gd name="T63" fmla="*/ 64 h 168"/>
                  <a:gd name="T64" fmla="*/ 131 w 1847"/>
                  <a:gd name="T65" fmla="*/ 80 h 168"/>
                  <a:gd name="T66" fmla="*/ 134 w 1847"/>
                  <a:gd name="T67" fmla="*/ 88 h 168"/>
                  <a:gd name="T68" fmla="*/ 140 w 1847"/>
                  <a:gd name="T69" fmla="*/ 88 h 168"/>
                  <a:gd name="T70" fmla="*/ 151 w 1847"/>
                  <a:gd name="T71" fmla="*/ 88 h 168"/>
                  <a:gd name="T72" fmla="*/ 163 w 1847"/>
                  <a:gd name="T73" fmla="*/ 88 h 168"/>
                  <a:gd name="T74" fmla="*/ 176 w 1847"/>
                  <a:gd name="T75" fmla="*/ 88 h 168"/>
                  <a:gd name="T76" fmla="*/ 189 w 1847"/>
                  <a:gd name="T77" fmla="*/ 88 h 168"/>
                  <a:gd name="T78" fmla="*/ 198 w 1847"/>
                  <a:gd name="T79" fmla="*/ 88 h 168"/>
                  <a:gd name="T80" fmla="*/ 204 w 1847"/>
                  <a:gd name="T81" fmla="*/ 88 h 168"/>
                  <a:gd name="T82" fmla="*/ 205 w 1847"/>
                  <a:gd name="T83" fmla="*/ 129 h 168"/>
                  <a:gd name="T84" fmla="*/ 127 w 1847"/>
                  <a:gd name="T85" fmla="*/ 121 h 168"/>
                  <a:gd name="T86" fmla="*/ 126 w 1847"/>
                  <a:gd name="T87" fmla="*/ 105 h 168"/>
                  <a:gd name="T88" fmla="*/ 124 w 1847"/>
                  <a:gd name="T89" fmla="*/ 92 h 168"/>
                  <a:gd name="T90" fmla="*/ 121 w 1847"/>
                  <a:gd name="T91" fmla="*/ 79 h 168"/>
                  <a:gd name="T92" fmla="*/ 118 w 1847"/>
                  <a:gd name="T93" fmla="*/ 68 h 168"/>
                  <a:gd name="T94" fmla="*/ 114 w 1847"/>
                  <a:gd name="T95" fmla="*/ 60 h 168"/>
                  <a:gd name="T96" fmla="*/ 110 w 1847"/>
                  <a:gd name="T97" fmla="*/ 53 h 168"/>
                  <a:gd name="T98" fmla="*/ 105 w 1847"/>
                  <a:gd name="T99" fmla="*/ 50 h 16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847"/>
                  <a:gd name="T151" fmla="*/ 0 h 168"/>
                  <a:gd name="T152" fmla="*/ 1847 w 1847"/>
                  <a:gd name="T153" fmla="*/ 168 h 16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847" h="168">
                    <a:moveTo>
                      <a:pt x="923" y="65"/>
                    </a:moveTo>
                    <a:lnTo>
                      <a:pt x="901" y="65"/>
                    </a:lnTo>
                    <a:lnTo>
                      <a:pt x="879" y="68"/>
                    </a:lnTo>
                    <a:lnTo>
                      <a:pt x="858" y="70"/>
                    </a:lnTo>
                    <a:lnTo>
                      <a:pt x="838" y="73"/>
                    </a:lnTo>
                    <a:lnTo>
                      <a:pt x="818" y="78"/>
                    </a:lnTo>
                    <a:lnTo>
                      <a:pt x="800" y="83"/>
                    </a:lnTo>
                    <a:lnTo>
                      <a:pt x="784" y="89"/>
                    </a:lnTo>
                    <a:lnTo>
                      <a:pt x="768" y="95"/>
                    </a:lnTo>
                    <a:lnTo>
                      <a:pt x="754" y="103"/>
                    </a:lnTo>
                    <a:lnTo>
                      <a:pt x="741" y="111"/>
                    </a:lnTo>
                    <a:lnTo>
                      <a:pt x="730" y="120"/>
                    </a:lnTo>
                    <a:lnTo>
                      <a:pt x="720" y="128"/>
                    </a:lnTo>
                    <a:lnTo>
                      <a:pt x="714" y="137"/>
                    </a:lnTo>
                    <a:lnTo>
                      <a:pt x="708" y="147"/>
                    </a:lnTo>
                    <a:lnTo>
                      <a:pt x="705" y="158"/>
                    </a:lnTo>
                    <a:lnTo>
                      <a:pt x="704" y="168"/>
                    </a:lnTo>
                    <a:lnTo>
                      <a:pt x="0" y="168"/>
                    </a:lnTo>
                    <a:lnTo>
                      <a:pt x="0" y="116"/>
                    </a:lnTo>
                    <a:lnTo>
                      <a:pt x="7" y="116"/>
                    </a:lnTo>
                    <a:lnTo>
                      <a:pt x="27" y="116"/>
                    </a:lnTo>
                    <a:lnTo>
                      <a:pt x="57" y="116"/>
                    </a:lnTo>
                    <a:lnTo>
                      <a:pt x="97" y="116"/>
                    </a:lnTo>
                    <a:lnTo>
                      <a:pt x="145" y="116"/>
                    </a:lnTo>
                    <a:lnTo>
                      <a:pt x="197" y="116"/>
                    </a:lnTo>
                    <a:lnTo>
                      <a:pt x="254" y="116"/>
                    </a:lnTo>
                    <a:lnTo>
                      <a:pt x="313" y="116"/>
                    </a:lnTo>
                    <a:lnTo>
                      <a:pt x="373" y="116"/>
                    </a:lnTo>
                    <a:lnTo>
                      <a:pt x="431" y="116"/>
                    </a:lnTo>
                    <a:lnTo>
                      <a:pt x="486" y="116"/>
                    </a:lnTo>
                    <a:lnTo>
                      <a:pt x="537" y="116"/>
                    </a:lnTo>
                    <a:lnTo>
                      <a:pt x="582" y="116"/>
                    </a:lnTo>
                    <a:lnTo>
                      <a:pt x="617" y="116"/>
                    </a:lnTo>
                    <a:lnTo>
                      <a:pt x="644" y="116"/>
                    </a:lnTo>
                    <a:lnTo>
                      <a:pt x="658" y="116"/>
                    </a:lnTo>
                    <a:lnTo>
                      <a:pt x="666" y="105"/>
                    </a:lnTo>
                    <a:lnTo>
                      <a:pt x="675" y="94"/>
                    </a:lnTo>
                    <a:lnTo>
                      <a:pt x="686" y="83"/>
                    </a:lnTo>
                    <a:lnTo>
                      <a:pt x="698" y="72"/>
                    </a:lnTo>
                    <a:lnTo>
                      <a:pt x="713" y="62"/>
                    </a:lnTo>
                    <a:lnTo>
                      <a:pt x="727" y="53"/>
                    </a:lnTo>
                    <a:lnTo>
                      <a:pt x="744" y="43"/>
                    </a:lnTo>
                    <a:lnTo>
                      <a:pt x="760" y="35"/>
                    </a:lnTo>
                    <a:lnTo>
                      <a:pt x="778" y="28"/>
                    </a:lnTo>
                    <a:lnTo>
                      <a:pt x="797" y="21"/>
                    </a:lnTo>
                    <a:lnTo>
                      <a:pt x="817" y="14"/>
                    </a:lnTo>
                    <a:lnTo>
                      <a:pt x="838" y="10"/>
                    </a:lnTo>
                    <a:lnTo>
                      <a:pt x="858" y="6"/>
                    </a:lnTo>
                    <a:lnTo>
                      <a:pt x="880" y="2"/>
                    </a:lnTo>
                    <a:lnTo>
                      <a:pt x="901" y="1"/>
                    </a:lnTo>
                    <a:lnTo>
                      <a:pt x="923" y="0"/>
                    </a:lnTo>
                    <a:lnTo>
                      <a:pt x="946" y="1"/>
                    </a:lnTo>
                    <a:lnTo>
                      <a:pt x="968" y="2"/>
                    </a:lnTo>
                    <a:lnTo>
                      <a:pt x="989" y="6"/>
                    </a:lnTo>
                    <a:lnTo>
                      <a:pt x="1010" y="10"/>
                    </a:lnTo>
                    <a:lnTo>
                      <a:pt x="1030" y="14"/>
                    </a:lnTo>
                    <a:lnTo>
                      <a:pt x="1050" y="21"/>
                    </a:lnTo>
                    <a:lnTo>
                      <a:pt x="1069" y="28"/>
                    </a:lnTo>
                    <a:lnTo>
                      <a:pt x="1088" y="35"/>
                    </a:lnTo>
                    <a:lnTo>
                      <a:pt x="1104" y="43"/>
                    </a:lnTo>
                    <a:lnTo>
                      <a:pt x="1121" y="53"/>
                    </a:lnTo>
                    <a:lnTo>
                      <a:pt x="1135" y="62"/>
                    </a:lnTo>
                    <a:lnTo>
                      <a:pt x="1149" y="72"/>
                    </a:lnTo>
                    <a:lnTo>
                      <a:pt x="1161" y="83"/>
                    </a:lnTo>
                    <a:lnTo>
                      <a:pt x="1172" y="94"/>
                    </a:lnTo>
                    <a:lnTo>
                      <a:pt x="1181" y="105"/>
                    </a:lnTo>
                    <a:lnTo>
                      <a:pt x="1189" y="116"/>
                    </a:lnTo>
                    <a:lnTo>
                      <a:pt x="1203" y="116"/>
                    </a:lnTo>
                    <a:lnTo>
                      <a:pt x="1230" y="116"/>
                    </a:lnTo>
                    <a:lnTo>
                      <a:pt x="1265" y="116"/>
                    </a:lnTo>
                    <a:lnTo>
                      <a:pt x="1309" y="116"/>
                    </a:lnTo>
                    <a:lnTo>
                      <a:pt x="1360" y="116"/>
                    </a:lnTo>
                    <a:lnTo>
                      <a:pt x="1416" y="116"/>
                    </a:lnTo>
                    <a:lnTo>
                      <a:pt x="1475" y="116"/>
                    </a:lnTo>
                    <a:lnTo>
                      <a:pt x="1535" y="116"/>
                    </a:lnTo>
                    <a:lnTo>
                      <a:pt x="1593" y="116"/>
                    </a:lnTo>
                    <a:lnTo>
                      <a:pt x="1650" y="116"/>
                    </a:lnTo>
                    <a:lnTo>
                      <a:pt x="1703" y="116"/>
                    </a:lnTo>
                    <a:lnTo>
                      <a:pt x="1751" y="116"/>
                    </a:lnTo>
                    <a:lnTo>
                      <a:pt x="1791" y="116"/>
                    </a:lnTo>
                    <a:lnTo>
                      <a:pt x="1821" y="116"/>
                    </a:lnTo>
                    <a:lnTo>
                      <a:pt x="1841" y="116"/>
                    </a:lnTo>
                    <a:lnTo>
                      <a:pt x="1847" y="116"/>
                    </a:lnTo>
                    <a:lnTo>
                      <a:pt x="1847" y="168"/>
                    </a:lnTo>
                    <a:lnTo>
                      <a:pt x="1144" y="168"/>
                    </a:lnTo>
                    <a:lnTo>
                      <a:pt x="1143" y="158"/>
                    </a:lnTo>
                    <a:lnTo>
                      <a:pt x="1140" y="147"/>
                    </a:lnTo>
                    <a:lnTo>
                      <a:pt x="1134" y="137"/>
                    </a:lnTo>
                    <a:lnTo>
                      <a:pt x="1126" y="128"/>
                    </a:lnTo>
                    <a:lnTo>
                      <a:pt x="1118" y="120"/>
                    </a:lnTo>
                    <a:lnTo>
                      <a:pt x="1106" y="111"/>
                    </a:lnTo>
                    <a:lnTo>
                      <a:pt x="1094" y="103"/>
                    </a:lnTo>
                    <a:lnTo>
                      <a:pt x="1080" y="95"/>
                    </a:lnTo>
                    <a:lnTo>
                      <a:pt x="1064" y="89"/>
                    </a:lnTo>
                    <a:lnTo>
                      <a:pt x="1047" y="83"/>
                    </a:lnTo>
                    <a:lnTo>
                      <a:pt x="1029" y="78"/>
                    </a:lnTo>
                    <a:lnTo>
                      <a:pt x="1010" y="73"/>
                    </a:lnTo>
                    <a:lnTo>
                      <a:pt x="989" y="70"/>
                    </a:lnTo>
                    <a:lnTo>
                      <a:pt x="968" y="68"/>
                    </a:lnTo>
                    <a:lnTo>
                      <a:pt x="946" y="65"/>
                    </a:lnTo>
                    <a:lnTo>
                      <a:pt x="923" y="65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44" name="Rectangle 336"/>
              <p:cNvSpPr>
                <a:spLocks noChangeArrowheads="1"/>
              </p:cNvSpPr>
              <p:nvPr/>
            </p:nvSpPr>
            <p:spPr bwMode="auto">
              <a:xfrm>
                <a:off x="5404" y="2595"/>
                <a:ext cx="29" cy="120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45" name="Rectangle 337"/>
              <p:cNvSpPr>
                <a:spLocks noChangeArrowheads="1"/>
              </p:cNvSpPr>
              <p:nvPr/>
            </p:nvSpPr>
            <p:spPr bwMode="auto">
              <a:xfrm>
                <a:off x="4759" y="2595"/>
                <a:ext cx="30" cy="120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46" name="Rectangle 338"/>
              <p:cNvSpPr>
                <a:spLocks noChangeArrowheads="1"/>
              </p:cNvSpPr>
              <p:nvPr/>
            </p:nvSpPr>
            <p:spPr bwMode="auto">
              <a:xfrm>
                <a:off x="5026" y="3165"/>
                <a:ext cx="142" cy="330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47" name="Rectangle 339"/>
              <p:cNvSpPr>
                <a:spLocks noChangeArrowheads="1"/>
              </p:cNvSpPr>
              <p:nvPr/>
            </p:nvSpPr>
            <p:spPr bwMode="auto">
              <a:xfrm>
                <a:off x="5026" y="3495"/>
                <a:ext cx="142" cy="1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48" name="Rectangle 340"/>
              <p:cNvSpPr>
                <a:spLocks noChangeArrowheads="1"/>
              </p:cNvSpPr>
              <p:nvPr/>
            </p:nvSpPr>
            <p:spPr bwMode="auto">
              <a:xfrm>
                <a:off x="5026" y="3558"/>
                <a:ext cx="142" cy="15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49" name="Rectangle 341"/>
              <p:cNvSpPr>
                <a:spLocks noChangeArrowheads="1"/>
              </p:cNvSpPr>
              <p:nvPr/>
            </p:nvSpPr>
            <p:spPr bwMode="auto">
              <a:xfrm>
                <a:off x="5026" y="3615"/>
                <a:ext cx="142" cy="1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50" name="Rectangle 342"/>
              <p:cNvSpPr>
                <a:spLocks noChangeArrowheads="1"/>
              </p:cNvSpPr>
              <p:nvPr/>
            </p:nvSpPr>
            <p:spPr bwMode="auto">
              <a:xfrm>
                <a:off x="5100" y="3186"/>
                <a:ext cx="60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51" name="Rectangle 343"/>
              <p:cNvSpPr>
                <a:spLocks noChangeArrowheads="1"/>
              </p:cNvSpPr>
              <p:nvPr/>
            </p:nvSpPr>
            <p:spPr bwMode="auto">
              <a:xfrm>
                <a:off x="5100" y="3186"/>
                <a:ext cx="60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52" name="Rectangle 344"/>
              <p:cNvSpPr>
                <a:spLocks noChangeArrowheads="1"/>
              </p:cNvSpPr>
              <p:nvPr/>
            </p:nvSpPr>
            <p:spPr bwMode="auto">
              <a:xfrm>
                <a:off x="5032" y="3186"/>
                <a:ext cx="62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53" name="Rectangle 345"/>
              <p:cNvSpPr>
                <a:spLocks noChangeArrowheads="1"/>
              </p:cNvSpPr>
              <p:nvPr/>
            </p:nvSpPr>
            <p:spPr bwMode="auto">
              <a:xfrm>
                <a:off x="5100" y="3369"/>
                <a:ext cx="60" cy="2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54" name="Rectangle 346"/>
              <p:cNvSpPr>
                <a:spLocks noChangeArrowheads="1"/>
              </p:cNvSpPr>
              <p:nvPr/>
            </p:nvSpPr>
            <p:spPr bwMode="auto">
              <a:xfrm>
                <a:off x="5168" y="3422"/>
                <a:ext cx="34" cy="25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55" name="Rectangle 347"/>
              <p:cNvSpPr>
                <a:spLocks noChangeArrowheads="1"/>
              </p:cNvSpPr>
              <p:nvPr/>
            </p:nvSpPr>
            <p:spPr bwMode="auto">
              <a:xfrm>
                <a:off x="4992" y="3422"/>
                <a:ext cx="34" cy="25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56" name="Rectangle 348"/>
              <p:cNvSpPr>
                <a:spLocks noChangeArrowheads="1"/>
              </p:cNvSpPr>
              <p:nvPr/>
            </p:nvSpPr>
            <p:spPr bwMode="auto">
              <a:xfrm>
                <a:off x="5026" y="3511"/>
                <a:ext cx="142" cy="47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57" name="Rectangle 349"/>
              <p:cNvSpPr>
                <a:spLocks noChangeArrowheads="1"/>
              </p:cNvSpPr>
              <p:nvPr/>
            </p:nvSpPr>
            <p:spPr bwMode="auto">
              <a:xfrm>
                <a:off x="5026" y="3573"/>
                <a:ext cx="142" cy="42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58" name="Rectangle 350"/>
              <p:cNvSpPr>
                <a:spLocks noChangeArrowheads="1"/>
              </p:cNvSpPr>
              <p:nvPr/>
            </p:nvSpPr>
            <p:spPr bwMode="auto">
              <a:xfrm>
                <a:off x="5026" y="3631"/>
                <a:ext cx="142" cy="47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59" name="Rectangle 351"/>
              <p:cNvSpPr>
                <a:spLocks noChangeArrowheads="1"/>
              </p:cNvSpPr>
              <p:nvPr/>
            </p:nvSpPr>
            <p:spPr bwMode="auto">
              <a:xfrm>
                <a:off x="5100" y="3369"/>
                <a:ext cx="60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60" name="Rectangle 352"/>
              <p:cNvSpPr>
                <a:spLocks noChangeArrowheads="1"/>
              </p:cNvSpPr>
              <p:nvPr/>
            </p:nvSpPr>
            <p:spPr bwMode="auto">
              <a:xfrm>
                <a:off x="5032" y="3369"/>
                <a:ext cx="62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61" name="Rectangle 353"/>
              <p:cNvSpPr>
                <a:spLocks noChangeArrowheads="1"/>
              </p:cNvSpPr>
              <p:nvPr/>
            </p:nvSpPr>
            <p:spPr bwMode="auto">
              <a:xfrm>
                <a:off x="5100" y="3312"/>
                <a:ext cx="14" cy="52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62" name="Rectangle 354"/>
              <p:cNvSpPr>
                <a:spLocks noChangeArrowheads="1"/>
              </p:cNvSpPr>
              <p:nvPr/>
            </p:nvSpPr>
            <p:spPr bwMode="auto">
              <a:xfrm>
                <a:off x="5080" y="3312"/>
                <a:ext cx="14" cy="52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63" name="Rectangle 355"/>
              <p:cNvSpPr>
                <a:spLocks noChangeArrowheads="1"/>
              </p:cNvSpPr>
              <p:nvPr/>
            </p:nvSpPr>
            <p:spPr bwMode="auto">
              <a:xfrm>
                <a:off x="5100" y="3395"/>
                <a:ext cx="60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64" name="Rectangle 356"/>
              <p:cNvSpPr>
                <a:spLocks noChangeArrowheads="1"/>
              </p:cNvSpPr>
              <p:nvPr/>
            </p:nvSpPr>
            <p:spPr bwMode="auto">
              <a:xfrm>
                <a:off x="5032" y="3395"/>
                <a:ext cx="62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65" name="Rectangle 357"/>
              <p:cNvSpPr>
                <a:spLocks noChangeArrowheads="1"/>
              </p:cNvSpPr>
              <p:nvPr/>
            </p:nvSpPr>
            <p:spPr bwMode="auto">
              <a:xfrm>
                <a:off x="5168" y="3552"/>
                <a:ext cx="34" cy="27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66" name="Rectangle 358"/>
              <p:cNvSpPr>
                <a:spLocks noChangeArrowheads="1"/>
              </p:cNvSpPr>
              <p:nvPr/>
            </p:nvSpPr>
            <p:spPr bwMode="auto">
              <a:xfrm>
                <a:off x="4992" y="3552"/>
                <a:ext cx="34" cy="27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67" name="Rectangle 359"/>
              <p:cNvSpPr>
                <a:spLocks noChangeArrowheads="1"/>
              </p:cNvSpPr>
              <p:nvPr/>
            </p:nvSpPr>
            <p:spPr bwMode="auto">
              <a:xfrm>
                <a:off x="5334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68" name="Rectangle 360"/>
              <p:cNvSpPr>
                <a:spLocks noChangeArrowheads="1"/>
              </p:cNvSpPr>
              <p:nvPr/>
            </p:nvSpPr>
            <p:spPr bwMode="auto">
              <a:xfrm>
                <a:off x="5228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69" name="Rectangle 361"/>
              <p:cNvSpPr>
                <a:spLocks noChangeArrowheads="1"/>
              </p:cNvSpPr>
              <p:nvPr/>
            </p:nvSpPr>
            <p:spPr bwMode="auto">
              <a:xfrm>
                <a:off x="4912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70" name="Rectangle 362"/>
              <p:cNvSpPr>
                <a:spLocks noChangeArrowheads="1"/>
              </p:cNvSpPr>
              <p:nvPr/>
            </p:nvSpPr>
            <p:spPr bwMode="auto">
              <a:xfrm>
                <a:off x="5122" y="2747"/>
                <a:ext cx="54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71" name="Rectangle 363"/>
              <p:cNvSpPr>
                <a:spLocks noChangeArrowheads="1"/>
              </p:cNvSpPr>
              <p:nvPr/>
            </p:nvSpPr>
            <p:spPr bwMode="auto">
              <a:xfrm>
                <a:off x="5228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72" name="Rectangle 364"/>
              <p:cNvSpPr>
                <a:spLocks noChangeArrowheads="1"/>
              </p:cNvSpPr>
              <p:nvPr/>
            </p:nvSpPr>
            <p:spPr bwMode="auto">
              <a:xfrm>
                <a:off x="5334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73" name="Rectangle 365"/>
              <p:cNvSpPr>
                <a:spLocks noChangeArrowheads="1"/>
              </p:cNvSpPr>
              <p:nvPr/>
            </p:nvSpPr>
            <p:spPr bwMode="auto">
              <a:xfrm>
                <a:off x="5018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74" name="Rectangle 366"/>
              <p:cNvSpPr>
                <a:spLocks noChangeArrowheads="1"/>
              </p:cNvSpPr>
              <p:nvPr/>
            </p:nvSpPr>
            <p:spPr bwMode="auto">
              <a:xfrm>
                <a:off x="4809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75" name="Rectangle 367"/>
              <p:cNvSpPr>
                <a:spLocks noChangeArrowheads="1"/>
              </p:cNvSpPr>
              <p:nvPr/>
            </p:nvSpPr>
            <p:spPr bwMode="auto">
              <a:xfrm>
                <a:off x="4912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76" name="Rectangle 368"/>
              <p:cNvSpPr>
                <a:spLocks noChangeArrowheads="1"/>
              </p:cNvSpPr>
              <p:nvPr/>
            </p:nvSpPr>
            <p:spPr bwMode="auto">
              <a:xfrm>
                <a:off x="4809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77" name="Freeform 369"/>
              <p:cNvSpPr>
                <a:spLocks/>
              </p:cNvSpPr>
              <p:nvPr/>
            </p:nvSpPr>
            <p:spPr bwMode="auto">
              <a:xfrm>
                <a:off x="5114" y="2721"/>
                <a:ext cx="72" cy="324"/>
              </a:xfrm>
              <a:custGeom>
                <a:avLst/>
                <a:gdLst>
                  <a:gd name="T0" fmla="*/ 21 w 217"/>
                  <a:gd name="T1" fmla="*/ 163 h 373"/>
                  <a:gd name="T2" fmla="*/ 3 w 217"/>
                  <a:gd name="T3" fmla="*/ 163 h 373"/>
                  <a:gd name="T4" fmla="*/ 3 w 217"/>
                  <a:gd name="T5" fmla="*/ 260 h 373"/>
                  <a:gd name="T6" fmla="*/ 21 w 217"/>
                  <a:gd name="T7" fmla="*/ 260 h 373"/>
                  <a:gd name="T8" fmla="*/ 24 w 217"/>
                  <a:gd name="T9" fmla="*/ 281 h 373"/>
                  <a:gd name="T10" fmla="*/ 0 w 217"/>
                  <a:gd name="T11" fmla="*/ 281 h 373"/>
                  <a:gd name="T12" fmla="*/ 0 w 217"/>
                  <a:gd name="T13" fmla="*/ 0 h 373"/>
                  <a:gd name="T14" fmla="*/ 24 w 217"/>
                  <a:gd name="T15" fmla="*/ 0 h 373"/>
                  <a:gd name="T16" fmla="*/ 21 w 217"/>
                  <a:gd name="T17" fmla="*/ 22 h 373"/>
                  <a:gd name="T18" fmla="*/ 3 w 217"/>
                  <a:gd name="T19" fmla="*/ 22 h 373"/>
                  <a:gd name="T20" fmla="*/ 3 w 217"/>
                  <a:gd name="T21" fmla="*/ 129 h 373"/>
                  <a:gd name="T22" fmla="*/ 21 w 217"/>
                  <a:gd name="T23" fmla="*/ 129 h 373"/>
                  <a:gd name="T24" fmla="*/ 21 w 217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3"/>
                  <a:gd name="T41" fmla="*/ 217 w 217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3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8" y="344"/>
                    </a:lnTo>
                    <a:lnTo>
                      <a:pt x="217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78" name="Freeform 370"/>
              <p:cNvSpPr>
                <a:spLocks/>
              </p:cNvSpPr>
              <p:nvPr/>
            </p:nvSpPr>
            <p:spPr bwMode="auto">
              <a:xfrm>
                <a:off x="5176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79" name="Freeform 371"/>
              <p:cNvSpPr>
                <a:spLocks/>
              </p:cNvSpPr>
              <p:nvPr/>
            </p:nvSpPr>
            <p:spPr bwMode="auto">
              <a:xfrm>
                <a:off x="5218" y="2721"/>
                <a:ext cx="72" cy="324"/>
              </a:xfrm>
              <a:custGeom>
                <a:avLst/>
                <a:gdLst>
                  <a:gd name="T0" fmla="*/ 21 w 216"/>
                  <a:gd name="T1" fmla="*/ 163 h 373"/>
                  <a:gd name="T2" fmla="*/ 3 w 216"/>
                  <a:gd name="T3" fmla="*/ 163 h 373"/>
                  <a:gd name="T4" fmla="*/ 3 w 216"/>
                  <a:gd name="T5" fmla="*/ 260 h 373"/>
                  <a:gd name="T6" fmla="*/ 21 w 216"/>
                  <a:gd name="T7" fmla="*/ 260 h 373"/>
                  <a:gd name="T8" fmla="*/ 24 w 216"/>
                  <a:gd name="T9" fmla="*/ 281 h 373"/>
                  <a:gd name="T10" fmla="*/ 0 w 216"/>
                  <a:gd name="T11" fmla="*/ 281 h 373"/>
                  <a:gd name="T12" fmla="*/ 0 w 216"/>
                  <a:gd name="T13" fmla="*/ 0 h 373"/>
                  <a:gd name="T14" fmla="*/ 24 w 216"/>
                  <a:gd name="T15" fmla="*/ 0 h 373"/>
                  <a:gd name="T16" fmla="*/ 21 w 216"/>
                  <a:gd name="T17" fmla="*/ 22 h 373"/>
                  <a:gd name="T18" fmla="*/ 3 w 216"/>
                  <a:gd name="T19" fmla="*/ 22 h 373"/>
                  <a:gd name="T20" fmla="*/ 3 w 216"/>
                  <a:gd name="T21" fmla="*/ 129 h 373"/>
                  <a:gd name="T22" fmla="*/ 21 w 216"/>
                  <a:gd name="T23" fmla="*/ 129 h 373"/>
                  <a:gd name="T24" fmla="*/ 21 w 216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3"/>
                  <a:gd name="T41" fmla="*/ 216 w 216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3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7" y="344"/>
                    </a:lnTo>
                    <a:lnTo>
                      <a:pt x="216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6" y="0"/>
                    </a:lnTo>
                    <a:lnTo>
                      <a:pt x="187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7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80" name="Freeform 372"/>
              <p:cNvSpPr>
                <a:spLocks/>
              </p:cNvSpPr>
              <p:nvPr/>
            </p:nvSpPr>
            <p:spPr bwMode="auto">
              <a:xfrm>
                <a:off x="5280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81" name="Freeform 373"/>
              <p:cNvSpPr>
                <a:spLocks/>
              </p:cNvSpPr>
              <p:nvPr/>
            </p:nvSpPr>
            <p:spPr bwMode="auto">
              <a:xfrm>
                <a:off x="5324" y="2721"/>
                <a:ext cx="72" cy="324"/>
              </a:xfrm>
              <a:custGeom>
                <a:avLst/>
                <a:gdLst>
                  <a:gd name="T0" fmla="*/ 21 w 217"/>
                  <a:gd name="T1" fmla="*/ 163 h 373"/>
                  <a:gd name="T2" fmla="*/ 3 w 217"/>
                  <a:gd name="T3" fmla="*/ 163 h 373"/>
                  <a:gd name="T4" fmla="*/ 3 w 217"/>
                  <a:gd name="T5" fmla="*/ 260 h 373"/>
                  <a:gd name="T6" fmla="*/ 21 w 217"/>
                  <a:gd name="T7" fmla="*/ 260 h 373"/>
                  <a:gd name="T8" fmla="*/ 24 w 217"/>
                  <a:gd name="T9" fmla="*/ 281 h 373"/>
                  <a:gd name="T10" fmla="*/ 0 w 217"/>
                  <a:gd name="T11" fmla="*/ 281 h 373"/>
                  <a:gd name="T12" fmla="*/ 0 w 217"/>
                  <a:gd name="T13" fmla="*/ 0 h 373"/>
                  <a:gd name="T14" fmla="*/ 24 w 217"/>
                  <a:gd name="T15" fmla="*/ 0 h 373"/>
                  <a:gd name="T16" fmla="*/ 21 w 217"/>
                  <a:gd name="T17" fmla="*/ 22 h 373"/>
                  <a:gd name="T18" fmla="*/ 3 w 217"/>
                  <a:gd name="T19" fmla="*/ 22 h 373"/>
                  <a:gd name="T20" fmla="*/ 3 w 217"/>
                  <a:gd name="T21" fmla="*/ 129 h 373"/>
                  <a:gd name="T22" fmla="*/ 21 w 217"/>
                  <a:gd name="T23" fmla="*/ 129 h 373"/>
                  <a:gd name="T24" fmla="*/ 21 w 217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3"/>
                  <a:gd name="T41" fmla="*/ 217 w 217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3">
                    <a:moveTo>
                      <a:pt x="188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8" y="344"/>
                    </a:lnTo>
                    <a:lnTo>
                      <a:pt x="217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82" name="Freeform 374"/>
              <p:cNvSpPr>
                <a:spLocks/>
              </p:cNvSpPr>
              <p:nvPr/>
            </p:nvSpPr>
            <p:spPr bwMode="auto">
              <a:xfrm>
                <a:off x="5386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83" name="Freeform 375"/>
              <p:cNvSpPr>
                <a:spLocks/>
              </p:cNvSpPr>
              <p:nvPr/>
            </p:nvSpPr>
            <p:spPr bwMode="auto">
              <a:xfrm>
                <a:off x="5218" y="3139"/>
                <a:ext cx="72" cy="324"/>
              </a:xfrm>
              <a:custGeom>
                <a:avLst/>
                <a:gdLst>
                  <a:gd name="T0" fmla="*/ 21 w 216"/>
                  <a:gd name="T1" fmla="*/ 165 h 372"/>
                  <a:gd name="T2" fmla="*/ 3 w 216"/>
                  <a:gd name="T3" fmla="*/ 165 h 372"/>
                  <a:gd name="T4" fmla="*/ 3 w 216"/>
                  <a:gd name="T5" fmla="*/ 260 h 372"/>
                  <a:gd name="T6" fmla="*/ 21 w 216"/>
                  <a:gd name="T7" fmla="*/ 260 h 372"/>
                  <a:gd name="T8" fmla="*/ 24 w 216"/>
                  <a:gd name="T9" fmla="*/ 282 h 372"/>
                  <a:gd name="T10" fmla="*/ 0 w 216"/>
                  <a:gd name="T11" fmla="*/ 282 h 372"/>
                  <a:gd name="T12" fmla="*/ 0 w 216"/>
                  <a:gd name="T13" fmla="*/ 0 h 372"/>
                  <a:gd name="T14" fmla="*/ 24 w 216"/>
                  <a:gd name="T15" fmla="*/ 0 h 372"/>
                  <a:gd name="T16" fmla="*/ 21 w 216"/>
                  <a:gd name="T17" fmla="*/ 21 h 372"/>
                  <a:gd name="T18" fmla="*/ 3 w 216"/>
                  <a:gd name="T19" fmla="*/ 21 h 372"/>
                  <a:gd name="T20" fmla="*/ 3 w 216"/>
                  <a:gd name="T21" fmla="*/ 130 h 372"/>
                  <a:gd name="T22" fmla="*/ 21 w 216"/>
                  <a:gd name="T23" fmla="*/ 130 h 372"/>
                  <a:gd name="T24" fmla="*/ 21 w 216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2"/>
                  <a:gd name="T41" fmla="*/ 216 w 216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2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3"/>
                    </a:lnTo>
                    <a:lnTo>
                      <a:pt x="187" y="343"/>
                    </a:lnTo>
                    <a:lnTo>
                      <a:pt x="216" y="372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16" y="0"/>
                    </a:lnTo>
                    <a:lnTo>
                      <a:pt x="187" y="27"/>
                    </a:lnTo>
                    <a:lnTo>
                      <a:pt x="29" y="27"/>
                    </a:lnTo>
                    <a:lnTo>
                      <a:pt x="29" y="171"/>
                    </a:lnTo>
                    <a:lnTo>
                      <a:pt x="187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84" name="Freeform 376"/>
              <p:cNvSpPr>
                <a:spLocks/>
              </p:cNvSpPr>
              <p:nvPr/>
            </p:nvSpPr>
            <p:spPr bwMode="auto">
              <a:xfrm>
                <a:off x="5280" y="3139"/>
                <a:ext cx="10" cy="324"/>
              </a:xfrm>
              <a:custGeom>
                <a:avLst/>
                <a:gdLst>
                  <a:gd name="T0" fmla="*/ 0 w 29"/>
                  <a:gd name="T1" fmla="*/ 21 h 372"/>
                  <a:gd name="T2" fmla="*/ 0 w 29"/>
                  <a:gd name="T3" fmla="*/ 260 h 372"/>
                  <a:gd name="T4" fmla="*/ 3 w 29"/>
                  <a:gd name="T5" fmla="*/ 282 h 372"/>
                  <a:gd name="T6" fmla="*/ 3 w 29"/>
                  <a:gd name="T7" fmla="*/ 0 h 372"/>
                  <a:gd name="T8" fmla="*/ 0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0" y="27"/>
                    </a:moveTo>
                    <a:lnTo>
                      <a:pt x="0" y="343"/>
                    </a:lnTo>
                    <a:lnTo>
                      <a:pt x="29" y="372"/>
                    </a:lnTo>
                    <a:lnTo>
                      <a:pt x="2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85" name="Freeform 377"/>
              <p:cNvSpPr>
                <a:spLocks/>
              </p:cNvSpPr>
              <p:nvPr/>
            </p:nvSpPr>
            <p:spPr bwMode="auto">
              <a:xfrm>
                <a:off x="5324" y="3139"/>
                <a:ext cx="72" cy="324"/>
              </a:xfrm>
              <a:custGeom>
                <a:avLst/>
                <a:gdLst>
                  <a:gd name="T0" fmla="*/ 21 w 217"/>
                  <a:gd name="T1" fmla="*/ 165 h 372"/>
                  <a:gd name="T2" fmla="*/ 3 w 217"/>
                  <a:gd name="T3" fmla="*/ 165 h 372"/>
                  <a:gd name="T4" fmla="*/ 3 w 217"/>
                  <a:gd name="T5" fmla="*/ 260 h 372"/>
                  <a:gd name="T6" fmla="*/ 21 w 217"/>
                  <a:gd name="T7" fmla="*/ 260 h 372"/>
                  <a:gd name="T8" fmla="*/ 24 w 217"/>
                  <a:gd name="T9" fmla="*/ 282 h 372"/>
                  <a:gd name="T10" fmla="*/ 0 w 217"/>
                  <a:gd name="T11" fmla="*/ 282 h 372"/>
                  <a:gd name="T12" fmla="*/ 0 w 217"/>
                  <a:gd name="T13" fmla="*/ 0 h 372"/>
                  <a:gd name="T14" fmla="*/ 24 w 217"/>
                  <a:gd name="T15" fmla="*/ 0 h 372"/>
                  <a:gd name="T16" fmla="*/ 21 w 217"/>
                  <a:gd name="T17" fmla="*/ 21 h 372"/>
                  <a:gd name="T18" fmla="*/ 3 w 217"/>
                  <a:gd name="T19" fmla="*/ 21 h 372"/>
                  <a:gd name="T20" fmla="*/ 3 w 217"/>
                  <a:gd name="T21" fmla="*/ 130 h 372"/>
                  <a:gd name="T22" fmla="*/ 21 w 217"/>
                  <a:gd name="T23" fmla="*/ 130 h 372"/>
                  <a:gd name="T24" fmla="*/ 21 w 217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2"/>
                  <a:gd name="T41" fmla="*/ 217 w 217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2">
                    <a:moveTo>
                      <a:pt x="188" y="217"/>
                    </a:moveTo>
                    <a:lnTo>
                      <a:pt x="29" y="217"/>
                    </a:lnTo>
                    <a:lnTo>
                      <a:pt x="29" y="343"/>
                    </a:lnTo>
                    <a:lnTo>
                      <a:pt x="188" y="343"/>
                    </a:lnTo>
                    <a:lnTo>
                      <a:pt x="217" y="372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7"/>
                    </a:lnTo>
                    <a:lnTo>
                      <a:pt x="29" y="27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86" name="Freeform 378"/>
              <p:cNvSpPr>
                <a:spLocks/>
              </p:cNvSpPr>
              <p:nvPr/>
            </p:nvSpPr>
            <p:spPr bwMode="auto">
              <a:xfrm>
                <a:off x="5386" y="3139"/>
                <a:ext cx="10" cy="324"/>
              </a:xfrm>
              <a:custGeom>
                <a:avLst/>
                <a:gdLst>
                  <a:gd name="T0" fmla="*/ 0 w 29"/>
                  <a:gd name="T1" fmla="*/ 21 h 372"/>
                  <a:gd name="T2" fmla="*/ 0 w 29"/>
                  <a:gd name="T3" fmla="*/ 260 h 372"/>
                  <a:gd name="T4" fmla="*/ 3 w 29"/>
                  <a:gd name="T5" fmla="*/ 282 h 372"/>
                  <a:gd name="T6" fmla="*/ 3 w 29"/>
                  <a:gd name="T7" fmla="*/ 0 h 372"/>
                  <a:gd name="T8" fmla="*/ 0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0" y="27"/>
                    </a:moveTo>
                    <a:lnTo>
                      <a:pt x="0" y="343"/>
                    </a:lnTo>
                    <a:lnTo>
                      <a:pt x="29" y="372"/>
                    </a:lnTo>
                    <a:lnTo>
                      <a:pt x="2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87" name="Freeform 379"/>
              <p:cNvSpPr>
                <a:spLocks/>
              </p:cNvSpPr>
              <p:nvPr/>
            </p:nvSpPr>
            <p:spPr bwMode="auto">
              <a:xfrm>
                <a:off x="5008" y="2721"/>
                <a:ext cx="72" cy="324"/>
              </a:xfrm>
              <a:custGeom>
                <a:avLst/>
                <a:gdLst>
                  <a:gd name="T0" fmla="*/ 3 w 215"/>
                  <a:gd name="T1" fmla="*/ 163 h 373"/>
                  <a:gd name="T2" fmla="*/ 21 w 215"/>
                  <a:gd name="T3" fmla="*/ 163 h 373"/>
                  <a:gd name="T4" fmla="*/ 21 w 215"/>
                  <a:gd name="T5" fmla="*/ 260 h 373"/>
                  <a:gd name="T6" fmla="*/ 3 w 215"/>
                  <a:gd name="T7" fmla="*/ 260 h 373"/>
                  <a:gd name="T8" fmla="*/ 0 w 215"/>
                  <a:gd name="T9" fmla="*/ 281 h 373"/>
                  <a:gd name="T10" fmla="*/ 24 w 215"/>
                  <a:gd name="T11" fmla="*/ 281 h 373"/>
                  <a:gd name="T12" fmla="*/ 24 w 215"/>
                  <a:gd name="T13" fmla="*/ 0 h 373"/>
                  <a:gd name="T14" fmla="*/ 0 w 215"/>
                  <a:gd name="T15" fmla="*/ 0 h 373"/>
                  <a:gd name="T16" fmla="*/ 3 w 215"/>
                  <a:gd name="T17" fmla="*/ 22 h 373"/>
                  <a:gd name="T18" fmla="*/ 21 w 215"/>
                  <a:gd name="T19" fmla="*/ 22 h 373"/>
                  <a:gd name="T20" fmla="*/ 21 w 215"/>
                  <a:gd name="T21" fmla="*/ 129 h 373"/>
                  <a:gd name="T22" fmla="*/ 3 w 215"/>
                  <a:gd name="T23" fmla="*/ 129 h 373"/>
                  <a:gd name="T24" fmla="*/ 3 w 215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3"/>
                  <a:gd name="T41" fmla="*/ 215 w 215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3">
                    <a:moveTo>
                      <a:pt x="29" y="217"/>
                    </a:moveTo>
                    <a:lnTo>
                      <a:pt x="187" y="217"/>
                    </a:lnTo>
                    <a:lnTo>
                      <a:pt x="187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5" y="373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7" y="29"/>
                    </a:lnTo>
                    <a:lnTo>
                      <a:pt x="187" y="171"/>
                    </a:lnTo>
                    <a:lnTo>
                      <a:pt x="29" y="171"/>
                    </a:lnTo>
                    <a:lnTo>
                      <a:pt x="29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88" name="Freeform 380"/>
              <p:cNvSpPr>
                <a:spLocks/>
              </p:cNvSpPr>
              <p:nvPr/>
            </p:nvSpPr>
            <p:spPr bwMode="auto">
              <a:xfrm>
                <a:off x="5008" y="2721"/>
                <a:ext cx="10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89" name="Freeform 381"/>
              <p:cNvSpPr>
                <a:spLocks/>
              </p:cNvSpPr>
              <p:nvPr/>
            </p:nvSpPr>
            <p:spPr bwMode="auto">
              <a:xfrm>
                <a:off x="4903" y="2721"/>
                <a:ext cx="71" cy="324"/>
              </a:xfrm>
              <a:custGeom>
                <a:avLst/>
                <a:gdLst>
                  <a:gd name="T0" fmla="*/ 3 w 216"/>
                  <a:gd name="T1" fmla="*/ 163 h 373"/>
                  <a:gd name="T2" fmla="*/ 20 w 216"/>
                  <a:gd name="T3" fmla="*/ 163 h 373"/>
                  <a:gd name="T4" fmla="*/ 20 w 216"/>
                  <a:gd name="T5" fmla="*/ 260 h 373"/>
                  <a:gd name="T6" fmla="*/ 3 w 216"/>
                  <a:gd name="T7" fmla="*/ 260 h 373"/>
                  <a:gd name="T8" fmla="*/ 0 w 216"/>
                  <a:gd name="T9" fmla="*/ 281 h 373"/>
                  <a:gd name="T10" fmla="*/ 23 w 216"/>
                  <a:gd name="T11" fmla="*/ 281 h 373"/>
                  <a:gd name="T12" fmla="*/ 23 w 216"/>
                  <a:gd name="T13" fmla="*/ 0 h 373"/>
                  <a:gd name="T14" fmla="*/ 0 w 216"/>
                  <a:gd name="T15" fmla="*/ 0 h 373"/>
                  <a:gd name="T16" fmla="*/ 3 w 216"/>
                  <a:gd name="T17" fmla="*/ 22 h 373"/>
                  <a:gd name="T18" fmla="*/ 20 w 216"/>
                  <a:gd name="T19" fmla="*/ 22 h 373"/>
                  <a:gd name="T20" fmla="*/ 20 w 216"/>
                  <a:gd name="T21" fmla="*/ 129 h 373"/>
                  <a:gd name="T22" fmla="*/ 3 w 216"/>
                  <a:gd name="T23" fmla="*/ 129 h 373"/>
                  <a:gd name="T24" fmla="*/ 3 w 216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3"/>
                  <a:gd name="T41" fmla="*/ 216 w 216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3">
                    <a:moveTo>
                      <a:pt x="29" y="217"/>
                    </a:moveTo>
                    <a:lnTo>
                      <a:pt x="186" y="217"/>
                    </a:lnTo>
                    <a:lnTo>
                      <a:pt x="186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6" y="373"/>
                    </a:lnTo>
                    <a:lnTo>
                      <a:pt x="216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6" y="29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9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90" name="Freeform 382"/>
              <p:cNvSpPr>
                <a:spLocks/>
              </p:cNvSpPr>
              <p:nvPr/>
            </p:nvSpPr>
            <p:spPr bwMode="auto">
              <a:xfrm>
                <a:off x="4903" y="2721"/>
                <a:ext cx="9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91" name="Freeform 383"/>
              <p:cNvSpPr>
                <a:spLocks/>
              </p:cNvSpPr>
              <p:nvPr/>
            </p:nvSpPr>
            <p:spPr bwMode="auto">
              <a:xfrm>
                <a:off x="4799" y="2721"/>
                <a:ext cx="72" cy="324"/>
              </a:xfrm>
              <a:custGeom>
                <a:avLst/>
                <a:gdLst>
                  <a:gd name="T0" fmla="*/ 3 w 215"/>
                  <a:gd name="T1" fmla="*/ 163 h 373"/>
                  <a:gd name="T2" fmla="*/ 21 w 215"/>
                  <a:gd name="T3" fmla="*/ 163 h 373"/>
                  <a:gd name="T4" fmla="*/ 21 w 215"/>
                  <a:gd name="T5" fmla="*/ 260 h 373"/>
                  <a:gd name="T6" fmla="*/ 3 w 215"/>
                  <a:gd name="T7" fmla="*/ 260 h 373"/>
                  <a:gd name="T8" fmla="*/ 0 w 215"/>
                  <a:gd name="T9" fmla="*/ 281 h 373"/>
                  <a:gd name="T10" fmla="*/ 24 w 215"/>
                  <a:gd name="T11" fmla="*/ 281 h 373"/>
                  <a:gd name="T12" fmla="*/ 24 w 215"/>
                  <a:gd name="T13" fmla="*/ 0 h 373"/>
                  <a:gd name="T14" fmla="*/ 0 w 215"/>
                  <a:gd name="T15" fmla="*/ 0 h 373"/>
                  <a:gd name="T16" fmla="*/ 3 w 215"/>
                  <a:gd name="T17" fmla="*/ 22 h 373"/>
                  <a:gd name="T18" fmla="*/ 21 w 215"/>
                  <a:gd name="T19" fmla="*/ 22 h 373"/>
                  <a:gd name="T20" fmla="*/ 21 w 215"/>
                  <a:gd name="T21" fmla="*/ 129 h 373"/>
                  <a:gd name="T22" fmla="*/ 3 w 215"/>
                  <a:gd name="T23" fmla="*/ 129 h 373"/>
                  <a:gd name="T24" fmla="*/ 3 w 215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3"/>
                  <a:gd name="T41" fmla="*/ 215 w 215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3">
                    <a:moveTo>
                      <a:pt x="28" y="217"/>
                    </a:moveTo>
                    <a:lnTo>
                      <a:pt x="186" y="217"/>
                    </a:lnTo>
                    <a:lnTo>
                      <a:pt x="186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5" y="373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6" y="29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92" name="Freeform 384"/>
              <p:cNvSpPr>
                <a:spLocks/>
              </p:cNvSpPr>
              <p:nvPr/>
            </p:nvSpPr>
            <p:spPr bwMode="auto">
              <a:xfrm>
                <a:off x="4799" y="2721"/>
                <a:ext cx="10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93" name="Freeform 386"/>
              <p:cNvSpPr>
                <a:spLocks/>
              </p:cNvSpPr>
              <p:nvPr/>
            </p:nvSpPr>
            <p:spPr bwMode="auto">
              <a:xfrm>
                <a:off x="4903" y="3139"/>
                <a:ext cx="9" cy="324"/>
              </a:xfrm>
              <a:custGeom>
                <a:avLst/>
                <a:gdLst>
                  <a:gd name="T0" fmla="*/ 3 w 29"/>
                  <a:gd name="T1" fmla="*/ 21 h 372"/>
                  <a:gd name="T2" fmla="*/ 3 w 29"/>
                  <a:gd name="T3" fmla="*/ 260 h 372"/>
                  <a:gd name="T4" fmla="*/ 0 w 29"/>
                  <a:gd name="T5" fmla="*/ 282 h 372"/>
                  <a:gd name="T6" fmla="*/ 0 w 29"/>
                  <a:gd name="T7" fmla="*/ 0 h 372"/>
                  <a:gd name="T8" fmla="*/ 3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29" y="27"/>
                    </a:moveTo>
                    <a:lnTo>
                      <a:pt x="29" y="343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94" name="Freeform 387"/>
              <p:cNvSpPr>
                <a:spLocks/>
              </p:cNvSpPr>
              <p:nvPr/>
            </p:nvSpPr>
            <p:spPr bwMode="auto">
              <a:xfrm>
                <a:off x="4799" y="3139"/>
                <a:ext cx="72" cy="324"/>
              </a:xfrm>
              <a:custGeom>
                <a:avLst/>
                <a:gdLst>
                  <a:gd name="T0" fmla="*/ 3 w 215"/>
                  <a:gd name="T1" fmla="*/ 165 h 372"/>
                  <a:gd name="T2" fmla="*/ 21 w 215"/>
                  <a:gd name="T3" fmla="*/ 165 h 372"/>
                  <a:gd name="T4" fmla="*/ 21 w 215"/>
                  <a:gd name="T5" fmla="*/ 260 h 372"/>
                  <a:gd name="T6" fmla="*/ 3 w 215"/>
                  <a:gd name="T7" fmla="*/ 260 h 372"/>
                  <a:gd name="T8" fmla="*/ 0 w 215"/>
                  <a:gd name="T9" fmla="*/ 282 h 372"/>
                  <a:gd name="T10" fmla="*/ 24 w 215"/>
                  <a:gd name="T11" fmla="*/ 282 h 372"/>
                  <a:gd name="T12" fmla="*/ 24 w 215"/>
                  <a:gd name="T13" fmla="*/ 0 h 372"/>
                  <a:gd name="T14" fmla="*/ 0 w 215"/>
                  <a:gd name="T15" fmla="*/ 0 h 372"/>
                  <a:gd name="T16" fmla="*/ 3 w 215"/>
                  <a:gd name="T17" fmla="*/ 21 h 372"/>
                  <a:gd name="T18" fmla="*/ 21 w 215"/>
                  <a:gd name="T19" fmla="*/ 21 h 372"/>
                  <a:gd name="T20" fmla="*/ 21 w 215"/>
                  <a:gd name="T21" fmla="*/ 130 h 372"/>
                  <a:gd name="T22" fmla="*/ 3 w 215"/>
                  <a:gd name="T23" fmla="*/ 130 h 372"/>
                  <a:gd name="T24" fmla="*/ 3 w 215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2"/>
                  <a:gd name="T41" fmla="*/ 215 w 215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2">
                    <a:moveTo>
                      <a:pt x="28" y="217"/>
                    </a:moveTo>
                    <a:lnTo>
                      <a:pt x="186" y="217"/>
                    </a:lnTo>
                    <a:lnTo>
                      <a:pt x="186" y="343"/>
                    </a:lnTo>
                    <a:lnTo>
                      <a:pt x="29" y="343"/>
                    </a:lnTo>
                    <a:lnTo>
                      <a:pt x="0" y="372"/>
                    </a:lnTo>
                    <a:lnTo>
                      <a:pt x="215" y="372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7"/>
                    </a:lnTo>
                    <a:lnTo>
                      <a:pt x="186" y="27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95" name="Freeform 388"/>
              <p:cNvSpPr>
                <a:spLocks/>
              </p:cNvSpPr>
              <p:nvPr/>
            </p:nvSpPr>
            <p:spPr bwMode="auto">
              <a:xfrm>
                <a:off x="4799" y="3139"/>
                <a:ext cx="10" cy="324"/>
              </a:xfrm>
              <a:custGeom>
                <a:avLst/>
                <a:gdLst>
                  <a:gd name="T0" fmla="*/ 3 w 29"/>
                  <a:gd name="T1" fmla="*/ 21 h 372"/>
                  <a:gd name="T2" fmla="*/ 3 w 29"/>
                  <a:gd name="T3" fmla="*/ 260 h 372"/>
                  <a:gd name="T4" fmla="*/ 0 w 29"/>
                  <a:gd name="T5" fmla="*/ 282 h 372"/>
                  <a:gd name="T6" fmla="*/ 0 w 29"/>
                  <a:gd name="T7" fmla="*/ 0 h 372"/>
                  <a:gd name="T8" fmla="*/ 3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29" y="27"/>
                    </a:moveTo>
                    <a:lnTo>
                      <a:pt x="29" y="343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96" name="Rectangle 389"/>
              <p:cNvSpPr>
                <a:spLocks noChangeArrowheads="1"/>
              </p:cNvSpPr>
              <p:nvPr/>
            </p:nvSpPr>
            <p:spPr bwMode="auto">
              <a:xfrm>
                <a:off x="5114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97" name="Rectangle 390"/>
              <p:cNvSpPr>
                <a:spLocks noChangeArrowheads="1"/>
              </p:cNvSpPr>
              <p:nvPr/>
            </p:nvSpPr>
            <p:spPr bwMode="auto">
              <a:xfrm>
                <a:off x="5218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98" name="Rectangle 391"/>
              <p:cNvSpPr>
                <a:spLocks noChangeArrowheads="1"/>
              </p:cNvSpPr>
              <p:nvPr/>
            </p:nvSpPr>
            <p:spPr bwMode="auto">
              <a:xfrm>
                <a:off x="5324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99" name="Rectangle 392"/>
              <p:cNvSpPr>
                <a:spLocks noChangeArrowheads="1"/>
              </p:cNvSpPr>
              <p:nvPr/>
            </p:nvSpPr>
            <p:spPr bwMode="auto">
              <a:xfrm>
                <a:off x="5008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100" name="Rectangle 393"/>
              <p:cNvSpPr>
                <a:spLocks noChangeArrowheads="1"/>
              </p:cNvSpPr>
              <p:nvPr/>
            </p:nvSpPr>
            <p:spPr bwMode="auto">
              <a:xfrm>
                <a:off x="4903" y="2898"/>
                <a:ext cx="71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101" name="Rectangle 394"/>
              <p:cNvSpPr>
                <a:spLocks noChangeArrowheads="1"/>
              </p:cNvSpPr>
              <p:nvPr/>
            </p:nvSpPr>
            <p:spPr bwMode="auto">
              <a:xfrm>
                <a:off x="4799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  <p:sp>
            <p:nvSpPr>
              <p:cNvPr id="102" name="Freeform 395"/>
              <p:cNvSpPr>
                <a:spLocks/>
              </p:cNvSpPr>
              <p:nvPr/>
            </p:nvSpPr>
            <p:spPr bwMode="auto">
              <a:xfrm>
                <a:off x="4986" y="2736"/>
                <a:ext cx="12" cy="37"/>
              </a:xfrm>
              <a:custGeom>
                <a:avLst/>
                <a:gdLst>
                  <a:gd name="T0" fmla="*/ 2 w 37"/>
                  <a:gd name="T1" fmla="*/ 36 h 38"/>
                  <a:gd name="T2" fmla="*/ 3 w 37"/>
                  <a:gd name="T3" fmla="*/ 34 h 38"/>
                  <a:gd name="T4" fmla="*/ 3 w 37"/>
                  <a:gd name="T5" fmla="*/ 30 h 38"/>
                  <a:gd name="T6" fmla="*/ 4 w 37"/>
                  <a:gd name="T7" fmla="*/ 23 h 38"/>
                  <a:gd name="T8" fmla="*/ 4 w 37"/>
                  <a:gd name="T9" fmla="*/ 19 h 38"/>
                  <a:gd name="T10" fmla="*/ 4 w 37"/>
                  <a:gd name="T11" fmla="*/ 12 h 38"/>
                  <a:gd name="T12" fmla="*/ 3 w 37"/>
                  <a:gd name="T13" fmla="*/ 5 h 38"/>
                  <a:gd name="T14" fmla="*/ 3 w 37"/>
                  <a:gd name="T15" fmla="*/ 1 h 38"/>
                  <a:gd name="T16" fmla="*/ 2 w 37"/>
                  <a:gd name="T17" fmla="*/ 0 h 38"/>
                  <a:gd name="T18" fmla="*/ 1 w 37"/>
                  <a:gd name="T19" fmla="*/ 1 h 38"/>
                  <a:gd name="T20" fmla="*/ 1 w 37"/>
                  <a:gd name="T21" fmla="*/ 5 h 38"/>
                  <a:gd name="T22" fmla="*/ 0 w 37"/>
                  <a:gd name="T23" fmla="*/ 12 h 38"/>
                  <a:gd name="T24" fmla="*/ 0 w 37"/>
                  <a:gd name="T25" fmla="*/ 19 h 38"/>
                  <a:gd name="T26" fmla="*/ 0 w 37"/>
                  <a:gd name="T27" fmla="*/ 23 h 38"/>
                  <a:gd name="T28" fmla="*/ 1 w 37"/>
                  <a:gd name="T29" fmla="*/ 30 h 38"/>
                  <a:gd name="T30" fmla="*/ 1 w 37"/>
                  <a:gd name="T31" fmla="*/ 34 h 38"/>
                  <a:gd name="T32" fmla="*/ 2 w 37"/>
                  <a:gd name="T33" fmla="*/ 36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7"/>
                  <a:gd name="T52" fmla="*/ 0 h 38"/>
                  <a:gd name="T53" fmla="*/ 37 w 37"/>
                  <a:gd name="T54" fmla="*/ 38 h 3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7" h="38">
                    <a:moveTo>
                      <a:pt x="19" y="38"/>
                    </a:moveTo>
                    <a:lnTo>
                      <a:pt x="26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7" y="19"/>
                    </a:lnTo>
                    <a:lnTo>
                      <a:pt x="36" y="12"/>
                    </a:lnTo>
                    <a:lnTo>
                      <a:pt x="32" y="5"/>
                    </a:lnTo>
                    <a:lnTo>
                      <a:pt x="26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357" dirty="0">
                  <a:latin typeface="Calibri" pitchFamily="34" charset="0"/>
                </a:endParaRPr>
              </a:p>
            </p:txBody>
          </p:sp>
        </p:grpSp>
        <p:sp>
          <p:nvSpPr>
            <p:cNvPr id="17" name="Text Box 97"/>
            <p:cNvSpPr txBox="1">
              <a:spLocks noChangeArrowheads="1"/>
            </p:cNvSpPr>
            <p:nvPr/>
          </p:nvSpPr>
          <p:spPr bwMode="auto">
            <a:xfrm>
              <a:off x="7347080" y="4044606"/>
              <a:ext cx="1396058" cy="200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8477" tIns="54241" rIns="108477" bIns="5424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763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социально-значимый объект</a:t>
              </a:r>
            </a:p>
          </p:txBody>
        </p:sp>
        <p:grpSp>
          <p:nvGrpSpPr>
            <p:cNvPr id="18" name="Группа 119"/>
            <p:cNvGrpSpPr>
              <a:grpSpLocks/>
            </p:cNvGrpSpPr>
            <p:nvPr/>
          </p:nvGrpSpPr>
          <p:grpSpPr bwMode="auto">
            <a:xfrm>
              <a:off x="7140896" y="4238658"/>
              <a:ext cx="117979" cy="105169"/>
              <a:chOff x="214313" y="8958263"/>
              <a:chExt cx="642937" cy="500062"/>
            </a:xfrm>
          </p:grpSpPr>
          <p:sp>
            <p:nvSpPr>
              <p:cNvPr id="20" name="Прямоугольник 15"/>
              <p:cNvSpPr>
                <a:spLocks noChangeArrowheads="1"/>
              </p:cNvSpPr>
              <p:nvPr/>
            </p:nvSpPr>
            <p:spPr bwMode="auto">
              <a:xfrm>
                <a:off x="214313" y="9172575"/>
                <a:ext cx="642937" cy="285750"/>
              </a:xfrm>
              <a:prstGeom prst="rect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1082534"/>
                <a:endParaRPr lang="ru-RU" sz="678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1" name="Равнобедренный треугольник 16"/>
              <p:cNvSpPr>
                <a:spLocks noChangeArrowheads="1"/>
              </p:cNvSpPr>
              <p:nvPr/>
            </p:nvSpPr>
            <p:spPr bwMode="auto">
              <a:xfrm>
                <a:off x="214313" y="8958263"/>
                <a:ext cx="642937" cy="214312"/>
              </a:xfrm>
              <a:prstGeom prst="triangle">
                <a:avLst>
                  <a:gd name="adj" fmla="val 50000"/>
                </a:avLst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1082534"/>
                <a:endParaRPr lang="ru-RU" sz="678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22" name="Группа 21"/>
              <p:cNvGrpSpPr>
                <a:grpSpLocks/>
              </p:cNvGrpSpPr>
              <p:nvPr/>
            </p:nvGrpSpPr>
            <p:grpSpPr bwMode="auto">
              <a:xfrm>
                <a:off x="463631" y="9009063"/>
                <a:ext cx="142876" cy="142875"/>
                <a:chOff x="11544336" y="8944798"/>
                <a:chExt cx="142876" cy="142876"/>
              </a:xfrm>
            </p:grpSpPr>
            <p:cxnSp>
              <p:nvCxnSpPr>
                <p:cNvPr id="23" name="Прямая соединительная линия 18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11544336" y="9015442"/>
                  <a:ext cx="142876" cy="1588"/>
                </a:xfrm>
                <a:prstGeom prst="line">
                  <a:avLst/>
                </a:prstGeom>
                <a:noFill/>
                <a:ln w="19050" algn="ctr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24" name="Прямая соединительная линия 20"/>
                <p:cNvCxnSpPr>
                  <a:cxnSpLocks noChangeShapeType="1"/>
                </p:cNvCxnSpPr>
                <p:nvPr/>
              </p:nvCxnSpPr>
              <p:spPr bwMode="auto">
                <a:xfrm>
                  <a:off x="11544336" y="9015442"/>
                  <a:ext cx="142876" cy="1588"/>
                </a:xfrm>
                <a:prstGeom prst="line">
                  <a:avLst/>
                </a:prstGeom>
                <a:noFill/>
                <a:ln w="19050" algn="ctr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</p:grpSp>
        </p:grpSp>
        <p:sp>
          <p:nvSpPr>
            <p:cNvPr id="19" name="Text Box 97"/>
            <p:cNvSpPr txBox="1">
              <a:spLocks noChangeArrowheads="1"/>
            </p:cNvSpPr>
            <p:nvPr/>
          </p:nvSpPr>
          <p:spPr bwMode="auto">
            <a:xfrm>
              <a:off x="7342769" y="4183449"/>
              <a:ext cx="1373860" cy="200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8477" tIns="54241" rIns="108477" bIns="5424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763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больница</a:t>
              </a:r>
            </a:p>
          </p:txBody>
        </p:sp>
      </p:grpSp>
      <p:sp>
        <p:nvSpPr>
          <p:cNvPr id="121" name="Прямоугольник 120"/>
          <p:cNvSpPr/>
          <p:nvPr/>
        </p:nvSpPr>
        <p:spPr>
          <a:xfrm>
            <a:off x="5251" y="775777"/>
            <a:ext cx="2874750" cy="20245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330" tIns="51665" rIns="103330" bIns="51665" rtlCol="0"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1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pic>
        <p:nvPicPr>
          <p:cNvPr id="122" name="Каргополь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981962"/>
            <a:ext cx="2880000" cy="1814401"/>
          </a:xfrm>
          <a:prstGeom prst="rect">
            <a:avLst/>
          </a:prstGeom>
        </p:spPr>
      </p:pic>
      <p:sp>
        <p:nvSpPr>
          <p:cNvPr id="123" name="Text Box 182"/>
          <p:cNvSpPr txBox="1">
            <a:spLocks noChangeArrowheads="1"/>
          </p:cNvSpPr>
          <p:nvPr/>
        </p:nvSpPr>
        <p:spPr bwMode="auto">
          <a:xfrm>
            <a:off x="5155568" y="1197772"/>
            <a:ext cx="1900831" cy="499359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275" tIns="40636" rIns="81275" bIns="4063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356" b="1" dirty="0" err="1">
                <a:latin typeface="Times New Roman" pitchFamily="18" charset="0"/>
                <a:cs typeface="Times New Roman" pitchFamily="18" charset="0"/>
              </a:rPr>
              <a:t>Каргопольский</a:t>
            </a:r>
            <a:r>
              <a:rPr lang="ru-RU" altLang="ru-RU" sz="1356" b="1" dirty="0">
                <a:latin typeface="Times New Roman" pitchFamily="18" charset="0"/>
                <a:cs typeface="Times New Roman" pitchFamily="18" charset="0"/>
              </a:rPr>
              <a:t> район</a:t>
            </a:r>
          </a:p>
          <a:p>
            <a:pPr algn="ctr" eaLnBrk="1" hangingPunct="1"/>
            <a:r>
              <a:rPr lang="ru-RU" altLang="ru-RU" sz="1356" b="1" dirty="0" err="1">
                <a:latin typeface="Times New Roman" pitchFamily="18" charset="0"/>
                <a:cs typeface="Times New Roman" pitchFamily="18" charset="0"/>
              </a:rPr>
              <a:t>н.п</a:t>
            </a:r>
            <a:r>
              <a:rPr lang="ru-RU" altLang="ru-RU" sz="1356" b="1" dirty="0">
                <a:latin typeface="Times New Roman" pitchFamily="18" charset="0"/>
                <a:cs typeface="Times New Roman" pitchFamily="18" charset="0"/>
              </a:rPr>
              <a:t>. Каргополь</a:t>
            </a:r>
          </a:p>
        </p:txBody>
      </p:sp>
      <p:grpSp>
        <p:nvGrpSpPr>
          <p:cNvPr id="124" name="Группа 629"/>
          <p:cNvGrpSpPr>
            <a:grpSpLocks/>
          </p:cNvGrpSpPr>
          <p:nvPr/>
        </p:nvGrpSpPr>
        <p:grpSpPr bwMode="auto">
          <a:xfrm>
            <a:off x="5565556" y="3130184"/>
            <a:ext cx="429290" cy="623768"/>
            <a:chOff x="72797" y="3795140"/>
            <a:chExt cx="395882" cy="790676"/>
          </a:xfrm>
        </p:grpSpPr>
        <p:sp>
          <p:nvSpPr>
            <p:cNvPr id="125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444221">
                <a:buClr>
                  <a:srgbClr val="000000"/>
                </a:buClr>
                <a:buSzPct val="100000"/>
                <a:defRPr/>
              </a:pPr>
              <a:endParaRPr lang="ru-RU" sz="90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126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444221">
                <a:defRPr/>
              </a:pPr>
              <a:endParaRPr lang="ru-RU" sz="904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127" name="Text Box 286"/>
            <p:cNvSpPr txBox="1">
              <a:spLocks noChangeArrowheads="1"/>
            </p:cNvSpPr>
            <p:nvPr/>
          </p:nvSpPr>
          <p:spPr bwMode="auto">
            <a:xfrm>
              <a:off x="72797" y="4266438"/>
              <a:ext cx="346075" cy="3193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71665" tIns="85833" rIns="171665" bIns="85833">
              <a:spAutoFit/>
            </a:bodyPr>
            <a:lstStyle/>
            <a:p>
              <a:pPr algn="ctr" defTabSz="1160904">
                <a:defRPr/>
              </a:pPr>
              <a:endParaRPr lang="ru-RU" sz="452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sp>
        <p:nvSpPr>
          <p:cNvPr id="128" name="TextBox 127"/>
          <p:cNvSpPr txBox="1"/>
          <p:nvPr/>
        </p:nvSpPr>
        <p:spPr>
          <a:xfrm>
            <a:off x="5753196" y="3312520"/>
            <a:ext cx="692818" cy="2662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3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ПЧ№30</a:t>
            </a:r>
          </a:p>
        </p:txBody>
      </p:sp>
      <p:grpSp>
        <p:nvGrpSpPr>
          <p:cNvPr id="129" name="Группа 119"/>
          <p:cNvGrpSpPr>
            <a:grpSpLocks/>
          </p:cNvGrpSpPr>
          <p:nvPr/>
        </p:nvGrpSpPr>
        <p:grpSpPr bwMode="auto">
          <a:xfrm>
            <a:off x="5323911" y="4084170"/>
            <a:ext cx="267058" cy="213903"/>
            <a:chOff x="214313" y="8958263"/>
            <a:chExt cx="642937" cy="500062"/>
          </a:xfrm>
        </p:grpSpPr>
        <p:sp>
          <p:nvSpPr>
            <p:cNvPr id="130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443055"/>
              <a:endParaRPr lang="ru-RU" sz="904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1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443055"/>
              <a:endParaRPr lang="ru-RU" sz="904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32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33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34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135" name="TextBox 134"/>
          <p:cNvSpPr txBox="1"/>
          <p:nvPr/>
        </p:nvSpPr>
        <p:spPr>
          <a:xfrm>
            <a:off x="5565556" y="4084169"/>
            <a:ext cx="481222" cy="2662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3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ЦРБ</a:t>
            </a:r>
          </a:p>
        </p:txBody>
      </p:sp>
      <p:grpSp>
        <p:nvGrpSpPr>
          <p:cNvPr id="136" name="Group 316"/>
          <p:cNvGrpSpPr>
            <a:grpSpLocks/>
          </p:cNvGrpSpPr>
          <p:nvPr/>
        </p:nvGrpSpPr>
        <p:grpSpPr bwMode="auto">
          <a:xfrm>
            <a:off x="5319255" y="4377740"/>
            <a:ext cx="246301" cy="192540"/>
            <a:chOff x="4727" y="2506"/>
            <a:chExt cx="706" cy="1172"/>
          </a:xfrm>
        </p:grpSpPr>
        <p:sp>
          <p:nvSpPr>
            <p:cNvPr id="137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38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39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40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41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42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43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44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45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46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47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48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49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50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51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52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53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54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55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56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57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58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59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60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61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62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63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64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65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66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67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68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69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70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71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72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73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74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75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76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77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78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79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80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81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82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83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84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85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86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87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88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89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90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91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92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93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94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95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96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97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98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99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00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01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02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03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04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05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06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07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08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09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10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11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12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13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14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</p:grpSp>
      <p:grpSp>
        <p:nvGrpSpPr>
          <p:cNvPr id="215" name="Group 316"/>
          <p:cNvGrpSpPr>
            <a:grpSpLocks/>
          </p:cNvGrpSpPr>
          <p:nvPr/>
        </p:nvGrpSpPr>
        <p:grpSpPr bwMode="auto">
          <a:xfrm>
            <a:off x="4753324" y="4729331"/>
            <a:ext cx="246301" cy="192540"/>
            <a:chOff x="4727" y="2506"/>
            <a:chExt cx="706" cy="1172"/>
          </a:xfrm>
        </p:grpSpPr>
        <p:sp>
          <p:nvSpPr>
            <p:cNvPr id="216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17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18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19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20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21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22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23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24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25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26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27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28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29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30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31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32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33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34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35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36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37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38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39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40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41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42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43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44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45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46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47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48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49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50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51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52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53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54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55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56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57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58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59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60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61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62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63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64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65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66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67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68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69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70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71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72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73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74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75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76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77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78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79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80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81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82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83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84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85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86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87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88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89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90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91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92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93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</p:grpSp>
      <p:grpSp>
        <p:nvGrpSpPr>
          <p:cNvPr id="294" name="Group 316"/>
          <p:cNvGrpSpPr>
            <a:grpSpLocks/>
          </p:cNvGrpSpPr>
          <p:nvPr/>
        </p:nvGrpSpPr>
        <p:grpSpPr bwMode="auto">
          <a:xfrm>
            <a:off x="4569464" y="4250490"/>
            <a:ext cx="246301" cy="192540"/>
            <a:chOff x="4727" y="2506"/>
            <a:chExt cx="706" cy="1172"/>
          </a:xfrm>
        </p:grpSpPr>
        <p:sp>
          <p:nvSpPr>
            <p:cNvPr id="295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96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97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98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99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00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01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02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03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04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05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06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07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08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09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10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11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12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13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14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15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16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17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18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19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20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21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22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23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24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25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26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27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28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29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30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31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32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33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34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35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36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37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38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39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40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41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42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43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44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45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46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47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48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49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50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51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52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53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54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55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56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57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58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59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60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61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62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63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64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65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66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67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68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69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70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71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72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</p:grpSp>
      <p:grpSp>
        <p:nvGrpSpPr>
          <p:cNvPr id="374" name="Группа 373"/>
          <p:cNvGrpSpPr/>
          <p:nvPr/>
        </p:nvGrpSpPr>
        <p:grpSpPr>
          <a:xfrm>
            <a:off x="5701567" y="1763224"/>
            <a:ext cx="1004240" cy="646893"/>
            <a:chOff x="4955319" y="1922951"/>
            <a:chExt cx="888681" cy="572454"/>
          </a:xfrm>
        </p:grpSpPr>
        <p:grpSp>
          <p:nvGrpSpPr>
            <p:cNvPr id="375" name="Группа 374"/>
            <p:cNvGrpSpPr/>
            <p:nvPr/>
          </p:nvGrpSpPr>
          <p:grpSpPr>
            <a:xfrm>
              <a:off x="4955319" y="2151232"/>
              <a:ext cx="888681" cy="344173"/>
              <a:chOff x="4423587" y="1006624"/>
              <a:chExt cx="888681" cy="344173"/>
            </a:xfrm>
          </p:grpSpPr>
          <p:sp>
            <p:nvSpPr>
              <p:cNvPr id="378" name="Прямоугольник 377"/>
              <p:cNvSpPr/>
              <p:nvPr/>
            </p:nvSpPr>
            <p:spPr>
              <a:xfrm>
                <a:off x="4423587" y="1009554"/>
                <a:ext cx="573983" cy="153785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79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213/7</a:t>
                </a:r>
              </a:p>
            </p:txBody>
          </p:sp>
          <p:sp>
            <p:nvSpPr>
              <p:cNvPr id="379" name="Прямоугольник 378"/>
              <p:cNvSpPr/>
              <p:nvPr/>
            </p:nvSpPr>
            <p:spPr>
              <a:xfrm>
                <a:off x="4426203" y="1163341"/>
                <a:ext cx="868437" cy="187456"/>
              </a:xfrm>
              <a:prstGeom prst="rect">
                <a:avLst/>
              </a:prstGeom>
              <a:solidFill>
                <a:srgbClr val="92D050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137768" tIns="68884" rIns="137768" bIns="68884" anchor="ctr"/>
              <a:lstStyle/>
              <a:p>
                <a:pPr algn="ctr"/>
                <a:r>
                  <a:rPr lang="ru-RU" sz="678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4128/1709</a:t>
                </a:r>
                <a:endParaRPr lang="ru-RU" sz="678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0" name="Скругленный прямоугольник 379"/>
              <p:cNvSpPr/>
              <p:nvPr/>
            </p:nvSpPr>
            <p:spPr>
              <a:xfrm>
                <a:off x="5025032" y="1006624"/>
                <a:ext cx="287236" cy="140848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ru-RU" sz="79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55%</a:t>
                </a:r>
              </a:p>
            </p:txBody>
          </p:sp>
        </p:grpSp>
        <p:sp>
          <p:nvSpPr>
            <p:cNvPr id="376" name="TextBox 23"/>
            <p:cNvSpPr txBox="1"/>
            <p:nvPr/>
          </p:nvSpPr>
          <p:spPr bwMode="auto">
            <a:xfrm>
              <a:off x="5310022" y="1922951"/>
              <a:ext cx="375688" cy="208640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32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18</a:t>
              </a:r>
              <a:endParaRPr lang="ru-RU" sz="9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7" name="TextBox 23"/>
            <p:cNvSpPr txBox="1"/>
            <p:nvPr/>
          </p:nvSpPr>
          <p:spPr bwMode="auto">
            <a:xfrm>
              <a:off x="5151732" y="1922951"/>
              <a:ext cx="306883" cy="20864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32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ru-RU" sz="9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81" name="TextBox 380"/>
          <p:cNvSpPr txBox="1"/>
          <p:nvPr/>
        </p:nvSpPr>
        <p:spPr>
          <a:xfrm>
            <a:off x="2" y="7494040"/>
            <a:ext cx="2164432" cy="70419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txBody>
          <a:bodyPr wrap="square" lIns="77498" tIns="38749" rIns="77498" bIns="38749" rtlCol="0">
            <a:spAutoFit/>
          </a:bodyPr>
          <a:lstStyle/>
          <a:p>
            <a:r>
              <a:rPr lang="ru-RU" sz="678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14:10 </a:t>
            </a:r>
            <a:r>
              <a:rPr lang="ru-RU" sz="678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10.04.2021</a:t>
            </a:r>
            <a:endParaRPr lang="ru-RU" sz="67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Архангельской области</a:t>
            </a:r>
          </a:p>
          <a:p>
            <a:r>
              <a:rPr lang="ru-RU" sz="6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 7 </a:t>
            </a:r>
            <a:r>
              <a:rPr lang="ru-RU" sz="678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Е.В. Редута</a:t>
            </a:r>
            <a:endParaRPr lang="ru-RU" sz="67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3915-1113</a:t>
            </a:r>
          </a:p>
          <a:p>
            <a:r>
              <a:rPr lang="ru-RU" sz="6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Использовались: АИУС РСЧС – 2030, </a:t>
            </a:r>
            <a:r>
              <a:rPr lang="en-US" sz="6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Google Earth</a:t>
            </a:r>
          </a:p>
          <a:p>
            <a:r>
              <a:rPr lang="ru-RU" sz="6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масштаб 1:</a:t>
            </a:r>
            <a:r>
              <a:rPr lang="en-US" sz="6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ru-RU" sz="6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000</a:t>
            </a:r>
          </a:p>
        </p:txBody>
      </p:sp>
    </p:spTree>
    <p:extLst>
      <p:ext uri="{BB962C8B-B14F-4D97-AF65-F5344CB8AC3E}">
        <p14:creationId xmlns:p14="http://schemas.microsoft.com/office/powerpoint/2010/main" val="219397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66" fill="hold"/>
                                        <p:tgtEl>
                                          <p:spTgt spid="1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5" y="770315"/>
            <a:ext cx="10321034" cy="7438648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" y="0"/>
            <a:ext cx="10344902" cy="77031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39497" tIns="19750" rIns="39497" bIns="19750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356" dirty="0"/>
              <a:t>ИНФОРМАЦИОННЫЕ МАТЕРИАЛЫ ПО РИСКУ НАРУШЕНИЯ ТРАНСПОРТНОГО СООБЩЕНИЯ,</a:t>
            </a:r>
          </a:p>
          <a:p>
            <a:r>
              <a:rPr lang="ru-RU" sz="1356" dirty="0"/>
              <a:t> СВЯЗАННЫХ С НЕБЛАГОПРИЯТНЫМИ МЕТЕОЯВЛЕНИЯМИ НА АВТОДОРОГЕ </a:t>
            </a:r>
            <a:r>
              <a:rPr lang="ru-RU" sz="1356" dirty="0">
                <a:solidFill>
                  <a:prstClr val="white"/>
                </a:solidFill>
              </a:rPr>
              <a:t>М-8 </a:t>
            </a:r>
            <a:r>
              <a:rPr lang="ru-RU" sz="1356" dirty="0"/>
              <a:t>694-1226 КМ </a:t>
            </a:r>
            <a:endParaRPr lang="ru-RU" sz="1356" dirty="0">
              <a:solidFill>
                <a:prstClr val="white"/>
              </a:solidFill>
            </a:endParaRPr>
          </a:p>
          <a:p>
            <a:pPr defTabSz="993604">
              <a:lnSpc>
                <a:spcPct val="85000"/>
              </a:lnSpc>
            </a:pPr>
            <a:r>
              <a:rPr lang="ru-RU" sz="1356" dirty="0">
                <a:solidFill>
                  <a:prstClr val="white"/>
                </a:solidFill>
              </a:rPr>
              <a:t>В АРХАНГЕЛЬСКОЙ ОБЛАСТИ (НА </a:t>
            </a:r>
            <a:r>
              <a:rPr lang="ru-RU" sz="1356" dirty="0" smtClean="0">
                <a:solidFill>
                  <a:prstClr val="white"/>
                </a:solidFill>
              </a:rPr>
              <a:t>11.04.2021)</a:t>
            </a:r>
            <a:endParaRPr lang="ru-RU" sz="1356" dirty="0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488613" y="751716"/>
            <a:ext cx="2830141" cy="20340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491" tIns="38746" rIns="77491" bIns="38746" rtlCol="0" anchor="ctr"/>
          <a:lstStyle/>
          <a:p>
            <a:pPr algn="ctr"/>
            <a:r>
              <a:rPr lang="ru-RU" sz="124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pic>
        <p:nvPicPr>
          <p:cNvPr id="12" name="938D5C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88613" y="975750"/>
            <a:ext cx="2824303" cy="188138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</p:pic>
      <p:sp>
        <p:nvSpPr>
          <p:cNvPr id="8" name="Text Box 182"/>
          <p:cNvSpPr txBox="1">
            <a:spLocks noChangeArrowheads="1"/>
          </p:cNvSpPr>
          <p:nvPr/>
        </p:nvSpPr>
        <p:spPr bwMode="auto">
          <a:xfrm>
            <a:off x="4286996" y="1593055"/>
            <a:ext cx="1648457" cy="47884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0956" tIns="30477" rIns="60956" bIns="3047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356" b="1" dirty="0">
                <a:latin typeface="Times New Roman" pitchFamily="18" charset="0"/>
                <a:cs typeface="Times New Roman" pitchFamily="18" charset="0"/>
              </a:rPr>
              <a:t>Приморский район</a:t>
            </a:r>
          </a:p>
          <a:p>
            <a:pPr algn="ctr" eaLnBrk="1" hangingPunct="1"/>
            <a:r>
              <a:rPr lang="ru-RU" altLang="ru-RU" sz="1356" b="1" dirty="0">
                <a:latin typeface="Times New Roman" pitchFamily="18" charset="0"/>
                <a:cs typeface="Times New Roman" pitchFamily="18" charset="0"/>
              </a:rPr>
              <a:t>г. Архангельск</a:t>
            </a:r>
          </a:p>
        </p:txBody>
      </p:sp>
      <p:sp>
        <p:nvSpPr>
          <p:cNvPr id="13" name="AutoShape 24"/>
          <p:cNvSpPr>
            <a:spLocks noChangeArrowheads="1"/>
          </p:cNvSpPr>
          <p:nvPr/>
        </p:nvSpPr>
        <p:spPr bwMode="auto">
          <a:xfrm>
            <a:off x="4810470" y="4065377"/>
            <a:ext cx="2243908" cy="790811"/>
          </a:xfrm>
          <a:prstGeom prst="wedgeRectCallout">
            <a:avLst>
              <a:gd name="adj1" fmla="val -82652"/>
              <a:gd name="adj2" fmla="val -47619"/>
            </a:avLst>
          </a:prstGeom>
          <a:solidFill>
            <a:srgbClr val="FFFF00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98860" tIns="49434" rIns="98860" bIns="49434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ru-RU" sz="1017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Аварийно-опасный участок </a:t>
            </a:r>
          </a:p>
          <a:p>
            <a:pPr algn="ctr">
              <a:buNone/>
            </a:pPr>
            <a:r>
              <a:rPr lang="ru-RU" sz="1017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ФАД М-8 694-1226 км </a:t>
            </a:r>
          </a:p>
          <a:p>
            <a:pPr algn="ctr"/>
            <a:r>
              <a:rPr lang="ru-RU" altLang="ru-RU" sz="1017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(риск образования снежных заносов, гололедицы, ухудшения видимости)</a:t>
            </a:r>
            <a:endParaRPr lang="ru-RU" sz="1017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en-US" altLang="ru-RU" sz="1017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1" name="Прямоугольник 1100"/>
          <p:cNvSpPr/>
          <p:nvPr/>
        </p:nvSpPr>
        <p:spPr>
          <a:xfrm>
            <a:off x="0" y="7809998"/>
            <a:ext cx="1389085" cy="387726"/>
          </a:xfrm>
          <a:prstGeom prst="rect">
            <a:avLst/>
          </a:prstGeom>
          <a:solidFill>
            <a:srgbClr val="C5E0B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08388" tIns="54193" rIns="108388" bIns="54193" rtlCol="0" anchor="ctr" anchorCtr="1">
            <a:spAutoFit/>
          </a:bodyPr>
          <a:lstStyle/>
          <a:p>
            <a:pPr defTabSz="1376273"/>
            <a:r>
              <a:rPr lang="ru-RU" sz="904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Отрезанные </a:t>
            </a:r>
            <a:r>
              <a:rPr lang="ru-RU" sz="904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н.п</a:t>
            </a:r>
            <a:r>
              <a:rPr lang="ru-RU" sz="904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.: </a:t>
            </a:r>
            <a:r>
              <a:rPr lang="ru-RU" sz="90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</a:p>
          <a:p>
            <a:pPr defTabSz="1376273"/>
            <a:r>
              <a:rPr lang="ru-RU" sz="904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Объездная дорога: </a:t>
            </a:r>
            <a:r>
              <a:rPr lang="ru-RU" sz="90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476748" y="4957457"/>
            <a:ext cx="2842006" cy="17886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114" tIns="29058" rIns="58114" bIns="29058" rtlCol="0"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356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метеоявлений</a:t>
            </a:r>
          </a:p>
        </p:txBody>
      </p:sp>
      <p:grpSp>
        <p:nvGrpSpPr>
          <p:cNvPr id="1091" name="Группа 159"/>
          <p:cNvGrpSpPr/>
          <p:nvPr/>
        </p:nvGrpSpPr>
        <p:grpSpPr>
          <a:xfrm>
            <a:off x="7455482" y="7063414"/>
            <a:ext cx="3090782" cy="1146361"/>
            <a:chOff x="9126097" y="5517470"/>
            <a:chExt cx="3001027" cy="1165519"/>
          </a:xfrm>
        </p:grpSpPr>
        <p:sp>
          <p:nvSpPr>
            <p:cNvPr id="1092" name="Rectangle 93"/>
            <p:cNvSpPr>
              <a:spLocks noChangeArrowheads="1"/>
            </p:cNvSpPr>
            <p:nvPr/>
          </p:nvSpPr>
          <p:spPr bwMode="auto">
            <a:xfrm>
              <a:off x="9126097" y="5517470"/>
              <a:ext cx="2799203" cy="116386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ru-RU" altLang="ru-RU" sz="1054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3" name="Text Box 97"/>
            <p:cNvSpPr txBox="1">
              <a:spLocks noChangeArrowheads="1"/>
            </p:cNvSpPr>
            <p:nvPr/>
          </p:nvSpPr>
          <p:spPr bwMode="auto">
            <a:xfrm>
              <a:off x="9714922" y="5517470"/>
              <a:ext cx="2147024" cy="3133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4590" tIns="72296" rIns="144590" bIns="722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1054" i="1" dirty="0">
                  <a:solidFill>
                    <a:srgbClr val="000000"/>
                  </a:solidFill>
                  <a:cs typeface="Arial" panose="020B0604020202020204" pitchFamily="34" charset="0"/>
                </a:rPr>
                <a:t>Условные обозначения</a:t>
              </a:r>
            </a:p>
          </p:txBody>
        </p:sp>
        <p:sp>
          <p:nvSpPr>
            <p:cNvPr id="1094" name="Text Box 97"/>
            <p:cNvSpPr txBox="1">
              <a:spLocks noChangeArrowheads="1"/>
            </p:cNvSpPr>
            <p:nvPr/>
          </p:nvSpPr>
          <p:spPr bwMode="auto">
            <a:xfrm>
              <a:off x="9572157" y="6150986"/>
              <a:ext cx="2147024" cy="3133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4590" tIns="72296" rIns="144590" bIns="722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ru-RU" altLang="ru-RU" sz="1054" b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95" name="Text Box 97"/>
            <p:cNvSpPr txBox="1">
              <a:spLocks noChangeArrowheads="1"/>
            </p:cNvSpPr>
            <p:nvPr/>
          </p:nvSpPr>
          <p:spPr bwMode="auto">
            <a:xfrm>
              <a:off x="9552037" y="5755615"/>
              <a:ext cx="2478309" cy="6197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4590" tIns="72296" rIns="144590" bIns="722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904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Участок автодороги с </a:t>
              </a:r>
              <a:r>
                <a:rPr lang="ru-RU" altLang="ru-RU" sz="904" b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повышенным,риском</a:t>
              </a:r>
              <a:r>
                <a:rPr lang="ru-RU" altLang="ru-RU" sz="904" b="0" dirty="0">
                  <a:solidFill>
                    <a:srgbClr val="000000"/>
                  </a:solidFill>
                  <a:cs typeface="Arial" panose="020B0604020202020204" pitchFamily="34" charset="0"/>
                </a:rPr>
                <a:t> </a:t>
              </a:r>
              <a:r>
                <a:rPr lang="ru-RU" altLang="ru-RU" sz="1054" b="0" dirty="0">
                  <a:solidFill>
                    <a:srgbClr val="000000"/>
                  </a:solidFill>
                  <a:cs typeface="Arial" panose="020B0604020202020204" pitchFamily="34" charset="0"/>
                </a:rPr>
                <a:t>возникновения ДТП, нарушением движения</a:t>
              </a:r>
            </a:p>
          </p:txBody>
        </p:sp>
        <p:sp>
          <p:nvSpPr>
            <p:cNvPr id="1096" name="Полилиния 1095"/>
            <p:cNvSpPr/>
            <p:nvPr/>
          </p:nvSpPr>
          <p:spPr>
            <a:xfrm>
              <a:off x="9220012" y="5855348"/>
              <a:ext cx="367792" cy="127074"/>
            </a:xfrm>
            <a:custGeom>
              <a:avLst/>
              <a:gdLst>
                <a:gd name="connsiteX0" fmla="*/ 0 w 275772"/>
                <a:gd name="connsiteY0" fmla="*/ 0 h 120952"/>
                <a:gd name="connsiteX1" fmla="*/ 130629 w 275772"/>
                <a:gd name="connsiteY1" fmla="*/ 116114 h 120952"/>
                <a:gd name="connsiteX2" fmla="*/ 275772 w 275772"/>
                <a:gd name="connsiteY2" fmla="*/ 29028 h 120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5772" h="120952">
                  <a:moveTo>
                    <a:pt x="0" y="0"/>
                  </a:moveTo>
                  <a:cubicBezTo>
                    <a:pt x="42333" y="55638"/>
                    <a:pt x="84667" y="111276"/>
                    <a:pt x="130629" y="116114"/>
                  </a:cubicBezTo>
                  <a:cubicBezTo>
                    <a:pt x="176591" y="120952"/>
                    <a:pt x="226181" y="74990"/>
                    <a:pt x="275772" y="29028"/>
                  </a:cubicBezTo>
                </a:path>
              </a:pathLst>
            </a:cu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103313" tIns="51656" rIns="103313" bIns="51656" rtlCol="0" anchor="ctr"/>
            <a:lstStyle/>
            <a:p>
              <a:endParaRPr lang="ru-RU" sz="1958" dirty="0">
                <a:solidFill>
                  <a:srgbClr val="000000"/>
                </a:solidFill>
              </a:endParaRPr>
            </a:p>
          </p:txBody>
        </p:sp>
        <p:sp>
          <p:nvSpPr>
            <p:cNvPr id="1097" name="Полилиния 1096"/>
            <p:cNvSpPr/>
            <p:nvPr/>
          </p:nvSpPr>
          <p:spPr>
            <a:xfrm>
              <a:off x="9231145" y="6214173"/>
              <a:ext cx="329077" cy="109284"/>
            </a:xfrm>
            <a:custGeom>
              <a:avLst/>
              <a:gdLst>
                <a:gd name="connsiteX0" fmla="*/ 0 w 246743"/>
                <a:gd name="connsiteY0" fmla="*/ 14515 h 104019"/>
                <a:gd name="connsiteX1" fmla="*/ 87086 w 246743"/>
                <a:gd name="connsiteY1" fmla="*/ 101600 h 104019"/>
                <a:gd name="connsiteX2" fmla="*/ 246743 w 246743"/>
                <a:gd name="connsiteY2" fmla="*/ 0 h 10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6743" h="104019">
                  <a:moveTo>
                    <a:pt x="0" y="14515"/>
                  </a:moveTo>
                  <a:cubicBezTo>
                    <a:pt x="22981" y="59267"/>
                    <a:pt x="45962" y="104019"/>
                    <a:pt x="87086" y="101600"/>
                  </a:cubicBezTo>
                  <a:cubicBezTo>
                    <a:pt x="128210" y="99181"/>
                    <a:pt x="187476" y="49590"/>
                    <a:pt x="246743" y="0"/>
                  </a:cubicBezTo>
                </a:path>
              </a:pathLst>
            </a:custGeom>
            <a:ln w="317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103313" tIns="51656" rIns="103313" bIns="51656" rtlCol="0" anchor="ctr"/>
            <a:lstStyle/>
            <a:p>
              <a:endParaRPr lang="ru-RU" sz="1958" dirty="0">
                <a:solidFill>
                  <a:srgbClr val="000000"/>
                </a:solidFill>
              </a:endParaRPr>
            </a:p>
          </p:txBody>
        </p:sp>
        <p:sp>
          <p:nvSpPr>
            <p:cNvPr id="1098" name="Text Box 97"/>
            <p:cNvSpPr txBox="1">
              <a:spLocks noChangeArrowheads="1"/>
            </p:cNvSpPr>
            <p:nvPr/>
          </p:nvSpPr>
          <p:spPr bwMode="auto">
            <a:xfrm>
              <a:off x="9555566" y="6192014"/>
              <a:ext cx="2570221" cy="3133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4605" tIns="72304" rIns="144605" bIns="72304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1054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</a:t>
              </a:r>
              <a:r>
                <a:rPr lang="ru-RU" altLang="ru-RU" sz="904" b="0" dirty="0">
                  <a:solidFill>
                    <a:srgbClr val="000000"/>
                  </a:solidFill>
                  <a:cs typeface="Arial" panose="020B0604020202020204" pitchFamily="34" charset="0"/>
                </a:rPr>
                <a:t>Объездная дорога</a:t>
              </a:r>
            </a:p>
          </p:txBody>
        </p:sp>
        <p:sp>
          <p:nvSpPr>
            <p:cNvPr id="1099" name="Овал 1098"/>
            <p:cNvSpPr>
              <a:spLocks noChangeArrowheads="1"/>
            </p:cNvSpPr>
            <p:nvPr/>
          </p:nvSpPr>
          <p:spPr bwMode="auto">
            <a:xfrm rot="5238055">
              <a:off x="9332393" y="6437258"/>
              <a:ext cx="143031" cy="164339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rot="10800000" vert="eaVert" lIns="103040" tIns="51517" rIns="103040" bIns="51517" anchor="ctr"/>
            <a:lstStyle/>
            <a:p>
              <a:pPr>
                <a:defRPr/>
              </a:pPr>
              <a:endParaRPr lang="ru-RU" sz="1958" dirty="0">
                <a:solidFill>
                  <a:srgbClr val="FFFFFF"/>
                </a:solidFill>
              </a:endParaRPr>
            </a:p>
          </p:txBody>
        </p:sp>
        <p:sp>
          <p:nvSpPr>
            <p:cNvPr id="1100" name="Text Box 97"/>
            <p:cNvSpPr txBox="1">
              <a:spLocks noChangeArrowheads="1"/>
            </p:cNvSpPr>
            <p:nvPr/>
          </p:nvSpPr>
          <p:spPr bwMode="auto">
            <a:xfrm>
              <a:off x="9556903" y="6369594"/>
              <a:ext cx="2570221" cy="3133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4605" tIns="72304" rIns="144605" bIns="72304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1054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</a:t>
              </a:r>
              <a:r>
                <a:rPr lang="ru-RU" altLang="ru-RU" sz="904" b="0" dirty="0">
                  <a:solidFill>
                    <a:srgbClr val="000000"/>
                  </a:solidFill>
                  <a:cs typeface="Arial" panose="020B0604020202020204" pitchFamily="34" charset="0"/>
                </a:rPr>
                <a:t>Населенный пункт</a:t>
              </a:r>
            </a:p>
          </p:txBody>
        </p:sp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8613" y="5151342"/>
            <a:ext cx="2819397" cy="189409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8613" y="2861610"/>
            <a:ext cx="2830141" cy="211498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</p:pic>
      <p:sp>
        <p:nvSpPr>
          <p:cNvPr id="1102" name="TextBox 1101"/>
          <p:cNvSpPr txBox="1"/>
          <p:nvPr/>
        </p:nvSpPr>
        <p:spPr>
          <a:xfrm>
            <a:off x="7502113" y="3184311"/>
            <a:ext cx="1754501" cy="370614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tx1">
                <a:alpha val="61000"/>
              </a:schemeClr>
            </a:solidFill>
          </a:ln>
          <a:effectLst>
            <a:softEdge rad="38100"/>
          </a:effectLst>
        </p:spPr>
        <p:txBody>
          <a:bodyPr wrap="square" rtlCol="0">
            <a:spAutoFit/>
          </a:bodyPr>
          <a:lstStyle/>
          <a:p>
            <a:r>
              <a:rPr lang="ru-RU" sz="904" b="1" dirty="0"/>
              <a:t>км 1225+200 a/д М-8 "Холмогоры" г. Архангельск</a:t>
            </a:r>
          </a:p>
        </p:txBody>
      </p:sp>
    </p:spTree>
    <p:extLst>
      <p:ext uri="{BB962C8B-B14F-4D97-AF65-F5344CB8AC3E}">
        <p14:creationId xmlns:p14="http://schemas.microsoft.com/office/powerpoint/2010/main" val="147877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5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0802"/>
            <a:ext cx="10319871" cy="7438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2123"/>
            <a:ext cx="10344902" cy="77031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39497" tIns="19750" rIns="39497" bIns="19750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356" dirty="0"/>
              <a:t>ИНФОРМАЦИОННЫЕ МАТЕРИАЛЫ ПО РИСКУ НАРУШЕНИЯ ТРАНСПОРТНОГО СООБЩЕНИЯ,</a:t>
            </a:r>
          </a:p>
          <a:p>
            <a:r>
              <a:rPr lang="ru-RU" sz="1356" dirty="0"/>
              <a:t> СВЯЗАННЫХ С НЕБЛАГОПРИЯТНЫМИ МЕТЕОЯВЛЕНИЯМИ НА АВТОДОРОГЕ </a:t>
            </a:r>
            <a:r>
              <a:rPr lang="ru-RU" sz="1356" dirty="0">
                <a:solidFill>
                  <a:prstClr val="white"/>
                </a:solidFill>
              </a:rPr>
              <a:t>М-8 723-724 КМ </a:t>
            </a:r>
          </a:p>
          <a:p>
            <a:pPr defTabSz="993604">
              <a:lnSpc>
                <a:spcPct val="85000"/>
              </a:lnSpc>
            </a:pPr>
            <a:r>
              <a:rPr lang="ru-RU" sz="1356" dirty="0">
                <a:solidFill>
                  <a:prstClr val="white"/>
                </a:solidFill>
              </a:rPr>
              <a:t>В АРХАНГЕЛЬСКОЙ ОБЛАСТИ (НА </a:t>
            </a:r>
            <a:r>
              <a:rPr lang="ru-RU" sz="1356" dirty="0" smtClean="0">
                <a:solidFill>
                  <a:prstClr val="white"/>
                </a:solidFill>
              </a:rPr>
              <a:t>11.04.2021)</a:t>
            </a:r>
            <a:endParaRPr lang="ru-RU" sz="1356" dirty="0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465955" y="773067"/>
            <a:ext cx="2868314" cy="21661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491" tIns="38746" rIns="77491" bIns="38746" rtlCol="0" anchor="ctr"/>
          <a:lstStyle/>
          <a:p>
            <a:pPr algn="ctr"/>
            <a:r>
              <a:rPr lang="ru-RU" sz="124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sp>
        <p:nvSpPr>
          <p:cNvPr id="8" name="Text Box 182"/>
          <p:cNvSpPr txBox="1">
            <a:spLocks noChangeArrowheads="1"/>
          </p:cNvSpPr>
          <p:nvPr/>
        </p:nvSpPr>
        <p:spPr bwMode="auto">
          <a:xfrm>
            <a:off x="4411676" y="1593055"/>
            <a:ext cx="1399093" cy="47884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0956" tIns="30477" rIns="60956" bIns="3047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356" b="1" dirty="0">
                <a:latin typeface="Times New Roman" pitchFamily="18" charset="0"/>
                <a:cs typeface="Times New Roman" pitchFamily="18" charset="0"/>
              </a:rPr>
              <a:t>Вельский район</a:t>
            </a:r>
          </a:p>
          <a:p>
            <a:pPr algn="ctr" eaLnBrk="1" hangingPunct="1"/>
            <a:r>
              <a:rPr lang="ru-RU" altLang="ru-RU" sz="1356" b="1" dirty="0">
                <a:latin typeface="Times New Roman" pitchFamily="18" charset="0"/>
                <a:cs typeface="Times New Roman" pitchFamily="18" charset="0"/>
              </a:rPr>
              <a:t>г. Вельск</a:t>
            </a:r>
          </a:p>
        </p:txBody>
      </p:sp>
      <p:sp>
        <p:nvSpPr>
          <p:cNvPr id="13" name="AutoShape 24"/>
          <p:cNvSpPr>
            <a:spLocks noChangeArrowheads="1"/>
          </p:cNvSpPr>
          <p:nvPr/>
        </p:nvSpPr>
        <p:spPr bwMode="auto">
          <a:xfrm>
            <a:off x="1286999" y="3519927"/>
            <a:ext cx="2243908" cy="790811"/>
          </a:xfrm>
          <a:prstGeom prst="wedgeRectCallout">
            <a:avLst>
              <a:gd name="adj1" fmla="val 90139"/>
              <a:gd name="adj2" fmla="val -46420"/>
            </a:avLst>
          </a:prstGeom>
          <a:solidFill>
            <a:srgbClr val="FFFF00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98860" tIns="49434" rIns="98860" bIns="49434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ru-RU" sz="1017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Аварийно-опасный участок </a:t>
            </a:r>
          </a:p>
          <a:p>
            <a:pPr algn="ctr">
              <a:buNone/>
            </a:pPr>
            <a:r>
              <a:rPr lang="ru-RU" sz="1017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ФАД М-8 723-724 км </a:t>
            </a:r>
          </a:p>
          <a:p>
            <a:pPr algn="ctr"/>
            <a:r>
              <a:rPr lang="ru-RU" altLang="ru-RU" sz="1017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(риск образования снежных заносов, гололедицы, ухудшения видимости)</a:t>
            </a:r>
            <a:endParaRPr lang="ru-RU" sz="1017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en-US" altLang="ru-RU" sz="1017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419203" y="2641455"/>
            <a:ext cx="398703" cy="2349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94917" tIns="47460" rIns="94917" bIns="47460">
            <a:spAutoFit/>
          </a:bodyPr>
          <a:lstStyle>
            <a:defPPr>
              <a:defRPr lang="ru-RU"/>
            </a:defPPr>
            <a:lvl1pPr algn="just" defTabSz="612775" eaLnBrk="0" hangingPunct="0">
              <a:buFontTx/>
              <a:buNone/>
              <a:defRPr sz="14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defTabSz="612775" eaLnBrk="0" hangingPunct="0">
              <a:spcBef>
                <a:spcPct val="20000"/>
              </a:spcBef>
              <a:buChar char="–"/>
              <a:defRPr sz="3200"/>
            </a:lvl2pPr>
            <a:lvl3pPr marL="1143000" indent="-228600" defTabSz="612775" eaLnBrk="0" hangingPunct="0">
              <a:spcBef>
                <a:spcPct val="20000"/>
              </a:spcBef>
              <a:buChar char="•"/>
              <a:defRPr sz="2800"/>
            </a:lvl3pPr>
            <a:lvl4pPr marL="1600200" indent="-228600" defTabSz="612775" eaLnBrk="0" hangingPunct="0">
              <a:spcBef>
                <a:spcPct val="20000"/>
              </a:spcBef>
              <a:buChar char="–"/>
              <a:defRPr sz="2300"/>
            </a:lvl4pPr>
            <a:lvl5pPr marL="2057400" indent="-228600" defTabSz="612775" eaLnBrk="0" hangingPunct="0">
              <a:spcBef>
                <a:spcPct val="20000"/>
              </a:spcBef>
              <a:buChar char="»"/>
              <a:defRPr sz="2300"/>
            </a:lvl5pPr>
            <a:lvl6pPr marL="25146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6pPr>
            <a:lvl7pPr marL="29718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7pPr>
            <a:lvl8pPr marL="34290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8pPr>
            <a:lvl9pPr marL="38862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9pPr>
          </a:lstStyle>
          <a:p>
            <a:pPr>
              <a:defRPr/>
            </a:pPr>
            <a:r>
              <a:rPr lang="ru-RU" sz="904" dirty="0"/>
              <a:t>М-8</a:t>
            </a:r>
          </a:p>
        </p:txBody>
      </p:sp>
      <p:sp>
        <p:nvSpPr>
          <p:cNvPr id="30" name="Овал 29"/>
          <p:cNvSpPr>
            <a:spLocks noChangeArrowheads="1"/>
          </p:cNvSpPr>
          <p:nvPr/>
        </p:nvSpPr>
        <p:spPr bwMode="auto">
          <a:xfrm rot="5238055">
            <a:off x="6453680" y="5643835"/>
            <a:ext cx="140680" cy="164901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rot="10800000" vert="eaVert" lIns="103040" tIns="51517" rIns="103040" bIns="51517" anchor="ctr"/>
          <a:lstStyle/>
          <a:p>
            <a:pPr>
              <a:defRPr/>
            </a:pPr>
            <a:endParaRPr lang="ru-RU" sz="1958" dirty="0">
              <a:solidFill>
                <a:srgbClr val="FFFFFF"/>
              </a:solidFill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4315195" y="3100191"/>
            <a:ext cx="502713" cy="839468"/>
          </a:xfrm>
          <a:custGeom>
            <a:avLst/>
            <a:gdLst>
              <a:gd name="connsiteX0" fmla="*/ 434340 w 439141"/>
              <a:gd name="connsiteY0" fmla="*/ 0 h 632460"/>
              <a:gd name="connsiteX1" fmla="*/ 419100 w 439141"/>
              <a:gd name="connsiteY1" fmla="*/ 137160 h 632460"/>
              <a:gd name="connsiteX2" fmla="*/ 274320 w 439141"/>
              <a:gd name="connsiteY2" fmla="*/ 281940 h 632460"/>
              <a:gd name="connsiteX3" fmla="*/ 106680 w 439141"/>
              <a:gd name="connsiteY3" fmla="*/ 441960 h 632460"/>
              <a:gd name="connsiteX4" fmla="*/ 0 w 439141"/>
              <a:gd name="connsiteY4" fmla="*/ 632460 h 632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9141" h="632460">
                <a:moveTo>
                  <a:pt x="434340" y="0"/>
                </a:moveTo>
                <a:cubicBezTo>
                  <a:pt x="440055" y="45085"/>
                  <a:pt x="445770" y="90170"/>
                  <a:pt x="419100" y="137160"/>
                </a:cubicBezTo>
                <a:cubicBezTo>
                  <a:pt x="392430" y="184150"/>
                  <a:pt x="326390" y="231140"/>
                  <a:pt x="274320" y="281940"/>
                </a:cubicBezTo>
                <a:cubicBezTo>
                  <a:pt x="222250" y="332740"/>
                  <a:pt x="152400" y="383540"/>
                  <a:pt x="106680" y="441960"/>
                </a:cubicBezTo>
                <a:cubicBezTo>
                  <a:pt x="60960" y="500380"/>
                  <a:pt x="30480" y="566420"/>
                  <a:pt x="0" y="63246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12"/>
          </a:p>
        </p:txBody>
      </p:sp>
      <p:grpSp>
        <p:nvGrpSpPr>
          <p:cNvPr id="42" name="Группа 41"/>
          <p:cNvGrpSpPr/>
          <p:nvPr/>
        </p:nvGrpSpPr>
        <p:grpSpPr>
          <a:xfrm>
            <a:off x="7196180" y="6150217"/>
            <a:ext cx="3286488" cy="2084949"/>
            <a:chOff x="9350980" y="5022683"/>
            <a:chExt cx="2908307" cy="1845032"/>
          </a:xfrm>
        </p:grpSpPr>
        <p:grpSp>
          <p:nvGrpSpPr>
            <p:cNvPr id="43" name="Группа 42"/>
            <p:cNvGrpSpPr/>
            <p:nvPr/>
          </p:nvGrpSpPr>
          <p:grpSpPr>
            <a:xfrm>
              <a:off x="9350980" y="5022683"/>
              <a:ext cx="2908307" cy="1845032"/>
              <a:chOff x="9126097" y="4573253"/>
              <a:chExt cx="2909064" cy="1845513"/>
            </a:xfrm>
          </p:grpSpPr>
          <p:sp>
            <p:nvSpPr>
              <p:cNvPr id="136" name="Rectangle 93"/>
              <p:cNvSpPr>
                <a:spLocks noChangeArrowheads="1"/>
              </p:cNvSpPr>
              <p:nvPr/>
            </p:nvSpPr>
            <p:spPr bwMode="auto">
              <a:xfrm>
                <a:off x="9126097" y="4600884"/>
                <a:ext cx="2799203" cy="178943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ru-RU" altLang="ru-RU" sz="1017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7" name="Text Box 97"/>
              <p:cNvSpPr txBox="1">
                <a:spLocks noChangeArrowheads="1"/>
              </p:cNvSpPr>
              <p:nvPr/>
            </p:nvSpPr>
            <p:spPr bwMode="auto">
              <a:xfrm>
                <a:off x="9714921" y="4573253"/>
                <a:ext cx="2147024" cy="2677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44590" tIns="72296" rIns="144590" bIns="72296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ru-RU" altLang="ru-RU" sz="1017" i="1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Условные обозначения</a:t>
                </a:r>
              </a:p>
            </p:txBody>
          </p:sp>
          <p:sp>
            <p:nvSpPr>
              <p:cNvPr id="138" name="Text Box 97"/>
              <p:cNvSpPr txBox="1">
                <a:spLocks noChangeArrowheads="1"/>
              </p:cNvSpPr>
              <p:nvPr/>
            </p:nvSpPr>
            <p:spPr bwMode="auto">
              <a:xfrm>
                <a:off x="9572158" y="6150986"/>
                <a:ext cx="2147024" cy="2677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44590" tIns="72296" rIns="144590" bIns="72296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ru-RU" altLang="ru-RU" sz="1017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9" name="Text Box 97"/>
              <p:cNvSpPr txBox="1">
                <a:spLocks noChangeArrowheads="1"/>
              </p:cNvSpPr>
              <p:nvPr/>
            </p:nvSpPr>
            <p:spPr bwMode="auto">
              <a:xfrm>
                <a:off x="9455627" y="4811399"/>
                <a:ext cx="2570221" cy="4063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44590" tIns="72296" rIns="144590" bIns="72296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ru-RU" altLang="ru-RU" sz="1017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- участок автодороги с повышенным риском возникновения ДТП, нарушением движения</a:t>
                </a:r>
              </a:p>
            </p:txBody>
          </p:sp>
          <p:sp>
            <p:nvSpPr>
              <p:cNvPr id="140" name="Полилиния 139"/>
              <p:cNvSpPr/>
              <p:nvPr/>
            </p:nvSpPr>
            <p:spPr>
              <a:xfrm>
                <a:off x="9156259" y="4926524"/>
                <a:ext cx="367792" cy="127074"/>
              </a:xfrm>
              <a:custGeom>
                <a:avLst/>
                <a:gdLst>
                  <a:gd name="connsiteX0" fmla="*/ 0 w 275772"/>
                  <a:gd name="connsiteY0" fmla="*/ 0 h 120952"/>
                  <a:gd name="connsiteX1" fmla="*/ 130629 w 275772"/>
                  <a:gd name="connsiteY1" fmla="*/ 116114 h 120952"/>
                  <a:gd name="connsiteX2" fmla="*/ 275772 w 275772"/>
                  <a:gd name="connsiteY2" fmla="*/ 29028 h 120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5772" h="120952">
                    <a:moveTo>
                      <a:pt x="0" y="0"/>
                    </a:moveTo>
                    <a:cubicBezTo>
                      <a:pt x="42333" y="55638"/>
                      <a:pt x="84667" y="111276"/>
                      <a:pt x="130629" y="116114"/>
                    </a:cubicBezTo>
                    <a:cubicBezTo>
                      <a:pt x="176591" y="120952"/>
                      <a:pt x="226181" y="74990"/>
                      <a:pt x="275772" y="29028"/>
                    </a:cubicBezTo>
                  </a:path>
                </a:pathLst>
              </a:custGeom>
              <a:ln w="349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lIns="103313" tIns="51656" rIns="103313" bIns="51656" rtlCol="0" anchor="ctr"/>
              <a:lstStyle/>
              <a:p>
                <a:pPr algn="ctr"/>
                <a:endParaRPr lang="ru-RU" sz="2357"/>
              </a:p>
            </p:txBody>
          </p:sp>
          <p:sp>
            <p:nvSpPr>
              <p:cNvPr id="141" name="Полилиния 140"/>
              <p:cNvSpPr/>
              <p:nvPr/>
            </p:nvSpPr>
            <p:spPr>
              <a:xfrm>
                <a:off x="9167391" y="5285349"/>
                <a:ext cx="329077" cy="109284"/>
              </a:xfrm>
              <a:custGeom>
                <a:avLst/>
                <a:gdLst>
                  <a:gd name="connsiteX0" fmla="*/ 0 w 246743"/>
                  <a:gd name="connsiteY0" fmla="*/ 14515 h 104019"/>
                  <a:gd name="connsiteX1" fmla="*/ 87086 w 246743"/>
                  <a:gd name="connsiteY1" fmla="*/ 101600 h 104019"/>
                  <a:gd name="connsiteX2" fmla="*/ 246743 w 246743"/>
                  <a:gd name="connsiteY2" fmla="*/ 0 h 10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6743" h="104019">
                    <a:moveTo>
                      <a:pt x="0" y="14515"/>
                    </a:moveTo>
                    <a:cubicBezTo>
                      <a:pt x="22981" y="59267"/>
                      <a:pt x="45962" y="104019"/>
                      <a:pt x="87086" y="101600"/>
                    </a:cubicBezTo>
                    <a:cubicBezTo>
                      <a:pt x="128210" y="99181"/>
                      <a:pt x="187476" y="49590"/>
                      <a:pt x="246743" y="0"/>
                    </a:cubicBezTo>
                  </a:path>
                </a:pathLst>
              </a:custGeom>
              <a:ln w="317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lIns="103313" tIns="51656" rIns="103313" bIns="51656" rtlCol="0" anchor="ctr"/>
              <a:lstStyle/>
              <a:p>
                <a:pPr algn="ctr"/>
                <a:endParaRPr lang="ru-RU" sz="2357"/>
              </a:p>
            </p:txBody>
          </p:sp>
          <p:sp>
            <p:nvSpPr>
              <p:cNvPr id="142" name="Text Box 97"/>
              <p:cNvSpPr txBox="1">
                <a:spLocks noChangeArrowheads="1"/>
              </p:cNvSpPr>
              <p:nvPr/>
            </p:nvSpPr>
            <p:spPr bwMode="auto">
              <a:xfrm>
                <a:off x="9464940" y="5198346"/>
                <a:ext cx="2570221" cy="2677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44605" tIns="72304" rIns="144605" bIns="7230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r>
                  <a:rPr lang="ru-RU" altLang="ru-RU" sz="1017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- объездная дорога</a:t>
                </a:r>
              </a:p>
            </p:txBody>
          </p:sp>
          <p:sp>
            <p:nvSpPr>
              <p:cNvPr id="143" name="Овал 142"/>
              <p:cNvSpPr>
                <a:spLocks noChangeArrowheads="1"/>
              </p:cNvSpPr>
              <p:nvPr/>
            </p:nvSpPr>
            <p:spPr bwMode="auto">
              <a:xfrm rot="5238055">
                <a:off x="9268640" y="5508434"/>
                <a:ext cx="143031" cy="164339"/>
              </a:xfrm>
              <a:prstGeom prst="ellipse">
                <a:avLst/>
              </a:prstGeom>
              <a:solidFill>
                <a:srgbClr val="FF0000"/>
              </a:solidFill>
              <a:ln w="25400" algn="ctr">
                <a:solidFill>
                  <a:srgbClr val="385D8A"/>
                </a:solidFill>
                <a:round/>
                <a:headEnd/>
                <a:tailEnd/>
              </a:ln>
            </p:spPr>
            <p:txBody>
              <a:bodyPr rot="10800000" vert="eaVert" lIns="103040" tIns="51517" rIns="103040" bIns="51517" anchor="ctr"/>
              <a:lstStyle/>
              <a:p>
                <a:pPr algn="ctr">
                  <a:defRPr/>
                </a:pPr>
                <a:endParaRPr lang="ru-RU" sz="2357" dirty="0">
                  <a:solidFill>
                    <a:schemeClr val="lt1"/>
                  </a:solidFill>
                </a:endParaRPr>
              </a:p>
            </p:txBody>
          </p:sp>
          <p:sp>
            <p:nvSpPr>
              <p:cNvPr id="144" name="Text Box 97"/>
              <p:cNvSpPr txBox="1">
                <a:spLocks noChangeArrowheads="1"/>
              </p:cNvSpPr>
              <p:nvPr/>
            </p:nvSpPr>
            <p:spPr bwMode="auto">
              <a:xfrm>
                <a:off x="9443624" y="5425379"/>
                <a:ext cx="2570221" cy="2677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44605" tIns="72304" rIns="144605" bIns="7230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r>
                  <a:rPr lang="ru-RU" altLang="ru-RU" sz="1017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- населенный пункт</a:t>
                </a:r>
              </a:p>
            </p:txBody>
          </p:sp>
        </p:grpSp>
        <p:grpSp>
          <p:nvGrpSpPr>
            <p:cNvPr id="44" name="Группа 629"/>
            <p:cNvGrpSpPr>
              <a:grpSpLocks/>
            </p:cNvGrpSpPr>
            <p:nvPr/>
          </p:nvGrpSpPr>
          <p:grpSpPr bwMode="auto">
            <a:xfrm>
              <a:off x="9479723" y="6226166"/>
              <a:ext cx="206798" cy="201743"/>
              <a:chOff x="142483" y="3760971"/>
              <a:chExt cx="346075" cy="386605"/>
            </a:xfrm>
          </p:grpSpPr>
          <p:sp>
            <p:nvSpPr>
              <p:cNvPr id="133" name="Line 281"/>
              <p:cNvSpPr>
                <a:spLocks noChangeShapeType="1"/>
              </p:cNvSpPr>
              <p:nvPr/>
            </p:nvSpPr>
            <p:spPr bwMode="auto">
              <a:xfrm>
                <a:off x="203673" y="3847248"/>
                <a:ext cx="0" cy="30032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1444546">
                  <a:buClr>
                    <a:srgbClr val="000000"/>
                  </a:buClr>
                  <a:buSzPct val="100000"/>
                  <a:defRPr/>
                </a:pPr>
                <a:endParaRPr lang="ru-RU" sz="904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endParaRPr>
              </a:p>
            </p:txBody>
          </p:sp>
          <p:sp>
            <p:nvSpPr>
              <p:cNvPr id="134" name="Freeform 285"/>
              <p:cNvSpPr>
                <a:spLocks/>
              </p:cNvSpPr>
              <p:nvPr/>
            </p:nvSpPr>
            <p:spPr bwMode="auto">
              <a:xfrm>
                <a:off x="198223" y="3795140"/>
                <a:ext cx="270456" cy="228326"/>
              </a:xfrm>
              <a:custGeom>
                <a:avLst/>
                <a:gdLst>
                  <a:gd name="T0" fmla="*/ 0 w 291"/>
                  <a:gd name="T1" fmla="*/ 0 h 159"/>
                  <a:gd name="T2" fmla="*/ 0 w 291"/>
                  <a:gd name="T3" fmla="*/ 2147483647 h 159"/>
                  <a:gd name="T4" fmla="*/ 2147483647 w 291"/>
                  <a:gd name="T5" fmla="*/ 2147483647 h 159"/>
                  <a:gd name="T6" fmla="*/ 2147483647 w 291"/>
                  <a:gd name="T7" fmla="*/ 2147483647 h 159"/>
                  <a:gd name="T8" fmla="*/ 0 w 291"/>
                  <a:gd name="T9" fmla="*/ 0 h 1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1"/>
                  <a:gd name="T16" fmla="*/ 0 h 159"/>
                  <a:gd name="T17" fmla="*/ 291 w 291"/>
                  <a:gd name="T18" fmla="*/ 159 h 1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1" h="159">
                    <a:moveTo>
                      <a:pt x="0" y="0"/>
                    </a:moveTo>
                    <a:lnTo>
                      <a:pt x="0" y="159"/>
                    </a:lnTo>
                    <a:lnTo>
                      <a:pt x="291" y="114"/>
                    </a:lnTo>
                    <a:lnTo>
                      <a:pt x="291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defTabSz="1444546">
                  <a:defRPr/>
                </a:pPr>
                <a:endParaRPr lang="ru-RU" sz="904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+mj-lt"/>
                </a:endParaRPr>
              </a:p>
            </p:txBody>
          </p:sp>
          <p:sp>
            <p:nvSpPr>
              <p:cNvPr id="135" name="Text Box 286"/>
              <p:cNvSpPr txBox="1">
                <a:spLocks noChangeArrowheads="1"/>
              </p:cNvSpPr>
              <p:nvPr/>
            </p:nvSpPr>
            <p:spPr bwMode="auto">
              <a:xfrm>
                <a:off x="142483" y="3760971"/>
                <a:ext cx="346075" cy="3384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28748" tIns="64375" rIns="128748" bIns="64375">
                <a:spAutoFit/>
              </a:bodyPr>
              <a:lstStyle/>
              <a:p>
                <a:pPr algn="ctr" defTabSz="1161165">
                  <a:defRPr/>
                </a:pPr>
                <a:endParaRPr lang="ru-RU" sz="452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endParaRPr>
              </a:p>
            </p:txBody>
          </p:sp>
        </p:grpSp>
        <p:sp>
          <p:nvSpPr>
            <p:cNvPr id="45" name="Text Box 97"/>
            <p:cNvSpPr txBox="1">
              <a:spLocks noChangeArrowheads="1"/>
            </p:cNvSpPr>
            <p:nvPr/>
          </p:nvSpPr>
          <p:spPr bwMode="auto">
            <a:xfrm>
              <a:off x="9774314" y="6161668"/>
              <a:ext cx="2288447" cy="2677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4635" tIns="72321" rIns="144635" bIns="7232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1017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пожарно-спасательные формирования</a:t>
              </a:r>
            </a:p>
          </p:txBody>
        </p:sp>
        <p:grpSp>
          <p:nvGrpSpPr>
            <p:cNvPr id="46" name="Group 316"/>
            <p:cNvGrpSpPr>
              <a:grpSpLocks/>
            </p:cNvGrpSpPr>
            <p:nvPr/>
          </p:nvGrpSpPr>
          <p:grpSpPr bwMode="auto">
            <a:xfrm>
              <a:off x="9464832" y="6460327"/>
              <a:ext cx="186569" cy="148489"/>
              <a:chOff x="4727" y="2506"/>
              <a:chExt cx="706" cy="1172"/>
            </a:xfrm>
          </p:grpSpPr>
          <p:sp>
            <p:nvSpPr>
              <p:cNvPr id="55" name="Freeform 317"/>
              <p:cNvSpPr>
                <a:spLocks/>
              </p:cNvSpPr>
              <p:nvPr/>
            </p:nvSpPr>
            <p:spPr bwMode="auto">
              <a:xfrm>
                <a:off x="4727" y="3558"/>
                <a:ext cx="46" cy="120"/>
              </a:xfrm>
              <a:custGeom>
                <a:avLst/>
                <a:gdLst>
                  <a:gd name="T0" fmla="*/ 0 w 139"/>
                  <a:gd name="T1" fmla="*/ 107 h 135"/>
                  <a:gd name="T2" fmla="*/ 0 w 139"/>
                  <a:gd name="T3" fmla="*/ 73 h 135"/>
                  <a:gd name="T4" fmla="*/ 5 w 139"/>
                  <a:gd name="T5" fmla="*/ 73 h 135"/>
                  <a:gd name="T6" fmla="*/ 5 w 139"/>
                  <a:gd name="T7" fmla="*/ 37 h 135"/>
                  <a:gd name="T8" fmla="*/ 10 w 139"/>
                  <a:gd name="T9" fmla="*/ 37 h 135"/>
                  <a:gd name="T10" fmla="*/ 10 w 139"/>
                  <a:gd name="T11" fmla="*/ 0 h 135"/>
                  <a:gd name="T12" fmla="*/ 15 w 139"/>
                  <a:gd name="T13" fmla="*/ 0 h 135"/>
                  <a:gd name="T14" fmla="*/ 15 w 139"/>
                  <a:gd name="T15" fmla="*/ 107 h 135"/>
                  <a:gd name="T16" fmla="*/ 0 w 139"/>
                  <a:gd name="T17" fmla="*/ 107 h 1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9"/>
                  <a:gd name="T28" fmla="*/ 0 h 135"/>
                  <a:gd name="T29" fmla="*/ 139 w 139"/>
                  <a:gd name="T30" fmla="*/ 135 h 13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9" h="135">
                    <a:moveTo>
                      <a:pt x="0" y="135"/>
                    </a:moveTo>
                    <a:lnTo>
                      <a:pt x="0" y="92"/>
                    </a:lnTo>
                    <a:lnTo>
                      <a:pt x="46" y="92"/>
                    </a:lnTo>
                    <a:lnTo>
                      <a:pt x="46" y="47"/>
                    </a:lnTo>
                    <a:lnTo>
                      <a:pt x="92" y="47"/>
                    </a:lnTo>
                    <a:lnTo>
                      <a:pt x="92" y="0"/>
                    </a:lnTo>
                    <a:lnTo>
                      <a:pt x="139" y="0"/>
                    </a:lnTo>
                    <a:lnTo>
                      <a:pt x="139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56" name="Freeform 318"/>
              <p:cNvSpPr>
                <a:spLocks/>
              </p:cNvSpPr>
              <p:nvPr/>
            </p:nvSpPr>
            <p:spPr bwMode="auto">
              <a:xfrm>
                <a:off x="4773" y="2564"/>
                <a:ext cx="648" cy="1114"/>
              </a:xfrm>
              <a:custGeom>
                <a:avLst/>
                <a:gdLst>
                  <a:gd name="T0" fmla="*/ 0 w 1946"/>
                  <a:gd name="T1" fmla="*/ 971 h 1278"/>
                  <a:gd name="T2" fmla="*/ 0 w 1946"/>
                  <a:gd name="T3" fmla="*/ 78 h 1278"/>
                  <a:gd name="T4" fmla="*/ 84 w 1946"/>
                  <a:gd name="T5" fmla="*/ 78 h 1278"/>
                  <a:gd name="T6" fmla="*/ 84 w 1946"/>
                  <a:gd name="T7" fmla="*/ 71 h 1278"/>
                  <a:gd name="T8" fmla="*/ 84 w 1946"/>
                  <a:gd name="T9" fmla="*/ 62 h 1278"/>
                  <a:gd name="T10" fmla="*/ 85 w 1946"/>
                  <a:gd name="T11" fmla="*/ 55 h 1278"/>
                  <a:gd name="T12" fmla="*/ 85 w 1946"/>
                  <a:gd name="T13" fmla="*/ 48 h 1278"/>
                  <a:gd name="T14" fmla="*/ 86 w 1946"/>
                  <a:gd name="T15" fmla="*/ 42 h 1278"/>
                  <a:gd name="T16" fmla="*/ 88 w 1946"/>
                  <a:gd name="T17" fmla="*/ 35 h 1278"/>
                  <a:gd name="T18" fmla="*/ 89 w 1946"/>
                  <a:gd name="T19" fmla="*/ 29 h 1278"/>
                  <a:gd name="T20" fmla="*/ 91 w 1946"/>
                  <a:gd name="T21" fmla="*/ 23 h 1278"/>
                  <a:gd name="T22" fmla="*/ 92 w 1946"/>
                  <a:gd name="T23" fmla="*/ 18 h 1278"/>
                  <a:gd name="T24" fmla="*/ 94 w 1946"/>
                  <a:gd name="T25" fmla="*/ 14 h 1278"/>
                  <a:gd name="T26" fmla="*/ 96 w 1946"/>
                  <a:gd name="T27" fmla="*/ 10 h 1278"/>
                  <a:gd name="T28" fmla="*/ 98 w 1946"/>
                  <a:gd name="T29" fmla="*/ 6 h 1278"/>
                  <a:gd name="T30" fmla="*/ 101 w 1946"/>
                  <a:gd name="T31" fmla="*/ 3 h 1278"/>
                  <a:gd name="T32" fmla="*/ 103 w 1946"/>
                  <a:gd name="T33" fmla="*/ 3 h 1278"/>
                  <a:gd name="T34" fmla="*/ 105 w 1946"/>
                  <a:gd name="T35" fmla="*/ 0 h 1278"/>
                  <a:gd name="T36" fmla="*/ 108 w 1946"/>
                  <a:gd name="T37" fmla="*/ 0 h 1278"/>
                  <a:gd name="T38" fmla="*/ 110 w 1946"/>
                  <a:gd name="T39" fmla="*/ 0 h 1278"/>
                  <a:gd name="T40" fmla="*/ 113 w 1946"/>
                  <a:gd name="T41" fmla="*/ 3 h 1278"/>
                  <a:gd name="T42" fmla="*/ 115 w 1946"/>
                  <a:gd name="T43" fmla="*/ 3 h 1278"/>
                  <a:gd name="T44" fmla="*/ 118 w 1946"/>
                  <a:gd name="T45" fmla="*/ 6 h 1278"/>
                  <a:gd name="T46" fmla="*/ 120 w 1946"/>
                  <a:gd name="T47" fmla="*/ 10 h 1278"/>
                  <a:gd name="T48" fmla="*/ 122 w 1946"/>
                  <a:gd name="T49" fmla="*/ 14 h 1278"/>
                  <a:gd name="T50" fmla="*/ 124 w 1946"/>
                  <a:gd name="T51" fmla="*/ 18 h 1278"/>
                  <a:gd name="T52" fmla="*/ 125 w 1946"/>
                  <a:gd name="T53" fmla="*/ 23 h 1278"/>
                  <a:gd name="T54" fmla="*/ 127 w 1946"/>
                  <a:gd name="T55" fmla="*/ 29 h 1278"/>
                  <a:gd name="T56" fmla="*/ 128 w 1946"/>
                  <a:gd name="T57" fmla="*/ 35 h 1278"/>
                  <a:gd name="T58" fmla="*/ 130 w 1946"/>
                  <a:gd name="T59" fmla="*/ 42 h 1278"/>
                  <a:gd name="T60" fmla="*/ 130 w 1946"/>
                  <a:gd name="T61" fmla="*/ 48 h 1278"/>
                  <a:gd name="T62" fmla="*/ 131 w 1946"/>
                  <a:gd name="T63" fmla="*/ 55 h 1278"/>
                  <a:gd name="T64" fmla="*/ 132 w 1946"/>
                  <a:gd name="T65" fmla="*/ 62 h 1278"/>
                  <a:gd name="T66" fmla="*/ 132 w 1946"/>
                  <a:gd name="T67" fmla="*/ 71 h 1278"/>
                  <a:gd name="T68" fmla="*/ 132 w 1946"/>
                  <a:gd name="T69" fmla="*/ 78 h 1278"/>
                  <a:gd name="T70" fmla="*/ 216 w 1946"/>
                  <a:gd name="T71" fmla="*/ 78 h 1278"/>
                  <a:gd name="T72" fmla="*/ 216 w 1946"/>
                  <a:gd name="T73" fmla="*/ 970 h 1278"/>
                  <a:gd name="T74" fmla="*/ 0 w 1946"/>
                  <a:gd name="T75" fmla="*/ 971 h 127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946"/>
                  <a:gd name="T115" fmla="*/ 0 h 1278"/>
                  <a:gd name="T116" fmla="*/ 1946 w 1946"/>
                  <a:gd name="T117" fmla="*/ 1278 h 1278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946" h="1278">
                    <a:moveTo>
                      <a:pt x="0" y="1278"/>
                    </a:moveTo>
                    <a:lnTo>
                      <a:pt x="0" y="103"/>
                    </a:lnTo>
                    <a:lnTo>
                      <a:pt x="753" y="103"/>
                    </a:lnTo>
                    <a:lnTo>
                      <a:pt x="754" y="93"/>
                    </a:lnTo>
                    <a:lnTo>
                      <a:pt x="757" y="82"/>
                    </a:lnTo>
                    <a:lnTo>
                      <a:pt x="763" y="72"/>
                    </a:lnTo>
                    <a:lnTo>
                      <a:pt x="769" y="63"/>
                    </a:lnTo>
                    <a:lnTo>
                      <a:pt x="779" y="55"/>
                    </a:lnTo>
                    <a:lnTo>
                      <a:pt x="790" y="46"/>
                    </a:lnTo>
                    <a:lnTo>
                      <a:pt x="803" y="38"/>
                    </a:lnTo>
                    <a:lnTo>
                      <a:pt x="817" y="30"/>
                    </a:lnTo>
                    <a:lnTo>
                      <a:pt x="833" y="24"/>
                    </a:lnTo>
                    <a:lnTo>
                      <a:pt x="849" y="18"/>
                    </a:lnTo>
                    <a:lnTo>
                      <a:pt x="867" y="13"/>
                    </a:lnTo>
                    <a:lnTo>
                      <a:pt x="887" y="8"/>
                    </a:lnTo>
                    <a:lnTo>
                      <a:pt x="907" y="5"/>
                    </a:lnTo>
                    <a:lnTo>
                      <a:pt x="928" y="3"/>
                    </a:lnTo>
                    <a:lnTo>
                      <a:pt x="950" y="0"/>
                    </a:lnTo>
                    <a:lnTo>
                      <a:pt x="972" y="0"/>
                    </a:lnTo>
                    <a:lnTo>
                      <a:pt x="995" y="0"/>
                    </a:lnTo>
                    <a:lnTo>
                      <a:pt x="1017" y="3"/>
                    </a:lnTo>
                    <a:lnTo>
                      <a:pt x="1038" y="5"/>
                    </a:lnTo>
                    <a:lnTo>
                      <a:pt x="1059" y="8"/>
                    </a:lnTo>
                    <a:lnTo>
                      <a:pt x="1078" y="13"/>
                    </a:lnTo>
                    <a:lnTo>
                      <a:pt x="1096" y="18"/>
                    </a:lnTo>
                    <a:lnTo>
                      <a:pt x="1113" y="24"/>
                    </a:lnTo>
                    <a:lnTo>
                      <a:pt x="1129" y="30"/>
                    </a:lnTo>
                    <a:lnTo>
                      <a:pt x="1143" y="38"/>
                    </a:lnTo>
                    <a:lnTo>
                      <a:pt x="1155" y="46"/>
                    </a:lnTo>
                    <a:lnTo>
                      <a:pt x="1167" y="55"/>
                    </a:lnTo>
                    <a:lnTo>
                      <a:pt x="1175" y="63"/>
                    </a:lnTo>
                    <a:lnTo>
                      <a:pt x="1183" y="72"/>
                    </a:lnTo>
                    <a:lnTo>
                      <a:pt x="1189" y="82"/>
                    </a:lnTo>
                    <a:lnTo>
                      <a:pt x="1192" y="93"/>
                    </a:lnTo>
                    <a:lnTo>
                      <a:pt x="1193" y="103"/>
                    </a:lnTo>
                    <a:lnTo>
                      <a:pt x="1946" y="103"/>
                    </a:lnTo>
                    <a:lnTo>
                      <a:pt x="1946" y="1277"/>
                    </a:lnTo>
                    <a:lnTo>
                      <a:pt x="0" y="1278"/>
                    </a:lnTo>
                    <a:close/>
                  </a:path>
                </a:pathLst>
              </a:custGeom>
              <a:solidFill>
                <a:srgbClr val="B233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57" name="Rectangle 319"/>
              <p:cNvSpPr>
                <a:spLocks noChangeArrowheads="1"/>
              </p:cNvSpPr>
              <p:nvPr/>
            </p:nvSpPr>
            <p:spPr bwMode="auto">
              <a:xfrm>
                <a:off x="5188" y="3087"/>
                <a:ext cx="42" cy="3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58" name="Rectangle 320"/>
              <p:cNvSpPr>
                <a:spLocks noChangeArrowheads="1"/>
              </p:cNvSpPr>
              <p:nvPr/>
            </p:nvSpPr>
            <p:spPr bwMode="auto">
              <a:xfrm>
                <a:off x="5168" y="3134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59" name="Rectangle 321"/>
              <p:cNvSpPr>
                <a:spLocks noChangeArrowheads="1"/>
              </p:cNvSpPr>
              <p:nvPr/>
            </p:nvSpPr>
            <p:spPr bwMode="auto">
              <a:xfrm>
                <a:off x="5306" y="3034"/>
                <a:ext cx="42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60" name="Rectangle 322"/>
              <p:cNvSpPr>
                <a:spLocks noChangeArrowheads="1"/>
              </p:cNvSpPr>
              <p:nvPr/>
            </p:nvSpPr>
            <p:spPr bwMode="auto">
              <a:xfrm>
                <a:off x="5286" y="3087"/>
                <a:ext cx="40" cy="3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61" name="Rectangle 323"/>
              <p:cNvSpPr>
                <a:spLocks noChangeArrowheads="1"/>
              </p:cNvSpPr>
              <p:nvPr/>
            </p:nvSpPr>
            <p:spPr bwMode="auto">
              <a:xfrm>
                <a:off x="5286" y="2987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62" name="Rectangle 324"/>
              <p:cNvSpPr>
                <a:spLocks noChangeArrowheads="1"/>
              </p:cNvSpPr>
              <p:nvPr/>
            </p:nvSpPr>
            <p:spPr bwMode="auto">
              <a:xfrm>
                <a:off x="4773" y="3076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63" name="Rectangle 325"/>
              <p:cNvSpPr>
                <a:spLocks noChangeArrowheads="1"/>
              </p:cNvSpPr>
              <p:nvPr/>
            </p:nvSpPr>
            <p:spPr bwMode="auto">
              <a:xfrm>
                <a:off x="4773" y="3024"/>
                <a:ext cx="18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64" name="Rectangle 326"/>
              <p:cNvSpPr>
                <a:spLocks noChangeArrowheads="1"/>
              </p:cNvSpPr>
              <p:nvPr/>
            </p:nvSpPr>
            <p:spPr bwMode="auto">
              <a:xfrm>
                <a:off x="4773" y="3123"/>
                <a:ext cx="18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65" name="Rectangle 327"/>
              <p:cNvSpPr>
                <a:spLocks noChangeArrowheads="1"/>
              </p:cNvSpPr>
              <p:nvPr/>
            </p:nvSpPr>
            <p:spPr bwMode="auto">
              <a:xfrm>
                <a:off x="4946" y="3076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66" name="Rectangle 328"/>
              <p:cNvSpPr>
                <a:spLocks noChangeArrowheads="1"/>
              </p:cNvSpPr>
              <p:nvPr/>
            </p:nvSpPr>
            <p:spPr bwMode="auto">
              <a:xfrm>
                <a:off x="4924" y="312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67" name="Rectangle 329"/>
              <p:cNvSpPr>
                <a:spLocks noChangeArrowheads="1"/>
              </p:cNvSpPr>
              <p:nvPr/>
            </p:nvSpPr>
            <p:spPr bwMode="auto">
              <a:xfrm>
                <a:off x="4773" y="345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68" name="Rectangle 330"/>
              <p:cNvSpPr>
                <a:spLocks noChangeArrowheads="1"/>
              </p:cNvSpPr>
              <p:nvPr/>
            </p:nvSpPr>
            <p:spPr bwMode="auto">
              <a:xfrm>
                <a:off x="4773" y="3406"/>
                <a:ext cx="18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69" name="Rectangle 331"/>
              <p:cNvSpPr>
                <a:spLocks noChangeArrowheads="1"/>
              </p:cNvSpPr>
              <p:nvPr/>
            </p:nvSpPr>
            <p:spPr bwMode="auto">
              <a:xfrm>
                <a:off x="4773" y="3505"/>
                <a:ext cx="18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70" name="Rectangle 332"/>
              <p:cNvSpPr>
                <a:spLocks noChangeArrowheads="1"/>
              </p:cNvSpPr>
              <p:nvPr/>
            </p:nvSpPr>
            <p:spPr bwMode="auto">
              <a:xfrm>
                <a:off x="4946" y="345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71" name="Rectangle 333"/>
              <p:cNvSpPr>
                <a:spLocks noChangeArrowheads="1"/>
              </p:cNvSpPr>
              <p:nvPr/>
            </p:nvSpPr>
            <p:spPr bwMode="auto">
              <a:xfrm>
                <a:off x="4924" y="3505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72" name="Freeform 334"/>
              <p:cNvSpPr>
                <a:spLocks/>
              </p:cNvSpPr>
              <p:nvPr/>
            </p:nvSpPr>
            <p:spPr bwMode="auto">
              <a:xfrm>
                <a:off x="5024" y="3076"/>
                <a:ext cx="146" cy="89"/>
              </a:xfrm>
              <a:custGeom>
                <a:avLst/>
                <a:gdLst>
                  <a:gd name="T0" fmla="*/ 48 w 440"/>
                  <a:gd name="T1" fmla="*/ 78 h 102"/>
                  <a:gd name="T2" fmla="*/ 48 w 440"/>
                  <a:gd name="T3" fmla="*/ 70 h 102"/>
                  <a:gd name="T4" fmla="*/ 48 w 440"/>
                  <a:gd name="T5" fmla="*/ 63 h 102"/>
                  <a:gd name="T6" fmla="*/ 47 w 440"/>
                  <a:gd name="T7" fmla="*/ 55 h 102"/>
                  <a:gd name="T8" fmla="*/ 46 w 440"/>
                  <a:gd name="T9" fmla="*/ 49 h 102"/>
                  <a:gd name="T10" fmla="*/ 45 w 440"/>
                  <a:gd name="T11" fmla="*/ 42 h 102"/>
                  <a:gd name="T12" fmla="*/ 44 w 440"/>
                  <a:gd name="T13" fmla="*/ 35 h 102"/>
                  <a:gd name="T14" fmla="*/ 43 w 440"/>
                  <a:gd name="T15" fmla="*/ 29 h 102"/>
                  <a:gd name="T16" fmla="*/ 41 w 440"/>
                  <a:gd name="T17" fmla="*/ 23 h 102"/>
                  <a:gd name="T18" fmla="*/ 39 w 440"/>
                  <a:gd name="T19" fmla="*/ 18 h 102"/>
                  <a:gd name="T20" fmla="*/ 38 w 440"/>
                  <a:gd name="T21" fmla="*/ 14 h 102"/>
                  <a:gd name="T22" fmla="*/ 36 w 440"/>
                  <a:gd name="T23" fmla="*/ 10 h 102"/>
                  <a:gd name="T24" fmla="*/ 34 w 440"/>
                  <a:gd name="T25" fmla="*/ 6 h 102"/>
                  <a:gd name="T26" fmla="*/ 32 w 440"/>
                  <a:gd name="T27" fmla="*/ 3 h 102"/>
                  <a:gd name="T28" fmla="*/ 29 w 440"/>
                  <a:gd name="T29" fmla="*/ 3 h 102"/>
                  <a:gd name="T30" fmla="*/ 27 w 440"/>
                  <a:gd name="T31" fmla="*/ 0 h 102"/>
                  <a:gd name="T32" fmla="*/ 24 w 440"/>
                  <a:gd name="T33" fmla="*/ 0 h 102"/>
                  <a:gd name="T34" fmla="*/ 22 w 440"/>
                  <a:gd name="T35" fmla="*/ 0 h 102"/>
                  <a:gd name="T36" fmla="*/ 19 w 440"/>
                  <a:gd name="T37" fmla="*/ 3 h 102"/>
                  <a:gd name="T38" fmla="*/ 17 w 440"/>
                  <a:gd name="T39" fmla="*/ 3 h 102"/>
                  <a:gd name="T40" fmla="*/ 15 w 440"/>
                  <a:gd name="T41" fmla="*/ 6 h 102"/>
                  <a:gd name="T42" fmla="*/ 13 w 440"/>
                  <a:gd name="T43" fmla="*/ 10 h 102"/>
                  <a:gd name="T44" fmla="*/ 11 w 440"/>
                  <a:gd name="T45" fmla="*/ 14 h 102"/>
                  <a:gd name="T46" fmla="*/ 9 w 440"/>
                  <a:gd name="T47" fmla="*/ 18 h 102"/>
                  <a:gd name="T48" fmla="*/ 7 w 440"/>
                  <a:gd name="T49" fmla="*/ 23 h 102"/>
                  <a:gd name="T50" fmla="*/ 6 w 440"/>
                  <a:gd name="T51" fmla="*/ 29 h 102"/>
                  <a:gd name="T52" fmla="*/ 4 w 440"/>
                  <a:gd name="T53" fmla="*/ 35 h 102"/>
                  <a:gd name="T54" fmla="*/ 3 w 440"/>
                  <a:gd name="T55" fmla="*/ 42 h 102"/>
                  <a:gd name="T56" fmla="*/ 2 w 440"/>
                  <a:gd name="T57" fmla="*/ 49 h 102"/>
                  <a:gd name="T58" fmla="*/ 1 w 440"/>
                  <a:gd name="T59" fmla="*/ 55 h 102"/>
                  <a:gd name="T60" fmla="*/ 0 w 440"/>
                  <a:gd name="T61" fmla="*/ 63 h 102"/>
                  <a:gd name="T62" fmla="*/ 0 w 440"/>
                  <a:gd name="T63" fmla="*/ 70 h 102"/>
                  <a:gd name="T64" fmla="*/ 0 w 440"/>
                  <a:gd name="T65" fmla="*/ 78 h 102"/>
                  <a:gd name="T66" fmla="*/ 48 w 440"/>
                  <a:gd name="T67" fmla="*/ 78 h 10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40"/>
                  <a:gd name="T103" fmla="*/ 0 h 102"/>
                  <a:gd name="T104" fmla="*/ 440 w 440"/>
                  <a:gd name="T105" fmla="*/ 102 h 10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40" h="102">
                    <a:moveTo>
                      <a:pt x="440" y="102"/>
                    </a:moveTo>
                    <a:lnTo>
                      <a:pt x="439" y="92"/>
                    </a:lnTo>
                    <a:lnTo>
                      <a:pt x="436" y="82"/>
                    </a:lnTo>
                    <a:lnTo>
                      <a:pt x="430" y="72"/>
                    </a:lnTo>
                    <a:lnTo>
                      <a:pt x="422" y="64"/>
                    </a:lnTo>
                    <a:lnTo>
                      <a:pt x="414" y="55"/>
                    </a:lnTo>
                    <a:lnTo>
                      <a:pt x="402" y="46"/>
                    </a:lnTo>
                    <a:lnTo>
                      <a:pt x="390" y="38"/>
                    </a:lnTo>
                    <a:lnTo>
                      <a:pt x="376" y="30"/>
                    </a:lnTo>
                    <a:lnTo>
                      <a:pt x="360" y="24"/>
                    </a:lnTo>
                    <a:lnTo>
                      <a:pt x="343" y="18"/>
                    </a:lnTo>
                    <a:lnTo>
                      <a:pt x="325" y="13"/>
                    </a:lnTo>
                    <a:lnTo>
                      <a:pt x="306" y="8"/>
                    </a:lnTo>
                    <a:lnTo>
                      <a:pt x="285" y="5"/>
                    </a:lnTo>
                    <a:lnTo>
                      <a:pt x="264" y="3"/>
                    </a:lnTo>
                    <a:lnTo>
                      <a:pt x="242" y="0"/>
                    </a:lnTo>
                    <a:lnTo>
                      <a:pt x="219" y="0"/>
                    </a:lnTo>
                    <a:lnTo>
                      <a:pt x="197" y="0"/>
                    </a:lnTo>
                    <a:lnTo>
                      <a:pt x="175" y="3"/>
                    </a:lnTo>
                    <a:lnTo>
                      <a:pt x="154" y="5"/>
                    </a:lnTo>
                    <a:lnTo>
                      <a:pt x="134" y="8"/>
                    </a:lnTo>
                    <a:lnTo>
                      <a:pt x="114" y="13"/>
                    </a:lnTo>
                    <a:lnTo>
                      <a:pt x="96" y="18"/>
                    </a:lnTo>
                    <a:lnTo>
                      <a:pt x="80" y="24"/>
                    </a:lnTo>
                    <a:lnTo>
                      <a:pt x="64" y="30"/>
                    </a:lnTo>
                    <a:lnTo>
                      <a:pt x="50" y="38"/>
                    </a:lnTo>
                    <a:lnTo>
                      <a:pt x="37" y="46"/>
                    </a:lnTo>
                    <a:lnTo>
                      <a:pt x="26" y="55"/>
                    </a:lnTo>
                    <a:lnTo>
                      <a:pt x="16" y="64"/>
                    </a:lnTo>
                    <a:lnTo>
                      <a:pt x="10" y="72"/>
                    </a:lnTo>
                    <a:lnTo>
                      <a:pt x="4" y="82"/>
                    </a:lnTo>
                    <a:lnTo>
                      <a:pt x="1" y="92"/>
                    </a:lnTo>
                    <a:lnTo>
                      <a:pt x="0" y="102"/>
                    </a:lnTo>
                    <a:lnTo>
                      <a:pt x="440" y="102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73" name="Freeform 335"/>
              <p:cNvSpPr>
                <a:spLocks/>
              </p:cNvSpPr>
              <p:nvPr/>
            </p:nvSpPr>
            <p:spPr bwMode="auto">
              <a:xfrm>
                <a:off x="4789" y="2506"/>
                <a:ext cx="615" cy="147"/>
              </a:xfrm>
              <a:custGeom>
                <a:avLst/>
                <a:gdLst>
                  <a:gd name="T0" fmla="*/ 100 w 1847"/>
                  <a:gd name="T1" fmla="*/ 50 h 168"/>
                  <a:gd name="T2" fmla="*/ 95 w 1847"/>
                  <a:gd name="T3" fmla="*/ 53 h 168"/>
                  <a:gd name="T4" fmla="*/ 91 w 1847"/>
                  <a:gd name="T5" fmla="*/ 60 h 168"/>
                  <a:gd name="T6" fmla="*/ 87 w 1847"/>
                  <a:gd name="T7" fmla="*/ 68 h 168"/>
                  <a:gd name="T8" fmla="*/ 84 w 1847"/>
                  <a:gd name="T9" fmla="*/ 79 h 168"/>
                  <a:gd name="T10" fmla="*/ 81 w 1847"/>
                  <a:gd name="T11" fmla="*/ 92 h 168"/>
                  <a:gd name="T12" fmla="*/ 79 w 1847"/>
                  <a:gd name="T13" fmla="*/ 105 h 168"/>
                  <a:gd name="T14" fmla="*/ 78 w 1847"/>
                  <a:gd name="T15" fmla="*/ 121 h 168"/>
                  <a:gd name="T16" fmla="*/ 0 w 1847"/>
                  <a:gd name="T17" fmla="*/ 129 h 168"/>
                  <a:gd name="T18" fmla="*/ 1 w 1847"/>
                  <a:gd name="T19" fmla="*/ 88 h 168"/>
                  <a:gd name="T20" fmla="*/ 6 w 1847"/>
                  <a:gd name="T21" fmla="*/ 88 h 168"/>
                  <a:gd name="T22" fmla="*/ 16 w 1847"/>
                  <a:gd name="T23" fmla="*/ 88 h 168"/>
                  <a:gd name="T24" fmla="*/ 28 w 1847"/>
                  <a:gd name="T25" fmla="*/ 88 h 168"/>
                  <a:gd name="T26" fmla="*/ 41 w 1847"/>
                  <a:gd name="T27" fmla="*/ 88 h 168"/>
                  <a:gd name="T28" fmla="*/ 54 w 1847"/>
                  <a:gd name="T29" fmla="*/ 88 h 168"/>
                  <a:gd name="T30" fmla="*/ 65 w 1847"/>
                  <a:gd name="T31" fmla="*/ 88 h 168"/>
                  <a:gd name="T32" fmla="*/ 71 w 1847"/>
                  <a:gd name="T33" fmla="*/ 88 h 168"/>
                  <a:gd name="T34" fmla="*/ 74 w 1847"/>
                  <a:gd name="T35" fmla="*/ 80 h 168"/>
                  <a:gd name="T36" fmla="*/ 76 w 1847"/>
                  <a:gd name="T37" fmla="*/ 64 h 168"/>
                  <a:gd name="T38" fmla="*/ 79 w 1847"/>
                  <a:gd name="T39" fmla="*/ 47 h 168"/>
                  <a:gd name="T40" fmla="*/ 83 w 1847"/>
                  <a:gd name="T41" fmla="*/ 33 h 168"/>
                  <a:gd name="T42" fmla="*/ 86 w 1847"/>
                  <a:gd name="T43" fmla="*/ 21 h 168"/>
                  <a:gd name="T44" fmla="*/ 91 w 1847"/>
                  <a:gd name="T45" fmla="*/ 10 h 168"/>
                  <a:gd name="T46" fmla="*/ 95 w 1847"/>
                  <a:gd name="T47" fmla="*/ 4 h 168"/>
                  <a:gd name="T48" fmla="*/ 100 w 1847"/>
                  <a:gd name="T49" fmla="*/ 1 h 168"/>
                  <a:gd name="T50" fmla="*/ 105 w 1847"/>
                  <a:gd name="T51" fmla="*/ 1 h 168"/>
                  <a:gd name="T52" fmla="*/ 110 w 1847"/>
                  <a:gd name="T53" fmla="*/ 4 h 168"/>
                  <a:gd name="T54" fmla="*/ 114 w 1847"/>
                  <a:gd name="T55" fmla="*/ 10 h 168"/>
                  <a:gd name="T56" fmla="*/ 119 w 1847"/>
                  <a:gd name="T57" fmla="*/ 21 h 168"/>
                  <a:gd name="T58" fmla="*/ 123 w 1847"/>
                  <a:gd name="T59" fmla="*/ 33 h 168"/>
                  <a:gd name="T60" fmla="*/ 126 w 1847"/>
                  <a:gd name="T61" fmla="*/ 47 h 168"/>
                  <a:gd name="T62" fmla="*/ 129 w 1847"/>
                  <a:gd name="T63" fmla="*/ 64 h 168"/>
                  <a:gd name="T64" fmla="*/ 131 w 1847"/>
                  <a:gd name="T65" fmla="*/ 80 h 168"/>
                  <a:gd name="T66" fmla="*/ 134 w 1847"/>
                  <a:gd name="T67" fmla="*/ 88 h 168"/>
                  <a:gd name="T68" fmla="*/ 140 w 1847"/>
                  <a:gd name="T69" fmla="*/ 88 h 168"/>
                  <a:gd name="T70" fmla="*/ 151 w 1847"/>
                  <a:gd name="T71" fmla="*/ 88 h 168"/>
                  <a:gd name="T72" fmla="*/ 163 w 1847"/>
                  <a:gd name="T73" fmla="*/ 88 h 168"/>
                  <a:gd name="T74" fmla="*/ 176 w 1847"/>
                  <a:gd name="T75" fmla="*/ 88 h 168"/>
                  <a:gd name="T76" fmla="*/ 189 w 1847"/>
                  <a:gd name="T77" fmla="*/ 88 h 168"/>
                  <a:gd name="T78" fmla="*/ 198 w 1847"/>
                  <a:gd name="T79" fmla="*/ 88 h 168"/>
                  <a:gd name="T80" fmla="*/ 204 w 1847"/>
                  <a:gd name="T81" fmla="*/ 88 h 168"/>
                  <a:gd name="T82" fmla="*/ 205 w 1847"/>
                  <a:gd name="T83" fmla="*/ 129 h 168"/>
                  <a:gd name="T84" fmla="*/ 127 w 1847"/>
                  <a:gd name="T85" fmla="*/ 121 h 168"/>
                  <a:gd name="T86" fmla="*/ 126 w 1847"/>
                  <a:gd name="T87" fmla="*/ 105 h 168"/>
                  <a:gd name="T88" fmla="*/ 124 w 1847"/>
                  <a:gd name="T89" fmla="*/ 92 h 168"/>
                  <a:gd name="T90" fmla="*/ 121 w 1847"/>
                  <a:gd name="T91" fmla="*/ 79 h 168"/>
                  <a:gd name="T92" fmla="*/ 118 w 1847"/>
                  <a:gd name="T93" fmla="*/ 68 h 168"/>
                  <a:gd name="T94" fmla="*/ 114 w 1847"/>
                  <a:gd name="T95" fmla="*/ 60 h 168"/>
                  <a:gd name="T96" fmla="*/ 110 w 1847"/>
                  <a:gd name="T97" fmla="*/ 53 h 168"/>
                  <a:gd name="T98" fmla="*/ 105 w 1847"/>
                  <a:gd name="T99" fmla="*/ 50 h 16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847"/>
                  <a:gd name="T151" fmla="*/ 0 h 168"/>
                  <a:gd name="T152" fmla="*/ 1847 w 1847"/>
                  <a:gd name="T153" fmla="*/ 168 h 16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847" h="168">
                    <a:moveTo>
                      <a:pt x="923" y="65"/>
                    </a:moveTo>
                    <a:lnTo>
                      <a:pt x="901" y="65"/>
                    </a:lnTo>
                    <a:lnTo>
                      <a:pt x="879" y="68"/>
                    </a:lnTo>
                    <a:lnTo>
                      <a:pt x="858" y="70"/>
                    </a:lnTo>
                    <a:lnTo>
                      <a:pt x="838" y="73"/>
                    </a:lnTo>
                    <a:lnTo>
                      <a:pt x="818" y="78"/>
                    </a:lnTo>
                    <a:lnTo>
                      <a:pt x="800" y="83"/>
                    </a:lnTo>
                    <a:lnTo>
                      <a:pt x="784" y="89"/>
                    </a:lnTo>
                    <a:lnTo>
                      <a:pt x="768" y="95"/>
                    </a:lnTo>
                    <a:lnTo>
                      <a:pt x="754" y="103"/>
                    </a:lnTo>
                    <a:lnTo>
                      <a:pt x="741" y="111"/>
                    </a:lnTo>
                    <a:lnTo>
                      <a:pt x="730" y="120"/>
                    </a:lnTo>
                    <a:lnTo>
                      <a:pt x="720" y="128"/>
                    </a:lnTo>
                    <a:lnTo>
                      <a:pt x="714" y="137"/>
                    </a:lnTo>
                    <a:lnTo>
                      <a:pt x="708" y="147"/>
                    </a:lnTo>
                    <a:lnTo>
                      <a:pt x="705" y="158"/>
                    </a:lnTo>
                    <a:lnTo>
                      <a:pt x="704" y="168"/>
                    </a:lnTo>
                    <a:lnTo>
                      <a:pt x="0" y="168"/>
                    </a:lnTo>
                    <a:lnTo>
                      <a:pt x="0" y="116"/>
                    </a:lnTo>
                    <a:lnTo>
                      <a:pt x="7" y="116"/>
                    </a:lnTo>
                    <a:lnTo>
                      <a:pt x="27" y="116"/>
                    </a:lnTo>
                    <a:lnTo>
                      <a:pt x="57" y="116"/>
                    </a:lnTo>
                    <a:lnTo>
                      <a:pt x="97" y="116"/>
                    </a:lnTo>
                    <a:lnTo>
                      <a:pt x="145" y="116"/>
                    </a:lnTo>
                    <a:lnTo>
                      <a:pt x="197" y="116"/>
                    </a:lnTo>
                    <a:lnTo>
                      <a:pt x="254" y="116"/>
                    </a:lnTo>
                    <a:lnTo>
                      <a:pt x="313" y="116"/>
                    </a:lnTo>
                    <a:lnTo>
                      <a:pt x="373" y="116"/>
                    </a:lnTo>
                    <a:lnTo>
                      <a:pt x="431" y="116"/>
                    </a:lnTo>
                    <a:lnTo>
                      <a:pt x="486" y="116"/>
                    </a:lnTo>
                    <a:lnTo>
                      <a:pt x="537" y="116"/>
                    </a:lnTo>
                    <a:lnTo>
                      <a:pt x="582" y="116"/>
                    </a:lnTo>
                    <a:lnTo>
                      <a:pt x="617" y="116"/>
                    </a:lnTo>
                    <a:lnTo>
                      <a:pt x="644" y="116"/>
                    </a:lnTo>
                    <a:lnTo>
                      <a:pt x="658" y="116"/>
                    </a:lnTo>
                    <a:lnTo>
                      <a:pt x="666" y="105"/>
                    </a:lnTo>
                    <a:lnTo>
                      <a:pt x="675" y="94"/>
                    </a:lnTo>
                    <a:lnTo>
                      <a:pt x="686" y="83"/>
                    </a:lnTo>
                    <a:lnTo>
                      <a:pt x="698" y="72"/>
                    </a:lnTo>
                    <a:lnTo>
                      <a:pt x="713" y="62"/>
                    </a:lnTo>
                    <a:lnTo>
                      <a:pt x="727" y="53"/>
                    </a:lnTo>
                    <a:lnTo>
                      <a:pt x="744" y="43"/>
                    </a:lnTo>
                    <a:lnTo>
                      <a:pt x="760" y="35"/>
                    </a:lnTo>
                    <a:lnTo>
                      <a:pt x="778" y="28"/>
                    </a:lnTo>
                    <a:lnTo>
                      <a:pt x="797" y="21"/>
                    </a:lnTo>
                    <a:lnTo>
                      <a:pt x="817" y="14"/>
                    </a:lnTo>
                    <a:lnTo>
                      <a:pt x="838" y="10"/>
                    </a:lnTo>
                    <a:lnTo>
                      <a:pt x="858" y="6"/>
                    </a:lnTo>
                    <a:lnTo>
                      <a:pt x="880" y="2"/>
                    </a:lnTo>
                    <a:lnTo>
                      <a:pt x="901" y="1"/>
                    </a:lnTo>
                    <a:lnTo>
                      <a:pt x="923" y="0"/>
                    </a:lnTo>
                    <a:lnTo>
                      <a:pt x="946" y="1"/>
                    </a:lnTo>
                    <a:lnTo>
                      <a:pt x="968" y="2"/>
                    </a:lnTo>
                    <a:lnTo>
                      <a:pt x="989" y="6"/>
                    </a:lnTo>
                    <a:lnTo>
                      <a:pt x="1010" y="10"/>
                    </a:lnTo>
                    <a:lnTo>
                      <a:pt x="1030" y="14"/>
                    </a:lnTo>
                    <a:lnTo>
                      <a:pt x="1050" y="21"/>
                    </a:lnTo>
                    <a:lnTo>
                      <a:pt x="1069" y="28"/>
                    </a:lnTo>
                    <a:lnTo>
                      <a:pt x="1088" y="35"/>
                    </a:lnTo>
                    <a:lnTo>
                      <a:pt x="1104" y="43"/>
                    </a:lnTo>
                    <a:lnTo>
                      <a:pt x="1121" y="53"/>
                    </a:lnTo>
                    <a:lnTo>
                      <a:pt x="1135" y="62"/>
                    </a:lnTo>
                    <a:lnTo>
                      <a:pt x="1149" y="72"/>
                    </a:lnTo>
                    <a:lnTo>
                      <a:pt x="1161" y="83"/>
                    </a:lnTo>
                    <a:lnTo>
                      <a:pt x="1172" y="94"/>
                    </a:lnTo>
                    <a:lnTo>
                      <a:pt x="1181" y="105"/>
                    </a:lnTo>
                    <a:lnTo>
                      <a:pt x="1189" y="116"/>
                    </a:lnTo>
                    <a:lnTo>
                      <a:pt x="1203" y="116"/>
                    </a:lnTo>
                    <a:lnTo>
                      <a:pt x="1230" y="116"/>
                    </a:lnTo>
                    <a:lnTo>
                      <a:pt x="1265" y="116"/>
                    </a:lnTo>
                    <a:lnTo>
                      <a:pt x="1309" y="116"/>
                    </a:lnTo>
                    <a:lnTo>
                      <a:pt x="1360" y="116"/>
                    </a:lnTo>
                    <a:lnTo>
                      <a:pt x="1416" y="116"/>
                    </a:lnTo>
                    <a:lnTo>
                      <a:pt x="1475" y="116"/>
                    </a:lnTo>
                    <a:lnTo>
                      <a:pt x="1535" y="116"/>
                    </a:lnTo>
                    <a:lnTo>
                      <a:pt x="1593" y="116"/>
                    </a:lnTo>
                    <a:lnTo>
                      <a:pt x="1650" y="116"/>
                    </a:lnTo>
                    <a:lnTo>
                      <a:pt x="1703" y="116"/>
                    </a:lnTo>
                    <a:lnTo>
                      <a:pt x="1751" y="116"/>
                    </a:lnTo>
                    <a:lnTo>
                      <a:pt x="1791" y="116"/>
                    </a:lnTo>
                    <a:lnTo>
                      <a:pt x="1821" y="116"/>
                    </a:lnTo>
                    <a:lnTo>
                      <a:pt x="1841" y="116"/>
                    </a:lnTo>
                    <a:lnTo>
                      <a:pt x="1847" y="116"/>
                    </a:lnTo>
                    <a:lnTo>
                      <a:pt x="1847" y="168"/>
                    </a:lnTo>
                    <a:lnTo>
                      <a:pt x="1144" y="168"/>
                    </a:lnTo>
                    <a:lnTo>
                      <a:pt x="1143" y="158"/>
                    </a:lnTo>
                    <a:lnTo>
                      <a:pt x="1140" y="147"/>
                    </a:lnTo>
                    <a:lnTo>
                      <a:pt x="1134" y="137"/>
                    </a:lnTo>
                    <a:lnTo>
                      <a:pt x="1126" y="128"/>
                    </a:lnTo>
                    <a:lnTo>
                      <a:pt x="1118" y="120"/>
                    </a:lnTo>
                    <a:lnTo>
                      <a:pt x="1106" y="111"/>
                    </a:lnTo>
                    <a:lnTo>
                      <a:pt x="1094" y="103"/>
                    </a:lnTo>
                    <a:lnTo>
                      <a:pt x="1080" y="95"/>
                    </a:lnTo>
                    <a:lnTo>
                      <a:pt x="1064" y="89"/>
                    </a:lnTo>
                    <a:lnTo>
                      <a:pt x="1047" y="83"/>
                    </a:lnTo>
                    <a:lnTo>
                      <a:pt x="1029" y="78"/>
                    </a:lnTo>
                    <a:lnTo>
                      <a:pt x="1010" y="73"/>
                    </a:lnTo>
                    <a:lnTo>
                      <a:pt x="989" y="70"/>
                    </a:lnTo>
                    <a:lnTo>
                      <a:pt x="968" y="68"/>
                    </a:lnTo>
                    <a:lnTo>
                      <a:pt x="946" y="65"/>
                    </a:lnTo>
                    <a:lnTo>
                      <a:pt x="923" y="65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74" name="Rectangle 336"/>
              <p:cNvSpPr>
                <a:spLocks noChangeArrowheads="1"/>
              </p:cNvSpPr>
              <p:nvPr/>
            </p:nvSpPr>
            <p:spPr bwMode="auto">
              <a:xfrm>
                <a:off x="5404" y="2595"/>
                <a:ext cx="29" cy="120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75" name="Rectangle 337"/>
              <p:cNvSpPr>
                <a:spLocks noChangeArrowheads="1"/>
              </p:cNvSpPr>
              <p:nvPr/>
            </p:nvSpPr>
            <p:spPr bwMode="auto">
              <a:xfrm>
                <a:off x="4759" y="2595"/>
                <a:ext cx="30" cy="120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76" name="Rectangle 338"/>
              <p:cNvSpPr>
                <a:spLocks noChangeArrowheads="1"/>
              </p:cNvSpPr>
              <p:nvPr/>
            </p:nvSpPr>
            <p:spPr bwMode="auto">
              <a:xfrm>
                <a:off x="5026" y="3165"/>
                <a:ext cx="142" cy="330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77" name="Rectangle 339"/>
              <p:cNvSpPr>
                <a:spLocks noChangeArrowheads="1"/>
              </p:cNvSpPr>
              <p:nvPr/>
            </p:nvSpPr>
            <p:spPr bwMode="auto">
              <a:xfrm>
                <a:off x="5026" y="3495"/>
                <a:ext cx="142" cy="1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78" name="Rectangle 340"/>
              <p:cNvSpPr>
                <a:spLocks noChangeArrowheads="1"/>
              </p:cNvSpPr>
              <p:nvPr/>
            </p:nvSpPr>
            <p:spPr bwMode="auto">
              <a:xfrm>
                <a:off x="5026" y="3558"/>
                <a:ext cx="142" cy="15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79" name="Rectangle 341"/>
              <p:cNvSpPr>
                <a:spLocks noChangeArrowheads="1"/>
              </p:cNvSpPr>
              <p:nvPr/>
            </p:nvSpPr>
            <p:spPr bwMode="auto">
              <a:xfrm>
                <a:off x="5026" y="3615"/>
                <a:ext cx="142" cy="1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80" name="Rectangle 342"/>
              <p:cNvSpPr>
                <a:spLocks noChangeArrowheads="1"/>
              </p:cNvSpPr>
              <p:nvPr/>
            </p:nvSpPr>
            <p:spPr bwMode="auto">
              <a:xfrm>
                <a:off x="5100" y="3186"/>
                <a:ext cx="60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81" name="Rectangle 343"/>
              <p:cNvSpPr>
                <a:spLocks noChangeArrowheads="1"/>
              </p:cNvSpPr>
              <p:nvPr/>
            </p:nvSpPr>
            <p:spPr bwMode="auto">
              <a:xfrm>
                <a:off x="5100" y="3186"/>
                <a:ext cx="60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82" name="Rectangle 344"/>
              <p:cNvSpPr>
                <a:spLocks noChangeArrowheads="1"/>
              </p:cNvSpPr>
              <p:nvPr/>
            </p:nvSpPr>
            <p:spPr bwMode="auto">
              <a:xfrm>
                <a:off x="5032" y="3186"/>
                <a:ext cx="62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83" name="Rectangle 345"/>
              <p:cNvSpPr>
                <a:spLocks noChangeArrowheads="1"/>
              </p:cNvSpPr>
              <p:nvPr/>
            </p:nvSpPr>
            <p:spPr bwMode="auto">
              <a:xfrm>
                <a:off x="5100" y="3369"/>
                <a:ext cx="60" cy="2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84" name="Rectangle 346"/>
              <p:cNvSpPr>
                <a:spLocks noChangeArrowheads="1"/>
              </p:cNvSpPr>
              <p:nvPr/>
            </p:nvSpPr>
            <p:spPr bwMode="auto">
              <a:xfrm>
                <a:off x="5168" y="3422"/>
                <a:ext cx="34" cy="25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85" name="Rectangle 347"/>
              <p:cNvSpPr>
                <a:spLocks noChangeArrowheads="1"/>
              </p:cNvSpPr>
              <p:nvPr/>
            </p:nvSpPr>
            <p:spPr bwMode="auto">
              <a:xfrm>
                <a:off x="4992" y="3422"/>
                <a:ext cx="34" cy="25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86" name="Rectangle 348"/>
              <p:cNvSpPr>
                <a:spLocks noChangeArrowheads="1"/>
              </p:cNvSpPr>
              <p:nvPr/>
            </p:nvSpPr>
            <p:spPr bwMode="auto">
              <a:xfrm>
                <a:off x="5026" y="3511"/>
                <a:ext cx="142" cy="47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87" name="Rectangle 349"/>
              <p:cNvSpPr>
                <a:spLocks noChangeArrowheads="1"/>
              </p:cNvSpPr>
              <p:nvPr/>
            </p:nvSpPr>
            <p:spPr bwMode="auto">
              <a:xfrm>
                <a:off x="5026" y="3573"/>
                <a:ext cx="142" cy="42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88" name="Rectangle 350"/>
              <p:cNvSpPr>
                <a:spLocks noChangeArrowheads="1"/>
              </p:cNvSpPr>
              <p:nvPr/>
            </p:nvSpPr>
            <p:spPr bwMode="auto">
              <a:xfrm>
                <a:off x="5026" y="3631"/>
                <a:ext cx="142" cy="47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89" name="Rectangle 351"/>
              <p:cNvSpPr>
                <a:spLocks noChangeArrowheads="1"/>
              </p:cNvSpPr>
              <p:nvPr/>
            </p:nvSpPr>
            <p:spPr bwMode="auto">
              <a:xfrm>
                <a:off x="5100" y="3369"/>
                <a:ext cx="60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90" name="Rectangle 352"/>
              <p:cNvSpPr>
                <a:spLocks noChangeArrowheads="1"/>
              </p:cNvSpPr>
              <p:nvPr/>
            </p:nvSpPr>
            <p:spPr bwMode="auto">
              <a:xfrm>
                <a:off x="5032" y="3369"/>
                <a:ext cx="62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91" name="Rectangle 353"/>
              <p:cNvSpPr>
                <a:spLocks noChangeArrowheads="1"/>
              </p:cNvSpPr>
              <p:nvPr/>
            </p:nvSpPr>
            <p:spPr bwMode="auto">
              <a:xfrm>
                <a:off x="5100" y="3312"/>
                <a:ext cx="14" cy="52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92" name="Rectangle 354"/>
              <p:cNvSpPr>
                <a:spLocks noChangeArrowheads="1"/>
              </p:cNvSpPr>
              <p:nvPr/>
            </p:nvSpPr>
            <p:spPr bwMode="auto">
              <a:xfrm>
                <a:off x="5080" y="3312"/>
                <a:ext cx="14" cy="52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93" name="Rectangle 355"/>
              <p:cNvSpPr>
                <a:spLocks noChangeArrowheads="1"/>
              </p:cNvSpPr>
              <p:nvPr/>
            </p:nvSpPr>
            <p:spPr bwMode="auto">
              <a:xfrm>
                <a:off x="5100" y="3395"/>
                <a:ext cx="60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94" name="Rectangle 356"/>
              <p:cNvSpPr>
                <a:spLocks noChangeArrowheads="1"/>
              </p:cNvSpPr>
              <p:nvPr/>
            </p:nvSpPr>
            <p:spPr bwMode="auto">
              <a:xfrm>
                <a:off x="5032" y="3395"/>
                <a:ext cx="62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95" name="Rectangle 357"/>
              <p:cNvSpPr>
                <a:spLocks noChangeArrowheads="1"/>
              </p:cNvSpPr>
              <p:nvPr/>
            </p:nvSpPr>
            <p:spPr bwMode="auto">
              <a:xfrm>
                <a:off x="5168" y="3552"/>
                <a:ext cx="34" cy="27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96" name="Rectangle 358"/>
              <p:cNvSpPr>
                <a:spLocks noChangeArrowheads="1"/>
              </p:cNvSpPr>
              <p:nvPr/>
            </p:nvSpPr>
            <p:spPr bwMode="auto">
              <a:xfrm>
                <a:off x="4992" y="3552"/>
                <a:ext cx="34" cy="27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97" name="Rectangle 359"/>
              <p:cNvSpPr>
                <a:spLocks noChangeArrowheads="1"/>
              </p:cNvSpPr>
              <p:nvPr/>
            </p:nvSpPr>
            <p:spPr bwMode="auto">
              <a:xfrm>
                <a:off x="5334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98" name="Rectangle 360"/>
              <p:cNvSpPr>
                <a:spLocks noChangeArrowheads="1"/>
              </p:cNvSpPr>
              <p:nvPr/>
            </p:nvSpPr>
            <p:spPr bwMode="auto">
              <a:xfrm>
                <a:off x="5228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99" name="Rectangle 361"/>
              <p:cNvSpPr>
                <a:spLocks noChangeArrowheads="1"/>
              </p:cNvSpPr>
              <p:nvPr/>
            </p:nvSpPr>
            <p:spPr bwMode="auto">
              <a:xfrm>
                <a:off x="4912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100" name="Rectangle 362"/>
              <p:cNvSpPr>
                <a:spLocks noChangeArrowheads="1"/>
              </p:cNvSpPr>
              <p:nvPr/>
            </p:nvSpPr>
            <p:spPr bwMode="auto">
              <a:xfrm>
                <a:off x="5122" y="2747"/>
                <a:ext cx="54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101" name="Rectangle 363"/>
              <p:cNvSpPr>
                <a:spLocks noChangeArrowheads="1"/>
              </p:cNvSpPr>
              <p:nvPr/>
            </p:nvSpPr>
            <p:spPr bwMode="auto">
              <a:xfrm>
                <a:off x="5228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102" name="Rectangle 364"/>
              <p:cNvSpPr>
                <a:spLocks noChangeArrowheads="1"/>
              </p:cNvSpPr>
              <p:nvPr/>
            </p:nvSpPr>
            <p:spPr bwMode="auto">
              <a:xfrm>
                <a:off x="5334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103" name="Rectangle 365"/>
              <p:cNvSpPr>
                <a:spLocks noChangeArrowheads="1"/>
              </p:cNvSpPr>
              <p:nvPr/>
            </p:nvSpPr>
            <p:spPr bwMode="auto">
              <a:xfrm>
                <a:off x="5018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104" name="Rectangle 366"/>
              <p:cNvSpPr>
                <a:spLocks noChangeArrowheads="1"/>
              </p:cNvSpPr>
              <p:nvPr/>
            </p:nvSpPr>
            <p:spPr bwMode="auto">
              <a:xfrm>
                <a:off x="4809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105" name="Rectangle 367"/>
              <p:cNvSpPr>
                <a:spLocks noChangeArrowheads="1"/>
              </p:cNvSpPr>
              <p:nvPr/>
            </p:nvSpPr>
            <p:spPr bwMode="auto">
              <a:xfrm>
                <a:off x="4912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106" name="Rectangle 368"/>
              <p:cNvSpPr>
                <a:spLocks noChangeArrowheads="1"/>
              </p:cNvSpPr>
              <p:nvPr/>
            </p:nvSpPr>
            <p:spPr bwMode="auto">
              <a:xfrm>
                <a:off x="4809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107" name="Freeform 369"/>
              <p:cNvSpPr>
                <a:spLocks/>
              </p:cNvSpPr>
              <p:nvPr/>
            </p:nvSpPr>
            <p:spPr bwMode="auto">
              <a:xfrm>
                <a:off x="5114" y="2721"/>
                <a:ext cx="72" cy="324"/>
              </a:xfrm>
              <a:custGeom>
                <a:avLst/>
                <a:gdLst>
                  <a:gd name="T0" fmla="*/ 21 w 217"/>
                  <a:gd name="T1" fmla="*/ 163 h 373"/>
                  <a:gd name="T2" fmla="*/ 3 w 217"/>
                  <a:gd name="T3" fmla="*/ 163 h 373"/>
                  <a:gd name="T4" fmla="*/ 3 w 217"/>
                  <a:gd name="T5" fmla="*/ 260 h 373"/>
                  <a:gd name="T6" fmla="*/ 21 w 217"/>
                  <a:gd name="T7" fmla="*/ 260 h 373"/>
                  <a:gd name="T8" fmla="*/ 24 w 217"/>
                  <a:gd name="T9" fmla="*/ 281 h 373"/>
                  <a:gd name="T10" fmla="*/ 0 w 217"/>
                  <a:gd name="T11" fmla="*/ 281 h 373"/>
                  <a:gd name="T12" fmla="*/ 0 w 217"/>
                  <a:gd name="T13" fmla="*/ 0 h 373"/>
                  <a:gd name="T14" fmla="*/ 24 w 217"/>
                  <a:gd name="T15" fmla="*/ 0 h 373"/>
                  <a:gd name="T16" fmla="*/ 21 w 217"/>
                  <a:gd name="T17" fmla="*/ 22 h 373"/>
                  <a:gd name="T18" fmla="*/ 3 w 217"/>
                  <a:gd name="T19" fmla="*/ 22 h 373"/>
                  <a:gd name="T20" fmla="*/ 3 w 217"/>
                  <a:gd name="T21" fmla="*/ 129 h 373"/>
                  <a:gd name="T22" fmla="*/ 21 w 217"/>
                  <a:gd name="T23" fmla="*/ 129 h 373"/>
                  <a:gd name="T24" fmla="*/ 21 w 217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3"/>
                  <a:gd name="T41" fmla="*/ 217 w 217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3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8" y="344"/>
                    </a:lnTo>
                    <a:lnTo>
                      <a:pt x="217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108" name="Freeform 370"/>
              <p:cNvSpPr>
                <a:spLocks/>
              </p:cNvSpPr>
              <p:nvPr/>
            </p:nvSpPr>
            <p:spPr bwMode="auto">
              <a:xfrm>
                <a:off x="5176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109" name="Freeform 371"/>
              <p:cNvSpPr>
                <a:spLocks/>
              </p:cNvSpPr>
              <p:nvPr/>
            </p:nvSpPr>
            <p:spPr bwMode="auto">
              <a:xfrm>
                <a:off x="5218" y="2721"/>
                <a:ext cx="72" cy="324"/>
              </a:xfrm>
              <a:custGeom>
                <a:avLst/>
                <a:gdLst>
                  <a:gd name="T0" fmla="*/ 21 w 216"/>
                  <a:gd name="T1" fmla="*/ 163 h 373"/>
                  <a:gd name="T2" fmla="*/ 3 w 216"/>
                  <a:gd name="T3" fmla="*/ 163 h 373"/>
                  <a:gd name="T4" fmla="*/ 3 w 216"/>
                  <a:gd name="T5" fmla="*/ 260 h 373"/>
                  <a:gd name="T6" fmla="*/ 21 w 216"/>
                  <a:gd name="T7" fmla="*/ 260 h 373"/>
                  <a:gd name="T8" fmla="*/ 24 w 216"/>
                  <a:gd name="T9" fmla="*/ 281 h 373"/>
                  <a:gd name="T10" fmla="*/ 0 w 216"/>
                  <a:gd name="T11" fmla="*/ 281 h 373"/>
                  <a:gd name="T12" fmla="*/ 0 w 216"/>
                  <a:gd name="T13" fmla="*/ 0 h 373"/>
                  <a:gd name="T14" fmla="*/ 24 w 216"/>
                  <a:gd name="T15" fmla="*/ 0 h 373"/>
                  <a:gd name="T16" fmla="*/ 21 w 216"/>
                  <a:gd name="T17" fmla="*/ 22 h 373"/>
                  <a:gd name="T18" fmla="*/ 3 w 216"/>
                  <a:gd name="T19" fmla="*/ 22 h 373"/>
                  <a:gd name="T20" fmla="*/ 3 w 216"/>
                  <a:gd name="T21" fmla="*/ 129 h 373"/>
                  <a:gd name="T22" fmla="*/ 21 w 216"/>
                  <a:gd name="T23" fmla="*/ 129 h 373"/>
                  <a:gd name="T24" fmla="*/ 21 w 216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3"/>
                  <a:gd name="T41" fmla="*/ 216 w 216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3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7" y="344"/>
                    </a:lnTo>
                    <a:lnTo>
                      <a:pt x="216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6" y="0"/>
                    </a:lnTo>
                    <a:lnTo>
                      <a:pt x="187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7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110" name="Freeform 372"/>
              <p:cNvSpPr>
                <a:spLocks/>
              </p:cNvSpPr>
              <p:nvPr/>
            </p:nvSpPr>
            <p:spPr bwMode="auto">
              <a:xfrm>
                <a:off x="5280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111" name="Freeform 373"/>
              <p:cNvSpPr>
                <a:spLocks/>
              </p:cNvSpPr>
              <p:nvPr/>
            </p:nvSpPr>
            <p:spPr bwMode="auto">
              <a:xfrm>
                <a:off x="5324" y="2721"/>
                <a:ext cx="72" cy="324"/>
              </a:xfrm>
              <a:custGeom>
                <a:avLst/>
                <a:gdLst>
                  <a:gd name="T0" fmla="*/ 21 w 217"/>
                  <a:gd name="T1" fmla="*/ 163 h 373"/>
                  <a:gd name="T2" fmla="*/ 3 w 217"/>
                  <a:gd name="T3" fmla="*/ 163 h 373"/>
                  <a:gd name="T4" fmla="*/ 3 w 217"/>
                  <a:gd name="T5" fmla="*/ 260 h 373"/>
                  <a:gd name="T6" fmla="*/ 21 w 217"/>
                  <a:gd name="T7" fmla="*/ 260 h 373"/>
                  <a:gd name="T8" fmla="*/ 24 w 217"/>
                  <a:gd name="T9" fmla="*/ 281 h 373"/>
                  <a:gd name="T10" fmla="*/ 0 w 217"/>
                  <a:gd name="T11" fmla="*/ 281 h 373"/>
                  <a:gd name="T12" fmla="*/ 0 w 217"/>
                  <a:gd name="T13" fmla="*/ 0 h 373"/>
                  <a:gd name="T14" fmla="*/ 24 w 217"/>
                  <a:gd name="T15" fmla="*/ 0 h 373"/>
                  <a:gd name="T16" fmla="*/ 21 w 217"/>
                  <a:gd name="T17" fmla="*/ 22 h 373"/>
                  <a:gd name="T18" fmla="*/ 3 w 217"/>
                  <a:gd name="T19" fmla="*/ 22 h 373"/>
                  <a:gd name="T20" fmla="*/ 3 w 217"/>
                  <a:gd name="T21" fmla="*/ 129 h 373"/>
                  <a:gd name="T22" fmla="*/ 21 w 217"/>
                  <a:gd name="T23" fmla="*/ 129 h 373"/>
                  <a:gd name="T24" fmla="*/ 21 w 217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3"/>
                  <a:gd name="T41" fmla="*/ 217 w 217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3">
                    <a:moveTo>
                      <a:pt x="188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8" y="344"/>
                    </a:lnTo>
                    <a:lnTo>
                      <a:pt x="217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112" name="Freeform 374"/>
              <p:cNvSpPr>
                <a:spLocks/>
              </p:cNvSpPr>
              <p:nvPr/>
            </p:nvSpPr>
            <p:spPr bwMode="auto">
              <a:xfrm>
                <a:off x="5386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113" name="Freeform 375"/>
              <p:cNvSpPr>
                <a:spLocks/>
              </p:cNvSpPr>
              <p:nvPr/>
            </p:nvSpPr>
            <p:spPr bwMode="auto">
              <a:xfrm>
                <a:off x="5218" y="3139"/>
                <a:ext cx="72" cy="324"/>
              </a:xfrm>
              <a:custGeom>
                <a:avLst/>
                <a:gdLst>
                  <a:gd name="T0" fmla="*/ 21 w 216"/>
                  <a:gd name="T1" fmla="*/ 165 h 372"/>
                  <a:gd name="T2" fmla="*/ 3 w 216"/>
                  <a:gd name="T3" fmla="*/ 165 h 372"/>
                  <a:gd name="T4" fmla="*/ 3 w 216"/>
                  <a:gd name="T5" fmla="*/ 260 h 372"/>
                  <a:gd name="T6" fmla="*/ 21 w 216"/>
                  <a:gd name="T7" fmla="*/ 260 h 372"/>
                  <a:gd name="T8" fmla="*/ 24 w 216"/>
                  <a:gd name="T9" fmla="*/ 282 h 372"/>
                  <a:gd name="T10" fmla="*/ 0 w 216"/>
                  <a:gd name="T11" fmla="*/ 282 h 372"/>
                  <a:gd name="T12" fmla="*/ 0 w 216"/>
                  <a:gd name="T13" fmla="*/ 0 h 372"/>
                  <a:gd name="T14" fmla="*/ 24 w 216"/>
                  <a:gd name="T15" fmla="*/ 0 h 372"/>
                  <a:gd name="T16" fmla="*/ 21 w 216"/>
                  <a:gd name="T17" fmla="*/ 21 h 372"/>
                  <a:gd name="T18" fmla="*/ 3 w 216"/>
                  <a:gd name="T19" fmla="*/ 21 h 372"/>
                  <a:gd name="T20" fmla="*/ 3 w 216"/>
                  <a:gd name="T21" fmla="*/ 130 h 372"/>
                  <a:gd name="T22" fmla="*/ 21 w 216"/>
                  <a:gd name="T23" fmla="*/ 130 h 372"/>
                  <a:gd name="T24" fmla="*/ 21 w 216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2"/>
                  <a:gd name="T41" fmla="*/ 216 w 216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2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3"/>
                    </a:lnTo>
                    <a:lnTo>
                      <a:pt x="187" y="343"/>
                    </a:lnTo>
                    <a:lnTo>
                      <a:pt x="216" y="372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16" y="0"/>
                    </a:lnTo>
                    <a:lnTo>
                      <a:pt x="187" y="27"/>
                    </a:lnTo>
                    <a:lnTo>
                      <a:pt x="29" y="27"/>
                    </a:lnTo>
                    <a:lnTo>
                      <a:pt x="29" y="171"/>
                    </a:lnTo>
                    <a:lnTo>
                      <a:pt x="187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114" name="Freeform 376"/>
              <p:cNvSpPr>
                <a:spLocks/>
              </p:cNvSpPr>
              <p:nvPr/>
            </p:nvSpPr>
            <p:spPr bwMode="auto">
              <a:xfrm>
                <a:off x="5280" y="3139"/>
                <a:ext cx="10" cy="324"/>
              </a:xfrm>
              <a:custGeom>
                <a:avLst/>
                <a:gdLst>
                  <a:gd name="T0" fmla="*/ 0 w 29"/>
                  <a:gd name="T1" fmla="*/ 21 h 372"/>
                  <a:gd name="T2" fmla="*/ 0 w 29"/>
                  <a:gd name="T3" fmla="*/ 260 h 372"/>
                  <a:gd name="T4" fmla="*/ 3 w 29"/>
                  <a:gd name="T5" fmla="*/ 282 h 372"/>
                  <a:gd name="T6" fmla="*/ 3 w 29"/>
                  <a:gd name="T7" fmla="*/ 0 h 372"/>
                  <a:gd name="T8" fmla="*/ 0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0" y="27"/>
                    </a:moveTo>
                    <a:lnTo>
                      <a:pt x="0" y="343"/>
                    </a:lnTo>
                    <a:lnTo>
                      <a:pt x="29" y="372"/>
                    </a:lnTo>
                    <a:lnTo>
                      <a:pt x="2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115" name="Freeform 377"/>
              <p:cNvSpPr>
                <a:spLocks/>
              </p:cNvSpPr>
              <p:nvPr/>
            </p:nvSpPr>
            <p:spPr bwMode="auto">
              <a:xfrm>
                <a:off x="5324" y="3139"/>
                <a:ext cx="72" cy="324"/>
              </a:xfrm>
              <a:custGeom>
                <a:avLst/>
                <a:gdLst>
                  <a:gd name="T0" fmla="*/ 21 w 217"/>
                  <a:gd name="T1" fmla="*/ 165 h 372"/>
                  <a:gd name="T2" fmla="*/ 3 w 217"/>
                  <a:gd name="T3" fmla="*/ 165 h 372"/>
                  <a:gd name="T4" fmla="*/ 3 w 217"/>
                  <a:gd name="T5" fmla="*/ 260 h 372"/>
                  <a:gd name="T6" fmla="*/ 21 w 217"/>
                  <a:gd name="T7" fmla="*/ 260 h 372"/>
                  <a:gd name="T8" fmla="*/ 24 w 217"/>
                  <a:gd name="T9" fmla="*/ 282 h 372"/>
                  <a:gd name="T10" fmla="*/ 0 w 217"/>
                  <a:gd name="T11" fmla="*/ 282 h 372"/>
                  <a:gd name="T12" fmla="*/ 0 w 217"/>
                  <a:gd name="T13" fmla="*/ 0 h 372"/>
                  <a:gd name="T14" fmla="*/ 24 w 217"/>
                  <a:gd name="T15" fmla="*/ 0 h 372"/>
                  <a:gd name="T16" fmla="*/ 21 w 217"/>
                  <a:gd name="T17" fmla="*/ 21 h 372"/>
                  <a:gd name="T18" fmla="*/ 3 w 217"/>
                  <a:gd name="T19" fmla="*/ 21 h 372"/>
                  <a:gd name="T20" fmla="*/ 3 w 217"/>
                  <a:gd name="T21" fmla="*/ 130 h 372"/>
                  <a:gd name="T22" fmla="*/ 21 w 217"/>
                  <a:gd name="T23" fmla="*/ 130 h 372"/>
                  <a:gd name="T24" fmla="*/ 21 w 217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2"/>
                  <a:gd name="T41" fmla="*/ 217 w 217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2">
                    <a:moveTo>
                      <a:pt x="188" y="217"/>
                    </a:moveTo>
                    <a:lnTo>
                      <a:pt x="29" y="217"/>
                    </a:lnTo>
                    <a:lnTo>
                      <a:pt x="29" y="343"/>
                    </a:lnTo>
                    <a:lnTo>
                      <a:pt x="188" y="343"/>
                    </a:lnTo>
                    <a:lnTo>
                      <a:pt x="217" y="372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7"/>
                    </a:lnTo>
                    <a:lnTo>
                      <a:pt x="29" y="27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116" name="Freeform 378"/>
              <p:cNvSpPr>
                <a:spLocks/>
              </p:cNvSpPr>
              <p:nvPr/>
            </p:nvSpPr>
            <p:spPr bwMode="auto">
              <a:xfrm>
                <a:off x="5386" y="3139"/>
                <a:ext cx="10" cy="324"/>
              </a:xfrm>
              <a:custGeom>
                <a:avLst/>
                <a:gdLst>
                  <a:gd name="T0" fmla="*/ 0 w 29"/>
                  <a:gd name="T1" fmla="*/ 21 h 372"/>
                  <a:gd name="T2" fmla="*/ 0 w 29"/>
                  <a:gd name="T3" fmla="*/ 260 h 372"/>
                  <a:gd name="T4" fmla="*/ 3 w 29"/>
                  <a:gd name="T5" fmla="*/ 282 h 372"/>
                  <a:gd name="T6" fmla="*/ 3 w 29"/>
                  <a:gd name="T7" fmla="*/ 0 h 372"/>
                  <a:gd name="T8" fmla="*/ 0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0" y="27"/>
                    </a:moveTo>
                    <a:lnTo>
                      <a:pt x="0" y="343"/>
                    </a:lnTo>
                    <a:lnTo>
                      <a:pt x="29" y="372"/>
                    </a:lnTo>
                    <a:lnTo>
                      <a:pt x="2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117" name="Freeform 379"/>
              <p:cNvSpPr>
                <a:spLocks/>
              </p:cNvSpPr>
              <p:nvPr/>
            </p:nvSpPr>
            <p:spPr bwMode="auto">
              <a:xfrm>
                <a:off x="5008" y="2721"/>
                <a:ext cx="72" cy="324"/>
              </a:xfrm>
              <a:custGeom>
                <a:avLst/>
                <a:gdLst>
                  <a:gd name="T0" fmla="*/ 3 w 215"/>
                  <a:gd name="T1" fmla="*/ 163 h 373"/>
                  <a:gd name="T2" fmla="*/ 21 w 215"/>
                  <a:gd name="T3" fmla="*/ 163 h 373"/>
                  <a:gd name="T4" fmla="*/ 21 w 215"/>
                  <a:gd name="T5" fmla="*/ 260 h 373"/>
                  <a:gd name="T6" fmla="*/ 3 w 215"/>
                  <a:gd name="T7" fmla="*/ 260 h 373"/>
                  <a:gd name="T8" fmla="*/ 0 w 215"/>
                  <a:gd name="T9" fmla="*/ 281 h 373"/>
                  <a:gd name="T10" fmla="*/ 24 w 215"/>
                  <a:gd name="T11" fmla="*/ 281 h 373"/>
                  <a:gd name="T12" fmla="*/ 24 w 215"/>
                  <a:gd name="T13" fmla="*/ 0 h 373"/>
                  <a:gd name="T14" fmla="*/ 0 w 215"/>
                  <a:gd name="T15" fmla="*/ 0 h 373"/>
                  <a:gd name="T16" fmla="*/ 3 w 215"/>
                  <a:gd name="T17" fmla="*/ 22 h 373"/>
                  <a:gd name="T18" fmla="*/ 21 w 215"/>
                  <a:gd name="T19" fmla="*/ 22 h 373"/>
                  <a:gd name="T20" fmla="*/ 21 w 215"/>
                  <a:gd name="T21" fmla="*/ 129 h 373"/>
                  <a:gd name="T22" fmla="*/ 3 w 215"/>
                  <a:gd name="T23" fmla="*/ 129 h 373"/>
                  <a:gd name="T24" fmla="*/ 3 w 215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3"/>
                  <a:gd name="T41" fmla="*/ 215 w 215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3">
                    <a:moveTo>
                      <a:pt x="29" y="217"/>
                    </a:moveTo>
                    <a:lnTo>
                      <a:pt x="187" y="217"/>
                    </a:lnTo>
                    <a:lnTo>
                      <a:pt x="187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5" y="373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7" y="29"/>
                    </a:lnTo>
                    <a:lnTo>
                      <a:pt x="187" y="171"/>
                    </a:lnTo>
                    <a:lnTo>
                      <a:pt x="29" y="171"/>
                    </a:lnTo>
                    <a:lnTo>
                      <a:pt x="29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118" name="Freeform 380"/>
              <p:cNvSpPr>
                <a:spLocks/>
              </p:cNvSpPr>
              <p:nvPr/>
            </p:nvSpPr>
            <p:spPr bwMode="auto">
              <a:xfrm>
                <a:off x="5008" y="2721"/>
                <a:ext cx="10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119" name="Freeform 381"/>
              <p:cNvSpPr>
                <a:spLocks/>
              </p:cNvSpPr>
              <p:nvPr/>
            </p:nvSpPr>
            <p:spPr bwMode="auto">
              <a:xfrm>
                <a:off x="4903" y="2721"/>
                <a:ext cx="71" cy="324"/>
              </a:xfrm>
              <a:custGeom>
                <a:avLst/>
                <a:gdLst>
                  <a:gd name="T0" fmla="*/ 3 w 216"/>
                  <a:gd name="T1" fmla="*/ 163 h 373"/>
                  <a:gd name="T2" fmla="*/ 20 w 216"/>
                  <a:gd name="T3" fmla="*/ 163 h 373"/>
                  <a:gd name="T4" fmla="*/ 20 w 216"/>
                  <a:gd name="T5" fmla="*/ 260 h 373"/>
                  <a:gd name="T6" fmla="*/ 3 w 216"/>
                  <a:gd name="T7" fmla="*/ 260 h 373"/>
                  <a:gd name="T8" fmla="*/ 0 w 216"/>
                  <a:gd name="T9" fmla="*/ 281 h 373"/>
                  <a:gd name="T10" fmla="*/ 23 w 216"/>
                  <a:gd name="T11" fmla="*/ 281 h 373"/>
                  <a:gd name="T12" fmla="*/ 23 w 216"/>
                  <a:gd name="T13" fmla="*/ 0 h 373"/>
                  <a:gd name="T14" fmla="*/ 0 w 216"/>
                  <a:gd name="T15" fmla="*/ 0 h 373"/>
                  <a:gd name="T16" fmla="*/ 3 w 216"/>
                  <a:gd name="T17" fmla="*/ 22 h 373"/>
                  <a:gd name="T18" fmla="*/ 20 w 216"/>
                  <a:gd name="T19" fmla="*/ 22 h 373"/>
                  <a:gd name="T20" fmla="*/ 20 w 216"/>
                  <a:gd name="T21" fmla="*/ 129 h 373"/>
                  <a:gd name="T22" fmla="*/ 3 w 216"/>
                  <a:gd name="T23" fmla="*/ 129 h 373"/>
                  <a:gd name="T24" fmla="*/ 3 w 216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3"/>
                  <a:gd name="T41" fmla="*/ 216 w 216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3">
                    <a:moveTo>
                      <a:pt x="29" y="217"/>
                    </a:moveTo>
                    <a:lnTo>
                      <a:pt x="186" y="217"/>
                    </a:lnTo>
                    <a:lnTo>
                      <a:pt x="186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6" y="373"/>
                    </a:lnTo>
                    <a:lnTo>
                      <a:pt x="216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6" y="29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9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120" name="Freeform 382"/>
              <p:cNvSpPr>
                <a:spLocks/>
              </p:cNvSpPr>
              <p:nvPr/>
            </p:nvSpPr>
            <p:spPr bwMode="auto">
              <a:xfrm>
                <a:off x="4903" y="2721"/>
                <a:ext cx="9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121" name="Freeform 383"/>
              <p:cNvSpPr>
                <a:spLocks/>
              </p:cNvSpPr>
              <p:nvPr/>
            </p:nvSpPr>
            <p:spPr bwMode="auto">
              <a:xfrm>
                <a:off x="4799" y="2721"/>
                <a:ext cx="72" cy="324"/>
              </a:xfrm>
              <a:custGeom>
                <a:avLst/>
                <a:gdLst>
                  <a:gd name="T0" fmla="*/ 3 w 215"/>
                  <a:gd name="T1" fmla="*/ 163 h 373"/>
                  <a:gd name="T2" fmla="*/ 21 w 215"/>
                  <a:gd name="T3" fmla="*/ 163 h 373"/>
                  <a:gd name="T4" fmla="*/ 21 w 215"/>
                  <a:gd name="T5" fmla="*/ 260 h 373"/>
                  <a:gd name="T6" fmla="*/ 3 w 215"/>
                  <a:gd name="T7" fmla="*/ 260 h 373"/>
                  <a:gd name="T8" fmla="*/ 0 w 215"/>
                  <a:gd name="T9" fmla="*/ 281 h 373"/>
                  <a:gd name="T10" fmla="*/ 24 w 215"/>
                  <a:gd name="T11" fmla="*/ 281 h 373"/>
                  <a:gd name="T12" fmla="*/ 24 w 215"/>
                  <a:gd name="T13" fmla="*/ 0 h 373"/>
                  <a:gd name="T14" fmla="*/ 0 w 215"/>
                  <a:gd name="T15" fmla="*/ 0 h 373"/>
                  <a:gd name="T16" fmla="*/ 3 w 215"/>
                  <a:gd name="T17" fmla="*/ 22 h 373"/>
                  <a:gd name="T18" fmla="*/ 21 w 215"/>
                  <a:gd name="T19" fmla="*/ 22 h 373"/>
                  <a:gd name="T20" fmla="*/ 21 w 215"/>
                  <a:gd name="T21" fmla="*/ 129 h 373"/>
                  <a:gd name="T22" fmla="*/ 3 w 215"/>
                  <a:gd name="T23" fmla="*/ 129 h 373"/>
                  <a:gd name="T24" fmla="*/ 3 w 215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3"/>
                  <a:gd name="T41" fmla="*/ 215 w 215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3">
                    <a:moveTo>
                      <a:pt x="28" y="217"/>
                    </a:moveTo>
                    <a:lnTo>
                      <a:pt x="186" y="217"/>
                    </a:lnTo>
                    <a:lnTo>
                      <a:pt x="186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5" y="373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6" y="29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122" name="Freeform 384"/>
              <p:cNvSpPr>
                <a:spLocks/>
              </p:cNvSpPr>
              <p:nvPr/>
            </p:nvSpPr>
            <p:spPr bwMode="auto">
              <a:xfrm>
                <a:off x="4799" y="2721"/>
                <a:ext cx="10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123" name="Freeform 386"/>
              <p:cNvSpPr>
                <a:spLocks/>
              </p:cNvSpPr>
              <p:nvPr/>
            </p:nvSpPr>
            <p:spPr bwMode="auto">
              <a:xfrm>
                <a:off x="4903" y="3139"/>
                <a:ext cx="9" cy="324"/>
              </a:xfrm>
              <a:custGeom>
                <a:avLst/>
                <a:gdLst>
                  <a:gd name="T0" fmla="*/ 3 w 29"/>
                  <a:gd name="T1" fmla="*/ 21 h 372"/>
                  <a:gd name="T2" fmla="*/ 3 w 29"/>
                  <a:gd name="T3" fmla="*/ 260 h 372"/>
                  <a:gd name="T4" fmla="*/ 0 w 29"/>
                  <a:gd name="T5" fmla="*/ 282 h 372"/>
                  <a:gd name="T6" fmla="*/ 0 w 29"/>
                  <a:gd name="T7" fmla="*/ 0 h 372"/>
                  <a:gd name="T8" fmla="*/ 3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29" y="27"/>
                    </a:moveTo>
                    <a:lnTo>
                      <a:pt x="29" y="343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124" name="Freeform 387"/>
              <p:cNvSpPr>
                <a:spLocks/>
              </p:cNvSpPr>
              <p:nvPr/>
            </p:nvSpPr>
            <p:spPr bwMode="auto">
              <a:xfrm>
                <a:off x="4799" y="3139"/>
                <a:ext cx="72" cy="324"/>
              </a:xfrm>
              <a:custGeom>
                <a:avLst/>
                <a:gdLst>
                  <a:gd name="T0" fmla="*/ 3 w 215"/>
                  <a:gd name="T1" fmla="*/ 165 h 372"/>
                  <a:gd name="T2" fmla="*/ 21 w 215"/>
                  <a:gd name="T3" fmla="*/ 165 h 372"/>
                  <a:gd name="T4" fmla="*/ 21 w 215"/>
                  <a:gd name="T5" fmla="*/ 260 h 372"/>
                  <a:gd name="T6" fmla="*/ 3 w 215"/>
                  <a:gd name="T7" fmla="*/ 260 h 372"/>
                  <a:gd name="T8" fmla="*/ 0 w 215"/>
                  <a:gd name="T9" fmla="*/ 282 h 372"/>
                  <a:gd name="T10" fmla="*/ 24 w 215"/>
                  <a:gd name="T11" fmla="*/ 282 h 372"/>
                  <a:gd name="T12" fmla="*/ 24 w 215"/>
                  <a:gd name="T13" fmla="*/ 0 h 372"/>
                  <a:gd name="T14" fmla="*/ 0 w 215"/>
                  <a:gd name="T15" fmla="*/ 0 h 372"/>
                  <a:gd name="T16" fmla="*/ 3 w 215"/>
                  <a:gd name="T17" fmla="*/ 21 h 372"/>
                  <a:gd name="T18" fmla="*/ 21 w 215"/>
                  <a:gd name="T19" fmla="*/ 21 h 372"/>
                  <a:gd name="T20" fmla="*/ 21 w 215"/>
                  <a:gd name="T21" fmla="*/ 130 h 372"/>
                  <a:gd name="T22" fmla="*/ 3 w 215"/>
                  <a:gd name="T23" fmla="*/ 130 h 372"/>
                  <a:gd name="T24" fmla="*/ 3 w 215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2"/>
                  <a:gd name="T41" fmla="*/ 215 w 215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2">
                    <a:moveTo>
                      <a:pt x="28" y="217"/>
                    </a:moveTo>
                    <a:lnTo>
                      <a:pt x="186" y="217"/>
                    </a:lnTo>
                    <a:lnTo>
                      <a:pt x="186" y="343"/>
                    </a:lnTo>
                    <a:lnTo>
                      <a:pt x="29" y="343"/>
                    </a:lnTo>
                    <a:lnTo>
                      <a:pt x="0" y="372"/>
                    </a:lnTo>
                    <a:lnTo>
                      <a:pt x="215" y="372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7"/>
                    </a:lnTo>
                    <a:lnTo>
                      <a:pt x="186" y="27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125" name="Freeform 388"/>
              <p:cNvSpPr>
                <a:spLocks/>
              </p:cNvSpPr>
              <p:nvPr/>
            </p:nvSpPr>
            <p:spPr bwMode="auto">
              <a:xfrm>
                <a:off x="4799" y="3139"/>
                <a:ext cx="10" cy="324"/>
              </a:xfrm>
              <a:custGeom>
                <a:avLst/>
                <a:gdLst>
                  <a:gd name="T0" fmla="*/ 3 w 29"/>
                  <a:gd name="T1" fmla="*/ 21 h 372"/>
                  <a:gd name="T2" fmla="*/ 3 w 29"/>
                  <a:gd name="T3" fmla="*/ 260 h 372"/>
                  <a:gd name="T4" fmla="*/ 0 w 29"/>
                  <a:gd name="T5" fmla="*/ 282 h 372"/>
                  <a:gd name="T6" fmla="*/ 0 w 29"/>
                  <a:gd name="T7" fmla="*/ 0 h 372"/>
                  <a:gd name="T8" fmla="*/ 3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29" y="27"/>
                    </a:moveTo>
                    <a:lnTo>
                      <a:pt x="29" y="343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126" name="Rectangle 389"/>
              <p:cNvSpPr>
                <a:spLocks noChangeArrowheads="1"/>
              </p:cNvSpPr>
              <p:nvPr/>
            </p:nvSpPr>
            <p:spPr bwMode="auto">
              <a:xfrm>
                <a:off x="5114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127" name="Rectangle 390"/>
              <p:cNvSpPr>
                <a:spLocks noChangeArrowheads="1"/>
              </p:cNvSpPr>
              <p:nvPr/>
            </p:nvSpPr>
            <p:spPr bwMode="auto">
              <a:xfrm>
                <a:off x="5218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128" name="Rectangle 391"/>
              <p:cNvSpPr>
                <a:spLocks noChangeArrowheads="1"/>
              </p:cNvSpPr>
              <p:nvPr/>
            </p:nvSpPr>
            <p:spPr bwMode="auto">
              <a:xfrm>
                <a:off x="5324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129" name="Rectangle 392"/>
              <p:cNvSpPr>
                <a:spLocks noChangeArrowheads="1"/>
              </p:cNvSpPr>
              <p:nvPr/>
            </p:nvSpPr>
            <p:spPr bwMode="auto">
              <a:xfrm>
                <a:off x="5008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130" name="Rectangle 393"/>
              <p:cNvSpPr>
                <a:spLocks noChangeArrowheads="1"/>
              </p:cNvSpPr>
              <p:nvPr/>
            </p:nvSpPr>
            <p:spPr bwMode="auto">
              <a:xfrm>
                <a:off x="4903" y="2898"/>
                <a:ext cx="71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131" name="Rectangle 394"/>
              <p:cNvSpPr>
                <a:spLocks noChangeArrowheads="1"/>
              </p:cNvSpPr>
              <p:nvPr/>
            </p:nvSpPr>
            <p:spPr bwMode="auto">
              <a:xfrm>
                <a:off x="4799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  <p:sp>
            <p:nvSpPr>
              <p:cNvPr id="132" name="Freeform 395"/>
              <p:cNvSpPr>
                <a:spLocks/>
              </p:cNvSpPr>
              <p:nvPr/>
            </p:nvSpPr>
            <p:spPr bwMode="auto">
              <a:xfrm>
                <a:off x="4986" y="2736"/>
                <a:ext cx="12" cy="37"/>
              </a:xfrm>
              <a:custGeom>
                <a:avLst/>
                <a:gdLst>
                  <a:gd name="T0" fmla="*/ 2 w 37"/>
                  <a:gd name="T1" fmla="*/ 36 h 38"/>
                  <a:gd name="T2" fmla="*/ 3 w 37"/>
                  <a:gd name="T3" fmla="*/ 34 h 38"/>
                  <a:gd name="T4" fmla="*/ 3 w 37"/>
                  <a:gd name="T5" fmla="*/ 30 h 38"/>
                  <a:gd name="T6" fmla="*/ 4 w 37"/>
                  <a:gd name="T7" fmla="*/ 23 h 38"/>
                  <a:gd name="T8" fmla="*/ 4 w 37"/>
                  <a:gd name="T9" fmla="*/ 19 h 38"/>
                  <a:gd name="T10" fmla="*/ 4 w 37"/>
                  <a:gd name="T11" fmla="*/ 12 h 38"/>
                  <a:gd name="T12" fmla="*/ 3 w 37"/>
                  <a:gd name="T13" fmla="*/ 5 h 38"/>
                  <a:gd name="T14" fmla="*/ 3 w 37"/>
                  <a:gd name="T15" fmla="*/ 1 h 38"/>
                  <a:gd name="T16" fmla="*/ 2 w 37"/>
                  <a:gd name="T17" fmla="*/ 0 h 38"/>
                  <a:gd name="T18" fmla="*/ 1 w 37"/>
                  <a:gd name="T19" fmla="*/ 1 h 38"/>
                  <a:gd name="T20" fmla="*/ 1 w 37"/>
                  <a:gd name="T21" fmla="*/ 5 h 38"/>
                  <a:gd name="T22" fmla="*/ 0 w 37"/>
                  <a:gd name="T23" fmla="*/ 12 h 38"/>
                  <a:gd name="T24" fmla="*/ 0 w 37"/>
                  <a:gd name="T25" fmla="*/ 19 h 38"/>
                  <a:gd name="T26" fmla="*/ 0 w 37"/>
                  <a:gd name="T27" fmla="*/ 23 h 38"/>
                  <a:gd name="T28" fmla="*/ 1 w 37"/>
                  <a:gd name="T29" fmla="*/ 30 h 38"/>
                  <a:gd name="T30" fmla="*/ 1 w 37"/>
                  <a:gd name="T31" fmla="*/ 34 h 38"/>
                  <a:gd name="T32" fmla="*/ 2 w 37"/>
                  <a:gd name="T33" fmla="*/ 36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7"/>
                  <a:gd name="T52" fmla="*/ 0 h 38"/>
                  <a:gd name="T53" fmla="*/ 37 w 37"/>
                  <a:gd name="T54" fmla="*/ 38 h 3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7" h="38">
                    <a:moveTo>
                      <a:pt x="19" y="38"/>
                    </a:moveTo>
                    <a:lnTo>
                      <a:pt x="26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7" y="19"/>
                    </a:lnTo>
                    <a:lnTo>
                      <a:pt x="36" y="12"/>
                    </a:lnTo>
                    <a:lnTo>
                      <a:pt x="32" y="5"/>
                    </a:lnTo>
                    <a:lnTo>
                      <a:pt x="26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2712" dirty="0">
                  <a:latin typeface="Calibri" pitchFamily="34" charset="0"/>
                </a:endParaRPr>
              </a:p>
            </p:txBody>
          </p:sp>
        </p:grpSp>
        <p:sp>
          <p:nvSpPr>
            <p:cNvPr id="47" name="Text Box 97"/>
            <p:cNvSpPr txBox="1">
              <a:spLocks noChangeArrowheads="1"/>
            </p:cNvSpPr>
            <p:nvPr/>
          </p:nvSpPr>
          <p:spPr bwMode="auto">
            <a:xfrm>
              <a:off x="9754578" y="6381301"/>
              <a:ext cx="1861411" cy="2677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4635" tIns="72321" rIns="144635" bIns="7232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1017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социально-значимый объект</a:t>
              </a:r>
            </a:p>
          </p:txBody>
        </p:sp>
        <p:grpSp>
          <p:nvGrpSpPr>
            <p:cNvPr id="48" name="Группа 119"/>
            <p:cNvGrpSpPr>
              <a:grpSpLocks/>
            </p:cNvGrpSpPr>
            <p:nvPr/>
          </p:nvGrpSpPr>
          <p:grpSpPr bwMode="auto">
            <a:xfrm>
              <a:off x="9479666" y="6640037"/>
              <a:ext cx="157305" cy="140225"/>
              <a:chOff x="214313" y="8958263"/>
              <a:chExt cx="642937" cy="500062"/>
            </a:xfrm>
          </p:grpSpPr>
          <p:sp>
            <p:nvSpPr>
              <p:cNvPr id="50" name="Прямоугольник 15"/>
              <p:cNvSpPr>
                <a:spLocks noChangeArrowheads="1"/>
              </p:cNvSpPr>
              <p:nvPr/>
            </p:nvSpPr>
            <p:spPr bwMode="auto">
              <a:xfrm>
                <a:off x="214313" y="9172575"/>
                <a:ext cx="642937" cy="285750"/>
              </a:xfrm>
              <a:prstGeom prst="rect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1443380"/>
                <a:endParaRPr lang="ru-RU" sz="904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1" name="Равнобедренный треугольник 16"/>
              <p:cNvSpPr>
                <a:spLocks noChangeArrowheads="1"/>
              </p:cNvSpPr>
              <p:nvPr/>
            </p:nvSpPr>
            <p:spPr bwMode="auto">
              <a:xfrm>
                <a:off x="214313" y="8958263"/>
                <a:ext cx="642937" cy="214312"/>
              </a:xfrm>
              <a:prstGeom prst="triangle">
                <a:avLst>
                  <a:gd name="adj" fmla="val 50000"/>
                </a:avLst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1443380"/>
                <a:endParaRPr lang="ru-RU" sz="904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52" name="Группа 21"/>
              <p:cNvGrpSpPr>
                <a:grpSpLocks/>
              </p:cNvGrpSpPr>
              <p:nvPr/>
            </p:nvGrpSpPr>
            <p:grpSpPr bwMode="auto">
              <a:xfrm>
                <a:off x="463631" y="9009063"/>
                <a:ext cx="142876" cy="142875"/>
                <a:chOff x="11544336" y="8944798"/>
                <a:chExt cx="142876" cy="142876"/>
              </a:xfrm>
            </p:grpSpPr>
            <p:cxnSp>
              <p:nvCxnSpPr>
                <p:cNvPr id="53" name="Прямая соединительная линия 18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11544336" y="9015442"/>
                  <a:ext cx="142876" cy="1588"/>
                </a:xfrm>
                <a:prstGeom prst="line">
                  <a:avLst/>
                </a:prstGeom>
                <a:noFill/>
                <a:ln w="19050" algn="ctr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54" name="Прямая соединительная линия 20"/>
                <p:cNvCxnSpPr>
                  <a:cxnSpLocks noChangeShapeType="1"/>
                </p:cNvCxnSpPr>
                <p:nvPr/>
              </p:nvCxnSpPr>
              <p:spPr bwMode="auto">
                <a:xfrm>
                  <a:off x="11544336" y="9015442"/>
                  <a:ext cx="142876" cy="1588"/>
                </a:xfrm>
                <a:prstGeom prst="line">
                  <a:avLst/>
                </a:prstGeom>
                <a:noFill/>
                <a:ln w="19050" algn="ctr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</p:grpSp>
        </p:grpSp>
        <p:sp>
          <p:nvSpPr>
            <p:cNvPr id="49" name="Text Box 97"/>
            <p:cNvSpPr txBox="1">
              <a:spLocks noChangeArrowheads="1"/>
            </p:cNvSpPr>
            <p:nvPr/>
          </p:nvSpPr>
          <p:spPr bwMode="auto">
            <a:xfrm>
              <a:off x="9748830" y="6566425"/>
              <a:ext cx="1831813" cy="2677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4635" tIns="72321" rIns="144635" bIns="7232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1017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больница</a:t>
              </a:r>
            </a:p>
          </p:txBody>
        </p:sp>
      </p:grpSp>
      <p:grpSp>
        <p:nvGrpSpPr>
          <p:cNvPr id="146" name="Группа 629"/>
          <p:cNvGrpSpPr>
            <a:grpSpLocks/>
          </p:cNvGrpSpPr>
          <p:nvPr/>
        </p:nvGrpSpPr>
        <p:grpSpPr bwMode="auto">
          <a:xfrm>
            <a:off x="8661280" y="5351994"/>
            <a:ext cx="429290" cy="623768"/>
            <a:chOff x="72797" y="3795140"/>
            <a:chExt cx="395882" cy="790676"/>
          </a:xfrm>
        </p:grpSpPr>
        <p:sp>
          <p:nvSpPr>
            <p:cNvPr id="147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444221">
                <a:buClr>
                  <a:srgbClr val="000000"/>
                </a:buClr>
                <a:buSzPct val="100000"/>
                <a:defRPr/>
              </a:pPr>
              <a:endParaRPr lang="ru-RU" sz="90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148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444221">
                <a:defRPr/>
              </a:pPr>
              <a:endParaRPr lang="ru-RU" sz="904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149" name="Text Box 286"/>
            <p:cNvSpPr txBox="1">
              <a:spLocks noChangeArrowheads="1"/>
            </p:cNvSpPr>
            <p:nvPr/>
          </p:nvSpPr>
          <p:spPr bwMode="auto">
            <a:xfrm>
              <a:off x="72797" y="4266438"/>
              <a:ext cx="346075" cy="3193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71665" tIns="85833" rIns="171665" bIns="85833">
              <a:spAutoFit/>
            </a:bodyPr>
            <a:lstStyle/>
            <a:p>
              <a:pPr algn="ctr" defTabSz="1160904">
                <a:defRPr/>
              </a:pPr>
              <a:endParaRPr lang="ru-RU" sz="452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sp>
        <p:nvSpPr>
          <p:cNvPr id="150" name="TextBox 149"/>
          <p:cNvSpPr txBox="1"/>
          <p:nvPr/>
        </p:nvSpPr>
        <p:spPr>
          <a:xfrm>
            <a:off x="9049312" y="5435793"/>
            <a:ext cx="692818" cy="2662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3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ПЧ№36</a:t>
            </a:r>
          </a:p>
        </p:txBody>
      </p:sp>
      <p:grpSp>
        <p:nvGrpSpPr>
          <p:cNvPr id="151" name="Group 316"/>
          <p:cNvGrpSpPr>
            <a:grpSpLocks/>
          </p:cNvGrpSpPr>
          <p:nvPr/>
        </p:nvGrpSpPr>
        <p:grpSpPr bwMode="auto">
          <a:xfrm>
            <a:off x="6522208" y="5289008"/>
            <a:ext cx="246301" cy="192540"/>
            <a:chOff x="4727" y="2506"/>
            <a:chExt cx="706" cy="1172"/>
          </a:xfrm>
        </p:grpSpPr>
        <p:sp>
          <p:nvSpPr>
            <p:cNvPr id="152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53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54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55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56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57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58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59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60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61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62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63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64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65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66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67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68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69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70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71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72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73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74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75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76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77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78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79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80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81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82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83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84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85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86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87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88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89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90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91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92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93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94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95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96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97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98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199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00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01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02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03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04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05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06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07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08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09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10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11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12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13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14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15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16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17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18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19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20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21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22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23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24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25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26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27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28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29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</p:grpSp>
      <p:grpSp>
        <p:nvGrpSpPr>
          <p:cNvPr id="230" name="Group 316"/>
          <p:cNvGrpSpPr>
            <a:grpSpLocks/>
          </p:cNvGrpSpPr>
          <p:nvPr/>
        </p:nvGrpSpPr>
        <p:grpSpPr bwMode="auto">
          <a:xfrm>
            <a:off x="7188156" y="4474391"/>
            <a:ext cx="246301" cy="192540"/>
            <a:chOff x="4727" y="2506"/>
            <a:chExt cx="706" cy="1172"/>
          </a:xfrm>
        </p:grpSpPr>
        <p:sp>
          <p:nvSpPr>
            <p:cNvPr id="231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32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33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34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35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36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37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38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39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40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41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42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43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44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45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46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47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48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49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50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51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52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53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54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55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56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57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58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59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60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61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62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63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64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65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66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67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68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69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70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71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72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73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74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75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76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77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78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79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80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81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82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83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84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85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86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87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88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89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90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91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92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93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94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95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96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97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98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299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00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01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02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03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04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05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06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07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  <p:sp>
          <p:nvSpPr>
            <p:cNvPr id="308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712">
                <a:latin typeface="Calibri" pitchFamily="34" charset="0"/>
              </a:endParaRPr>
            </a:p>
          </p:txBody>
        </p:sp>
      </p:grpSp>
      <p:grpSp>
        <p:nvGrpSpPr>
          <p:cNvPr id="309" name="Группа 119"/>
          <p:cNvGrpSpPr>
            <a:grpSpLocks/>
          </p:cNvGrpSpPr>
          <p:nvPr/>
        </p:nvGrpSpPr>
        <p:grpSpPr bwMode="auto">
          <a:xfrm>
            <a:off x="6867076" y="5174827"/>
            <a:ext cx="267058" cy="213903"/>
            <a:chOff x="214313" y="8958263"/>
            <a:chExt cx="642937" cy="500062"/>
          </a:xfrm>
        </p:grpSpPr>
        <p:sp>
          <p:nvSpPr>
            <p:cNvPr id="310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443055"/>
              <a:endParaRPr lang="ru-RU" sz="904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1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443055"/>
              <a:endParaRPr lang="ru-RU" sz="904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312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313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314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315" name="TextBox 314"/>
          <p:cNvSpPr txBox="1"/>
          <p:nvPr/>
        </p:nvSpPr>
        <p:spPr>
          <a:xfrm>
            <a:off x="6777103" y="5348567"/>
            <a:ext cx="481222" cy="2662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3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ЦРБ</a:t>
            </a:r>
          </a:p>
        </p:txBody>
      </p:sp>
      <p:grpSp>
        <p:nvGrpSpPr>
          <p:cNvPr id="316" name="Группа 629"/>
          <p:cNvGrpSpPr>
            <a:grpSpLocks/>
          </p:cNvGrpSpPr>
          <p:nvPr/>
        </p:nvGrpSpPr>
        <p:grpSpPr bwMode="auto">
          <a:xfrm>
            <a:off x="6577515" y="4136124"/>
            <a:ext cx="429290" cy="623768"/>
            <a:chOff x="72797" y="3795140"/>
            <a:chExt cx="395882" cy="790676"/>
          </a:xfrm>
        </p:grpSpPr>
        <p:sp>
          <p:nvSpPr>
            <p:cNvPr id="317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444221">
                <a:buClr>
                  <a:srgbClr val="000000"/>
                </a:buClr>
                <a:buSzPct val="100000"/>
                <a:defRPr/>
              </a:pPr>
              <a:endParaRPr lang="ru-RU" sz="90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318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444221">
                <a:defRPr/>
              </a:pPr>
              <a:endParaRPr lang="ru-RU" sz="904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319" name="Text Box 286"/>
            <p:cNvSpPr txBox="1">
              <a:spLocks noChangeArrowheads="1"/>
            </p:cNvSpPr>
            <p:nvPr/>
          </p:nvSpPr>
          <p:spPr bwMode="auto">
            <a:xfrm>
              <a:off x="72797" y="4266438"/>
              <a:ext cx="346075" cy="3193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71665" tIns="85833" rIns="171665" bIns="85833">
              <a:spAutoFit/>
            </a:bodyPr>
            <a:lstStyle/>
            <a:p>
              <a:pPr algn="ctr" defTabSz="1160904">
                <a:defRPr/>
              </a:pPr>
              <a:endParaRPr lang="ru-RU" sz="452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sp>
        <p:nvSpPr>
          <p:cNvPr id="320" name="TextBox 319"/>
          <p:cNvSpPr txBox="1"/>
          <p:nvPr/>
        </p:nvSpPr>
        <p:spPr>
          <a:xfrm>
            <a:off x="6773137" y="4260416"/>
            <a:ext cx="692818" cy="2662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3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ПЧ№26</a:t>
            </a:r>
          </a:p>
        </p:txBody>
      </p:sp>
      <p:pic>
        <p:nvPicPr>
          <p:cNvPr id="2" name="094EE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59213" y="990542"/>
            <a:ext cx="2880000" cy="1792990"/>
          </a:xfrm>
          <a:prstGeom prst="rect">
            <a:avLst/>
          </a:prstGeom>
        </p:spPr>
      </p:pic>
      <p:sp>
        <p:nvSpPr>
          <p:cNvPr id="321" name="Прямоугольник 320"/>
          <p:cNvSpPr/>
          <p:nvPr/>
        </p:nvSpPr>
        <p:spPr>
          <a:xfrm>
            <a:off x="3441119" y="7794211"/>
            <a:ext cx="1389085" cy="387726"/>
          </a:xfrm>
          <a:prstGeom prst="rect">
            <a:avLst/>
          </a:prstGeom>
          <a:solidFill>
            <a:srgbClr val="C5E0B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08388" tIns="54193" rIns="108388" bIns="54193" rtlCol="0" anchor="ctr" anchorCtr="1">
            <a:spAutoFit/>
          </a:bodyPr>
          <a:lstStyle/>
          <a:p>
            <a:pPr defTabSz="1376273"/>
            <a:r>
              <a:rPr lang="ru-RU" sz="904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Отрезанные </a:t>
            </a:r>
            <a:r>
              <a:rPr lang="ru-RU" sz="904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н.п</a:t>
            </a:r>
            <a:r>
              <a:rPr lang="ru-RU" sz="904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.: </a:t>
            </a:r>
            <a:r>
              <a:rPr lang="ru-RU" sz="90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</a:p>
          <a:p>
            <a:pPr defTabSz="1376273"/>
            <a:r>
              <a:rPr lang="ru-RU" sz="904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Объездная дорога: </a:t>
            </a:r>
            <a:r>
              <a:rPr lang="ru-RU" sz="90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304" y="770802"/>
            <a:ext cx="2877696" cy="20161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114" tIns="29058" rIns="58114" bIns="29058" rtlCol="0"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356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метеоявлений</a:t>
            </a:r>
          </a:p>
        </p:txBody>
      </p:sp>
      <p:sp>
        <p:nvSpPr>
          <p:cNvPr id="322" name="TextBox 321"/>
          <p:cNvSpPr txBox="1"/>
          <p:nvPr/>
        </p:nvSpPr>
        <p:spPr>
          <a:xfrm>
            <a:off x="2" y="7494040"/>
            <a:ext cx="2164432" cy="70419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txBody>
          <a:bodyPr wrap="square" lIns="77498" tIns="38749" rIns="77498" bIns="38749" rtlCol="0">
            <a:spAutoFit/>
          </a:bodyPr>
          <a:lstStyle/>
          <a:p>
            <a:r>
              <a:rPr lang="ru-RU" sz="678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14:10 </a:t>
            </a:r>
            <a:r>
              <a:rPr lang="ru-RU" sz="678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10.04.2021</a:t>
            </a:r>
            <a:endParaRPr lang="ru-RU" sz="67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Архангельской области</a:t>
            </a:r>
          </a:p>
          <a:p>
            <a:r>
              <a:rPr lang="ru-RU" sz="6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 7 </a:t>
            </a:r>
            <a:r>
              <a:rPr lang="ru-RU" sz="678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Е.В. Редута</a:t>
            </a:r>
            <a:endParaRPr lang="ru-RU" sz="67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3915-1113</a:t>
            </a:r>
          </a:p>
          <a:p>
            <a:r>
              <a:rPr lang="ru-RU" sz="6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Использовались: АИУС РСЧС – 2030, </a:t>
            </a:r>
            <a:r>
              <a:rPr lang="en-US" sz="6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Google Earth</a:t>
            </a:r>
          </a:p>
          <a:p>
            <a:r>
              <a:rPr lang="ru-RU" sz="6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масштаб 1:</a:t>
            </a:r>
            <a:r>
              <a:rPr lang="en-US" sz="6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ru-RU" sz="6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000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84105"/>
            <a:ext cx="2880000" cy="16901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63458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555321</TotalTime>
  <Words>1358</Words>
  <Application>Microsoft Office PowerPoint</Application>
  <PresentationFormat>Произвольный</PresentationFormat>
  <Paragraphs>427</Paragraphs>
  <Slides>10</Slides>
  <Notes>0</Notes>
  <HiddenSlides>0</HiddenSlides>
  <MMClips>9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 СПЕЦИАЛИСТА АРМ №32 ПО ИНФОРМАЦИОННЫМ СИСТЕМАМ</dc:title>
  <dc:creator>ARM32</dc:creator>
  <cp:lastModifiedBy>Гл. специалист ОММиОППМ</cp:lastModifiedBy>
  <cp:revision>24774</cp:revision>
  <cp:lastPrinted>2020-10-29T20:01:36Z</cp:lastPrinted>
  <dcterms:created xsi:type="dcterms:W3CDTF">2014-09-08T13:21:12Z</dcterms:created>
  <dcterms:modified xsi:type="dcterms:W3CDTF">2021-04-10T10:32:03Z</dcterms:modified>
</cp:coreProperties>
</file>