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88"/>
  </p:notesMasterIdLst>
  <p:sldIdLst>
    <p:sldId id="434" r:id="rId2"/>
    <p:sldId id="331" r:id="rId3"/>
    <p:sldId id="370" r:id="rId4"/>
    <p:sldId id="393" r:id="rId5"/>
    <p:sldId id="369" r:id="rId6"/>
    <p:sldId id="394" r:id="rId7"/>
    <p:sldId id="395" r:id="rId8"/>
    <p:sldId id="373" r:id="rId9"/>
    <p:sldId id="372" r:id="rId10"/>
    <p:sldId id="389" r:id="rId11"/>
    <p:sldId id="390" r:id="rId12"/>
    <p:sldId id="391" r:id="rId13"/>
    <p:sldId id="392" r:id="rId14"/>
    <p:sldId id="379" r:id="rId15"/>
    <p:sldId id="435" r:id="rId16"/>
    <p:sldId id="380" r:id="rId17"/>
    <p:sldId id="381" r:id="rId18"/>
    <p:sldId id="346" r:id="rId19"/>
    <p:sldId id="426" r:id="rId20"/>
    <p:sldId id="430" r:id="rId21"/>
    <p:sldId id="431" r:id="rId22"/>
    <p:sldId id="432" r:id="rId23"/>
    <p:sldId id="433" r:id="rId24"/>
    <p:sldId id="377" r:id="rId25"/>
    <p:sldId id="378" r:id="rId26"/>
    <p:sldId id="362" r:id="rId27"/>
    <p:sldId id="405" r:id="rId28"/>
    <p:sldId id="404" r:id="rId29"/>
    <p:sldId id="403" r:id="rId30"/>
    <p:sldId id="406" r:id="rId31"/>
    <p:sldId id="343" r:id="rId32"/>
    <p:sldId id="344" r:id="rId33"/>
    <p:sldId id="336" r:id="rId34"/>
    <p:sldId id="419" r:id="rId35"/>
    <p:sldId id="420" r:id="rId36"/>
    <p:sldId id="421" r:id="rId37"/>
    <p:sldId id="422" r:id="rId38"/>
    <p:sldId id="423" r:id="rId39"/>
    <p:sldId id="425" r:id="rId40"/>
    <p:sldId id="345" r:id="rId41"/>
    <p:sldId id="401" r:id="rId42"/>
    <p:sldId id="332" r:id="rId43"/>
    <p:sldId id="334" r:id="rId44"/>
    <p:sldId id="340" r:id="rId45"/>
    <p:sldId id="396" r:id="rId46"/>
    <p:sldId id="354" r:id="rId47"/>
    <p:sldId id="361" r:id="rId48"/>
    <p:sldId id="382" r:id="rId49"/>
    <p:sldId id="357" r:id="rId50"/>
    <p:sldId id="427" r:id="rId51"/>
    <p:sldId id="428" r:id="rId52"/>
    <p:sldId id="429" r:id="rId53"/>
    <p:sldId id="413" r:id="rId54"/>
    <p:sldId id="414" r:id="rId55"/>
    <p:sldId id="436" r:id="rId56"/>
    <p:sldId id="410" r:id="rId57"/>
    <p:sldId id="412" r:id="rId58"/>
    <p:sldId id="408" r:id="rId59"/>
    <p:sldId id="409" r:id="rId60"/>
    <p:sldId id="355" r:id="rId61"/>
    <p:sldId id="352" r:id="rId62"/>
    <p:sldId id="407" r:id="rId63"/>
    <p:sldId id="353" r:id="rId64"/>
    <p:sldId id="341" r:id="rId65"/>
    <p:sldId id="363" r:id="rId66"/>
    <p:sldId id="351" r:id="rId67"/>
    <p:sldId id="411" r:id="rId68"/>
    <p:sldId id="415" r:id="rId69"/>
    <p:sldId id="416" r:id="rId70"/>
    <p:sldId id="388" r:id="rId71"/>
    <p:sldId id="418" r:id="rId72"/>
    <p:sldId id="417" r:id="rId73"/>
    <p:sldId id="339" r:id="rId74"/>
    <p:sldId id="348" r:id="rId75"/>
    <p:sldId id="438" r:id="rId76"/>
    <p:sldId id="437" r:id="rId77"/>
    <p:sldId id="386" r:id="rId78"/>
    <p:sldId id="384" r:id="rId79"/>
    <p:sldId id="338" r:id="rId80"/>
    <p:sldId id="385" r:id="rId81"/>
    <p:sldId id="347" r:id="rId82"/>
    <p:sldId id="439" r:id="rId83"/>
    <p:sldId id="440" r:id="rId84"/>
    <p:sldId id="376" r:id="rId85"/>
    <p:sldId id="337" r:id="rId86"/>
    <p:sldId id="375" r:id="rId8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7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9916" autoAdjust="0"/>
  </p:normalViewPr>
  <p:slideViewPr>
    <p:cSldViewPr>
      <p:cViewPr varScale="1">
        <p:scale>
          <a:sx n="107" d="100"/>
          <a:sy n="107" d="100"/>
        </p:scale>
        <p:origin x="-84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v>численность постоянного населения</c:v>
          </c:tx>
          <c:spPr>
            <a:solidFill>
              <a:schemeClr val="accent2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000" dirty="0"/>
                      <a:t>15</a:t>
                    </a:r>
                    <a:r>
                      <a:rPr lang="ru-RU" sz="1800" dirty="0"/>
                      <a:t>07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20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1507</c:v>
                </c:pt>
                <c:pt idx="1">
                  <c:v>1481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723392"/>
        <c:axId val="81724928"/>
      </c:barChart>
      <c:catAx>
        <c:axId val="81723392"/>
        <c:scaling>
          <c:orientation val="minMax"/>
        </c:scaling>
        <c:delete val="1"/>
        <c:axPos val="b"/>
        <c:majorTickMark val="out"/>
        <c:minorTickMark val="none"/>
        <c:tickLblPos val="none"/>
        <c:crossAx val="81724928"/>
        <c:crosses val="autoZero"/>
        <c:auto val="1"/>
        <c:lblAlgn val="ctr"/>
        <c:lblOffset val="100"/>
        <c:noMultiLvlLbl val="0"/>
      </c:catAx>
      <c:valAx>
        <c:axId val="81724928"/>
        <c:scaling>
          <c:orientation val="minMax"/>
          <c:max val="1520"/>
          <c:min val="14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17233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933940934549244"/>
          <c:y val="0.82824236714000499"/>
          <c:w val="0.27837278607890936"/>
          <c:h val="0.17175763285999682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7B0FE-2973-4FCA-9527-D1C42180F7C3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DD56A-8606-498B-8E8B-D14FFE05C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63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062F-74DF-4A49-8A91-1898A5DDF01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6A9A81-A966-4208-A582-43FA329437D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Tm="1000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062F-74DF-4A49-8A91-1898A5DDF01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9A81-A966-4208-A582-43FA329437D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1000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062F-74DF-4A49-8A91-1898A5DDF01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9A81-A966-4208-A582-43FA329437D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1000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C59062F-74DF-4A49-8A91-1898A5DDF01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56A9A81-A966-4208-A582-43FA329437D2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Tm="1000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062F-74DF-4A49-8A91-1898A5DDF01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9A81-A966-4208-A582-43FA329437D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062F-74DF-4A49-8A91-1898A5DDF01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9A81-A966-4208-A582-43FA329437D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 advTm="1000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9A81-A966-4208-A582-43FA329437D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062F-74DF-4A49-8A91-1898A5DDF01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062F-74DF-4A49-8A91-1898A5DDF01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9A81-A966-4208-A582-43FA329437D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Tm="1000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062F-74DF-4A49-8A91-1898A5DDF01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9A81-A966-4208-A582-43FA329437D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1000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C59062F-74DF-4A49-8A91-1898A5DDF01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6A9A81-A966-4208-A582-43FA329437D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Tm="1000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062F-74DF-4A49-8A91-1898A5DDF01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6A9A81-A966-4208-A582-43FA329437D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Tm="1000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1000" contrast="9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C59062F-74DF-4A49-8A91-1898A5DDF01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56A9A81-A966-4208-A582-43FA329437D2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 advTm="10000">
    <p:wheel spokes="1"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4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8640"/>
            <a:ext cx="34194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4725144"/>
            <a:ext cx="7776864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ОТЧЕТ</a:t>
            </a:r>
          </a:p>
          <a:p>
            <a:pPr algn="ctr"/>
            <a:r>
              <a:rPr lang="ru-RU" sz="2000" dirty="0"/>
              <a:t>главы администрации муниципального образования </a:t>
            </a:r>
            <a:r>
              <a:rPr lang="ru-RU" sz="2000" dirty="0" err="1"/>
              <a:t>Пчевское</a:t>
            </a:r>
            <a:r>
              <a:rPr lang="ru-RU" sz="2000" dirty="0"/>
              <a:t> сельское поселение Левашова Д.Н. </a:t>
            </a:r>
          </a:p>
          <a:p>
            <a:pPr algn="ctr"/>
            <a:r>
              <a:rPr lang="ru-RU" sz="2000" dirty="0"/>
              <a:t>о социально-экономическом развитии поселения </a:t>
            </a:r>
            <a:r>
              <a:rPr lang="ru-RU" sz="2000" dirty="0" smtClean="0"/>
              <a:t> за 2020 год </a:t>
            </a:r>
          </a:p>
          <a:p>
            <a:pPr algn="ctr"/>
            <a:r>
              <a:rPr lang="ru-RU" sz="2000" dirty="0" smtClean="0"/>
              <a:t>и  о  планах  на  2021  год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60481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88640"/>
            <a:ext cx="842493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Бюджет </a:t>
            </a:r>
            <a:r>
              <a:rPr lang="ru-RU" b="1" dirty="0"/>
              <a:t>муниципального образования Пчевское сельское  поселение Киришского муниципального района Ленинградской области в </a:t>
            </a:r>
            <a:r>
              <a:rPr lang="ru-RU" b="1" dirty="0" smtClean="0"/>
              <a:t>2020 </a:t>
            </a:r>
            <a:r>
              <a:rPr lang="ru-RU" b="1" dirty="0"/>
              <a:t>году составил</a:t>
            </a:r>
            <a:r>
              <a:rPr lang="ru-RU" b="1" dirty="0" smtClean="0"/>
              <a:t>: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763688" y="5690865"/>
            <a:ext cx="511256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-  </a:t>
            </a:r>
            <a:r>
              <a:rPr lang="ru-RU" dirty="0"/>
              <a:t>доходная часть в размере   32 176 593,27 руб.,   </a:t>
            </a:r>
          </a:p>
          <a:p>
            <a:r>
              <a:rPr lang="ru-RU" dirty="0"/>
              <a:t>-  расходная часть –  32 142 297,33 руб., </a:t>
            </a:r>
          </a:p>
          <a:p>
            <a:r>
              <a:rPr lang="ru-RU" dirty="0"/>
              <a:t>исполнение бюджета составило 99,9 </a:t>
            </a:r>
            <a:r>
              <a:rPr lang="ru-RU" dirty="0" smtClean="0"/>
              <a:t>%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6595355" cy="385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58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640960" cy="313932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По </a:t>
            </a:r>
            <a:r>
              <a:rPr lang="ru-RU" dirty="0"/>
              <a:t>доходной части бюджета за 2020 год.</a:t>
            </a:r>
          </a:p>
          <a:p>
            <a:r>
              <a:rPr lang="ru-RU" b="1" dirty="0"/>
              <a:t>Поступило налоговых и неналоговых доходов, то есть  собственных доходов муниципального образования  6 347 841,21 руб. </a:t>
            </a:r>
            <a:endParaRPr lang="ru-RU" dirty="0"/>
          </a:p>
          <a:p>
            <a:r>
              <a:rPr lang="ru-RU" dirty="0"/>
              <a:t>План выполнен на 111,8 %.   </a:t>
            </a:r>
          </a:p>
          <a:p>
            <a:r>
              <a:rPr lang="ru-RU" dirty="0"/>
              <a:t>Доходную часть составляют: налог на доходы физических лиц, доходы от уплаты акцизов, налог на имущество физических лиц, земельный налог, доходы от сдачи в аренду имущества, прочие поступления от использования имущества.</a:t>
            </a:r>
          </a:p>
          <a:p>
            <a:r>
              <a:rPr lang="ru-RU" dirty="0"/>
              <a:t> </a:t>
            </a:r>
            <a:r>
              <a:rPr lang="ru-RU" b="1" dirty="0" smtClean="0"/>
              <a:t>Безвозмездные </a:t>
            </a:r>
            <a:r>
              <a:rPr lang="ru-RU" b="1" dirty="0"/>
              <a:t>поступления от других бюджетов бюджетной системы Российской Федерации составили  26 177 310,01 руб. </a:t>
            </a:r>
            <a:endParaRPr lang="ru-RU" dirty="0"/>
          </a:p>
          <a:p>
            <a:r>
              <a:rPr lang="ru-RU" dirty="0"/>
              <a:t>Денежные средства поступали из областного и районного и  федерального бюджетов.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01008"/>
            <a:ext cx="5499100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74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424936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Расходная  часть бюджета муниципального образования  в  2020 году составила 32 142 297,33  рублей из них: </a:t>
            </a:r>
            <a:endParaRPr lang="ru-RU" dirty="0"/>
          </a:p>
          <a:p>
            <a:r>
              <a:rPr lang="ru-RU" b="1" dirty="0"/>
              <a:t>- Общегосударственные расходы составили 5 678,4 тыс. руб., что составляет  17,67 % от общей расходной части. </a:t>
            </a:r>
            <a:endParaRPr lang="ru-RU" dirty="0"/>
          </a:p>
          <a:p>
            <a:r>
              <a:rPr lang="ru-RU" dirty="0"/>
              <a:t>(содержание аппарата управления, часть переданных полномочий на уровень района,  приобретение венков, цветов и реставрационные работы на братских захоронениях, резервный фонд).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96687"/>
            <a:ext cx="6480720" cy="4329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924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208912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Calibri" panose="020F0502020204030204" pitchFamily="34" charset="0"/>
            </a:endParaRPr>
          </a:p>
          <a:p>
            <a:pPr algn="ctr"/>
            <a:r>
              <a:rPr lang="ru-RU" b="1" dirty="0" smtClean="0">
                <a:latin typeface="Constantia" pitchFamily="18" charset="0"/>
              </a:rPr>
              <a:t>В 2020 </a:t>
            </a:r>
            <a:r>
              <a:rPr lang="ru-RU" b="1" dirty="0">
                <a:latin typeface="Constantia" pitchFamily="18" charset="0"/>
              </a:rPr>
              <a:t>году основную часть расходов бюджета поселения составляли Муниципальные программы, разработанные в соответствии с действующим законодательством</a:t>
            </a:r>
            <a:r>
              <a:rPr lang="ru-RU" b="1" dirty="0" smtClean="0">
                <a:latin typeface="Constantia" pitchFamily="18" charset="0"/>
              </a:rPr>
              <a:t>.</a:t>
            </a:r>
          </a:p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4099" name="Picture 3" descr="D:\фото\2018 Зеленая весна\Зеленая весна\IMG_44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7236296" cy="4824197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589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93667"/>
            <a:ext cx="8496944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onstantia" pitchFamily="18" charset="0"/>
              </a:rPr>
              <a:t>Муниципальная программа «Развитие культуры в муниципальном образовании Пчевское сельское поселение Киришского муниципального района Ленинградской области» -  расходы составили  </a:t>
            </a:r>
            <a:r>
              <a:rPr lang="ru-RU" b="1" dirty="0" smtClean="0">
                <a:latin typeface="Constantia" pitchFamily="18" charset="0"/>
              </a:rPr>
              <a:t>4 </a:t>
            </a:r>
            <a:r>
              <a:rPr lang="ru-RU" b="1" dirty="0">
                <a:latin typeface="Constantia" pitchFamily="18" charset="0"/>
              </a:rPr>
              <a:t>млн. </a:t>
            </a:r>
            <a:r>
              <a:rPr lang="ru-RU" b="1" dirty="0" smtClean="0">
                <a:latin typeface="Constantia" pitchFamily="18" charset="0"/>
              </a:rPr>
              <a:t>731  </a:t>
            </a:r>
            <a:r>
              <a:rPr lang="ru-RU" b="1" dirty="0">
                <a:latin typeface="Constantia" pitchFamily="18" charset="0"/>
              </a:rPr>
              <a:t>тыс</a:t>
            </a:r>
            <a:r>
              <a:rPr lang="ru-RU" b="1" dirty="0" smtClean="0">
                <a:latin typeface="Constantia" pitchFamily="18" charset="0"/>
              </a:rPr>
              <a:t>. рублей</a:t>
            </a:r>
            <a:r>
              <a:rPr lang="ru-RU" dirty="0" smtClean="0">
                <a:latin typeface="Constantia" pitchFamily="18" charset="0"/>
              </a:rPr>
              <a:t> (</a:t>
            </a:r>
            <a:r>
              <a:rPr lang="ru-RU" dirty="0"/>
              <a:t>организация досуга и обеспечение населения услугами в сфере культуры</a:t>
            </a:r>
            <a:r>
              <a:rPr lang="ru-RU" dirty="0" smtClean="0"/>
              <a:t>,</a:t>
            </a:r>
            <a:r>
              <a:rPr lang="ru-RU" dirty="0" smtClean="0">
                <a:latin typeface="Constantia" pitchFamily="18" charset="0"/>
              </a:rPr>
              <a:t> </a:t>
            </a:r>
            <a:r>
              <a:rPr lang="ru-RU" dirty="0">
                <a:latin typeface="Constantia" pitchFamily="18" charset="0"/>
              </a:rPr>
              <a:t>организация библиотечного обслуживания</a:t>
            </a:r>
            <a:r>
              <a:rPr lang="ru-RU" dirty="0" smtClean="0">
                <a:latin typeface="Constantia" pitchFamily="18" charset="0"/>
              </a:rPr>
              <a:t>)</a:t>
            </a:r>
            <a:endParaRPr lang="ru-RU" dirty="0">
              <a:latin typeface="Constantia" pitchFamily="18" charset="0"/>
            </a:endParaRPr>
          </a:p>
        </p:txBody>
      </p:sp>
      <p:pic>
        <p:nvPicPr>
          <p:cNvPr id="4098" name="Picture 2" descr="D:\фото\2021 Отчет главы за 2020\1\IMG_8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2" y="1844824"/>
            <a:ext cx="4467458" cy="2978305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фото\2021 Отчет главы за 2020\1\IMG_78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645" y="3753856"/>
            <a:ext cx="4372749" cy="2915166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755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фото\2021 Отчет главы за 2020\1\IMG_82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5400599" cy="3600399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фото\2021 Отчет главы за 2020\1\IMG_82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96816"/>
            <a:ext cx="5004048" cy="3336032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259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:\фото\2021 Отчет главы за 2020\1\IMG_86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10" y="3422014"/>
            <a:ext cx="4873846" cy="3249230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фото\2021 Отчет главы за 2020\1\IMG_79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553" y="229998"/>
            <a:ext cx="5338563" cy="3559042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60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\2021 Отчет главы за 2020\43SjT5z8j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77050"/>
            <a:ext cx="4427984" cy="3320988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\2021 Отчет главы за 2020\m9QzsZ-RfF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2" y="260649"/>
            <a:ext cx="4736525" cy="2664296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фото\2021 Отчет главы за 2020\Vg0aYlK0qP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35" y="3939091"/>
            <a:ext cx="4753290" cy="2673725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566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67823"/>
            <a:ext cx="806489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Размер расходов по муниципальной </a:t>
            </a:r>
            <a:r>
              <a:rPr lang="ru-RU" b="1" dirty="0" smtClean="0"/>
              <a:t>программе  </a:t>
            </a:r>
            <a:r>
              <a:rPr lang="ru-RU" b="1" dirty="0"/>
              <a:t>«Развитие автомобильных дорог в муниципальном образовании Пчевское сельское поселение Киришского муниципального района Ленинградской области» </a:t>
            </a:r>
            <a:r>
              <a:rPr lang="ru-RU" b="1" dirty="0" smtClean="0"/>
              <a:t>составили 2 </a:t>
            </a:r>
            <a:r>
              <a:rPr lang="ru-RU" b="1" dirty="0"/>
              <a:t>млн. </a:t>
            </a:r>
            <a:r>
              <a:rPr lang="ru-RU" b="1" dirty="0" smtClean="0"/>
              <a:t>453 тыс. рублей. В </a:t>
            </a:r>
            <a:r>
              <a:rPr lang="ru-RU" b="1" dirty="0"/>
              <a:t>рамках </a:t>
            </a:r>
            <a:r>
              <a:rPr lang="ru-RU" b="1" dirty="0" smtClean="0"/>
              <a:t>программы </a:t>
            </a:r>
            <a:r>
              <a:rPr lang="ru-RU" b="1" dirty="0"/>
              <a:t>проведены ремонты </a:t>
            </a:r>
            <a:r>
              <a:rPr lang="ru-RU" b="1" dirty="0" smtClean="0"/>
              <a:t>дорог: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в </a:t>
            </a:r>
            <a:r>
              <a:rPr lang="ru-RU" b="1" dirty="0" smtClean="0"/>
              <a:t>деревне Пчева </a:t>
            </a:r>
            <a:r>
              <a:rPr lang="ru-RU" b="1" dirty="0"/>
              <a:t>по </a:t>
            </a:r>
            <a:r>
              <a:rPr lang="ru-RU" b="1" dirty="0" smtClean="0"/>
              <a:t>улицам Речная и Героев.</a:t>
            </a:r>
            <a:endParaRPr lang="ru-RU" dirty="0"/>
          </a:p>
        </p:txBody>
      </p:sp>
      <p:pic>
        <p:nvPicPr>
          <p:cNvPr id="1026" name="Picture 2" descr="D:\фото\2020 ремонт дороги Пчева Речная\20200917_0844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67" y="2241538"/>
            <a:ext cx="3336331" cy="4448441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\2020 ремонт дороги Пчева Речная\20200917_0842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69" y="2241539"/>
            <a:ext cx="3336331" cy="4448441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3688" y="6381328"/>
            <a:ext cx="547260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</a:t>
            </a:r>
            <a:r>
              <a:rPr lang="ru-RU" dirty="0" smtClean="0"/>
              <a:t>. Пчева, улица Речная до выполнения работ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802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5517232"/>
            <a:ext cx="187220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Ход работ</a:t>
            </a:r>
            <a:endParaRPr lang="ru-RU" dirty="0"/>
          </a:p>
        </p:txBody>
      </p:sp>
      <p:pic>
        <p:nvPicPr>
          <p:cNvPr id="6146" name="Picture 2" descr="D:\фото\2020 ремонт дороги Пчева Речная\ход работ\IMG_99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040560" cy="3360373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фото\2020 ремонт дороги Пчева Речная\ход работ\IMG_99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12976"/>
            <a:ext cx="5076056" cy="3384037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793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3933056"/>
            <a:ext cx="2736304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</a:rPr>
              <a:t>Площадь  земельных участков, находящийся у граждан для ведения индивидуального садоводства составляет </a:t>
            </a:r>
            <a:r>
              <a:rPr lang="ru-RU" dirty="0" smtClean="0">
                <a:latin typeface="Calibri" panose="020F0502020204030204" pitchFamily="34" charset="0"/>
              </a:rPr>
              <a:t>81,87 </a:t>
            </a:r>
            <a:r>
              <a:rPr lang="ru-RU" dirty="0">
                <a:latin typeface="Calibri" panose="020F0502020204030204" pitchFamily="34" charset="0"/>
              </a:rPr>
              <a:t>га</a:t>
            </a:r>
          </a:p>
          <a:p>
            <a:pPr algn="ctr"/>
            <a:r>
              <a:rPr lang="ru-RU" dirty="0">
                <a:latin typeface="Calibri" panose="020F0502020204030204" pitchFamily="34" charset="0"/>
              </a:rPr>
              <a:t>Под огородничество занято </a:t>
            </a:r>
            <a:r>
              <a:rPr lang="ru-RU" dirty="0" smtClean="0">
                <a:latin typeface="Calibri" panose="020F0502020204030204" pitchFamily="34" charset="0"/>
              </a:rPr>
              <a:t>31,52 га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292080" y="332656"/>
            <a:ext cx="3384376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</a:rPr>
              <a:t>Площадь муниципального образования составляет </a:t>
            </a:r>
          </a:p>
          <a:p>
            <a:pPr algn="ctr"/>
            <a:r>
              <a:rPr lang="ru-RU" dirty="0">
                <a:latin typeface="Calibri" panose="020F0502020204030204" pitchFamily="34" charset="0"/>
              </a:rPr>
              <a:t>40045 га</a:t>
            </a:r>
          </a:p>
          <a:p>
            <a:pPr algn="ctr"/>
            <a:r>
              <a:rPr lang="ru-RU" dirty="0">
                <a:latin typeface="Calibri" panose="020F0502020204030204" pitchFamily="34" charset="0"/>
              </a:rPr>
              <a:t>Площадь земель населенных пунктов 580  га</a:t>
            </a:r>
          </a:p>
          <a:p>
            <a:pPr algn="ctr"/>
            <a:r>
              <a:rPr lang="ru-RU" dirty="0">
                <a:latin typeface="Calibri" panose="020F0502020204030204" pitchFamily="34" charset="0"/>
              </a:rPr>
              <a:t>Площадь земельных участков, занятых личным подсобным хозяйством  составляет </a:t>
            </a:r>
            <a:r>
              <a:rPr lang="ru-RU" dirty="0" smtClean="0">
                <a:latin typeface="Calibri" panose="020F0502020204030204" pitchFamily="34" charset="0"/>
              </a:rPr>
              <a:t>123 га</a:t>
            </a:r>
            <a:endParaRPr lang="ru-RU" dirty="0"/>
          </a:p>
        </p:txBody>
      </p:sp>
      <p:pic>
        <p:nvPicPr>
          <p:cNvPr id="1026" name="Picture 2" descr="D:\фото\2020 День Победы\IMG_9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64" y="3645024"/>
            <a:ext cx="4680012" cy="3120008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\2018 виды ПСП\IMG_8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680520" cy="3120346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3161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фото\2020 ремонт дороги Пчева Речная\ход работ\IMG_98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31" y="476672"/>
            <a:ext cx="8208911" cy="5472608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6191095"/>
            <a:ext cx="38164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После выполнения работ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384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0112" y="5829400"/>
            <a:ext cx="33745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 выполнения работ</a:t>
            </a:r>
            <a:endParaRPr lang="ru-RU" dirty="0"/>
          </a:p>
        </p:txBody>
      </p:sp>
      <p:pic>
        <p:nvPicPr>
          <p:cNvPr id="8195" name="Picture 3" descr="D:\фото\2020 ремонт дороги Пчева Героев\до\IMG_98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62" y="3284984"/>
            <a:ext cx="5004046" cy="3336031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фото\2020 ремонт дороги Пчева Героев\до\IMG_9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080" y="332656"/>
            <a:ext cx="4968552" cy="3312368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1260328"/>
            <a:ext cx="252028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д. Пчева, </a:t>
            </a:r>
          </a:p>
          <a:p>
            <a:pPr algn="ctr"/>
            <a:r>
              <a:rPr lang="ru-RU" b="1" dirty="0" smtClean="0"/>
              <a:t>улица  Героев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1227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2382" y="5644734"/>
            <a:ext cx="15841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Ход работ</a:t>
            </a:r>
            <a:endParaRPr lang="ru-RU" dirty="0"/>
          </a:p>
        </p:txBody>
      </p:sp>
      <p:pic>
        <p:nvPicPr>
          <p:cNvPr id="2051" name="Picture 3" descr="D:\фото\2021 Отчет главы за 2020\от ДН\Дорога Героев\IMG-20210120-WA0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004048" cy="3753036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фото\2021 Отчет главы за 2020\от ДН\Дорога Героев\IMG-20210120-WA00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24944"/>
            <a:ext cx="5004048" cy="3753036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247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593585"/>
            <a:ext cx="237626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После выполнения работ</a:t>
            </a:r>
            <a:endParaRPr lang="ru-RU" dirty="0"/>
          </a:p>
        </p:txBody>
      </p:sp>
      <p:pic>
        <p:nvPicPr>
          <p:cNvPr id="9218" name="Picture 2" descr="D:\фото\2020 ремонт дороги Пчева Героев\ход работ\IMG_99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40968"/>
            <a:ext cx="5292080" cy="3528053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фото\2020 ремонт дороги Пчева Героев\ход работ\IMG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0725"/>
            <a:ext cx="5274461" cy="3516307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873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48263"/>
            <a:ext cx="80648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onstantia" panose="02030602050306030303" pitchFamily="18" charset="0"/>
              </a:rPr>
              <a:t>Очистка </a:t>
            </a:r>
            <a:r>
              <a:rPr lang="ru-RU" b="1" dirty="0">
                <a:latin typeface="Constantia" panose="02030602050306030303" pitchFamily="18" charset="0"/>
              </a:rPr>
              <a:t>от снега, посыпка дорог песком</a:t>
            </a:r>
          </a:p>
        </p:txBody>
      </p:sp>
      <p:pic>
        <p:nvPicPr>
          <p:cNvPr id="6147" name="Picture 3" descr="D:\фото\2019 уборка снега\11 02 2019\IMG_07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968552" cy="3312368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фото\2019 уборка снега\21 02 2019\IMG_08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04996"/>
            <a:ext cx="4932040" cy="3288027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391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фото\2019 уборка снега\25 02 2019\IMG_12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328592" cy="3552394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фото\2019 уборка снега\15 02 2019\IMG_08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12976"/>
            <a:ext cx="5184576" cy="3456384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18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226" y="260648"/>
            <a:ext cx="863247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Муниципальная программа «Безопасность на территории муниципального образования Пчевское сельское поселение Киришского муниципального района Ленинградской области» </a:t>
            </a:r>
            <a:r>
              <a:rPr lang="ru-RU" b="1" dirty="0" smtClean="0"/>
              <a:t>-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расходы составили – </a:t>
            </a:r>
            <a:r>
              <a:rPr lang="ru-RU" b="1" dirty="0" smtClean="0"/>
              <a:t>196,7 </a:t>
            </a:r>
            <a:r>
              <a:rPr lang="ru-RU" b="1" dirty="0"/>
              <a:t>тыс. руб.</a:t>
            </a:r>
            <a:r>
              <a:rPr lang="ru-RU" dirty="0"/>
              <a:t> – </a:t>
            </a:r>
            <a:r>
              <a:rPr lang="ru-RU" dirty="0" smtClean="0"/>
              <a:t>(содержание </a:t>
            </a:r>
            <a:r>
              <a:rPr lang="ru-RU" dirty="0"/>
              <a:t>пожарных </a:t>
            </a:r>
            <a:r>
              <a:rPr lang="ru-RU" dirty="0" smtClean="0"/>
              <a:t>водоемов )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644008" y="2139625"/>
            <a:ext cx="366500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Устройство пожарного водоема </a:t>
            </a:r>
          </a:p>
          <a:p>
            <a:pPr algn="ctr"/>
            <a:r>
              <a:rPr lang="ru-RU" dirty="0" smtClean="0"/>
              <a:t>в д. Чирково </a:t>
            </a:r>
            <a:endParaRPr lang="ru-RU" dirty="0"/>
          </a:p>
        </p:txBody>
      </p:sp>
      <p:pic>
        <p:nvPicPr>
          <p:cNvPr id="8197" name="Picture 5" descr="D:\фото\2020 пож вод Чирково\20200528_1616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30" y="2132856"/>
            <a:ext cx="3363838" cy="4485117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фото\2020 пож вод Чирково\IMG_20200601_101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59421"/>
            <a:ext cx="5256584" cy="2956829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14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2810" y="908720"/>
            <a:ext cx="366500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Устройство пожарного водоема </a:t>
            </a:r>
          </a:p>
          <a:p>
            <a:pPr algn="ctr"/>
            <a:r>
              <a:rPr lang="ru-RU" dirty="0" smtClean="0"/>
              <a:t>в д. Городище </a:t>
            </a:r>
            <a:endParaRPr lang="ru-RU" dirty="0"/>
          </a:p>
        </p:txBody>
      </p:sp>
      <p:pic>
        <p:nvPicPr>
          <p:cNvPr id="9219" name="Picture 3" descr="D:\фото\2020 пож вод Городище\20200526_121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74" y="116632"/>
            <a:ext cx="4228467" cy="5637956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фото\2020 пож вод Городище\IMG-20200529-WA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26" y="2996952"/>
            <a:ext cx="4860032" cy="3645024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40" y="6165304"/>
            <a:ext cx="27363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До выполнения </a:t>
            </a:r>
            <a:r>
              <a:rPr lang="ru-RU" dirty="0" smtClean="0"/>
              <a:t>работ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084168" y="5301208"/>
            <a:ext cx="19348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Ход работ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9031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0254" y="5085184"/>
            <a:ext cx="246953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После выполнения </a:t>
            </a:r>
            <a:r>
              <a:rPr lang="ru-RU" dirty="0" smtClean="0"/>
              <a:t>работ</a:t>
            </a:r>
            <a:endParaRPr lang="ru-RU" dirty="0"/>
          </a:p>
        </p:txBody>
      </p:sp>
      <p:pic>
        <p:nvPicPr>
          <p:cNvPr id="10243" name="Picture 3" descr="D:\фото\2020 пож вод Городище\IMG_20200601_1119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825" y="3284984"/>
            <a:ext cx="6004159" cy="3377340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фото\2020 пож вод Городище\20200528_1101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54" y="116632"/>
            <a:ext cx="4608512" cy="3456384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325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116632"/>
            <a:ext cx="68407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Устройство пожарного водоема  в д. Мотохово </a:t>
            </a:r>
            <a:endParaRPr lang="ru-RU" dirty="0"/>
          </a:p>
        </p:txBody>
      </p:sp>
      <p:pic>
        <p:nvPicPr>
          <p:cNvPr id="11266" name="Picture 2" descr="D:\фото\2020 пож вод Мотохово\20200526_1406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4" y="692696"/>
            <a:ext cx="4032448" cy="5376596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фото\2020 пож вод Мотохово\20200526_1427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993908" cy="5325211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9416" y="6239847"/>
            <a:ext cx="33843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До выполнения </a:t>
            </a:r>
            <a:r>
              <a:rPr lang="ru-RU" dirty="0" smtClean="0"/>
              <a:t>работ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495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146841"/>
            <a:ext cx="302433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Имеется  7 </a:t>
            </a:r>
            <a:r>
              <a:rPr lang="ru-RU" dirty="0">
                <a:latin typeface="Calibri" panose="020F0502020204030204" pitchFamily="34" charset="0"/>
              </a:rPr>
              <a:t>фермерских хозяйств.</a:t>
            </a:r>
          </a:p>
          <a:p>
            <a:pPr algn="ctr"/>
            <a:r>
              <a:rPr lang="ru-RU" dirty="0">
                <a:latin typeface="Calibri" panose="020F0502020204030204" pitchFamily="34" charset="0"/>
              </a:rPr>
              <a:t>На территории Пчевского сельского поселения расположено </a:t>
            </a:r>
            <a:r>
              <a:rPr lang="ru-RU" dirty="0" smtClean="0">
                <a:latin typeface="Calibri" panose="020F0502020204030204" pitchFamily="34" charset="0"/>
              </a:rPr>
              <a:t> 9 </a:t>
            </a:r>
            <a:r>
              <a:rPr lang="ru-RU" dirty="0">
                <a:latin typeface="Calibri" panose="020F0502020204030204" pitchFamily="34" charset="0"/>
              </a:rPr>
              <a:t>населенных пунктов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508104" y="692697"/>
            <a:ext cx="3168352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</a:rPr>
              <a:t>На территории муниципального образования находятся 2 садоводческих товарищества:</a:t>
            </a:r>
          </a:p>
          <a:p>
            <a:pPr algn="ctr"/>
            <a:r>
              <a:rPr lang="ru-RU" dirty="0">
                <a:latin typeface="Calibri" panose="020F0502020204030204" pitchFamily="34" charset="0"/>
              </a:rPr>
              <a:t>- </a:t>
            </a:r>
            <a:r>
              <a:rPr lang="ru-RU" dirty="0" err="1">
                <a:latin typeface="Calibri" panose="020F0502020204030204" pitchFamily="34" charset="0"/>
              </a:rPr>
              <a:t>Типино</a:t>
            </a:r>
            <a:r>
              <a:rPr lang="ru-RU" dirty="0">
                <a:latin typeface="Calibri" panose="020F0502020204030204" pitchFamily="34" charset="0"/>
              </a:rPr>
              <a:t> 20,2 га </a:t>
            </a:r>
          </a:p>
          <a:p>
            <a:pPr algn="ctr"/>
            <a:r>
              <a:rPr lang="ru-RU" dirty="0">
                <a:latin typeface="Calibri" panose="020F0502020204030204" pitchFamily="34" charset="0"/>
              </a:rPr>
              <a:t>- Родник 7,24 га </a:t>
            </a:r>
            <a:endParaRPr lang="ru-RU" dirty="0"/>
          </a:p>
        </p:txBody>
      </p:sp>
      <p:pic>
        <p:nvPicPr>
          <p:cNvPr id="2050" name="Picture 2" descr="D:\фото\2020 ветеранское подворье\IMG_0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25010"/>
            <a:ext cx="4751512" cy="3167674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ото\2020 ветеранское подворье\IMG_09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752528" cy="3168352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487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фото\2020 пож вод Мотохово\IMG_20200601_132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84984"/>
            <a:ext cx="6044164" cy="3399842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3789040"/>
            <a:ext cx="19348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Ход работ</a:t>
            </a:r>
            <a:endParaRPr lang="ru-RU" dirty="0"/>
          </a:p>
        </p:txBody>
      </p:sp>
      <p:pic>
        <p:nvPicPr>
          <p:cNvPr id="12290" name="Picture 2" descr="D:\фото\2020 пож вод Мотохово\20200528_1424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08512" cy="3456384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6136" y="6237312"/>
            <a:ext cx="302433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После выполнения </a:t>
            </a:r>
            <a:r>
              <a:rPr lang="ru-RU" dirty="0" smtClean="0"/>
              <a:t>работ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6065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16632"/>
            <a:ext cx="8424936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Муниципальная программа «Обеспечение устойчивого функционирования и развития коммунальной и инженерной инфраструктуры и повышение энергоэффективности в муниципальном образовании Пчевское сельское поселение Киришского муниципального района Ленинградской области» - расходы составили  - 4 </a:t>
            </a:r>
            <a:r>
              <a:rPr lang="ru-RU" b="1" dirty="0"/>
              <a:t>млн. </a:t>
            </a:r>
            <a:r>
              <a:rPr lang="ru-RU" b="1" dirty="0" smtClean="0"/>
              <a:t>300 </a:t>
            </a:r>
            <a:r>
              <a:rPr lang="ru-RU" b="1" dirty="0"/>
              <a:t>тыс. </a:t>
            </a:r>
            <a:r>
              <a:rPr lang="ru-RU" b="1" dirty="0" smtClean="0"/>
              <a:t>рублей </a:t>
            </a:r>
            <a:r>
              <a:rPr lang="ru-RU" dirty="0" smtClean="0"/>
              <a:t>(приобретение и замена приборов уличного освещения, оплата за поставленную электроэнергию, техническое обслуживание сетей газоснабжения в д. Городище)</a:t>
            </a:r>
            <a:endParaRPr lang="ru-RU" dirty="0"/>
          </a:p>
        </p:txBody>
      </p:sp>
      <p:pic>
        <p:nvPicPr>
          <p:cNvPr id="1026" name="Picture 2" descr="D:\фото\2020 светильники\IMG-20180816-WA0001_15783026743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04826"/>
            <a:ext cx="3219822" cy="4293096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\2020 светильники\IMG-20200403-WA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7590"/>
            <a:ext cx="3230675" cy="4307567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39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311" y="116632"/>
            <a:ext cx="8640960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Муниципальная программа «Благоустройство и санитарное </a:t>
            </a:r>
            <a:r>
              <a:rPr lang="ru-RU" b="1" dirty="0" smtClean="0"/>
              <a:t> содержание </a:t>
            </a:r>
            <a:r>
              <a:rPr lang="ru-RU" b="1" dirty="0"/>
              <a:t>территории муниципального образования Пчевское сельское поселение Киришского муниципального района Ленинградской области» - расходы составили </a:t>
            </a:r>
            <a:r>
              <a:rPr lang="ru-RU" b="1" dirty="0" smtClean="0"/>
              <a:t>– 7  млн</a:t>
            </a:r>
            <a:r>
              <a:rPr lang="ru-RU" b="1" dirty="0"/>
              <a:t>. </a:t>
            </a:r>
            <a:r>
              <a:rPr lang="ru-RU" b="1" dirty="0" smtClean="0"/>
              <a:t>976 </a:t>
            </a:r>
            <a:r>
              <a:rPr lang="ru-RU" b="1" dirty="0"/>
              <a:t>тыс. </a:t>
            </a:r>
            <a:r>
              <a:rPr lang="ru-RU" b="1" dirty="0" smtClean="0"/>
              <a:t>рублей </a:t>
            </a:r>
            <a:r>
              <a:rPr lang="ru-RU" dirty="0" smtClean="0"/>
              <a:t>(содержание  </a:t>
            </a:r>
            <a:r>
              <a:rPr lang="ru-RU" dirty="0"/>
              <a:t>воинских и </a:t>
            </a:r>
            <a:r>
              <a:rPr lang="ru-RU" dirty="0" smtClean="0"/>
              <a:t>гражданских </a:t>
            </a:r>
            <a:r>
              <a:rPr lang="ru-RU" dirty="0"/>
              <a:t>захоронений, </a:t>
            </a:r>
            <a:r>
              <a:rPr lang="ru-RU" dirty="0" err="1"/>
              <a:t>окашивание</a:t>
            </a:r>
            <a:r>
              <a:rPr lang="ru-RU" dirty="0"/>
              <a:t>, </a:t>
            </a:r>
            <a:r>
              <a:rPr lang="ru-RU" dirty="0" smtClean="0"/>
              <a:t>устройство клумб, ликвидация несанкционированных свалок, благоустройство площади возле </a:t>
            </a:r>
          </a:p>
          <a:p>
            <a:pPr algn="ctr"/>
            <a:r>
              <a:rPr lang="ru-RU" dirty="0" smtClean="0"/>
              <a:t>Дома культуры в д. Пчева)</a:t>
            </a:r>
            <a:endParaRPr lang="ru-RU" dirty="0"/>
          </a:p>
        </p:txBody>
      </p:sp>
      <p:pic>
        <p:nvPicPr>
          <p:cNvPr id="2050" name="Picture 2" descr="D:\фото\2018 виды ПСП\IMG_44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2276872"/>
            <a:ext cx="6624737" cy="4416492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71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784976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 рамках государственной программы Ленинградской области «Развитие сельского хозяйства» Ленинградской области реализованы мероприятия муниципальной программы «Благоустройство и санитарное содержание территории муниципального образования Пчевское сельское поселение», направленные на борьбу с борщевиком </a:t>
            </a:r>
            <a:r>
              <a:rPr lang="ru-RU" b="1" dirty="0" smtClean="0"/>
              <a:t>Сосновского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552" y="1988840"/>
            <a:ext cx="6179368" cy="4634526"/>
          </a:xfrm>
          <a:prstGeom prst="rect">
            <a:avLst/>
          </a:prstGeom>
          <a:noFill/>
          <a:ln w="12700">
            <a:solidFill>
              <a:srgbClr val="B17ED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47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784976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 рамках </a:t>
            </a:r>
            <a:r>
              <a:rPr lang="ru-RU" b="1" dirty="0" smtClean="0"/>
              <a:t>федерального проекта  «Формирование комфортной городской среды» </a:t>
            </a:r>
            <a:r>
              <a:rPr lang="ru-RU" b="1" dirty="0"/>
              <a:t>реализованы мероприятия муниципальной программы «Благоустройство и санитарное содержание территории муниципального образования Пчевское сельское поселение», направленные на </a:t>
            </a:r>
            <a:r>
              <a:rPr lang="ru-RU" b="1" dirty="0" smtClean="0"/>
              <a:t>благоустройство площади возле здания Дома культуры в д. Пчева</a:t>
            </a:r>
            <a:endParaRPr lang="ru-RU" dirty="0"/>
          </a:p>
        </p:txBody>
      </p:sp>
      <p:pic>
        <p:nvPicPr>
          <p:cNvPr id="26626" name="Picture 2" descr="D:\фото\2020 площадь у ДК Пчева\до\IMG_94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0" y="3573016"/>
            <a:ext cx="4644008" cy="3096005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D:\фото\2020 площадь у ДК Пчева\до\IMG_94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644008" cy="3096005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9960" y="5948864"/>
            <a:ext cx="33123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 </a:t>
            </a:r>
            <a:r>
              <a:rPr lang="ru-RU" dirty="0"/>
              <a:t>выполнения </a:t>
            </a:r>
            <a:r>
              <a:rPr lang="ru-RU" dirty="0" smtClean="0"/>
              <a:t>работ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7121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00192" y="1518854"/>
            <a:ext cx="232595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Ход работ</a:t>
            </a:r>
            <a:endParaRPr lang="ru-RU" dirty="0"/>
          </a:p>
        </p:txBody>
      </p:sp>
      <p:pic>
        <p:nvPicPr>
          <p:cNvPr id="27650" name="Picture 2" descr="D:\фото\2020 площадь у ДК Пчева\2020.06.11\IMG_03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21108"/>
            <a:ext cx="5393885" cy="3595924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D:\фото\2020 площадь у ДК Пчева\2020.08.18\IMG_09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1337"/>
            <a:ext cx="4212468" cy="2808312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D:\фото\2020 площадь у ДК Пчева\2020.08.28\IMG_12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870" y="3942186"/>
            <a:ext cx="4212468" cy="2808312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648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D:\фото\2020 площадь у ДК Пчева\2020.09.18\IMG_13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9"/>
            <a:ext cx="4320480" cy="2880320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D:\фото\2020 площадь у ДК Пчева\2020.09.25\IMG_13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355976" cy="2903984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D:\фото\2020 площадь у ДК Пчева\2020.09.28\IMG_14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96476"/>
            <a:ext cx="5256584" cy="3504389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27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фото\2020 площадь у ДК Пчева\2020.10.16\IMG_2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5436096" cy="3624064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D:\фото\2020 площадь у ДК Пчева\2020.10.23\IMG_2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36707"/>
            <a:ext cx="4320480" cy="2880320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D:\фото\2020 площадь у ДК Пчева\2020.11.13\IMG_23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563" y="3805406"/>
            <a:ext cx="4355976" cy="2903984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13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фото\2020 площадь у ДК Пчева\2020.11.27\IMG_24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1"/>
            <a:ext cx="4392488" cy="2928326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D:\фото\2020 площадь у ДК Пчева\2020.12.04\IMG_26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0" y="188640"/>
            <a:ext cx="4392492" cy="2928328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D:\фото\2020 площадь у ДК Пчева\2020.12.08\IMG_26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954" y="3284984"/>
            <a:ext cx="5256076" cy="3504051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23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фото\2020 площадь у ДК Пчева\2020.12.26\IMG_2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08986"/>
            <a:ext cx="5093447" cy="3395631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D:\фото\2020 площадь у ДК Пчева\2020.12.26\IMG_27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5076564" cy="3384376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19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456194"/>
            <a:ext cx="468052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</a:rPr>
              <a:t>Динамика численности населения </a:t>
            </a:r>
            <a:endParaRPr lang="ru-RU" dirty="0">
              <a:latin typeface="Calibri" panose="020F0502020204030204" pitchFamily="34" charset="0"/>
            </a:endParaRPr>
          </a:p>
          <a:p>
            <a:pPr algn="ctr"/>
            <a:r>
              <a:rPr lang="ru-RU" b="1" dirty="0">
                <a:latin typeface="Calibri" panose="020F0502020204030204" pitchFamily="34" charset="0"/>
              </a:rPr>
              <a:t>с </a:t>
            </a:r>
            <a:r>
              <a:rPr lang="ru-RU" b="1" dirty="0" smtClean="0">
                <a:latin typeface="Calibri" panose="020F0502020204030204" pitchFamily="34" charset="0"/>
              </a:rPr>
              <a:t>01.01.2020 </a:t>
            </a:r>
            <a:r>
              <a:rPr lang="ru-RU" b="1" dirty="0">
                <a:latin typeface="Calibri" panose="020F0502020204030204" pitchFamily="34" charset="0"/>
              </a:rPr>
              <a:t>по </a:t>
            </a:r>
            <a:r>
              <a:rPr lang="ru-RU" b="1" dirty="0" smtClean="0">
                <a:latin typeface="Calibri" panose="020F0502020204030204" pitchFamily="34" charset="0"/>
              </a:rPr>
              <a:t>01.01.2021 </a:t>
            </a:r>
            <a:r>
              <a:rPr lang="ru-RU" b="1" dirty="0">
                <a:latin typeface="Calibri" panose="020F0502020204030204" pitchFamily="34" charset="0"/>
              </a:rPr>
              <a:t>годы, </a:t>
            </a:r>
            <a:r>
              <a:rPr lang="ru-RU" b="1" dirty="0" smtClean="0">
                <a:latin typeface="Calibri" panose="020F0502020204030204" pitchFamily="34" charset="0"/>
              </a:rPr>
              <a:t>человек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1497848"/>
            <a:ext cx="7128792" cy="46805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406249298"/>
              </p:ext>
            </p:extLst>
          </p:nvPr>
        </p:nvGraphicFramePr>
        <p:xfrm>
          <a:off x="1403648" y="1700808"/>
          <a:ext cx="6408712" cy="4087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79712" y="5171505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01.01.2020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779912" y="517150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01.01.2021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955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5" y="188640"/>
            <a:ext cx="8524159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Муниципальная программа «Обеспечение качественным жильем граждан на территории муниципального образования Пчевское сельское поселение Киришского муниципального района Ленинградской области» - расходы составили </a:t>
            </a:r>
            <a:r>
              <a:rPr lang="ru-RU" b="1" dirty="0" smtClean="0"/>
              <a:t>- </a:t>
            </a:r>
            <a:r>
              <a:rPr lang="ru-RU" b="1" dirty="0"/>
              <a:t>1 млн. </a:t>
            </a:r>
            <a:r>
              <a:rPr lang="ru-RU" b="1" dirty="0" smtClean="0"/>
              <a:t>215 </a:t>
            </a:r>
            <a:r>
              <a:rPr lang="ru-RU" b="1" dirty="0"/>
              <a:t>тыс. </a:t>
            </a:r>
            <a:r>
              <a:rPr lang="ru-RU" b="1" dirty="0" smtClean="0"/>
              <a:t>рублей </a:t>
            </a:r>
            <a:r>
              <a:rPr lang="ru-RU" dirty="0" smtClean="0"/>
              <a:t>(</a:t>
            </a:r>
            <a:r>
              <a:rPr lang="ru-RU" dirty="0"/>
              <a:t>субсидии на возмещение затрат в связи с эксплуатацией жилищного фонда многоквартирных домов, взносы на капитальный ремонт)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77" y="2108324"/>
            <a:ext cx="4541837" cy="3024187"/>
          </a:xfrm>
          <a:prstGeom prst="rect">
            <a:avLst/>
          </a:prstGeom>
          <a:noFill/>
          <a:ln w="12700">
            <a:solidFill>
              <a:srgbClr val="B17ED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232" y="3717032"/>
            <a:ext cx="4462463" cy="2974975"/>
          </a:xfrm>
          <a:prstGeom prst="rect">
            <a:avLst/>
          </a:prstGeom>
          <a:noFill/>
          <a:ln w="12700">
            <a:solidFill>
              <a:srgbClr val="B17ED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65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5" y="188640"/>
            <a:ext cx="852415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«Развитие физической культуры и спорта в муниципальном образовании Пчевское сельское поселение Киришского муниципального района Ленинградской области» -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43,56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тыс. руб.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(функционирование секции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волейбол)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фото\1 клуб\2017\спорт 2017\фото  волейбол весна 2017г\DSC07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53" y="1673434"/>
            <a:ext cx="8460432" cy="4758993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451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444" y="188640"/>
            <a:ext cx="8568952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Муниципальная программа «Стимулирование экономического развития муниципального образования Пчевское сельское поселение Киришского муниципального района Ленинградской области» </a:t>
            </a:r>
            <a:r>
              <a:rPr lang="ru-RU" b="1" dirty="0" smtClean="0"/>
              <a:t>- расходы </a:t>
            </a:r>
            <a:r>
              <a:rPr lang="ru-RU" b="1" dirty="0"/>
              <a:t>составили </a:t>
            </a:r>
            <a:endParaRPr lang="ru-RU" b="1" dirty="0" smtClean="0"/>
          </a:p>
          <a:p>
            <a:pPr algn="ctr"/>
            <a:r>
              <a:rPr lang="ru-RU" b="1" dirty="0" smtClean="0"/>
              <a:t> 248,19  </a:t>
            </a:r>
            <a:r>
              <a:rPr lang="ru-RU" b="1" dirty="0"/>
              <a:t>тыс. </a:t>
            </a:r>
            <a:r>
              <a:rPr lang="ru-RU" b="1" dirty="0" smtClean="0"/>
              <a:t>рублей  </a:t>
            </a:r>
            <a:r>
              <a:rPr lang="ru-RU" dirty="0" smtClean="0"/>
              <a:t>(субсидии </a:t>
            </a:r>
            <a:r>
              <a:rPr lang="ru-RU" dirty="0"/>
              <a:t>на возмещение затрат в связи с оказанием банных услуг населению) </a:t>
            </a:r>
          </a:p>
        </p:txBody>
      </p:sp>
      <p:pic>
        <p:nvPicPr>
          <p:cNvPr id="2051" name="Picture 3" descr="E:\фото к отчету главы за 2019 год\2019 сходы в деревнях весна\IMG_2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74" y="1988839"/>
            <a:ext cx="7092281" cy="4728187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09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812" y="260648"/>
            <a:ext cx="7956376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Муниципальная программа  «Устойчивое общественное развитие в муниципальном образовании Пчевское сельское поселение Киришского муниципального района Ленинградской области» - расходы составили  </a:t>
            </a:r>
            <a:r>
              <a:rPr lang="ru-RU" b="1" dirty="0" smtClean="0"/>
              <a:t>3,86 </a:t>
            </a:r>
            <a:r>
              <a:rPr lang="ru-RU" b="1" dirty="0"/>
              <a:t>тыс. </a:t>
            </a:r>
            <a:r>
              <a:rPr lang="ru-RU" b="1" dirty="0" smtClean="0"/>
              <a:t>рублей </a:t>
            </a:r>
            <a:r>
              <a:rPr lang="ru-RU" dirty="0"/>
              <a:t>(оплата членский взносов в Совет муниципальных образования Ленинградской области</a:t>
            </a:r>
            <a:r>
              <a:rPr lang="ru-RU" dirty="0" smtClean="0"/>
              <a:t>)  </a:t>
            </a:r>
            <a:endParaRPr lang="ru-RU" dirty="0"/>
          </a:p>
        </p:txBody>
      </p:sp>
      <p:pic>
        <p:nvPicPr>
          <p:cNvPr id="3074" name="Picture 2" descr="C:\Users\User\Downloads\муниципал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2651"/>
            <a:ext cx="7112353" cy="4681358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45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085" y="404664"/>
            <a:ext cx="8136904" cy="6070893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50" b="1" dirty="0"/>
              <a:t>Муниципальная программа «Развитие частей территории муниципального образования Пчевское сельское поселение Киришского муниципального района Ленинградской области – </a:t>
            </a:r>
            <a:endParaRPr lang="ru-RU" sz="1850" b="1" dirty="0" smtClean="0"/>
          </a:p>
          <a:p>
            <a:pPr algn="ctr"/>
            <a:r>
              <a:rPr lang="ru-RU" sz="1850" b="1" dirty="0" smtClean="0"/>
              <a:t>расходы </a:t>
            </a:r>
            <a:r>
              <a:rPr lang="ru-RU" sz="1850" b="1" dirty="0"/>
              <a:t>составили </a:t>
            </a:r>
            <a:r>
              <a:rPr lang="ru-RU" sz="1850" b="1" dirty="0" smtClean="0"/>
              <a:t>3 </a:t>
            </a:r>
            <a:r>
              <a:rPr lang="ru-RU" sz="1850" b="1" dirty="0"/>
              <a:t>млн. </a:t>
            </a:r>
            <a:r>
              <a:rPr lang="ru-RU" sz="1850" b="1" dirty="0" smtClean="0"/>
              <a:t>756 </a:t>
            </a:r>
            <a:r>
              <a:rPr lang="ru-RU" sz="1850" b="1" dirty="0"/>
              <a:t>тыс. рублей , </a:t>
            </a:r>
            <a:endParaRPr lang="ru-RU" sz="1850" b="1" dirty="0" smtClean="0"/>
          </a:p>
          <a:p>
            <a:pPr algn="ctr"/>
            <a:r>
              <a:rPr lang="ru-RU" sz="1850" b="1" dirty="0" smtClean="0"/>
              <a:t>включает </a:t>
            </a:r>
            <a:r>
              <a:rPr lang="ru-RU" sz="1850" b="1" dirty="0"/>
              <a:t>в себя </a:t>
            </a:r>
            <a:r>
              <a:rPr lang="ru-RU" sz="1850" b="1" dirty="0" smtClean="0"/>
              <a:t>подпрограммы:</a:t>
            </a:r>
            <a:endParaRPr lang="ru-RU" sz="1850" dirty="0"/>
          </a:p>
          <a:p>
            <a:pPr algn="ctr"/>
            <a:r>
              <a:rPr lang="ru-RU" sz="1850" b="1" dirty="0"/>
              <a:t> </a:t>
            </a:r>
            <a:r>
              <a:rPr lang="ru-RU" sz="1850" b="1" dirty="0" smtClean="0"/>
              <a:t>- «Развитие  населенных </a:t>
            </a:r>
            <a:r>
              <a:rPr lang="ru-RU" sz="1850" b="1" dirty="0"/>
              <a:t>пунктов муниципального образования Пчевское сельское поселение Киришского муниципального района Ленинградской области» </a:t>
            </a:r>
            <a:r>
              <a:rPr lang="ru-RU" sz="1850" dirty="0" smtClean="0"/>
              <a:t>затраты -  </a:t>
            </a:r>
            <a:r>
              <a:rPr lang="ru-RU" sz="1850" dirty="0"/>
              <a:t>2 млн. 631 </a:t>
            </a:r>
            <a:r>
              <a:rPr lang="ru-RU" sz="1850" dirty="0" smtClean="0"/>
              <a:t>тысяч </a:t>
            </a:r>
            <a:r>
              <a:rPr lang="ru-RU" sz="1850" dirty="0"/>
              <a:t>руб</a:t>
            </a:r>
            <a:r>
              <a:rPr lang="ru-RU" sz="1850" dirty="0" smtClean="0"/>
              <a:t>. (</a:t>
            </a:r>
            <a:r>
              <a:rPr lang="ru-RU" sz="1850" dirty="0"/>
              <a:t>ремонт участков дорог в деревнях Чирково (пер. Лесной), Городище (ул. Октябрьская и Набережная), Витка; приобретение и установка остановочного павильона в д. Витка; ремонт дренажной трубы в д. Витка; установка ограждения детской игровой площадки в д. Витка; опиловка аварийных деревьев; приобретение и установка приборов уличного освещения</a:t>
            </a:r>
            <a:r>
              <a:rPr lang="ru-RU" sz="1850" dirty="0" smtClean="0"/>
              <a:t>)</a:t>
            </a:r>
            <a:endParaRPr lang="ru-RU" sz="1850" b="1" dirty="0" smtClean="0"/>
          </a:p>
          <a:p>
            <a:pPr marL="342900" indent="-342900" algn="ctr">
              <a:buFontTx/>
              <a:buChar char="-"/>
            </a:pPr>
            <a:r>
              <a:rPr lang="ru-RU" sz="1850" b="1" dirty="0" smtClean="0"/>
              <a:t>«Развитие </a:t>
            </a:r>
            <a:r>
              <a:rPr lang="ru-RU" sz="1850" b="1" dirty="0"/>
              <a:t>административного центра муниципального образования Пчевское сельское поселение Киришского муниципального района Ленинградской области» - </a:t>
            </a:r>
            <a:r>
              <a:rPr lang="ru-RU" sz="1850" dirty="0" smtClean="0"/>
              <a:t>расходы </a:t>
            </a:r>
            <a:r>
              <a:rPr lang="ru-RU" sz="1850" dirty="0"/>
              <a:t>составили 1 млн. 124 тыс. руб. (ремонт пешеходной дорожки от дома 5 вдоль детского сада по ул. Советская в д. Пчева; установка детской площадки в районе многоквартирных домов 2, 3, 4, 5, 6 по ул. Советская </a:t>
            </a:r>
            <a:r>
              <a:rPr lang="ru-RU" sz="1850" dirty="0" smtClean="0"/>
              <a:t>в </a:t>
            </a:r>
            <a:r>
              <a:rPr lang="ru-RU" sz="1850" dirty="0"/>
              <a:t>д. Пчева)</a:t>
            </a:r>
          </a:p>
        </p:txBody>
      </p:sp>
    </p:spTree>
    <p:extLst>
      <p:ext uri="{BB962C8B-B14F-4D97-AF65-F5344CB8AC3E}">
        <p14:creationId xmlns:p14="http://schemas.microsoft.com/office/powerpoint/2010/main" val="2807131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8280920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Предоставление </a:t>
            </a:r>
            <a:r>
              <a:rPr lang="ru-RU" sz="2000" b="1" dirty="0"/>
              <a:t>субсидий из областного бюджета Ленинградской области на реализацию областного закона от 28 декабря 2018 года № 147-оз «О старостах сельских населенных пунктов Ленинградской области и содействии участию населения в осуществлении местного самоуправления в иных формах на частях территорий муниципальных образований Ленинградской области» позволило выполнить такие мероприятия в населенных пунктах</a:t>
            </a:r>
            <a:r>
              <a:rPr lang="ru-RU" sz="2000" b="1" dirty="0" smtClean="0"/>
              <a:t>:</a:t>
            </a:r>
            <a:endParaRPr lang="ru-RU" dirty="0"/>
          </a:p>
        </p:txBody>
      </p:sp>
      <p:pic>
        <p:nvPicPr>
          <p:cNvPr id="3" name="Picture 2" descr="D:\фото\2020 виды Мотохово\IMG_76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24604"/>
            <a:ext cx="5760640" cy="3840427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992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16632"/>
            <a:ext cx="81369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Ремонт участка дороги на улице  Набережная в деревне Городище</a:t>
            </a:r>
            <a:endParaRPr lang="ru-RU" dirty="0"/>
          </a:p>
        </p:txBody>
      </p:sp>
      <p:pic>
        <p:nvPicPr>
          <p:cNvPr id="5122" name="Picture 2" descr="D:\фото\2020 ремонт дорог Городище\фото дороги Городище Набережная до проведения рбот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01030"/>
            <a:ext cx="2950772" cy="6072330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фото\2020 ремонт дорог Городище\фото дороги Городище Набережная до проведения рабо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84510"/>
            <a:ext cx="2942986" cy="6056306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15816" y="6250874"/>
            <a:ext cx="31047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До </a:t>
            </a:r>
            <a:r>
              <a:rPr lang="ru-RU" dirty="0"/>
              <a:t>выполнения </a:t>
            </a:r>
            <a:r>
              <a:rPr lang="ru-RU" dirty="0" smtClean="0"/>
              <a:t>работ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562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фото\2020 ремонт дорог Городище\фото дороги Городище Набережная во время ремонта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2863998" cy="5893759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фото\2020 ремонт дорог Городище\фото дороги Городище Набережная во время ремонт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64703"/>
            <a:ext cx="2863998" cy="5893759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59732" y="171745"/>
            <a:ext cx="19442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Ход работ</a:t>
            </a:r>
            <a:endParaRPr lang="ru-RU" dirty="0"/>
          </a:p>
        </p:txBody>
      </p:sp>
      <p:pic>
        <p:nvPicPr>
          <p:cNvPr id="6148" name="Picture 4" descr="D:\фото\2020 ремонт дорог Городище\дорога Городище Набережная по окончании рабо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64704"/>
            <a:ext cx="2863998" cy="5893759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00192" y="33245"/>
            <a:ext cx="259228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После </a:t>
            </a:r>
            <a:r>
              <a:rPr lang="ru-RU" dirty="0"/>
              <a:t>выполнения </a:t>
            </a:r>
            <a:r>
              <a:rPr lang="ru-RU" dirty="0" smtClean="0"/>
              <a:t>работ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9297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1560" y="116632"/>
            <a:ext cx="81369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Ремонт участка дороги на улице  Октябрьская в деревне Городище</a:t>
            </a:r>
            <a:endParaRPr lang="ru-RU" dirty="0"/>
          </a:p>
        </p:txBody>
      </p:sp>
      <p:pic>
        <p:nvPicPr>
          <p:cNvPr id="7171" name="Picture 3" descr="D:\фото\2020 ремонт дорог Городище\фото дороги Городище Октябрьская до рабо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88855"/>
            <a:ext cx="5932569" cy="2882858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фото\2020 ремонт дорог Городище\фото дороги Городище октябрьская после вып.рабо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17032"/>
            <a:ext cx="6228936" cy="3026874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72344" y="688855"/>
            <a:ext cx="25922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 </a:t>
            </a:r>
            <a:r>
              <a:rPr lang="ru-RU" dirty="0"/>
              <a:t>выполнения </a:t>
            </a:r>
            <a:r>
              <a:rPr lang="ru-RU" dirty="0" smtClean="0"/>
              <a:t>работ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505" y="6097575"/>
            <a:ext cx="237626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После </a:t>
            </a:r>
            <a:r>
              <a:rPr lang="ru-RU" dirty="0"/>
              <a:t>выполнения </a:t>
            </a:r>
            <a:r>
              <a:rPr lang="ru-RU" dirty="0" smtClean="0"/>
              <a:t>работ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50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0" y="116632"/>
            <a:ext cx="81369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Ремонт участка дороги по Лесному переулку в деревне Чирково</a:t>
            </a:r>
            <a:endParaRPr lang="ru-RU" dirty="0"/>
          </a:p>
        </p:txBody>
      </p:sp>
      <p:pic>
        <p:nvPicPr>
          <p:cNvPr id="3075" name="Picture 3" descr="D:\фото\2020 Чирково Лесной от Авроры\начало\AZPD28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5936" cy="5661248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фото\2020 Чирково Лесной от Авроры\начало\AVSY19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476" y="1052736"/>
            <a:ext cx="4245935" cy="5661247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06336" y="6344651"/>
            <a:ext cx="25922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 </a:t>
            </a:r>
            <a:r>
              <a:rPr lang="ru-RU" dirty="0"/>
              <a:t>выполнения </a:t>
            </a:r>
            <a:r>
              <a:rPr lang="ru-RU" dirty="0" smtClean="0"/>
              <a:t>работ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046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664" y="332656"/>
            <a:ext cx="6951632" cy="369331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Численность постоянного населения </a:t>
            </a:r>
            <a:r>
              <a:rPr lang="ru-RU" b="1" dirty="0"/>
              <a:t>по отношению к отчетному периоду </a:t>
            </a:r>
            <a:r>
              <a:rPr lang="ru-RU" b="1" dirty="0" smtClean="0"/>
              <a:t>уменьшилась </a:t>
            </a:r>
            <a:r>
              <a:rPr lang="ru-RU" b="1" dirty="0"/>
              <a:t>и составила на начало </a:t>
            </a:r>
            <a:r>
              <a:rPr lang="ru-RU" b="1" dirty="0" smtClean="0"/>
              <a:t>2021 </a:t>
            </a:r>
            <a:r>
              <a:rPr lang="ru-RU" b="1" dirty="0"/>
              <a:t>года - </a:t>
            </a:r>
            <a:r>
              <a:rPr lang="ru-RU" b="1" dirty="0" smtClean="0"/>
              <a:t>1481 </a:t>
            </a:r>
            <a:r>
              <a:rPr lang="ru-RU" dirty="0"/>
              <a:t>чел</a:t>
            </a:r>
            <a:r>
              <a:rPr lang="ru-RU" b="1" dirty="0"/>
              <a:t>овек</a:t>
            </a:r>
            <a:r>
              <a:rPr lang="ru-RU" dirty="0"/>
              <a:t>, что на </a:t>
            </a:r>
            <a:r>
              <a:rPr lang="ru-RU" b="1" dirty="0" smtClean="0"/>
              <a:t>26</a:t>
            </a:r>
            <a:r>
              <a:rPr lang="ru-RU" dirty="0" smtClean="0"/>
              <a:t> </a:t>
            </a:r>
            <a:r>
              <a:rPr lang="ru-RU" dirty="0"/>
              <a:t>человек  </a:t>
            </a:r>
            <a:r>
              <a:rPr lang="ru-RU" b="1" dirty="0" smtClean="0"/>
              <a:t>меньше</a:t>
            </a:r>
            <a:r>
              <a:rPr lang="ru-RU" dirty="0"/>
              <a:t>, чем на начало </a:t>
            </a:r>
            <a:r>
              <a:rPr lang="ru-RU" b="1" dirty="0" smtClean="0"/>
              <a:t>2020</a:t>
            </a:r>
            <a:r>
              <a:rPr lang="ru-RU" dirty="0" smtClean="0"/>
              <a:t> года:</a:t>
            </a:r>
          </a:p>
          <a:p>
            <a:r>
              <a:rPr lang="ru-RU" dirty="0" smtClean="0">
                <a:latin typeface="Constantia" pitchFamily="18" charset="0"/>
              </a:rPr>
              <a:t>в </a:t>
            </a:r>
            <a:r>
              <a:rPr lang="ru-RU" dirty="0">
                <a:latin typeface="Constantia" pitchFamily="18" charset="0"/>
              </a:rPr>
              <a:t>д. Пчева – </a:t>
            </a:r>
            <a:r>
              <a:rPr lang="ru-RU" dirty="0" smtClean="0">
                <a:latin typeface="Constantia" pitchFamily="18" charset="0"/>
              </a:rPr>
              <a:t>990 </a:t>
            </a:r>
            <a:r>
              <a:rPr lang="ru-RU" dirty="0">
                <a:latin typeface="Constantia" pitchFamily="18" charset="0"/>
              </a:rPr>
              <a:t>чел.</a:t>
            </a:r>
          </a:p>
          <a:p>
            <a:r>
              <a:rPr lang="ru-RU" dirty="0">
                <a:latin typeface="Constantia" pitchFamily="18" charset="0"/>
              </a:rPr>
              <a:t>в д. Городище –</a:t>
            </a:r>
            <a:r>
              <a:rPr lang="ru-RU" dirty="0" smtClean="0">
                <a:latin typeface="Constantia" pitchFamily="18" charset="0"/>
              </a:rPr>
              <a:t>222 </a:t>
            </a:r>
            <a:r>
              <a:rPr lang="ru-RU" dirty="0">
                <a:latin typeface="Constantia" pitchFamily="18" charset="0"/>
              </a:rPr>
              <a:t>чел. </a:t>
            </a:r>
          </a:p>
          <a:p>
            <a:r>
              <a:rPr lang="ru-RU" dirty="0">
                <a:latin typeface="Constantia" pitchFamily="18" charset="0"/>
              </a:rPr>
              <a:t>в д. Мотохово – </a:t>
            </a:r>
            <a:r>
              <a:rPr lang="ru-RU" dirty="0" smtClean="0">
                <a:latin typeface="Constantia" pitchFamily="18" charset="0"/>
              </a:rPr>
              <a:t>106 </a:t>
            </a:r>
            <a:r>
              <a:rPr lang="ru-RU" dirty="0">
                <a:latin typeface="Constantia" pitchFamily="18" charset="0"/>
              </a:rPr>
              <a:t>чел.</a:t>
            </a:r>
          </a:p>
          <a:p>
            <a:r>
              <a:rPr lang="ru-RU" dirty="0">
                <a:latin typeface="Constantia" pitchFamily="18" charset="0"/>
              </a:rPr>
              <a:t>в д. Витка – </a:t>
            </a:r>
            <a:r>
              <a:rPr lang="ru-RU" dirty="0" smtClean="0">
                <a:latin typeface="Constantia" pitchFamily="18" charset="0"/>
              </a:rPr>
              <a:t>10 </a:t>
            </a:r>
            <a:r>
              <a:rPr lang="ru-RU" dirty="0">
                <a:latin typeface="Constantia" pitchFamily="18" charset="0"/>
              </a:rPr>
              <a:t>чел.</a:t>
            </a:r>
          </a:p>
          <a:p>
            <a:r>
              <a:rPr lang="ru-RU" dirty="0">
                <a:latin typeface="Constantia" pitchFamily="18" charset="0"/>
              </a:rPr>
              <a:t>в д. Дубняги – </a:t>
            </a:r>
            <a:r>
              <a:rPr lang="ru-RU" dirty="0" smtClean="0">
                <a:latin typeface="Constantia" pitchFamily="18" charset="0"/>
              </a:rPr>
              <a:t>6 </a:t>
            </a:r>
            <a:r>
              <a:rPr lang="ru-RU" dirty="0">
                <a:latin typeface="Constantia" pitchFamily="18" charset="0"/>
              </a:rPr>
              <a:t>чел.</a:t>
            </a:r>
          </a:p>
          <a:p>
            <a:r>
              <a:rPr lang="ru-RU" dirty="0">
                <a:latin typeface="Constantia" pitchFamily="18" charset="0"/>
              </a:rPr>
              <a:t>в д. </a:t>
            </a:r>
            <a:r>
              <a:rPr lang="ru-RU" dirty="0" err="1">
                <a:latin typeface="Constantia" pitchFamily="18" charset="0"/>
              </a:rPr>
              <a:t>Дуняково</a:t>
            </a:r>
            <a:r>
              <a:rPr lang="ru-RU" dirty="0">
                <a:latin typeface="Constantia" pitchFamily="18" charset="0"/>
              </a:rPr>
              <a:t> – </a:t>
            </a:r>
            <a:r>
              <a:rPr lang="ru-RU" dirty="0" smtClean="0">
                <a:latin typeface="Constantia" pitchFamily="18" charset="0"/>
              </a:rPr>
              <a:t>21 </a:t>
            </a:r>
            <a:r>
              <a:rPr lang="ru-RU" dirty="0">
                <a:latin typeface="Constantia" pitchFamily="18" charset="0"/>
              </a:rPr>
              <a:t>чел.</a:t>
            </a:r>
          </a:p>
          <a:p>
            <a:r>
              <a:rPr lang="ru-RU" dirty="0">
                <a:latin typeface="Constantia" pitchFamily="18" charset="0"/>
              </a:rPr>
              <a:t>в д. Иконово – </a:t>
            </a:r>
            <a:r>
              <a:rPr lang="ru-RU" dirty="0" smtClean="0">
                <a:latin typeface="Constantia" pitchFamily="18" charset="0"/>
              </a:rPr>
              <a:t>20 </a:t>
            </a:r>
            <a:r>
              <a:rPr lang="ru-RU" dirty="0">
                <a:latin typeface="Constantia" pitchFamily="18" charset="0"/>
              </a:rPr>
              <a:t>чел.</a:t>
            </a:r>
          </a:p>
          <a:p>
            <a:r>
              <a:rPr lang="ru-RU" dirty="0">
                <a:latin typeface="Constantia" pitchFamily="18" charset="0"/>
              </a:rPr>
              <a:t>в д. Новинка – 6</a:t>
            </a:r>
            <a:r>
              <a:rPr lang="ru-RU" dirty="0" smtClean="0">
                <a:latin typeface="Constantia" pitchFamily="18" charset="0"/>
              </a:rPr>
              <a:t> </a:t>
            </a:r>
            <a:r>
              <a:rPr lang="ru-RU" dirty="0">
                <a:latin typeface="Constantia" pitchFamily="18" charset="0"/>
              </a:rPr>
              <a:t>чел.</a:t>
            </a:r>
          </a:p>
          <a:p>
            <a:r>
              <a:rPr lang="ru-RU" dirty="0">
                <a:latin typeface="Constantia" pitchFamily="18" charset="0"/>
              </a:rPr>
              <a:t>в </a:t>
            </a:r>
            <a:r>
              <a:rPr lang="ru-RU" dirty="0" err="1">
                <a:latin typeface="Constantia" pitchFamily="18" charset="0"/>
              </a:rPr>
              <a:t>д.Чирково</a:t>
            </a:r>
            <a:r>
              <a:rPr lang="ru-RU" dirty="0">
                <a:latin typeface="Constantia" pitchFamily="18" charset="0"/>
              </a:rPr>
              <a:t> – </a:t>
            </a:r>
            <a:r>
              <a:rPr lang="ru-RU" dirty="0" smtClean="0">
                <a:latin typeface="Constantia" pitchFamily="18" charset="0"/>
              </a:rPr>
              <a:t>100 </a:t>
            </a:r>
            <a:r>
              <a:rPr lang="ru-RU" dirty="0">
                <a:latin typeface="Constantia" pitchFamily="18" charset="0"/>
              </a:rPr>
              <a:t>чел</a:t>
            </a:r>
            <a:r>
              <a:rPr lang="ru-RU" dirty="0" smtClean="0">
                <a:latin typeface="Constantia" pitchFamily="18" charset="0"/>
              </a:rPr>
              <a:t>.</a:t>
            </a:r>
            <a:endParaRPr lang="ru-RU" dirty="0">
              <a:latin typeface="Constantia" pitchFamily="18" charset="0"/>
            </a:endParaRPr>
          </a:p>
        </p:txBody>
      </p:sp>
      <p:pic>
        <p:nvPicPr>
          <p:cNvPr id="1026" name="Picture 2" descr="D:\фото\2019 Захожские гулянья\IMG_43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12910"/>
            <a:ext cx="5940152" cy="3960101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771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59631" y="323364"/>
            <a:ext cx="21450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Ход работ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13" y="1140800"/>
            <a:ext cx="4039363" cy="5380848"/>
          </a:xfrm>
          <a:prstGeom prst="rect">
            <a:avLst/>
          </a:prstGeom>
          <a:noFill/>
          <a:ln w="12700">
            <a:solidFill>
              <a:srgbClr val="B17ED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:\фото\2020 Чирково Лесной от Авроры\в работе\Ход рабо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890" y="323364"/>
            <a:ext cx="4060399" cy="5413866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432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фото\2020 Чирково Лесной от Авроры\готовая дорога\посл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1"/>
            <a:ext cx="4266474" cy="5688632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фото\2020 Чирково Лесной от Авроры\готовая дорога\RVCG21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949" y="908720"/>
            <a:ext cx="4158462" cy="5544616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6494" y="6165304"/>
            <a:ext cx="33565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После </a:t>
            </a:r>
            <a:r>
              <a:rPr lang="ru-RU" dirty="0"/>
              <a:t>выполнения </a:t>
            </a:r>
            <a:r>
              <a:rPr lang="ru-RU" dirty="0" smtClean="0"/>
              <a:t>работ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544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064" y="116632"/>
            <a:ext cx="374441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Ремонт участка дороги переулок  Лесной в деревне Чирково</a:t>
            </a:r>
            <a:endParaRPr lang="ru-RU" dirty="0"/>
          </a:p>
        </p:txBody>
      </p:sp>
      <p:pic>
        <p:nvPicPr>
          <p:cNvPr id="2050" name="Picture 2" descr="D:\фото\2020 Чирково Лесной от Авроры\IMG-20200729-WA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405" y="1556792"/>
            <a:ext cx="3435846" cy="4581128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фото\2020 Чирково Лесной от Авроры\IMG-20200729-WA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47451"/>
            <a:ext cx="4200467" cy="3150350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фото\2020 Чирково Лесной от Авроры\IMG-20200729-WA0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45632"/>
            <a:ext cx="4176464" cy="3132348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1159" y="2906474"/>
            <a:ext cx="25922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 </a:t>
            </a:r>
            <a:r>
              <a:rPr lang="ru-RU" dirty="0"/>
              <a:t>выполнения </a:t>
            </a:r>
            <a:r>
              <a:rPr lang="ru-RU" dirty="0" smtClean="0"/>
              <a:t>работ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868144" y="6326943"/>
            <a:ext cx="29402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После </a:t>
            </a:r>
            <a:r>
              <a:rPr lang="ru-RU" dirty="0"/>
              <a:t>выполнения </a:t>
            </a:r>
            <a:r>
              <a:rPr lang="ru-RU" dirty="0" smtClean="0"/>
              <a:t>работ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74168" y="6281773"/>
            <a:ext cx="180019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Ход работ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0162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188640"/>
            <a:ext cx="55446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Ремонт участка дороги в деревне Витка</a:t>
            </a:r>
            <a:endParaRPr lang="ru-RU" dirty="0"/>
          </a:p>
        </p:txBody>
      </p:sp>
      <p:pic>
        <p:nvPicPr>
          <p:cNvPr id="19458" name="Picture 2" descr="D:\фото\2020 дорога Витка 147-оз\20200730_151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86" y="878342"/>
            <a:ext cx="4176464" cy="5568619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фото\2021 Отчет главы за 2020\от ДН\дорога Витка\IMG-20210120-WA0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424" y="886481"/>
            <a:ext cx="4155926" cy="554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45204" y="5990815"/>
            <a:ext cx="15121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Ход работ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691680" y="5990815"/>
            <a:ext cx="25922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 </a:t>
            </a:r>
            <a:r>
              <a:rPr lang="ru-RU" dirty="0"/>
              <a:t>выполнения </a:t>
            </a:r>
            <a:r>
              <a:rPr lang="ru-RU" dirty="0" smtClean="0"/>
              <a:t>работ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9891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74316"/>
            <a:ext cx="4164013" cy="554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D:\фото\2021 Отчет главы за 2020\от ДН\дорога Витка\IMG-20210120-WA0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122387" cy="5496516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875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фото\2020 дорога Витка 147-оз\20201013_14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40"/>
            <a:ext cx="4876006" cy="6501341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04512" y="6237312"/>
            <a:ext cx="28524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После </a:t>
            </a:r>
            <a:r>
              <a:rPr lang="ru-RU" dirty="0"/>
              <a:t>выполнения </a:t>
            </a:r>
            <a:r>
              <a:rPr lang="ru-RU" dirty="0" smtClean="0"/>
              <a:t>работ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135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60648"/>
            <a:ext cx="74523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Установлен остановочный павильон в деревне Витка</a:t>
            </a:r>
            <a:endParaRPr lang="ru-RU" dirty="0"/>
          </a:p>
        </p:txBody>
      </p:sp>
      <p:pic>
        <p:nvPicPr>
          <p:cNvPr id="17410" name="Picture 2" descr="C:\Users\User\Downloads\IMG-20200905-WA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05" y="1196752"/>
            <a:ext cx="7236296" cy="5365315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30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60648"/>
            <a:ext cx="745232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  жителей д. Витка появилась  возможность установить новые почтовые  ящики</a:t>
            </a:r>
            <a:endParaRPr lang="ru-RU" dirty="0"/>
          </a:p>
        </p:txBody>
      </p:sp>
      <p:pic>
        <p:nvPicPr>
          <p:cNvPr id="18435" name="Picture 3" descr="D:\фото\2019 Ляшенко староста\IMG_59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706" y="1124744"/>
            <a:ext cx="4752528" cy="3168352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D:\фото\Остановка Витка\IMG-20201024-WA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8999"/>
            <a:ext cx="4338228" cy="3253671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45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92696"/>
            <a:ext cx="374242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Ремонт дренажной трубы  в деревне Витка </a:t>
            </a:r>
            <a:endParaRPr lang="ru-RU" dirty="0"/>
          </a:p>
        </p:txBody>
      </p:sp>
      <p:pic>
        <p:nvPicPr>
          <p:cNvPr id="11267" name="Picture 3" descr="D:\фото\2020 дрен труба Витка 147-оз\ход работ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77580"/>
            <a:ext cx="4752528" cy="3564396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:\фото\2020 дрен труба Витка 147-оз\д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260648"/>
            <a:ext cx="4699239" cy="3524429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30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фото\2020 дрен труба Витка 147-оз\ход работ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4176464" cy="5568619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фото\2020 дрен труба Витка 147-оз\посл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4" y="970196"/>
            <a:ext cx="4173479" cy="5564639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77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1159" y="260648"/>
            <a:ext cx="676875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</a:rPr>
              <a:t>Распределение постоянного населения по гендерному признаку на начало </a:t>
            </a:r>
            <a:r>
              <a:rPr lang="ru-RU" b="1" dirty="0" smtClean="0">
                <a:latin typeface="Calibri" panose="020F0502020204030204" pitchFamily="34" charset="0"/>
              </a:rPr>
              <a:t>2020 </a:t>
            </a:r>
            <a:r>
              <a:rPr lang="ru-RU" b="1" dirty="0">
                <a:latin typeface="Calibri" panose="020F0502020204030204" pitchFamily="34" charset="0"/>
              </a:rPr>
              <a:t>и </a:t>
            </a:r>
            <a:r>
              <a:rPr lang="ru-RU" b="1" dirty="0" smtClean="0">
                <a:latin typeface="Calibri" panose="020F0502020204030204" pitchFamily="34" charset="0"/>
              </a:rPr>
              <a:t>2021 </a:t>
            </a:r>
            <a:r>
              <a:rPr lang="ru-RU" b="1" dirty="0">
                <a:latin typeface="Calibri" panose="020F0502020204030204" pitchFamily="34" charset="0"/>
              </a:rPr>
              <a:t>года, чел</a:t>
            </a:r>
            <a:r>
              <a:rPr lang="ru-RU" b="1" dirty="0" smtClean="0">
                <a:latin typeface="Calibri" panose="020F0502020204030204" pitchFamily="34" charset="0"/>
              </a:rPr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83566" y="5301208"/>
            <a:ext cx="792088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 гендерному признаку преобладают женщины. Доля женщин составила </a:t>
            </a:r>
            <a:r>
              <a:rPr lang="ru-RU" dirty="0" smtClean="0"/>
              <a:t>50,1 </a:t>
            </a:r>
            <a:r>
              <a:rPr lang="ru-RU" dirty="0"/>
              <a:t>% - </a:t>
            </a:r>
            <a:r>
              <a:rPr lang="ru-RU" dirty="0" smtClean="0"/>
              <a:t>742 человека </a:t>
            </a:r>
            <a:r>
              <a:rPr lang="ru-RU" dirty="0"/>
              <a:t>(на </a:t>
            </a:r>
            <a:r>
              <a:rPr lang="ru-RU" dirty="0" smtClean="0"/>
              <a:t>16 </a:t>
            </a:r>
            <a:r>
              <a:rPr lang="ru-RU" dirty="0"/>
              <a:t>человек </a:t>
            </a:r>
            <a:r>
              <a:rPr lang="ru-RU" dirty="0" smtClean="0"/>
              <a:t>меньше</a:t>
            </a:r>
            <a:r>
              <a:rPr lang="ru-RU" dirty="0"/>
              <a:t>, чем на начало </a:t>
            </a:r>
            <a:r>
              <a:rPr lang="ru-RU" dirty="0" smtClean="0"/>
              <a:t>2020 </a:t>
            </a:r>
            <a:r>
              <a:rPr lang="ru-RU" dirty="0"/>
              <a:t>года). Доля мужчин составила </a:t>
            </a:r>
            <a:r>
              <a:rPr lang="ru-RU" dirty="0" smtClean="0"/>
              <a:t>49,9 </a:t>
            </a:r>
            <a:r>
              <a:rPr lang="ru-RU" dirty="0"/>
              <a:t>% - </a:t>
            </a:r>
            <a:r>
              <a:rPr lang="ru-RU" dirty="0" smtClean="0"/>
              <a:t>739 </a:t>
            </a:r>
            <a:r>
              <a:rPr lang="ru-RU" dirty="0"/>
              <a:t>человек (на </a:t>
            </a:r>
            <a:r>
              <a:rPr lang="ru-RU" dirty="0" smtClean="0"/>
              <a:t>10 </a:t>
            </a:r>
            <a:r>
              <a:rPr lang="ru-RU" dirty="0"/>
              <a:t>человек </a:t>
            </a:r>
            <a:r>
              <a:rPr lang="ru-RU" dirty="0" smtClean="0"/>
              <a:t>меньше</a:t>
            </a:r>
            <a:r>
              <a:rPr lang="ru-RU" dirty="0"/>
              <a:t>, чем на начало </a:t>
            </a:r>
            <a:r>
              <a:rPr lang="ru-RU" dirty="0" smtClean="0"/>
              <a:t>2020 </a:t>
            </a:r>
            <a:r>
              <a:rPr lang="ru-RU" dirty="0"/>
              <a:t>года).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290509" cy="342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41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8064" y="557078"/>
            <a:ext cx="37424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Установка ограждения детской </a:t>
            </a:r>
            <a:r>
              <a:rPr lang="ru-RU" b="1" dirty="0"/>
              <a:t>игровой площадки в </a:t>
            </a:r>
            <a:r>
              <a:rPr lang="ru-RU" b="1" dirty="0" smtClean="0"/>
              <a:t>деревне Витка </a:t>
            </a:r>
            <a:endParaRPr lang="ru-RU" dirty="0"/>
          </a:p>
        </p:txBody>
      </p:sp>
      <p:pic>
        <p:nvPicPr>
          <p:cNvPr id="10243" name="Picture 3" descr="D:\фото\2020 ограждение детск пл Витка\IMG-20201028-W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96952"/>
            <a:ext cx="4932040" cy="3656835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фото\2020 ограждение детск пл Витка\IMG-20200905-WA0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824536" cy="3577128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978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404664"/>
            <a:ext cx="47653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Опиловка  деревьев </a:t>
            </a:r>
            <a:endParaRPr lang="ru-RU" dirty="0"/>
          </a:p>
        </p:txBody>
      </p:sp>
      <p:pic>
        <p:nvPicPr>
          <p:cNvPr id="8194" name="Picture 2" descr="D:\фото\2020 Опиловка\IMG-20201017-WA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136331" cy="5578743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фото\2020 Опиловка\IMG-20201017-WA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136" y="1052736"/>
            <a:ext cx="4130300" cy="5570609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72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фото\2020 Опиловка\IMG-20201017-WA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106504"/>
            <a:ext cx="4896544" cy="3630518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фото\2020 Опиловка\IMG-20201017-WA0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605" y="188641"/>
            <a:ext cx="4855924" cy="3600400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09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204133"/>
            <a:ext cx="73448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Приобретение </a:t>
            </a:r>
            <a:r>
              <a:rPr lang="ru-RU" b="1" dirty="0"/>
              <a:t>и установка приборов уличного </a:t>
            </a:r>
            <a:r>
              <a:rPr lang="ru-RU" b="1" dirty="0" smtClean="0"/>
              <a:t>освещения</a:t>
            </a:r>
            <a:endParaRPr lang="ru-RU" dirty="0"/>
          </a:p>
        </p:txBody>
      </p:sp>
      <p:pic>
        <p:nvPicPr>
          <p:cNvPr id="13314" name="Picture 2" descr="D:\фото\2020 Освещение НП\IMG-20201102-WA0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3383"/>
            <a:ext cx="4176464" cy="5568619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фото\2020 светильники\IMG-20191217-WA0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053383"/>
            <a:ext cx="4155927" cy="5541235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628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8280920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Работы</a:t>
            </a:r>
            <a:r>
              <a:rPr lang="ru-RU" sz="2000" b="1" dirty="0"/>
              <a:t>, </a:t>
            </a:r>
            <a:r>
              <a:rPr lang="ru-RU" sz="2000" b="1" dirty="0" smtClean="0"/>
              <a:t>направленные </a:t>
            </a:r>
            <a:r>
              <a:rPr lang="ru-RU" sz="2000" b="1" dirty="0"/>
              <a:t>на реализацию областного закона от 15 января 2018 года № 3-оз  «О содействии участию населения в осуществлении местного самоуправления в иных формах на территориях административных центров и городских поселков муниципальных образований Ленинградской области</a:t>
            </a:r>
            <a:r>
              <a:rPr lang="ru-RU" sz="2000" b="1" dirty="0" smtClean="0"/>
              <a:t>»</a:t>
            </a:r>
            <a:endParaRPr lang="ru-RU" sz="2000" dirty="0"/>
          </a:p>
        </p:txBody>
      </p:sp>
      <p:pic>
        <p:nvPicPr>
          <p:cNvPr id="7170" name="Picture 2" descr="D:\фото\2021 Отчет главы за 2020\1\IMG_0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883" y="2132856"/>
            <a:ext cx="6842597" cy="4561731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767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38976" y="332656"/>
            <a:ext cx="3315816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За </a:t>
            </a:r>
            <a:r>
              <a:rPr lang="ru-RU" b="1" dirty="0"/>
              <a:t>счет выделенных средств из областного бюджета </a:t>
            </a:r>
            <a:r>
              <a:rPr lang="ru-RU" b="1" dirty="0" smtClean="0"/>
              <a:t>проведены работы по  ремонту  пешеходной дорожки от </a:t>
            </a:r>
          </a:p>
          <a:p>
            <a:pPr algn="ctr"/>
            <a:r>
              <a:rPr lang="ru-RU" b="1" dirty="0" smtClean="0"/>
              <a:t>д. 5 вдоль детского сада </a:t>
            </a:r>
          </a:p>
          <a:p>
            <a:pPr algn="ctr"/>
            <a:r>
              <a:rPr lang="ru-RU" b="1" dirty="0" smtClean="0"/>
              <a:t>по ул. Советская в д. Пчева</a:t>
            </a:r>
            <a:endParaRPr lang="ru-RU" dirty="0"/>
          </a:p>
        </p:txBody>
      </p:sp>
      <p:pic>
        <p:nvPicPr>
          <p:cNvPr id="15363" name="Picture 3" descr="D:\фото\2020 Дорожка у детсада\До\до ремонт пешеходной дорожки от дома 5 вдоль дс д. Пчев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40968"/>
            <a:ext cx="5436096" cy="3624064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D:\фото\2020 Дорожка у детсада\До\до ремонт пешеходной дорожки от дома 5 вдоль дс д. Пчева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07256"/>
            <a:ext cx="5198641" cy="3465760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6093296"/>
            <a:ext cx="25922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 </a:t>
            </a:r>
            <a:r>
              <a:rPr lang="ru-RU" dirty="0"/>
              <a:t>выполнения </a:t>
            </a:r>
            <a:r>
              <a:rPr lang="ru-RU" dirty="0" smtClean="0"/>
              <a:t>работ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0375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39893" y="188640"/>
            <a:ext cx="209611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Ход работ</a:t>
            </a:r>
            <a:endParaRPr lang="ru-RU" dirty="0"/>
          </a:p>
        </p:txBody>
      </p:sp>
      <p:pic>
        <p:nvPicPr>
          <p:cNvPr id="16387" name="Picture 3" descr="D:\фото\2020 Дорожка у детсада\Ход работ подготовка\IMG_90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53" y="3212976"/>
            <a:ext cx="5328080" cy="3552054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D:\фото\2020 Дорожка у детсада\Ход работ подготовка\IMG_9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256584" cy="3504389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777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D:\фото\2020 Дорожка у детсада\Ход работ строительство\IMG_9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55" y="3114537"/>
            <a:ext cx="5396958" cy="3597972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D:\фото\2020 Дорожка у детсада\Ход работ строительство\IMG_9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5347"/>
            <a:ext cx="5110469" cy="3406979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218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D:\фото\2020 Дорожка у детсада\Ход работ строительство\IMG_92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184576" cy="3456384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D:\фото\2020 Дорожка у детсада\Ход работ строительство\IMG_92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88973"/>
            <a:ext cx="5292080" cy="3528053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569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фото\2020 Дорожка у детсада\после\IMG_9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60" y="188641"/>
            <a:ext cx="4320479" cy="2880319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D:\фото\2020 Дорожка у детсада\после\IMG_93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1"/>
            <a:ext cx="4370276" cy="2913518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D:\фото\2020 Дорожка у детсада\после\IMG_93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12976"/>
            <a:ext cx="5220072" cy="3480048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993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332656"/>
            <a:ext cx="66967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Демографические процессы на начало </a:t>
            </a:r>
            <a:r>
              <a:rPr lang="ru-RU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2020 </a:t>
            </a:r>
            <a:r>
              <a:rPr lang="ru-RU" b="1" dirty="0">
                <a:latin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2021 года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40579" y="5229200"/>
            <a:ext cx="846283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 Пчевском сельском поселении смертность  населения превышает рождаемость. Численность родившихся в </a:t>
            </a:r>
            <a:r>
              <a:rPr lang="ru-RU" dirty="0" smtClean="0"/>
              <a:t>2020 году составила 7 человек, что на 4 человека меньше, чем в 2019. </a:t>
            </a:r>
            <a:r>
              <a:rPr lang="ru-RU" dirty="0"/>
              <a:t>Численность умерших в </a:t>
            </a:r>
            <a:r>
              <a:rPr lang="ru-RU" dirty="0" smtClean="0"/>
              <a:t>2020 </a:t>
            </a:r>
            <a:r>
              <a:rPr lang="ru-RU" dirty="0"/>
              <a:t>году составила </a:t>
            </a:r>
            <a:r>
              <a:rPr lang="ru-RU" dirty="0" smtClean="0"/>
              <a:t>30 </a:t>
            </a:r>
            <a:r>
              <a:rPr lang="ru-RU" dirty="0"/>
              <a:t>человек, что на </a:t>
            </a:r>
            <a:r>
              <a:rPr lang="ru-RU" dirty="0" smtClean="0"/>
              <a:t>3 </a:t>
            </a:r>
            <a:r>
              <a:rPr lang="ru-RU" dirty="0"/>
              <a:t>человека  больше, чем в </a:t>
            </a:r>
            <a:r>
              <a:rPr lang="ru-RU" dirty="0" smtClean="0"/>
              <a:t>2019 </a:t>
            </a:r>
            <a:r>
              <a:rPr lang="ru-RU" dirty="0"/>
              <a:t>году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331640" y="4581128"/>
            <a:ext cx="18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 01.01.2020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27432" y="4584746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 01.01.2021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60" y="1268760"/>
            <a:ext cx="778982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673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88639"/>
            <a:ext cx="712879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Детская площадка </a:t>
            </a:r>
            <a:r>
              <a:rPr lang="ru-RU" dirty="0"/>
              <a:t>в районе многоквартирных домов 2, 3, 4, 5, 6 </a:t>
            </a:r>
            <a:endParaRPr lang="ru-RU" dirty="0" smtClean="0"/>
          </a:p>
          <a:p>
            <a:pPr algn="ctr"/>
            <a:r>
              <a:rPr lang="ru-RU" dirty="0" smtClean="0"/>
              <a:t>по </a:t>
            </a:r>
            <a:r>
              <a:rPr lang="ru-RU" dirty="0"/>
              <a:t>ул. Советская в д. Пчева</a:t>
            </a:r>
            <a:endParaRPr lang="ru-RU" dirty="0" smtClean="0"/>
          </a:p>
        </p:txBody>
      </p:sp>
      <p:pic>
        <p:nvPicPr>
          <p:cNvPr id="24579" name="Picture 3" descr="D:\фото\2020 Детск площадка Пчева калининский\до\до установка детской площадки в районе МКД 2 3 4 5 6  д. Пчев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5043171" cy="3362114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D:\фото\2020 Детск площадка Пчева калининский\до\IMG_03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735" y="3356992"/>
            <a:ext cx="5043171" cy="3362114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6165304"/>
            <a:ext cx="28083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 выполнения работ</a:t>
            </a:r>
          </a:p>
        </p:txBody>
      </p:sp>
    </p:spTree>
    <p:extLst>
      <p:ext uri="{BB962C8B-B14F-4D97-AF65-F5344CB8AC3E}">
        <p14:creationId xmlns:p14="http://schemas.microsoft.com/office/powerpoint/2010/main" val="1971197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04248" y="6165304"/>
            <a:ext cx="15841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после</a:t>
            </a:r>
          </a:p>
        </p:txBody>
      </p:sp>
      <p:pic>
        <p:nvPicPr>
          <p:cNvPr id="25602" name="Picture 2" descr="D:\фото\2020 Детск площадка Пчева калининский\после\до установка детской площадки в районе МКД 2 3 4 5 6  д. Пчев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7" y="128080"/>
            <a:ext cx="4564568" cy="3384376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D:\фото\2020 Детск площадка Пчева калининский\после\после установка детской площадки в районе МКД 2 3 4 5 6  д. Пчева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65" y="3717031"/>
            <a:ext cx="4463987" cy="2975991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D:\фото\2020 Детск площадка Пчева калининский\после\IMG_02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7" y="3717032"/>
            <a:ext cx="4463987" cy="2975991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36096" y="595563"/>
            <a:ext cx="30963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После выполнения работ</a:t>
            </a:r>
          </a:p>
        </p:txBody>
      </p:sp>
    </p:spTree>
    <p:extLst>
      <p:ext uri="{BB962C8B-B14F-4D97-AF65-F5344CB8AC3E}">
        <p14:creationId xmlns:p14="http://schemas.microsoft.com/office/powerpoint/2010/main" val="90306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8603" y="836712"/>
            <a:ext cx="7560840" cy="5078313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dirty="0" smtClean="0"/>
              <a:t>Администрацией </a:t>
            </a:r>
            <a:r>
              <a:rPr lang="ru-RU" dirty="0"/>
              <a:t>поселения в </a:t>
            </a:r>
            <a:r>
              <a:rPr lang="ru-RU" dirty="0" smtClean="0"/>
              <a:t>2020 </a:t>
            </a:r>
            <a:r>
              <a:rPr lang="ru-RU" dirty="0"/>
              <a:t>году на уровень администрации Киришского муниципального района Ленинградской области были переданы для исполнения следующие полномочия: </a:t>
            </a:r>
          </a:p>
          <a:p>
            <a:pPr algn="just"/>
            <a:r>
              <a:rPr lang="ru-RU" dirty="0"/>
              <a:t>- по вопросам землепользования и архитектуры; </a:t>
            </a:r>
          </a:p>
          <a:p>
            <a:pPr algn="just"/>
            <a:r>
              <a:rPr lang="ru-RU" dirty="0"/>
              <a:t>- по вопросам ГО и ЧС; </a:t>
            </a:r>
          </a:p>
          <a:p>
            <a:pPr algn="just"/>
            <a:r>
              <a:rPr lang="ru-RU" dirty="0"/>
              <a:t>- по созданию условий для развития услуг связи, общественного питания, торговли и бытового обслуживания;</a:t>
            </a:r>
          </a:p>
          <a:p>
            <a:pPr algn="just"/>
            <a:r>
              <a:rPr lang="ru-RU" dirty="0"/>
              <a:t>- по формированию, исполнению и контролю за исполнением бюджета;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полномочия </a:t>
            </a:r>
            <a:r>
              <a:rPr lang="ru-RU" dirty="0"/>
              <a:t>по вывозу умерших людей из внебольничных условий</a:t>
            </a:r>
            <a:r>
              <a:rPr lang="ru-RU" dirty="0" smtClean="0"/>
              <a:t>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полномочия </a:t>
            </a:r>
            <a:r>
              <a:rPr lang="ru-RU" dirty="0"/>
              <a:t>по содержанию мест захоронения</a:t>
            </a:r>
            <a:r>
              <a:rPr lang="ru-RU" dirty="0" smtClean="0"/>
              <a:t>;</a:t>
            </a:r>
            <a:endParaRPr lang="ru-RU" dirty="0"/>
          </a:p>
          <a:p>
            <a:pPr algn="just"/>
            <a:r>
              <a:rPr lang="ru-RU" dirty="0"/>
              <a:t>- по созданию условий для организации досуга и обеспечения услугами организаций культуры;</a:t>
            </a:r>
          </a:p>
          <a:p>
            <a:pPr algn="just"/>
            <a:r>
              <a:rPr lang="ru-RU" dirty="0"/>
              <a:t>- по организации библиотечного обслуживания комплектования и обеспечению сохранности библиотечных фондов;</a:t>
            </a:r>
          </a:p>
          <a:p>
            <a:pPr algn="just"/>
            <a:r>
              <a:rPr lang="ru-RU" dirty="0"/>
              <a:t>- созданию условий для развития малого бизнеса.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56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692696"/>
            <a:ext cx="3240360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  2020 году староста  деревни Витка </a:t>
            </a:r>
            <a:endParaRPr lang="ru-RU" b="1" dirty="0" smtClean="0"/>
          </a:p>
          <a:p>
            <a:pPr algn="ctr"/>
            <a:r>
              <a:rPr lang="ru-RU" b="1" dirty="0" smtClean="0"/>
              <a:t>Ляшенко </a:t>
            </a:r>
          </a:p>
          <a:p>
            <a:pPr algn="ctr"/>
            <a:r>
              <a:rPr lang="ru-RU" b="1" dirty="0" smtClean="0"/>
              <a:t>Галина </a:t>
            </a:r>
            <a:r>
              <a:rPr lang="ru-RU" b="1" dirty="0"/>
              <a:t>Александровна </a:t>
            </a:r>
            <a:endParaRPr lang="ru-RU" b="1" dirty="0" smtClean="0"/>
          </a:p>
          <a:p>
            <a:pPr algn="ctr"/>
            <a:r>
              <a:rPr lang="ru-RU" b="1" dirty="0" smtClean="0"/>
              <a:t>за большую </a:t>
            </a:r>
            <a:r>
              <a:rPr lang="ru-RU" b="1" dirty="0"/>
              <a:t>общественную работу и активную жизненную позицию поощрена благодарностью Губернатора Ленинградской области. </a:t>
            </a:r>
          </a:p>
        </p:txBody>
      </p:sp>
      <p:pic>
        <p:nvPicPr>
          <p:cNvPr id="1026" name="Picture 2" descr="D:\фото\2021 Отчет главы за 2020\от ДН\Ляшенко\IMG-20210120-WA0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8639"/>
            <a:ext cx="4896544" cy="6528725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993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284" y="620688"/>
            <a:ext cx="2448272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Празднование </a:t>
            </a:r>
          </a:p>
          <a:p>
            <a:pPr algn="ctr"/>
            <a:r>
              <a:rPr lang="ru-RU" b="1" dirty="0" smtClean="0"/>
              <a:t>75-летия Победы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в Великой Отечественной войне</a:t>
            </a:r>
          </a:p>
        </p:txBody>
      </p:sp>
      <p:pic>
        <p:nvPicPr>
          <p:cNvPr id="5126" name="Picture 6" descr="D:\фото\2020 День Победы\IMG_9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85116"/>
            <a:ext cx="6264696" cy="4176464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фото\2020 День Победы\IMG_95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8639"/>
            <a:ext cx="6152801" cy="3589135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706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6136" y="6321152"/>
            <a:ext cx="23466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д. Чирково</a:t>
            </a:r>
            <a:endParaRPr lang="ru-RU" dirty="0"/>
          </a:p>
        </p:txBody>
      </p:sp>
      <p:pic>
        <p:nvPicPr>
          <p:cNvPr id="5122" name="Picture 2" descr="D:\фото\2020 День Победы\IMG_96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4452"/>
            <a:ext cx="5004048" cy="3336032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1641" y="160512"/>
            <a:ext cx="19442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д. Пчева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080" y="160512"/>
            <a:ext cx="4986831" cy="33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589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0512"/>
            <a:ext cx="5002808" cy="3339138"/>
          </a:xfrm>
          <a:prstGeom prst="rect">
            <a:avLst/>
          </a:prstGeom>
          <a:noFill/>
          <a:ln w="12700">
            <a:solidFill>
              <a:srgbClr val="B17ED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1052736"/>
            <a:ext cx="221103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д. Городище</a:t>
            </a:r>
            <a:endParaRPr lang="ru-RU" dirty="0"/>
          </a:p>
        </p:txBody>
      </p:sp>
      <p:pic>
        <p:nvPicPr>
          <p:cNvPr id="7171" name="Picture 3" descr="D:\фото\2020 День Победы\IMG_96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35696"/>
            <a:ext cx="5015164" cy="3343443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876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980728"/>
            <a:ext cx="221103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д. Мотохово</a:t>
            </a:r>
            <a:endParaRPr lang="ru-RU" dirty="0"/>
          </a:p>
        </p:txBody>
      </p:sp>
      <p:pic>
        <p:nvPicPr>
          <p:cNvPr id="6148" name="Picture 4" descr="D:\фото\2020 День Победы\IMG_97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5436096" cy="3624064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фото\2020 День Победы\IMG_97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0512"/>
            <a:ext cx="5304399" cy="3536266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38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332656"/>
            <a:ext cx="47525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Э</a:t>
            </a:r>
            <a:r>
              <a:rPr lang="ru-RU" b="1" dirty="0" smtClean="0"/>
              <a:t>кологическая  акция  </a:t>
            </a:r>
            <a:r>
              <a:rPr lang="ru-RU" b="1" dirty="0"/>
              <a:t>«Чистые берега»</a:t>
            </a:r>
          </a:p>
        </p:txBody>
      </p:sp>
      <p:pic>
        <p:nvPicPr>
          <p:cNvPr id="9218" name="Picture 2" descr="D:\фото\2021 Отчет главы за 2020\от ДН\чистые берега\IMG-20210120-WA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34484"/>
            <a:ext cx="4227934" cy="5637245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фото\2021 Отчет главы за 2020\от ДН\чистые берега\IMG-20210120-WA0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23386"/>
            <a:ext cx="4227934" cy="5637245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940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фото\2021 Отчет главы за 2020\от ДН\день деревни\IMG-20210120-WA0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529" y="187902"/>
            <a:ext cx="3688427" cy="4917902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фото\2021 Отчет главы за 2020\от ДН\день деревни\IMG-20210120-WA00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46" y="188639"/>
            <a:ext cx="3687874" cy="4917165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1680" y="6224744"/>
            <a:ext cx="26854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День деревни Пчева</a:t>
            </a:r>
            <a:endParaRPr lang="ru-RU" dirty="0"/>
          </a:p>
        </p:txBody>
      </p:sp>
      <p:pic>
        <p:nvPicPr>
          <p:cNvPr id="10244" name="Picture 4" descr="D:\фото\2021 Отчет главы за 2020\от ДН\день деревни\IMG-20210120-WA00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32922"/>
            <a:ext cx="3039802" cy="4053069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904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35588" y="409833"/>
            <a:ext cx="3528392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</a:rPr>
              <a:t>На территории поселения действует общеобразовательная школа в д. Пчева,  в которой обучаются  </a:t>
            </a:r>
            <a:r>
              <a:rPr lang="ru-RU" dirty="0" smtClean="0">
                <a:latin typeface="Calibri" panose="020F0502020204030204" pitchFamily="34" charset="0"/>
              </a:rPr>
              <a:t>71  </a:t>
            </a:r>
            <a:r>
              <a:rPr lang="ru-RU" dirty="0">
                <a:latin typeface="Calibri" panose="020F0502020204030204" pitchFamily="34" charset="0"/>
              </a:rPr>
              <a:t>человек. В школе преподавательский штат укомплектован и проводятся  занятия по всем направлениям</a:t>
            </a:r>
            <a:r>
              <a:rPr lang="ru-RU" dirty="0" smtClean="0">
                <a:latin typeface="Calibri" panose="020F0502020204030204" pitchFamily="34" charset="0"/>
              </a:rPr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4437112"/>
            <a:ext cx="3312368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</a:rPr>
              <a:t>В период летних каникул на базе школы организуется летний оздоровительный лагерь и трудовая рабочая бригада</a:t>
            </a:r>
            <a:r>
              <a:rPr lang="ru-RU" dirty="0" smtClean="0">
                <a:latin typeface="Calibri" panose="020F0502020204030204" pitchFamily="34" charset="0"/>
              </a:rPr>
              <a:t>.</a:t>
            </a:r>
            <a:endParaRPr lang="ru-RU" dirty="0"/>
          </a:p>
        </p:txBody>
      </p:sp>
      <p:pic>
        <p:nvPicPr>
          <p:cNvPr id="3074" name="Picture 2" descr="D:\фото\2021 Отчет главы за 2020\1\IMG_5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80995"/>
            <a:ext cx="5040052" cy="3360034"/>
          </a:xfrm>
          <a:prstGeom prst="rect">
            <a:avLst/>
          </a:prstGeom>
          <a:noFill/>
          <a:ln w="1905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IMG_77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6240"/>
            <a:ext cx="5112568" cy="3408379"/>
          </a:xfrm>
          <a:prstGeom prst="rect">
            <a:avLst/>
          </a:prstGeom>
          <a:noFill/>
          <a:ln w="1905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589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980728"/>
            <a:ext cx="273630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Захожские</a:t>
            </a:r>
            <a:r>
              <a:rPr lang="ru-RU" b="1" dirty="0" smtClean="0"/>
              <a:t> гулянья в  д. Мотохово</a:t>
            </a:r>
            <a:endParaRPr lang="ru-RU" b="1" dirty="0"/>
          </a:p>
        </p:txBody>
      </p:sp>
      <p:pic>
        <p:nvPicPr>
          <p:cNvPr id="2050" name="Picture 2" descr="D:\фото\2021 Отчет главы за 2020\от ДН\захожские гулянья\20200815_1257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780928"/>
            <a:ext cx="5158287" cy="3868715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ото\2021 Отчет главы за 2020\от ДН\захожские гулянья\IMG-20210120-WA0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452" y="172130"/>
            <a:ext cx="3522772" cy="4697030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124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00192" y="383174"/>
            <a:ext cx="268378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Голосование </a:t>
            </a:r>
            <a:r>
              <a:rPr lang="ru-RU" dirty="0"/>
              <a:t>по внесению поправок в Конституцию Российской Федерации</a:t>
            </a:r>
          </a:p>
        </p:txBody>
      </p:sp>
      <p:pic>
        <p:nvPicPr>
          <p:cNvPr id="1028" name="Picture 4" descr="C:\Users\МАМА\Downloads\IMG_20200627_0857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37517"/>
            <a:ext cx="3096344" cy="4128459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МАМА\Downloads\IMG_20200625_1641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84171"/>
            <a:ext cx="3199284" cy="4265712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МАМА\Downloads\IMG_20200626_1536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180" y="2636912"/>
            <a:ext cx="3021799" cy="4029065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05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297" y="112097"/>
            <a:ext cx="3241963" cy="4325016"/>
          </a:xfrm>
          <a:prstGeom prst="rect">
            <a:avLst/>
          </a:prstGeom>
          <a:noFill/>
          <a:ln w="9525">
            <a:solidFill>
              <a:srgbClr val="B17ED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МАМА\Downloads\IMG_20200911_0931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849555"/>
            <a:ext cx="2952328" cy="3936437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239601" cy="4320481"/>
          </a:xfrm>
          <a:prstGeom prst="rect">
            <a:avLst/>
          </a:prstGeom>
          <a:noFill/>
          <a:ln w="9525">
            <a:solidFill>
              <a:srgbClr val="B17ED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877272"/>
            <a:ext cx="316835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Выборы  </a:t>
            </a:r>
            <a:r>
              <a:rPr lang="ru-RU" dirty="0"/>
              <a:t>Губернатора Ленинградской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92660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5877272"/>
            <a:ext cx="52565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Дезинфицирующие </a:t>
            </a:r>
            <a:r>
              <a:rPr lang="ru-RU" dirty="0"/>
              <a:t>обработки </a:t>
            </a:r>
            <a:r>
              <a:rPr lang="ru-RU" dirty="0" smtClean="0"/>
              <a:t>в д. </a:t>
            </a:r>
            <a:r>
              <a:rPr lang="ru-RU" dirty="0" err="1" smtClean="0"/>
              <a:t>Пчева</a:t>
            </a:r>
            <a:endParaRPr lang="ru-RU" dirty="0"/>
          </a:p>
        </p:txBody>
      </p:sp>
      <p:pic>
        <p:nvPicPr>
          <p:cNvPr id="1026" name="Picture 2" descr="D:\фото\2021 Отчет главы за 2020\от ДН\IMG-20210120-WA0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83793"/>
            <a:ext cx="8424936" cy="4743108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431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9551" y="188640"/>
            <a:ext cx="770485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Бюджет </a:t>
            </a:r>
            <a:r>
              <a:rPr lang="ru-RU" b="1" dirty="0"/>
              <a:t>Пчевского сельского поселения на </a:t>
            </a:r>
            <a:r>
              <a:rPr lang="ru-RU" b="1" dirty="0" smtClean="0"/>
              <a:t>2021 </a:t>
            </a:r>
            <a:r>
              <a:rPr lang="ru-RU" b="1" dirty="0"/>
              <a:t>год составляет: доходная часть </a:t>
            </a:r>
            <a:r>
              <a:rPr lang="ru-RU" b="1" dirty="0" smtClean="0"/>
              <a:t>23 326,60 </a:t>
            </a:r>
            <a:r>
              <a:rPr lang="ru-RU" b="1" dirty="0"/>
              <a:t>тысяч рублей, </a:t>
            </a:r>
            <a:endParaRPr lang="ru-RU" b="1" dirty="0" smtClean="0"/>
          </a:p>
          <a:p>
            <a:pPr algn="ctr"/>
            <a:r>
              <a:rPr lang="ru-RU" b="1" dirty="0" smtClean="0"/>
              <a:t>расходная </a:t>
            </a:r>
            <a:r>
              <a:rPr lang="ru-RU" b="1" dirty="0"/>
              <a:t>часть </a:t>
            </a:r>
            <a:r>
              <a:rPr lang="ru-RU" b="1" dirty="0" smtClean="0"/>
              <a:t> 23 329,60 </a:t>
            </a:r>
            <a:r>
              <a:rPr lang="ru-RU" b="1" dirty="0"/>
              <a:t>тысяч </a:t>
            </a:r>
            <a:r>
              <a:rPr lang="ru-RU" b="1" dirty="0" smtClean="0"/>
              <a:t>рублей.</a:t>
            </a:r>
            <a:endParaRPr lang="ru-RU" dirty="0"/>
          </a:p>
        </p:txBody>
      </p:sp>
      <p:pic>
        <p:nvPicPr>
          <p:cNvPr id="1026" name="Picture 2" descr="D:\фото\2018 виды ПСП\IMG_45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55" y="1351534"/>
            <a:ext cx="7740352" cy="5160235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319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738" y="332656"/>
            <a:ext cx="8511742" cy="618630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 планах </a:t>
            </a:r>
            <a:r>
              <a:rPr lang="ru-RU" b="1" dirty="0" smtClean="0"/>
              <a:t>2021 </a:t>
            </a:r>
            <a:r>
              <a:rPr lang="ru-RU" b="1" dirty="0"/>
              <a:t>года : </a:t>
            </a:r>
            <a:endParaRPr lang="ru-RU" dirty="0"/>
          </a:p>
          <a:p>
            <a:endParaRPr lang="ru-RU" b="1" dirty="0" smtClean="0"/>
          </a:p>
          <a:p>
            <a:pPr algn="just"/>
            <a:r>
              <a:rPr lang="ru-RU" b="1" dirty="0" smtClean="0"/>
              <a:t>- </a:t>
            </a:r>
            <a:r>
              <a:rPr lang="ru-RU" b="1" dirty="0"/>
              <a:t>Мероприятия, направленные на борьбу с борщевиком Сосновского;</a:t>
            </a:r>
          </a:p>
          <a:p>
            <a:pPr algn="just"/>
            <a:r>
              <a:rPr lang="ru-RU" b="1" dirty="0"/>
              <a:t>- Ремонт дорог местного значения в населенных пунктах поселения за счет средств местного бюджета;</a:t>
            </a:r>
          </a:p>
          <a:p>
            <a:pPr algn="just"/>
            <a:r>
              <a:rPr lang="ru-RU" b="1" dirty="0"/>
              <a:t>Реализация областных законов  «о старостах» и «административных центрах» в  настоящем году  позволит выполнить такие мероприятия как: </a:t>
            </a:r>
          </a:p>
          <a:p>
            <a:pPr lvl="0" algn="just"/>
            <a:r>
              <a:rPr lang="ru-RU" b="1" dirty="0"/>
              <a:t>Ремонт участка дороги общего пользования местного значения по улице Героев деревни Пчева;</a:t>
            </a:r>
          </a:p>
          <a:p>
            <a:pPr lvl="0" algn="just"/>
            <a:r>
              <a:rPr lang="ru-RU" b="1" dirty="0"/>
              <a:t>Устройство пожарных водоёмов в  д. Мотохово, д. </a:t>
            </a:r>
            <a:r>
              <a:rPr lang="ru-RU" b="1" dirty="0" err="1"/>
              <a:t>Дуняково</a:t>
            </a:r>
            <a:r>
              <a:rPr lang="ru-RU" b="1" dirty="0"/>
              <a:t>;</a:t>
            </a:r>
          </a:p>
          <a:p>
            <a:pPr lvl="0" algn="just"/>
            <a:r>
              <a:rPr lang="ru-RU" b="1" dirty="0"/>
              <a:t> Ремонт участка дороги общего пользования местного значения в                   д. Чирково;</a:t>
            </a:r>
          </a:p>
          <a:p>
            <a:pPr lvl="0" algn="just"/>
            <a:r>
              <a:rPr lang="ru-RU" b="1" dirty="0"/>
              <a:t> Замена и установка  приборов уличного освещения в </a:t>
            </a:r>
            <a:r>
              <a:rPr lang="ru-RU" b="1" dirty="0" err="1"/>
              <a:t>д.Чирково</a:t>
            </a:r>
            <a:r>
              <a:rPr lang="ru-RU" b="1" dirty="0"/>
              <a:t>,                        д. Городище; </a:t>
            </a:r>
          </a:p>
          <a:p>
            <a:pPr lvl="0" algn="just"/>
            <a:r>
              <a:rPr lang="ru-RU" b="1" dirty="0"/>
              <a:t> Благоустройство </a:t>
            </a:r>
            <a:r>
              <a:rPr lang="ru-RU" b="1" dirty="0" smtClean="0"/>
              <a:t> территории  прилегающей  к  спортивной  площадке  в </a:t>
            </a:r>
          </a:p>
          <a:p>
            <a:pPr lvl="0" algn="just"/>
            <a:r>
              <a:rPr lang="ru-RU" b="1" dirty="0" smtClean="0"/>
              <a:t>д</a:t>
            </a:r>
            <a:r>
              <a:rPr lang="ru-RU" b="1" dirty="0"/>
              <a:t>. Городище;</a:t>
            </a:r>
          </a:p>
          <a:p>
            <a:pPr lvl="0" algn="just"/>
            <a:r>
              <a:rPr lang="ru-RU" b="1" dirty="0"/>
              <a:t>Обрезка деревьев, угрожающих линиям электропередач и жилым домам;</a:t>
            </a:r>
          </a:p>
          <a:p>
            <a:pPr lvl="0" algn="just"/>
            <a:r>
              <a:rPr lang="ru-RU" b="1" dirty="0"/>
              <a:t> Приобретение уличного детского и спортивного оборудования для площадки в районе многоквартирных жилых домов  № 2, 3, 4, 5, 6 </a:t>
            </a:r>
            <a:r>
              <a:rPr lang="ru-RU" b="1" dirty="0" smtClean="0"/>
              <a:t>по улице </a:t>
            </a:r>
            <a:r>
              <a:rPr lang="ru-RU" b="1" dirty="0"/>
              <a:t>Советская  д. Пчева; </a:t>
            </a:r>
          </a:p>
          <a:p>
            <a:pPr lvl="0" algn="just"/>
            <a:r>
              <a:rPr lang="ru-RU" b="1" dirty="0"/>
              <a:t>Благоустройство территории у многоквартирного жилого дома 21 по ул. Героев д. Пчева</a:t>
            </a:r>
            <a:r>
              <a:rPr lang="ru-RU" b="1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6856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1916832"/>
            <a:ext cx="5760640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yrillicOld" pitchFamily="2" charset="0"/>
              </a:rPr>
              <a:t>Благодарим за  </a:t>
            </a:r>
            <a:r>
              <a:rPr lang="ru-RU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yrillicOld" pitchFamily="2" charset="0"/>
              </a:rPr>
              <a:t>внимание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2146296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8144" y="838923"/>
            <a:ext cx="266429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</a:rPr>
              <a:t>Детский сад в д. Пчева посещают  </a:t>
            </a:r>
            <a:r>
              <a:rPr lang="ru-RU" dirty="0" smtClean="0">
                <a:latin typeface="Calibri" panose="020F0502020204030204" pitchFamily="34" charset="0"/>
              </a:rPr>
              <a:t>49  </a:t>
            </a:r>
            <a:r>
              <a:rPr lang="ru-RU" dirty="0">
                <a:latin typeface="Calibri" panose="020F0502020204030204" pitchFamily="34" charset="0"/>
              </a:rPr>
              <a:t>детей, воспитателями которого являются молодые  квалифицированные специалисты</a:t>
            </a:r>
            <a:r>
              <a:rPr lang="ru-RU" dirty="0" smtClean="0">
                <a:latin typeface="Calibri" panose="020F0502020204030204" pitchFamily="34" charset="0"/>
              </a:rPr>
              <a:t>.</a:t>
            </a:r>
            <a:endParaRPr lang="ru-RU" dirty="0"/>
          </a:p>
        </p:txBody>
      </p:sp>
      <p:pic>
        <p:nvPicPr>
          <p:cNvPr id="2051" name="Picture 3" descr="D:\фото\2021 Отчет главы за 2020\1\IMG_67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9"/>
            <a:ext cx="4896544" cy="3264362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фото\2021 Отчет главы за 2020\1\IMG_05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60981"/>
            <a:ext cx="5076056" cy="3384038"/>
          </a:xfrm>
          <a:prstGeom prst="rect">
            <a:avLst/>
          </a:prstGeom>
          <a:noFill/>
          <a:ln w="12700">
            <a:solidFill>
              <a:srgbClr val="B17ED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018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4285</TotalTime>
  <Words>1811</Words>
  <Application>Microsoft Office PowerPoint</Application>
  <PresentationFormat>Экран (4:3)</PresentationFormat>
  <Paragraphs>180</Paragraphs>
  <Slides>86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87" baseType="lpstr"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</dc:creator>
  <cp:lastModifiedBy>User</cp:lastModifiedBy>
  <cp:revision>276</cp:revision>
  <dcterms:created xsi:type="dcterms:W3CDTF">2018-12-04T14:51:03Z</dcterms:created>
  <dcterms:modified xsi:type="dcterms:W3CDTF">2021-01-22T06:25:50Z</dcterms:modified>
</cp:coreProperties>
</file>