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DD3A-53B8-417B-9826-D3DBDDBD1486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A6E8E-8070-4E9E-AF14-49C25AEC5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17249-7167-48E1-9693-330A4B11F246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35ED4-EFDA-435B-A6E1-DF9D65505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5FFF-D999-4A41-A87B-CABF423F784D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DF6F9-6862-4FC0-B6A4-1230C8C59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A49F1-8079-468B-9F86-639F822967CC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E58F9-DB07-491A-9966-ECA54D5EB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5A9C4-F291-4E19-9E05-0CFD82522C1D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44C7-4D8A-438C-9C6D-5FBC2AE56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7C11D-ED28-425F-B080-0EF6069DA5BB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72F51-8AC8-4AF0-8B8A-63A2732D4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4C0B6-0860-4440-8DD8-38544C7B4AC1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6315D-37EA-4CDA-9559-D49EB0B9A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BDE98-D447-4D58-9E20-D36B86E7F78D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E49F1-7956-4A8B-94B8-EF2399847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420A1-ADE5-42D1-8003-8331EC9DCE24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99A0-7255-4FF9-8CF8-CE1FCBE64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83BC-0FA6-4018-9EBF-7CF400746E39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95C7-B33C-4352-84B4-875F18479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4A43-B154-46FA-B036-2905C9780FB1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7231A-DFB4-4D8F-A079-92FB52EF8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72D0C5F5-4079-4A23-B012-B6E3ED419317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1D76290-4E41-411D-9E3A-9C89445FD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1165225"/>
            <a:ext cx="7777162" cy="14001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182563"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СВОБОДНОГО СЕЛЬСКОГО ПОСЕЛЕНИЯ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ПРИМОРСКО-АХТАРСКОГО РАЙОНА 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561262" cy="2808288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Отчет об исполнении бюджета </a:t>
            </a:r>
          </a:p>
          <a:p>
            <a:pPr eaLnBrk="1" hangingPunct="1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Свободного сельского поселения </a:t>
            </a:r>
            <a:r>
              <a:rPr lang="ru-RU" b="1" dirty="0" err="1" smtClean="0">
                <a:solidFill>
                  <a:schemeClr val="tx1"/>
                </a:solidFill>
                <a:latin typeface="Palatino Linotype" pitchFamily="18" charset="0"/>
              </a:rPr>
              <a:t>Приморско-Ахтарского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 района </a:t>
            </a:r>
          </a:p>
          <a:p>
            <a:pPr eaLnBrk="1" hangingPunct="1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за 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2019 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год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115888"/>
            <a:ext cx="6477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5148572" cy="31683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разделу 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"Культура, кинематография"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были запланированы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в сумме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6477,0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рублей. Исполнение составило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6476,8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 или 100 %. 	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22539" name="Прямоугольник 18"/>
          <p:cNvSpPr>
            <a:spLocks noChangeArrowheads="1"/>
          </p:cNvSpPr>
          <p:nvPr/>
        </p:nvSpPr>
        <p:spPr bwMode="auto">
          <a:xfrm>
            <a:off x="254000" y="3500438"/>
            <a:ext cx="489426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1400" dirty="0">
                <a:solidFill>
                  <a:srgbClr val="1D1B11"/>
                </a:solidFill>
                <a:latin typeface="Times New Roman" pitchFamily="18" charset="0"/>
                <a:cs typeface="Times New Roman" pitchFamily="18" charset="0"/>
              </a:rPr>
              <a:t>По данному разделу расходовались средства на содержание муниципальных учреждений: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r>
              <a:rPr lang="ru-RU" sz="1400" dirty="0">
                <a:solidFill>
                  <a:srgbClr val="1D1B11"/>
                </a:solidFill>
                <a:latin typeface="Times New Roman" pitchFamily="18" charset="0"/>
                <a:cs typeface="Times New Roman" pitchFamily="18" charset="0"/>
              </a:rPr>
              <a:t>          - МКУ "СДК хутора Свободного" в сумме – </a:t>
            </a:r>
            <a:r>
              <a:rPr lang="ru-RU" sz="1400" dirty="0" smtClean="0">
                <a:solidFill>
                  <a:srgbClr val="1D1B11"/>
                </a:solidFill>
                <a:latin typeface="Times New Roman" pitchFamily="18" charset="0"/>
                <a:cs typeface="Times New Roman" pitchFamily="18" charset="0"/>
              </a:rPr>
              <a:t>5901,5 </a:t>
            </a:r>
            <a:r>
              <a:rPr lang="ru-RU" sz="1400" dirty="0">
                <a:solidFill>
                  <a:srgbClr val="1D1B11"/>
                </a:solidFill>
                <a:latin typeface="Times New Roman" pitchFamily="18" charset="0"/>
                <a:cs typeface="Times New Roman" pitchFamily="18" charset="0"/>
              </a:rPr>
              <a:t>тыс. руб.;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sz="1400" dirty="0">
                <a:solidFill>
                  <a:srgbClr val="1D1B11"/>
                </a:solidFill>
                <a:latin typeface="Times New Roman" pitchFamily="18" charset="0"/>
                <a:cs typeface="Times New Roman" pitchFamily="18" charset="0"/>
              </a:rPr>
              <a:t>          - МКУК «Свободная ПБ" в сумме – </a:t>
            </a:r>
            <a:r>
              <a:rPr lang="ru-RU" sz="1400" dirty="0" smtClean="0">
                <a:solidFill>
                  <a:srgbClr val="1D1B11"/>
                </a:solidFill>
                <a:latin typeface="Times New Roman" pitchFamily="18" charset="0"/>
                <a:cs typeface="Times New Roman" pitchFamily="18" charset="0"/>
              </a:rPr>
              <a:t>575,3 </a:t>
            </a:r>
            <a:r>
              <a:rPr lang="ru-RU" sz="1400" dirty="0">
                <a:solidFill>
                  <a:srgbClr val="1D1B11"/>
                </a:solidFill>
                <a:latin typeface="Times New Roman" pitchFamily="18" charset="0"/>
                <a:cs typeface="Times New Roman" pitchFamily="18" charset="0"/>
              </a:rPr>
              <a:t>тыс. рублей.</a:t>
            </a:r>
          </a:p>
          <a:p>
            <a:pPr indent="449263"/>
            <a:endParaRPr lang="ru-RU" sz="800" i="1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4"/>
          <p:cNvSpPr>
            <a:spLocks noChangeArrowheads="1"/>
          </p:cNvSpPr>
          <p:nvPr/>
        </p:nvSpPr>
        <p:spPr bwMode="auto">
          <a:xfrm>
            <a:off x="250825" y="1052513"/>
            <a:ext cx="8497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i="1">
                <a:latin typeface="Palatino Linotype" pitchFamily="18" charset="0"/>
              </a:rPr>
              <a:t>	</a:t>
            </a:r>
          </a:p>
        </p:txBody>
      </p:sp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539750" y="549275"/>
            <a:ext cx="799306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2900"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Источники внутреннего финансирования дефицита бюджета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342900"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Решением Совета Свободного сельского поселения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района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года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262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"О бюджете Свободного сельского поселения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района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год"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планировался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бездефицитный,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связи с внесенными изменениями в решение о бюджете в течение года, был утвержден дефицит бюджета Свободного сельского поселения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района в сумме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2039,51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рублей.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Погашение дефицита бюджета Свободного сельского поселения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района планировалось производить за счет изменения  остатков средств на счетах по учету средств бюджета Свободного сельского поселения.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342900"/>
            <a:r>
              <a:rPr lang="ru-RU" dirty="0">
                <a:latin typeface="Times New Roman" pitchFamily="18" charset="0"/>
                <a:cs typeface="Times New Roman" pitchFamily="18" charset="0"/>
              </a:rPr>
              <a:t>В результате исполнения бюджета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 сложился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бюджета в сумме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1535,5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рублей.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32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Бюджет Свободного сельского поселения </a:t>
            </a:r>
            <a:r>
              <a:rPr lang="ru-RU" sz="1600" b="1" dirty="0" err="1" smtClean="0">
                <a:solidFill>
                  <a:schemeClr val="tx1"/>
                </a:solidFill>
                <a:effectLst/>
              </a:rPr>
              <a:t>Приморско-Ахтарского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 района на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2019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год утвержден решением Совета Свободного сельского поселения </a:t>
            </a:r>
            <a:r>
              <a:rPr lang="ru-RU" sz="1600" b="1" dirty="0" err="1" smtClean="0">
                <a:solidFill>
                  <a:schemeClr val="tx1"/>
                </a:solidFill>
                <a:effectLst/>
              </a:rPr>
              <a:t>Приморско-Ахтарского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 района от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14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декабря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2018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года №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262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«О бюджете Свободного сельского поселения </a:t>
            </a:r>
            <a:r>
              <a:rPr lang="ru-RU" sz="1600" b="1" dirty="0" err="1" smtClean="0">
                <a:solidFill>
                  <a:schemeClr val="tx1"/>
                </a:solidFill>
                <a:effectLst/>
              </a:rPr>
              <a:t>Приморско-Ахтарского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 района на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2019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год».</a:t>
            </a:r>
            <a:endParaRPr 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8" name="Прямоугольник 4"/>
          <p:cNvSpPr>
            <a:spLocks noChangeArrowheads="1"/>
          </p:cNvSpPr>
          <p:nvPr/>
        </p:nvSpPr>
        <p:spPr bwMode="auto">
          <a:xfrm>
            <a:off x="2268538" y="2230438"/>
            <a:ext cx="4475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Palatino Linotype" pitchFamily="18" charset="0"/>
              </a:rPr>
              <a:t>Основные характеристики бюджета:</a:t>
            </a:r>
            <a:endParaRPr lang="ru-RU">
              <a:latin typeface="Palatino Linotype" pitchFamily="18" charset="0"/>
            </a:endParaRPr>
          </a:p>
        </p:txBody>
      </p:sp>
      <p:graphicFrame>
        <p:nvGraphicFramePr>
          <p:cNvPr id="14663" name="Group 3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543045"/>
              </p:ext>
            </p:extLst>
          </p:nvPr>
        </p:nvGraphicFramePr>
        <p:xfrm>
          <a:off x="457200" y="2997200"/>
          <a:ext cx="8435975" cy="2089153"/>
        </p:xfrm>
        <a:graphic>
          <a:graphicData uri="http://schemas.openxmlformats.org/drawingml/2006/table">
            <a:tbl>
              <a:tblPr/>
              <a:tblGrid>
                <a:gridCol w="3198813"/>
                <a:gridCol w="1033462"/>
                <a:gridCol w="1087438"/>
                <a:gridCol w="1085850"/>
                <a:gridCol w="1063625"/>
                <a:gridCol w="966787"/>
              </a:tblGrid>
              <a:tr h="3238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факт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292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плану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Налоговые и неналоговые доходы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8895,6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7420,4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7920,2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Безвозмездные поступления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5845,6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5483,0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5483,9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14741,2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12903,4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13404,1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14022,1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14942,9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14939,6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(+)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719,1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-2039,5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-1535,5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/>
              </a:rPr>
              <a:t>Сведения об основных показателях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ru-RU" altLang="ru-RU" sz="1100">
                <a:cs typeface="Times New Roman" pitchFamily="18" charset="0"/>
              </a:rPr>
              <a:t>(тыс. руб.)</a:t>
            </a:r>
            <a:endParaRPr lang="ru-RU" altLang="ru-RU"/>
          </a:p>
        </p:txBody>
      </p:sp>
      <p:graphicFrame>
        <p:nvGraphicFramePr>
          <p:cNvPr id="15510" name="Group 15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719845"/>
              </p:ext>
            </p:extLst>
          </p:nvPr>
        </p:nvGraphicFramePr>
        <p:xfrm>
          <a:off x="468313" y="549275"/>
          <a:ext cx="8135937" cy="5313265"/>
        </p:xfrm>
        <a:graphic>
          <a:graphicData uri="http://schemas.openxmlformats.org/drawingml/2006/table">
            <a:tbl>
              <a:tblPr/>
              <a:tblGrid>
                <a:gridCol w="3471862"/>
                <a:gridCol w="960438"/>
                <a:gridCol w="1014412"/>
                <a:gridCol w="989013"/>
                <a:gridCol w="863600"/>
                <a:gridCol w="836612"/>
              </a:tblGrid>
              <a:tr h="177800">
                <a:tc rowSpan="2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плану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бюджета - ВСЕГО: </a:t>
                      </a: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13825,7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12903,4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13403,2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8021,7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7420,4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7920,2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1493,8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1310,0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1375,3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42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1419,1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1222,2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1634,8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133,8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083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1841,5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1045,6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1045,7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340,7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372,3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371,3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3722,5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3352,3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3375,1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перечисления части прибыли государственных и муниципальных унитарных предприятий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5714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5429,9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5429,9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1893,5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3086,5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3086,5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сельских поселений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3615,6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2117,9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2117,9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сельских поселений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225,5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225,5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/>
              </a:rPr>
              <a:t>	Бюджет Свободного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Приморско-Ахтарского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района по расходам в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2019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году исполнен в сумме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14939,6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тыс. рублей при плановом значении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14942,9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тыс. рублей или на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100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%.</a:t>
            </a:r>
            <a:endPara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2700"/>
            <a:ext cx="8229600" cy="968375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effectLst/>
              </a:rPr>
              <a:t>Расходы на обеспечение деятельности органов местного самоуправления и финансирование мероприятий по разделу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«Общегосударственные вопросы»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19608" name="Group 1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222684"/>
              </p:ext>
            </p:extLst>
          </p:nvPr>
        </p:nvGraphicFramePr>
        <p:xfrm>
          <a:off x="179388" y="1002604"/>
          <a:ext cx="8569325" cy="2138365"/>
        </p:xfrm>
        <a:graphic>
          <a:graphicData uri="http://schemas.openxmlformats.org/drawingml/2006/table">
            <a:tbl>
              <a:tblPr/>
              <a:tblGrid>
                <a:gridCol w="3325812"/>
                <a:gridCol w="847725"/>
                <a:gridCol w="766763"/>
                <a:gridCol w="909637"/>
                <a:gridCol w="909638"/>
                <a:gridCol w="766762"/>
                <a:gridCol w="1042988"/>
              </a:tblGrid>
              <a:tr h="1317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2018г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факт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структура по факту, %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2018г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% к плану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2019г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Администрация (с учетом расходов на главу поселения)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3272,0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3315,5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3315,1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 внешнего муниципального финансового контроля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проведения выборов и референдумов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 "ЦБ Свободного сельского поселения Приморско-Ахтарского района" в том числе: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1462,9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1632,5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1632,2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4782,5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5108,2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5107,4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-3091" y="1268760"/>
            <a:ext cx="5151156" cy="25202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разделу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"Национальная оборона"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в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содержание инспектора ВУБ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составили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221,7 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рублей.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Данные расходы производились по факту поступивших субвенций из федерального бюджета. Исполнение в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году составило100%.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47664" y="3086200"/>
            <a:ext cx="7416824" cy="3771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342900" algn="just"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разделу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"Национальная безопасность и правоохранительная деятельность"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были произведены расходы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7,6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руб., исполнение составило 100%, из них:</a:t>
            </a:r>
          </a:p>
          <a:p>
            <a:pPr indent="342900" algn="just"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</a:rPr>
              <a:t>мероприятия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</a:rPr>
              <a:t> по защите населения и территории от чрезвычайных ситуаций природного и техногенного характера, гражданская оборона</a:t>
            </a:r>
            <a:r>
              <a:rPr lang="ru-RU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1,4 тыс. руб.; </a:t>
            </a:r>
          </a:p>
          <a:p>
            <a:pPr indent="342900" algn="just"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 мероприятия по противодействию коррупции – 3,0 тыс. руб.;</a:t>
            </a:r>
          </a:p>
          <a:p>
            <a:pPr indent="342900" algn="just"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 мероприятия по пожарной безопасности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3,2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рублей.</a:t>
            </a:r>
          </a:p>
          <a:p>
            <a:pPr indent="342900"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7272338" cy="11969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В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2019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году денежные средства бюджета Свободного сельского поселения </a:t>
            </a:r>
            <a:r>
              <a:rPr lang="ru-R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Приморско-Ахтарского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района  расходовались по следующим направлениям: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-11687" y="0"/>
            <a:ext cx="6167863" cy="350100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indent="342900" algn="just">
              <a:defRPr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разделу 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"Национальная экономика"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были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запланированы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в сумме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1638,1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рублей. Исполнение составило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1635,9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рублей, или  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99,9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indent="342900" algn="just"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подразделу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"Дорожное хозяйство (дорожные фонды)"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было запланировано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1637,0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рублей, исполнение составило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1634,8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 (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99,9 %).</a:t>
            </a:r>
            <a:endParaRPr lang="ru-RU" sz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3140968"/>
            <a:ext cx="7092281" cy="3600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indent="342900" algn="just"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подразделу "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Другие вопросы в области национальной экономики"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были запланированы расходы в сумме – 1,1 тыс. рублей на реализацию следующих мероприятий:</a:t>
            </a:r>
          </a:p>
          <a:p>
            <a:pPr indent="342900" algn="just"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 изготовление информационных материалов для субъектов малого и среднего предпринимательства – 1,1 тыс. рублей</a:t>
            </a:r>
          </a:p>
          <a:p>
            <a:pPr indent="342900"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Исполнение по данным видам расходов составило  100 %.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651500" y="1127125"/>
            <a:ext cx="649288" cy="14446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444208" y="764704"/>
            <a:ext cx="2592288" cy="3312368"/>
          </a:xfrm>
          <a:prstGeom prst="snip2Diag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i="1" dirty="0">
                <a:solidFill>
                  <a:srgbClr val="000000"/>
                </a:solidFill>
              </a:rPr>
              <a:t>Остаток  денежных средств дорожного фонда, неиспользованный в </a:t>
            </a:r>
            <a:r>
              <a:rPr lang="ru-RU" sz="1200" i="1" dirty="0" smtClean="0">
                <a:solidFill>
                  <a:srgbClr val="000000"/>
                </a:solidFill>
              </a:rPr>
              <a:t>2019 </a:t>
            </a:r>
            <a:r>
              <a:rPr lang="ru-RU" sz="1200" i="1" dirty="0">
                <a:solidFill>
                  <a:srgbClr val="000000"/>
                </a:solidFill>
              </a:rPr>
              <a:t>году направлен на увеличение бюджетных ассигнований дорожного фонда в </a:t>
            </a:r>
            <a:r>
              <a:rPr lang="ru-RU" sz="1200" i="1" dirty="0" smtClean="0">
                <a:solidFill>
                  <a:srgbClr val="000000"/>
                </a:solidFill>
              </a:rPr>
              <a:t>2020 </a:t>
            </a:r>
            <a:r>
              <a:rPr lang="ru-RU" sz="1200" i="1" dirty="0">
                <a:solidFill>
                  <a:srgbClr val="000000"/>
                </a:solidFill>
              </a:rPr>
              <a:t>году 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1520" y="476672"/>
            <a:ext cx="8784976" cy="5904656"/>
          </a:xfrm>
          <a:prstGeom prst="ellips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1002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indent="342900" algn="just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по разделу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"Жилищно-коммунальное хозяйство"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были запланированы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906,9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рублей. Исполнение составило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906,8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рублей, или  100 %, в том числе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342900"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 мероприятия по модернизации, строительству, реконструкции и ремонту системы водоснабжения –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74,1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рублей;  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оплату и ремонт уличного освещения –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248,0 тыс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рублей; 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организацию и содержание мест захоронения –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252,5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озеленение – 15,0 тыс. рублей;</a:t>
            </a: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прочие работы и услуги –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317,2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рублей, произведен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выкос сорной растительности, уборка несанкционированных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свалок, спил аварийных деревьев.</a:t>
            </a:r>
            <a:endParaRPr lang="ru-RU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уб 6"/>
          <p:cNvSpPr/>
          <p:nvPr/>
        </p:nvSpPr>
        <p:spPr>
          <a:xfrm>
            <a:off x="395288" y="333375"/>
            <a:ext cx="4105275" cy="2879725"/>
          </a:xfrm>
          <a:prstGeom prst="cube">
            <a:avLst>
              <a:gd name="adj" fmla="val 479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разделу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"Образование"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исполнение расходов в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году составило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67,5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 на реализацию мероприятий муниципальной программы "Молодежь Свободного сельского поселения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района". </a:t>
            </a:r>
          </a:p>
        </p:txBody>
      </p:sp>
      <p:sp>
        <p:nvSpPr>
          <p:cNvPr id="8" name="Куб 7"/>
          <p:cNvSpPr/>
          <p:nvPr/>
        </p:nvSpPr>
        <p:spPr>
          <a:xfrm>
            <a:off x="4859338" y="333375"/>
            <a:ext cx="3889375" cy="2735263"/>
          </a:xfrm>
          <a:prstGeom prst="cube">
            <a:avLst>
              <a:gd name="adj" fmla="val 715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 по разделу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"Социальная политика"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году были запланированы в размере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328,2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руб., исполнение составило 100%. По сравнению с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годом расходы увеличились на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21,1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 в связи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с повышением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 выплат пенсионного обеспечения за выслугу лет лиц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ам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замещавшим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муниципальную должность муниципальной службы.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9" name="Куб 8"/>
          <p:cNvSpPr/>
          <p:nvPr/>
        </p:nvSpPr>
        <p:spPr>
          <a:xfrm>
            <a:off x="250825" y="3357563"/>
            <a:ext cx="4105275" cy="2951162"/>
          </a:xfrm>
          <a:prstGeom prst="cube">
            <a:avLst>
              <a:gd name="adj" fmla="val 458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 по разделу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"Физическая культура  и спорт"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составили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36,7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 или 100 % к годовому плану на реализацию мероприятий муниципальной программы "Развитие физической культуры в Свободном сельском поселении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района". </a:t>
            </a:r>
            <a:endParaRPr lang="ru-RU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Куб 9"/>
          <p:cNvSpPr/>
          <p:nvPr/>
        </p:nvSpPr>
        <p:spPr>
          <a:xfrm>
            <a:off x="4572000" y="3357563"/>
            <a:ext cx="4032250" cy="2951162"/>
          </a:xfrm>
          <a:prstGeom prst="cube">
            <a:avLst>
              <a:gd name="adj" fmla="val 564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по разделу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"Средства массовой информации"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составили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150,7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рублей, или 100 % к плану на реализацию мероприятий муниципальной программы "Информационное обслуживание деятельности администрации и Совета Свободного сельского поселения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района". В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г. расходы по данному направлению составили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102,0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рублей.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Увеличение расходов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связано с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увеличением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публикуемых материалов в периодических печатных изданиях.</a:t>
            </a:r>
            <a:endParaRPr lang="ru-RU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592</TotalTime>
  <Words>1092</Words>
  <Application>Microsoft Office PowerPoint</Application>
  <PresentationFormat>Экран (4:3)</PresentationFormat>
  <Paragraphs>228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АДМИНИСТРАЦИЯ СВОБОДНОГО СЕЛЬСКОГО ПОСЕЛЕНИЯ ПРИМОРСКО-АХТАРСКОГО РАЙОНА  </vt:lpstr>
      <vt:lpstr> Бюджет Свободного сельского поселения Приморско-Ахтарского района на 2019 год утвержден решением Совета Свободного сельского поселения Приморско-Ахтарского района от 14 декабря 2018 года № 262 «О бюджете Свободного сельского поселения Приморско-Ахтарского района на 2019 год».</vt:lpstr>
      <vt:lpstr>Сведения об основных показателях доходов бюджета</vt:lpstr>
      <vt:lpstr> Бюджет Свободного сельского поселения Приморско-Ахтарского района по расходам в 2019 году исполнен в сумме 14939,6 тыс. рублей при плановом значении 14942,9 тыс. рублей или на 100 %.</vt:lpstr>
      <vt:lpstr>Расходы на обеспечение деятельности органов местного самоуправления и финансирование мероприятий по разделу «Общегосударственные вопросы»</vt:lpstr>
      <vt:lpstr> В 2019 году денежные средства бюджета Свободного сельского поселения Приморско-Ахтарского района  расходовались по следующим направлениям: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</cp:lastModifiedBy>
  <cp:revision>46</cp:revision>
  <dcterms:modified xsi:type="dcterms:W3CDTF">2020-07-19T13:53:48Z</dcterms:modified>
</cp:coreProperties>
</file>