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DD3A-53B8-417B-9826-D3DBDDBD1486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A6E8E-8070-4E9E-AF14-49C25AEC5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17249-7167-48E1-9693-330A4B11F246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35ED4-EFDA-435B-A6E1-DF9D65505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5FFF-D999-4A41-A87B-CABF423F784D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F6F9-6862-4FC0-B6A4-1230C8C59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A49F1-8079-468B-9F86-639F822967CC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58F9-DB07-491A-9966-ECA54D5EB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5A9C4-F291-4E19-9E05-0CFD82522C1D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44C7-4D8A-438C-9C6D-5FBC2AE56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C11D-ED28-425F-B080-0EF6069DA5BB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2F51-8AC8-4AF0-8B8A-63A2732D4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4C0B6-0860-4440-8DD8-38544C7B4AC1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315D-37EA-4CDA-9559-D49EB0B9A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DE98-D447-4D58-9E20-D36B86E7F78D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49F1-7956-4A8B-94B8-EF2399847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20A1-ADE5-42D1-8003-8331EC9DCE24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99A0-7255-4FF9-8CF8-CE1FCBE64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83BC-0FA6-4018-9EBF-7CF400746E39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95C7-B33C-4352-84B4-875F18479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4A43-B154-46FA-B036-2905C9780FB1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231A-DFB4-4D8F-A079-92FB52EF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72D0C5F5-4079-4A23-B012-B6E3ED419317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1D76290-4E41-411D-9E3A-9C89445FD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165225"/>
            <a:ext cx="7777162" cy="14001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182563"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СВОБОДНОГО СЕЛЬСКОГО ПОСЕЛЕНИЯ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ПРИМОРСКО-АХТАРСКОГО РАЙОНА 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561262" cy="2808288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b="1" smtClean="0">
                <a:solidFill>
                  <a:schemeClr val="tx1"/>
                </a:solidFill>
                <a:latin typeface="Palatino Linotype" pitchFamily="18" charset="0"/>
              </a:rPr>
              <a:t>Отчет об исполнении бюджета 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solidFill>
                  <a:schemeClr val="tx1"/>
                </a:solidFill>
                <a:latin typeface="Palatino Linotype" pitchFamily="18" charset="0"/>
              </a:rPr>
              <a:t>Свободного сельского поселения Приморско-Ахтарского района 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solidFill>
                  <a:schemeClr val="tx1"/>
                </a:solidFill>
                <a:latin typeface="Palatino Linotype" pitchFamily="18" charset="0"/>
              </a:rPr>
              <a:t>за 2017 год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15888"/>
            <a:ext cx="6477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5148572" cy="3168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"Культура, кинематография"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были запланированы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в сумме 2883,9 тыс. рублей. Исполнение составило 2883,7 тыс. рублей или 100 %. 	</a:t>
            </a: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292725" y="1412875"/>
            <a:ext cx="503238" cy="2159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099007" y="195559"/>
            <a:ext cx="2592288" cy="2520280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Средства выделенные из краевого бюджета бюджету Свободного сельского поселения на выплату заработной платы работникам культуры составили 899,3 тыс. руб., из них было фактически израсходовано 899,3 тыс. рублей.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6236568" y="2852936"/>
            <a:ext cx="2592288" cy="3168352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Средства местного бюджета на  повышение уровня средней заработной платы работников  были запланированы в сумме 37,0 тыс. рублей, произведено расходов на условиях софинансирования с краевым бюджетом в сумме 37,0 тыс. рублей.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2539" name="Прямоугольник 18"/>
          <p:cNvSpPr>
            <a:spLocks noChangeArrowheads="1"/>
          </p:cNvSpPr>
          <p:nvPr/>
        </p:nvSpPr>
        <p:spPr bwMode="auto">
          <a:xfrm>
            <a:off x="254000" y="3500438"/>
            <a:ext cx="4894263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140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По данному разделу расходовались средства на содержание муниципальных учреждений: 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140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          - МКУ "СДК хутора Свободного" в сумме – 1560,5 тыс. руб.;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sz="140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          - МКУК «Свободная ПБ" в сумме – 302,0 тыс. рублей.</a:t>
            </a:r>
          </a:p>
          <a:p>
            <a:pPr indent="449263"/>
            <a:endParaRPr lang="ru-RU" sz="800" i="1">
              <a:latin typeface="Palatino Linotype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300663" y="2857500"/>
            <a:ext cx="504825" cy="2159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4"/>
          <p:cNvSpPr>
            <a:spLocks noChangeArrowheads="1"/>
          </p:cNvSpPr>
          <p:nvPr/>
        </p:nvSpPr>
        <p:spPr bwMode="auto">
          <a:xfrm>
            <a:off x="250825" y="1052513"/>
            <a:ext cx="8497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i="1">
                <a:latin typeface="Palatino Linotype" pitchFamily="18" charset="0"/>
              </a:rPr>
              <a:t>	</a:t>
            </a:r>
          </a:p>
        </p:txBody>
      </p:sp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539750" y="549275"/>
            <a:ext cx="7993063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 algn="ctr"/>
            <a:r>
              <a:rPr lang="ru-RU" b="1"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 бюджета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indent="342900" algn="ctr"/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>
                <a:latin typeface="Times New Roman" pitchFamily="18" charset="0"/>
                <a:cs typeface="Times New Roman" pitchFamily="18" charset="0"/>
              </a:rPr>
              <a:t>Решением Совета Свободного сельского поселения Приморско-Ахтарского района от 20 декабря 2016 года № 135 "О бюджете Свободного сельского поселения Приморско-Ахтарского района на 2016 год" дефицит бюджета планировался в сумме – 0,0 тыс. рублей, в связи с внесенными изменениями в решение о бюджете в течение года, был утвержден дефицит бюджета Свободного сельского поселения Приморско-Ахтарского района в сумме – 227,2 тыс. рублей.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>
                <a:latin typeface="Times New Roman" pitchFamily="18" charset="0"/>
                <a:cs typeface="Times New Roman" pitchFamily="18" charset="0"/>
              </a:rPr>
              <a:t>Погашение дефицита бюджета Свободного сельского поселения Приморско-Ахтарского района планировалось производить за счет изменения  остатков средств на счетах по учету средств бюджета Свободного сельского поселения.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indent="342900"/>
            <a:r>
              <a:rPr lang="ru-RU">
                <a:latin typeface="Times New Roman" pitchFamily="18" charset="0"/>
                <a:cs typeface="Times New Roman" pitchFamily="18" charset="0"/>
              </a:rPr>
              <a:t>В результате исполнения бюджета за 2017 год сложился профицит бюджета в сумме  376,6 тыс. рублей.</a:t>
            </a:r>
            <a:endParaRPr lang="ru-RU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32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ru-RU" sz="160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smtClean="0">
                <a:solidFill>
                  <a:schemeClr val="tx1"/>
                </a:solidFill>
                <a:effectLst/>
              </a:rPr>
              <a:t>Бюджет Свободного сельского поселения Приморско-Ахтарского района на 2017 год утвержден решением Совета Свободного сельского поселения Приморско-Ахтарского района от 20 декабря 2016 года № 135 «О бюджете Свободного сельского поселения Приморско-Ахтарского района на 2017 год».</a:t>
            </a:r>
            <a:endParaRPr lang="ru-RU" sz="16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2268538" y="2230438"/>
            <a:ext cx="4475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Palatino Linotype" pitchFamily="18" charset="0"/>
              </a:rPr>
              <a:t>Основные характеристики бюджета:</a:t>
            </a:r>
            <a:endParaRPr lang="ru-RU">
              <a:latin typeface="Palatino Linotype" pitchFamily="18" charset="0"/>
            </a:endParaRPr>
          </a:p>
        </p:txBody>
      </p:sp>
      <p:graphicFrame>
        <p:nvGraphicFramePr>
          <p:cNvPr id="14663" name="Group 327"/>
          <p:cNvGraphicFramePr>
            <a:graphicFrameLocks noGrp="1"/>
          </p:cNvGraphicFramePr>
          <p:nvPr>
            <p:ph idx="1"/>
          </p:nvPr>
        </p:nvGraphicFramePr>
        <p:xfrm>
          <a:off x="457200" y="2997200"/>
          <a:ext cx="8435975" cy="2089150"/>
        </p:xfrm>
        <a:graphic>
          <a:graphicData uri="http://schemas.openxmlformats.org/drawingml/2006/table">
            <a:tbl>
              <a:tblPr/>
              <a:tblGrid>
                <a:gridCol w="3198813"/>
                <a:gridCol w="1033462"/>
                <a:gridCol w="1087438"/>
                <a:gridCol w="1085850"/>
                <a:gridCol w="1063625"/>
                <a:gridCol w="966787"/>
              </a:tblGrid>
              <a:tr h="323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г. факт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292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плану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6827,2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2920,3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3817,5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9747,5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11605,4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11839,2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11137,7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11832,6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11462,6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-1390,2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376,6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ru-RU" altLang="ru-RU" sz="1100">
                <a:cs typeface="Times New Roman" pitchFamily="18" charset="0"/>
              </a:rPr>
              <a:t>(тыс. руб.)</a:t>
            </a:r>
            <a:endParaRPr lang="ru-RU" altLang="ru-RU"/>
          </a:p>
        </p:txBody>
      </p:sp>
      <p:graphicFrame>
        <p:nvGraphicFramePr>
          <p:cNvPr id="15510" name="Group 150"/>
          <p:cNvGraphicFramePr>
            <a:graphicFrameLocks noGrp="1"/>
          </p:cNvGraphicFramePr>
          <p:nvPr>
            <p:ph idx="1"/>
          </p:nvPr>
        </p:nvGraphicFramePr>
        <p:xfrm>
          <a:off x="468313" y="549275"/>
          <a:ext cx="8135937" cy="5243513"/>
        </p:xfrm>
        <a:graphic>
          <a:graphicData uri="http://schemas.openxmlformats.org/drawingml/2006/table">
            <a:tbl>
              <a:tblPr/>
              <a:tblGrid>
                <a:gridCol w="3471862"/>
                <a:gridCol w="960438"/>
                <a:gridCol w="1014412"/>
                <a:gridCol w="989013"/>
                <a:gridCol w="863600"/>
                <a:gridCol w="836612"/>
              </a:tblGrid>
              <a:tr h="177800">
                <a:tc row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2016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плану 2017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 - ВСЕГО: 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9747,5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11605,4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11839,2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6827,2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7790,5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8021,7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1776,2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1450,0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1528,6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1231,0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1228,5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1237,7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700,5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1307,0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1308,7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2766,3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3430,0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3543,7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перечисления части прибыли государственных и муниципальных унитарных предприятий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2920,3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3814,9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3817,5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1737,5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880,1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880,1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сельских поселений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843,2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2672,7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2672,7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254,9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сельских поселений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194,2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74,9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ru-RU" sz="2000" smtClean="0">
                <a:solidFill>
                  <a:schemeClr val="tx1"/>
                </a:solidFill>
                <a:effectLst/>
              </a:rPr>
              <a:t>	Бюджет Свободного сельского поселения Приморско-Ахтарского района по расходам в 2017 году исполнен в сумме 11462,6 тыс. рублей при плановом значении 11832,6 тыс. рублей или на 96,9 %.</a:t>
            </a:r>
            <a:endParaRPr lang="ru-RU" sz="2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2700"/>
            <a:ext cx="8229600" cy="968375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19608" name="Group 152"/>
          <p:cNvGraphicFramePr>
            <a:graphicFrameLocks noGrp="1"/>
          </p:cNvGraphicFramePr>
          <p:nvPr>
            <p:ph idx="1"/>
          </p:nvPr>
        </p:nvGraphicFramePr>
        <p:xfrm>
          <a:off x="179388" y="1100138"/>
          <a:ext cx="8569325" cy="1771650"/>
        </p:xfrm>
        <a:graphic>
          <a:graphicData uri="http://schemas.openxmlformats.org/drawingml/2006/table">
            <a:tbl>
              <a:tblPr/>
              <a:tblGrid>
                <a:gridCol w="3325812"/>
                <a:gridCol w="847725"/>
                <a:gridCol w="766763"/>
                <a:gridCol w="909637"/>
                <a:gridCol w="909638"/>
                <a:gridCol w="766762"/>
                <a:gridCol w="1042988"/>
              </a:tblGrid>
              <a:tr h="1317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2016г. факт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 по факту, %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 2016г.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 к плану 2017г.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(с учетом расходов на главу поселения)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3010,3</a:t>
                      </a: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2995,4</a:t>
                      </a: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2995,2</a:t>
                      </a: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внешнего муниципального финансового контроля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44,9</a:t>
                      </a: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 "ЦБ Свободного сельского поселения Приморско-Ахтарского района" в том числе: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1220,1</a:t>
                      </a: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1157,4</a:t>
                      </a: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1157,3</a:t>
                      </a: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3573,1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4197,8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4193,5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-3091" y="1268760"/>
            <a:ext cx="5151156" cy="25202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"Национальная оборона"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в 2017 году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содержание инспектора ВУБ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составили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186,0  тыс. рублей, что на 4,4 тыс. руб. меньше, чем в 2016 году. Данные расходы производились по факту поступивших субвенций из федерального бюджета. Исполнение в 2017 году составило100%.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47664" y="3086200"/>
            <a:ext cx="7416824" cy="3771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"Национальная безопасность и правоохранительная деятельность"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были произведены расходы в сумме 7,6 тыс. руб., исполнение составило 100%, из них:</a:t>
            </a:r>
          </a:p>
          <a:p>
            <a:pPr indent="342900" algn="just"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мероприятия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</a:rPr>
              <a:t> по защите населения и территории от чрезвычайных ситуаций природного и техногенного характера, гражданская оборона</a:t>
            </a:r>
            <a:r>
              <a:rPr lang="ru-RU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1,4 тыс. руб.; </a:t>
            </a:r>
          </a:p>
          <a:p>
            <a:pPr indent="342900" algn="just"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мероприятия по противодействию коррупции – 3,0 тыс. руб.;</a:t>
            </a:r>
          </a:p>
          <a:p>
            <a:pPr indent="342900" algn="just"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мероприятия по пожарной безопасности – 3,2 тыс. рублей.</a:t>
            </a:r>
          </a:p>
          <a:p>
            <a:pPr indent="342900"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7272338" cy="11969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ru-RU" sz="20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В 2017 году денежные средства бюджета Свободного сельского поселения Приморско-Ахтарского района  расходовались по следующим направлениям: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-11687" y="0"/>
            <a:ext cx="6167863" cy="35010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 </a:t>
            </a:r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"Национальная экономика" </a:t>
            </a: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были</a:t>
            </a:r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запланированы</a:t>
            </a:r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в сумме 3453,9 тыс. рублей. Исполнение составило 3088,6 тыс. рублей, или   89,4 %.</a:t>
            </a:r>
          </a:p>
          <a:p>
            <a:pPr indent="342900" algn="just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подразделу</a:t>
            </a:r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"Дорожное хозяйство (дорожные фонды)" </a:t>
            </a: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было запланировано 3452,8 тыс. рублей, исполнение составило 3087,5 тыс. рублей (89,4 %), в том числе:</a:t>
            </a:r>
          </a:p>
          <a:p>
            <a:pPr indent="342900" algn="just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ремонт и содержание автомобильных дорог – 2630 тыс. рублей</a:t>
            </a:r>
          </a:p>
          <a:p>
            <a:pPr indent="342900" algn="just">
              <a:defRPr/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приобретение и установку дорожных знаков – 457,5 тыс. рублей.</a:t>
            </a:r>
          </a:p>
        </p:txBody>
      </p:sp>
      <p:sp>
        <p:nvSpPr>
          <p:cNvPr id="5" name="Овал 4"/>
          <p:cNvSpPr/>
          <p:nvPr/>
        </p:nvSpPr>
        <p:spPr>
          <a:xfrm>
            <a:off x="251520" y="3140968"/>
            <a:ext cx="7092281" cy="3600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подразделу "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национальной экономики"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были запланированы расходы в сумме – 1,1 тыс. рублей на реализацию следующих мероприятий:</a:t>
            </a:r>
          </a:p>
          <a:p>
            <a:pPr indent="342900" algn="just"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изготовление информационных материалов для субъектов малого и среднего предпринимательства – 1,1 тыс. рублей</a:t>
            </a:r>
          </a:p>
          <a:p>
            <a:pPr indent="342900"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Исполнение по данным видам расходов составило  100 %.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651500" y="1127125"/>
            <a:ext cx="649288" cy="14446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44208" y="764704"/>
            <a:ext cx="2592288" cy="3312368"/>
          </a:xfrm>
          <a:prstGeom prst="snip2Diag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i="1">
                <a:solidFill>
                  <a:srgbClr val="000000"/>
                </a:solidFill>
              </a:rPr>
              <a:t>Остаток  денежных средств дорожного фонда, неиспользованный в 2017 году направлен на увеличение бюджетных ассигнований дорожного фонда в 2018 году 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1520" y="404664"/>
            <a:ext cx="8784976" cy="5904656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по разделу 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"Жилищно-коммунальное хозяйство"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были запланированы в сумме 626,5 тыс. рублей. Исполнение составило 626,4 тыс. рублей, или  100 %, в том числе:</a:t>
            </a:r>
          </a:p>
          <a:p>
            <a:pPr indent="342900" algn="just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оплату и ремонт уличного освещения – 178,2 тыс. рублей по сравнению с 2016г. на 180,3 тыс. руб. меньше в связи с уменьшением расходов на ремонт;</a:t>
            </a:r>
          </a:p>
          <a:p>
            <a:pPr indent="342900" algn="just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организацию и содержание мест захоронения – 79,6 тыс. рублей (на уровне 2016 года);</a:t>
            </a:r>
          </a:p>
          <a:p>
            <a:pPr indent="342900" algn="just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сбор и вывоз ТКО – 134,0 тыс. рублей;</a:t>
            </a:r>
          </a:p>
          <a:p>
            <a:pPr indent="342900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прочие работы и услуги – 234,6 тыс. рублей, по сравнению с 2016 годом меньше на 132,4 тыс. рублей; произведен выкос сорной растительности, уборка несанкционированных свалок.</a:t>
            </a:r>
            <a:endParaRPr 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288" y="333375"/>
            <a:ext cx="4105275" cy="2879725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"Образование"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исполнение расходов в 2017 году составило 77,6 тыс. руб. на реализацию мероприятий муниципальной программы "Молодежь Свободного сельского поселения Приморско-Ахтарского района". План выполнен на 100 %.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(на уровне 2016 года)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Куб 7"/>
          <p:cNvSpPr/>
          <p:nvPr/>
        </p:nvSpPr>
        <p:spPr>
          <a:xfrm>
            <a:off x="4859338" y="333375"/>
            <a:ext cx="3889375" cy="2735263"/>
          </a:xfrm>
          <a:prstGeom prst="cube">
            <a:avLst>
              <a:gd name="adj" fmla="val 715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 по разделу 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"Социальная политика"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2017 году были запланированы в размере 288,2 тыс. руб., исполнение составило 100%. По сравнению с 2016 годом расходы увеличились на 103,6 тыс. рублей в связи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с повышением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 выплат пенсионного обеспечения за выслугу лет лиц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ам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замещавшему муниципальную должность муниципальной службы.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9" name="Куб 8"/>
          <p:cNvSpPr/>
          <p:nvPr/>
        </p:nvSpPr>
        <p:spPr>
          <a:xfrm>
            <a:off x="250825" y="3357563"/>
            <a:ext cx="4105275" cy="2951162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 по разделу 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"Физическая культура  и спорт"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составили 39,7 тыс. рублей или 100 % к годовому плану на реализацию мероприятий муниципальной программы "Развитие физической культуры в Свободном сельском поселении Приморско-Ахтарского района".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(на уровне 2016 года).</a:t>
            </a:r>
          </a:p>
        </p:txBody>
      </p:sp>
      <p:sp>
        <p:nvSpPr>
          <p:cNvPr id="10" name="Куб 9"/>
          <p:cNvSpPr/>
          <p:nvPr/>
        </p:nvSpPr>
        <p:spPr>
          <a:xfrm>
            <a:off x="4572000" y="3357563"/>
            <a:ext cx="4032250" cy="2951162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по разделу 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"Средства массовой информации"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составили 70,3 тыс. рублей, или 100 % к плану на реализацию мероприятий муниципальной программы "Информационное обслуживание деятельности администрации и Совета Свободного сельского поселения Приморско-Ахтарского района". В 2016 г. расходы по данному направлению составили 158,0 тыс. рублей. Значительное снижение расходов связано с сокращением публикуемых материалов в периодических печатных изданиях.</a:t>
            </a:r>
            <a:endParaRPr 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405</TotalTime>
  <Words>1094</Words>
  <Application>Microsoft Office PowerPoint</Application>
  <PresentationFormat>Экран (4:3)</PresentationFormat>
  <Paragraphs>226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Palatino Linotype</vt:lpstr>
      <vt:lpstr>Century Gothic</vt:lpstr>
      <vt:lpstr>Courier New</vt:lpstr>
      <vt:lpstr>Calibri</vt:lpstr>
      <vt:lpstr>Times New Roman</vt:lpstr>
      <vt:lpstr>Исполнительная</vt:lpstr>
      <vt:lpstr>Исполнительная</vt:lpstr>
      <vt:lpstr>АДМИНИСТРАЦИЯ СВОБОДНОГО СЕЛЬСКОГО ПОСЕЛЕНИЯ ПРИМОРСКО-АХТАРСКОГО РАЙОНА  </vt:lpstr>
      <vt:lpstr> Бюджет Свободного сельского поселения Приморско-Ахтарского района на 2017 год утвержден решением Совета Свободного сельского поселения Приморско-Ахтарского района от 20 декабря 2016 года № 135 «О бюджете Свободного сельского поселения Приморско-Ахтарского района на 2017 год».</vt:lpstr>
      <vt:lpstr>Сведения об основных показателях доходов бюджета</vt:lpstr>
      <vt:lpstr> Бюджет Свободного сельского поселения Приморско-Ахтарского района по расходам в 2017 году исполнен в сумме 11462,6 тыс. рублей при плановом значении 11832,6 тыс. рублей или на 96,9 %.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2017 году денежные средства бюджета Свободного сельского поселения Приморско-Ахтарского района  расходовались по следующим направлениям: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Customer</cp:lastModifiedBy>
  <cp:revision>30</cp:revision>
  <dcterms:modified xsi:type="dcterms:W3CDTF">2018-07-25T05:45:53Z</dcterms:modified>
</cp:coreProperties>
</file>