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669088" cy="98853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74" y="2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616B9-6941-4DEB-B41B-E9F3A961D2CA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938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38938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87913-36B3-48C9-8AB5-99448715C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1246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0F692-A923-4CDB-8F34-FB3E00DAEF9A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46275" y="742950"/>
            <a:ext cx="2776538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95548"/>
            <a:ext cx="5335270" cy="44484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938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38938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BB0C7-ABF9-46B0-BDD4-11891019C4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048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8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9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50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59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97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44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2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4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1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38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93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9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9BD32-7015-4EEF-A621-54339BE47718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B98A-156D-48D5-8C54-C2E142E72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47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27384" y="6444208"/>
            <a:ext cx="2305891" cy="2699792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6094" y="1187624"/>
            <a:ext cx="4044317" cy="504056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18 - 19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НОЯБРЯ</a:t>
            </a:r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34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ВСЕРОССИЙСКИЕ</a:t>
            </a:r>
            <a:r>
              <a:rPr lang="ru-RU" sz="11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11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54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 Н </a:t>
            </a:r>
            <a:r>
              <a:rPr lang="ru-RU" sz="54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</a:t>
            </a:r>
            <a:r>
              <a:rPr lang="ru-RU" sz="54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54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54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ОТКРЫТЫХ </a:t>
            </a:r>
            <a:r>
              <a:rPr lang="ru-RU" sz="34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34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54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ДВЕРЕЙ</a:t>
            </a:r>
            <a:r>
              <a:rPr lang="ru-RU" sz="34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34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ДЛЯ </a:t>
            </a:r>
            <a:r>
              <a:rPr lang="ru-RU" sz="28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ФИЗИЧЕСКИХ </a:t>
            </a:r>
            <a:r>
              <a:rPr lang="ru-RU" sz="28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ЛИЦ</a:t>
            </a:r>
            <a:br>
              <a:rPr lang="ru-RU" sz="28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2 0 </a:t>
            </a:r>
            <a:r>
              <a:rPr lang="ru-RU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</a:t>
            </a:r>
            <a:r>
              <a:rPr lang="ru-RU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6</a:t>
            </a:r>
            <a:r>
              <a:rPr lang="ru-RU" sz="72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72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635410" y="2002612"/>
            <a:ext cx="4044011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ru-RU" sz="5400" b="1" dirty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2" name="Рисунок 14" descr="C:\Users\panova_ea\Desktop\ФНС\Новая папка\word\jpg\1_razde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54" t="3978" r="1913" b="4396"/>
          <a:stretch/>
        </p:blipFill>
        <p:spPr bwMode="auto">
          <a:xfrm>
            <a:off x="426893" y="6516216"/>
            <a:ext cx="1397336" cy="143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86783" y="8356136"/>
            <a:ext cx="2077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WWW.NALOG.RU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78507" y="6300192"/>
            <a:ext cx="4579493" cy="2843808"/>
          </a:xfrm>
          <a:prstGeom prst="rect">
            <a:avLst/>
          </a:prstGeom>
          <a:noFill/>
          <a:ln>
            <a:solidFill>
              <a:srgbClr val="006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35410" y="6047472"/>
            <a:ext cx="4044011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400" b="1" dirty="0" smtClean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r>
              <a:rPr lang="ru-RU" sz="32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ПОРЯДОК  УПЛАТЫ</a:t>
            </a:r>
          </a:p>
          <a:p>
            <a:r>
              <a:rPr lang="ru-RU" sz="5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  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НАЛОГА  НА  ИМУЩЕСТВО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ЗЕМЕЛЬНОГО   Н А Л О Г А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ТРАНСПОРТНОГО НАЛОГА</a:t>
            </a:r>
          </a:p>
          <a:p>
            <a:endParaRPr lang="ru-RU" sz="900" b="1" dirty="0" smtClean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ru-RU" b="1" i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КОНСУЛЬТАЦИИ  СПЕЦИАЛИСТОВ</a:t>
            </a:r>
          </a:p>
          <a:p>
            <a:endParaRPr lang="ru-RU" sz="1000" b="1" dirty="0" smtClean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ru-RU" sz="22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Контакт-центр </a:t>
            </a:r>
            <a:r>
              <a:rPr lang="ru-RU" sz="28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8-800-222-22-22 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F Din Text Cond Pro" panose="02000000000000000000" pitchFamily="2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783" y="1403648"/>
            <a:ext cx="219231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PF Din Text Cond Pro" panose="02000000000000000000" pitchFamily="2" charset="0"/>
              </a:rPr>
              <a:t>МЕЖРАЙОННАЯ ИНСПЕКЦИЯ ФЕДЕРАЛЬНОЙ НАЛОГОВОЙ СЛУЖБЫ № 4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PF Din Text Cond Pro" panose="02000000000000000000" pitchFamily="2" charset="0"/>
              </a:rPr>
              <a:t>ПО РЕСПУБЛИКЕ КОМИ</a:t>
            </a:r>
          </a:p>
          <a:p>
            <a:r>
              <a:rPr lang="ru-RU" b="1" u="sng" dirty="0" smtClean="0">
                <a:solidFill>
                  <a:schemeClr val="bg1"/>
                </a:solidFill>
                <a:latin typeface="PF Din Text Cond Pro" panose="02000000000000000000" pitchFamily="2" charset="0"/>
              </a:rPr>
              <a:t> </a:t>
            </a:r>
            <a:endParaRPr lang="ru-RU" u="sng" dirty="0">
              <a:solidFill>
                <a:schemeClr val="bg1"/>
              </a:solidFill>
              <a:latin typeface="PF Din Text Cond Pro" panose="02000000000000000000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-27384" y="0"/>
            <a:ext cx="2305891" cy="6444208"/>
          </a:xfrm>
          <a:prstGeom prst="rect">
            <a:avLst/>
          </a:prstGeom>
          <a:gradFill flip="none" rotWithShape="1">
            <a:gsLst>
              <a:gs pos="0">
                <a:srgbClr val="0066B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6190" y="1465237"/>
            <a:ext cx="219231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МЕЖРАЙОННАЯ ИНСПЕКЦИЯ </a:t>
            </a:r>
            <a:r>
              <a:rPr lang="ru-RU" sz="2200" b="1" dirty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ФЕДЕРАЛЬНОЙ НАЛОГОВОЙ </a:t>
            </a:r>
            <a:r>
              <a:rPr lang="ru-RU" sz="2200" b="1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СЛУЖБЫ </a:t>
            </a:r>
            <a:r>
              <a:rPr lang="ru-RU" sz="2200" b="1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4</a:t>
            </a:r>
            <a:endParaRPr lang="ru-RU" sz="2200" b="1" dirty="0">
              <a:solidFill>
                <a:srgbClr val="0066B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200" b="1" dirty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</a:t>
            </a:r>
            <a:r>
              <a:rPr lang="ru-RU" sz="2200" b="1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РЕСПУБЛИКЕ </a:t>
            </a:r>
            <a:r>
              <a:rPr lang="ru-RU" sz="2200" b="1" dirty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КОМИ </a:t>
            </a:r>
          </a:p>
          <a:p>
            <a:r>
              <a:rPr lang="ru-RU" sz="2200" b="1" u="sng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2200" u="sng" dirty="0">
              <a:solidFill>
                <a:srgbClr val="0066B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1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46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18 - 19 НОЯБРЯ ВСЕРОССИЙСКИЕ Д Н И ОТКРЫТЫХ  ДВЕРЕЙ ДЛЯ ФИЗИЧЕСКИХ ЛИЦ 2 0 1 6 </vt:lpstr>
    </vt:vector>
  </TitlesOfParts>
  <Company>УФНС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Сергеевна Кочергина</dc:creator>
  <cp:lastModifiedBy>Коринецкая Татьяна Ивановна</cp:lastModifiedBy>
  <cp:revision>49</cp:revision>
  <cp:lastPrinted>2014-09-18T07:25:03Z</cp:lastPrinted>
  <dcterms:created xsi:type="dcterms:W3CDTF">2013-10-11T08:13:59Z</dcterms:created>
  <dcterms:modified xsi:type="dcterms:W3CDTF">2016-10-28T09:11:24Z</dcterms:modified>
</cp:coreProperties>
</file>