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1"/>
  </p:sldMasterIdLst>
  <p:sldIdLst>
    <p:sldId id="262" r:id="rId2"/>
    <p:sldId id="258" r:id="rId3"/>
    <p:sldId id="257" r:id="rId4"/>
    <p:sldId id="259" r:id="rId5"/>
    <p:sldId id="266" r:id="rId6"/>
    <p:sldId id="260" r:id="rId7"/>
    <p:sldId id="261" r:id="rId8"/>
    <p:sldId id="263" r:id="rId9"/>
    <p:sldId id="267" r:id="rId10"/>
    <p:sldId id="268" r:id="rId11"/>
    <p:sldId id="269" r:id="rId1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ru-RU"/>
              <a:t>Образец заголовка</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9485F4A7-A913-4923-B0F0-155D550ED706}" type="datetimeFigureOut">
              <a:rPr lang="ru-RU" smtClean="0"/>
              <a:t>21.06.2019</a:t>
            </a:fld>
            <a:endParaRPr lang="ru-RU"/>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ru-RU"/>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F16A23FE-4994-492C-9B2F-D2B7DF9E1F85}" type="slidenum">
              <a:rPr lang="ru-RU" smtClean="0"/>
              <a:t>‹#›</a:t>
            </a:fld>
            <a:endParaRPr lang="ru-RU"/>
          </a:p>
        </p:txBody>
      </p:sp>
    </p:spTree>
    <p:extLst>
      <p:ext uri="{BB962C8B-B14F-4D97-AF65-F5344CB8AC3E}">
        <p14:creationId xmlns:p14="http://schemas.microsoft.com/office/powerpoint/2010/main" val="262723174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485F4A7-A913-4923-B0F0-155D550ED706}" type="datetimeFigureOut">
              <a:rPr lang="ru-RU" smtClean="0"/>
              <a:t>21.06.2019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16A23FE-4994-492C-9B2F-D2B7DF9E1F85}" type="slidenum">
              <a:rPr lang="ru-RU" smtClean="0"/>
              <a:t>‹#›</a:t>
            </a:fld>
            <a:endParaRPr lang="ru-RU"/>
          </a:p>
        </p:txBody>
      </p:sp>
    </p:spTree>
    <p:extLst>
      <p:ext uri="{BB962C8B-B14F-4D97-AF65-F5344CB8AC3E}">
        <p14:creationId xmlns:p14="http://schemas.microsoft.com/office/powerpoint/2010/main" val="2033879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485F4A7-A913-4923-B0F0-155D550ED706}" type="datetimeFigureOut">
              <a:rPr lang="ru-RU" smtClean="0"/>
              <a:t>21.06.2019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16A23FE-4994-492C-9B2F-D2B7DF9E1F85}" type="slidenum">
              <a:rPr lang="ru-RU" smtClean="0"/>
              <a:t>‹#›</a:t>
            </a:fld>
            <a:endParaRPr lang="ru-RU"/>
          </a:p>
        </p:txBody>
      </p:sp>
    </p:spTree>
    <p:extLst>
      <p:ext uri="{BB962C8B-B14F-4D97-AF65-F5344CB8AC3E}">
        <p14:creationId xmlns:p14="http://schemas.microsoft.com/office/powerpoint/2010/main" val="3669152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485F4A7-A913-4923-B0F0-155D550ED706}" type="datetimeFigureOut">
              <a:rPr lang="ru-RU" smtClean="0"/>
              <a:t>21.06.2019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16A23FE-4994-492C-9B2F-D2B7DF9E1F85}" type="slidenum">
              <a:rPr lang="ru-RU" smtClean="0"/>
              <a:t>‹#›</a:t>
            </a:fld>
            <a:endParaRPr lang="ru-RU"/>
          </a:p>
        </p:txBody>
      </p:sp>
    </p:spTree>
    <p:extLst>
      <p:ext uri="{BB962C8B-B14F-4D97-AF65-F5344CB8AC3E}">
        <p14:creationId xmlns:p14="http://schemas.microsoft.com/office/powerpoint/2010/main" val="3500068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ru-RU"/>
              <a:t>Образец заголовка</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9485F4A7-A913-4923-B0F0-155D550ED706}" type="datetimeFigureOut">
              <a:rPr lang="ru-RU" smtClean="0"/>
              <a:t>21.06.2019</a:t>
            </a:fld>
            <a:endParaRPr lang="ru-RU"/>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ru-RU"/>
          </a:p>
        </p:txBody>
      </p:sp>
      <p:sp>
        <p:nvSpPr>
          <p:cNvPr id="6" name="Slide Number Placeholder 5"/>
          <p:cNvSpPr>
            <a:spLocks noGrp="1"/>
          </p:cNvSpPr>
          <p:nvPr>
            <p:ph type="sldNum" sz="quarter" idx="12"/>
          </p:nvPr>
        </p:nvSpPr>
        <p:spPr>
          <a:xfrm>
            <a:off x="8604504" y="5211060"/>
            <a:ext cx="2112264" cy="228600"/>
          </a:xfrm>
        </p:spPr>
        <p:txBody>
          <a:bodyPr/>
          <a:lstStyle/>
          <a:p>
            <a:fld id="{F16A23FE-4994-492C-9B2F-D2B7DF9E1F85}" type="slidenum">
              <a:rPr lang="ru-RU" smtClean="0"/>
              <a:t>‹#›</a:t>
            </a:fld>
            <a:endParaRPr lang="ru-RU"/>
          </a:p>
        </p:txBody>
      </p:sp>
    </p:spTree>
    <p:extLst>
      <p:ext uri="{BB962C8B-B14F-4D97-AF65-F5344CB8AC3E}">
        <p14:creationId xmlns:p14="http://schemas.microsoft.com/office/powerpoint/2010/main" val="235680252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9485F4A7-A913-4923-B0F0-155D550ED706}" type="datetimeFigureOut">
              <a:rPr lang="ru-RU" smtClean="0"/>
              <a:t>21.06.2019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16A23FE-4994-492C-9B2F-D2B7DF9E1F85}" type="slidenum">
              <a:rPr lang="ru-RU" smtClean="0"/>
              <a:t>‹#›</a:t>
            </a:fld>
            <a:endParaRPr lang="ru-RU"/>
          </a:p>
        </p:txBody>
      </p:sp>
    </p:spTree>
    <p:extLst>
      <p:ext uri="{BB962C8B-B14F-4D97-AF65-F5344CB8AC3E}">
        <p14:creationId xmlns:p14="http://schemas.microsoft.com/office/powerpoint/2010/main" val="291035872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485F4A7-A913-4923-B0F0-155D550ED706}" type="datetimeFigureOut">
              <a:rPr lang="ru-RU" smtClean="0"/>
              <a:t>21.06.2019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16A23FE-4994-492C-9B2F-D2B7DF9E1F85}" type="slidenum">
              <a:rPr lang="ru-RU" smtClean="0"/>
              <a:t>‹#›</a:t>
            </a:fld>
            <a:endParaRPr lang="ru-RU"/>
          </a:p>
        </p:txBody>
      </p:sp>
    </p:spTree>
    <p:extLst>
      <p:ext uri="{BB962C8B-B14F-4D97-AF65-F5344CB8AC3E}">
        <p14:creationId xmlns:p14="http://schemas.microsoft.com/office/powerpoint/2010/main" val="312154646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9485F4A7-A913-4923-B0F0-155D550ED706}" type="datetimeFigureOut">
              <a:rPr lang="ru-RU" smtClean="0"/>
              <a:t>21.06.2019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16A23FE-4994-492C-9B2F-D2B7DF9E1F85}" type="slidenum">
              <a:rPr lang="ru-RU" smtClean="0"/>
              <a:t>‹#›</a:t>
            </a:fld>
            <a:endParaRPr lang="ru-RU"/>
          </a:p>
        </p:txBody>
      </p:sp>
    </p:spTree>
    <p:extLst>
      <p:ext uri="{BB962C8B-B14F-4D97-AF65-F5344CB8AC3E}">
        <p14:creationId xmlns:p14="http://schemas.microsoft.com/office/powerpoint/2010/main" val="516898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85F4A7-A913-4923-B0F0-155D550ED706}" type="datetimeFigureOut">
              <a:rPr lang="ru-RU" smtClean="0"/>
              <a:t>21.06.2019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16A23FE-4994-492C-9B2F-D2B7DF9E1F85}" type="slidenum">
              <a:rPr lang="ru-RU" smtClean="0"/>
              <a:t>‹#›</a:t>
            </a:fld>
            <a:endParaRPr lang="ru-RU"/>
          </a:p>
        </p:txBody>
      </p:sp>
    </p:spTree>
    <p:extLst>
      <p:ext uri="{BB962C8B-B14F-4D97-AF65-F5344CB8AC3E}">
        <p14:creationId xmlns:p14="http://schemas.microsoft.com/office/powerpoint/2010/main" val="1845339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ru-RU"/>
              <a:t>Образец заголовка</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8" name="Date Placeholder 7"/>
          <p:cNvSpPr>
            <a:spLocks noGrp="1"/>
          </p:cNvSpPr>
          <p:nvPr>
            <p:ph type="dt" sz="half" idx="10"/>
          </p:nvPr>
        </p:nvSpPr>
        <p:spPr/>
        <p:txBody>
          <a:bodyPr/>
          <a:lstStyle/>
          <a:p>
            <a:fld id="{9485F4A7-A913-4923-B0F0-155D550ED706}" type="datetimeFigureOut">
              <a:rPr lang="ru-RU" smtClean="0"/>
              <a:t>21.06.2019</a:t>
            </a:fld>
            <a:endParaRPr lang="ru-RU"/>
          </a:p>
        </p:txBody>
      </p:sp>
      <p:sp>
        <p:nvSpPr>
          <p:cNvPr id="9" name="Footer Placeholder 8"/>
          <p:cNvSpPr>
            <a:spLocks noGrp="1"/>
          </p:cNvSpPr>
          <p:nvPr>
            <p:ph type="ftr" sz="quarter" idx="11"/>
          </p:nvPr>
        </p:nvSpPr>
        <p:spPr/>
        <p:txBody>
          <a:bodyPr/>
          <a:lstStyle>
            <a:lvl1pPr algn="r">
              <a:defRPr/>
            </a:lvl1pPr>
          </a:lstStyle>
          <a:p>
            <a:endParaRPr lang="ru-RU"/>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F16A23FE-4994-492C-9B2F-D2B7DF9E1F85}" type="slidenum">
              <a:rPr lang="ru-RU" smtClean="0"/>
              <a:t>‹#›</a:t>
            </a:fld>
            <a:endParaRPr lang="ru-RU"/>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6302716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9485F4A7-A913-4923-B0F0-155D550ED706}" type="datetimeFigureOut">
              <a:rPr lang="ru-RU" smtClean="0"/>
              <a:t>21.06.2019</a:t>
            </a:fld>
            <a:endParaRPr lang="ru-RU"/>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ru-RU"/>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F16A23FE-4994-492C-9B2F-D2B7DF9E1F85}" type="slidenum">
              <a:rPr lang="ru-RU" smtClean="0"/>
              <a:t>‹#›</a:t>
            </a:fld>
            <a:endParaRPr lang="ru-RU"/>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61307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9485F4A7-A913-4923-B0F0-155D550ED706}" type="datetimeFigureOut">
              <a:rPr lang="ru-RU" smtClean="0"/>
              <a:t>21.06.2019</a:t>
            </a:fld>
            <a:endParaRPr lang="ru-RU"/>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ru-RU"/>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16A23FE-4994-492C-9B2F-D2B7DF9E1F85}" type="slidenum">
              <a:rPr lang="ru-RU" smtClean="0"/>
              <a:t>‹#›</a:t>
            </a:fld>
            <a:endParaRPr lang="ru-RU"/>
          </a:p>
        </p:txBody>
      </p:sp>
    </p:spTree>
    <p:extLst>
      <p:ext uri="{BB962C8B-B14F-4D97-AF65-F5344CB8AC3E}">
        <p14:creationId xmlns:p14="http://schemas.microsoft.com/office/powerpoint/2010/main" val="1738246384"/>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114FAF-BDCA-495A-8648-39F982A39FEA}"/>
              </a:ext>
            </a:extLst>
          </p:cNvPr>
          <p:cNvSpPr txBox="1"/>
          <p:nvPr/>
        </p:nvSpPr>
        <p:spPr>
          <a:xfrm>
            <a:off x="6489578" y="5353235"/>
            <a:ext cx="5104660" cy="830997"/>
          </a:xfrm>
          <a:prstGeom prst="rect">
            <a:avLst/>
          </a:prstGeom>
          <a:noFill/>
        </p:spPr>
        <p:txBody>
          <a:bodyPr wrap="square" rtlCol="0">
            <a:spAutoFit/>
          </a:bodyPr>
          <a:lstStyle/>
          <a:p>
            <a:r>
              <a:rPr lang="ru-RU" sz="2400" b="1" u="sng" dirty="0">
                <a:latin typeface="+mj-lt"/>
                <a:cs typeface="Arial" panose="020B0604020202020204" pitchFamily="34" charset="0"/>
              </a:rPr>
              <a:t>Администрация городского поселения «Микунь»</a:t>
            </a:r>
          </a:p>
        </p:txBody>
      </p:sp>
      <p:sp>
        <p:nvSpPr>
          <p:cNvPr id="5" name="TextBox 4">
            <a:extLst>
              <a:ext uri="{FF2B5EF4-FFF2-40B4-BE49-F238E27FC236}">
                <a16:creationId xmlns:a16="http://schemas.microsoft.com/office/drawing/2014/main" id="{FD37CF8E-2320-430D-AA03-D98BD75612AA}"/>
              </a:ext>
            </a:extLst>
          </p:cNvPr>
          <p:cNvSpPr txBox="1"/>
          <p:nvPr/>
        </p:nvSpPr>
        <p:spPr>
          <a:xfrm>
            <a:off x="221942" y="248575"/>
            <a:ext cx="4758431" cy="830997"/>
          </a:xfrm>
          <a:prstGeom prst="rect">
            <a:avLst/>
          </a:prstGeom>
          <a:noFill/>
        </p:spPr>
        <p:txBody>
          <a:bodyPr wrap="square" rtlCol="0">
            <a:spAutoFit/>
          </a:bodyPr>
          <a:lstStyle/>
          <a:p>
            <a:r>
              <a:rPr lang="ru-RU" sz="2400" b="1" u="sng" dirty="0"/>
              <a:t>Русская народная игра-Лапта</a:t>
            </a:r>
          </a:p>
        </p:txBody>
      </p:sp>
      <p:pic>
        <p:nvPicPr>
          <p:cNvPr id="7" name="Рисунок 6">
            <a:extLst>
              <a:ext uri="{FF2B5EF4-FFF2-40B4-BE49-F238E27FC236}">
                <a16:creationId xmlns:a16="http://schemas.microsoft.com/office/drawing/2014/main" id="{8C6EE2FC-0D28-48E3-9670-5BC0DAF73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7466" y="1079572"/>
            <a:ext cx="6737068" cy="4118577"/>
          </a:xfrm>
          <a:prstGeom prst="rect">
            <a:avLst/>
          </a:prstGeom>
        </p:spPr>
      </p:pic>
    </p:spTree>
    <p:extLst>
      <p:ext uri="{BB962C8B-B14F-4D97-AF65-F5344CB8AC3E}">
        <p14:creationId xmlns:p14="http://schemas.microsoft.com/office/powerpoint/2010/main" val="651155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6C8C0A-065F-457C-9802-8F288B39226C}"/>
              </a:ext>
            </a:extLst>
          </p:cNvPr>
          <p:cNvSpPr>
            <a:spLocks noGrp="1"/>
          </p:cNvSpPr>
          <p:nvPr>
            <p:ph type="title"/>
          </p:nvPr>
        </p:nvSpPr>
        <p:spPr>
          <a:xfrm>
            <a:off x="1066800" y="310718"/>
            <a:ext cx="10058400" cy="1571348"/>
          </a:xfrm>
        </p:spPr>
        <p:txBody>
          <a:bodyPr>
            <a:normAutofit/>
          </a:bodyPr>
          <a:lstStyle/>
          <a:p>
            <a:r>
              <a:rPr lang="ru-RU" sz="2800" b="1" u="sng" dirty="0"/>
              <a:t>Цель проведения русской народной игры «Лапта»</a:t>
            </a:r>
          </a:p>
        </p:txBody>
      </p:sp>
      <p:pic>
        <p:nvPicPr>
          <p:cNvPr id="8" name="Объект 7">
            <a:extLst>
              <a:ext uri="{FF2B5EF4-FFF2-40B4-BE49-F238E27FC236}">
                <a16:creationId xmlns:a16="http://schemas.microsoft.com/office/drawing/2014/main" id="{412DA11F-8933-469C-8AF6-1AE788E6A077}"/>
              </a:ext>
            </a:extLst>
          </p:cNvPr>
          <p:cNvPicPr>
            <a:picLocks noGrp="1" noChangeAspect="1"/>
          </p:cNvPicPr>
          <p:nvPr>
            <p:ph sz="half" idx="2"/>
          </p:nvPr>
        </p:nvPicPr>
        <p:blipFill>
          <a:blip r:embed="rId2"/>
          <a:stretch>
            <a:fillRect/>
          </a:stretch>
        </p:blipFill>
        <p:spPr>
          <a:xfrm>
            <a:off x="6057625" y="1748902"/>
            <a:ext cx="5598851" cy="4199138"/>
          </a:xfrm>
          <a:prstGeom prst="rect">
            <a:avLst/>
          </a:prstGeom>
        </p:spPr>
      </p:pic>
      <p:sp>
        <p:nvSpPr>
          <p:cNvPr id="7" name="Объект 6">
            <a:extLst>
              <a:ext uri="{FF2B5EF4-FFF2-40B4-BE49-F238E27FC236}">
                <a16:creationId xmlns:a16="http://schemas.microsoft.com/office/drawing/2014/main" id="{ED409BB1-5798-4378-A89D-504CBFCE4396}"/>
              </a:ext>
            </a:extLst>
          </p:cNvPr>
          <p:cNvSpPr>
            <a:spLocks noGrp="1"/>
          </p:cNvSpPr>
          <p:nvPr>
            <p:ph sz="half" idx="1"/>
          </p:nvPr>
        </p:nvSpPr>
        <p:spPr/>
        <p:txBody>
          <a:bodyPr/>
          <a:lstStyle/>
          <a:p>
            <a:r>
              <a:rPr lang="ru-RU" dirty="0"/>
              <a:t>возрождение забытых народных игр</a:t>
            </a:r>
          </a:p>
          <a:p>
            <a:endParaRPr lang="ru-RU" dirty="0"/>
          </a:p>
          <a:p>
            <a:r>
              <a:rPr lang="ru-RU" dirty="0"/>
              <a:t>вовлечение несовершеннолетних  в</a:t>
            </a:r>
          </a:p>
          <a:p>
            <a:pPr marL="0" indent="0">
              <a:buNone/>
            </a:pPr>
            <a:r>
              <a:rPr lang="ru-RU" dirty="0"/>
              <a:t>  игры  на свежем воздухе</a:t>
            </a:r>
          </a:p>
          <a:p>
            <a:endParaRPr lang="ru-RU" dirty="0"/>
          </a:p>
          <a:p>
            <a:r>
              <a:rPr lang="ru-RU" dirty="0"/>
              <a:t>развитие коллективизма</a:t>
            </a:r>
          </a:p>
          <a:p>
            <a:endParaRPr lang="ru-RU" dirty="0"/>
          </a:p>
          <a:p>
            <a:endParaRPr lang="ru-RU" dirty="0"/>
          </a:p>
        </p:txBody>
      </p:sp>
    </p:spTree>
    <p:extLst>
      <p:ext uri="{BB962C8B-B14F-4D97-AF65-F5344CB8AC3E}">
        <p14:creationId xmlns:p14="http://schemas.microsoft.com/office/powerpoint/2010/main" val="1553468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8118F6-313D-4CB9-86E3-53D1998ED854}"/>
              </a:ext>
            </a:extLst>
          </p:cNvPr>
          <p:cNvSpPr>
            <a:spLocks noGrp="1"/>
          </p:cNvSpPr>
          <p:nvPr>
            <p:ph type="title"/>
          </p:nvPr>
        </p:nvSpPr>
        <p:spPr>
          <a:xfrm>
            <a:off x="1961964" y="642594"/>
            <a:ext cx="9163235" cy="1371600"/>
          </a:xfrm>
        </p:spPr>
        <p:txBody>
          <a:bodyPr/>
          <a:lstStyle/>
          <a:p>
            <a:pPr algn="ctr"/>
            <a:r>
              <a:rPr lang="ru-RU" dirty="0"/>
              <a:t>Спасибо за внимание!</a:t>
            </a:r>
          </a:p>
        </p:txBody>
      </p:sp>
      <p:pic>
        <p:nvPicPr>
          <p:cNvPr id="6" name="Объект 5">
            <a:extLst>
              <a:ext uri="{FF2B5EF4-FFF2-40B4-BE49-F238E27FC236}">
                <a16:creationId xmlns:a16="http://schemas.microsoft.com/office/drawing/2014/main" id="{FBBA08C9-7FF7-452B-82FF-BBEBE3E85B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5517" y="2014194"/>
            <a:ext cx="6037058" cy="4527794"/>
          </a:xfrm>
        </p:spPr>
      </p:pic>
    </p:spTree>
    <p:extLst>
      <p:ext uri="{BB962C8B-B14F-4D97-AF65-F5344CB8AC3E}">
        <p14:creationId xmlns:p14="http://schemas.microsoft.com/office/powerpoint/2010/main" val="656311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F3608C-6D8B-4E91-B9B7-7E88FAFBB503}"/>
              </a:ext>
            </a:extLst>
          </p:cNvPr>
          <p:cNvSpPr>
            <a:spLocks noGrp="1"/>
          </p:cNvSpPr>
          <p:nvPr>
            <p:ph type="title"/>
          </p:nvPr>
        </p:nvSpPr>
        <p:spPr>
          <a:xfrm>
            <a:off x="807869" y="319596"/>
            <a:ext cx="4101483" cy="686244"/>
          </a:xfrm>
        </p:spPr>
        <p:txBody>
          <a:bodyPr>
            <a:normAutofit/>
          </a:bodyPr>
          <a:lstStyle/>
          <a:p>
            <a:r>
              <a:rPr lang="ru-RU" sz="2000" i="1" u="sng" dirty="0">
                <a:solidFill>
                  <a:schemeClr val="tx1"/>
                </a:solidFill>
              </a:rPr>
              <a:t>Краткая история:</a:t>
            </a:r>
            <a:br>
              <a:rPr lang="ru-RU" sz="2000" i="1" u="sng" dirty="0">
                <a:solidFill>
                  <a:schemeClr val="tx1"/>
                </a:solidFill>
              </a:rPr>
            </a:br>
            <a:endParaRPr lang="ru-RU" sz="2000" i="1" u="sng" dirty="0">
              <a:solidFill>
                <a:schemeClr val="tx1"/>
              </a:solidFill>
            </a:endParaRPr>
          </a:p>
        </p:txBody>
      </p:sp>
      <p:sp>
        <p:nvSpPr>
          <p:cNvPr id="3" name="Объект 2">
            <a:extLst>
              <a:ext uri="{FF2B5EF4-FFF2-40B4-BE49-F238E27FC236}">
                <a16:creationId xmlns:a16="http://schemas.microsoft.com/office/drawing/2014/main" id="{CA341470-8955-4DEA-9440-185B4DE51C90}"/>
              </a:ext>
            </a:extLst>
          </p:cNvPr>
          <p:cNvSpPr>
            <a:spLocks noGrp="1"/>
          </p:cNvSpPr>
          <p:nvPr>
            <p:ph sz="half" idx="1"/>
          </p:nvPr>
        </p:nvSpPr>
        <p:spPr>
          <a:xfrm>
            <a:off x="286600" y="861134"/>
            <a:ext cx="4429958" cy="4991026"/>
          </a:xfrm>
        </p:spPr>
        <p:txBody>
          <a:bodyPr>
            <a:normAutofit fontScale="92500"/>
          </a:bodyPr>
          <a:lstStyle/>
          <a:p>
            <a:r>
              <a:rPr lang="ru-RU" dirty="0"/>
              <a:t>Первое упоминание о русской лапте можно встретить даже в памятниках древнерусской письменности. Первые биты и мячи, которые были найдены в Великом Новгороде относятся к 14 веку.</a:t>
            </a:r>
          </a:p>
          <a:p>
            <a:endParaRPr lang="ru-RU" dirty="0"/>
          </a:p>
          <a:p>
            <a:r>
              <a:rPr lang="ru-RU" dirty="0"/>
              <a:t>Во времена Петра I лапта выступала в виде средства для физической подготовки солдат Семеновского и Преображенского полков, также игра стала предметом подготовки и в Красной Армии. </a:t>
            </a:r>
          </a:p>
          <a:p>
            <a:pPr marL="0" indent="0">
              <a:buNone/>
            </a:pPr>
            <a:endParaRPr lang="ru-RU" dirty="0"/>
          </a:p>
          <a:p>
            <a:r>
              <a:rPr lang="ru-RU" dirty="0"/>
              <a:t>Первые соревнования по лапте были проведены в конце 1950 годов.</a:t>
            </a:r>
          </a:p>
        </p:txBody>
      </p:sp>
      <p:pic>
        <p:nvPicPr>
          <p:cNvPr id="8" name="Объект 7">
            <a:extLst>
              <a:ext uri="{FF2B5EF4-FFF2-40B4-BE49-F238E27FC236}">
                <a16:creationId xmlns:a16="http://schemas.microsoft.com/office/drawing/2014/main" id="{0F584350-BFBB-4AD8-AEC0-504ADA3611B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30728" y="1748901"/>
            <a:ext cx="5876717" cy="3503992"/>
          </a:xfrm>
        </p:spPr>
        <p:style>
          <a:lnRef idx="2">
            <a:schemeClr val="accent3"/>
          </a:lnRef>
          <a:fillRef idx="1">
            <a:schemeClr val="lt1"/>
          </a:fillRef>
          <a:effectRef idx="0">
            <a:schemeClr val="accent3"/>
          </a:effectRef>
          <a:fontRef idx="minor">
            <a:schemeClr val="dk1"/>
          </a:fontRef>
        </p:style>
      </p:pic>
      <p:sp>
        <p:nvSpPr>
          <p:cNvPr id="5" name="Звезда: 4 точки 4">
            <a:extLst>
              <a:ext uri="{FF2B5EF4-FFF2-40B4-BE49-F238E27FC236}">
                <a16:creationId xmlns:a16="http://schemas.microsoft.com/office/drawing/2014/main" id="{F343C6B0-08C8-4172-B3CE-67EC09229392}"/>
              </a:ext>
            </a:extLst>
          </p:cNvPr>
          <p:cNvSpPr/>
          <p:nvPr/>
        </p:nvSpPr>
        <p:spPr>
          <a:xfrm>
            <a:off x="9122398" y="393281"/>
            <a:ext cx="456608" cy="612559"/>
          </a:xfrm>
          <a:prstGeom prst="star4">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везда: 4 точки 5">
            <a:extLst>
              <a:ext uri="{FF2B5EF4-FFF2-40B4-BE49-F238E27FC236}">
                <a16:creationId xmlns:a16="http://schemas.microsoft.com/office/drawing/2014/main" id="{C3E1270E-84B7-438F-B193-41A2B48DFA56}"/>
              </a:ext>
            </a:extLst>
          </p:cNvPr>
          <p:cNvSpPr/>
          <p:nvPr/>
        </p:nvSpPr>
        <p:spPr>
          <a:xfrm>
            <a:off x="4283477" y="5509038"/>
            <a:ext cx="541537" cy="686244"/>
          </a:xfrm>
          <a:prstGeom prst="star4">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099090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anim calcmode="lin" valueType="num">
                                      <p:cBhvr>
                                        <p:cTn id="14" dur="2000" fill="hold"/>
                                        <p:tgtEl>
                                          <p:spTgt spid="8"/>
                                        </p:tgtEl>
                                        <p:attrNameLst>
                                          <p:attrName>ppt_w</p:attrName>
                                        </p:attrNameLst>
                                      </p:cBhvr>
                                      <p:tavLst>
                                        <p:tav tm="0" fmla="#ppt_w*sin(2.5*pi*$)">
                                          <p:val>
                                            <p:fltVal val="0"/>
                                          </p:val>
                                        </p:tav>
                                        <p:tav tm="100000">
                                          <p:val>
                                            <p:fltVal val="1"/>
                                          </p:val>
                                        </p:tav>
                                      </p:tavLst>
                                    </p:anim>
                                    <p:anim calcmode="lin" valueType="num">
                                      <p:cBhvr>
                                        <p:cTn id="15"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3071704-9FDE-4675-B409-30809513A9BD}"/>
              </a:ext>
            </a:extLst>
          </p:cNvPr>
          <p:cNvSpPr>
            <a:spLocks noGrp="1"/>
          </p:cNvSpPr>
          <p:nvPr>
            <p:ph sz="half" idx="1"/>
          </p:nvPr>
        </p:nvSpPr>
        <p:spPr>
          <a:xfrm>
            <a:off x="399494" y="301841"/>
            <a:ext cx="5393857" cy="5948039"/>
          </a:xfrm>
        </p:spPr>
        <p:txBody>
          <a:bodyPr>
            <a:normAutofit fontScale="92500" lnSpcReduction="10000"/>
          </a:bodyPr>
          <a:lstStyle/>
          <a:p>
            <a:r>
              <a:rPr lang="ru-RU" sz="2400" dirty="0"/>
              <a:t>Лапта́ </a:t>
            </a:r>
            <a:r>
              <a:rPr lang="ru-RU" sz="1300" dirty="0"/>
              <a:t>—</a:t>
            </a:r>
            <a:r>
              <a:rPr lang="ru-RU" sz="2400" dirty="0"/>
              <a:t> русская народная командная игра с мячом и битой. Игра проводится на естественной площадке. </a:t>
            </a:r>
          </a:p>
          <a:p>
            <a:endParaRPr lang="ru-RU" sz="2400" dirty="0"/>
          </a:p>
          <a:p>
            <a:r>
              <a:rPr lang="ru-RU" sz="2400" dirty="0"/>
              <a:t>Цель игры — ударом биты послать мяч как можно дальше и пробежать поочерёдно до противоположной стороны и обратно, не дав противнику «осалить» себя пойманным мячом. За удачные пробежки команде начисляются очки. Выигрывает команда, набравшая больше очков за установленное время. К родственным «</a:t>
            </a:r>
            <a:r>
              <a:rPr lang="ru-RU" sz="2400" dirty="0" err="1"/>
              <a:t>лаптe</a:t>
            </a:r>
            <a:r>
              <a:rPr lang="ru-RU" sz="2400" dirty="0"/>
              <a:t>» видам спорта относятся бейсбол и крикет.</a:t>
            </a:r>
          </a:p>
          <a:p>
            <a:endParaRPr lang="ru-RU" dirty="0"/>
          </a:p>
        </p:txBody>
      </p:sp>
      <p:pic>
        <p:nvPicPr>
          <p:cNvPr id="26" name="Объект 25">
            <a:extLst>
              <a:ext uri="{FF2B5EF4-FFF2-40B4-BE49-F238E27FC236}">
                <a16:creationId xmlns:a16="http://schemas.microsoft.com/office/drawing/2014/main" id="{75F7666D-A436-4535-B40F-360C3231AE4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69156" y="534666"/>
            <a:ext cx="4341500" cy="5788667"/>
          </a:xfrm>
        </p:spPr>
      </p:pic>
    </p:spTree>
    <p:extLst>
      <p:ext uri="{BB962C8B-B14F-4D97-AF65-F5344CB8AC3E}">
        <p14:creationId xmlns:p14="http://schemas.microsoft.com/office/powerpoint/2010/main" val="28923018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B167BC5-59D3-403A-A81E-0643A62F6A77}"/>
              </a:ext>
            </a:extLst>
          </p:cNvPr>
          <p:cNvSpPr>
            <a:spLocks noGrp="1"/>
          </p:cNvSpPr>
          <p:nvPr>
            <p:ph sz="half" idx="1"/>
          </p:nvPr>
        </p:nvSpPr>
        <p:spPr>
          <a:xfrm>
            <a:off x="301841" y="284085"/>
            <a:ext cx="6090080" cy="6169981"/>
          </a:xfrm>
        </p:spPr>
        <p:txBody>
          <a:bodyPr>
            <a:normAutofit fontScale="40000" lnSpcReduction="20000"/>
          </a:bodyPr>
          <a:lstStyle/>
          <a:p>
            <a:r>
              <a:rPr lang="ru-RU" sz="2900" u="sng" dirty="0">
                <a:cs typeface="Aharoni" panose="02010803020104030203" pitchFamily="2" charset="-79"/>
              </a:rPr>
              <a:t>Дата проведения игры </a:t>
            </a:r>
            <a:r>
              <a:rPr lang="ru-RU" sz="2900" dirty="0">
                <a:cs typeface="Aharoni" panose="02010803020104030203" pitchFamily="2" charset="-79"/>
              </a:rPr>
              <a:t>: </a:t>
            </a:r>
            <a:r>
              <a:rPr lang="ru-RU" sz="2900" u="sng" dirty="0">
                <a:cs typeface="Aharoni" panose="02010803020104030203" pitchFamily="2" charset="-79"/>
              </a:rPr>
              <a:t>15.06.2019</a:t>
            </a:r>
          </a:p>
          <a:p>
            <a:r>
              <a:rPr lang="ru-RU" sz="2900" u="sng" dirty="0">
                <a:cs typeface="Aharoni" panose="02010803020104030203" pitchFamily="2" charset="-79"/>
              </a:rPr>
              <a:t>Место  проведения</a:t>
            </a:r>
            <a:r>
              <a:rPr lang="ru-RU" sz="2900" dirty="0">
                <a:cs typeface="Aharoni" panose="02010803020104030203" pitchFamily="2" charset="-79"/>
              </a:rPr>
              <a:t>: МКУ городской стадион «Юбилейный» </a:t>
            </a:r>
            <a:r>
              <a:rPr lang="ru-RU" sz="2900" dirty="0" err="1">
                <a:cs typeface="Aharoni" panose="02010803020104030203" pitchFamily="2" charset="-79"/>
              </a:rPr>
              <a:t>г.Микунь</a:t>
            </a:r>
            <a:r>
              <a:rPr lang="ru-RU" sz="2900" dirty="0">
                <a:cs typeface="Aharoni" panose="02010803020104030203" pitchFamily="2" charset="-79"/>
              </a:rPr>
              <a:t>  </a:t>
            </a:r>
          </a:p>
          <a:p>
            <a:r>
              <a:rPr lang="ru-RU" sz="2900" dirty="0">
                <a:cs typeface="Aharoni" panose="02010803020104030203" pitchFamily="2" charset="-79"/>
              </a:rPr>
              <a:t> </a:t>
            </a:r>
            <a:r>
              <a:rPr lang="ru-RU" sz="2900" u="sng" dirty="0">
                <a:cs typeface="Aharoni" panose="02010803020104030203" pitchFamily="2" charset="-79"/>
              </a:rPr>
              <a:t>Количество участников :  </a:t>
            </a:r>
            <a:r>
              <a:rPr lang="ru-RU" sz="2900" dirty="0">
                <a:cs typeface="Aharoni" panose="02010803020104030203" pitchFamily="2" charset="-79"/>
              </a:rPr>
              <a:t>20 человек</a:t>
            </a:r>
          </a:p>
          <a:p>
            <a:r>
              <a:rPr lang="ru-RU" sz="2900" u="sng" dirty="0">
                <a:cs typeface="Aharoni" panose="02010803020104030203" pitchFamily="2" charset="-79"/>
              </a:rPr>
              <a:t>Возраст участников </a:t>
            </a:r>
            <a:r>
              <a:rPr lang="ru-RU" sz="2900" dirty="0">
                <a:cs typeface="Aharoni" panose="02010803020104030203" pitchFamily="2" charset="-79"/>
              </a:rPr>
              <a:t>: от 14 до 18 лет</a:t>
            </a:r>
          </a:p>
          <a:p>
            <a:r>
              <a:rPr lang="ru-RU" sz="2900" u="sng" dirty="0">
                <a:cs typeface="Aharoni" panose="02010803020104030203" pitchFamily="2" charset="-79"/>
              </a:rPr>
              <a:t>Руководители (организаторы</a:t>
            </a:r>
            <a:r>
              <a:rPr lang="ru-RU" sz="2900" dirty="0">
                <a:cs typeface="Aharoni" panose="02010803020104030203" pitchFamily="2" charset="-79"/>
              </a:rPr>
              <a:t>):</a:t>
            </a:r>
          </a:p>
          <a:p>
            <a:r>
              <a:rPr lang="ru-RU" sz="3000" dirty="0">
                <a:cs typeface="Aharoni" panose="02010803020104030203" pitchFamily="2" charset="-79"/>
              </a:rPr>
              <a:t>Заинчковская Нина Ивановна, заведующий отделом организационно-правовой работы администрации городского поселения «Микунь»</a:t>
            </a:r>
          </a:p>
          <a:p>
            <a:r>
              <a:rPr lang="ru-RU" sz="3000" dirty="0"/>
              <a:t>Никишов Владимир Владимирович, тренер- педагог дополнительного образования МБО УДО  «Центр детского и юношеского туризма и экскурсий»</a:t>
            </a:r>
            <a:endParaRPr lang="ru-RU" sz="3000" dirty="0">
              <a:cs typeface="Aharoni" panose="02010803020104030203" pitchFamily="2" charset="-79"/>
            </a:endParaRPr>
          </a:p>
          <a:p>
            <a:r>
              <a:rPr lang="ru-RU" sz="3000" dirty="0">
                <a:cs typeface="Aharoni" panose="02010803020104030203" pitchFamily="2" charset="-79"/>
              </a:rPr>
              <a:t> </a:t>
            </a:r>
            <a:r>
              <a:rPr lang="ru-RU" sz="3000" u="sng" dirty="0">
                <a:cs typeface="Aharoni" panose="02010803020104030203" pitchFamily="2" charset="-79"/>
              </a:rPr>
              <a:t>Название команды</a:t>
            </a:r>
            <a:r>
              <a:rPr lang="ru-RU" sz="3000" dirty="0">
                <a:cs typeface="Aharoni" panose="02010803020104030203" pitchFamily="2" charset="-79"/>
              </a:rPr>
              <a:t>: «Кошки, мышки»</a:t>
            </a:r>
          </a:p>
          <a:p>
            <a:r>
              <a:rPr lang="ru-RU" sz="3000" u="sng" dirty="0">
                <a:cs typeface="Aharoni" panose="02010803020104030203" pitchFamily="2" charset="-79"/>
              </a:rPr>
              <a:t>Считалка:</a:t>
            </a:r>
          </a:p>
          <a:p>
            <a:pPr marL="0" indent="0">
              <a:buNone/>
            </a:pPr>
            <a:r>
              <a:rPr lang="ru-RU" sz="2900" dirty="0">
                <a:cs typeface="Aharoni" panose="02010803020104030203" pitchFamily="2" charset="-79"/>
              </a:rPr>
              <a:t>  Мыши вышли на прогулку: </a:t>
            </a:r>
          </a:p>
          <a:p>
            <a:pPr marL="0" indent="0">
              <a:buNone/>
            </a:pPr>
            <a:r>
              <a:rPr lang="ru-RU" sz="2900" dirty="0">
                <a:cs typeface="Aharoni" panose="02010803020104030203" pitchFamily="2" charset="-79"/>
              </a:rPr>
              <a:t>  Съели бабушкину булку, </a:t>
            </a:r>
          </a:p>
          <a:p>
            <a:pPr marL="0" indent="0">
              <a:buNone/>
            </a:pPr>
            <a:r>
              <a:rPr lang="ru-RU" sz="2900" dirty="0">
                <a:cs typeface="Aharoni" panose="02010803020104030203" pitchFamily="2" charset="-79"/>
              </a:rPr>
              <a:t>  Прогулялись по буфету, </a:t>
            </a:r>
          </a:p>
          <a:p>
            <a:pPr marL="0" indent="0">
              <a:buNone/>
            </a:pPr>
            <a:r>
              <a:rPr lang="ru-RU" sz="2900" dirty="0">
                <a:cs typeface="Aharoni" panose="02010803020104030203" pitchFamily="2" charset="-79"/>
              </a:rPr>
              <a:t>  Сгрызли мятную конфету, </a:t>
            </a:r>
          </a:p>
          <a:p>
            <a:pPr marL="0" indent="0">
              <a:buNone/>
            </a:pPr>
            <a:r>
              <a:rPr lang="ru-RU" sz="2700" dirty="0">
                <a:cs typeface="Aharoni" panose="02010803020104030203" pitchFamily="2" charset="-79"/>
              </a:rPr>
              <a:t>  Крепкий дедушкин табак </a:t>
            </a:r>
          </a:p>
          <a:p>
            <a:pPr marL="0" indent="0">
              <a:buNone/>
            </a:pPr>
            <a:r>
              <a:rPr lang="ru-RU" sz="2900" dirty="0">
                <a:cs typeface="Aharoni" panose="02010803020104030203" pitchFamily="2" charset="-79"/>
              </a:rPr>
              <a:t>  Разжевали кое-как... </a:t>
            </a:r>
          </a:p>
          <a:p>
            <a:pPr marL="0" indent="0">
              <a:buNone/>
            </a:pPr>
            <a:r>
              <a:rPr lang="ru-RU" sz="2900" dirty="0">
                <a:cs typeface="Aharoni" panose="02010803020104030203" pitchFamily="2" charset="-79"/>
              </a:rPr>
              <a:t>  Пообедав, отдышались, </a:t>
            </a:r>
          </a:p>
          <a:p>
            <a:pPr marL="0" indent="0">
              <a:buNone/>
            </a:pPr>
            <a:r>
              <a:rPr lang="ru-RU" sz="2900" dirty="0">
                <a:cs typeface="Aharoni" panose="02010803020104030203" pitchFamily="2" charset="-79"/>
              </a:rPr>
              <a:t>  Отдышавшись, расчихались! </a:t>
            </a:r>
          </a:p>
          <a:p>
            <a:pPr marL="0" indent="0">
              <a:buNone/>
            </a:pPr>
            <a:r>
              <a:rPr lang="ru-RU" sz="2900" dirty="0">
                <a:cs typeface="Aharoni" panose="02010803020104030203" pitchFamily="2" charset="-79"/>
              </a:rPr>
              <a:t>  Ах, потише бы немножко! </a:t>
            </a:r>
          </a:p>
          <a:p>
            <a:pPr marL="0" indent="0">
              <a:buNone/>
            </a:pPr>
            <a:r>
              <a:rPr lang="ru-RU" sz="2900" dirty="0">
                <a:cs typeface="Aharoni" panose="02010803020104030203" pitchFamily="2" charset="-79"/>
              </a:rPr>
              <a:t>  А не то услышит кошка!</a:t>
            </a:r>
          </a:p>
          <a:p>
            <a:endParaRPr lang="ru-RU" sz="2000" dirty="0"/>
          </a:p>
        </p:txBody>
      </p:sp>
      <p:pic>
        <p:nvPicPr>
          <p:cNvPr id="14" name="Объект 13">
            <a:extLst>
              <a:ext uri="{FF2B5EF4-FFF2-40B4-BE49-F238E27FC236}">
                <a16:creationId xmlns:a16="http://schemas.microsoft.com/office/drawing/2014/main" id="{5A48BCB0-A989-4A8C-A05B-0756759E53C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29932" y="472737"/>
            <a:ext cx="4754562" cy="3335784"/>
          </a:xfrm>
        </p:spPr>
      </p:pic>
      <p:pic>
        <p:nvPicPr>
          <p:cNvPr id="16" name="Рисунок 15">
            <a:extLst>
              <a:ext uri="{FF2B5EF4-FFF2-40B4-BE49-F238E27FC236}">
                <a16:creationId xmlns:a16="http://schemas.microsoft.com/office/drawing/2014/main" id="{33CD1577-F4C1-407C-821F-F530E9F2A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3329" y="3204838"/>
            <a:ext cx="4098523" cy="3073893"/>
          </a:xfrm>
          <a:prstGeom prst="rect">
            <a:avLst/>
          </a:prstGeom>
        </p:spPr>
      </p:pic>
    </p:spTree>
    <p:extLst>
      <p:ext uri="{BB962C8B-B14F-4D97-AF65-F5344CB8AC3E}">
        <p14:creationId xmlns:p14="http://schemas.microsoft.com/office/powerpoint/2010/main" val="206804733"/>
      </p:ext>
    </p:extLst>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74484D6-4678-4207-A675-A8A7AFE74A77}"/>
              </a:ext>
            </a:extLst>
          </p:cNvPr>
          <p:cNvSpPr>
            <a:spLocks noGrp="1"/>
          </p:cNvSpPr>
          <p:nvPr>
            <p:ph idx="1"/>
          </p:nvPr>
        </p:nvSpPr>
        <p:spPr>
          <a:xfrm>
            <a:off x="301841" y="887767"/>
            <a:ext cx="4421079" cy="5344357"/>
          </a:xfrm>
        </p:spPr>
        <p:txBody>
          <a:bodyPr/>
          <a:lstStyle/>
          <a:p>
            <a:r>
              <a:rPr lang="ru-RU" dirty="0"/>
              <a:t>Участники игры делятся на две равные команды. По жребию игроки одной команды идут в город, а другая команда водит. Команда города начинает игру. Бьющий лаптой отбивает мяч как можно дальше в поле (нельзя бросать биту), бежит через площадку за линию кона и возвращается назад в город. Водящие в поле ловят отбитый мяч (если мяч пойман слёту, тогда команды меняются местами) и стараются запятнать (осалить) бегущего. Им разрешается перебрасывать мяч друг другу, чтобы попасть в бегущего с более близкого расстояния.</a:t>
            </a:r>
          </a:p>
        </p:txBody>
      </p:sp>
      <p:pic>
        <p:nvPicPr>
          <p:cNvPr id="5" name="Рисунок 4">
            <a:extLst>
              <a:ext uri="{FF2B5EF4-FFF2-40B4-BE49-F238E27FC236}">
                <a16:creationId xmlns:a16="http://schemas.microsoft.com/office/drawing/2014/main" id="{4B639538-4D05-4B5A-9863-B7A7187921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721" y="665826"/>
            <a:ext cx="6474780" cy="4856085"/>
          </a:xfrm>
          <a:prstGeom prst="rect">
            <a:avLst/>
          </a:prstGeom>
        </p:spPr>
      </p:pic>
      <p:sp>
        <p:nvSpPr>
          <p:cNvPr id="6" name="TextBox 5">
            <a:extLst>
              <a:ext uri="{FF2B5EF4-FFF2-40B4-BE49-F238E27FC236}">
                <a16:creationId xmlns:a16="http://schemas.microsoft.com/office/drawing/2014/main" id="{5211E0FB-CEEE-4AC3-B011-464DD24345CC}"/>
              </a:ext>
            </a:extLst>
          </p:cNvPr>
          <p:cNvSpPr txBox="1"/>
          <p:nvPr/>
        </p:nvSpPr>
        <p:spPr>
          <a:xfrm>
            <a:off x="550416" y="186430"/>
            <a:ext cx="3959440" cy="461665"/>
          </a:xfrm>
          <a:prstGeom prst="rect">
            <a:avLst/>
          </a:prstGeom>
          <a:noFill/>
        </p:spPr>
        <p:txBody>
          <a:bodyPr wrap="square" rtlCol="0">
            <a:spAutoFit/>
          </a:bodyPr>
          <a:lstStyle/>
          <a:p>
            <a:r>
              <a:rPr lang="ru-RU" sz="2400" u="sng" dirty="0"/>
              <a:t>Правила игры:</a:t>
            </a:r>
          </a:p>
        </p:txBody>
      </p:sp>
    </p:spTree>
    <p:extLst>
      <p:ext uri="{BB962C8B-B14F-4D97-AF65-F5344CB8AC3E}">
        <p14:creationId xmlns:p14="http://schemas.microsoft.com/office/powerpoint/2010/main" val="2159615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a:extLst>
              <a:ext uri="{FF2B5EF4-FFF2-40B4-BE49-F238E27FC236}">
                <a16:creationId xmlns:a16="http://schemas.microsoft.com/office/drawing/2014/main" id="{B0192018-39C0-4488-823F-18E6813F9F6C}"/>
              </a:ext>
            </a:extLst>
          </p:cNvPr>
          <p:cNvSpPr>
            <a:spLocks noGrp="1"/>
          </p:cNvSpPr>
          <p:nvPr>
            <p:ph sz="half" idx="1"/>
          </p:nvPr>
        </p:nvSpPr>
        <p:spPr>
          <a:xfrm>
            <a:off x="315801" y="399495"/>
            <a:ext cx="5505880" cy="5326602"/>
          </a:xfrm>
        </p:spPr>
        <p:txBody>
          <a:bodyPr>
            <a:normAutofit/>
          </a:bodyPr>
          <a:lstStyle/>
          <a:p>
            <a:endParaRPr lang="ru-RU" dirty="0"/>
          </a:p>
          <a:p>
            <a:endParaRPr lang="ru-RU" dirty="0"/>
          </a:p>
          <a:p>
            <a:r>
              <a:rPr lang="ru-RU" dirty="0"/>
              <a:t>Если игрокам поля удаётся запятнать бегущего, они переходят в город. Если игроки поля не могут запятнать бегущего, то они быстро перекидывают мяч в город. Как только мяч вернулся в город, игрок, не успевший прибежать назад в город, остаётся за линией кона и ждёт следующей возможности вернуться в город. Если бьющий ударил по мячу плохо и команда в поле быстро поймала мяч, то бежать опасно, так как могут легко осалить. В таком случае бьющий может не бежать, а оставаться за чертой, по другую сторону от команды — в деревне.</a:t>
            </a:r>
          </a:p>
        </p:txBody>
      </p:sp>
      <p:pic>
        <p:nvPicPr>
          <p:cNvPr id="8" name="Объект 7">
            <a:extLst>
              <a:ext uri="{FF2B5EF4-FFF2-40B4-BE49-F238E27FC236}">
                <a16:creationId xmlns:a16="http://schemas.microsoft.com/office/drawing/2014/main" id="{1868C7C8-D236-4DAB-86BF-4A5B1B8AEF9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00121" y="888350"/>
            <a:ext cx="5976078" cy="4482058"/>
          </a:xfrm>
        </p:spPr>
      </p:pic>
    </p:spTree>
    <p:extLst>
      <p:ext uri="{BB962C8B-B14F-4D97-AF65-F5344CB8AC3E}">
        <p14:creationId xmlns:p14="http://schemas.microsoft.com/office/powerpoint/2010/main" val="4084045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45FA57AC-9DA3-4E2E-BB15-5A27312EA43C}"/>
              </a:ext>
            </a:extLst>
          </p:cNvPr>
          <p:cNvSpPr>
            <a:spLocks noGrp="1"/>
          </p:cNvSpPr>
          <p:nvPr>
            <p:ph sz="half" idx="1"/>
          </p:nvPr>
        </p:nvSpPr>
        <p:spPr>
          <a:xfrm>
            <a:off x="390618" y="745724"/>
            <a:ext cx="5430746" cy="5105801"/>
          </a:xfrm>
        </p:spPr>
        <p:txBody>
          <a:bodyPr>
            <a:normAutofit lnSpcReduction="10000"/>
          </a:bodyPr>
          <a:lstStyle/>
          <a:p>
            <a:r>
              <a:rPr lang="ru-RU" dirty="0"/>
              <a:t>Игра продолжается, и мяч бьёт следующий игрок. По очереди все игроки команды выступают в роли бьющих. Игроки, оставшиеся в пригороде и за коном, ждут, чтобы их выручили. Выручить может тот, кто далеко отобьёт мяч, дав возможность перебежки самому, а также игрокам из пригорода и кона. Мяч, выбитый за боковую линию, не учитывается. </a:t>
            </a:r>
            <a:r>
              <a:rPr lang="ru-RU" dirty="0" err="1"/>
              <a:t>Mожет</a:t>
            </a:r>
            <a:r>
              <a:rPr lang="ru-RU" dirty="0"/>
              <a:t> создаться более трудное положение, когда все игроки бьющей команды, кроме одного, находятся за линией кона и в пригороде, тогда игроку, который ещё не бил, разрешают ударить трижды. Если он промахнётся, то игроки города уступают своё место водящим. Подавальщики не должны переступать черту города. Тому, кто не может отбить мяч лаптой, разрешается бросить его в поле рукой.</a:t>
            </a:r>
          </a:p>
        </p:txBody>
      </p:sp>
      <p:pic>
        <p:nvPicPr>
          <p:cNvPr id="11" name="Объект 10">
            <a:extLst>
              <a:ext uri="{FF2B5EF4-FFF2-40B4-BE49-F238E27FC236}">
                <a16:creationId xmlns:a16="http://schemas.microsoft.com/office/drawing/2014/main" id="{BEF52225-E25A-4398-93A4-147B94F06364}"/>
              </a:ext>
            </a:extLst>
          </p:cNvPr>
          <p:cNvPicPr>
            <a:picLocks noGrp="1" noChangeAspect="1"/>
          </p:cNvPicPr>
          <p:nvPr>
            <p:ph sz="half" idx="2"/>
          </p:nvPr>
        </p:nvPicPr>
        <p:blipFill>
          <a:blip r:embed="rId2"/>
          <a:stretch>
            <a:fillRect/>
          </a:stretch>
        </p:blipFill>
        <p:spPr>
          <a:xfrm>
            <a:off x="5999417" y="1205947"/>
            <a:ext cx="5801966" cy="4351474"/>
          </a:xfrm>
          <a:prstGeom prst="rect">
            <a:avLst/>
          </a:prstGeom>
        </p:spPr>
      </p:pic>
    </p:spTree>
    <p:extLst>
      <p:ext uri="{BB962C8B-B14F-4D97-AF65-F5344CB8AC3E}">
        <p14:creationId xmlns:p14="http://schemas.microsoft.com/office/powerpoint/2010/main" val="34914752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0DAD5E1-FF87-499B-9963-F0F6E22E92EB}"/>
              </a:ext>
            </a:extLst>
          </p:cNvPr>
          <p:cNvSpPr>
            <a:spLocks noGrp="1"/>
          </p:cNvSpPr>
          <p:nvPr>
            <p:ph idx="1"/>
          </p:nvPr>
        </p:nvSpPr>
        <p:spPr>
          <a:xfrm>
            <a:off x="266329" y="745724"/>
            <a:ext cx="5140171" cy="5672832"/>
          </a:xfrm>
        </p:spPr>
        <p:txBody>
          <a:bodyPr>
            <a:normAutofit/>
          </a:bodyPr>
          <a:lstStyle/>
          <a:p>
            <a:r>
              <a:rPr lang="ru-RU" sz="2000" dirty="0">
                <a:cs typeface="Arial" panose="020B0604020202020204" pitchFamily="34" charset="0"/>
              </a:rPr>
              <a:t>Игра считается выигранной, если все игроки пробили по мячу, пробежали за линию кона и вернулись назад в город.</a:t>
            </a:r>
          </a:p>
          <a:p>
            <a:endParaRPr lang="ru-RU" sz="2000" dirty="0">
              <a:cs typeface="Arial" panose="020B0604020202020204" pitchFamily="34" charset="0"/>
            </a:endParaRPr>
          </a:p>
          <a:p>
            <a:r>
              <a:rPr lang="ru-RU" sz="2000" dirty="0">
                <a:solidFill>
                  <a:srgbClr val="222222"/>
                </a:solidFill>
              </a:rPr>
              <a:t>Игра считается проигранной, если все игроки пробили мяч, но никто не перебежал за линию кона. По окончании игры команды меняются местами. Команда города переходит в поле, а из поля переходит в город</a:t>
            </a:r>
            <a:r>
              <a:rPr lang="ru-RU" sz="2000" b="1" i="1" dirty="0">
                <a:solidFill>
                  <a:srgbClr val="222222"/>
                </a:solidFill>
              </a:rPr>
              <a:t>.</a:t>
            </a:r>
          </a:p>
          <a:p>
            <a:endParaRPr lang="ru-RU" b="1" i="1" dirty="0"/>
          </a:p>
          <a:p>
            <a:pPr marL="0" indent="0">
              <a:buNone/>
            </a:pPr>
            <a:endParaRPr lang="ru-RU" dirty="0"/>
          </a:p>
        </p:txBody>
      </p:sp>
      <p:pic>
        <p:nvPicPr>
          <p:cNvPr id="11" name="Рисунок 10">
            <a:extLst>
              <a:ext uri="{FF2B5EF4-FFF2-40B4-BE49-F238E27FC236}">
                <a16:creationId xmlns:a16="http://schemas.microsoft.com/office/drawing/2014/main" id="{E3867098-E1D8-4FF4-BCEC-4A3DFDA4A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8948" y="3429000"/>
            <a:ext cx="4210974" cy="3158231"/>
          </a:xfrm>
          <a:prstGeom prst="rect">
            <a:avLst/>
          </a:prstGeom>
        </p:spPr>
      </p:pic>
      <p:pic>
        <p:nvPicPr>
          <p:cNvPr id="13" name="Рисунок 12">
            <a:extLst>
              <a:ext uri="{FF2B5EF4-FFF2-40B4-BE49-F238E27FC236}">
                <a16:creationId xmlns:a16="http://schemas.microsoft.com/office/drawing/2014/main" id="{734CF64F-3EA8-4CE9-806A-1E28E5DFB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6838" y="270769"/>
            <a:ext cx="4210974" cy="3158231"/>
          </a:xfrm>
          <a:prstGeom prst="rect">
            <a:avLst/>
          </a:prstGeom>
        </p:spPr>
      </p:pic>
    </p:spTree>
    <p:extLst>
      <p:ext uri="{BB962C8B-B14F-4D97-AF65-F5344CB8AC3E}">
        <p14:creationId xmlns:p14="http://schemas.microsoft.com/office/powerpoint/2010/main" val="1939554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2B3D9FD-6ACA-4790-8B0F-F8F2CE704FB9}"/>
              </a:ext>
            </a:extLst>
          </p:cNvPr>
          <p:cNvSpPr>
            <a:spLocks noGrp="1"/>
          </p:cNvSpPr>
          <p:nvPr>
            <p:ph type="title"/>
          </p:nvPr>
        </p:nvSpPr>
        <p:spPr>
          <a:xfrm>
            <a:off x="722359" y="355107"/>
            <a:ext cx="5944772" cy="1198485"/>
          </a:xfrm>
        </p:spPr>
        <p:txBody>
          <a:bodyPr>
            <a:normAutofit fontScale="90000"/>
          </a:bodyPr>
          <a:lstStyle/>
          <a:p>
            <a:br>
              <a:rPr lang="ru-RU" sz="2700" b="1" u="sng" dirty="0"/>
            </a:br>
            <a:br>
              <a:rPr lang="ru-RU" sz="2700" b="1" u="sng" dirty="0"/>
            </a:br>
            <a:r>
              <a:rPr lang="ru-RU" sz="2700" b="1" u="sng" dirty="0"/>
              <a:t>Расстановка игроков </a:t>
            </a:r>
            <a:br>
              <a:rPr lang="ru-RU" sz="2700" b="1" u="sng" dirty="0"/>
            </a:br>
            <a:endParaRPr lang="ru-RU" sz="2400" dirty="0"/>
          </a:p>
        </p:txBody>
      </p:sp>
      <p:pic>
        <p:nvPicPr>
          <p:cNvPr id="5" name="Объект 4">
            <a:extLst>
              <a:ext uri="{FF2B5EF4-FFF2-40B4-BE49-F238E27FC236}">
                <a16:creationId xmlns:a16="http://schemas.microsoft.com/office/drawing/2014/main" id="{602908BD-C543-4735-B17B-A98C4FFD0AFF}"/>
              </a:ext>
            </a:extLst>
          </p:cNvPr>
          <p:cNvPicPr>
            <a:picLocks noGrp="1" noChangeAspect="1"/>
          </p:cNvPicPr>
          <p:nvPr>
            <p:ph sz="half" idx="1"/>
          </p:nvPr>
        </p:nvPicPr>
        <p:blipFill>
          <a:blip r:embed="rId2"/>
          <a:stretch>
            <a:fillRect/>
          </a:stretch>
        </p:blipFill>
        <p:spPr>
          <a:xfrm>
            <a:off x="751359" y="2538126"/>
            <a:ext cx="5403972" cy="3229424"/>
          </a:xfrm>
          <a:prstGeom prst="rect">
            <a:avLst/>
          </a:prstGeom>
        </p:spPr>
      </p:pic>
      <p:pic>
        <p:nvPicPr>
          <p:cNvPr id="7" name="Объект 6">
            <a:extLst>
              <a:ext uri="{FF2B5EF4-FFF2-40B4-BE49-F238E27FC236}">
                <a16:creationId xmlns:a16="http://schemas.microsoft.com/office/drawing/2014/main" id="{0C392973-0FC2-401C-B505-2F8899699B5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02986" y="691649"/>
            <a:ext cx="5166656" cy="3026183"/>
          </a:xfrm>
        </p:spPr>
      </p:pic>
      <p:sp>
        <p:nvSpPr>
          <p:cNvPr id="8" name="TextBox 7">
            <a:extLst>
              <a:ext uri="{FF2B5EF4-FFF2-40B4-BE49-F238E27FC236}">
                <a16:creationId xmlns:a16="http://schemas.microsoft.com/office/drawing/2014/main" id="{F7668EF8-A3B8-40D8-9F40-DCC041130E1A}"/>
              </a:ext>
            </a:extLst>
          </p:cNvPr>
          <p:cNvSpPr txBox="1"/>
          <p:nvPr/>
        </p:nvSpPr>
        <p:spPr>
          <a:xfrm>
            <a:off x="6667131" y="4953740"/>
            <a:ext cx="4802511" cy="461665"/>
          </a:xfrm>
          <a:prstGeom prst="rect">
            <a:avLst/>
          </a:prstGeom>
          <a:noFill/>
        </p:spPr>
        <p:txBody>
          <a:bodyPr wrap="square" rtlCol="0">
            <a:spAutoFit/>
          </a:bodyPr>
          <a:lstStyle/>
          <a:p>
            <a:r>
              <a:rPr lang="ru-RU" sz="2400" b="1" u="sng" dirty="0"/>
              <a:t>Инвентарь</a:t>
            </a:r>
          </a:p>
        </p:txBody>
      </p:sp>
    </p:spTree>
    <p:extLst>
      <p:ext uri="{BB962C8B-B14F-4D97-AF65-F5344CB8AC3E}">
        <p14:creationId xmlns:p14="http://schemas.microsoft.com/office/powerpoint/2010/main" val="3670306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авон">
  <a:themeElements>
    <a:clrScheme name="Савон">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Савон">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Савон">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Савон</Template>
  <TotalTime>170</TotalTime>
  <Words>704</Words>
  <Application>Microsoft Office PowerPoint</Application>
  <PresentationFormat>Широкоэкранный</PresentationFormat>
  <Paragraphs>49</Paragraphs>
  <Slides>11</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11</vt:i4>
      </vt:variant>
    </vt:vector>
  </HeadingPairs>
  <TitlesOfParts>
    <vt:vector size="14" baseType="lpstr">
      <vt:lpstr>Century Gothic</vt:lpstr>
      <vt:lpstr>Garamond</vt:lpstr>
      <vt:lpstr>Савон</vt:lpstr>
      <vt:lpstr>Презентация PowerPoint</vt:lpstr>
      <vt:lpstr>Краткая история: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Расстановка игроков  </vt:lpstr>
      <vt:lpstr>Цель проведения русской народной игры «Лапта»</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Игра-Лапта</dc:title>
  <dc:creator>Заинчковская</dc:creator>
  <cp:lastModifiedBy>Заинчковская</cp:lastModifiedBy>
  <cp:revision>19</cp:revision>
  <cp:lastPrinted>2019-06-21T11:37:15Z</cp:lastPrinted>
  <dcterms:created xsi:type="dcterms:W3CDTF">2019-06-21T05:31:37Z</dcterms:created>
  <dcterms:modified xsi:type="dcterms:W3CDTF">2019-06-21T11:39:00Z</dcterms:modified>
</cp:coreProperties>
</file>