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8" r:id="rId5"/>
    <p:sldId id="279" r:id="rId6"/>
    <p:sldId id="273" r:id="rId7"/>
    <p:sldId id="274" r:id="rId8"/>
    <p:sldId id="280" r:id="rId9"/>
    <p:sldId id="276" r:id="rId10"/>
    <p:sldId id="277" r:id="rId11"/>
    <p:sldId id="260" r:id="rId12"/>
    <p:sldId id="261" r:id="rId13"/>
    <p:sldId id="262" r:id="rId14"/>
    <p:sldId id="283" r:id="rId15"/>
    <p:sldId id="286" r:id="rId16"/>
    <p:sldId id="287" r:id="rId17"/>
    <p:sldId id="288" r:id="rId18"/>
    <p:sldId id="289" r:id="rId19"/>
    <p:sldId id="281" r:id="rId20"/>
    <p:sldId id="285" r:id="rId21"/>
    <p:sldId id="290" r:id="rId22"/>
    <p:sldId id="263" r:id="rId23"/>
    <p:sldId id="264" r:id="rId24"/>
    <p:sldId id="265" r:id="rId25"/>
    <p:sldId id="266" r:id="rId26"/>
    <p:sldId id="267" r:id="rId27"/>
    <p:sldId id="268" r:id="rId28"/>
    <p:sldId id="269" r:id="rId29"/>
    <p:sldId id="291" r:id="rId30"/>
    <p:sldId id="270" r:id="rId31"/>
    <p:sldId id="271" r:id="rId32"/>
    <p:sldId id="27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015" autoAdjust="0"/>
    <p:restoredTop sz="99485" autoAdjust="0"/>
  </p:normalViewPr>
  <p:slideViewPr>
    <p:cSldViewPr snapToGrid="0">
      <p:cViewPr varScale="1">
        <p:scale>
          <a:sx n="77" d="100"/>
          <a:sy n="77" d="100"/>
        </p:scale>
        <p:origin x="-1248"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4/28/2017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4/28/2017</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86984" y="322729"/>
            <a:ext cx="9864762" cy="3388659"/>
          </a:xfrm>
        </p:spPr>
        <p:txBody>
          <a:bodyPr>
            <a:normAutofit fontScale="90000"/>
          </a:bodyPr>
          <a:lstStyle/>
          <a:p>
            <a:pPr algn="ctr"/>
            <a:r>
              <a:rPr lang="ru-RU" b="1" dirty="0" smtClean="0">
                <a:solidFill>
                  <a:schemeClr val="accent3">
                    <a:lumMod val="75000"/>
                  </a:schemeClr>
                </a:solidFill>
              </a:rPr>
              <a:t>Отчет о работе администрации</a:t>
            </a:r>
            <a:br>
              <a:rPr lang="ru-RU" b="1" dirty="0" smtClean="0">
                <a:solidFill>
                  <a:schemeClr val="accent3">
                    <a:lumMod val="75000"/>
                  </a:schemeClr>
                </a:solidFill>
              </a:rPr>
            </a:br>
            <a:r>
              <a:rPr lang="ru-RU" b="1" dirty="0" smtClean="0">
                <a:solidFill>
                  <a:schemeClr val="accent3">
                    <a:lumMod val="75000"/>
                  </a:schemeClr>
                </a:solidFill>
              </a:rPr>
              <a:t>ГП «Микунь»</a:t>
            </a:r>
            <a:br>
              <a:rPr lang="ru-RU" b="1" dirty="0" smtClean="0">
                <a:solidFill>
                  <a:schemeClr val="accent3">
                    <a:lumMod val="75000"/>
                  </a:schemeClr>
                </a:solidFill>
              </a:rPr>
            </a:br>
            <a:r>
              <a:rPr lang="ru-RU" sz="8000" b="1" dirty="0" smtClean="0">
                <a:solidFill>
                  <a:schemeClr val="accent3">
                    <a:lumMod val="75000"/>
                  </a:schemeClr>
                </a:solidFill>
              </a:rPr>
              <a:t>за 2016 год</a:t>
            </a:r>
            <a:endParaRPr lang="ru-RU" sz="8000" b="1" dirty="0">
              <a:solidFill>
                <a:schemeClr val="accent3">
                  <a:lumMod val="75000"/>
                </a:schemeClr>
              </a:solidFill>
            </a:endParaRPr>
          </a:p>
        </p:txBody>
      </p:sp>
    </p:spTree>
    <p:extLst>
      <p:ext uri="{BB962C8B-B14F-4D97-AF65-F5344CB8AC3E}">
        <p14:creationId xmlns:p14="http://schemas.microsoft.com/office/powerpoint/2010/main" val="3928082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648" y="389586"/>
            <a:ext cx="10018711" cy="1194515"/>
          </a:xfrm>
        </p:spPr>
        <p:txBody>
          <a:bodyPr/>
          <a:lstStyle/>
          <a:p>
            <a:pPr algn="r"/>
            <a:r>
              <a:rPr lang="ru-RU" b="1" dirty="0" smtClean="0">
                <a:latin typeface="Times New Roman" panose="02020603050405020304" pitchFamily="18" charset="0"/>
                <a:cs typeface="Times New Roman" panose="02020603050405020304" pitchFamily="18" charset="0"/>
              </a:rPr>
              <a:t>Содержание муниципального жилищного фонда </a:t>
            </a:r>
            <a:endParaRPr lang="ru-RU" b="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026920" y="1706880"/>
            <a:ext cx="9885869" cy="4442782"/>
          </a:xfrm>
        </p:spPr>
        <p:txBody>
          <a:bodyPr>
            <a:normAutofit/>
          </a:bodyPr>
          <a:lstStyle/>
          <a:p>
            <a:r>
              <a:rPr lang="ru-RU" sz="2800" b="1" dirty="0" smtClean="0">
                <a:latin typeface="Times New Roman" panose="02020603050405020304" pitchFamily="18" charset="0"/>
                <a:cs typeface="Times New Roman" panose="02020603050405020304" pitchFamily="18" charset="0"/>
              </a:rPr>
              <a:t>Проведено </a:t>
            </a:r>
            <a:r>
              <a:rPr lang="ru-RU" sz="2800" dirty="0" smtClean="0">
                <a:latin typeface="Times New Roman" panose="02020603050405020304" pitchFamily="18" charset="0"/>
                <a:cs typeface="Times New Roman" panose="02020603050405020304" pitchFamily="18" charset="0"/>
              </a:rPr>
              <a:t> </a:t>
            </a:r>
            <a:r>
              <a:rPr lang="ru-RU" sz="2800" b="1" dirty="0">
                <a:latin typeface="Times New Roman" panose="02020603050405020304" pitchFamily="18" charset="0"/>
                <a:cs typeface="Times New Roman" panose="02020603050405020304" pitchFamily="18" charset="0"/>
              </a:rPr>
              <a:t>12 внеочередных собраний</a:t>
            </a:r>
            <a:r>
              <a:rPr lang="ru-RU" sz="2800" dirty="0">
                <a:latin typeface="Times New Roman" panose="02020603050405020304" pitchFamily="18" charset="0"/>
                <a:cs typeface="Times New Roman" panose="02020603050405020304" pitchFamily="18" charset="0"/>
              </a:rPr>
              <a:t> </a:t>
            </a:r>
            <a:br>
              <a:rPr lang="ru-RU" sz="2800" dirty="0">
                <a:latin typeface="Times New Roman" panose="02020603050405020304" pitchFamily="18" charset="0"/>
                <a:cs typeface="Times New Roman" panose="02020603050405020304" pitchFamily="18" charset="0"/>
              </a:rPr>
            </a:br>
            <a:r>
              <a:rPr lang="ru-RU" sz="2800" dirty="0" smtClean="0">
                <a:latin typeface="Times New Roman" panose="02020603050405020304" pitchFamily="18" charset="0"/>
                <a:cs typeface="Times New Roman" panose="02020603050405020304" pitchFamily="18" charset="0"/>
              </a:rPr>
              <a:t>собственников </a:t>
            </a:r>
            <a:r>
              <a:rPr lang="ru-RU" sz="2800" dirty="0">
                <a:latin typeface="Times New Roman" panose="02020603050405020304" pitchFamily="18" charset="0"/>
                <a:cs typeface="Times New Roman" panose="02020603050405020304" pitchFamily="18" charset="0"/>
              </a:rPr>
              <a:t>жилых (нежилых) помещений в МКД, в связи с </a:t>
            </a:r>
            <a:r>
              <a:rPr lang="ru-RU" sz="2800" dirty="0" smtClean="0">
                <a:latin typeface="Times New Roman" panose="02020603050405020304" pitchFamily="18" charset="0"/>
                <a:cs typeface="Times New Roman" panose="02020603050405020304" pitchFamily="18" charset="0"/>
              </a:rPr>
              <a:t>недобросовестным </a:t>
            </a:r>
            <a:r>
              <a:rPr lang="ru-RU" sz="2800" dirty="0">
                <a:latin typeface="Times New Roman" panose="02020603050405020304" pitchFamily="18" charset="0"/>
                <a:cs typeface="Times New Roman" panose="02020603050405020304" pitchFamily="18" charset="0"/>
              </a:rPr>
              <a:t>выполнением условий договора по содержанию общедомового имущества ООО «РЭКОН Плюс», </a:t>
            </a:r>
            <a:r>
              <a:rPr lang="ru-RU" sz="2800" dirty="0" smtClean="0">
                <a:latin typeface="Times New Roman" panose="02020603050405020304" pitchFamily="18" charset="0"/>
                <a:cs typeface="Times New Roman" panose="02020603050405020304" pitchFamily="18" charset="0"/>
              </a:rPr>
              <a:t>что </a:t>
            </a:r>
            <a:r>
              <a:rPr lang="ru-RU" sz="2800" dirty="0">
                <a:latin typeface="Times New Roman" panose="02020603050405020304" pitchFamily="18" charset="0"/>
                <a:cs typeface="Times New Roman" panose="02020603050405020304" pitchFamily="18" charset="0"/>
              </a:rPr>
              <a:t>позволило «безболезненно» пережить уход с рынка </a:t>
            </a:r>
            <a:r>
              <a:rPr lang="ru-RU" sz="2800" dirty="0" smtClean="0">
                <a:latin typeface="Times New Roman" panose="02020603050405020304" pitchFamily="18" charset="0"/>
                <a:cs typeface="Times New Roman" panose="02020603050405020304" pitchFamily="18" charset="0"/>
              </a:rPr>
              <a:t>услуг  ещё </a:t>
            </a:r>
            <a:r>
              <a:rPr lang="ru-RU" sz="2800" dirty="0">
                <a:latin typeface="Times New Roman" panose="02020603050405020304" pitchFamily="18" charset="0"/>
                <a:cs typeface="Times New Roman" panose="02020603050405020304" pitchFamily="18" charset="0"/>
              </a:rPr>
              <a:t>одной </a:t>
            </a:r>
            <a:r>
              <a:rPr lang="ru-RU" sz="2800" dirty="0" smtClean="0">
                <a:latin typeface="Times New Roman" panose="02020603050405020304" pitchFamily="18" charset="0"/>
                <a:cs typeface="Times New Roman" panose="02020603050405020304" pitchFamily="18" charset="0"/>
              </a:rPr>
              <a:t>компании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4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979" y="266252"/>
            <a:ext cx="10018711" cy="927847"/>
          </a:xfrm>
        </p:spPr>
        <p:txBody>
          <a:bodyPr>
            <a:normAutofit/>
          </a:bodyPr>
          <a:lstStyle/>
          <a:p>
            <a:r>
              <a:rPr lang="ru-RU" b="1" dirty="0" smtClean="0"/>
              <a:t>Приватизация муниципального имущества </a:t>
            </a:r>
            <a:endParaRPr lang="ru-RU" dirty="0"/>
          </a:p>
        </p:txBody>
      </p:sp>
      <p:sp>
        <p:nvSpPr>
          <p:cNvPr id="3" name="Текст 2"/>
          <p:cNvSpPr>
            <a:spLocks noGrp="1"/>
          </p:cNvSpPr>
          <p:nvPr>
            <p:ph type="body" idx="1"/>
          </p:nvPr>
        </p:nvSpPr>
        <p:spPr>
          <a:xfrm>
            <a:off x="1414660" y="1194099"/>
            <a:ext cx="10402888" cy="4424082"/>
          </a:xfrm>
        </p:spPr>
        <p:txBody>
          <a:bodyPr>
            <a:normAutofit/>
          </a:bodyPr>
          <a:lstStyle/>
          <a:p>
            <a:r>
              <a:rPr lang="ru-RU" dirty="0" smtClean="0"/>
              <a:t>	</a:t>
            </a:r>
            <a:r>
              <a:rPr lang="ru-RU" sz="2600" dirty="0" smtClean="0">
                <a:latin typeface="Times New Roman" panose="02020603050405020304" pitchFamily="18" charset="0"/>
                <a:cs typeface="Times New Roman" panose="02020603050405020304" pitchFamily="18" charset="0"/>
              </a:rPr>
              <a:t>Передано </a:t>
            </a:r>
            <a:r>
              <a:rPr lang="ru-RU" sz="2600" b="1" dirty="0" smtClean="0">
                <a:latin typeface="Times New Roman" panose="02020603050405020304" pitchFamily="18" charset="0"/>
                <a:cs typeface="Times New Roman" panose="02020603050405020304" pitchFamily="18" charset="0"/>
              </a:rPr>
              <a:t> 25</a:t>
            </a:r>
            <a:r>
              <a:rPr lang="ru-RU" sz="2600" dirty="0" smtClean="0">
                <a:latin typeface="Times New Roman" panose="02020603050405020304" pitchFamily="18" charset="0"/>
                <a:cs typeface="Times New Roman" panose="02020603050405020304" pitchFamily="18" charset="0"/>
              </a:rPr>
              <a:t> жилых помещений в собственность граждан </a:t>
            </a:r>
          </a:p>
          <a:p>
            <a:pPr algn="l"/>
            <a:endParaRPr lang="ru-RU" dirty="0"/>
          </a:p>
        </p:txBody>
      </p:sp>
    </p:spTree>
    <p:extLst>
      <p:ext uri="{BB962C8B-B14F-4D97-AF65-F5344CB8AC3E}">
        <p14:creationId xmlns:p14="http://schemas.microsoft.com/office/powerpoint/2010/main" val="966112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84312" y="1172583"/>
            <a:ext cx="10327584" cy="5131398"/>
          </a:xfrm>
        </p:spPr>
        <p:txBody>
          <a:bodyPr>
            <a:normAutofit/>
          </a:bodyPr>
          <a:lstStyle/>
          <a:p>
            <a:r>
              <a:rPr lang="ru-RU" sz="2600" dirty="0" smtClean="0"/>
              <a:t>	</a:t>
            </a: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проведена правовая экспертиза и разработка  </a:t>
            </a:r>
            <a:r>
              <a:rPr lang="ru-RU" sz="2600" dirty="0" smtClean="0">
                <a:latin typeface="Times New Roman" panose="02020603050405020304" pitchFamily="18" charset="0"/>
                <a:cs typeface="Times New Roman" panose="02020603050405020304" pitchFamily="18" charset="0"/>
              </a:rPr>
              <a:t> </a:t>
            </a:r>
            <a:r>
              <a:rPr lang="ru-RU" sz="2600" dirty="0">
                <a:latin typeface="Times New Roman" panose="02020603050405020304" pitchFamily="18" charset="0"/>
                <a:cs typeface="Times New Roman" panose="02020603050405020304" pitchFamily="18" charset="0"/>
              </a:rPr>
              <a:t>нормативно-правовых актов, как по администрации, так и Совету ГП «Микунь</a:t>
            </a:r>
            <a:r>
              <a:rPr lang="ru-RU" sz="2600" dirty="0" smtClean="0">
                <a:latin typeface="Times New Roman" panose="02020603050405020304" pitchFamily="18" charset="0"/>
                <a:cs typeface="Times New Roman" panose="02020603050405020304" pitchFamily="18" charset="0"/>
              </a:rPr>
              <a:t>»:</a:t>
            </a:r>
          </a:p>
          <a:p>
            <a:r>
              <a:rPr lang="ru-RU" sz="2600" dirty="0">
                <a:latin typeface="Times New Roman" panose="02020603050405020304" pitchFamily="18" charset="0"/>
                <a:cs typeface="Times New Roman" panose="02020603050405020304" pitchFamily="18" charset="0"/>
              </a:rPr>
              <a:t>- решений Совета городского поселения "Микунь" - </a:t>
            </a:r>
            <a:r>
              <a:rPr lang="ru-RU" sz="2600" b="1" dirty="0">
                <a:latin typeface="Times New Roman" panose="02020603050405020304" pitchFamily="18" charset="0"/>
                <a:cs typeface="Times New Roman" panose="02020603050405020304" pitchFamily="18" charset="0"/>
              </a:rPr>
              <a:t>33</a:t>
            </a:r>
            <a:r>
              <a:rPr lang="ru-RU" sz="2600" dirty="0">
                <a:latin typeface="Times New Roman" panose="02020603050405020304" pitchFamily="18" charset="0"/>
                <a:cs typeface="Times New Roman" panose="02020603050405020304" pitchFamily="18" charset="0"/>
              </a:rPr>
              <a:t>;</a:t>
            </a:r>
          </a:p>
          <a:p>
            <a:r>
              <a:rPr lang="ru-RU" sz="2600" dirty="0">
                <a:latin typeface="Times New Roman" panose="02020603050405020304" pitchFamily="18" charset="0"/>
                <a:cs typeface="Times New Roman" panose="02020603050405020304" pitchFamily="18" charset="0"/>
              </a:rPr>
              <a:t>- постановлений администрации ГП «Микунь» -  </a:t>
            </a:r>
            <a:r>
              <a:rPr lang="ru-RU" sz="2600" b="1" dirty="0">
                <a:latin typeface="Times New Roman" panose="02020603050405020304" pitchFamily="18" charset="0"/>
                <a:cs typeface="Times New Roman" panose="02020603050405020304" pitchFamily="18" charset="0"/>
              </a:rPr>
              <a:t>53</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	- проведена </a:t>
            </a:r>
            <a:r>
              <a:rPr lang="ru-RU" sz="2600" dirty="0">
                <a:latin typeface="Times New Roman" panose="02020603050405020304" pitchFamily="18" charset="0"/>
                <a:cs typeface="Times New Roman" panose="02020603050405020304" pitchFamily="18" charset="0"/>
              </a:rPr>
              <a:t>работа по подготовке  и оформлению документов  к заседаниям  Совета поселения – </a:t>
            </a:r>
            <a:r>
              <a:rPr lang="ru-RU" sz="2600" b="1" dirty="0">
                <a:latin typeface="Times New Roman" panose="02020603050405020304" pitchFamily="18" charset="0"/>
                <a:cs typeface="Times New Roman" panose="02020603050405020304" pitchFamily="18" charset="0"/>
              </a:rPr>
              <a:t>7</a:t>
            </a:r>
            <a:r>
              <a:rPr lang="ru-RU" sz="2600" dirty="0">
                <a:latin typeface="Times New Roman" panose="02020603050405020304" pitchFamily="18" charset="0"/>
                <a:cs typeface="Times New Roman" panose="02020603050405020304" pitchFamily="18" charset="0"/>
              </a:rPr>
              <a:t> </a:t>
            </a:r>
            <a:r>
              <a:rPr lang="ru-RU" sz="2600" dirty="0" smtClean="0">
                <a:latin typeface="Times New Roman" panose="02020603050405020304" pitchFamily="18" charset="0"/>
                <a:cs typeface="Times New Roman" panose="02020603050405020304" pitchFamily="18" charset="0"/>
              </a:rPr>
              <a:t>, разработано </a:t>
            </a:r>
            <a:r>
              <a:rPr lang="ru-RU" sz="2600" dirty="0">
                <a:latin typeface="Times New Roman" panose="02020603050405020304" pitchFamily="18" charset="0"/>
                <a:cs typeface="Times New Roman" panose="02020603050405020304" pitchFamily="18" charset="0"/>
              </a:rPr>
              <a:t>(согласовано) проектов </a:t>
            </a:r>
            <a:r>
              <a:rPr lang="ru-RU" sz="2600" dirty="0" smtClean="0">
                <a:latin typeface="Times New Roman" panose="02020603050405020304" pitchFamily="18" charset="0"/>
                <a:cs typeface="Times New Roman" panose="02020603050405020304" pitchFamily="18" charset="0"/>
              </a:rPr>
              <a:t>муниципальных </a:t>
            </a:r>
            <a:r>
              <a:rPr lang="ru-RU" sz="2600" dirty="0">
                <a:latin typeface="Times New Roman" panose="02020603050405020304" pitchFamily="18" charset="0"/>
                <a:cs typeface="Times New Roman" panose="02020603050405020304" pitchFamily="18" charset="0"/>
              </a:rPr>
              <a:t>актов  Совета поселения - </a:t>
            </a:r>
            <a:r>
              <a:rPr lang="ru-RU" sz="2600" b="1" dirty="0">
                <a:latin typeface="Times New Roman" panose="02020603050405020304" pitchFamily="18" charset="0"/>
                <a:cs typeface="Times New Roman" panose="02020603050405020304" pitchFamily="18" charset="0"/>
              </a:rPr>
              <a:t>53 </a:t>
            </a:r>
            <a:r>
              <a:rPr lang="ru-RU" sz="2600" dirty="0" smtClean="0">
                <a:latin typeface="Times New Roman" panose="02020603050405020304" pitchFamily="18" charset="0"/>
                <a:cs typeface="Times New Roman" panose="02020603050405020304" pitchFamily="18" charset="0"/>
              </a:rPr>
              <a:t>.</a:t>
            </a:r>
          </a:p>
          <a:p>
            <a:r>
              <a:rPr lang="ru-RU" sz="2600" dirty="0" smtClean="0">
                <a:latin typeface="Times New Roman" panose="02020603050405020304" pitchFamily="18" charset="0"/>
                <a:cs typeface="Times New Roman" panose="02020603050405020304" pitchFamily="18" charset="0"/>
              </a:rPr>
              <a:t>- осуществлено </a:t>
            </a:r>
            <a:r>
              <a:rPr lang="ru-RU" sz="2600" dirty="0">
                <a:latin typeface="Times New Roman" panose="02020603050405020304" pitchFamily="18" charset="0"/>
                <a:cs typeface="Times New Roman" panose="02020603050405020304" pitchFamily="18" charset="0"/>
              </a:rPr>
              <a:t>нотариальных действий - </a:t>
            </a:r>
            <a:r>
              <a:rPr lang="ru-RU" sz="2600" b="1" dirty="0" smtClean="0">
                <a:latin typeface="Times New Roman" panose="02020603050405020304" pitchFamily="18" charset="0"/>
                <a:cs typeface="Times New Roman" panose="02020603050405020304" pitchFamily="18" charset="0"/>
              </a:rPr>
              <a:t>496</a:t>
            </a:r>
            <a:r>
              <a:rPr lang="ru-RU" sz="2600" dirty="0" smtClean="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pPr algn="l"/>
            <a:endParaRPr lang="ru-RU" dirty="0"/>
          </a:p>
          <a:p>
            <a:pPr algn="l"/>
            <a:endParaRPr lang="ru-RU" dirty="0"/>
          </a:p>
        </p:txBody>
      </p:sp>
      <p:sp>
        <p:nvSpPr>
          <p:cNvPr id="4" name="Заголовок 1"/>
          <p:cNvSpPr>
            <a:spLocks noGrp="1"/>
          </p:cNvSpPr>
          <p:nvPr>
            <p:ph type="title"/>
          </p:nvPr>
        </p:nvSpPr>
        <p:spPr>
          <a:xfrm>
            <a:off x="1656435" y="287767"/>
            <a:ext cx="10018711" cy="884816"/>
          </a:xfrm>
        </p:spPr>
        <p:txBody>
          <a:bodyPr>
            <a:normAutofit/>
          </a:bodyPr>
          <a:lstStyle/>
          <a:p>
            <a:pPr algn="r"/>
            <a:r>
              <a:rPr lang="ru-RU" b="1" dirty="0" smtClean="0">
                <a:latin typeface="Times New Roman" panose="02020603050405020304" pitchFamily="18" charset="0"/>
                <a:cs typeface="Times New Roman" panose="02020603050405020304" pitchFamily="18" charset="0"/>
              </a:rPr>
              <a:t>Правовая работа </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5773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917168" y="1255884"/>
            <a:ext cx="4995125" cy="5411095"/>
          </a:xfrm>
        </p:spPr>
        <p:txBody>
          <a:bodyPr>
            <a:normAutofit/>
          </a:bodyPr>
          <a:lstStyle/>
          <a:p>
            <a:pPr algn="l"/>
            <a:r>
              <a:rPr lang="ru-RU" dirty="0" smtClean="0"/>
              <a:t>	</a:t>
            </a:r>
            <a:r>
              <a:rPr lang="ru-RU" sz="2400" dirty="0" smtClean="0">
                <a:latin typeface="Times New Roman" panose="02020603050405020304" pitchFamily="18" charset="0"/>
                <a:cs typeface="Times New Roman" panose="02020603050405020304" pitchFamily="18" charset="0"/>
              </a:rPr>
              <a:t>На 01.01.2017 </a:t>
            </a:r>
            <a:r>
              <a:rPr lang="ru-RU" sz="2400" dirty="0">
                <a:latin typeface="Times New Roman" panose="02020603050405020304" pitchFamily="18" charset="0"/>
                <a:cs typeface="Times New Roman" panose="02020603050405020304" pitchFamily="18" charset="0"/>
              </a:rPr>
              <a:t>год численность работников администрации </a:t>
            </a:r>
            <a:r>
              <a:rPr lang="ru-RU" sz="2400" dirty="0" smtClean="0">
                <a:latin typeface="Times New Roman" panose="02020603050405020304" pitchFamily="18" charset="0"/>
                <a:cs typeface="Times New Roman" panose="02020603050405020304" pitchFamily="18" charset="0"/>
              </a:rPr>
              <a:t>составляет  28 </a:t>
            </a:r>
            <a:r>
              <a:rPr lang="ru-RU" sz="2400" dirty="0">
                <a:latin typeface="Times New Roman" panose="02020603050405020304" pitchFamily="18" charset="0"/>
                <a:cs typeface="Times New Roman" panose="02020603050405020304" pitchFamily="18" charset="0"/>
              </a:rPr>
              <a:t>человек, из них:</a:t>
            </a:r>
          </a:p>
          <a:p>
            <a:pPr algn="l"/>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лица, замещающие должность муниципальной службы – </a:t>
            </a:r>
            <a:r>
              <a:rPr lang="ru-RU" sz="2400" dirty="0" smtClean="0">
                <a:latin typeface="Times New Roman" panose="02020603050405020304" pitchFamily="18" charset="0"/>
                <a:cs typeface="Times New Roman" panose="02020603050405020304" pitchFamily="18" charset="0"/>
              </a:rPr>
              <a:t>10;</a:t>
            </a:r>
            <a:endParaRPr lang="ru-RU" sz="2400" dirty="0">
              <a:latin typeface="Times New Roman" panose="02020603050405020304" pitchFamily="18" charset="0"/>
              <a:cs typeface="Times New Roman" panose="02020603050405020304" pitchFamily="18" charset="0"/>
            </a:endParaRPr>
          </a:p>
          <a:p>
            <a:pPr algn="l"/>
            <a:r>
              <a:rPr lang="ru-RU" sz="2400" dirty="0" smtClean="0">
                <a:latin typeface="Times New Roman" panose="02020603050405020304" pitchFamily="18" charset="0"/>
                <a:cs typeface="Times New Roman" panose="02020603050405020304" pitchFamily="18" charset="0"/>
              </a:rPr>
              <a:t>	- </a:t>
            </a:r>
            <a:r>
              <a:rPr lang="ru-RU" sz="2400" dirty="0">
                <a:latin typeface="Times New Roman" panose="02020603050405020304" pitchFamily="18" charset="0"/>
                <a:cs typeface="Times New Roman" panose="02020603050405020304" pitchFamily="18" charset="0"/>
              </a:rPr>
              <a:t>лица, осуществляющие техническое обеспечение деятельности и обслуживание </a:t>
            </a:r>
            <a:r>
              <a:rPr lang="ru-RU" sz="2400" dirty="0" smtClean="0">
                <a:latin typeface="Times New Roman" panose="02020603050405020304" pitchFamily="18" charset="0"/>
                <a:cs typeface="Times New Roman" panose="02020603050405020304" pitchFamily="18" charset="0"/>
              </a:rPr>
              <a:t>ОМСУ (в том числе централизованная бухгалтерия) </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18</a:t>
            </a:r>
            <a:endParaRPr lang="ru-RU" sz="2400" dirty="0">
              <a:latin typeface="Times New Roman" panose="02020603050405020304" pitchFamily="18" charset="0"/>
              <a:cs typeface="Times New Roman" panose="02020603050405020304" pitchFamily="18" charset="0"/>
            </a:endParaRPr>
          </a:p>
          <a:p>
            <a:pPr algn="l"/>
            <a:endParaRPr lang="ru-RU" dirty="0"/>
          </a:p>
        </p:txBody>
      </p:sp>
      <p:sp>
        <p:nvSpPr>
          <p:cNvPr id="4" name="Заголовок 1"/>
          <p:cNvSpPr>
            <a:spLocks noGrp="1"/>
          </p:cNvSpPr>
          <p:nvPr>
            <p:ph type="title"/>
          </p:nvPr>
        </p:nvSpPr>
        <p:spPr>
          <a:xfrm>
            <a:off x="1710224" y="341556"/>
            <a:ext cx="10018711" cy="852544"/>
          </a:xfrm>
        </p:spPr>
        <p:txBody>
          <a:bodyPr/>
          <a:lstStyle/>
          <a:p>
            <a:pPr algn="r"/>
            <a:r>
              <a:rPr lang="ru-RU" b="1" dirty="0" smtClean="0">
                <a:latin typeface="Times New Roman" panose="02020603050405020304" pitchFamily="18" charset="0"/>
                <a:cs typeface="Times New Roman" panose="02020603050405020304" pitchFamily="18" charset="0"/>
              </a:rPr>
              <a:t>Муниципальная и кадровая  служба</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067" y="2151531"/>
            <a:ext cx="4577021" cy="3043232"/>
          </a:xfrm>
          <a:prstGeom prst="rect">
            <a:avLst/>
          </a:prstGeom>
        </p:spPr>
      </p:pic>
    </p:spTree>
    <p:extLst>
      <p:ext uri="{BB962C8B-B14F-4D97-AF65-F5344CB8AC3E}">
        <p14:creationId xmlns:p14="http://schemas.microsoft.com/office/powerpoint/2010/main" val="42006395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Муниципальные услуги</a:t>
            </a:r>
            <a:endParaRPr lang="ru-RU" dirty="0"/>
          </a:p>
        </p:txBody>
      </p:sp>
      <p:sp>
        <p:nvSpPr>
          <p:cNvPr id="3" name="Объект 2"/>
          <p:cNvSpPr>
            <a:spLocks noGrp="1"/>
          </p:cNvSpPr>
          <p:nvPr>
            <p:ph idx="1"/>
          </p:nvPr>
        </p:nvSpPr>
        <p:spPr>
          <a:xfrm>
            <a:off x="1484310" y="2679525"/>
            <a:ext cx="10018713" cy="3124201"/>
          </a:xfrm>
        </p:spPr>
        <p:txBody>
          <a:bodyPr/>
          <a:lstStyle/>
          <a:p>
            <a:pPr marL="0" indent="0" algn="ctr">
              <a:buNone/>
            </a:pPr>
            <a:r>
              <a:rPr lang="ru-RU" dirty="0">
                <a:latin typeface="Times New Roman" panose="02020603050405020304" pitchFamily="18" charset="0"/>
                <a:cs typeface="Times New Roman" panose="02020603050405020304" pitchFamily="18" charset="0"/>
              </a:rPr>
              <a:t>Утвержден обновленный перечень реестр муниципальных услуг (функций) - 50</a:t>
            </a:r>
            <a:r>
              <a:rPr lang="ru-RU" dirty="0" smtClean="0">
                <a:latin typeface="Times New Roman" panose="02020603050405020304" pitchFamily="18" charset="0"/>
                <a:cs typeface="Times New Roman" panose="02020603050405020304" pitchFamily="18" charset="0"/>
              </a:rPr>
              <a:t>,</a:t>
            </a:r>
          </a:p>
          <a:p>
            <a:pPr marL="0" indent="0" algn="ctr">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добавлено </a:t>
            </a:r>
            <a:r>
              <a:rPr lang="ru-RU" dirty="0" smtClean="0">
                <a:latin typeface="Times New Roman" panose="02020603050405020304" pitchFamily="18" charset="0"/>
                <a:cs typeface="Times New Roman" panose="02020603050405020304" pitchFamily="18" charset="0"/>
              </a:rPr>
              <a:t>шесть  </a:t>
            </a:r>
            <a:r>
              <a:rPr lang="ru-RU" dirty="0">
                <a:latin typeface="Times New Roman" panose="02020603050405020304" pitchFamily="18" charset="0"/>
                <a:cs typeface="Times New Roman" panose="02020603050405020304" pitchFamily="18" charset="0"/>
              </a:rPr>
              <a:t>услуг в сфере земельных отношений и </a:t>
            </a:r>
            <a:r>
              <a:rPr lang="ru-RU" dirty="0" smtClean="0">
                <a:latin typeface="Times New Roman" panose="02020603050405020304" pitchFamily="18" charset="0"/>
                <a:cs typeface="Times New Roman" panose="02020603050405020304" pitchFamily="18" charset="0"/>
              </a:rPr>
              <a:t>строительства</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274422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6795" y="685800"/>
            <a:ext cx="9436229" cy="792271"/>
          </a:xfrm>
        </p:spPr>
        <p:txBody>
          <a:bodyPr/>
          <a:lstStyle/>
          <a:p>
            <a:pPr algn="r"/>
            <a:r>
              <a:rPr lang="ru-RU" dirty="0"/>
              <a:t>Муниципальные услуги</a:t>
            </a:r>
          </a:p>
        </p:txBody>
      </p:sp>
      <p:graphicFrame>
        <p:nvGraphicFramePr>
          <p:cNvPr id="6" name="Объект 5"/>
          <p:cNvGraphicFramePr>
            <a:graphicFrameLocks noGrp="1"/>
          </p:cNvGraphicFramePr>
          <p:nvPr>
            <p:ph idx="1"/>
            <p:extLst>
              <p:ext uri="{D42A27DB-BD31-4B8C-83A1-F6EECF244321}">
                <p14:modId xmlns:p14="http://schemas.microsoft.com/office/powerpoint/2010/main" val="3274764305"/>
              </p:ext>
            </p:extLst>
          </p:nvPr>
        </p:nvGraphicFramePr>
        <p:xfrm>
          <a:off x="2129425" y="1625252"/>
          <a:ext cx="10062575" cy="4788075"/>
        </p:xfrm>
        <a:graphic>
          <a:graphicData uri="http://schemas.openxmlformats.org/drawingml/2006/table">
            <a:tbl>
              <a:tblPr firstRow="1" firstCol="1" bandRow="1">
                <a:tableStyleId>{5C22544A-7EE6-4342-B048-85BDC9FD1C3A}</a:tableStyleId>
              </a:tblPr>
              <a:tblGrid>
                <a:gridCol w="711495"/>
                <a:gridCol w="8575012"/>
                <a:gridCol w="776068"/>
              </a:tblGrid>
              <a:tr h="766092">
                <a:tc>
                  <a:txBody>
                    <a:bodyPr/>
                    <a:lstStyle/>
                    <a:p>
                      <a:pPr>
                        <a:spcAft>
                          <a:spcPts val="0"/>
                        </a:spcAft>
                      </a:pPr>
                      <a:r>
                        <a:rPr lang="ru-RU" sz="900" dirty="0">
                          <a:effectLst/>
                        </a:rPr>
                        <a:t>1.</a:t>
                      </a:r>
                      <a:endParaRPr lang="ru-RU" sz="800" dirty="0">
                        <a:effectLst/>
                        <a:latin typeface="Times New Roman"/>
                        <a:ea typeface="Times New Roman"/>
                      </a:endParaRPr>
                    </a:p>
                  </a:txBody>
                  <a:tcPr marL="45061" marR="45061"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Предоставление в собственность земельных участков, находящихся в собственности муниципального образования, и земельных </a:t>
                      </a:r>
                      <a:r>
                        <a:rPr lang="ru-RU" sz="1400" dirty="0" smtClean="0">
                          <a:effectLst/>
                          <a:latin typeface="Times New Roman" panose="02020603050405020304" pitchFamily="18" charset="0"/>
                          <a:cs typeface="Times New Roman" panose="02020603050405020304" pitchFamily="18" charset="0"/>
                        </a:rPr>
                        <a:t>участков</a:t>
                      </a:r>
                      <a:r>
                        <a:rPr lang="ru-RU" sz="1400" dirty="0">
                          <a:effectLst/>
                          <a:latin typeface="Times New Roman" panose="02020603050405020304" pitchFamily="18" charset="0"/>
                          <a:cs typeface="Times New Roman" panose="02020603050405020304" pitchFamily="18" charset="0"/>
                        </a:rPr>
                        <a:t>, государственная собственность на которые не разграничена, бесплатно</a:t>
                      </a:r>
                      <a:endParaRPr lang="ru-RU" sz="1400" dirty="0">
                        <a:effectLst/>
                        <a:latin typeface="Times New Roman" panose="02020603050405020304" pitchFamily="18" charset="0"/>
                        <a:ea typeface="Times New Roman"/>
                        <a:cs typeface="Times New Roman" panose="02020603050405020304" pitchFamily="18" charset="0"/>
                      </a:endParaRPr>
                    </a:p>
                  </a:txBody>
                  <a:tcPr marL="45061" marR="45061" marT="0" marB="0"/>
                </a:tc>
                <a:tc>
                  <a:txBody>
                    <a:bodyPr/>
                    <a:lstStyle/>
                    <a:p>
                      <a:pPr algn="ctr">
                        <a:spcAft>
                          <a:spcPts val="0"/>
                        </a:spcAft>
                      </a:pPr>
                      <a:r>
                        <a:rPr lang="ru-RU" sz="900">
                          <a:effectLst/>
                        </a:rPr>
                        <a:t>2</a:t>
                      </a:r>
                      <a:endParaRPr lang="ru-RU" sz="800">
                        <a:effectLst/>
                        <a:latin typeface="Times New Roman"/>
                        <a:ea typeface="Times New Roman"/>
                      </a:endParaRPr>
                    </a:p>
                  </a:txBody>
                  <a:tcPr marL="45061" marR="45061" marT="0" marB="0" anchor="ctr"/>
                </a:tc>
              </a:tr>
              <a:tr h="766092">
                <a:tc>
                  <a:txBody>
                    <a:bodyPr/>
                    <a:lstStyle/>
                    <a:p>
                      <a:pPr>
                        <a:spcAft>
                          <a:spcPts val="0"/>
                        </a:spcAft>
                      </a:pPr>
                      <a:r>
                        <a:rPr lang="ru-RU" sz="900">
                          <a:effectLst/>
                        </a:rPr>
                        <a:t>2.</a:t>
                      </a:r>
                      <a:endParaRPr lang="ru-RU" sz="800">
                        <a:effectLst/>
                        <a:latin typeface="Times New Roman"/>
                        <a:ea typeface="Times New Roman"/>
                      </a:endParaRPr>
                    </a:p>
                  </a:txBody>
                  <a:tcPr marL="45061" marR="45061" marT="0" marB="0"/>
                </a:tc>
                <a:tc>
                  <a:txBody>
                    <a:bodyPr/>
                    <a:lstStyle/>
                    <a:p>
                      <a:pPr algn="just">
                        <a:spcAft>
                          <a:spcPts val="0"/>
                        </a:spcAft>
                      </a:pPr>
                      <a:r>
                        <a:rPr lang="ru-RU" sz="1600" dirty="0">
                          <a:effectLst/>
                          <a:latin typeface="Times New Roman" panose="02020603050405020304" pitchFamily="18" charset="0"/>
                          <a:cs typeface="Times New Roman" panose="02020603050405020304" pitchFamily="18" charset="0"/>
                        </a:rPr>
                        <a:t>Предоставление в собственность земельных участков, находящихся в собственности муниципального образования, и земельных участков, государственная собственность на которые не </a:t>
                      </a:r>
                      <a:r>
                        <a:rPr lang="ru-RU" sz="1600" dirty="0" smtClean="0">
                          <a:effectLst/>
                          <a:latin typeface="Times New Roman" panose="02020603050405020304" pitchFamily="18" charset="0"/>
                          <a:cs typeface="Times New Roman" panose="02020603050405020304" pitchFamily="18" charset="0"/>
                        </a:rPr>
                        <a:t>разграничена</a:t>
                      </a:r>
                      <a:r>
                        <a:rPr lang="ru-RU" sz="1600" dirty="0">
                          <a:effectLst/>
                          <a:latin typeface="Times New Roman" panose="02020603050405020304" pitchFamily="18" charset="0"/>
                          <a:cs typeface="Times New Roman" panose="02020603050405020304" pitchFamily="18" charset="0"/>
                        </a:rPr>
                        <a:t>, за плату без проведения торгов</a:t>
                      </a:r>
                      <a:endParaRPr lang="ru-RU" sz="1600" dirty="0">
                        <a:effectLst/>
                        <a:latin typeface="Times New Roman" panose="02020603050405020304" pitchFamily="18" charset="0"/>
                        <a:ea typeface="Times New Roman"/>
                        <a:cs typeface="Times New Roman" panose="02020603050405020304" pitchFamily="18" charset="0"/>
                      </a:endParaRPr>
                    </a:p>
                  </a:txBody>
                  <a:tcPr marL="45061" marR="45061" marT="0" marB="0"/>
                </a:tc>
                <a:tc>
                  <a:txBody>
                    <a:bodyPr/>
                    <a:lstStyle/>
                    <a:p>
                      <a:pPr algn="ctr">
                        <a:spcAft>
                          <a:spcPts val="0"/>
                        </a:spcAft>
                      </a:pPr>
                      <a:r>
                        <a:rPr lang="ru-RU" sz="900">
                          <a:effectLst/>
                        </a:rPr>
                        <a:t>44</a:t>
                      </a:r>
                      <a:endParaRPr lang="ru-RU" sz="800">
                        <a:effectLst/>
                        <a:latin typeface="Times New Roman"/>
                        <a:ea typeface="Times New Roman"/>
                      </a:endParaRPr>
                    </a:p>
                  </a:txBody>
                  <a:tcPr marL="45061" marR="45061" marT="0" marB="0" anchor="ctr"/>
                </a:tc>
              </a:tr>
              <a:tr h="766092">
                <a:tc>
                  <a:txBody>
                    <a:bodyPr/>
                    <a:lstStyle/>
                    <a:p>
                      <a:pPr>
                        <a:spcAft>
                          <a:spcPts val="0"/>
                        </a:spcAft>
                      </a:pPr>
                      <a:r>
                        <a:rPr lang="ru-RU" sz="900">
                          <a:effectLst/>
                        </a:rPr>
                        <a:t>3.</a:t>
                      </a:r>
                      <a:endParaRPr lang="ru-RU" sz="800">
                        <a:effectLst/>
                        <a:latin typeface="Times New Roman"/>
                        <a:ea typeface="Times New Roman"/>
                      </a:endParaRPr>
                    </a:p>
                  </a:txBody>
                  <a:tcPr marL="45061" marR="45061" marT="0" marB="0"/>
                </a:tc>
                <a:tc>
                  <a:txBody>
                    <a:bodyPr/>
                    <a:lstStyle/>
                    <a:p>
                      <a:pPr algn="just">
                        <a:spcAft>
                          <a:spcPts val="0"/>
                        </a:spcAft>
                      </a:pPr>
                      <a:r>
                        <a:rPr lang="ru-RU" sz="1600" dirty="0">
                          <a:effectLst/>
                          <a:latin typeface="Times New Roman" panose="02020603050405020304" pitchFamily="18" charset="0"/>
                          <a:cs typeface="Times New Roman" panose="02020603050405020304" pitchFamily="18" charset="0"/>
                        </a:rPr>
                        <a:t>Предоставление в аренду земельных участков, находящихся в собственности муниципального образования, и земельных участков, государственная собственность на которые не разграничена на торгах</a:t>
                      </a:r>
                      <a:endParaRPr lang="ru-RU" sz="1600" dirty="0">
                        <a:effectLst/>
                        <a:latin typeface="Times New Roman" panose="02020603050405020304" pitchFamily="18" charset="0"/>
                        <a:ea typeface="Times New Roman"/>
                        <a:cs typeface="Times New Roman" panose="02020603050405020304" pitchFamily="18" charset="0"/>
                      </a:endParaRPr>
                    </a:p>
                  </a:txBody>
                  <a:tcPr marL="45061" marR="45061" marT="0" marB="0"/>
                </a:tc>
                <a:tc>
                  <a:txBody>
                    <a:bodyPr/>
                    <a:lstStyle/>
                    <a:p>
                      <a:pPr algn="ctr">
                        <a:spcAft>
                          <a:spcPts val="0"/>
                        </a:spcAft>
                      </a:pPr>
                      <a:r>
                        <a:rPr lang="ru-RU" sz="900">
                          <a:effectLst/>
                        </a:rPr>
                        <a:t>4</a:t>
                      </a:r>
                      <a:endParaRPr lang="ru-RU" sz="800">
                        <a:effectLst/>
                        <a:latin typeface="Times New Roman"/>
                        <a:ea typeface="Times New Roman"/>
                      </a:endParaRPr>
                    </a:p>
                  </a:txBody>
                  <a:tcPr marL="45061" marR="45061" marT="0" marB="0" anchor="ctr"/>
                </a:tc>
              </a:tr>
              <a:tr h="766092">
                <a:tc>
                  <a:txBody>
                    <a:bodyPr/>
                    <a:lstStyle/>
                    <a:p>
                      <a:pPr>
                        <a:spcAft>
                          <a:spcPts val="0"/>
                        </a:spcAft>
                      </a:pPr>
                      <a:r>
                        <a:rPr lang="ru-RU" sz="900">
                          <a:effectLst/>
                        </a:rPr>
                        <a:t>4.</a:t>
                      </a:r>
                      <a:endParaRPr lang="ru-RU" sz="800">
                        <a:effectLst/>
                        <a:latin typeface="Times New Roman"/>
                        <a:ea typeface="Times New Roman"/>
                      </a:endParaRPr>
                    </a:p>
                  </a:txBody>
                  <a:tcPr marL="45061" marR="45061" marT="0" marB="0"/>
                </a:tc>
                <a:tc>
                  <a:txBody>
                    <a:bodyPr/>
                    <a:lstStyle/>
                    <a:p>
                      <a:pPr algn="just">
                        <a:spcAft>
                          <a:spcPts val="0"/>
                        </a:spcAft>
                      </a:pPr>
                      <a:r>
                        <a:rPr lang="ru-RU" sz="1600" dirty="0">
                          <a:effectLst/>
                          <a:latin typeface="Times New Roman" panose="02020603050405020304" pitchFamily="18" charset="0"/>
                          <a:cs typeface="Times New Roman" panose="02020603050405020304" pitchFamily="18" charset="0"/>
                        </a:rPr>
                        <a:t>Предоставление в аренду земельных участков, находящихся в собственности муниципального образования, и земельных участков, государственная собственность на которые не разграничена без проведения торгов</a:t>
                      </a:r>
                      <a:endParaRPr lang="ru-RU" sz="1600" dirty="0">
                        <a:effectLst/>
                        <a:latin typeface="Times New Roman" panose="02020603050405020304" pitchFamily="18" charset="0"/>
                        <a:ea typeface="Times New Roman"/>
                        <a:cs typeface="Times New Roman" panose="02020603050405020304" pitchFamily="18" charset="0"/>
                      </a:endParaRPr>
                    </a:p>
                  </a:txBody>
                  <a:tcPr marL="45061" marR="45061" marT="0" marB="0"/>
                </a:tc>
                <a:tc>
                  <a:txBody>
                    <a:bodyPr/>
                    <a:lstStyle/>
                    <a:p>
                      <a:pPr algn="ctr">
                        <a:spcAft>
                          <a:spcPts val="0"/>
                        </a:spcAft>
                      </a:pPr>
                      <a:r>
                        <a:rPr lang="ru-RU" sz="900">
                          <a:effectLst/>
                        </a:rPr>
                        <a:t>18</a:t>
                      </a:r>
                      <a:endParaRPr lang="ru-RU" sz="800">
                        <a:effectLst/>
                        <a:latin typeface="Times New Roman"/>
                        <a:ea typeface="Times New Roman"/>
                      </a:endParaRPr>
                    </a:p>
                  </a:txBody>
                  <a:tcPr marL="45061" marR="45061" marT="0" marB="0" anchor="ctr"/>
                </a:tc>
              </a:tr>
              <a:tr h="1723707">
                <a:tc>
                  <a:txBody>
                    <a:bodyPr/>
                    <a:lstStyle/>
                    <a:p>
                      <a:pPr>
                        <a:spcAft>
                          <a:spcPts val="0"/>
                        </a:spcAft>
                      </a:pPr>
                      <a:r>
                        <a:rPr lang="ru-RU" sz="900">
                          <a:effectLst/>
                        </a:rPr>
                        <a:t>5.</a:t>
                      </a:r>
                      <a:endParaRPr lang="ru-RU" sz="800">
                        <a:effectLst/>
                        <a:latin typeface="Times New Roman"/>
                        <a:ea typeface="Times New Roman"/>
                      </a:endParaRPr>
                    </a:p>
                  </a:txBody>
                  <a:tcPr marL="45061" marR="45061" marT="0" marB="0"/>
                </a:tc>
                <a:tc>
                  <a:txBody>
                    <a:bodyPr/>
                    <a:lstStyle/>
                    <a:p>
                      <a:pPr algn="just">
                        <a:spcAft>
                          <a:spcPts val="0"/>
                        </a:spcAft>
                      </a:pPr>
                      <a:r>
                        <a:rPr lang="ru-RU" sz="1600" dirty="0">
                          <a:effectLst/>
                          <a:latin typeface="Times New Roman" panose="02020603050405020304" pitchFamily="18" charset="0"/>
                          <a:cs typeface="Times New Roman" panose="02020603050405020304" pitchFamily="18" charset="0"/>
                        </a:rPr>
                        <a:t>Предварительное согласование предоставления земельных участков, находящихся в  собственности муниципального образования и земельных участков, государственная собственность на которые не разграничена, гражданам для индивидуального жилищного строительства, ведения личного подсобного хозяйства в границах населенного пункта, садоводства, дачного хозяйства, гражданам и крестьянским (фермерским) хозяйствам для осуществления крестьянским (фермерским) хозяйством его деятельности</a:t>
                      </a:r>
                      <a:endParaRPr lang="ru-RU" sz="1600" dirty="0">
                        <a:effectLst/>
                        <a:latin typeface="Times New Roman" panose="02020603050405020304" pitchFamily="18" charset="0"/>
                        <a:ea typeface="Times New Roman"/>
                        <a:cs typeface="Times New Roman" panose="02020603050405020304" pitchFamily="18" charset="0"/>
                      </a:endParaRPr>
                    </a:p>
                  </a:txBody>
                  <a:tcPr marL="45061" marR="45061" marT="0" marB="0"/>
                </a:tc>
                <a:tc>
                  <a:txBody>
                    <a:bodyPr/>
                    <a:lstStyle/>
                    <a:p>
                      <a:pPr algn="ctr">
                        <a:spcAft>
                          <a:spcPts val="0"/>
                        </a:spcAft>
                      </a:pPr>
                      <a:r>
                        <a:rPr lang="ru-RU" sz="900" dirty="0">
                          <a:effectLst/>
                        </a:rPr>
                        <a:t>6</a:t>
                      </a:r>
                      <a:endParaRPr lang="ru-RU" sz="800" dirty="0">
                        <a:effectLst/>
                        <a:latin typeface="Times New Roman"/>
                        <a:ea typeface="Times New Roman"/>
                      </a:endParaRPr>
                    </a:p>
                  </a:txBody>
                  <a:tcPr marL="45061" marR="45061" marT="0" marB="0" anchor="ctr"/>
                </a:tc>
              </a:tr>
            </a:tbl>
          </a:graphicData>
        </a:graphic>
      </p:graphicFrame>
    </p:spTree>
    <p:extLst>
      <p:ext uri="{BB962C8B-B14F-4D97-AF65-F5344CB8AC3E}">
        <p14:creationId xmlns:p14="http://schemas.microsoft.com/office/powerpoint/2010/main" val="2230545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1" y="723378"/>
            <a:ext cx="10018713" cy="1752599"/>
          </a:xfrm>
        </p:spPr>
        <p:txBody>
          <a:bodyPr/>
          <a:lstStyle/>
          <a:p>
            <a:pPr algn="r"/>
            <a:r>
              <a:rPr lang="ru-RU" dirty="0">
                <a:latin typeface="Times New Roman" panose="02020603050405020304" pitchFamily="18" charset="0"/>
                <a:cs typeface="Times New Roman" panose="02020603050405020304" pitchFamily="18" charset="0"/>
              </a:rPr>
              <a:t>Муниципальные услуги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96477136"/>
              </p:ext>
            </p:extLst>
          </p:nvPr>
        </p:nvGraphicFramePr>
        <p:xfrm>
          <a:off x="1553227" y="2116898"/>
          <a:ext cx="10283869" cy="3916279"/>
        </p:xfrm>
        <a:graphic>
          <a:graphicData uri="http://schemas.openxmlformats.org/drawingml/2006/table">
            <a:tbl>
              <a:tblPr firstRow="1" firstCol="1" bandRow="1">
                <a:tableStyleId>{5C22544A-7EE6-4342-B048-85BDC9FD1C3A}</a:tableStyleId>
              </a:tblPr>
              <a:tblGrid>
                <a:gridCol w="726509"/>
                <a:gridCol w="8442542"/>
                <a:gridCol w="1114818"/>
              </a:tblGrid>
              <a:tr h="945909">
                <a:tc>
                  <a:txBody>
                    <a:bodyPr/>
                    <a:lstStyle/>
                    <a:p>
                      <a:pPr>
                        <a:spcAft>
                          <a:spcPts val="0"/>
                        </a:spcAft>
                      </a:pPr>
                      <a:r>
                        <a:rPr lang="ru-RU" sz="900" dirty="0">
                          <a:effectLst/>
                        </a:rPr>
                        <a:t>6.</a:t>
                      </a:r>
                      <a:endParaRPr lang="ru-RU" sz="800" dirty="0">
                        <a:effectLst/>
                        <a:latin typeface="Times New Roman"/>
                        <a:ea typeface="Times New Roman"/>
                      </a:endParaRPr>
                    </a:p>
                  </a:txBody>
                  <a:tcPr marL="47020" marR="4702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Предоставление  земельных участков, находящихся в  собственности муниципального образования и земельных участков, </a:t>
                      </a:r>
                      <a:r>
                        <a:rPr lang="ru-RU" sz="1400" dirty="0" smtClean="0">
                          <a:effectLst/>
                          <a:latin typeface="Times New Roman" panose="02020603050405020304" pitchFamily="18" charset="0"/>
                          <a:cs typeface="Times New Roman" panose="02020603050405020304" pitchFamily="18" charset="0"/>
                        </a:rPr>
                        <a:t>государственная </a:t>
                      </a:r>
                      <a:r>
                        <a:rPr lang="ru-RU" sz="1400" dirty="0">
                          <a:effectLst/>
                          <a:latin typeface="Times New Roman" panose="02020603050405020304" pitchFamily="18" charset="0"/>
                          <a:cs typeface="Times New Roman" panose="02020603050405020304" pitchFamily="18" charset="0"/>
                        </a:rPr>
                        <a:t>собственность на которые не разграничена, гражданам для индивидуального жилищного строительства, ведения личного подсобного хозяйства в границах населенного пункта, садоводства, дачного хозяйства, гражданам и крестьянским (фермерским) хозяйствам для осуществления крестьянским (фермерским) хозяйством его деятельности</a:t>
                      </a:r>
                      <a:endParaRPr lang="ru-RU" sz="1400" dirty="0">
                        <a:effectLst/>
                        <a:latin typeface="Times New Roman" panose="02020603050405020304" pitchFamily="18" charset="0"/>
                        <a:ea typeface="Times New Roman"/>
                        <a:cs typeface="Times New Roman" panose="02020603050405020304" pitchFamily="18" charset="0"/>
                      </a:endParaRPr>
                    </a:p>
                  </a:txBody>
                  <a:tcPr marL="47020" marR="47020" marT="0" marB="0"/>
                </a:tc>
                <a:tc>
                  <a:txBody>
                    <a:bodyPr/>
                    <a:lstStyle/>
                    <a:p>
                      <a:pPr algn="ctr">
                        <a:spcAft>
                          <a:spcPts val="0"/>
                        </a:spcAft>
                      </a:pPr>
                      <a:r>
                        <a:rPr lang="ru-RU" sz="900" dirty="0">
                          <a:effectLst/>
                        </a:rPr>
                        <a:t>13</a:t>
                      </a:r>
                      <a:endParaRPr lang="ru-RU" sz="800" dirty="0">
                        <a:effectLst/>
                        <a:latin typeface="Times New Roman"/>
                        <a:ea typeface="Times New Roman"/>
                      </a:endParaRPr>
                    </a:p>
                  </a:txBody>
                  <a:tcPr marL="47020" marR="47020" marT="0" marB="0" anchor="ctr"/>
                </a:tc>
              </a:tr>
              <a:tr h="759861">
                <a:tc>
                  <a:txBody>
                    <a:bodyPr/>
                    <a:lstStyle/>
                    <a:p>
                      <a:pPr>
                        <a:spcAft>
                          <a:spcPts val="0"/>
                        </a:spcAft>
                      </a:pPr>
                      <a:r>
                        <a:rPr lang="ru-RU" sz="900">
                          <a:effectLst/>
                        </a:rPr>
                        <a:t>7.</a:t>
                      </a:r>
                      <a:endParaRPr lang="ru-RU" sz="800">
                        <a:effectLst/>
                        <a:latin typeface="Times New Roman"/>
                        <a:ea typeface="Times New Roman"/>
                      </a:endParaRPr>
                    </a:p>
                  </a:txBody>
                  <a:tcPr marL="47020" marR="4702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Согласование местоположения границ земельных участков, </a:t>
                      </a:r>
                      <a:r>
                        <a:rPr lang="ru-RU" sz="1400" dirty="0" smtClean="0">
                          <a:effectLst/>
                          <a:latin typeface="Times New Roman" panose="02020603050405020304" pitchFamily="18" charset="0"/>
                          <a:cs typeface="Times New Roman" panose="02020603050405020304" pitchFamily="18" charset="0"/>
                        </a:rPr>
                        <a:t>граничащих </a:t>
                      </a:r>
                      <a:r>
                        <a:rPr lang="ru-RU" sz="1400" dirty="0">
                          <a:effectLst/>
                          <a:latin typeface="Times New Roman" panose="02020603050405020304" pitchFamily="18" charset="0"/>
                          <a:cs typeface="Times New Roman" panose="02020603050405020304" pitchFamily="18" charset="0"/>
                        </a:rPr>
                        <a:t>с земельными участками, находящимися в муниципальной собственности и государственная собственность на которые не разграничена</a:t>
                      </a:r>
                      <a:endParaRPr lang="ru-RU" sz="1400" dirty="0">
                        <a:effectLst/>
                        <a:latin typeface="Times New Roman" panose="02020603050405020304" pitchFamily="18" charset="0"/>
                        <a:ea typeface="Times New Roman"/>
                        <a:cs typeface="Times New Roman" panose="02020603050405020304" pitchFamily="18" charset="0"/>
                      </a:endParaRPr>
                    </a:p>
                  </a:txBody>
                  <a:tcPr marL="47020" marR="47020" marT="0" marB="0"/>
                </a:tc>
                <a:tc>
                  <a:txBody>
                    <a:bodyPr/>
                    <a:lstStyle/>
                    <a:p>
                      <a:pPr algn="ctr">
                        <a:spcAft>
                          <a:spcPts val="0"/>
                        </a:spcAft>
                      </a:pPr>
                      <a:r>
                        <a:rPr lang="ru-RU" sz="900">
                          <a:effectLst/>
                        </a:rPr>
                        <a:t>18</a:t>
                      </a:r>
                      <a:endParaRPr lang="ru-RU" sz="800">
                        <a:effectLst/>
                        <a:latin typeface="Times New Roman"/>
                        <a:ea typeface="Times New Roman"/>
                      </a:endParaRPr>
                    </a:p>
                  </a:txBody>
                  <a:tcPr marL="47020" marR="47020" marT="0" marB="0" anchor="ctr"/>
                </a:tc>
              </a:tr>
              <a:tr h="569896">
                <a:tc>
                  <a:txBody>
                    <a:bodyPr/>
                    <a:lstStyle/>
                    <a:p>
                      <a:pPr>
                        <a:spcAft>
                          <a:spcPts val="0"/>
                        </a:spcAft>
                      </a:pPr>
                      <a:r>
                        <a:rPr lang="ru-RU" sz="900">
                          <a:effectLst/>
                        </a:rPr>
                        <a:t>8.</a:t>
                      </a:r>
                      <a:endParaRPr lang="ru-RU" sz="800">
                        <a:effectLst/>
                        <a:latin typeface="Times New Roman"/>
                        <a:ea typeface="Times New Roman"/>
                      </a:endParaRPr>
                    </a:p>
                  </a:txBody>
                  <a:tcPr marL="47020" marR="4702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Утверждение и выдача схемы расположения земельного участка или земельных участков на кадастровом плане территории </a:t>
                      </a:r>
                      <a:r>
                        <a:rPr lang="ru-RU" sz="1400" dirty="0" smtClean="0">
                          <a:effectLst/>
                          <a:latin typeface="Times New Roman" panose="02020603050405020304" pitchFamily="18" charset="0"/>
                          <a:cs typeface="Times New Roman" panose="02020603050405020304" pitchFamily="18" charset="0"/>
                        </a:rPr>
                        <a:t>муниципального </a:t>
                      </a:r>
                      <a:r>
                        <a:rPr lang="ru-RU" sz="1400" dirty="0">
                          <a:effectLst/>
                          <a:latin typeface="Times New Roman" panose="02020603050405020304" pitchFamily="18" charset="0"/>
                          <a:cs typeface="Times New Roman" panose="02020603050405020304" pitchFamily="18" charset="0"/>
                        </a:rPr>
                        <a:t>образования</a:t>
                      </a:r>
                      <a:endParaRPr lang="ru-RU" sz="1400" dirty="0">
                        <a:effectLst/>
                        <a:latin typeface="Times New Roman" panose="02020603050405020304" pitchFamily="18" charset="0"/>
                        <a:ea typeface="Times New Roman"/>
                        <a:cs typeface="Times New Roman" panose="02020603050405020304" pitchFamily="18" charset="0"/>
                      </a:endParaRPr>
                    </a:p>
                  </a:txBody>
                  <a:tcPr marL="47020" marR="47020" marT="0" marB="0"/>
                </a:tc>
                <a:tc>
                  <a:txBody>
                    <a:bodyPr/>
                    <a:lstStyle/>
                    <a:p>
                      <a:pPr algn="ctr">
                        <a:spcAft>
                          <a:spcPts val="0"/>
                        </a:spcAft>
                      </a:pPr>
                      <a:r>
                        <a:rPr lang="ru-RU" sz="900">
                          <a:effectLst/>
                        </a:rPr>
                        <a:t>44</a:t>
                      </a:r>
                      <a:endParaRPr lang="ru-RU" sz="800">
                        <a:effectLst/>
                        <a:latin typeface="Times New Roman"/>
                        <a:ea typeface="Times New Roman"/>
                      </a:endParaRPr>
                    </a:p>
                  </a:txBody>
                  <a:tcPr marL="47020" marR="47020" marT="0" marB="0" anchor="ctr"/>
                </a:tc>
              </a:tr>
              <a:tr h="759861">
                <a:tc>
                  <a:txBody>
                    <a:bodyPr/>
                    <a:lstStyle/>
                    <a:p>
                      <a:pPr>
                        <a:spcAft>
                          <a:spcPts val="0"/>
                        </a:spcAft>
                      </a:pPr>
                      <a:r>
                        <a:rPr lang="ru-RU" sz="900">
                          <a:effectLst/>
                        </a:rPr>
                        <a:t>9.</a:t>
                      </a:r>
                      <a:endParaRPr lang="ru-RU" sz="800">
                        <a:effectLst/>
                        <a:latin typeface="Times New Roman"/>
                        <a:ea typeface="Times New Roman"/>
                      </a:endParaRPr>
                    </a:p>
                  </a:txBody>
                  <a:tcPr marL="47020" marR="4702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Предварительное согласование предоставления земельных </a:t>
                      </a:r>
                      <a:r>
                        <a:rPr lang="ru-RU" sz="1400" dirty="0" smtClean="0">
                          <a:effectLst/>
                          <a:latin typeface="Times New Roman" panose="02020603050405020304" pitchFamily="18" charset="0"/>
                          <a:cs typeface="Times New Roman" panose="02020603050405020304" pitchFamily="18" charset="0"/>
                        </a:rPr>
                        <a:t>участков</a:t>
                      </a:r>
                      <a:r>
                        <a:rPr lang="ru-RU" sz="1400" dirty="0">
                          <a:effectLst/>
                          <a:latin typeface="Times New Roman" panose="02020603050405020304" pitchFamily="18" charset="0"/>
                          <a:cs typeface="Times New Roman" panose="02020603050405020304" pitchFamily="18" charset="0"/>
                        </a:rPr>
                        <a:t>, находящихся в  собственности муниципального образования и земельных участков, государственная собственность на которые не разграничена для строительства</a:t>
                      </a:r>
                      <a:endParaRPr lang="ru-RU" sz="1400" dirty="0">
                        <a:effectLst/>
                        <a:latin typeface="Times New Roman" panose="02020603050405020304" pitchFamily="18" charset="0"/>
                        <a:ea typeface="Times New Roman"/>
                        <a:cs typeface="Times New Roman" panose="02020603050405020304" pitchFamily="18" charset="0"/>
                      </a:endParaRPr>
                    </a:p>
                  </a:txBody>
                  <a:tcPr marL="47020" marR="47020" marT="0" marB="0"/>
                </a:tc>
                <a:tc>
                  <a:txBody>
                    <a:bodyPr/>
                    <a:lstStyle/>
                    <a:p>
                      <a:pPr algn="ctr">
                        <a:spcAft>
                          <a:spcPts val="0"/>
                        </a:spcAft>
                      </a:pPr>
                      <a:r>
                        <a:rPr lang="ru-RU" sz="900">
                          <a:effectLst/>
                        </a:rPr>
                        <a:t>7</a:t>
                      </a:r>
                      <a:endParaRPr lang="ru-RU" sz="800">
                        <a:effectLst/>
                        <a:latin typeface="Times New Roman"/>
                        <a:ea typeface="Times New Roman"/>
                      </a:endParaRPr>
                    </a:p>
                  </a:txBody>
                  <a:tcPr marL="47020" marR="47020" marT="0" marB="0" anchor="ctr"/>
                </a:tc>
              </a:tr>
              <a:tr h="759861">
                <a:tc>
                  <a:txBody>
                    <a:bodyPr/>
                    <a:lstStyle/>
                    <a:p>
                      <a:pPr>
                        <a:spcAft>
                          <a:spcPts val="0"/>
                        </a:spcAft>
                      </a:pPr>
                      <a:r>
                        <a:rPr lang="ru-RU" sz="900">
                          <a:effectLst/>
                        </a:rPr>
                        <a:t>10.</a:t>
                      </a:r>
                      <a:endParaRPr lang="ru-RU" sz="800">
                        <a:effectLst/>
                        <a:latin typeface="Times New Roman"/>
                        <a:ea typeface="Times New Roman"/>
                      </a:endParaRPr>
                    </a:p>
                  </a:txBody>
                  <a:tcPr marL="47020" marR="4702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Выдача копий архивных документов, подтверждающих право на владение земельными участками, находящимися в муниципальной собственности и государственная собственность на которые не разграничена</a:t>
                      </a:r>
                      <a:endParaRPr lang="ru-RU" sz="1400" dirty="0">
                        <a:effectLst/>
                        <a:latin typeface="Times New Roman" panose="02020603050405020304" pitchFamily="18" charset="0"/>
                        <a:ea typeface="Times New Roman"/>
                        <a:cs typeface="Times New Roman" panose="02020603050405020304" pitchFamily="18" charset="0"/>
                      </a:endParaRPr>
                    </a:p>
                  </a:txBody>
                  <a:tcPr marL="47020" marR="47020" marT="0" marB="0"/>
                </a:tc>
                <a:tc>
                  <a:txBody>
                    <a:bodyPr/>
                    <a:lstStyle/>
                    <a:p>
                      <a:pPr algn="ctr">
                        <a:spcAft>
                          <a:spcPts val="0"/>
                        </a:spcAft>
                      </a:pPr>
                      <a:r>
                        <a:rPr lang="ru-RU" sz="900" dirty="0">
                          <a:effectLst/>
                        </a:rPr>
                        <a:t>10</a:t>
                      </a:r>
                      <a:endParaRPr lang="ru-RU" sz="800" dirty="0">
                        <a:effectLst/>
                        <a:latin typeface="Times New Roman"/>
                        <a:ea typeface="Times New Roman"/>
                      </a:endParaRPr>
                    </a:p>
                  </a:txBody>
                  <a:tcPr marL="47020" marR="47020" marT="0" marB="0" anchor="ctr"/>
                </a:tc>
              </a:tr>
            </a:tbl>
          </a:graphicData>
        </a:graphic>
      </p:graphicFrame>
    </p:spTree>
    <p:extLst>
      <p:ext uri="{BB962C8B-B14F-4D97-AF65-F5344CB8AC3E}">
        <p14:creationId xmlns:p14="http://schemas.microsoft.com/office/powerpoint/2010/main" val="2956221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latin typeface="Times New Roman" panose="02020603050405020304" pitchFamily="18" charset="0"/>
                <a:cs typeface="Times New Roman" panose="02020603050405020304" pitchFamily="18" charset="0"/>
              </a:rPr>
              <a:t>Муниципальные услуги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3878779586"/>
              </p:ext>
            </p:extLst>
          </p:nvPr>
        </p:nvGraphicFramePr>
        <p:xfrm>
          <a:off x="1716066" y="2154478"/>
          <a:ext cx="9958191" cy="4196217"/>
        </p:xfrm>
        <a:graphic>
          <a:graphicData uri="http://schemas.openxmlformats.org/drawingml/2006/table">
            <a:tbl>
              <a:tblPr firstRow="1" firstCol="1" bandRow="1">
                <a:tableStyleId>{5C22544A-7EE6-4342-B048-85BDC9FD1C3A}</a:tableStyleId>
              </a:tblPr>
              <a:tblGrid>
                <a:gridCol w="576197"/>
                <a:gridCol w="8446103"/>
                <a:gridCol w="935891"/>
              </a:tblGrid>
              <a:tr h="524527">
                <a:tc>
                  <a:txBody>
                    <a:bodyPr/>
                    <a:lstStyle/>
                    <a:p>
                      <a:pPr>
                        <a:spcAft>
                          <a:spcPts val="0"/>
                        </a:spcAft>
                      </a:pPr>
                      <a:r>
                        <a:rPr lang="ru-RU" sz="1300" dirty="0">
                          <a:effectLst/>
                        </a:rPr>
                        <a:t>11.</a:t>
                      </a:r>
                      <a:endParaRPr lang="ru-RU" sz="1200" dirty="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Передача жилых помещений, находящихся в муниципальной собственности, в собственность граждан</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25</a:t>
                      </a:r>
                      <a:endParaRPr lang="ru-RU" sz="1200">
                        <a:effectLst/>
                        <a:latin typeface="Times New Roman"/>
                        <a:ea typeface="Times New Roman"/>
                      </a:endParaRPr>
                    </a:p>
                  </a:txBody>
                  <a:tcPr marL="68580" marR="68580" marT="0" marB="0" anchor="ctr"/>
                </a:tc>
              </a:tr>
              <a:tr h="786791">
                <a:tc>
                  <a:txBody>
                    <a:bodyPr/>
                    <a:lstStyle/>
                    <a:p>
                      <a:pPr>
                        <a:spcAft>
                          <a:spcPts val="0"/>
                        </a:spcAft>
                      </a:pPr>
                      <a:r>
                        <a:rPr lang="ru-RU" sz="1300">
                          <a:effectLst/>
                        </a:rPr>
                        <a:t>12.</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Признание помещения жилым помещением, жилого помещения непригодным для проживания и многоквартирного дома аварийным и подлежащим сносу или реконструкции</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5</a:t>
                      </a:r>
                      <a:endParaRPr lang="ru-RU" sz="1200">
                        <a:effectLst/>
                        <a:latin typeface="Times New Roman"/>
                        <a:ea typeface="Times New Roman"/>
                      </a:endParaRPr>
                    </a:p>
                  </a:txBody>
                  <a:tcPr marL="68580" marR="68580" marT="0" marB="0" anchor="ctr"/>
                </a:tc>
              </a:tr>
              <a:tr h="524527">
                <a:tc>
                  <a:txBody>
                    <a:bodyPr/>
                    <a:lstStyle/>
                    <a:p>
                      <a:pPr>
                        <a:spcAft>
                          <a:spcPts val="0"/>
                        </a:spcAft>
                      </a:pPr>
                      <a:r>
                        <a:rPr lang="ru-RU" sz="1300">
                          <a:effectLst/>
                        </a:rPr>
                        <a:t>13.</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Согласование переустройства и (или) перепланировки жилого помещения</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17</a:t>
                      </a:r>
                      <a:endParaRPr lang="ru-RU" sz="1200">
                        <a:effectLst/>
                        <a:latin typeface="Times New Roman"/>
                        <a:ea typeface="Times New Roman"/>
                      </a:endParaRPr>
                    </a:p>
                  </a:txBody>
                  <a:tcPr marL="68580" marR="68580" marT="0" marB="0" anchor="ctr"/>
                </a:tc>
              </a:tr>
              <a:tr h="524527">
                <a:tc>
                  <a:txBody>
                    <a:bodyPr/>
                    <a:lstStyle/>
                    <a:p>
                      <a:pPr>
                        <a:spcAft>
                          <a:spcPts val="0"/>
                        </a:spcAft>
                      </a:pPr>
                      <a:r>
                        <a:rPr lang="ru-RU" sz="1300">
                          <a:effectLst/>
                        </a:rPr>
                        <a:t>14.</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Постановка граждан на учет для улучшения жилищных условий</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17</a:t>
                      </a:r>
                      <a:endParaRPr lang="ru-RU" sz="1200">
                        <a:effectLst/>
                        <a:latin typeface="Times New Roman"/>
                        <a:ea typeface="Times New Roman"/>
                      </a:endParaRPr>
                    </a:p>
                  </a:txBody>
                  <a:tcPr marL="68580" marR="68580" marT="0" marB="0" anchor="ctr"/>
                </a:tc>
              </a:tr>
              <a:tr h="786791">
                <a:tc>
                  <a:txBody>
                    <a:bodyPr/>
                    <a:lstStyle/>
                    <a:p>
                      <a:pPr>
                        <a:spcAft>
                          <a:spcPts val="0"/>
                        </a:spcAft>
                      </a:pPr>
                      <a:r>
                        <a:rPr lang="ru-RU" sz="1300">
                          <a:effectLst/>
                        </a:rPr>
                        <a:t>15.</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Признание граждан малоимущими для предоставления им по договорам социального найма жилых помещений муниципального жилищного фонда</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5</a:t>
                      </a:r>
                      <a:endParaRPr lang="ru-RU" sz="1200">
                        <a:effectLst/>
                        <a:latin typeface="Times New Roman"/>
                        <a:ea typeface="Times New Roman"/>
                      </a:endParaRPr>
                    </a:p>
                  </a:txBody>
                  <a:tcPr marL="68580" marR="68580" marT="0" marB="0" anchor="ctr"/>
                </a:tc>
              </a:tr>
              <a:tr h="524527">
                <a:tc>
                  <a:txBody>
                    <a:bodyPr/>
                    <a:lstStyle/>
                    <a:p>
                      <a:pPr>
                        <a:spcAft>
                          <a:spcPts val="0"/>
                        </a:spcAft>
                      </a:pPr>
                      <a:r>
                        <a:rPr lang="ru-RU" sz="1300">
                          <a:effectLst/>
                        </a:rPr>
                        <a:t>16.</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Предоставление гражданам по договорам социального найма жилых помещений муниципального жилищного фонда</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a:effectLst/>
                        </a:rPr>
                        <a:t>22</a:t>
                      </a:r>
                      <a:endParaRPr lang="ru-RU" sz="1200">
                        <a:effectLst/>
                        <a:latin typeface="Times New Roman"/>
                        <a:ea typeface="Times New Roman"/>
                      </a:endParaRPr>
                    </a:p>
                  </a:txBody>
                  <a:tcPr marL="68580" marR="68580" marT="0" marB="0" anchor="ctr"/>
                </a:tc>
              </a:tr>
              <a:tr h="524527">
                <a:tc>
                  <a:txBody>
                    <a:bodyPr/>
                    <a:lstStyle/>
                    <a:p>
                      <a:pPr>
                        <a:spcAft>
                          <a:spcPts val="0"/>
                        </a:spcAft>
                      </a:pPr>
                      <a:r>
                        <a:rPr lang="ru-RU" sz="1300">
                          <a:effectLst/>
                        </a:rPr>
                        <a:t>17.</a:t>
                      </a:r>
                      <a:endParaRPr lang="ru-RU" sz="1200">
                        <a:effectLst/>
                        <a:latin typeface="Times New Roman"/>
                        <a:ea typeface="Times New Roman"/>
                      </a:endParaRPr>
                    </a:p>
                  </a:txBody>
                  <a:tcPr marL="68580" marR="68580" marT="0" marB="0"/>
                </a:tc>
                <a:tc>
                  <a:txBody>
                    <a:bodyPr/>
                    <a:lstStyle/>
                    <a:p>
                      <a:pPr algn="just">
                        <a:spcAft>
                          <a:spcPts val="0"/>
                        </a:spcAft>
                      </a:pPr>
                      <a:r>
                        <a:rPr lang="ru-RU" sz="1400" dirty="0">
                          <a:effectLst/>
                          <a:latin typeface="Times New Roman" panose="02020603050405020304" pitchFamily="18" charset="0"/>
                          <a:cs typeface="Times New Roman" panose="02020603050405020304" pitchFamily="18" charset="0"/>
                        </a:rPr>
                        <a:t>Предоставление гражданам по договорам найма жилых помещений муниципального специализированного жилищного фонда</a:t>
                      </a:r>
                      <a:endParaRPr lang="ru-RU" sz="1400" dirty="0">
                        <a:effectLst/>
                        <a:latin typeface="Times New Roman" panose="02020603050405020304" pitchFamily="18" charset="0"/>
                        <a:ea typeface="Times New Roman"/>
                        <a:cs typeface="Times New Roman" panose="02020603050405020304" pitchFamily="18" charset="0"/>
                      </a:endParaRPr>
                    </a:p>
                  </a:txBody>
                  <a:tcPr marL="68580" marR="68580" marT="0" marB="0"/>
                </a:tc>
                <a:tc>
                  <a:txBody>
                    <a:bodyPr/>
                    <a:lstStyle/>
                    <a:p>
                      <a:pPr algn="ctr">
                        <a:spcAft>
                          <a:spcPts val="0"/>
                        </a:spcAft>
                      </a:pPr>
                      <a:r>
                        <a:rPr lang="ru-RU" sz="1300" dirty="0">
                          <a:effectLst/>
                        </a:rPr>
                        <a:t>1</a:t>
                      </a:r>
                      <a:endParaRPr lang="ru-RU" sz="1200" dirty="0">
                        <a:effectLst/>
                        <a:latin typeface="Times New Roman"/>
                        <a:ea typeface="Times New Roman"/>
                      </a:endParaRPr>
                    </a:p>
                  </a:txBody>
                  <a:tcPr marL="68580" marR="68580" marT="0" marB="0" anchor="ctr"/>
                </a:tc>
              </a:tr>
            </a:tbl>
          </a:graphicData>
        </a:graphic>
      </p:graphicFrame>
    </p:spTree>
    <p:extLst>
      <p:ext uri="{BB962C8B-B14F-4D97-AF65-F5344CB8AC3E}">
        <p14:creationId xmlns:p14="http://schemas.microsoft.com/office/powerpoint/2010/main" val="33431008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dirty="0">
                <a:latin typeface="Times New Roman" panose="02020603050405020304" pitchFamily="18" charset="0"/>
                <a:cs typeface="Times New Roman" panose="02020603050405020304" pitchFamily="18" charset="0"/>
              </a:rPr>
              <a:t>Муниципальные услуги</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61667781"/>
              </p:ext>
            </p:extLst>
          </p:nvPr>
        </p:nvGraphicFramePr>
        <p:xfrm>
          <a:off x="1716066" y="2041742"/>
          <a:ext cx="10019769" cy="4144602"/>
        </p:xfrm>
        <a:graphic>
          <a:graphicData uri="http://schemas.openxmlformats.org/drawingml/2006/table">
            <a:tbl>
              <a:tblPr firstRow="1" firstCol="1" bandRow="1">
                <a:tableStyleId>{5C22544A-7EE6-4342-B048-85BDC9FD1C3A}</a:tableStyleId>
              </a:tblPr>
              <a:tblGrid>
                <a:gridCol w="575018"/>
                <a:gridCol w="8429701"/>
                <a:gridCol w="1015050"/>
              </a:tblGrid>
              <a:tr h="413098">
                <a:tc>
                  <a:txBody>
                    <a:bodyPr/>
                    <a:lstStyle/>
                    <a:p>
                      <a:pPr>
                        <a:spcAft>
                          <a:spcPts val="0"/>
                        </a:spcAft>
                      </a:pPr>
                      <a:r>
                        <a:rPr lang="ru-RU" sz="1300" dirty="0">
                          <a:effectLst/>
                        </a:rPr>
                        <a:t>18.</a:t>
                      </a:r>
                      <a:endParaRPr lang="ru-RU" sz="1200" dirty="0">
                        <a:effectLst/>
                        <a:latin typeface="Times New Roman"/>
                        <a:ea typeface="Times New Roman"/>
                      </a:endParaRPr>
                    </a:p>
                  </a:txBody>
                  <a:tcPr marL="67591" marR="67591" marT="0" marB="0"/>
                </a:tc>
                <a:tc>
                  <a:txBody>
                    <a:bodyPr/>
                    <a:lstStyle/>
                    <a:p>
                      <a:pPr algn="just">
                        <a:spcAft>
                          <a:spcPts val="0"/>
                        </a:spcAft>
                      </a:pPr>
                      <a:r>
                        <a:rPr lang="ru-RU" sz="1400" dirty="0" smtClean="0">
                          <a:effectLst/>
                        </a:rPr>
                        <a:t>Выдача разрешения на вселение в жилые помещения муниципального жилищного фонда</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42</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19.</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Выдача ордера (разрешения) на производство земляных работ</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63</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20.</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Выдача разрешения на строительство объекта капитального строительства</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23</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21.</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Выдача градостроительного плана земельного участка</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24</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22</a:t>
                      </a:r>
                      <a:endParaRPr lang="ru-RU" sz="1200">
                        <a:effectLst/>
                        <a:latin typeface="Times New Roman"/>
                        <a:ea typeface="Times New Roman"/>
                      </a:endParaRPr>
                    </a:p>
                  </a:txBody>
                  <a:tcPr marL="67591" marR="67591" marT="0" marB="0"/>
                </a:tc>
                <a:tc>
                  <a:txBody>
                    <a:bodyPr/>
                    <a:lstStyle/>
                    <a:p>
                      <a:pPr algn="just">
                        <a:spcAft>
                          <a:spcPts val="0"/>
                        </a:spcAft>
                      </a:pPr>
                      <a:r>
                        <a:rPr lang="ru-RU" sz="1400" dirty="0" smtClean="0">
                          <a:effectLst/>
                        </a:rPr>
                        <a:t>Присвоение, изменение и аннулирование адреса объекту адресации на территории муниципального образования</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32</a:t>
                      </a:r>
                      <a:endParaRPr lang="ru-RU" sz="1200">
                        <a:effectLst/>
                        <a:latin typeface="Times New Roman"/>
                        <a:ea typeface="Times New Roman"/>
                      </a:endParaRPr>
                    </a:p>
                  </a:txBody>
                  <a:tcPr marL="67591" marR="67591" marT="0" marB="0" anchor="ctr"/>
                </a:tc>
              </a:tr>
              <a:tr h="826196">
                <a:tc>
                  <a:txBody>
                    <a:bodyPr/>
                    <a:lstStyle/>
                    <a:p>
                      <a:pPr>
                        <a:spcAft>
                          <a:spcPts val="0"/>
                        </a:spcAft>
                      </a:pPr>
                      <a:r>
                        <a:rPr lang="ru-RU" sz="1300">
                          <a:effectLst/>
                        </a:rPr>
                        <a:t>23.</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Выдача акта освидетельствования проведения основных работ по строительству (реконструкции) объекта индивидуального жилищ-ного строительства с привлечением средств материнского (семейного) капитала</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2</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24.</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Выдача выписки из похозяйственной книги</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2</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25.</a:t>
                      </a:r>
                      <a:endParaRPr lang="ru-RU" sz="1200">
                        <a:effectLst/>
                        <a:latin typeface="Times New Roman"/>
                        <a:ea typeface="Times New Roman"/>
                      </a:endParaRPr>
                    </a:p>
                  </a:txBody>
                  <a:tcPr marL="67591" marR="67591" marT="0" marB="0"/>
                </a:tc>
                <a:tc>
                  <a:txBody>
                    <a:bodyPr/>
                    <a:lstStyle/>
                    <a:p>
                      <a:pPr algn="just">
                        <a:spcAft>
                          <a:spcPts val="0"/>
                        </a:spcAft>
                      </a:pPr>
                      <a:r>
                        <a:rPr lang="ru-RU" sz="1400" smtClean="0">
                          <a:effectLst/>
                        </a:rPr>
                        <a:t>Предоставление выписки из Реестра муниципальной собственности</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a:effectLst/>
                        </a:rPr>
                        <a:t>10</a:t>
                      </a:r>
                      <a:endParaRPr lang="ru-RU" sz="1200">
                        <a:effectLst/>
                        <a:latin typeface="Times New Roman"/>
                        <a:ea typeface="Times New Roman"/>
                      </a:endParaRPr>
                    </a:p>
                  </a:txBody>
                  <a:tcPr marL="67591" marR="67591" marT="0" marB="0" anchor="ctr"/>
                </a:tc>
              </a:tr>
              <a:tr h="413098">
                <a:tc>
                  <a:txBody>
                    <a:bodyPr/>
                    <a:lstStyle/>
                    <a:p>
                      <a:pPr>
                        <a:spcAft>
                          <a:spcPts val="0"/>
                        </a:spcAft>
                      </a:pPr>
                      <a:r>
                        <a:rPr lang="ru-RU" sz="1300">
                          <a:effectLst/>
                        </a:rPr>
                        <a:t>26.</a:t>
                      </a:r>
                      <a:endParaRPr lang="ru-RU" sz="1200">
                        <a:effectLst/>
                        <a:latin typeface="Times New Roman"/>
                        <a:ea typeface="Times New Roman"/>
                      </a:endParaRPr>
                    </a:p>
                  </a:txBody>
                  <a:tcPr marL="67591" marR="67591" marT="0" marB="0"/>
                </a:tc>
                <a:tc>
                  <a:txBody>
                    <a:bodyPr/>
                    <a:lstStyle/>
                    <a:p>
                      <a:pPr algn="just">
                        <a:spcAft>
                          <a:spcPts val="0"/>
                        </a:spcAft>
                      </a:pPr>
                      <a:r>
                        <a:rPr lang="ru-RU" sz="1400" dirty="0" smtClean="0">
                          <a:effectLst/>
                        </a:rPr>
                        <a:t>Выдача разрешения вступить в брак несовершеннолетним лицам, достигшим возраста 16 лет</a:t>
                      </a:r>
                      <a:endParaRPr lang="ru-RU" sz="1400" dirty="0">
                        <a:effectLst/>
                        <a:latin typeface="Times New Roman"/>
                        <a:ea typeface="Times New Roman"/>
                      </a:endParaRPr>
                    </a:p>
                  </a:txBody>
                  <a:tcPr marL="67591" marR="67591" marT="0" marB="0"/>
                </a:tc>
                <a:tc>
                  <a:txBody>
                    <a:bodyPr/>
                    <a:lstStyle/>
                    <a:p>
                      <a:pPr algn="ctr">
                        <a:spcAft>
                          <a:spcPts val="0"/>
                        </a:spcAft>
                      </a:pPr>
                      <a:r>
                        <a:rPr lang="ru-RU" sz="1300" dirty="0">
                          <a:effectLst/>
                        </a:rPr>
                        <a:t>2</a:t>
                      </a:r>
                      <a:endParaRPr lang="ru-RU" sz="1200" dirty="0">
                        <a:effectLst/>
                        <a:latin typeface="Times New Roman"/>
                        <a:ea typeface="Times New Roman"/>
                      </a:endParaRPr>
                    </a:p>
                  </a:txBody>
                  <a:tcPr marL="67591" marR="67591" marT="0" marB="0" anchor="ctr"/>
                </a:tc>
              </a:tr>
            </a:tbl>
          </a:graphicData>
        </a:graphic>
      </p:graphicFrame>
    </p:spTree>
    <p:extLst>
      <p:ext uri="{BB962C8B-B14F-4D97-AF65-F5344CB8AC3E}">
        <p14:creationId xmlns:p14="http://schemas.microsoft.com/office/powerpoint/2010/main" val="929662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latin typeface="Times New Roman" panose="02020603050405020304" pitchFamily="18" charset="0"/>
                <a:cs typeface="Times New Roman" panose="02020603050405020304" pitchFamily="18" charset="0"/>
              </a:rPr>
              <a:t>Закупки для муниципальных нужд </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56951" y="2063579"/>
            <a:ext cx="9946072" cy="4880918"/>
          </a:xfrm>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Для муниципальных нужд произведено </a:t>
            </a:r>
            <a:r>
              <a:rPr lang="ru-RU" b="1" dirty="0">
                <a:latin typeface="Times New Roman" panose="02020603050405020304" pitchFamily="18" charset="0"/>
                <a:cs typeface="Times New Roman" panose="02020603050405020304" pitchFamily="18" charset="0"/>
              </a:rPr>
              <a:t>105</a:t>
            </a:r>
            <a:r>
              <a:rPr lang="ru-RU" dirty="0">
                <a:latin typeface="Times New Roman" panose="02020603050405020304" pitchFamily="18" charset="0"/>
                <a:cs typeface="Times New Roman" panose="02020603050405020304" pitchFamily="18" charset="0"/>
              </a:rPr>
              <a:t> закупки </a:t>
            </a:r>
            <a:endParaRPr lang="ru-RU" dirty="0" smtClean="0">
              <a:latin typeface="Times New Roman" panose="02020603050405020304" pitchFamily="18" charset="0"/>
              <a:cs typeface="Times New Roman" panose="02020603050405020304" pitchFamily="18" charset="0"/>
            </a:endParaRPr>
          </a:p>
          <a:p>
            <a:pPr marL="0" indent="0">
              <a:buNone/>
            </a:pPr>
            <a:r>
              <a:rPr lang="ru-RU" dirty="0" smtClean="0">
                <a:latin typeface="Times New Roman" panose="02020603050405020304" pitchFamily="18" charset="0"/>
                <a:cs typeface="Times New Roman" panose="02020603050405020304" pitchFamily="18" charset="0"/>
              </a:rPr>
              <a:t>товаров</a:t>
            </a:r>
            <a:r>
              <a:rPr lang="ru-RU" dirty="0">
                <a:latin typeface="Times New Roman" panose="02020603050405020304" pitchFamily="18" charset="0"/>
                <a:cs typeface="Times New Roman" panose="02020603050405020304" pitchFamily="18" charset="0"/>
              </a:rPr>
              <a:t>, работ и </a:t>
            </a:r>
            <a:r>
              <a:rPr lang="ru-RU" dirty="0" smtClean="0">
                <a:latin typeface="Times New Roman" panose="02020603050405020304" pitchFamily="18" charset="0"/>
                <a:cs typeface="Times New Roman" panose="02020603050405020304" pitchFamily="18" charset="0"/>
              </a:rPr>
              <a:t>услуг:</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электронных аукционов - </a:t>
            </a:r>
            <a:r>
              <a:rPr lang="ru-RU" b="1" dirty="0">
                <a:latin typeface="Times New Roman" panose="02020603050405020304" pitchFamily="18" charset="0"/>
                <a:cs typeface="Times New Roman" panose="02020603050405020304" pitchFamily="18" charset="0"/>
              </a:rPr>
              <a:t>17</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запросов котировок - </a:t>
            </a:r>
            <a:r>
              <a:rPr lang="ru-RU" b="1" dirty="0">
                <a:latin typeface="Times New Roman" panose="02020603050405020304" pitchFamily="18" charset="0"/>
                <a:cs typeface="Times New Roman" panose="02020603050405020304" pitchFamily="18" charset="0"/>
              </a:rPr>
              <a:t>9</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у единственного поставщика (поставщики естественных монополий) - </a:t>
            </a:r>
            <a:r>
              <a:rPr lang="ru-RU" b="1" dirty="0">
                <a:latin typeface="Times New Roman" panose="02020603050405020304" pitchFamily="18" charset="0"/>
                <a:cs typeface="Times New Roman" panose="02020603050405020304" pitchFamily="18" charset="0"/>
              </a:rPr>
              <a:t>8</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малого объема (до 100 </a:t>
            </a:r>
            <a:r>
              <a:rPr lang="ru-RU" dirty="0" err="1">
                <a:latin typeface="Times New Roman" panose="02020603050405020304" pitchFamily="18" charset="0"/>
                <a:cs typeface="Times New Roman" panose="02020603050405020304" pitchFamily="18" charset="0"/>
              </a:rPr>
              <a:t>тыс.рублей</a:t>
            </a:r>
            <a:r>
              <a:rPr lang="ru-RU" dirty="0">
                <a:latin typeface="Times New Roman" panose="02020603050405020304" pitchFamily="18" charset="0"/>
                <a:cs typeface="Times New Roman" panose="02020603050405020304" pitchFamily="18" charset="0"/>
              </a:rPr>
              <a:t>) - </a:t>
            </a:r>
            <a:r>
              <a:rPr lang="ru-RU" b="1" dirty="0">
                <a:latin typeface="Times New Roman" panose="02020603050405020304" pitchFamily="18" charset="0"/>
                <a:cs typeface="Times New Roman" panose="02020603050405020304" pitchFamily="18" charset="0"/>
              </a:rPr>
              <a:t>71</a:t>
            </a:r>
            <a:r>
              <a:rPr lang="ru-RU" dirty="0">
                <a:latin typeface="Times New Roman" panose="02020603050405020304" pitchFamily="18" charset="0"/>
                <a:cs typeface="Times New Roman" panose="02020603050405020304" pitchFamily="18" charset="0"/>
              </a:rPr>
              <a:t>.</a:t>
            </a:r>
          </a:p>
          <a:p>
            <a:pPr marL="0" indent="0">
              <a:buNone/>
            </a:pPr>
            <a:r>
              <a:rPr lang="ru-RU" dirty="0">
                <a:latin typeface="Times New Roman" panose="02020603050405020304" pitchFamily="18" charset="0"/>
                <a:cs typeface="Times New Roman" panose="02020603050405020304" pitchFamily="18" charset="0"/>
              </a:rPr>
              <a:t>Эффективность осуществления закупок товаров, работ, услуг для обеспечения муниципальных нужд за 2016 год составила </a:t>
            </a:r>
            <a:r>
              <a:rPr lang="ru-RU" dirty="0" smtClean="0">
                <a:latin typeface="Times New Roman" panose="02020603050405020304" pitchFamily="18" charset="0"/>
                <a:cs typeface="Times New Roman" panose="02020603050405020304" pitchFamily="18" charset="0"/>
              </a:rPr>
              <a:t>– </a:t>
            </a:r>
          </a:p>
          <a:p>
            <a:pPr marL="0" indent="0" algn="ctr">
              <a:buNone/>
            </a:pPr>
            <a:r>
              <a:rPr lang="ru-RU" b="1" u="sng" dirty="0" smtClean="0">
                <a:latin typeface="Times New Roman" panose="02020603050405020304" pitchFamily="18" charset="0"/>
                <a:cs typeface="Times New Roman" panose="02020603050405020304" pitchFamily="18" charset="0"/>
              </a:rPr>
              <a:t>442 тыс. 407 рублей</a:t>
            </a:r>
            <a:r>
              <a:rPr lang="ru-RU" b="1" u="sng"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3985956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0373" y="1180651"/>
            <a:ext cx="10255044" cy="4812376"/>
          </a:xfrm>
        </p:spPr>
        <p:txBody>
          <a:bodyPr>
            <a:noAutofit/>
          </a:bodyPr>
          <a:lstStyle/>
          <a:p>
            <a:r>
              <a:rPr lang="ru-RU" sz="4000" dirty="0">
                <a:latin typeface="Times New Roman" panose="02020603050405020304" pitchFamily="18" charset="0"/>
                <a:cs typeface="Times New Roman" panose="02020603050405020304" pitchFamily="18" charset="0"/>
              </a:rPr>
              <a:t>В 2016 году уточненный </a:t>
            </a:r>
            <a:r>
              <a:rPr lang="ru-RU" sz="4000" dirty="0" smtClean="0">
                <a:latin typeface="Times New Roman" panose="02020603050405020304" pitchFamily="18" charset="0"/>
                <a:cs typeface="Times New Roman" panose="02020603050405020304" pitchFamily="18" charset="0"/>
              </a:rPr>
              <a:t>план</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b="1" dirty="0">
                <a:latin typeface="Times New Roman" panose="02020603050405020304" pitchFamily="18" charset="0"/>
                <a:cs typeface="Times New Roman" panose="02020603050405020304" pitchFamily="18" charset="0"/>
              </a:rPr>
              <a:t>собственных доходов составил </a:t>
            </a:r>
            <a:r>
              <a:rPr lang="ru-RU" sz="4000" dirty="0" smtClean="0">
                <a:latin typeface="Times New Roman" panose="02020603050405020304" pitchFamily="18" charset="0"/>
                <a:cs typeface="Times New Roman" panose="02020603050405020304" pitchFamily="18" charset="0"/>
              </a:rPr>
              <a:t/>
            </a:r>
            <a:br>
              <a:rPr lang="ru-RU" sz="4000" dirty="0" smtClean="0">
                <a:latin typeface="Times New Roman" panose="02020603050405020304" pitchFamily="18" charset="0"/>
                <a:cs typeface="Times New Roman" panose="02020603050405020304" pitchFamily="18" charset="0"/>
              </a:rPr>
            </a:br>
            <a:r>
              <a:rPr lang="ru-RU" sz="4000" b="1" u="sng" dirty="0" smtClean="0">
                <a:latin typeface="Times New Roman" panose="02020603050405020304" pitchFamily="18" charset="0"/>
                <a:cs typeface="Times New Roman" panose="02020603050405020304" pitchFamily="18" charset="0"/>
              </a:rPr>
              <a:t>36 </a:t>
            </a:r>
            <a:r>
              <a:rPr lang="ru-RU" sz="4000" b="1" u="sng" dirty="0">
                <a:latin typeface="Times New Roman" panose="02020603050405020304" pitchFamily="18" charset="0"/>
                <a:cs typeface="Times New Roman" panose="02020603050405020304" pitchFamily="18" charset="0"/>
              </a:rPr>
              <a:t>млн. 172 тыс. 321 </a:t>
            </a:r>
            <a:r>
              <a:rPr lang="ru-RU" sz="4000" b="1" u="sng" dirty="0" smtClean="0">
                <a:latin typeface="Times New Roman" panose="02020603050405020304" pitchFamily="18" charset="0"/>
                <a:cs typeface="Times New Roman" panose="02020603050405020304" pitchFamily="18" charset="0"/>
              </a:rPr>
              <a:t>руб.</a:t>
            </a:r>
            <a:r>
              <a:rPr lang="ru-RU" sz="4000" u="sng" dirty="0" smtClean="0">
                <a:latin typeface="Times New Roman" panose="02020603050405020304" pitchFamily="18" charset="0"/>
                <a:cs typeface="Times New Roman" panose="02020603050405020304" pitchFamily="18" charset="0"/>
              </a:rPr>
              <a:t> </a:t>
            </a:r>
            <a:br>
              <a:rPr lang="ru-RU" sz="4000" u="sng"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По </a:t>
            </a:r>
            <a:r>
              <a:rPr lang="ru-RU" sz="4000" dirty="0">
                <a:latin typeface="Times New Roman" panose="02020603050405020304" pitchFamily="18" charset="0"/>
                <a:cs typeface="Times New Roman" panose="02020603050405020304" pitchFamily="18" charset="0"/>
              </a:rPr>
              <a:t>итогам выполнения </a:t>
            </a:r>
            <a:r>
              <a:rPr lang="ru-RU" sz="4000" dirty="0" smtClean="0">
                <a:latin typeface="Times New Roman" panose="02020603050405020304" pitchFamily="18" charset="0"/>
                <a:cs typeface="Times New Roman" panose="02020603050405020304" pitchFamily="18" charset="0"/>
              </a:rPr>
              <a:t>бюджета</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доходная часть </a:t>
            </a:r>
            <a:r>
              <a:rPr lang="ru-RU" sz="4000" dirty="0" smtClean="0">
                <a:latin typeface="Times New Roman" panose="02020603050405020304" pitchFamily="18" charset="0"/>
                <a:cs typeface="Times New Roman" panose="02020603050405020304" pitchFamily="18" charset="0"/>
              </a:rPr>
              <a:t>составила</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 </a:t>
            </a:r>
            <a:r>
              <a:rPr lang="ru-RU" sz="4000" b="1" u="sng" dirty="0">
                <a:latin typeface="Times New Roman" panose="02020603050405020304" pitchFamily="18" charset="0"/>
                <a:cs typeface="Times New Roman" panose="02020603050405020304" pitchFamily="18" charset="0"/>
              </a:rPr>
              <a:t>38 млн. 658 тыс. 978, 84 руб</a:t>
            </a:r>
            <a:r>
              <a:rPr lang="ru-RU" sz="4000" dirty="0">
                <a:latin typeface="Times New Roman" panose="02020603050405020304" pitchFamily="18" charset="0"/>
                <a:cs typeface="Times New Roman" panose="02020603050405020304" pitchFamily="18" charset="0"/>
              </a:rPr>
              <a:t>., </a:t>
            </a:r>
            <a:r>
              <a:rPr lang="ru-RU" sz="4000" dirty="0" smtClean="0">
                <a:latin typeface="Times New Roman" panose="02020603050405020304" pitchFamily="18" charset="0"/>
                <a:cs typeface="Times New Roman" panose="02020603050405020304" pitchFamily="18" charset="0"/>
              </a:rPr>
              <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что </a:t>
            </a:r>
            <a:r>
              <a:rPr lang="ru-RU" sz="4000" dirty="0">
                <a:latin typeface="Times New Roman" panose="02020603050405020304" pitchFamily="18" charset="0"/>
                <a:cs typeface="Times New Roman" panose="02020603050405020304" pitchFamily="18" charset="0"/>
              </a:rPr>
              <a:t>составило</a:t>
            </a:r>
            <a:r>
              <a:rPr lang="ru-RU" sz="4000" b="1" dirty="0">
                <a:latin typeface="Times New Roman" panose="02020603050405020304" pitchFamily="18" charset="0"/>
                <a:cs typeface="Times New Roman" panose="02020603050405020304" pitchFamily="18" charset="0"/>
              </a:rPr>
              <a:t> 106, 87 </a:t>
            </a:r>
            <a:r>
              <a:rPr lang="ru-RU" sz="4000" b="1" dirty="0" smtClean="0">
                <a:latin typeface="Times New Roman" panose="02020603050405020304" pitchFamily="18" charset="0"/>
                <a:cs typeface="Times New Roman" panose="02020603050405020304" pitchFamily="18" charset="0"/>
              </a:rPr>
              <a:t>%</a:t>
            </a:r>
            <a:br>
              <a:rPr lang="ru-RU" sz="4000" b="1"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Всего расходов </a:t>
            </a:r>
            <a:r>
              <a:rPr lang="ru-RU" sz="4000" dirty="0">
                <a:latin typeface="Times New Roman" panose="02020603050405020304" pitchFamily="18" charset="0"/>
                <a:cs typeface="Times New Roman" panose="02020603050405020304" pitchFamily="18" charset="0"/>
              </a:rPr>
              <a:t>по бюджету </a:t>
            </a:r>
            <a:r>
              <a:rPr lang="ru-RU" sz="4000" b="1" dirty="0" smtClean="0">
                <a:latin typeface="Times New Roman" panose="02020603050405020304" pitchFamily="18" charset="0"/>
                <a:cs typeface="Times New Roman" panose="02020603050405020304" pitchFamily="18" charset="0"/>
              </a:rPr>
              <a:t/>
            </a:r>
            <a:br>
              <a:rPr lang="ru-RU" sz="4000" b="1" dirty="0" smtClean="0">
                <a:latin typeface="Times New Roman" panose="02020603050405020304" pitchFamily="18" charset="0"/>
                <a:cs typeface="Times New Roman" panose="02020603050405020304" pitchFamily="18" charset="0"/>
              </a:rPr>
            </a:br>
            <a:r>
              <a:rPr lang="ru-RU" sz="4000" b="1" u="sng" dirty="0" smtClean="0">
                <a:latin typeface="Times New Roman" panose="02020603050405020304" pitchFamily="18" charset="0"/>
                <a:cs typeface="Times New Roman" panose="02020603050405020304" pitchFamily="18" charset="0"/>
              </a:rPr>
              <a:t> </a:t>
            </a:r>
            <a:r>
              <a:rPr lang="ru-RU" sz="4000" b="1" u="sng" dirty="0">
                <a:latin typeface="Times New Roman" panose="02020603050405020304" pitchFamily="18" charset="0"/>
                <a:cs typeface="Times New Roman" panose="02020603050405020304" pitchFamily="18" charset="0"/>
              </a:rPr>
              <a:t>49 млн. 070 тыс. </a:t>
            </a:r>
            <a:r>
              <a:rPr lang="ru-RU" sz="4000" b="1" u="sng" dirty="0" smtClean="0">
                <a:latin typeface="Times New Roman" panose="02020603050405020304" pitchFamily="18" charset="0"/>
                <a:cs typeface="Times New Roman" panose="02020603050405020304" pitchFamily="18" charset="0"/>
              </a:rPr>
              <a:t>697  </a:t>
            </a:r>
            <a:r>
              <a:rPr lang="ru-RU" sz="4000" b="1" u="sng" dirty="0">
                <a:latin typeface="Times New Roman" panose="02020603050405020304" pitchFamily="18" charset="0"/>
                <a:cs typeface="Times New Roman" panose="02020603050405020304" pitchFamily="18" charset="0"/>
              </a:rPr>
              <a:t>руб.</a:t>
            </a:r>
            <a:r>
              <a:rPr lang="ru-RU" sz="4000" u="sng" dirty="0">
                <a:latin typeface="Times New Roman" panose="02020603050405020304" pitchFamily="18" charset="0"/>
                <a:cs typeface="Times New Roman" panose="02020603050405020304" pitchFamily="18" charset="0"/>
              </a:rPr>
              <a:t/>
            </a:r>
            <a:br>
              <a:rPr lang="ru-RU" sz="4000" u="sng" dirty="0">
                <a:latin typeface="Times New Roman" panose="02020603050405020304" pitchFamily="18" charset="0"/>
                <a:cs typeface="Times New Roman" panose="02020603050405020304" pitchFamily="18" charset="0"/>
              </a:rPr>
            </a:br>
            <a:r>
              <a:rPr lang="ru-RU" sz="4000" dirty="0"/>
              <a:t> </a:t>
            </a:r>
            <a:br>
              <a:rPr lang="ru-RU" sz="4000" dirty="0"/>
            </a:b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1168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dirty="0" smtClean="0">
                <a:latin typeface="Times New Roman" panose="02020603050405020304" pitchFamily="18" charset="0"/>
                <a:cs typeface="Times New Roman" panose="02020603050405020304" pitchFamily="18" charset="0"/>
              </a:rPr>
              <a:t>Трудоустройство несовершеннолетних</a:t>
            </a:r>
            <a:endParaRPr lang="ru-RU"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315571" y="2190531"/>
            <a:ext cx="10162739" cy="4108537"/>
          </a:xfrm>
        </p:spPr>
        <p:txBody>
          <a:bodyPr/>
          <a:lstStyle/>
          <a:p>
            <a:pPr marL="0" indent="0" algn="ctr">
              <a:buNone/>
            </a:pPr>
            <a:r>
              <a:rPr lang="ru-RU" sz="2600" dirty="0" smtClean="0"/>
              <a:t>Трудоустроено </a:t>
            </a:r>
            <a:r>
              <a:rPr lang="ru-RU" sz="2600" dirty="0"/>
              <a:t>53 несовершеннолетних: июнь -  31, июль - 11, август - 11. Для реализации программы по трудоустройству </a:t>
            </a:r>
            <a:r>
              <a:rPr lang="ru-RU" sz="2600" dirty="0" smtClean="0"/>
              <a:t>несовершеннолетних </a:t>
            </a:r>
            <a:r>
              <a:rPr lang="ru-RU" sz="2600" dirty="0"/>
              <a:t>граждан были организованы трудовые бригады: с 3 по 30.06, с 1 по 31 июля, с 1 по 30.08. </a:t>
            </a:r>
            <a:endParaRPr lang="ru-RU" sz="2600" dirty="0" smtClean="0"/>
          </a:p>
          <a:p>
            <a:pPr marL="0" indent="0" algn="ctr">
              <a:buNone/>
            </a:pPr>
            <a:r>
              <a:rPr lang="ru-RU" sz="2600" dirty="0" smtClean="0"/>
              <a:t>По </a:t>
            </a:r>
            <a:r>
              <a:rPr lang="ru-RU" sz="2600" dirty="0"/>
              <a:t>итогам районного конкурса на Лучшую трудовую бригаду среди несовершеннолетних работа детей в 2016 </a:t>
            </a:r>
            <a:r>
              <a:rPr lang="ru-RU" sz="2600" dirty="0" smtClean="0"/>
              <a:t>году</a:t>
            </a:r>
          </a:p>
          <a:p>
            <a:pPr marL="0" indent="0" algn="ctr">
              <a:buNone/>
            </a:pPr>
            <a:r>
              <a:rPr lang="ru-RU" sz="2600" b="1" u="sng" dirty="0" smtClean="0"/>
              <a:t>бригада администрации ГП «Микунь»  </a:t>
            </a:r>
            <a:r>
              <a:rPr lang="ru-RU" sz="2600" b="1" u="sng" dirty="0"/>
              <a:t>заняла 1 </a:t>
            </a:r>
            <a:r>
              <a:rPr lang="ru-RU" sz="2600" b="1" u="sng" dirty="0" smtClean="0"/>
              <a:t>место</a:t>
            </a:r>
            <a:endParaRPr lang="ru-RU" sz="2600" b="1" u="sng" dirty="0"/>
          </a:p>
          <a:p>
            <a:endParaRPr lang="ru-RU" dirty="0"/>
          </a:p>
        </p:txBody>
      </p:sp>
    </p:spTree>
    <p:extLst>
      <p:ext uri="{BB962C8B-B14F-4D97-AF65-F5344CB8AC3E}">
        <p14:creationId xmlns:p14="http://schemas.microsoft.com/office/powerpoint/2010/main" val="739175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118" y="685800"/>
            <a:ext cx="9761906" cy="817323"/>
          </a:xfrm>
        </p:spPr>
        <p:txBody>
          <a:bodyPr>
            <a:normAutofit/>
          </a:bodyPr>
          <a:lstStyle/>
          <a:p>
            <a:pPr algn="r"/>
            <a:r>
              <a:rPr lang="ru-RU" sz="3000" b="1" dirty="0">
                <a:latin typeface="Times New Roman" panose="02020603050405020304" pitchFamily="18" charset="0"/>
                <a:cs typeface="Times New Roman" panose="02020603050405020304" pitchFamily="18" charset="0"/>
              </a:rPr>
              <a:t>Трудоустройство несовершеннолетних</a:t>
            </a:r>
            <a:endParaRPr lang="ru-RU" sz="3000" b="1" dirty="0"/>
          </a:p>
        </p:txBody>
      </p:sp>
      <p:sp>
        <p:nvSpPr>
          <p:cNvPr id="3" name="Объект 2"/>
          <p:cNvSpPr>
            <a:spLocks noGrp="1"/>
          </p:cNvSpPr>
          <p:nvPr>
            <p:ph idx="1"/>
          </p:nvPr>
        </p:nvSpPr>
        <p:spPr>
          <a:xfrm>
            <a:off x="1340285" y="1841326"/>
            <a:ext cx="10162739" cy="4659682"/>
          </a:xfrm>
        </p:spPr>
        <p:txBody>
          <a:bodyPr>
            <a:normAutofit fontScale="92500" lnSpcReduction="20000"/>
          </a:bodyPr>
          <a:lstStyle/>
          <a:p>
            <a:pPr marL="0" indent="0" algn="ctr">
              <a:buNone/>
            </a:pPr>
            <a:r>
              <a:rPr lang="ru-RU" dirty="0"/>
              <a:t>За период работы с 01 по 30 июня 2016 года  каждому подростку было начислено 5402,00 рубля (0,7 ставки по 2 разряду ЕТС</a:t>
            </a:r>
            <a:r>
              <a:rPr lang="ru-RU" dirty="0" smtClean="0"/>
              <a:t>).</a:t>
            </a:r>
          </a:p>
          <a:p>
            <a:pPr marL="0" indent="0" algn="ctr">
              <a:buNone/>
            </a:pPr>
            <a:r>
              <a:rPr lang="ru-RU" dirty="0" smtClean="0"/>
              <a:t>Итого </a:t>
            </a:r>
            <a:r>
              <a:rPr lang="ru-RU" dirty="0"/>
              <a:t>за период  июнь - август 2016 года на всех трудоустроенных было </a:t>
            </a:r>
            <a:r>
              <a:rPr lang="ru-RU" u="sng" dirty="0"/>
              <a:t>начислено денежных средств в размере </a:t>
            </a:r>
            <a:r>
              <a:rPr lang="ru-RU" b="1" u="sng" dirty="0"/>
              <a:t>364 тыс. 375</a:t>
            </a:r>
            <a:r>
              <a:rPr lang="ru-RU" u="sng" dirty="0"/>
              <a:t> рублей. </a:t>
            </a:r>
            <a:endParaRPr lang="ru-RU" u="sng" dirty="0" smtClean="0"/>
          </a:p>
          <a:p>
            <a:pPr marL="0" indent="0" algn="ctr">
              <a:buNone/>
            </a:pPr>
            <a:r>
              <a:rPr lang="ru-RU" dirty="0" smtClean="0"/>
              <a:t>По </a:t>
            </a:r>
            <a:r>
              <a:rPr lang="ru-RU" dirty="0"/>
              <a:t>итогам работы трудовых бригад, особо зарекомендовавших себя в труде 11 несовершеннолетних получили премию в размере 1 500,00 рублей.</a:t>
            </a:r>
          </a:p>
          <a:p>
            <a:pPr marL="0" indent="0" algn="ctr">
              <a:buNone/>
            </a:pPr>
            <a:r>
              <a:rPr lang="ru-RU" dirty="0"/>
              <a:t>За период работы трудовых бригад </a:t>
            </a:r>
            <a:r>
              <a:rPr lang="ru-RU" dirty="0" smtClean="0"/>
              <a:t>проведены </a:t>
            </a:r>
            <a:r>
              <a:rPr lang="ru-RU" dirty="0"/>
              <a:t>работы по улучшению внешнего облика города </a:t>
            </a:r>
            <a:endParaRPr lang="ru-RU" dirty="0" smtClean="0"/>
          </a:p>
          <a:p>
            <a:pPr marL="0" indent="0" algn="ctr">
              <a:buNone/>
            </a:pPr>
            <a:r>
              <a:rPr lang="ru-RU" u="sng" dirty="0" smtClean="0"/>
              <a:t>разбиты </a:t>
            </a:r>
            <a:r>
              <a:rPr lang="ru-RU" u="sng" dirty="0"/>
              <a:t>новые цветники в центре города Ленина </a:t>
            </a:r>
            <a:r>
              <a:rPr lang="ru-RU" u="sng" dirty="0" smtClean="0"/>
              <a:t>19а</a:t>
            </a:r>
          </a:p>
          <a:p>
            <a:pPr marL="0" indent="0" algn="ctr">
              <a:buNone/>
            </a:pPr>
            <a:r>
              <a:rPr lang="ru-RU" u="sng" dirty="0" smtClean="0"/>
              <a:t> </a:t>
            </a:r>
            <a:r>
              <a:rPr lang="ru-RU" u="sng" dirty="0"/>
              <a:t>возле новых домов по </a:t>
            </a:r>
            <a:r>
              <a:rPr lang="ru-RU" u="sng" dirty="0" err="1"/>
              <a:t>ул.Железнодорожной</a:t>
            </a:r>
            <a:r>
              <a:rPr lang="ru-RU" u="sng" dirty="0"/>
              <a:t>, 2 и </a:t>
            </a:r>
            <a:r>
              <a:rPr lang="ru-RU" u="sng" dirty="0" smtClean="0"/>
              <a:t>4</a:t>
            </a:r>
          </a:p>
          <a:p>
            <a:pPr marL="0" indent="0" algn="ctr">
              <a:buNone/>
            </a:pPr>
            <a:r>
              <a:rPr lang="ru-RU" u="sng" dirty="0" smtClean="0"/>
              <a:t>по </a:t>
            </a:r>
            <a:r>
              <a:rPr lang="ru-RU" u="sng" dirty="0" err="1"/>
              <a:t>ул.Пионерской</a:t>
            </a:r>
            <a:r>
              <a:rPr lang="ru-RU" u="sng" dirty="0"/>
              <a:t> вдоль аллеи </a:t>
            </a:r>
            <a:r>
              <a:rPr lang="ru-RU" u="sng" dirty="0" smtClean="0"/>
              <a:t>акаций</a:t>
            </a:r>
          </a:p>
          <a:p>
            <a:pPr marL="0" indent="0" algn="ctr">
              <a:buNone/>
            </a:pPr>
            <a:r>
              <a:rPr lang="ru-RU" u="sng" dirty="0" smtClean="0"/>
              <a:t> </a:t>
            </a:r>
            <a:r>
              <a:rPr lang="ru-RU" u="sng" dirty="0"/>
              <a:t>Было высажено более 500 штук саженцев цветов.</a:t>
            </a:r>
          </a:p>
          <a:p>
            <a:endParaRPr lang="ru-RU" dirty="0"/>
          </a:p>
        </p:txBody>
      </p:sp>
    </p:spTree>
    <p:extLst>
      <p:ext uri="{BB962C8B-B14F-4D97-AF65-F5344CB8AC3E}">
        <p14:creationId xmlns:p14="http://schemas.microsoft.com/office/powerpoint/2010/main" val="2701475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0373" y="449132"/>
            <a:ext cx="10018711" cy="917089"/>
          </a:xfrm>
        </p:spPr>
        <p:txBody>
          <a:bodyPr/>
          <a:lstStyle/>
          <a:p>
            <a:pPr algn="r"/>
            <a:r>
              <a:rPr lang="ru-RU" b="1" dirty="0" smtClean="0">
                <a:latin typeface="Times New Roman" panose="02020603050405020304" pitchFamily="18" charset="0"/>
                <a:cs typeface="Times New Roman" panose="02020603050405020304" pitchFamily="18" charset="0"/>
              </a:rPr>
              <a:t>Воинский учет</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532239" y="1210962"/>
            <a:ext cx="10430266" cy="4705743"/>
          </a:xfrm>
        </p:spPr>
        <p:txBody>
          <a:bodyPr>
            <a:normAutofit fontScale="85000" lnSpcReduction="20000"/>
          </a:bodyPr>
          <a:lstStyle/>
          <a:p>
            <a:r>
              <a:rPr lang="ru-RU" dirty="0" smtClean="0"/>
              <a:t>	</a:t>
            </a:r>
            <a:r>
              <a:rPr lang="ru-RU" dirty="0">
                <a:latin typeface="Times New Roman" panose="02020603050405020304" pitchFamily="18" charset="0"/>
                <a:cs typeface="Times New Roman" panose="02020603050405020304" pitchFamily="18" charset="0"/>
              </a:rPr>
              <a:t>Государственные полномочия по </a:t>
            </a:r>
            <a:r>
              <a:rPr lang="ru-RU" b="1" dirty="0">
                <a:latin typeface="Times New Roman" panose="02020603050405020304" pitchFamily="18" charset="0"/>
                <a:cs typeface="Times New Roman" panose="02020603050405020304" pitchFamily="18" charset="0"/>
              </a:rPr>
              <a:t>воинскому учету</a:t>
            </a:r>
            <a:r>
              <a:rPr lang="ru-RU" dirty="0">
                <a:latin typeface="Times New Roman" panose="02020603050405020304" pitchFamily="18" charset="0"/>
                <a:cs typeface="Times New Roman" panose="02020603050405020304" pitchFamily="18" charset="0"/>
              </a:rPr>
              <a:t> в администрации исполняют два муниципальных служащих. Финансирование идет за счет средств Российской Федерации и в год составило – </a:t>
            </a:r>
            <a:r>
              <a:rPr lang="ru-RU" b="1" dirty="0">
                <a:latin typeface="Times New Roman" panose="02020603050405020304" pitchFamily="18" charset="0"/>
                <a:cs typeface="Times New Roman" panose="02020603050405020304" pitchFamily="18" charset="0"/>
              </a:rPr>
              <a:t>705 тыс. 516 руб</a:t>
            </a:r>
            <a:r>
              <a:rPr lang="ru-RU" dirty="0">
                <a:latin typeface="Times New Roman" panose="02020603050405020304" pitchFamily="18" charset="0"/>
                <a:cs typeface="Times New Roman" panose="02020603050405020304" pitchFamily="18" charset="0"/>
              </a:rPr>
              <a:t>. Одной из главных задач работы сектора воинского учета является организация призыва граждан в ряды Российской Армии</a:t>
            </a:r>
            <a:r>
              <a:rPr lang="ru-RU" dirty="0" smtClean="0">
                <a:latin typeface="Times New Roman" panose="02020603050405020304" pitchFamily="18" charset="0"/>
                <a:cs typeface="Times New Roman" panose="02020603050405020304" pitchFamily="18" charset="0"/>
              </a:rPr>
              <a:t>.</a:t>
            </a:r>
          </a:p>
          <a:p>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В 2016 году было призвано </a:t>
            </a:r>
            <a:r>
              <a:rPr lang="ru-RU" b="1" dirty="0">
                <a:latin typeface="Times New Roman" panose="02020603050405020304" pitchFamily="18" charset="0"/>
                <a:cs typeface="Times New Roman" panose="02020603050405020304" pitchFamily="18" charset="0"/>
              </a:rPr>
              <a:t>23</a:t>
            </a:r>
            <a:r>
              <a:rPr lang="ru-RU" dirty="0">
                <a:latin typeface="Times New Roman" panose="02020603050405020304" pitchFamily="18" charset="0"/>
                <a:cs typeface="Times New Roman" panose="02020603050405020304" pitchFamily="18" charset="0"/>
              </a:rPr>
              <a:t> человек, при плане по </a:t>
            </a:r>
            <a:r>
              <a:rPr lang="ru-RU" dirty="0" err="1">
                <a:latin typeface="Times New Roman" panose="02020603050405020304" pitchFamily="18" charset="0"/>
                <a:cs typeface="Times New Roman" panose="02020603050405020304" pitchFamily="18" charset="0"/>
              </a:rPr>
              <a:t>Усть-Вымскому</a:t>
            </a:r>
            <a:r>
              <a:rPr lang="ru-RU" dirty="0">
                <a:latin typeface="Times New Roman" panose="02020603050405020304" pitchFamily="18" charset="0"/>
                <a:cs typeface="Times New Roman" panose="02020603050405020304" pitchFamily="18" charset="0"/>
              </a:rPr>
              <a:t> району – 57 человек.</a:t>
            </a:r>
          </a:p>
          <a:p>
            <a:r>
              <a:rPr lang="ru-RU" dirty="0">
                <a:latin typeface="Times New Roman" panose="02020603050405020304" pitchFamily="18" charset="0"/>
                <a:cs typeface="Times New Roman" panose="02020603050405020304" pitchFamily="18" charset="0"/>
              </a:rPr>
              <a:t>Кроме этой работы ведется:</a:t>
            </a:r>
          </a:p>
          <a:p>
            <a:r>
              <a:rPr lang="ru-RU" dirty="0">
                <a:latin typeface="Times New Roman" panose="02020603050405020304" pitchFamily="18" charset="0"/>
                <a:cs typeface="Times New Roman" panose="02020603050405020304" pitchFamily="18" charset="0"/>
              </a:rPr>
              <a:t>- первоначальная постановка на воинский учет </a:t>
            </a:r>
            <a:r>
              <a:rPr lang="ru-RU" b="1" dirty="0">
                <a:latin typeface="Times New Roman" panose="02020603050405020304" pitchFamily="18" charset="0"/>
                <a:cs typeface="Times New Roman" panose="02020603050405020304" pitchFamily="18" charset="0"/>
              </a:rPr>
              <a:t>61</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47)</a:t>
            </a:r>
            <a:r>
              <a:rPr lang="ru-RU" dirty="0">
                <a:latin typeface="Times New Roman" panose="02020603050405020304" pitchFamily="18" charset="0"/>
                <a:cs typeface="Times New Roman" panose="02020603050405020304" pitchFamily="18" charset="0"/>
              </a:rPr>
              <a:t> чел.;</a:t>
            </a:r>
          </a:p>
          <a:p>
            <a:pPr marL="342900" indent="-342900">
              <a:buFontTx/>
              <a:buChar char="-"/>
            </a:pPr>
            <a:r>
              <a:rPr lang="ru-RU" dirty="0" smtClean="0">
                <a:latin typeface="Times New Roman" panose="02020603050405020304" pitchFamily="18" charset="0"/>
                <a:cs typeface="Times New Roman" panose="02020603050405020304" pitchFamily="18" charset="0"/>
              </a:rPr>
              <a:t>движение </a:t>
            </a:r>
            <a:r>
              <a:rPr lang="ru-RU" dirty="0">
                <a:latin typeface="Times New Roman" panose="02020603050405020304" pitchFamily="18" charset="0"/>
                <a:cs typeface="Times New Roman" panose="02020603050405020304" pitchFamily="18" charset="0"/>
              </a:rPr>
              <a:t>ресурсов: </a:t>
            </a:r>
            <a:r>
              <a:rPr lang="ru-RU" b="1" dirty="0">
                <a:latin typeface="Times New Roman" panose="02020603050405020304" pitchFamily="18" charset="0"/>
                <a:cs typeface="Times New Roman" panose="02020603050405020304" pitchFamily="18" charset="0"/>
              </a:rPr>
              <a:t>144 (215) чел</a:t>
            </a:r>
            <a:r>
              <a:rPr lang="ru-RU" dirty="0">
                <a:latin typeface="Times New Roman" panose="02020603050405020304" pitchFamily="18" charset="0"/>
                <a:cs typeface="Times New Roman" panose="02020603050405020304" pitchFamily="18" charset="0"/>
              </a:rPr>
              <a:t>. (убыло – </a:t>
            </a:r>
            <a:r>
              <a:rPr lang="ru-RU" b="1" dirty="0">
                <a:latin typeface="Times New Roman" panose="02020603050405020304" pitchFamily="18" charset="0"/>
                <a:cs typeface="Times New Roman" panose="02020603050405020304" pitchFamily="18" charset="0"/>
              </a:rPr>
              <a:t>86 чел</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342900" indent="-342900">
              <a:buFontTx/>
              <a:buChar char="-"/>
            </a:pPr>
            <a:r>
              <a:rPr lang="ru-RU" dirty="0" smtClean="0">
                <a:latin typeface="Times New Roman" panose="02020603050405020304" pitchFamily="18" charset="0"/>
                <a:cs typeface="Times New Roman" panose="02020603050405020304" pitchFamily="18" charset="0"/>
              </a:rPr>
              <a:t>прибыло </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58 чел</a:t>
            </a:r>
            <a:r>
              <a:rPr lang="ru-RU" dirty="0">
                <a:latin typeface="Times New Roman" panose="02020603050405020304" pitchFamily="18" charset="0"/>
                <a:cs typeface="Times New Roman" panose="02020603050405020304" pitchFamily="18" charset="0"/>
              </a:rPr>
              <a:t>, в том числе, </a:t>
            </a:r>
            <a:r>
              <a:rPr lang="ru-RU" b="1" dirty="0">
                <a:latin typeface="Times New Roman" panose="02020603050405020304" pitchFamily="18" charset="0"/>
                <a:cs typeface="Times New Roman" panose="02020603050405020304" pitchFamily="18" charset="0"/>
              </a:rPr>
              <a:t>25 чел</a:t>
            </a:r>
            <a:r>
              <a:rPr lang="ru-RU" dirty="0">
                <a:latin typeface="Times New Roman" panose="02020603050405020304" pitchFamily="18" charset="0"/>
                <a:cs typeface="Times New Roman" panose="02020603050405020304" pitchFamily="18" charset="0"/>
              </a:rPr>
              <a:t>. – уволенных из ВС РФ);</a:t>
            </a:r>
          </a:p>
          <a:p>
            <a:r>
              <a:rPr lang="ru-RU" dirty="0">
                <a:latin typeface="Times New Roman" panose="02020603050405020304" pitchFamily="18" charset="0"/>
                <a:cs typeface="Times New Roman" panose="02020603050405020304" pitchFamily="18" charset="0"/>
              </a:rPr>
              <a:t>- проверка учета в организациях и на предприятиях - </a:t>
            </a:r>
            <a:r>
              <a:rPr lang="ru-RU" b="1" dirty="0">
                <a:latin typeface="Times New Roman" panose="02020603050405020304" pitchFamily="18" charset="0"/>
                <a:cs typeface="Times New Roman" panose="02020603050405020304" pitchFamily="18" charset="0"/>
              </a:rPr>
              <a:t>38</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43)</a:t>
            </a:r>
            <a:r>
              <a:rPr lang="ru-RU" dirty="0">
                <a:latin typeface="Times New Roman" panose="02020603050405020304" pitchFamily="18" charset="0"/>
                <a:cs typeface="Times New Roman" panose="02020603050405020304" pitchFamily="18" charset="0"/>
              </a:rPr>
              <a:t> предприятий;</a:t>
            </a:r>
          </a:p>
          <a:p>
            <a:r>
              <a:rPr lang="ru-RU" dirty="0">
                <a:latin typeface="Times New Roman" panose="02020603050405020304" pitchFamily="18" charset="0"/>
                <a:cs typeface="Times New Roman" panose="02020603050405020304" pitchFamily="18" charset="0"/>
              </a:rPr>
              <a:t>- работа по набору на контрактную службу.</a:t>
            </a:r>
          </a:p>
          <a:p>
            <a:r>
              <a:rPr lang="ru-RU" dirty="0">
                <a:latin typeface="Times New Roman" panose="02020603050405020304" pitchFamily="18" charset="0"/>
                <a:cs typeface="Times New Roman" panose="02020603050405020304" pitchFamily="18" charset="0"/>
              </a:rPr>
              <a:t>Всего на воинском учете по городу Микунь состоит </a:t>
            </a:r>
            <a:r>
              <a:rPr lang="ru-RU" b="1" dirty="0">
                <a:latin typeface="Times New Roman" panose="02020603050405020304" pitchFamily="18" charset="0"/>
                <a:cs typeface="Times New Roman" panose="02020603050405020304" pitchFamily="18" charset="0"/>
              </a:rPr>
              <a:t>2 703</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2 742)</a:t>
            </a:r>
            <a:r>
              <a:rPr lang="ru-RU" dirty="0">
                <a:latin typeface="Times New Roman" panose="02020603050405020304" pitchFamily="18" charset="0"/>
                <a:cs typeface="Times New Roman" panose="02020603050405020304" pitchFamily="18" charset="0"/>
              </a:rPr>
              <a:t> человек, из них:</a:t>
            </a:r>
          </a:p>
          <a:p>
            <a:r>
              <a:rPr lang="ru-RU" dirty="0">
                <a:latin typeface="Times New Roman" panose="02020603050405020304" pitchFamily="18" charset="0"/>
                <a:cs typeface="Times New Roman" panose="02020603050405020304" pitchFamily="18" charset="0"/>
              </a:rPr>
              <a:t>- на общем воинском учете –  </a:t>
            </a:r>
            <a:r>
              <a:rPr lang="ru-RU" b="1" dirty="0">
                <a:latin typeface="Times New Roman" panose="02020603050405020304" pitchFamily="18" charset="0"/>
                <a:cs typeface="Times New Roman" panose="02020603050405020304" pitchFamily="18" charset="0"/>
              </a:rPr>
              <a:t>2 332</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2 360) </a:t>
            </a:r>
            <a:r>
              <a:rPr lang="ru-RU" dirty="0">
                <a:latin typeface="Times New Roman" panose="02020603050405020304" pitchFamily="18" charset="0"/>
                <a:cs typeface="Times New Roman" panose="02020603050405020304" pitchFamily="18" charset="0"/>
              </a:rPr>
              <a:t>человек; </a:t>
            </a:r>
          </a:p>
          <a:p>
            <a:r>
              <a:rPr lang="ru-RU" dirty="0">
                <a:latin typeface="Times New Roman" panose="02020603050405020304" pitchFamily="18" charset="0"/>
                <a:cs typeface="Times New Roman" panose="02020603050405020304" pitchFamily="18" charset="0"/>
              </a:rPr>
              <a:t>- на специальном воинском учете –  </a:t>
            </a:r>
            <a:r>
              <a:rPr lang="ru-RU" b="1" dirty="0">
                <a:latin typeface="Times New Roman" panose="02020603050405020304" pitchFamily="18" charset="0"/>
                <a:cs typeface="Times New Roman" panose="02020603050405020304" pitchFamily="18" charset="0"/>
              </a:rPr>
              <a:t>371 </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382)</a:t>
            </a:r>
            <a:r>
              <a:rPr lang="ru-RU" dirty="0">
                <a:latin typeface="Times New Roman" panose="02020603050405020304" pitchFamily="18" charset="0"/>
                <a:cs typeface="Times New Roman" panose="02020603050405020304" pitchFamily="18" charset="0"/>
              </a:rPr>
              <a:t> человек.</a:t>
            </a:r>
          </a:p>
          <a:p>
            <a:pPr algn="l"/>
            <a:endParaRPr lang="ru-RU" dirty="0"/>
          </a:p>
        </p:txBody>
      </p:sp>
    </p:spTree>
    <p:extLst>
      <p:ext uri="{BB962C8B-B14F-4D97-AF65-F5344CB8AC3E}">
        <p14:creationId xmlns:p14="http://schemas.microsoft.com/office/powerpoint/2010/main" val="352885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831655" y="1542377"/>
            <a:ext cx="10015613" cy="1863762"/>
          </a:xfrm>
        </p:spPr>
        <p:txBody>
          <a:bodyPr/>
          <a:lstStyle/>
          <a:p>
            <a:pPr algn="l"/>
            <a:r>
              <a:rPr lang="ru-RU" dirty="0" smtClean="0"/>
              <a:t>	На </a:t>
            </a:r>
            <a:r>
              <a:rPr lang="ru-RU" dirty="0"/>
              <a:t>территории городского поселения «Микунь» находится 2 средних общеобразовательных  школы: СОШ № 1, СОШ № 2;  вечерняя школа  и  железнодорожный техникум.</a:t>
            </a:r>
          </a:p>
          <a:p>
            <a:pPr algn="l"/>
            <a:r>
              <a:rPr lang="ru-RU" dirty="0" smtClean="0"/>
              <a:t>	На  01.01.2017 </a:t>
            </a:r>
            <a:r>
              <a:rPr lang="ru-RU" dirty="0"/>
              <a:t>г.  среднее  образование получает всего </a:t>
            </a:r>
            <a:r>
              <a:rPr lang="ru-RU" b="1" dirty="0"/>
              <a:t>2 093 </a:t>
            </a:r>
            <a:r>
              <a:rPr lang="ru-RU" b="1" dirty="0" smtClean="0"/>
              <a:t> </a:t>
            </a:r>
            <a:r>
              <a:rPr lang="ru-RU" dirty="0"/>
              <a:t>учащихся</a:t>
            </a:r>
          </a:p>
        </p:txBody>
      </p:sp>
      <p:sp>
        <p:nvSpPr>
          <p:cNvPr id="4" name="Заголовок 1"/>
          <p:cNvSpPr>
            <a:spLocks noGrp="1"/>
          </p:cNvSpPr>
          <p:nvPr>
            <p:ph type="title"/>
          </p:nvPr>
        </p:nvSpPr>
        <p:spPr>
          <a:xfrm>
            <a:off x="1828557" y="373828"/>
            <a:ext cx="10018711" cy="852544"/>
          </a:xfrm>
        </p:spPr>
        <p:txBody>
          <a:bodyPr/>
          <a:lstStyle/>
          <a:p>
            <a:r>
              <a:rPr lang="ru-RU" b="1" dirty="0" smtClean="0"/>
              <a:t>Образование</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867" y="3722145"/>
            <a:ext cx="3758005" cy="2818504"/>
          </a:xfrm>
          <a:prstGeom prst="rect">
            <a:avLst/>
          </a:prstGeom>
        </p:spPr>
      </p:pic>
    </p:spTree>
    <p:extLst>
      <p:ext uri="{BB962C8B-B14F-4D97-AF65-F5344CB8AC3E}">
        <p14:creationId xmlns:p14="http://schemas.microsoft.com/office/powerpoint/2010/main" val="379789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51637" y="384586"/>
            <a:ext cx="10018711" cy="841786"/>
          </a:xfrm>
        </p:spPr>
        <p:txBody>
          <a:bodyPr/>
          <a:lstStyle/>
          <a:p>
            <a:pPr algn="r"/>
            <a:r>
              <a:rPr lang="ru-RU" b="1" dirty="0" smtClean="0"/>
              <a:t>Образование</a:t>
            </a:r>
            <a:endParaRPr lang="ru-RU" dirty="0"/>
          </a:p>
        </p:txBody>
      </p:sp>
      <p:sp>
        <p:nvSpPr>
          <p:cNvPr id="3" name="Текст 2"/>
          <p:cNvSpPr>
            <a:spLocks noGrp="1"/>
          </p:cNvSpPr>
          <p:nvPr>
            <p:ph type="body" idx="1"/>
          </p:nvPr>
        </p:nvSpPr>
        <p:spPr>
          <a:xfrm>
            <a:off x="4297555" y="1376980"/>
            <a:ext cx="6330999" cy="1448417"/>
          </a:xfrm>
        </p:spPr>
        <p:txBody>
          <a:bodyPr>
            <a:normAutofit fontScale="85000" lnSpcReduction="20000"/>
          </a:bodyPr>
          <a:lstStyle/>
          <a:p>
            <a:pPr algn="l"/>
            <a:r>
              <a:rPr lang="ru-RU" b="1" u="sng" dirty="0" err="1"/>
              <a:t>Микуньский</a:t>
            </a:r>
            <a:r>
              <a:rPr lang="ru-RU" b="1" u="sng" dirty="0"/>
              <a:t> железнодорожный техникум: </a:t>
            </a:r>
            <a:endParaRPr lang="ru-RU" dirty="0"/>
          </a:p>
          <a:p>
            <a:r>
              <a:rPr lang="ru-RU" dirty="0" smtClean="0"/>
              <a:t> </a:t>
            </a:r>
            <a:r>
              <a:rPr lang="ru-RU" dirty="0"/>
              <a:t>248 учащихся – 12 групп;</a:t>
            </a:r>
          </a:p>
          <a:p>
            <a:r>
              <a:rPr lang="ru-RU" dirty="0" smtClean="0"/>
              <a:t> </a:t>
            </a:r>
            <a:r>
              <a:rPr lang="ru-RU" dirty="0"/>
              <a:t>успеваемость – 87,2 %;</a:t>
            </a:r>
          </a:p>
          <a:p>
            <a:r>
              <a:rPr lang="ru-RU" dirty="0" smtClean="0"/>
              <a:t> </a:t>
            </a:r>
            <a:r>
              <a:rPr lang="ru-RU" dirty="0"/>
              <a:t>качество обучения – 35,0 %.</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890" y="1226372"/>
            <a:ext cx="2096016" cy="144841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482" y="2976005"/>
            <a:ext cx="2418745" cy="1608208"/>
          </a:xfrm>
          <a:prstGeom prst="rect">
            <a:avLst/>
          </a:prstGeom>
        </p:spPr>
      </p:pic>
      <p:sp>
        <p:nvSpPr>
          <p:cNvPr id="6" name="Текст 2"/>
          <p:cNvSpPr txBox="1">
            <a:spLocks/>
          </p:cNvSpPr>
          <p:nvPr/>
        </p:nvSpPr>
        <p:spPr>
          <a:xfrm>
            <a:off x="2190849" y="3101229"/>
            <a:ext cx="6137605" cy="1687495"/>
          </a:xfrm>
          <a:prstGeom prst="rect">
            <a:avLst/>
          </a:prstGeom>
        </p:spPr>
        <p:txBody>
          <a:bodyPr vert="horz" lIns="91440" tIns="45720" rIns="91440" bIns="45720" rtlCol="0" anchor="ctr">
            <a:normAutofit fontScale="70000" lnSpcReduction="20000"/>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ru-RU" b="1" u="sng" dirty="0"/>
              <a:t>СОШ № 1: </a:t>
            </a:r>
            <a:endParaRPr lang="ru-RU" b="1" u="sng" dirty="0" smtClean="0"/>
          </a:p>
          <a:p>
            <a:pPr algn="l"/>
            <a:r>
              <a:rPr lang="ru-RU" dirty="0" smtClean="0"/>
              <a:t>685 </a:t>
            </a:r>
            <a:r>
              <a:rPr lang="ru-RU" dirty="0"/>
              <a:t>учащихся, из них 18 учеников – коррекционный класс;</a:t>
            </a:r>
          </a:p>
          <a:p>
            <a:r>
              <a:rPr lang="ru-RU" dirty="0" smtClean="0"/>
              <a:t>успеваемость </a:t>
            </a:r>
            <a:r>
              <a:rPr lang="ru-RU" dirty="0"/>
              <a:t>– 96,0 %;</a:t>
            </a:r>
          </a:p>
          <a:p>
            <a:r>
              <a:rPr lang="ru-RU" dirty="0"/>
              <a:t>	</a:t>
            </a:r>
            <a:r>
              <a:rPr lang="ru-RU" dirty="0" smtClean="0"/>
              <a:t>качество </a:t>
            </a:r>
            <a:r>
              <a:rPr lang="ru-RU" dirty="0"/>
              <a:t>обучения – 48,0 %;</a:t>
            </a:r>
          </a:p>
          <a:p>
            <a:r>
              <a:rPr lang="ru-RU" dirty="0" smtClean="0"/>
              <a:t> </a:t>
            </a:r>
            <a:r>
              <a:rPr lang="ru-RU" dirty="0"/>
              <a:t>отличников – 27 чел., хорошистов – 199 чел., неуспевающих – 20 чел.</a:t>
            </a:r>
          </a:p>
          <a:p>
            <a:pPr algn="l"/>
            <a:endParaRPr lang="ru-RU"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890" y="4913948"/>
            <a:ext cx="2177492" cy="1447800"/>
          </a:xfrm>
          <a:prstGeom prst="rect">
            <a:avLst/>
          </a:prstGeom>
        </p:spPr>
      </p:pic>
      <p:sp>
        <p:nvSpPr>
          <p:cNvPr id="8" name="Текст 2"/>
          <p:cNvSpPr txBox="1">
            <a:spLocks/>
          </p:cNvSpPr>
          <p:nvPr/>
        </p:nvSpPr>
        <p:spPr>
          <a:xfrm>
            <a:off x="4550485" y="5007694"/>
            <a:ext cx="6635742" cy="1685865"/>
          </a:xfrm>
          <a:prstGeom prst="rect">
            <a:avLst/>
          </a:prstGeom>
        </p:spPr>
        <p:txBody>
          <a:bodyPr vert="horz" lIns="91440" tIns="45720" rIns="91440" bIns="45720" rtlCol="0" anchor="ctr">
            <a:normAutofit fontScale="70000" lnSpcReduction="20000"/>
          </a:bodyPr>
          <a:lstStyle>
            <a:lvl1pPr marL="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solidFill>
                <a:effectLst/>
                <a:latin typeface="+mn-lt"/>
                <a:ea typeface="+mn-ea"/>
                <a:cs typeface="+mn-cs"/>
              </a:defRPr>
            </a:lvl1pPr>
            <a:lvl2pPr marL="457200" indent="0" algn="l"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ru-RU" b="1" u="sng" dirty="0"/>
              <a:t>СОШ № 2:</a:t>
            </a:r>
            <a:endParaRPr lang="ru-RU" dirty="0"/>
          </a:p>
          <a:p>
            <a:pPr algn="l"/>
            <a:r>
              <a:rPr lang="ru-RU" dirty="0" smtClean="0"/>
              <a:t>	442 </a:t>
            </a:r>
            <a:r>
              <a:rPr lang="ru-RU" dirty="0"/>
              <a:t>учащихся – 21 комплект-класс;</a:t>
            </a:r>
          </a:p>
          <a:p>
            <a:pPr algn="l"/>
            <a:r>
              <a:rPr lang="ru-RU" dirty="0" smtClean="0"/>
              <a:t>	успеваемость </a:t>
            </a:r>
            <a:r>
              <a:rPr lang="ru-RU" dirty="0"/>
              <a:t>– 97,0 %;</a:t>
            </a:r>
          </a:p>
          <a:p>
            <a:pPr algn="l"/>
            <a:r>
              <a:rPr lang="ru-RU" dirty="0" smtClean="0"/>
              <a:t>	качество </a:t>
            </a:r>
            <a:r>
              <a:rPr lang="ru-RU" dirty="0"/>
              <a:t>обучения – 35,0 %.</a:t>
            </a:r>
          </a:p>
          <a:p>
            <a:pPr algn="l"/>
            <a:r>
              <a:rPr lang="ru-RU" dirty="0"/>
              <a:t>	</a:t>
            </a:r>
            <a:r>
              <a:rPr lang="ru-RU" dirty="0" smtClean="0"/>
              <a:t> </a:t>
            </a:r>
            <a:r>
              <a:rPr lang="ru-RU" dirty="0"/>
              <a:t>отличников – 12 чел., хорошистов – 108 чел., неуспевающих – 16 чел.</a:t>
            </a:r>
          </a:p>
          <a:p>
            <a:pPr algn="l"/>
            <a:endParaRPr lang="ru-RU" dirty="0"/>
          </a:p>
        </p:txBody>
      </p:sp>
    </p:spTree>
    <p:extLst>
      <p:ext uri="{BB962C8B-B14F-4D97-AF65-F5344CB8AC3E}">
        <p14:creationId xmlns:p14="http://schemas.microsoft.com/office/powerpoint/2010/main" val="753257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0980" y="449132"/>
            <a:ext cx="10018711" cy="820271"/>
          </a:xfrm>
        </p:spPr>
        <p:txBody>
          <a:bodyPr/>
          <a:lstStyle/>
          <a:p>
            <a:pPr algn="r"/>
            <a:r>
              <a:rPr lang="ru-RU" b="1" dirty="0" smtClean="0">
                <a:latin typeface="Times New Roman" panose="02020603050405020304" pitchFamily="18" charset="0"/>
                <a:cs typeface="Times New Roman" panose="02020603050405020304" pitchFamily="18" charset="0"/>
              </a:rPr>
              <a:t>Образование</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512754" y="1535654"/>
            <a:ext cx="10435161" cy="3068619"/>
          </a:xfrm>
        </p:spPr>
        <p:txBody>
          <a:bodyPr>
            <a:normAutofit/>
          </a:bodyPr>
          <a:lstStyle/>
          <a:p>
            <a:pPr algn="l"/>
            <a:r>
              <a:rPr lang="ru-RU" dirty="0" smtClean="0"/>
              <a:t>	На </a:t>
            </a:r>
            <a:r>
              <a:rPr lang="ru-RU" dirty="0"/>
              <a:t>территории городского поселения «Микунь» расположены 4 дошкольных образовательных учреждения. На </a:t>
            </a:r>
            <a:r>
              <a:rPr lang="ru-RU" dirty="0" smtClean="0"/>
              <a:t>01.01.2017 </a:t>
            </a:r>
            <a:r>
              <a:rPr lang="ru-RU" dirty="0"/>
              <a:t>г. ДОУ посещают </a:t>
            </a:r>
            <a:r>
              <a:rPr lang="ru-RU" dirty="0" smtClean="0"/>
              <a:t>668 </a:t>
            </a:r>
            <a:r>
              <a:rPr lang="ru-RU" dirty="0"/>
              <a:t>ребенок – 31 группа, в том </a:t>
            </a:r>
            <a:r>
              <a:rPr lang="ru-RU" dirty="0" smtClean="0"/>
              <a:t>числе:</a:t>
            </a:r>
          </a:p>
          <a:p>
            <a:pPr algn="l"/>
            <a:r>
              <a:rPr lang="ru-RU" dirty="0" smtClean="0"/>
              <a:t>	ДОУ № 1 – 178 детей – 8 групп;</a:t>
            </a:r>
          </a:p>
          <a:p>
            <a:pPr algn="l"/>
            <a:r>
              <a:rPr lang="ru-RU" dirty="0" smtClean="0"/>
              <a:t>	ДОУ № 2 – 200 детей – 11 групп.</a:t>
            </a:r>
          </a:p>
          <a:p>
            <a:pPr algn="l"/>
            <a:r>
              <a:rPr lang="ru-RU" dirty="0" smtClean="0"/>
              <a:t>	ДОУ № 3 – 200 детей – 9 групп;</a:t>
            </a:r>
          </a:p>
          <a:p>
            <a:pPr algn="l"/>
            <a:r>
              <a:rPr lang="ru-RU" dirty="0" smtClean="0"/>
              <a:t>	ДОУ № 4 – 90 ребенка - 4 группы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697" y="2726615"/>
            <a:ext cx="5647994" cy="3755315"/>
          </a:xfrm>
          <a:prstGeom prst="rect">
            <a:avLst/>
          </a:prstGeom>
        </p:spPr>
      </p:pic>
    </p:spTree>
    <p:extLst>
      <p:ext uri="{BB962C8B-B14F-4D97-AF65-F5344CB8AC3E}">
        <p14:creationId xmlns:p14="http://schemas.microsoft.com/office/powerpoint/2010/main" val="3950715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679" y="373829"/>
            <a:ext cx="10018711" cy="820271"/>
          </a:xfrm>
        </p:spPr>
        <p:txBody>
          <a:bodyPr/>
          <a:lstStyle/>
          <a:p>
            <a:pPr algn="r"/>
            <a:r>
              <a:rPr lang="ru-RU" b="1" dirty="0" smtClean="0"/>
              <a:t>Культура</a:t>
            </a:r>
            <a:endParaRPr lang="ru-RU" dirty="0"/>
          </a:p>
        </p:txBody>
      </p:sp>
      <p:sp>
        <p:nvSpPr>
          <p:cNvPr id="3" name="Текст 2"/>
          <p:cNvSpPr>
            <a:spLocks noGrp="1"/>
          </p:cNvSpPr>
          <p:nvPr>
            <p:ph type="body" idx="1"/>
          </p:nvPr>
        </p:nvSpPr>
        <p:spPr>
          <a:xfrm>
            <a:off x="1677950" y="1471108"/>
            <a:ext cx="10112431" cy="1616337"/>
          </a:xfrm>
        </p:spPr>
        <p:txBody>
          <a:bodyPr>
            <a:normAutofit/>
          </a:bodyPr>
          <a:lstStyle/>
          <a:p>
            <a:r>
              <a:rPr lang="ru-RU" dirty="0" smtClean="0"/>
              <a:t>	</a:t>
            </a:r>
            <a:r>
              <a:rPr lang="ru-RU" dirty="0">
                <a:latin typeface="Times New Roman" panose="02020603050405020304" pitchFamily="18" charset="0"/>
                <a:cs typeface="Times New Roman" panose="02020603050405020304" pitchFamily="18" charset="0"/>
              </a:rPr>
              <a:t> В настоящее время на территории города работают: Микуньский городской Дом культуры, библиотека </a:t>
            </a:r>
            <a:r>
              <a:rPr lang="ru-RU" dirty="0" err="1">
                <a:latin typeface="Times New Roman" panose="02020603050405020304" pitchFamily="18" charset="0"/>
                <a:cs typeface="Times New Roman" panose="02020603050405020304" pitchFamily="18" charset="0"/>
              </a:rPr>
              <a:t>им.Б.Старчикова</a:t>
            </a:r>
            <a:r>
              <a:rPr lang="ru-RU" dirty="0">
                <a:latin typeface="Times New Roman" panose="02020603050405020304" pitchFamily="18" charset="0"/>
                <a:cs typeface="Times New Roman" panose="02020603050405020304" pitchFamily="18" charset="0"/>
              </a:rPr>
              <a:t>, музей истории города Микунь, </a:t>
            </a:r>
            <a:r>
              <a:rPr lang="ru-RU" dirty="0" err="1">
                <a:latin typeface="Times New Roman" panose="02020603050405020304" pitchFamily="18" charset="0"/>
                <a:cs typeface="Times New Roman" panose="02020603050405020304" pitchFamily="18" charset="0"/>
              </a:rPr>
              <a:t>Микуньская</a:t>
            </a:r>
            <a:r>
              <a:rPr lang="ru-RU" dirty="0">
                <a:latin typeface="Times New Roman" panose="02020603050405020304" pitchFamily="18" charset="0"/>
                <a:cs typeface="Times New Roman" panose="02020603050405020304" pitchFamily="18" charset="0"/>
              </a:rPr>
              <a:t> детская школа искусств. В отрасли культуры работают 84 человека. В 2016 году на культурные мероприятия из резервного фонда выделено  </a:t>
            </a:r>
            <a:r>
              <a:rPr lang="ru-RU" b="1" dirty="0">
                <a:latin typeface="Times New Roman" panose="02020603050405020304" pitchFamily="18" charset="0"/>
                <a:cs typeface="Times New Roman" panose="02020603050405020304" pitchFamily="18" charset="0"/>
              </a:rPr>
              <a:t>85 050</a:t>
            </a:r>
            <a:r>
              <a:rPr lang="ru-RU" dirty="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124 350) руб</a:t>
            </a:r>
            <a:r>
              <a:rPr lang="ru-RU" dirty="0">
                <a:latin typeface="Times New Roman" panose="02020603050405020304" pitchFamily="18" charset="0"/>
                <a:cs typeface="Times New Roman" panose="02020603050405020304" pitchFamily="18" charset="0"/>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2734" y="3364453"/>
            <a:ext cx="4692055" cy="3119717"/>
          </a:xfrm>
          <a:prstGeom prst="rect">
            <a:avLst/>
          </a:prstGeom>
        </p:spPr>
      </p:pic>
    </p:spTree>
    <p:extLst>
      <p:ext uri="{BB962C8B-B14F-4D97-AF65-F5344CB8AC3E}">
        <p14:creationId xmlns:p14="http://schemas.microsoft.com/office/powerpoint/2010/main" val="27884030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87" y="438374"/>
            <a:ext cx="10018711" cy="766482"/>
          </a:xfrm>
        </p:spPr>
        <p:txBody>
          <a:bodyPr/>
          <a:lstStyle/>
          <a:p>
            <a:pPr algn="r"/>
            <a:r>
              <a:rPr lang="ru-RU" b="1" dirty="0" smtClean="0"/>
              <a:t>Физическая культура и спорт</a:t>
            </a:r>
            <a:endParaRPr lang="ru-RU" dirty="0"/>
          </a:p>
        </p:txBody>
      </p:sp>
      <p:sp>
        <p:nvSpPr>
          <p:cNvPr id="3" name="Текст 2"/>
          <p:cNvSpPr>
            <a:spLocks noGrp="1"/>
          </p:cNvSpPr>
          <p:nvPr>
            <p:ph type="body" idx="1"/>
          </p:nvPr>
        </p:nvSpPr>
        <p:spPr>
          <a:xfrm>
            <a:off x="1764011" y="1610957"/>
            <a:ext cx="10018713" cy="1702398"/>
          </a:xfrm>
        </p:spPr>
        <p:txBody>
          <a:bodyPr>
            <a:normAutofit/>
          </a:bodyPr>
          <a:lstStyle/>
          <a:p>
            <a:r>
              <a:rPr lang="ru-RU" dirty="0" smtClean="0"/>
              <a:t>	</a:t>
            </a:r>
            <a:r>
              <a:rPr lang="ru-RU" dirty="0"/>
              <a:t> На 01.01.2017 г. в городе работает </a:t>
            </a:r>
            <a:r>
              <a:rPr lang="ru-RU" dirty="0" err="1"/>
              <a:t>Микуньская</a:t>
            </a:r>
            <a:r>
              <a:rPr lang="ru-RU" dirty="0"/>
              <a:t> ДЮСШ и </a:t>
            </a:r>
            <a:r>
              <a:rPr lang="ru-RU" dirty="0" err="1"/>
              <a:t>ЦДЮТиЭ</a:t>
            </a:r>
            <a:r>
              <a:rPr lang="ru-RU" dirty="0"/>
              <a:t>, городской стадион «Юбилейный». За год для проведения спортивных </a:t>
            </a:r>
            <a:r>
              <a:rPr lang="ru-RU" dirty="0" smtClean="0"/>
              <a:t>мероприятий </a:t>
            </a:r>
            <a:r>
              <a:rPr lang="ru-RU" dirty="0"/>
              <a:t>из резервного фонда администрации поселения направлено</a:t>
            </a:r>
            <a:r>
              <a:rPr lang="ru-RU" b="1" dirty="0"/>
              <a:t> 144 тыс. 200 руб. (в </a:t>
            </a:r>
            <a:r>
              <a:rPr lang="ru-RU" b="1" dirty="0" err="1"/>
              <a:t>т.ч</a:t>
            </a:r>
            <a:r>
              <a:rPr lang="ru-RU" b="1" dirty="0"/>
              <a:t>. приобретение спортивной формы для городской команды по волейболу), </a:t>
            </a:r>
            <a:r>
              <a:rPr lang="ru-RU" dirty="0"/>
              <a:t>средства МКУ «ГС «Юбилейный» -</a:t>
            </a:r>
            <a:r>
              <a:rPr lang="ru-RU" b="1" dirty="0"/>
              <a:t> 44 500 руб.</a:t>
            </a:r>
            <a:endParaRPr lang="ru-RU" dirty="0"/>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7853" y="3117745"/>
            <a:ext cx="5149327" cy="3450049"/>
          </a:xfrm>
          <a:prstGeom prst="rect">
            <a:avLst/>
          </a:prstGeom>
        </p:spPr>
      </p:pic>
    </p:spTree>
    <p:extLst>
      <p:ext uri="{BB962C8B-B14F-4D97-AF65-F5344CB8AC3E}">
        <p14:creationId xmlns:p14="http://schemas.microsoft.com/office/powerpoint/2010/main" val="36124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4011" y="416859"/>
            <a:ext cx="10018711" cy="831028"/>
          </a:xfrm>
        </p:spPr>
        <p:txBody>
          <a:bodyPr/>
          <a:lstStyle/>
          <a:p>
            <a:pPr algn="r"/>
            <a:r>
              <a:rPr lang="ru-RU" b="1" dirty="0"/>
              <a:t>Физическая культура и </a:t>
            </a:r>
            <a:r>
              <a:rPr lang="ru-RU" b="1" dirty="0" smtClean="0"/>
              <a:t>спорт</a:t>
            </a:r>
            <a:endParaRPr lang="ru-RU" dirty="0"/>
          </a:p>
        </p:txBody>
      </p:sp>
      <p:sp>
        <p:nvSpPr>
          <p:cNvPr id="3" name="Текст 2"/>
          <p:cNvSpPr>
            <a:spLocks noGrp="1"/>
          </p:cNvSpPr>
          <p:nvPr>
            <p:ph type="body" idx="1"/>
          </p:nvPr>
        </p:nvSpPr>
        <p:spPr>
          <a:xfrm>
            <a:off x="1764011" y="1397149"/>
            <a:ext cx="10018713" cy="1659367"/>
          </a:xfrm>
        </p:spPr>
        <p:txBody>
          <a:bodyPr/>
          <a:lstStyle/>
          <a:p>
            <a:pPr algn="l"/>
            <a:r>
              <a:rPr lang="ru-RU" dirty="0" smtClean="0"/>
              <a:t>	</a:t>
            </a:r>
            <a:endParaRPr lang="ru-RU" dirty="0"/>
          </a:p>
        </p:txBody>
      </p:sp>
      <p:sp>
        <p:nvSpPr>
          <p:cNvPr id="5" name="Прямоугольник 4"/>
          <p:cNvSpPr/>
          <p:nvPr/>
        </p:nvSpPr>
        <p:spPr>
          <a:xfrm>
            <a:off x="2088293" y="1396310"/>
            <a:ext cx="9897762" cy="4154984"/>
          </a:xfrm>
          <a:prstGeom prst="rect">
            <a:avLst/>
          </a:prstGeom>
        </p:spPr>
        <p:txBody>
          <a:bodyPr wrap="square">
            <a:spAutoFit/>
          </a:bodyPr>
          <a:lstStyle/>
          <a:p>
            <a:pPr algn="ctr"/>
            <a:r>
              <a:rPr lang="ru-RU" sz="2400" dirty="0"/>
              <a:t>На базе стадиона и ДЮСШ проводятся городские, </a:t>
            </a:r>
            <a:r>
              <a:rPr lang="ru-RU" sz="2400" dirty="0" smtClean="0"/>
              <a:t>районные</a:t>
            </a:r>
          </a:p>
          <a:p>
            <a:pPr algn="ctr"/>
            <a:r>
              <a:rPr lang="ru-RU" sz="2400" dirty="0" smtClean="0"/>
              <a:t> </a:t>
            </a:r>
            <a:r>
              <a:rPr lang="ru-RU" sz="2400" dirty="0"/>
              <a:t>и республиканские соревнования. </a:t>
            </a:r>
            <a:endParaRPr lang="ru-RU" sz="2400" dirty="0" smtClean="0"/>
          </a:p>
          <a:p>
            <a:pPr algn="ctr"/>
            <a:r>
              <a:rPr lang="ru-RU" sz="2400" dirty="0" smtClean="0"/>
              <a:t>Наиболее </a:t>
            </a:r>
            <a:r>
              <a:rPr lang="ru-RU" sz="2400" dirty="0"/>
              <a:t>массовые мероприятия: </a:t>
            </a:r>
            <a:r>
              <a:rPr lang="ru-RU" sz="2400" dirty="0" smtClean="0"/>
              <a:t>зимняя </a:t>
            </a:r>
            <a:r>
              <a:rPr lang="ru-RU" sz="2400" dirty="0"/>
              <a:t>и летняя Олимпиада МДОУ (40 чел.), </a:t>
            </a:r>
            <a:endParaRPr lang="ru-RU" sz="2400" dirty="0" smtClean="0"/>
          </a:p>
          <a:p>
            <a:pPr algn="ctr"/>
            <a:r>
              <a:rPr lang="ru-RU" sz="2400" dirty="0" smtClean="0"/>
              <a:t>старты </a:t>
            </a:r>
            <a:r>
              <a:rPr lang="ru-RU" sz="2400" dirty="0"/>
              <a:t>массовых соревнований «Лыжня России - 2016» (350 чел</a:t>
            </a:r>
            <a:r>
              <a:rPr lang="ru-RU" sz="2400" dirty="0" smtClean="0"/>
              <a:t>.),</a:t>
            </a:r>
          </a:p>
          <a:p>
            <a:pPr algn="ctr"/>
            <a:r>
              <a:rPr lang="ru-RU" sz="2400" dirty="0" smtClean="0"/>
              <a:t> </a:t>
            </a:r>
            <a:r>
              <a:rPr lang="ru-RU" sz="2400" dirty="0"/>
              <a:t>«Кросс наций» (700 чел</a:t>
            </a:r>
            <a:r>
              <a:rPr lang="ru-RU" sz="2400" dirty="0" smtClean="0"/>
              <a:t>.),</a:t>
            </a:r>
          </a:p>
          <a:p>
            <a:pPr algn="ctr"/>
            <a:r>
              <a:rPr lang="ru-RU" sz="2400" dirty="0" smtClean="0"/>
              <a:t> </a:t>
            </a:r>
            <a:r>
              <a:rPr lang="ru-RU" sz="2400" dirty="0"/>
              <a:t>мемориал </a:t>
            </a:r>
            <a:r>
              <a:rPr lang="ru-RU" sz="2400" dirty="0" err="1"/>
              <a:t>Э.Жигулева</a:t>
            </a:r>
            <a:r>
              <a:rPr lang="ru-RU" sz="2400" dirty="0"/>
              <a:t> по дзюдо (120 чел.), </a:t>
            </a:r>
            <a:endParaRPr lang="ru-RU" sz="2400" dirty="0" smtClean="0"/>
          </a:p>
          <a:p>
            <a:pPr algn="ctr"/>
            <a:r>
              <a:rPr lang="ru-RU" sz="2400" dirty="0" smtClean="0"/>
              <a:t>мемориал </a:t>
            </a:r>
            <a:r>
              <a:rPr lang="ru-RU" sz="2400" dirty="0" err="1"/>
              <a:t>Ю.Ошуркова</a:t>
            </a:r>
            <a:r>
              <a:rPr lang="ru-RU" sz="2400" dirty="0"/>
              <a:t> по шахматам (40 чел.), </a:t>
            </a:r>
            <a:endParaRPr lang="ru-RU" sz="2400" dirty="0" smtClean="0"/>
          </a:p>
          <a:p>
            <a:pPr algn="ctr"/>
            <a:r>
              <a:rPr lang="ru-RU" sz="2400" dirty="0" smtClean="0"/>
              <a:t>мемориал </a:t>
            </a:r>
            <a:r>
              <a:rPr lang="ru-RU" sz="2400" dirty="0"/>
              <a:t>памяти </a:t>
            </a:r>
            <a:r>
              <a:rPr lang="ru-RU" sz="2400" dirty="0" err="1"/>
              <a:t>В.Мельника</a:t>
            </a:r>
            <a:r>
              <a:rPr lang="ru-RU" sz="2400" dirty="0"/>
              <a:t> по баскетболу (140 чел.), </a:t>
            </a:r>
            <a:endParaRPr lang="ru-RU" sz="2400" dirty="0" smtClean="0"/>
          </a:p>
          <a:p>
            <a:pPr algn="ctr"/>
            <a:r>
              <a:rPr lang="ru-RU" sz="2400" dirty="0" smtClean="0"/>
              <a:t>лыжные </a:t>
            </a:r>
            <a:r>
              <a:rPr lang="ru-RU" sz="2400" dirty="0"/>
              <a:t>гонки на приз администрации ГП «Микунь» (100 чел.), </a:t>
            </a:r>
            <a:endParaRPr lang="ru-RU" sz="2400" dirty="0" smtClean="0"/>
          </a:p>
          <a:p>
            <a:pPr algn="ctr"/>
            <a:r>
              <a:rPr lang="ru-RU" sz="2400" dirty="0" smtClean="0"/>
              <a:t>первенство </a:t>
            </a:r>
            <a:r>
              <a:rPr lang="ru-RU" sz="2400" dirty="0"/>
              <a:t>города по волейболу среди юношей, женщин и мужчин и т.д. </a:t>
            </a:r>
          </a:p>
        </p:txBody>
      </p:sp>
    </p:spTree>
    <p:extLst>
      <p:ext uri="{BB962C8B-B14F-4D97-AF65-F5344CB8AC3E}">
        <p14:creationId xmlns:p14="http://schemas.microsoft.com/office/powerpoint/2010/main" val="2107789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1286" y="1"/>
            <a:ext cx="9241738" cy="1631092"/>
          </a:xfrm>
        </p:spPr>
        <p:txBody>
          <a:bodyPr>
            <a:normAutofit/>
          </a:bodyPr>
          <a:lstStyle/>
          <a:p>
            <a:pPr algn="r"/>
            <a:r>
              <a:rPr lang="ru-RU" sz="3200" b="1" dirty="0" smtClean="0"/>
              <a:t>Физическая культура и спорт </a:t>
            </a:r>
            <a:endParaRPr lang="ru-RU" sz="3200" b="1" dirty="0"/>
          </a:p>
        </p:txBody>
      </p:sp>
      <p:sp>
        <p:nvSpPr>
          <p:cNvPr id="3" name="Объект 2"/>
          <p:cNvSpPr>
            <a:spLocks noGrp="1"/>
          </p:cNvSpPr>
          <p:nvPr>
            <p:ph idx="1"/>
          </p:nvPr>
        </p:nvSpPr>
        <p:spPr>
          <a:xfrm>
            <a:off x="1643450" y="1606378"/>
            <a:ext cx="9859574" cy="4967417"/>
          </a:xfrm>
        </p:spPr>
        <p:txBody>
          <a:bodyPr>
            <a:normAutofit fontScale="92500" lnSpcReduction="10000"/>
          </a:bodyPr>
          <a:lstStyle/>
          <a:p>
            <a:pPr marL="0" indent="0" algn="ctr">
              <a:buNone/>
            </a:pPr>
            <a:r>
              <a:rPr lang="ru-RU" dirty="0">
                <a:latin typeface="Times New Roman" panose="02020603050405020304" pitchFamily="18" charset="0"/>
                <a:cs typeface="Times New Roman" panose="02020603050405020304" pitchFamily="18" charset="0"/>
              </a:rPr>
              <a:t>Всего в течение 2016 года проведено 46 мероприятий с общим количеством участников – 2 920 человек.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Только </a:t>
            </a:r>
            <a:r>
              <a:rPr lang="ru-RU" dirty="0">
                <a:latin typeface="Times New Roman" panose="02020603050405020304" pitchFamily="18" charset="0"/>
                <a:cs typeface="Times New Roman" panose="02020603050405020304" pitchFamily="18" charset="0"/>
              </a:rPr>
              <a:t>в соревнованиях ДЮСШ приняло участие 1 672 человек. Загруженность стадиона (плоскостных сооружений) составила 14 460 человек </a:t>
            </a:r>
          </a:p>
          <a:p>
            <a:pPr marL="0" indent="0" algn="ctr">
              <a:buNone/>
            </a:pPr>
            <a:r>
              <a:rPr lang="ru-RU" dirty="0">
                <a:latin typeface="Times New Roman" panose="02020603050405020304" pitchFamily="18" charset="0"/>
                <a:cs typeface="Times New Roman" panose="02020603050405020304" pitchFamily="18" charset="0"/>
              </a:rPr>
              <a:t>Наиболее культивируемые виды спорта это: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мини-футбол</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лыжные </a:t>
            </a:r>
            <a:r>
              <a:rPr lang="ru-RU" dirty="0">
                <a:latin typeface="Times New Roman" panose="02020603050405020304" pitchFamily="18" charset="0"/>
                <a:cs typeface="Times New Roman" panose="02020603050405020304" pitchFamily="18" charset="0"/>
              </a:rPr>
              <a:t>гонки,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футбол </a:t>
            </a:r>
            <a:r>
              <a:rPr lang="ru-RU" dirty="0">
                <a:latin typeface="Times New Roman" panose="02020603050405020304" pitchFamily="18" charset="0"/>
                <a:cs typeface="Times New Roman" panose="02020603050405020304" pitchFamily="18" charset="0"/>
              </a:rPr>
              <a:t>(10 команд – 100 чел</a:t>
            </a:r>
            <a:r>
              <a:rPr lang="ru-RU" dirty="0" smtClean="0">
                <a:latin typeface="Times New Roman" panose="02020603050405020304" pitchFamily="18" charset="0"/>
                <a:cs typeface="Times New Roman" panose="02020603050405020304" pitchFamily="18" charset="0"/>
              </a:rPr>
              <a:t>.),</a:t>
            </a:r>
          </a:p>
          <a:p>
            <a:pPr marL="0" indent="0" algn="ctr">
              <a:buNone/>
            </a:pP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пляжный футбол,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пулевая </a:t>
            </a:r>
            <a:r>
              <a:rPr lang="ru-RU" dirty="0">
                <a:latin typeface="Times New Roman" panose="02020603050405020304" pitchFamily="18" charset="0"/>
                <a:cs typeface="Times New Roman" panose="02020603050405020304" pitchFamily="18" charset="0"/>
              </a:rPr>
              <a:t>стрельба, </a:t>
            </a:r>
            <a:endParaRPr lang="ru-RU" dirty="0" smtClean="0">
              <a:latin typeface="Times New Roman" panose="02020603050405020304" pitchFamily="18" charset="0"/>
              <a:cs typeface="Times New Roman" panose="02020603050405020304" pitchFamily="18" charset="0"/>
            </a:endParaRPr>
          </a:p>
          <a:p>
            <a:pPr marL="0" indent="0" algn="ctr">
              <a:buNone/>
            </a:pPr>
            <a:r>
              <a:rPr lang="ru-RU" dirty="0" smtClean="0">
                <a:latin typeface="Times New Roman" panose="02020603050405020304" pitchFamily="18" charset="0"/>
                <a:cs typeface="Times New Roman" panose="02020603050405020304" pitchFamily="18" charset="0"/>
              </a:rPr>
              <a:t>шахматы</a:t>
            </a:r>
            <a:r>
              <a:rPr lang="ru-RU" dirty="0">
                <a:latin typeface="Times New Roman" panose="02020603050405020304" pitchFamily="18" charset="0"/>
                <a:cs typeface="Times New Roman" panose="02020603050405020304" pitchFamily="18" charset="0"/>
              </a:rPr>
              <a:t>, хоккей, настольный теннис, дзюдо, </a:t>
            </a:r>
            <a:r>
              <a:rPr lang="ru-RU" dirty="0" smtClean="0">
                <a:latin typeface="Times New Roman" panose="02020603050405020304" pitchFamily="18" charset="0"/>
                <a:cs typeface="Times New Roman" panose="02020603050405020304" pitchFamily="18" charset="0"/>
              </a:rPr>
              <a:t>бадминтон</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752564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648" y="389586"/>
            <a:ext cx="10018711" cy="1194515"/>
          </a:xfrm>
        </p:spPr>
        <p:txBody>
          <a:bodyPr/>
          <a:lstStyle/>
          <a:p>
            <a:pPr algn="r"/>
            <a:r>
              <a:rPr lang="ru-RU" b="1" dirty="0" smtClean="0"/>
              <a:t>Основные направления расходов</a:t>
            </a:r>
            <a:br>
              <a:rPr lang="ru-RU" b="1" dirty="0" smtClean="0"/>
            </a:br>
            <a:r>
              <a:rPr lang="ru-RU" b="1" dirty="0" smtClean="0"/>
              <a:t>местного бюджета за 2016 год</a:t>
            </a:r>
            <a:endParaRPr lang="ru-RU" dirty="0"/>
          </a:p>
        </p:txBody>
      </p:sp>
      <p:sp>
        <p:nvSpPr>
          <p:cNvPr id="3" name="Текст 2"/>
          <p:cNvSpPr>
            <a:spLocks noGrp="1"/>
          </p:cNvSpPr>
          <p:nvPr>
            <p:ph type="body" idx="1"/>
          </p:nvPr>
        </p:nvSpPr>
        <p:spPr>
          <a:xfrm>
            <a:off x="1625979" y="2063838"/>
            <a:ext cx="10018713" cy="4014989"/>
          </a:xfrm>
        </p:spPr>
        <p:txBody>
          <a:bodyPr>
            <a:normAutofit/>
          </a:bodyPr>
          <a:lstStyle/>
          <a:p>
            <a:r>
              <a:rPr lang="ru-RU" sz="2800" b="1" dirty="0">
                <a:latin typeface="Times New Roman" panose="02020603050405020304" pitchFamily="18" charset="0"/>
                <a:cs typeface="Times New Roman" panose="02020603050405020304" pitchFamily="18" charset="0"/>
              </a:rPr>
              <a:t>Дорожное хозяйство </a:t>
            </a:r>
            <a:endParaRPr lang="ru-RU" sz="2800" b="1" dirty="0" smtClean="0">
              <a:latin typeface="Times New Roman" panose="02020603050405020304" pitchFamily="18" charset="0"/>
              <a:cs typeface="Times New Roman" panose="02020603050405020304" pitchFamily="18" charset="0"/>
            </a:endParaRPr>
          </a:p>
          <a:p>
            <a:r>
              <a:rPr lang="ru-RU" sz="2800" b="1" dirty="0">
                <a:latin typeface="Times New Roman" panose="02020603050405020304" pitchFamily="18" charset="0"/>
                <a:cs typeface="Times New Roman" panose="02020603050405020304" pitchFamily="18" charset="0"/>
              </a:rPr>
              <a:t>Содержание </a:t>
            </a:r>
            <a:r>
              <a:rPr lang="ru-RU" sz="2800" b="1" dirty="0" smtClean="0">
                <a:latin typeface="Times New Roman" panose="02020603050405020304" pitchFamily="18" charset="0"/>
                <a:cs typeface="Times New Roman" panose="02020603050405020304" pitchFamily="18" charset="0"/>
              </a:rPr>
              <a:t>автомобильных дорог и улиц </a:t>
            </a:r>
          </a:p>
          <a:p>
            <a:r>
              <a:rPr lang="ru-RU" sz="2800" b="1" dirty="0">
                <a:latin typeface="Times New Roman" panose="02020603050405020304" pitchFamily="18" charset="0"/>
                <a:cs typeface="Times New Roman" panose="02020603050405020304" pitchFamily="18" charset="0"/>
              </a:rPr>
              <a:t>Уличное освещение </a:t>
            </a:r>
            <a:endParaRPr lang="ru-RU" sz="2800" b="1" dirty="0" smtClean="0">
              <a:latin typeface="Times New Roman" panose="02020603050405020304" pitchFamily="18" charset="0"/>
              <a:cs typeface="Times New Roman" panose="02020603050405020304" pitchFamily="18" charset="0"/>
            </a:endParaRPr>
          </a:p>
          <a:p>
            <a:r>
              <a:rPr lang="ru-RU" sz="2800" b="1" dirty="0" smtClean="0">
                <a:latin typeface="Times New Roman" panose="02020603050405020304" pitchFamily="18" charset="0"/>
                <a:cs typeface="Times New Roman" panose="02020603050405020304" pitchFamily="18" charset="0"/>
              </a:rPr>
              <a:t>Благоустройство поселения </a:t>
            </a:r>
          </a:p>
          <a:p>
            <a:r>
              <a:rPr lang="ru-RU" sz="2800" b="1" dirty="0" smtClean="0">
                <a:latin typeface="Times New Roman" panose="02020603050405020304" pitchFamily="18" charset="0"/>
                <a:cs typeface="Times New Roman" panose="02020603050405020304" pitchFamily="18" charset="0"/>
              </a:rPr>
              <a:t>Жилищное хозяйство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560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0223" y="470647"/>
            <a:ext cx="9940309" cy="744967"/>
          </a:xfrm>
        </p:spPr>
        <p:txBody>
          <a:bodyPr/>
          <a:lstStyle/>
          <a:p>
            <a:r>
              <a:rPr lang="ru-RU" b="1" dirty="0"/>
              <a:t>Торговля и бытовое обслуживание</a:t>
            </a:r>
            <a:endParaRPr lang="ru-RU" dirty="0"/>
          </a:p>
        </p:txBody>
      </p:sp>
      <p:sp>
        <p:nvSpPr>
          <p:cNvPr id="3" name="Текст 2"/>
          <p:cNvSpPr>
            <a:spLocks noGrp="1"/>
          </p:cNvSpPr>
          <p:nvPr>
            <p:ph type="body" idx="1"/>
          </p:nvPr>
        </p:nvSpPr>
        <p:spPr>
          <a:xfrm>
            <a:off x="1710223" y="1557169"/>
            <a:ext cx="10112432" cy="3595744"/>
          </a:xfrm>
        </p:spPr>
        <p:txBody>
          <a:bodyPr>
            <a:normAutofit/>
          </a:bodyPr>
          <a:lstStyle/>
          <a:p>
            <a:r>
              <a:rPr lang="ru-RU" dirty="0" smtClean="0"/>
              <a:t>	</a:t>
            </a:r>
            <a:r>
              <a:rPr lang="ru-RU" dirty="0"/>
              <a:t>По состоянию на </a:t>
            </a:r>
            <a:r>
              <a:rPr lang="ru-RU" dirty="0" smtClean="0"/>
              <a:t>01.01.2017 </a:t>
            </a:r>
            <a:r>
              <a:rPr lang="ru-RU" dirty="0"/>
              <a:t>г. в городе насчитывается 89 предприятий торговли.</a:t>
            </a:r>
          </a:p>
          <a:p>
            <a:r>
              <a:rPr lang="ru-RU" dirty="0"/>
              <a:t>Розничную торговлю осуществляют 112 торговых точек. В сфере торговли занято около 380 человек.</a:t>
            </a:r>
          </a:p>
          <a:p>
            <a:r>
              <a:rPr lang="ru-RU" dirty="0"/>
              <a:t>Бытовое обслуживание в </a:t>
            </a:r>
            <a:r>
              <a:rPr lang="ru-RU" dirty="0" err="1"/>
              <a:t>г.Микунь</a:t>
            </a:r>
            <a:r>
              <a:rPr lang="ru-RU" dirty="0"/>
              <a:t> представлено 20 предприятиями, в которых занято 31 человека, общественное питание – 12 предприятий (</a:t>
            </a:r>
            <a:r>
              <a:rPr lang="ru-RU" dirty="0" err="1"/>
              <a:t>посадоч-ных</a:t>
            </a:r>
            <a:r>
              <a:rPr lang="ru-RU" dirty="0"/>
              <a:t> мест – 284), в котором работает 37 человек.</a:t>
            </a:r>
          </a:p>
          <a:p>
            <a:pPr algn="l"/>
            <a:r>
              <a:rPr lang="ru-RU" dirty="0"/>
              <a:t>Всего в сфере обслуживания и торговли – 448 человек.</a:t>
            </a:r>
          </a:p>
          <a:p>
            <a:pPr algn="l"/>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8215" y="4100905"/>
            <a:ext cx="3164440" cy="2104016"/>
          </a:xfrm>
          <a:prstGeom prst="rect">
            <a:avLst/>
          </a:prstGeom>
        </p:spPr>
      </p:pic>
    </p:spTree>
    <p:extLst>
      <p:ext uri="{BB962C8B-B14F-4D97-AF65-F5344CB8AC3E}">
        <p14:creationId xmlns:p14="http://schemas.microsoft.com/office/powerpoint/2010/main" val="662432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88" y="406101"/>
            <a:ext cx="9908036" cy="884816"/>
          </a:xfrm>
        </p:spPr>
        <p:txBody>
          <a:bodyPr/>
          <a:lstStyle/>
          <a:p>
            <a:r>
              <a:rPr lang="ru-RU" b="1" dirty="0"/>
              <a:t>Работа с общественными организациями</a:t>
            </a:r>
            <a:endParaRPr lang="ru-RU" dirty="0"/>
          </a:p>
        </p:txBody>
      </p:sp>
      <p:sp>
        <p:nvSpPr>
          <p:cNvPr id="3" name="Текст 2"/>
          <p:cNvSpPr>
            <a:spLocks noGrp="1"/>
          </p:cNvSpPr>
          <p:nvPr>
            <p:ph type="body" idx="1"/>
          </p:nvPr>
        </p:nvSpPr>
        <p:spPr>
          <a:xfrm>
            <a:off x="2105156" y="1669896"/>
            <a:ext cx="9674468" cy="4228628"/>
          </a:xfrm>
        </p:spPr>
        <p:txBody>
          <a:bodyPr>
            <a:normAutofit fontScale="92500" lnSpcReduction="10000"/>
          </a:bodyPr>
          <a:lstStyle/>
          <a:p>
            <a:pPr algn="l"/>
            <a:r>
              <a:rPr lang="ru-RU" dirty="0" smtClean="0"/>
              <a:t>	Администрация </a:t>
            </a:r>
            <a:r>
              <a:rPr lang="ru-RU" dirty="0"/>
              <a:t>ГП «Микунь» ведет активную совместную работу с общественными организациями города: </a:t>
            </a:r>
            <a:endParaRPr lang="ru-RU" dirty="0" smtClean="0"/>
          </a:p>
          <a:p>
            <a:pPr algn="l"/>
            <a:r>
              <a:rPr lang="ru-RU" dirty="0" smtClean="0"/>
              <a:t>	- городским </a:t>
            </a:r>
            <a:r>
              <a:rPr lang="ru-RU" dirty="0"/>
              <a:t>Советом ветеранов</a:t>
            </a:r>
            <a:r>
              <a:rPr lang="ru-RU" dirty="0" smtClean="0"/>
              <a:t>,</a:t>
            </a:r>
          </a:p>
          <a:p>
            <a:pPr algn="l"/>
            <a:r>
              <a:rPr lang="ru-RU" dirty="0" smtClean="0"/>
              <a:t> 	- женским </a:t>
            </a:r>
            <a:r>
              <a:rPr lang="ru-RU" dirty="0"/>
              <a:t>Советом, </a:t>
            </a:r>
            <a:endParaRPr lang="ru-RU" dirty="0" smtClean="0"/>
          </a:p>
          <a:p>
            <a:pPr algn="l"/>
            <a:r>
              <a:rPr lang="ru-RU" dirty="0" smtClean="0"/>
              <a:t>	- городской </a:t>
            </a:r>
            <a:r>
              <a:rPr lang="ru-RU" dirty="0"/>
              <a:t>общественной организацией инвалидов. </a:t>
            </a:r>
            <a:endParaRPr lang="ru-RU" dirty="0" smtClean="0"/>
          </a:p>
          <a:p>
            <a:pPr algn="l"/>
            <a:endParaRPr lang="ru-RU" dirty="0" smtClean="0"/>
          </a:p>
          <a:p>
            <a:r>
              <a:rPr lang="ru-RU" dirty="0" smtClean="0"/>
              <a:t>	</a:t>
            </a:r>
            <a:r>
              <a:rPr lang="ru-RU" dirty="0"/>
              <a:t>В </a:t>
            </a:r>
            <a:r>
              <a:rPr lang="ru-RU" b="1" dirty="0"/>
              <a:t>2016 году</a:t>
            </a:r>
            <a:r>
              <a:rPr lang="ru-RU" dirty="0"/>
              <a:t> администрацией города было направлено </a:t>
            </a:r>
            <a:r>
              <a:rPr lang="ru-RU" b="1" dirty="0"/>
              <a:t>120 тыс. 520 руб.</a:t>
            </a:r>
            <a:r>
              <a:rPr lang="ru-RU" dirty="0"/>
              <a:t> на поддержку общественных организаций, в том числе на оказание материальной помощи, поздравление юбиляров и проведение мероприятий; заработную плату с отчислениями с пенсионный фонд и ФОМС – </a:t>
            </a:r>
            <a:r>
              <a:rPr lang="ru-RU" b="1" dirty="0"/>
              <a:t>112 тыс. 092,03 руб</a:t>
            </a:r>
            <a:r>
              <a:rPr lang="ru-RU" dirty="0"/>
              <a:t>., материальную помощь ко Дню пожилых людей – </a:t>
            </a:r>
            <a:r>
              <a:rPr lang="ru-RU" b="1" dirty="0"/>
              <a:t>19 000</a:t>
            </a:r>
            <a:r>
              <a:rPr lang="ru-RU" dirty="0"/>
              <a:t> руб.</a:t>
            </a:r>
          </a:p>
          <a:p>
            <a:r>
              <a:rPr lang="ru-RU" dirty="0"/>
              <a:t> </a:t>
            </a:r>
          </a:p>
          <a:p>
            <a:pPr algn="l"/>
            <a:endParaRPr lang="ru-RU" dirty="0"/>
          </a:p>
        </p:txBody>
      </p:sp>
    </p:spTree>
    <p:extLst>
      <p:ext uri="{BB962C8B-B14F-4D97-AF65-F5344CB8AC3E}">
        <p14:creationId xmlns:p14="http://schemas.microsoft.com/office/powerpoint/2010/main" val="5697445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60830" y="309283"/>
            <a:ext cx="10018711" cy="852544"/>
          </a:xfrm>
        </p:spPr>
        <p:txBody>
          <a:bodyPr>
            <a:normAutofit fontScale="90000"/>
          </a:bodyPr>
          <a:lstStyle/>
          <a:p>
            <a:pPr algn="r"/>
            <a:r>
              <a:rPr lang="ru-RU" b="1" dirty="0" smtClean="0">
                <a:latin typeface="Times New Roman" panose="02020603050405020304" pitchFamily="18" charset="0"/>
                <a:cs typeface="Times New Roman" panose="02020603050405020304" pitchFamily="18" charset="0"/>
              </a:rPr>
              <a:t>Планы </a:t>
            </a:r>
            <a:r>
              <a:rPr lang="ru-RU" b="1" dirty="0">
                <a:latin typeface="Times New Roman" panose="02020603050405020304" pitchFamily="18" charset="0"/>
                <a:cs typeface="Times New Roman" panose="02020603050405020304" pitchFamily="18" charset="0"/>
              </a:rPr>
              <a:t>администрации ГП «Микунь»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на 2017 </a:t>
            </a:r>
            <a:r>
              <a:rPr lang="ru-RU" b="1" dirty="0">
                <a:latin typeface="Times New Roman" panose="02020603050405020304" pitchFamily="18" charset="0"/>
                <a:cs typeface="Times New Roman" panose="02020603050405020304" pitchFamily="18" charset="0"/>
              </a:rPr>
              <a:t>год</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470454" y="877328"/>
            <a:ext cx="10379676" cy="5844747"/>
          </a:xfrm>
        </p:spPr>
        <p:txBody>
          <a:bodyPr>
            <a:normAutofit fontScale="25000" lnSpcReduction="20000"/>
          </a:bodyPr>
          <a:lstStyle/>
          <a:p>
            <a:r>
              <a:rPr lang="ru-RU" dirty="0" smtClean="0"/>
              <a:t>	</a:t>
            </a:r>
          </a:p>
          <a:p>
            <a:endParaRPr lang="ru-RU" sz="10400" dirty="0">
              <a:latin typeface="Times New Roman" panose="02020603050405020304" pitchFamily="18" charset="0"/>
              <a:cs typeface="Times New Roman" panose="02020603050405020304" pitchFamily="18" charset="0"/>
            </a:endParaRPr>
          </a:p>
          <a:p>
            <a:r>
              <a:rPr lang="ru-RU" sz="10400" dirty="0" smtClean="0">
                <a:latin typeface="Times New Roman" panose="02020603050405020304" pitchFamily="18" charset="0"/>
                <a:cs typeface="Times New Roman" panose="02020603050405020304" pitchFamily="18" charset="0"/>
              </a:rPr>
              <a:t>1. Реализация малых проектов </a:t>
            </a:r>
          </a:p>
          <a:p>
            <a:r>
              <a:rPr lang="ru-RU" sz="8000" dirty="0" smtClean="0">
                <a:latin typeface="Times New Roman" panose="02020603050405020304" pitchFamily="18" charset="0"/>
                <a:cs typeface="Times New Roman" panose="02020603050405020304" pitchFamily="18" charset="0"/>
              </a:rPr>
              <a:t>(</a:t>
            </a:r>
            <a:r>
              <a:rPr lang="ru-RU" sz="8000" dirty="0" err="1" smtClean="0">
                <a:latin typeface="Times New Roman" panose="02020603050405020304" pitchFamily="18" charset="0"/>
                <a:cs typeface="Times New Roman" panose="02020603050405020304" pitchFamily="18" charset="0"/>
              </a:rPr>
              <a:t>ул.Ленина</a:t>
            </a:r>
            <a:r>
              <a:rPr lang="ru-RU" sz="8000" dirty="0" smtClean="0">
                <a:latin typeface="Times New Roman" panose="02020603050405020304" pitchFamily="18" charset="0"/>
                <a:cs typeface="Times New Roman" panose="02020603050405020304" pitchFamily="18" charset="0"/>
              </a:rPr>
              <a:t> дом 19 «а», площадь ГДК, </a:t>
            </a:r>
            <a:r>
              <a:rPr lang="ru-RU" sz="8000" dirty="0" err="1" smtClean="0">
                <a:latin typeface="Times New Roman" panose="02020603050405020304" pitchFamily="18" charset="0"/>
                <a:cs typeface="Times New Roman" panose="02020603050405020304" pitchFamily="18" charset="0"/>
              </a:rPr>
              <a:t>ул.Советская</a:t>
            </a:r>
            <a:r>
              <a:rPr lang="ru-RU" sz="8000" dirty="0" smtClean="0">
                <a:latin typeface="Times New Roman" panose="02020603050405020304" pitchFamily="18" charset="0"/>
                <a:cs typeface="Times New Roman" panose="02020603050405020304" pitchFamily="18" charset="0"/>
              </a:rPr>
              <a:t>- пешеходная, </a:t>
            </a:r>
          </a:p>
          <a:p>
            <a:r>
              <a:rPr lang="ru-RU" sz="8000" dirty="0" smtClean="0">
                <a:latin typeface="Times New Roman" panose="02020603050405020304" pitchFamily="18" charset="0"/>
                <a:cs typeface="Times New Roman" panose="02020603050405020304" pitchFamily="18" charset="0"/>
              </a:rPr>
              <a:t>«зеленая зона»-парк)</a:t>
            </a:r>
          </a:p>
          <a:p>
            <a:r>
              <a:rPr lang="ru-RU" sz="10400" dirty="0" smtClean="0">
                <a:latin typeface="Times New Roman" panose="02020603050405020304" pitchFamily="18" charset="0"/>
                <a:cs typeface="Times New Roman" panose="02020603050405020304" pitchFamily="18" charset="0"/>
              </a:rPr>
              <a:t>2. Привлечение инвесторов, жертвователей </a:t>
            </a:r>
          </a:p>
          <a:p>
            <a:r>
              <a:rPr lang="ru-RU" sz="10400" dirty="0" smtClean="0">
                <a:latin typeface="Times New Roman" panose="02020603050405020304" pitchFamily="18" charset="0"/>
                <a:cs typeface="Times New Roman" panose="02020603050405020304" pitchFamily="18" charset="0"/>
              </a:rPr>
              <a:t>(асфальтирование, детские игровые, спортивные  площадки)</a:t>
            </a:r>
          </a:p>
          <a:p>
            <a:r>
              <a:rPr lang="ru-RU" sz="10400" dirty="0" smtClean="0">
                <a:latin typeface="Times New Roman" panose="02020603050405020304" pitchFamily="18" charset="0"/>
                <a:cs typeface="Times New Roman" panose="02020603050405020304" pitchFamily="18" charset="0"/>
              </a:rPr>
              <a:t> 3. Реконструкция системы водоснабжения города Микунь</a:t>
            </a:r>
          </a:p>
          <a:p>
            <a:r>
              <a:rPr lang="ru-RU" sz="10400" dirty="0" smtClean="0">
                <a:latin typeface="Times New Roman" panose="02020603050405020304" pitchFamily="18" charset="0"/>
                <a:cs typeface="Times New Roman" panose="02020603050405020304" pitchFamily="18" charset="0"/>
              </a:rPr>
              <a:t>4. Снос  незаселенных  ветхих домов по всему городу </a:t>
            </a:r>
          </a:p>
          <a:p>
            <a:r>
              <a:rPr lang="ru-RU" sz="10400" dirty="0" smtClean="0">
                <a:latin typeface="Times New Roman" panose="02020603050405020304" pitchFamily="18" charset="0"/>
                <a:cs typeface="Times New Roman" panose="02020603050405020304" pitchFamily="18" charset="0"/>
              </a:rPr>
              <a:t>5. Утверждение программы социально-экономического развития на </a:t>
            </a:r>
          </a:p>
          <a:p>
            <a:r>
              <a:rPr lang="ru-RU" sz="10400" dirty="0" smtClean="0">
                <a:latin typeface="Times New Roman" panose="02020603050405020304" pitchFamily="18" charset="0"/>
                <a:cs typeface="Times New Roman" panose="02020603050405020304" pitchFamily="18" charset="0"/>
              </a:rPr>
              <a:t>6. Благоустройство города (новые цветники около многоквартирных домов, озеленение, вырубка кустарников)</a:t>
            </a:r>
          </a:p>
          <a:p>
            <a:r>
              <a:rPr lang="ru-RU" sz="10400" dirty="0" smtClean="0">
                <a:latin typeface="Times New Roman" panose="02020603050405020304" pitchFamily="18" charset="0"/>
                <a:cs typeface="Times New Roman" panose="02020603050405020304" pitchFamily="18" charset="0"/>
              </a:rPr>
              <a:t>7. Восстановление системы водоотведения с территорий</a:t>
            </a:r>
          </a:p>
          <a:p>
            <a:r>
              <a:rPr lang="ru-RU" sz="10400" dirty="0" smtClean="0">
                <a:latin typeface="Times New Roman" panose="02020603050405020304" pitchFamily="18" charset="0"/>
                <a:cs typeface="Times New Roman" panose="02020603050405020304" pitchFamily="18" charset="0"/>
              </a:rPr>
              <a:t> общего пользования </a:t>
            </a:r>
          </a:p>
          <a:p>
            <a:r>
              <a:rPr lang="ru-RU" sz="3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0777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1706" y="467496"/>
            <a:ext cx="8981289" cy="1151239"/>
          </a:xfrm>
        </p:spPr>
        <p:txBody>
          <a:bodyPr/>
          <a:lstStyle/>
          <a:p>
            <a:r>
              <a:rPr lang="ru-RU" b="1" dirty="0" smtClean="0"/>
              <a:t>Дорожное </a:t>
            </a:r>
            <a:r>
              <a:rPr lang="ru-RU" b="1" dirty="0"/>
              <a:t>хозяйство</a:t>
            </a:r>
            <a:endParaRPr lang="ru-RU" dirty="0"/>
          </a:p>
        </p:txBody>
      </p:sp>
      <p:sp>
        <p:nvSpPr>
          <p:cNvPr id="3" name="Текст 2"/>
          <p:cNvSpPr>
            <a:spLocks noGrp="1"/>
          </p:cNvSpPr>
          <p:nvPr>
            <p:ph type="body" idx="1"/>
          </p:nvPr>
        </p:nvSpPr>
        <p:spPr>
          <a:xfrm>
            <a:off x="2594919" y="1680519"/>
            <a:ext cx="9069859" cy="4732637"/>
          </a:xfrm>
        </p:spPr>
        <p:txBody>
          <a:bodyPr>
            <a:normAutofit fontScale="25000" lnSpcReduction="20000"/>
          </a:bodyPr>
          <a:lstStyle/>
          <a:p>
            <a:pPr algn="ctr"/>
            <a:r>
              <a:rPr lang="ru-RU" dirty="0"/>
              <a:t>		</a:t>
            </a:r>
            <a:endParaRPr lang="ru-RU" dirty="0" smtClean="0"/>
          </a:p>
          <a:p>
            <a:pPr algn="ctr"/>
            <a:r>
              <a:rPr lang="ru-RU" sz="6400" dirty="0" smtClean="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ремонт тротуаров – 978 тыс. 462 руб.</a:t>
            </a:r>
          </a:p>
          <a:p>
            <a:pPr algn="ctr"/>
            <a:r>
              <a:rPr lang="ru-RU" sz="6400" b="1" dirty="0" smtClean="0">
                <a:latin typeface="Times New Roman" panose="02020603050405020304" pitchFamily="18" charset="0"/>
                <a:cs typeface="Times New Roman" panose="02020603050405020304" pitchFamily="18" charset="0"/>
              </a:rPr>
              <a:t>		- восстановление пешеходных переходов – 332 тыс. 273 руб. </a:t>
            </a:r>
          </a:p>
          <a:p>
            <a:pPr algn="ctr"/>
            <a:r>
              <a:rPr lang="ru-RU" sz="6400" b="1" dirty="0" smtClean="0">
                <a:latin typeface="Times New Roman" panose="02020603050405020304" pitchFamily="18" charset="0"/>
                <a:cs typeface="Times New Roman" panose="02020603050405020304" pitchFamily="18" charset="0"/>
              </a:rPr>
              <a:t>	- летнее и зимнее содержание авто дорог – 2 млн. 147 тыс. 024 руб.,</a:t>
            </a:r>
          </a:p>
          <a:p>
            <a:pPr algn="ctr"/>
            <a:r>
              <a:rPr lang="ru-RU" sz="6400" b="1" dirty="0" smtClean="0">
                <a:latin typeface="Times New Roman" panose="02020603050405020304" pitchFamily="18" charset="0"/>
                <a:cs typeface="Times New Roman" panose="02020603050405020304" pitchFamily="18" charset="0"/>
              </a:rPr>
              <a:t> -улиц: 1 млн. 681 тыс. 598 руб.  </a:t>
            </a:r>
          </a:p>
          <a:p>
            <a:pPr algn="ctr"/>
            <a:r>
              <a:rPr lang="ru-RU" sz="6400" b="1" dirty="0" smtClean="0">
                <a:latin typeface="Times New Roman" panose="02020603050405020304" pitchFamily="18" charset="0"/>
                <a:cs typeface="Times New Roman" panose="02020603050405020304" pitchFamily="18" charset="0"/>
              </a:rPr>
              <a:t>- нанесение дорожной разметки – 149 тыс. 850 руб.;</a:t>
            </a:r>
          </a:p>
          <a:p>
            <a:pPr algn="ctr"/>
            <a:r>
              <a:rPr lang="ru-RU" sz="6400" b="1" dirty="0" smtClean="0">
                <a:latin typeface="Times New Roman" panose="02020603050405020304" pitchFamily="18" charset="0"/>
                <a:cs typeface="Times New Roman" panose="02020603050405020304" pitchFamily="18" charset="0"/>
              </a:rPr>
              <a:t>- паспортизация дорог – 454 тыс. 900 руб.; </a:t>
            </a:r>
          </a:p>
          <a:p>
            <a:pPr algn="ctr"/>
            <a:r>
              <a:rPr lang="ru-RU" sz="6400" b="1" dirty="0" smtClean="0">
                <a:latin typeface="Times New Roman" panose="02020603050405020304" pitchFamily="18" charset="0"/>
                <a:cs typeface="Times New Roman" panose="02020603050405020304" pitchFamily="18" charset="0"/>
              </a:rPr>
              <a:t>	- установка дорожных знаков - 476 тыс. 706 руб.;</a:t>
            </a:r>
          </a:p>
          <a:p>
            <a:pPr algn="ctr"/>
            <a:r>
              <a:rPr lang="ru-RU" sz="6400" b="1" dirty="0" smtClean="0">
                <a:latin typeface="Times New Roman" panose="02020603050405020304" pitchFamily="18" charset="0"/>
                <a:cs typeface="Times New Roman" panose="02020603050405020304" pitchFamily="18" charset="0"/>
              </a:rPr>
              <a:t>- приобретение дорожных знаков - 28 тыс. 200 руб.; </a:t>
            </a:r>
          </a:p>
          <a:p>
            <a:pPr algn="ctr"/>
            <a:r>
              <a:rPr lang="ru-RU" sz="6400" b="1" u="sng" dirty="0" smtClean="0">
                <a:latin typeface="Times New Roman" panose="02020603050405020304" pitchFamily="18" charset="0"/>
                <a:cs typeface="Times New Roman" panose="02020603050405020304" pitchFamily="18" charset="0"/>
              </a:rPr>
              <a:t>ВСЕГО: 6 млн. 616 тыс. 499 руб.</a:t>
            </a:r>
          </a:p>
          <a:p>
            <a:pPr algn="ctr"/>
            <a:endParaRPr lang="ru-RU" sz="6400" b="1" u="sng" dirty="0" smtClean="0">
              <a:latin typeface="Times New Roman" panose="02020603050405020304" pitchFamily="18" charset="0"/>
              <a:cs typeface="Times New Roman" panose="02020603050405020304" pitchFamily="18" charset="0"/>
            </a:endParaRPr>
          </a:p>
          <a:p>
            <a:pPr algn="ctr"/>
            <a:r>
              <a:rPr lang="ru-RU" sz="6400" b="1" u="sng" dirty="0" smtClean="0">
                <a:latin typeface="Times New Roman" panose="02020603050405020304" pitchFamily="18" charset="0"/>
                <a:cs typeface="Times New Roman" panose="02020603050405020304" pitchFamily="18" charset="0"/>
              </a:rPr>
              <a:t>ремонт тротуара вдоль дороги общего пользования местного значения 170 п/метров;</a:t>
            </a:r>
          </a:p>
          <a:p>
            <a:pPr algn="ctr"/>
            <a:r>
              <a:rPr lang="ru-RU" sz="6400" b="1" u="sng" dirty="0" smtClean="0">
                <a:latin typeface="Times New Roman" panose="02020603050405020304" pitchFamily="18" charset="0"/>
                <a:cs typeface="Times New Roman" panose="02020603050405020304" pitchFamily="18" charset="0"/>
              </a:rPr>
              <a:t>ремонт и восстановление пешеходных переходов на перекрёстках </a:t>
            </a:r>
          </a:p>
          <a:p>
            <a:pPr algn="ctr"/>
            <a:r>
              <a:rPr lang="ru-RU" sz="6400" b="1" u="sng" dirty="0" err="1" smtClean="0">
                <a:latin typeface="Times New Roman" panose="02020603050405020304" pitchFamily="18" charset="0"/>
                <a:cs typeface="Times New Roman" panose="02020603050405020304" pitchFamily="18" charset="0"/>
              </a:rPr>
              <a:t>ул.Ленина</a:t>
            </a:r>
            <a:r>
              <a:rPr lang="ru-RU" sz="6400" b="1" u="sng" dirty="0" smtClean="0">
                <a:latin typeface="Times New Roman" panose="02020603050405020304" pitchFamily="18" charset="0"/>
                <a:cs typeface="Times New Roman" panose="02020603050405020304" pitchFamily="18" charset="0"/>
              </a:rPr>
              <a:t> –</a:t>
            </a:r>
            <a:r>
              <a:rPr lang="ru-RU" sz="6400" b="1" u="sng" dirty="0" err="1" smtClean="0">
                <a:latin typeface="Times New Roman" panose="02020603050405020304" pitchFamily="18" charset="0"/>
                <a:cs typeface="Times New Roman" panose="02020603050405020304" pitchFamily="18" charset="0"/>
              </a:rPr>
              <a:t>ул.Комсомольская</a:t>
            </a:r>
            <a:r>
              <a:rPr lang="ru-RU" sz="6400" b="1" u="sng" dirty="0" smtClean="0">
                <a:latin typeface="Times New Roman" panose="02020603050405020304" pitchFamily="18" charset="0"/>
                <a:cs typeface="Times New Roman" panose="02020603050405020304" pitchFamily="18" charset="0"/>
              </a:rPr>
              <a:t>  и </a:t>
            </a:r>
            <a:r>
              <a:rPr lang="ru-RU" sz="6400" b="1" u="sng" dirty="0" err="1" smtClean="0">
                <a:latin typeface="Times New Roman" panose="02020603050405020304" pitchFamily="18" charset="0"/>
                <a:cs typeface="Times New Roman" panose="02020603050405020304" pitchFamily="18" charset="0"/>
              </a:rPr>
              <a:t>ул.Ленина</a:t>
            </a:r>
            <a:r>
              <a:rPr lang="ru-RU" sz="6400" b="1" u="sng" dirty="0" smtClean="0">
                <a:latin typeface="Times New Roman" panose="02020603050405020304" pitchFamily="18" charset="0"/>
                <a:cs typeface="Times New Roman" panose="02020603050405020304" pitchFamily="18" charset="0"/>
              </a:rPr>
              <a:t> – </a:t>
            </a:r>
            <a:r>
              <a:rPr lang="ru-RU" sz="6400" b="1" u="sng" dirty="0" err="1" smtClean="0">
                <a:latin typeface="Times New Roman" panose="02020603050405020304" pitchFamily="18" charset="0"/>
                <a:cs typeface="Times New Roman" panose="02020603050405020304" pitchFamily="18" charset="0"/>
              </a:rPr>
              <a:t>ул.Советская</a:t>
            </a:r>
            <a:endParaRPr lang="ru-RU" sz="6400" b="1" u="sng" dirty="0" smtClean="0">
              <a:latin typeface="Times New Roman" panose="02020603050405020304" pitchFamily="18" charset="0"/>
              <a:cs typeface="Times New Roman" panose="02020603050405020304" pitchFamily="18" charset="0"/>
            </a:endParaRPr>
          </a:p>
          <a:p>
            <a:pPr algn="ctr"/>
            <a:endParaRPr lang="ru-RU" b="1" u="sng" dirty="0">
              <a:latin typeface="Times New Roman" panose="02020603050405020304" pitchFamily="18" charset="0"/>
              <a:cs typeface="Times New Roman" panose="02020603050405020304" pitchFamily="18" charset="0"/>
            </a:endParaRPr>
          </a:p>
          <a:p>
            <a:r>
              <a:rPr lang="ru-RU" dirty="0"/>
              <a:t> </a:t>
            </a:r>
          </a:p>
          <a:p>
            <a:endParaRPr lang="ru-RU" dirty="0"/>
          </a:p>
        </p:txBody>
      </p:sp>
    </p:spTree>
    <p:extLst>
      <p:ext uri="{BB962C8B-B14F-4D97-AF65-F5344CB8AC3E}">
        <p14:creationId xmlns:p14="http://schemas.microsoft.com/office/powerpoint/2010/main" val="3954444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b="1" dirty="0">
                <a:latin typeface="Times New Roman" panose="02020603050405020304" pitchFamily="18" charset="0"/>
                <a:cs typeface="Times New Roman" panose="02020603050405020304" pitchFamily="18" charset="0"/>
              </a:rPr>
              <a:t>Уличное </a:t>
            </a:r>
            <a:r>
              <a:rPr lang="ru-RU" b="1" dirty="0" smtClean="0">
                <a:latin typeface="Times New Roman" panose="02020603050405020304" pitchFamily="18" charset="0"/>
                <a:cs typeface="Times New Roman" panose="02020603050405020304" pitchFamily="18" charset="0"/>
              </a:rPr>
              <a:t>освещение</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484310" y="2704577"/>
            <a:ext cx="10018713" cy="3124201"/>
          </a:xfrm>
        </p:spPr>
        <p:txBody>
          <a:bodyPr/>
          <a:lstStyle/>
          <a:p>
            <a:pPr marL="0" indent="0">
              <a:buNone/>
            </a:pPr>
            <a:r>
              <a:rPr lang="ru-RU" sz="2800" b="1" dirty="0" smtClean="0">
                <a:latin typeface="Times New Roman" panose="02020603050405020304" pitchFamily="18" charset="0"/>
                <a:cs typeface="Times New Roman" panose="02020603050405020304" pitchFamily="18" charset="0"/>
              </a:rPr>
              <a:t>Уличное освещение: 2 </a:t>
            </a:r>
            <a:r>
              <a:rPr lang="ru-RU" sz="2800" b="1" dirty="0">
                <a:latin typeface="Times New Roman" panose="02020603050405020304" pitchFamily="18" charset="0"/>
                <a:cs typeface="Times New Roman" panose="02020603050405020304" pitchFamily="18" charset="0"/>
              </a:rPr>
              <a:t>млн. 616 тыс. </a:t>
            </a:r>
            <a:r>
              <a:rPr lang="ru-RU" sz="2800" b="1" dirty="0" smtClean="0">
                <a:latin typeface="Times New Roman" panose="02020603050405020304" pitchFamily="18" charset="0"/>
                <a:cs typeface="Times New Roman" panose="02020603050405020304" pitchFamily="18" charset="0"/>
              </a:rPr>
              <a:t>753 </a:t>
            </a:r>
            <a:r>
              <a:rPr lang="ru-RU" sz="2800" b="1" dirty="0">
                <a:latin typeface="Times New Roman" panose="02020603050405020304" pitchFamily="18" charset="0"/>
                <a:cs typeface="Times New Roman" panose="02020603050405020304" pitchFamily="18" charset="0"/>
              </a:rPr>
              <a:t>руб.:  </a:t>
            </a:r>
          </a:p>
          <a:p>
            <a:pPr marL="0" indent="0">
              <a:buNone/>
            </a:pPr>
            <a:r>
              <a:rPr lang="ru-RU" sz="2800" b="1" dirty="0" smtClean="0">
                <a:latin typeface="Times New Roman" panose="02020603050405020304" pitchFamily="18" charset="0"/>
                <a:cs typeface="Times New Roman" panose="02020603050405020304" pitchFamily="18" charset="0"/>
              </a:rPr>
              <a:t>- электроэнергия </a:t>
            </a:r>
            <a:r>
              <a:rPr lang="ru-RU" sz="2800" b="1" dirty="0">
                <a:latin typeface="Times New Roman" panose="02020603050405020304" pitchFamily="18" charset="0"/>
                <a:cs typeface="Times New Roman" panose="02020603050405020304" pitchFamily="18" charset="0"/>
              </a:rPr>
              <a:t>- 1 млн. 640 тыс. </a:t>
            </a:r>
            <a:r>
              <a:rPr lang="ru-RU" sz="2800" b="1" dirty="0" smtClean="0">
                <a:latin typeface="Times New Roman" panose="02020603050405020304" pitchFamily="18" charset="0"/>
                <a:cs typeface="Times New Roman" panose="02020603050405020304" pitchFamily="18" charset="0"/>
              </a:rPr>
              <a:t>253руб</a:t>
            </a:r>
            <a:r>
              <a:rPr lang="ru-RU" sz="2800" b="1" dirty="0">
                <a:latin typeface="Times New Roman" panose="02020603050405020304" pitchFamily="18" charset="0"/>
                <a:cs typeface="Times New Roman" panose="02020603050405020304" pitchFamily="18" charset="0"/>
              </a:rPr>
              <a:t>.;</a:t>
            </a:r>
          </a:p>
          <a:p>
            <a:pPr marL="0" indent="0">
              <a:buNone/>
            </a:pPr>
            <a:r>
              <a:rPr lang="ru-RU" sz="2800" b="1" dirty="0" smtClean="0">
                <a:latin typeface="Times New Roman" panose="02020603050405020304" pitchFamily="18" charset="0"/>
                <a:cs typeface="Times New Roman" panose="02020603050405020304" pitchFamily="18" charset="0"/>
              </a:rPr>
              <a:t> - содержание </a:t>
            </a:r>
            <a:r>
              <a:rPr lang="ru-RU" sz="2800" b="1" dirty="0">
                <a:latin typeface="Times New Roman" panose="02020603050405020304" pitchFamily="18" charset="0"/>
                <a:cs typeface="Times New Roman" panose="02020603050405020304" pitchFamily="18" charset="0"/>
              </a:rPr>
              <a:t>электрических сетей – 976 тыс. 470 руб., </a:t>
            </a:r>
            <a:endParaRPr lang="ru-RU" sz="2800" b="1" dirty="0" smtClean="0">
              <a:latin typeface="Times New Roman" panose="02020603050405020304" pitchFamily="18" charset="0"/>
              <a:cs typeface="Times New Roman" panose="02020603050405020304" pitchFamily="18" charset="0"/>
            </a:endParaRPr>
          </a:p>
          <a:p>
            <a:pPr marL="0" indent="0">
              <a:buNone/>
            </a:pPr>
            <a:r>
              <a:rPr lang="ru-RU" sz="2800" b="1" u="sng" dirty="0" smtClean="0">
                <a:latin typeface="Times New Roman" panose="02020603050405020304" pitchFamily="18" charset="0"/>
                <a:cs typeface="Times New Roman" panose="02020603050405020304" pitchFamily="18" charset="0"/>
              </a:rPr>
              <a:t>в </a:t>
            </a:r>
            <a:r>
              <a:rPr lang="ru-RU" sz="2800" b="1" u="sng" dirty="0" err="1">
                <a:latin typeface="Times New Roman" panose="02020603050405020304" pitchFamily="18" charset="0"/>
                <a:cs typeface="Times New Roman" panose="02020603050405020304" pitchFamily="18" charset="0"/>
              </a:rPr>
              <a:t>т.ч</a:t>
            </a:r>
            <a:r>
              <a:rPr lang="ru-RU" sz="2800" b="1" u="sng" dirty="0">
                <a:latin typeface="Times New Roman" panose="02020603050405020304" pitchFamily="18" charset="0"/>
                <a:cs typeface="Times New Roman" panose="02020603050405020304" pitchFamily="18" charset="0"/>
              </a:rPr>
              <a:t>. строительство новой линии по </a:t>
            </a:r>
            <a:r>
              <a:rPr lang="ru-RU" sz="2800" b="1" u="sng" dirty="0" err="1">
                <a:latin typeface="Times New Roman" panose="02020603050405020304" pitchFamily="18" charset="0"/>
                <a:cs typeface="Times New Roman" panose="02020603050405020304" pitchFamily="18" charset="0"/>
              </a:rPr>
              <a:t>ул.Гоголя</a:t>
            </a:r>
            <a:r>
              <a:rPr lang="ru-RU" sz="2800" b="1" u="sng" dirty="0">
                <a:latin typeface="Times New Roman" panose="02020603050405020304" pitchFamily="18" charset="0"/>
                <a:cs typeface="Times New Roman" panose="02020603050405020304" pitchFamily="18" charset="0"/>
              </a:rPr>
              <a:t>, </a:t>
            </a:r>
            <a:r>
              <a:rPr lang="ru-RU" sz="2800" b="1" u="sng" dirty="0" smtClean="0">
                <a:latin typeface="Times New Roman" panose="02020603050405020304" pitchFamily="18" charset="0"/>
                <a:cs typeface="Times New Roman" panose="02020603050405020304" pitchFamily="18" charset="0"/>
              </a:rPr>
              <a:t>Песчаная</a:t>
            </a:r>
            <a:endParaRPr lang="ru-RU" sz="2800" b="1"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074909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648" y="389586"/>
            <a:ext cx="10018711" cy="1194515"/>
          </a:xfrm>
        </p:spPr>
        <p:txBody>
          <a:bodyPr>
            <a:normAutofit/>
          </a:bodyPr>
          <a:lstStyle/>
          <a:p>
            <a:pPr algn="r"/>
            <a:r>
              <a:rPr lang="ru-RU" b="1" dirty="0">
                <a:latin typeface="Times New Roman" panose="02020603050405020304" pitchFamily="18" charset="0"/>
                <a:cs typeface="Times New Roman" panose="02020603050405020304" pitchFamily="18" charset="0"/>
              </a:rPr>
              <a:t>Прочее </a:t>
            </a:r>
            <a:r>
              <a:rPr lang="ru-RU" b="1" dirty="0" smtClean="0">
                <a:latin typeface="Times New Roman" panose="02020603050405020304" pitchFamily="18" charset="0"/>
                <a:cs typeface="Times New Roman" panose="02020603050405020304" pitchFamily="18" charset="0"/>
              </a:rPr>
              <a:t>благоустройство</a:t>
            </a:r>
            <a:endParaRPr lang="ru-RU"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2051222" y="1408502"/>
            <a:ext cx="9415848" cy="5202193"/>
          </a:xfrm>
        </p:spPr>
        <p:txBody>
          <a:bodyPr>
            <a:normAutofit lnSpcReduction="10000"/>
          </a:bodyPr>
          <a:lstStyle/>
          <a:p>
            <a:pPr algn="just"/>
            <a:r>
              <a:rPr lang="ru-RU" b="1" dirty="0"/>
              <a:t>	</a:t>
            </a:r>
            <a:endParaRPr lang="ru-RU" b="1" dirty="0" smtClean="0"/>
          </a:p>
          <a:p>
            <a:pPr algn="just"/>
            <a:endParaRPr lang="ru-RU" sz="2400" b="1" dirty="0">
              <a:latin typeface="Times New Roman" panose="02020603050405020304" pitchFamily="18" charset="0"/>
              <a:cs typeface="Times New Roman" panose="02020603050405020304" pitchFamily="18" charset="0"/>
            </a:endParaRPr>
          </a:p>
          <a:p>
            <a:pPr algn="just"/>
            <a:r>
              <a:rPr lang="ru-RU" sz="2400" b="1" dirty="0" smtClean="0">
                <a:latin typeface="Times New Roman" panose="02020603050405020304" pitchFamily="18" charset="0"/>
                <a:cs typeface="Times New Roman" panose="02020603050405020304" pitchFamily="18" charset="0"/>
              </a:rPr>
              <a:t>Прочее </a:t>
            </a:r>
            <a:r>
              <a:rPr lang="ru-RU" sz="2400" b="1" dirty="0">
                <a:latin typeface="Times New Roman" panose="02020603050405020304" pitchFamily="18" charset="0"/>
                <a:cs typeface="Times New Roman" panose="02020603050405020304" pitchFamily="18" charset="0"/>
              </a:rPr>
              <a:t>благоустройство – 1 млн. 273 тыс. </a:t>
            </a:r>
            <a:r>
              <a:rPr lang="ru-RU" sz="2400" b="1" dirty="0" smtClean="0">
                <a:latin typeface="Times New Roman" panose="02020603050405020304" pitchFamily="18" charset="0"/>
                <a:cs typeface="Times New Roman" panose="02020603050405020304" pitchFamily="18" charset="0"/>
              </a:rPr>
              <a:t>149 </a:t>
            </a:r>
            <a:r>
              <a:rPr lang="ru-RU" sz="2400" b="1" dirty="0">
                <a:latin typeface="Times New Roman" panose="02020603050405020304" pitchFamily="18" charset="0"/>
                <a:cs typeface="Times New Roman" panose="02020603050405020304" pitchFamily="18" charset="0"/>
              </a:rPr>
              <a:t>руб</a:t>
            </a:r>
            <a:r>
              <a:rPr lang="ru-RU" sz="2400" b="1" dirty="0" smtClean="0">
                <a:latin typeface="Times New Roman" panose="02020603050405020304" pitchFamily="18" charset="0"/>
                <a:cs typeface="Times New Roman" panose="02020603050405020304" pitchFamily="18" charset="0"/>
              </a:rPr>
              <a:t>.,</a:t>
            </a:r>
          </a:p>
          <a:p>
            <a:pPr algn="just"/>
            <a:r>
              <a:rPr lang="ru-RU" sz="2400" b="1" dirty="0" smtClean="0">
                <a:latin typeface="Times New Roman" panose="02020603050405020304" pitchFamily="18" charset="0"/>
                <a:cs typeface="Times New Roman" panose="02020603050405020304" pitchFamily="18" charset="0"/>
              </a:rPr>
              <a:t> в том числе:</a:t>
            </a:r>
            <a:endParaRPr lang="ru-RU" sz="2400" b="1" dirty="0">
              <a:latin typeface="Times New Roman" panose="02020603050405020304" pitchFamily="18" charset="0"/>
              <a:cs typeface="Times New Roman" panose="02020603050405020304" pitchFamily="18" charset="0"/>
            </a:endParaRPr>
          </a:p>
          <a:p>
            <a:pPr algn="just"/>
            <a:r>
              <a:rPr lang="ru-RU" sz="2400" b="1" dirty="0">
                <a:latin typeface="Times New Roman" panose="02020603050405020304" pitchFamily="18" charset="0"/>
                <a:cs typeface="Times New Roman" panose="02020603050405020304" pitchFamily="18" charset="0"/>
              </a:rPr>
              <a:t>- приобретение детской площадки – 196 тыс. 275 руб.;</a:t>
            </a:r>
          </a:p>
          <a:p>
            <a:pPr algn="just"/>
            <a:r>
              <a:rPr lang="ru-RU" sz="2400" b="1" dirty="0" smtClean="0">
                <a:latin typeface="Times New Roman" panose="02020603050405020304" pitchFamily="18" charset="0"/>
                <a:cs typeface="Times New Roman" panose="02020603050405020304" pitchFamily="18" charset="0"/>
              </a:rPr>
              <a:t>- летняя  </a:t>
            </a:r>
            <a:r>
              <a:rPr lang="ru-RU" sz="2400" b="1" dirty="0">
                <a:latin typeface="Times New Roman" panose="02020603050405020304" pitchFamily="18" charset="0"/>
                <a:cs typeface="Times New Roman" panose="02020603050405020304" pitchFamily="18" charset="0"/>
              </a:rPr>
              <a:t>занятость </a:t>
            </a:r>
            <a:r>
              <a:rPr lang="ru-RU" sz="2400" b="1" dirty="0" smtClean="0">
                <a:latin typeface="Times New Roman" panose="02020603050405020304" pitchFamily="18" charset="0"/>
                <a:cs typeface="Times New Roman" panose="02020603050405020304" pitchFamily="18" charset="0"/>
              </a:rPr>
              <a:t>несовершеннолетних – </a:t>
            </a:r>
            <a:r>
              <a:rPr lang="ru-RU" sz="2400" b="1" dirty="0">
                <a:latin typeface="Times New Roman" panose="02020603050405020304" pitchFamily="18" charset="0"/>
                <a:cs typeface="Times New Roman" panose="02020603050405020304" pitchFamily="18" charset="0"/>
              </a:rPr>
              <a:t>364 тыс. </a:t>
            </a:r>
            <a:r>
              <a:rPr lang="ru-RU" sz="2400" b="1" dirty="0" smtClean="0">
                <a:latin typeface="Times New Roman" panose="02020603050405020304" pitchFamily="18" charset="0"/>
                <a:cs typeface="Times New Roman" panose="02020603050405020304" pitchFamily="18" charset="0"/>
              </a:rPr>
              <a:t>375 </a:t>
            </a:r>
            <a:r>
              <a:rPr lang="ru-RU" sz="2400" b="1" dirty="0">
                <a:latin typeface="Times New Roman" panose="02020603050405020304" pitchFamily="18" charset="0"/>
                <a:cs typeface="Times New Roman" panose="02020603050405020304" pitchFamily="18" charset="0"/>
              </a:rPr>
              <a:t>руб.;</a:t>
            </a:r>
          </a:p>
          <a:p>
            <a:pPr algn="just"/>
            <a:r>
              <a:rPr lang="ru-RU" sz="2400" b="1" dirty="0" smtClean="0">
                <a:latin typeface="Times New Roman" panose="02020603050405020304" pitchFamily="18" charset="0"/>
                <a:cs typeface="Times New Roman" panose="02020603050405020304" pitchFamily="18" charset="0"/>
              </a:rPr>
              <a:t>- вывоз </a:t>
            </a:r>
            <a:r>
              <a:rPr lang="ru-RU" sz="2400" b="1" dirty="0">
                <a:latin typeface="Times New Roman" panose="02020603050405020304" pitchFamily="18" charset="0"/>
                <a:cs typeface="Times New Roman" panose="02020603050405020304" pitchFamily="18" charset="0"/>
              </a:rPr>
              <a:t>крупногабаритного мусора </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- 609 тыс. </a:t>
            </a:r>
            <a:r>
              <a:rPr lang="ru-RU" sz="2400" b="1" dirty="0" smtClean="0">
                <a:latin typeface="Times New Roman" panose="02020603050405020304" pitchFamily="18" charset="0"/>
                <a:cs typeface="Times New Roman" panose="02020603050405020304" pitchFamily="18" charset="0"/>
              </a:rPr>
              <a:t>359 </a:t>
            </a:r>
            <a:r>
              <a:rPr lang="ru-RU" sz="2400" b="1" dirty="0">
                <a:latin typeface="Times New Roman" panose="02020603050405020304" pitchFamily="18" charset="0"/>
                <a:cs typeface="Times New Roman" panose="02020603050405020304" pitchFamily="18" charset="0"/>
              </a:rPr>
              <a:t>руб</a:t>
            </a:r>
            <a:r>
              <a:rPr lang="ru-RU" sz="2400" b="1" dirty="0" smtClean="0">
                <a:latin typeface="Times New Roman" panose="02020603050405020304" pitchFamily="18" charset="0"/>
                <a:cs typeface="Times New Roman" panose="02020603050405020304" pitchFamily="18" charset="0"/>
              </a:rPr>
              <a:t>.</a:t>
            </a:r>
          </a:p>
          <a:p>
            <a:endParaRPr lang="ru-RU" sz="2400" b="1" dirty="0" smtClean="0"/>
          </a:p>
          <a:p>
            <a:r>
              <a:rPr lang="ru-RU" sz="2400" b="1" dirty="0" smtClean="0"/>
              <a:t>За время весенних субботников  </a:t>
            </a:r>
            <a:r>
              <a:rPr lang="ru-RU" sz="2400" b="1" u="sng" dirty="0" smtClean="0"/>
              <a:t>вывезено 20 </a:t>
            </a:r>
            <a:r>
              <a:rPr lang="ru-RU" sz="2400" b="1" dirty="0"/>
              <a:t>машин ТБО, ликвидировано </a:t>
            </a:r>
            <a:r>
              <a:rPr lang="ru-RU" sz="2400" b="1" u="sng" dirty="0"/>
              <a:t>более </a:t>
            </a:r>
            <a:r>
              <a:rPr lang="ru-RU" sz="2400" b="1" u="sng" dirty="0" smtClean="0"/>
              <a:t>трех  несанкционированных </a:t>
            </a:r>
            <a:r>
              <a:rPr lang="ru-RU" sz="2400" b="1" u="sng" dirty="0"/>
              <a:t>свалок </a:t>
            </a:r>
            <a:r>
              <a:rPr lang="ru-RU" sz="2400" b="1" dirty="0"/>
              <a:t>и </a:t>
            </a:r>
            <a:r>
              <a:rPr lang="ru-RU" sz="2400" b="1" u="sng" dirty="0"/>
              <a:t>навалов </a:t>
            </a:r>
            <a:r>
              <a:rPr lang="ru-RU" sz="2400" b="1" u="sng" dirty="0" smtClean="0"/>
              <a:t>мусора</a:t>
            </a:r>
            <a:endParaRPr lang="ru-RU" sz="2400" u="sng" dirty="0"/>
          </a:p>
          <a:p>
            <a:pPr algn="just"/>
            <a:endParaRPr lang="ru-RU" sz="2400" b="1" dirty="0">
              <a:latin typeface="Times New Roman" panose="02020603050405020304" pitchFamily="18" charset="0"/>
              <a:cs typeface="Times New Roman" panose="02020603050405020304" pitchFamily="18" charset="0"/>
            </a:endParaRPr>
          </a:p>
          <a:p>
            <a:pPr algn="just"/>
            <a:endParaRPr lang="ru-RU" dirty="0"/>
          </a:p>
        </p:txBody>
      </p:sp>
    </p:spTree>
    <p:extLst>
      <p:ext uri="{BB962C8B-B14F-4D97-AF65-F5344CB8AC3E}">
        <p14:creationId xmlns:p14="http://schemas.microsoft.com/office/powerpoint/2010/main" val="705557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7648" y="389586"/>
            <a:ext cx="10018711" cy="1194515"/>
          </a:xfrm>
        </p:spPr>
        <p:txBody>
          <a:bodyPr>
            <a:normAutofit/>
          </a:bodyPr>
          <a:lstStyle/>
          <a:p>
            <a:pPr algn="r"/>
            <a:r>
              <a:rPr lang="ru-RU" b="1" dirty="0"/>
              <a:t>Жилищное </a:t>
            </a:r>
            <a:r>
              <a:rPr lang="ru-RU" b="1" dirty="0" smtClean="0"/>
              <a:t>хозяйство</a:t>
            </a:r>
            <a:endParaRPr lang="ru-RU" dirty="0"/>
          </a:p>
        </p:txBody>
      </p:sp>
      <p:sp>
        <p:nvSpPr>
          <p:cNvPr id="3" name="Текст 2"/>
          <p:cNvSpPr>
            <a:spLocks noGrp="1"/>
          </p:cNvSpPr>
          <p:nvPr>
            <p:ph type="body" idx="1"/>
          </p:nvPr>
        </p:nvSpPr>
        <p:spPr>
          <a:xfrm>
            <a:off x="1540702" y="1841679"/>
            <a:ext cx="10387328" cy="4496491"/>
          </a:xfrm>
        </p:spPr>
        <p:txBody>
          <a:bodyPr>
            <a:normAutofit fontScale="70000" lnSpcReduction="20000"/>
          </a:bodyPr>
          <a:lstStyle/>
          <a:p>
            <a:r>
              <a:rPr lang="ru-RU" b="1" dirty="0" smtClean="0"/>
              <a:t>	</a:t>
            </a:r>
            <a:r>
              <a:rPr lang="ru-RU" sz="2600" b="1" dirty="0">
                <a:latin typeface="Times New Roman" panose="02020603050405020304" pitchFamily="18" charset="0"/>
                <a:cs typeface="Times New Roman" panose="02020603050405020304" pitchFamily="18" charset="0"/>
              </a:rPr>
              <a:t>Жилищное хозяйство: 8 млн. 894 тыс. </a:t>
            </a:r>
            <a:r>
              <a:rPr lang="ru-RU" sz="2600" b="1" dirty="0" smtClean="0">
                <a:latin typeface="Times New Roman" panose="02020603050405020304" pitchFamily="18" charset="0"/>
                <a:cs typeface="Times New Roman" panose="02020603050405020304" pitchFamily="18" charset="0"/>
              </a:rPr>
              <a:t>726 </a:t>
            </a:r>
            <a:r>
              <a:rPr lang="ru-RU" sz="2600" b="1" dirty="0">
                <a:latin typeface="Times New Roman" panose="02020603050405020304" pitchFamily="18" charset="0"/>
                <a:cs typeface="Times New Roman" panose="02020603050405020304" pitchFamily="18" charset="0"/>
              </a:rPr>
              <a:t>руб.</a:t>
            </a:r>
          </a:p>
          <a:p>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ремонт муниципального жилья – 321 тыс. </a:t>
            </a:r>
            <a:r>
              <a:rPr lang="ru-RU" sz="2600" b="1" dirty="0" smtClean="0">
                <a:latin typeface="Times New Roman" panose="02020603050405020304" pitchFamily="18" charset="0"/>
                <a:cs typeface="Times New Roman" panose="02020603050405020304" pitchFamily="18" charset="0"/>
              </a:rPr>
              <a:t>569 </a:t>
            </a:r>
            <a:r>
              <a:rPr lang="ru-RU" sz="2600" b="1" dirty="0">
                <a:latin typeface="Times New Roman" panose="02020603050405020304" pitchFamily="18" charset="0"/>
                <a:cs typeface="Times New Roman" panose="02020603050405020304" pitchFamily="18" charset="0"/>
              </a:rPr>
              <a:t>руб.;</a:t>
            </a:r>
          </a:p>
          <a:p>
            <a:r>
              <a:rPr lang="ru-RU" sz="2600" b="1" dirty="0">
                <a:latin typeface="Times New Roman" panose="02020603050405020304" pitchFamily="18" charset="0"/>
                <a:cs typeface="Times New Roman" panose="02020603050405020304" pitchFamily="18" charset="0"/>
              </a:rPr>
              <a:t>- составление проектно-сметной документации на ремонт, проверка вентиляции – 55 тыс. </a:t>
            </a:r>
            <a:r>
              <a:rPr lang="ru-RU" sz="2600" b="1" dirty="0" smtClean="0">
                <a:latin typeface="Times New Roman" panose="02020603050405020304" pitchFamily="18" charset="0"/>
                <a:cs typeface="Times New Roman" panose="02020603050405020304" pitchFamily="18" charset="0"/>
              </a:rPr>
              <a:t>458 </a:t>
            </a:r>
            <a:r>
              <a:rPr lang="ru-RU" sz="2600" b="1" dirty="0">
                <a:latin typeface="Times New Roman" panose="02020603050405020304" pitchFamily="18" charset="0"/>
                <a:cs typeface="Times New Roman" panose="02020603050405020304" pitchFamily="18" charset="0"/>
              </a:rPr>
              <a:t>руб.;</a:t>
            </a:r>
          </a:p>
          <a:p>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взносы в Региональный фонд капитального ремонта МКД – 476 тыс. </a:t>
            </a:r>
            <a:r>
              <a:rPr lang="ru-RU" sz="2600" b="1" dirty="0" smtClean="0">
                <a:latin typeface="Times New Roman" panose="02020603050405020304" pitchFamily="18" charset="0"/>
                <a:cs typeface="Times New Roman" panose="02020603050405020304" pitchFamily="18" charset="0"/>
              </a:rPr>
              <a:t>784 </a:t>
            </a:r>
            <a:r>
              <a:rPr lang="ru-RU" sz="2600" b="1" dirty="0">
                <a:latin typeface="Times New Roman" panose="02020603050405020304" pitchFamily="18" charset="0"/>
                <a:cs typeface="Times New Roman" panose="02020603050405020304" pitchFamily="18" charset="0"/>
              </a:rPr>
              <a:t>руб.;</a:t>
            </a:r>
          </a:p>
          <a:p>
            <a:pPr marL="342900" indent="-342900">
              <a:buFontTx/>
              <a:buChar char="-"/>
            </a:pPr>
            <a:r>
              <a:rPr lang="ru-RU" sz="1400" dirty="0" smtClean="0">
                <a:latin typeface="Times New Roman" panose="02020603050405020304" pitchFamily="18" charset="0"/>
                <a:cs typeface="Times New Roman" panose="02020603050405020304" pitchFamily="18" charset="0"/>
              </a:rPr>
              <a:t>межбюджетные </a:t>
            </a:r>
            <a:r>
              <a:rPr lang="ru-RU" sz="1400" dirty="0">
                <a:latin typeface="Times New Roman" panose="02020603050405020304" pitchFamily="18" charset="0"/>
                <a:cs typeface="Times New Roman" panose="02020603050405020304" pitchFamily="18" charset="0"/>
              </a:rPr>
              <a:t>трансферты по переселению из аварийного жилья (дотация) </a:t>
            </a:r>
            <a:r>
              <a:rPr lang="ru-RU" sz="1400"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7 млн. 403 тыс. </a:t>
            </a:r>
            <a:r>
              <a:rPr lang="ru-RU" sz="1400" b="1" dirty="0" smtClean="0">
                <a:latin typeface="Times New Roman" panose="02020603050405020304" pitchFamily="18" charset="0"/>
                <a:cs typeface="Times New Roman" panose="02020603050405020304" pitchFamily="18" charset="0"/>
              </a:rPr>
              <a:t>933 </a:t>
            </a:r>
            <a:r>
              <a:rPr lang="ru-RU" sz="1400" b="1" dirty="0">
                <a:latin typeface="Times New Roman" panose="02020603050405020304" pitchFamily="18" charset="0"/>
                <a:cs typeface="Times New Roman" panose="02020603050405020304" pitchFamily="18" charset="0"/>
              </a:rPr>
              <a:t>руб.;</a:t>
            </a:r>
            <a:endParaRPr lang="ru-RU" sz="1400" dirty="0">
              <a:latin typeface="Times New Roman" panose="02020603050405020304" pitchFamily="18" charset="0"/>
              <a:cs typeface="Times New Roman" panose="02020603050405020304" pitchFamily="18" charset="0"/>
            </a:endParaRPr>
          </a:p>
          <a:p>
            <a:pPr marL="342900" indent="-342900">
              <a:buFontTx/>
              <a:buChar char="-"/>
            </a:pPr>
            <a:r>
              <a:rPr lang="ru-RU" sz="1400" dirty="0" smtClean="0">
                <a:latin typeface="Times New Roman" panose="02020603050405020304" pitchFamily="18" charset="0"/>
                <a:cs typeface="Times New Roman" panose="02020603050405020304" pitchFamily="18" charset="0"/>
              </a:rPr>
              <a:t>межбюджетные </a:t>
            </a:r>
            <a:r>
              <a:rPr lang="ru-RU" sz="1400" dirty="0">
                <a:latin typeface="Times New Roman" panose="02020603050405020304" pitchFamily="18" charset="0"/>
                <a:cs typeface="Times New Roman" panose="02020603050405020304" pitchFamily="18" charset="0"/>
              </a:rPr>
              <a:t>трансферты по </a:t>
            </a:r>
            <a:r>
              <a:rPr lang="ru-RU" sz="1400" dirty="0" err="1">
                <a:latin typeface="Times New Roman" panose="02020603050405020304" pitchFamily="18" charset="0"/>
                <a:cs typeface="Times New Roman" panose="02020603050405020304" pitchFamily="18" charset="0"/>
              </a:rPr>
              <a:t>кап.ремонту</a:t>
            </a:r>
            <a:r>
              <a:rPr lang="ru-RU" sz="1400" dirty="0">
                <a:latin typeface="Times New Roman" panose="02020603050405020304" pitchFamily="18" charset="0"/>
                <a:cs typeface="Times New Roman" panose="02020603050405020304" pitchFamily="18" charset="0"/>
              </a:rPr>
              <a:t> МКД </a:t>
            </a:r>
            <a:r>
              <a:rPr lang="ru-RU" sz="1400" dirty="0" smtClean="0">
                <a:latin typeface="Times New Roman" panose="02020603050405020304" pitchFamily="18" charset="0"/>
                <a:cs typeface="Times New Roman" panose="02020603050405020304" pitchFamily="18" charset="0"/>
              </a:rPr>
              <a:t>– </a:t>
            </a:r>
            <a:r>
              <a:rPr lang="ru-RU" sz="1400" b="1" dirty="0">
                <a:latin typeface="Times New Roman" panose="02020603050405020304" pitchFamily="18" charset="0"/>
                <a:cs typeface="Times New Roman" panose="02020603050405020304" pitchFamily="18" charset="0"/>
              </a:rPr>
              <a:t>636 тыс. 980 руб</a:t>
            </a:r>
            <a:r>
              <a:rPr lang="ru-RU" sz="1400" dirty="0" smtClean="0">
                <a:latin typeface="Times New Roman" panose="02020603050405020304" pitchFamily="18" charset="0"/>
                <a:cs typeface="Times New Roman" panose="02020603050405020304" pitchFamily="18" charset="0"/>
              </a:rPr>
              <a:t>.</a:t>
            </a:r>
          </a:p>
          <a:p>
            <a:endParaRPr lang="ru-RU" sz="2600" b="1" dirty="0" smtClean="0">
              <a:latin typeface="Times New Roman" panose="02020603050405020304" pitchFamily="18" charset="0"/>
              <a:cs typeface="Times New Roman" panose="02020603050405020304" pitchFamily="18" charset="0"/>
            </a:endParaRPr>
          </a:p>
          <a:p>
            <a:r>
              <a:rPr lang="ru-RU" sz="2600" b="1" dirty="0" smtClean="0">
                <a:latin typeface="Times New Roman" panose="02020603050405020304" pitchFamily="18" charset="0"/>
                <a:cs typeface="Times New Roman" panose="02020603050405020304" pitchFamily="18" charset="0"/>
              </a:rPr>
              <a:t>Организованно </a:t>
            </a:r>
            <a:r>
              <a:rPr lang="ru-RU" sz="2600" b="1" dirty="0">
                <a:latin typeface="Times New Roman" panose="02020603050405020304" pitchFamily="18" charset="0"/>
                <a:cs typeface="Times New Roman" panose="02020603050405020304" pitchFamily="18" charset="0"/>
              </a:rPr>
              <a:t>проведение работ по обслуживанию </a:t>
            </a:r>
            <a:r>
              <a:rPr lang="ru-RU" sz="2600" b="1" dirty="0" smtClean="0">
                <a:latin typeface="Times New Roman" panose="02020603050405020304" pitchFamily="18" charset="0"/>
                <a:cs typeface="Times New Roman" panose="02020603050405020304" pitchFamily="18" charset="0"/>
              </a:rPr>
              <a:t>водопроводных </a:t>
            </a:r>
            <a:r>
              <a:rPr lang="ru-RU" sz="2600" b="1" dirty="0">
                <a:latin typeface="Times New Roman" panose="02020603050405020304" pitchFamily="18" charset="0"/>
                <a:cs typeface="Times New Roman" panose="02020603050405020304" pitchFamily="18" charset="0"/>
              </a:rPr>
              <a:t>сетей </a:t>
            </a:r>
            <a:r>
              <a:rPr lang="ru-RU" sz="2600" b="1" dirty="0" smtClean="0">
                <a:latin typeface="Times New Roman" panose="02020603050405020304" pitchFamily="18" charset="0"/>
                <a:cs typeface="Times New Roman" panose="02020603050405020304" pitchFamily="18" charset="0"/>
              </a:rPr>
              <a:t>      </a:t>
            </a:r>
          </a:p>
          <a:p>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заменён участок протяжённостью в 200 м в районе МКД № 48,50 по </a:t>
            </a:r>
            <a:r>
              <a:rPr lang="ru-RU" sz="2600" b="1" dirty="0" err="1">
                <a:latin typeface="Times New Roman" panose="02020603050405020304" pitchFamily="18" charset="0"/>
                <a:cs typeface="Times New Roman" panose="02020603050405020304" pitchFamily="18" charset="0"/>
              </a:rPr>
              <a:t>ул.Гоголя</a:t>
            </a:r>
            <a:r>
              <a:rPr lang="ru-RU" sz="2600" b="1" dirty="0">
                <a:latin typeface="Times New Roman" panose="02020603050405020304" pitchFamily="18" charset="0"/>
                <a:cs typeface="Times New Roman" panose="02020603050405020304" pitchFamily="18" charset="0"/>
              </a:rPr>
              <a:t>). </a:t>
            </a:r>
            <a:endParaRPr lang="ru-RU" sz="2600" b="1" dirty="0" smtClean="0">
              <a:latin typeface="Times New Roman" panose="02020603050405020304" pitchFamily="18" charset="0"/>
              <a:cs typeface="Times New Roman" panose="02020603050405020304" pitchFamily="18" charset="0"/>
            </a:endParaRPr>
          </a:p>
          <a:p>
            <a:r>
              <a:rPr lang="ru-RU" sz="2600" b="1" dirty="0" smtClean="0">
                <a:latin typeface="Times New Roman" panose="02020603050405020304" pitchFamily="18" charset="0"/>
                <a:cs typeface="Times New Roman" panose="02020603050405020304" pitchFamily="18" charset="0"/>
              </a:rPr>
              <a:t>Проведены </a:t>
            </a:r>
            <a:r>
              <a:rPr lang="ru-RU" sz="2600" b="1" dirty="0">
                <a:latin typeface="Times New Roman" panose="02020603050405020304" pitchFamily="18" charset="0"/>
                <a:cs typeface="Times New Roman" panose="02020603050405020304" pitchFamily="18" charset="0"/>
              </a:rPr>
              <a:t>ремонтные работы на бесхозяйных сетях в районе дома № 31 по </a:t>
            </a:r>
            <a:r>
              <a:rPr lang="ru-RU" sz="2600" b="1" dirty="0" err="1">
                <a:latin typeface="Times New Roman" panose="02020603050405020304" pitchFamily="18" charset="0"/>
                <a:cs typeface="Times New Roman" panose="02020603050405020304" pitchFamily="18" charset="0"/>
              </a:rPr>
              <a:t>ул.Гоголя</a:t>
            </a:r>
            <a:r>
              <a:rPr lang="ru-RU" sz="2600" b="1" dirty="0">
                <a:latin typeface="Times New Roman" panose="02020603050405020304" pitchFamily="18" charset="0"/>
                <a:cs typeface="Times New Roman" panose="02020603050405020304" pitchFamily="18" charset="0"/>
              </a:rPr>
              <a:t>.</a:t>
            </a:r>
            <a:endParaRPr lang="ru-RU" sz="2600" dirty="0">
              <a:latin typeface="Times New Roman" panose="02020603050405020304" pitchFamily="18" charset="0"/>
              <a:cs typeface="Times New Roman" panose="02020603050405020304" pitchFamily="18" charset="0"/>
            </a:endParaRPr>
          </a:p>
          <a:p>
            <a:r>
              <a:rPr lang="ru-RU" sz="2600" dirty="0"/>
              <a:t>      </a:t>
            </a:r>
          </a:p>
          <a:p>
            <a:pPr marL="342900" indent="-342900">
              <a:buFontTx/>
              <a:buChar char="-"/>
            </a:pPr>
            <a:endParaRPr lang="ru-RU" sz="1400"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9074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4724" y="685801"/>
            <a:ext cx="9538300" cy="821724"/>
          </a:xfrm>
        </p:spPr>
        <p:txBody>
          <a:bodyPr/>
          <a:lstStyle/>
          <a:p>
            <a:pPr algn="r"/>
            <a:r>
              <a:rPr lang="ru-RU" b="1" dirty="0" smtClean="0">
                <a:latin typeface="Times New Roman" panose="02020603050405020304" pitchFamily="18" charset="0"/>
                <a:cs typeface="Times New Roman" panose="02020603050405020304" pitchFamily="18" charset="0"/>
              </a:rPr>
              <a:t>Судебные </a:t>
            </a:r>
            <a:r>
              <a:rPr lang="ru-RU" b="1" dirty="0">
                <a:latin typeface="Times New Roman" panose="02020603050405020304" pitchFamily="18" charset="0"/>
                <a:cs typeface="Times New Roman" panose="02020603050405020304" pitchFamily="18" charset="0"/>
              </a:rPr>
              <a:t>издержки </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32239" y="2001795"/>
            <a:ext cx="10157254" cy="4497860"/>
          </a:xfrm>
        </p:spPr>
        <p:txBody>
          <a:bodyPr>
            <a:normAutofit fontScale="85000" lnSpcReduction="20000"/>
          </a:bodyPr>
          <a:lstStyle/>
          <a:p>
            <a:pPr marL="0" indent="0" algn="ctr">
              <a:buNone/>
            </a:pPr>
            <a:r>
              <a:rPr lang="ru-RU" sz="2600" b="1" dirty="0">
                <a:latin typeface="Times New Roman" panose="02020603050405020304" pitchFamily="18" charset="0"/>
                <a:cs typeface="Times New Roman" panose="02020603050405020304" pitchFamily="18" charset="0"/>
              </a:rPr>
              <a:t>судебные издержки составили  </a:t>
            </a:r>
            <a:r>
              <a:rPr lang="ru-RU" sz="2600" b="1" u="sng" dirty="0">
                <a:latin typeface="Times New Roman" panose="02020603050405020304" pitchFamily="18" charset="0"/>
                <a:cs typeface="Times New Roman" panose="02020603050405020304" pitchFamily="18" charset="0"/>
              </a:rPr>
              <a:t>7 млн. 707 тыс. </a:t>
            </a:r>
            <a:r>
              <a:rPr lang="ru-RU" sz="2600" b="1" u="sng" dirty="0" smtClean="0">
                <a:latin typeface="Times New Roman" panose="02020603050405020304" pitchFamily="18" charset="0"/>
                <a:cs typeface="Times New Roman" panose="02020603050405020304" pitchFamily="18" charset="0"/>
              </a:rPr>
              <a:t>035руб</a:t>
            </a:r>
            <a:r>
              <a:rPr lang="ru-RU" sz="2600" b="1" u="sng" dirty="0">
                <a:latin typeface="Times New Roman" panose="02020603050405020304" pitchFamily="18" charset="0"/>
                <a:cs typeface="Times New Roman" panose="02020603050405020304" pitchFamily="18" charset="0"/>
              </a:rPr>
              <a:t>.:</a:t>
            </a:r>
          </a:p>
          <a:p>
            <a:pPr marL="0" indent="0" algn="ctr">
              <a:buNone/>
            </a:pPr>
            <a:r>
              <a:rPr lang="ru-RU" sz="2600" b="1" dirty="0">
                <a:latin typeface="Times New Roman" panose="02020603050405020304" pitchFamily="18" charset="0"/>
                <a:cs typeface="Times New Roman" panose="02020603050405020304" pitchFamily="18" charset="0"/>
              </a:rPr>
              <a:t>- за потребление холодного водоснабжения (ООО «Газпром </a:t>
            </a:r>
            <a:r>
              <a:rPr lang="ru-RU" sz="2600" b="1" dirty="0" err="1">
                <a:latin typeface="Times New Roman" panose="02020603050405020304" pitchFamily="18" charset="0"/>
                <a:cs typeface="Times New Roman" panose="02020603050405020304" pitchFamily="18" charset="0"/>
              </a:rPr>
              <a:t>энерго</a:t>
            </a:r>
            <a:r>
              <a:rPr lang="ru-RU" sz="2600" b="1" dirty="0">
                <a:latin typeface="Times New Roman" panose="02020603050405020304" pitchFamily="18" charset="0"/>
                <a:cs typeface="Times New Roman" panose="02020603050405020304" pitchFamily="18" charset="0"/>
              </a:rPr>
              <a:t>») – 3 млн. 057 тыс. </a:t>
            </a:r>
            <a:r>
              <a:rPr lang="ru-RU" sz="2600" b="1" dirty="0" smtClean="0">
                <a:latin typeface="Times New Roman" panose="02020603050405020304" pitchFamily="18" charset="0"/>
                <a:cs typeface="Times New Roman" panose="02020603050405020304" pitchFamily="18" charset="0"/>
              </a:rPr>
              <a:t>705 </a:t>
            </a:r>
            <a:r>
              <a:rPr lang="ru-RU" sz="2600" b="1" dirty="0">
                <a:latin typeface="Times New Roman" panose="02020603050405020304" pitchFamily="18" charset="0"/>
                <a:cs typeface="Times New Roman" panose="02020603050405020304" pitchFamily="18" charset="0"/>
              </a:rPr>
              <a:t>руб.;</a:t>
            </a:r>
          </a:p>
          <a:p>
            <a:pPr marL="0" indent="0" algn="ctr">
              <a:buNone/>
            </a:pPr>
            <a:r>
              <a:rPr lang="ru-RU" sz="2600" b="1" dirty="0">
                <a:latin typeface="Times New Roman" panose="02020603050405020304" pitchFamily="18" charset="0"/>
                <a:cs typeface="Times New Roman" panose="02020603050405020304" pitchFamily="18" charset="0"/>
              </a:rPr>
              <a:t>- компенсация за квартиры (</a:t>
            </a:r>
            <a:r>
              <a:rPr lang="ru-RU" sz="2600" b="1" dirty="0" smtClean="0">
                <a:latin typeface="Times New Roman" panose="02020603050405020304" pitchFamily="18" charset="0"/>
                <a:cs typeface="Times New Roman" panose="02020603050405020304" pitchFamily="18" charset="0"/>
              </a:rPr>
              <a:t>2) </a:t>
            </a:r>
            <a:r>
              <a:rPr lang="ru-RU" sz="2600" b="1" dirty="0">
                <a:latin typeface="Times New Roman" panose="02020603050405020304" pitchFamily="18" charset="0"/>
                <a:cs typeface="Times New Roman" panose="02020603050405020304" pitchFamily="18" charset="0"/>
              </a:rPr>
              <a:t>- 3 млн. 871 тыс. </a:t>
            </a:r>
            <a:r>
              <a:rPr lang="ru-RU" sz="2600" b="1" dirty="0" smtClean="0">
                <a:latin typeface="Times New Roman" panose="02020603050405020304" pitchFamily="18" charset="0"/>
                <a:cs typeface="Times New Roman" panose="02020603050405020304" pitchFamily="18" charset="0"/>
              </a:rPr>
              <a:t>677 </a:t>
            </a:r>
            <a:r>
              <a:rPr lang="ru-RU" sz="2600" b="1" dirty="0">
                <a:latin typeface="Times New Roman" panose="02020603050405020304" pitchFamily="18" charset="0"/>
                <a:cs typeface="Times New Roman" panose="02020603050405020304" pitchFamily="18" charset="0"/>
              </a:rPr>
              <a:t>руб.;  </a:t>
            </a:r>
          </a:p>
          <a:p>
            <a:pPr marL="0" indent="0" algn="ctr">
              <a:buNone/>
            </a:pPr>
            <a:r>
              <a:rPr lang="ru-RU" sz="2600" b="1" dirty="0" smtClean="0">
                <a:latin typeface="Times New Roman" panose="02020603050405020304" pitchFamily="18" charset="0"/>
                <a:cs typeface="Times New Roman" panose="02020603050405020304" pitchFamily="18" charset="0"/>
              </a:rPr>
              <a:t>- штрафы за  </a:t>
            </a:r>
            <a:r>
              <a:rPr lang="ru-RU" sz="2600" b="1" dirty="0">
                <a:latin typeface="Times New Roman" panose="02020603050405020304" pitchFamily="18" charset="0"/>
                <a:cs typeface="Times New Roman" panose="02020603050405020304" pitchFamily="18" charset="0"/>
              </a:rPr>
              <a:t>неисполнение судебных решений </a:t>
            </a:r>
            <a:r>
              <a:rPr lang="ru-RU" sz="2600" b="1" dirty="0" smtClean="0">
                <a:latin typeface="Times New Roman" panose="02020603050405020304" pitchFamily="18" charset="0"/>
                <a:cs typeface="Times New Roman" panose="02020603050405020304" pitchFamily="18" charset="0"/>
              </a:rPr>
              <a:t> </a:t>
            </a:r>
            <a:r>
              <a:rPr lang="ru-RU" sz="2600" b="1" dirty="0">
                <a:latin typeface="Times New Roman" panose="02020603050405020304" pitchFamily="18" charset="0"/>
                <a:cs typeface="Times New Roman" panose="02020603050405020304" pitchFamily="18" charset="0"/>
              </a:rPr>
              <a:t>- 487 тыс. 500 руб.; </a:t>
            </a:r>
          </a:p>
          <a:p>
            <a:pPr marL="0" indent="0" algn="ctr">
              <a:buNone/>
            </a:pPr>
            <a:r>
              <a:rPr lang="ru-RU" sz="2600" b="1" dirty="0">
                <a:latin typeface="Times New Roman" panose="02020603050405020304" pitchFamily="18" charset="0"/>
                <a:cs typeface="Times New Roman" panose="02020603050405020304" pitchFamily="18" charset="0"/>
              </a:rPr>
              <a:t>- исполнительный лист ОАО «</a:t>
            </a:r>
            <a:r>
              <a:rPr lang="ru-RU" sz="2600" b="1" dirty="0" err="1">
                <a:latin typeface="Times New Roman" panose="02020603050405020304" pitchFamily="18" charset="0"/>
                <a:cs typeface="Times New Roman" panose="02020603050405020304" pitchFamily="18" charset="0"/>
              </a:rPr>
              <a:t>Усть-Вымская</a:t>
            </a:r>
            <a:r>
              <a:rPr lang="ru-RU" sz="2600" b="1" dirty="0">
                <a:latin typeface="Times New Roman" panose="02020603050405020304" pitchFamily="18" charset="0"/>
                <a:cs typeface="Times New Roman" panose="02020603050405020304" pitchFamily="18" charset="0"/>
              </a:rPr>
              <a:t> тепловая компания» (ремонт бесхозяйных водопроводных сетей ) - 290 тыс. </a:t>
            </a:r>
            <a:r>
              <a:rPr lang="ru-RU" sz="2600" b="1" dirty="0" smtClean="0">
                <a:latin typeface="Times New Roman" panose="02020603050405020304" pitchFamily="18" charset="0"/>
                <a:cs typeface="Times New Roman" panose="02020603050405020304" pitchFamily="18" charset="0"/>
              </a:rPr>
              <a:t>152 </a:t>
            </a:r>
            <a:r>
              <a:rPr lang="ru-RU" sz="2600" b="1" dirty="0">
                <a:latin typeface="Times New Roman" panose="02020603050405020304" pitchFamily="18" charset="0"/>
                <a:cs typeface="Times New Roman" panose="02020603050405020304" pitchFamily="18" charset="0"/>
              </a:rPr>
              <a:t>руб. </a:t>
            </a:r>
          </a:p>
          <a:p>
            <a:pPr marL="0" indent="0" algn="ctr">
              <a:buNone/>
            </a:pPr>
            <a:r>
              <a:rPr lang="ru-RU" sz="2600" b="1" dirty="0">
                <a:latin typeface="Times New Roman" panose="02020603050405020304" pitchFamily="18" charset="0"/>
                <a:cs typeface="Times New Roman" panose="02020603050405020304" pitchFamily="18" charset="0"/>
              </a:rPr>
              <a:t>На дату отчета  на разрешении администрации поселения остается неисполненных – 32 судебных решений, </a:t>
            </a:r>
          </a:p>
          <a:p>
            <a:pPr marL="0" indent="0" algn="ctr">
              <a:buNone/>
            </a:pPr>
            <a:r>
              <a:rPr lang="ru-RU" sz="2600" b="1" dirty="0">
                <a:latin typeface="Times New Roman" panose="02020603050405020304" pitchFamily="18" charset="0"/>
                <a:cs typeface="Times New Roman" panose="02020603050405020304" pitchFamily="18" charset="0"/>
              </a:rPr>
              <a:t>из них в отношении 9 взыскателей изменен порядок и способ исполнения решения суда на выплату денежной суммы, </a:t>
            </a:r>
          </a:p>
          <a:p>
            <a:pPr marL="0" indent="0" algn="ctr">
              <a:buNone/>
            </a:pPr>
            <a:r>
              <a:rPr lang="ru-RU" sz="2600" b="1" dirty="0">
                <a:latin typeface="Times New Roman" panose="02020603050405020304" pitchFamily="18" charset="0"/>
                <a:cs typeface="Times New Roman" panose="02020603050405020304" pitchFamily="18" charset="0"/>
              </a:rPr>
              <a:t>которая составляет 19 млн. 975 тыс.  176 </a:t>
            </a:r>
            <a:r>
              <a:rPr lang="ru-RU" sz="2600" b="1" dirty="0" smtClean="0">
                <a:latin typeface="Times New Roman" panose="02020603050405020304" pitchFamily="18" charset="0"/>
                <a:cs typeface="Times New Roman" panose="02020603050405020304" pitchFamily="18" charset="0"/>
              </a:rPr>
              <a:t>рублей</a:t>
            </a:r>
            <a:endParaRPr lang="ru-RU" sz="26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66334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16443" y="389586"/>
            <a:ext cx="9969916" cy="734879"/>
          </a:xfrm>
        </p:spPr>
        <p:txBody>
          <a:bodyPr>
            <a:normAutofit fontScale="90000"/>
          </a:bodyPr>
          <a:lstStyle/>
          <a:p>
            <a:pPr algn="r"/>
            <a:r>
              <a:rPr lang="ru-RU" b="1" dirty="0" smtClean="0">
                <a:latin typeface="Times New Roman" panose="02020603050405020304" pitchFamily="18" charset="0"/>
                <a:cs typeface="Times New Roman" panose="02020603050405020304" pitchFamily="18" charset="0"/>
              </a:rPr>
              <a:t>Предоставление в аренду земельных участков </a:t>
            </a:r>
            <a:r>
              <a:rPr lang="ru-RU" dirty="0" smtClean="0"/>
              <a:t/>
            </a:r>
            <a:br>
              <a:rPr lang="ru-RU" dirty="0" smtClean="0"/>
            </a:br>
            <a:endParaRPr lang="ru-RU" dirty="0"/>
          </a:p>
        </p:txBody>
      </p:sp>
      <p:sp>
        <p:nvSpPr>
          <p:cNvPr id="3" name="Текст 2"/>
          <p:cNvSpPr>
            <a:spLocks noGrp="1"/>
          </p:cNvSpPr>
          <p:nvPr>
            <p:ph type="body" idx="1"/>
          </p:nvPr>
        </p:nvSpPr>
        <p:spPr>
          <a:xfrm>
            <a:off x="1417320" y="1841679"/>
            <a:ext cx="10510709" cy="4765184"/>
          </a:xfrm>
        </p:spPr>
        <p:txBody>
          <a:bodyPr>
            <a:normAutofit fontScale="92500" lnSpcReduction="10000"/>
          </a:bodyPr>
          <a:lstStyle/>
          <a:p>
            <a:r>
              <a:rPr lang="ru-RU" sz="2600" dirty="0" smtClean="0">
                <a:latin typeface="Times New Roman" panose="02020603050405020304" pitchFamily="18" charset="0"/>
                <a:cs typeface="Times New Roman" panose="02020603050405020304" pitchFamily="18" charset="0"/>
              </a:rPr>
              <a:t>9 </a:t>
            </a:r>
            <a:r>
              <a:rPr lang="ru-RU" sz="2600" dirty="0">
                <a:latin typeface="Times New Roman" panose="02020603050405020304" pitchFamily="18" charset="0"/>
                <a:cs typeface="Times New Roman" panose="02020603050405020304" pitchFamily="18" charset="0"/>
              </a:rPr>
              <a:t>аукционов на право заключения договоров аренды </a:t>
            </a:r>
            <a:r>
              <a:rPr lang="ru-RU" sz="2600" dirty="0" smtClean="0">
                <a:latin typeface="Times New Roman" panose="02020603050405020304" pitchFamily="18" charset="0"/>
                <a:cs typeface="Times New Roman" panose="02020603050405020304" pitchFamily="18" charset="0"/>
              </a:rPr>
              <a:t> </a:t>
            </a:r>
          </a:p>
          <a:p>
            <a:r>
              <a:rPr lang="ru-RU" sz="2600" dirty="0" smtClean="0">
                <a:latin typeface="Times New Roman" panose="02020603050405020304" pitchFamily="18" charset="0"/>
                <a:cs typeface="Times New Roman" panose="02020603050405020304" pitchFamily="18" charset="0"/>
              </a:rPr>
              <a:t>на сумму 1 </a:t>
            </a:r>
            <a:r>
              <a:rPr lang="ru-RU" sz="2600" dirty="0">
                <a:latin typeface="Times New Roman" panose="02020603050405020304" pitchFamily="18" charset="0"/>
                <a:cs typeface="Times New Roman" panose="02020603050405020304" pitchFamily="18" charset="0"/>
              </a:rPr>
              <a:t>781 316,37 руб. </a:t>
            </a:r>
            <a:endParaRPr lang="ru-RU" sz="2600"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Предоставлено </a:t>
            </a:r>
            <a:r>
              <a:rPr lang="ru-RU" sz="2600" dirty="0">
                <a:latin typeface="Times New Roman" panose="02020603050405020304" pitchFamily="18" charset="0"/>
                <a:cs typeface="Times New Roman" panose="02020603050405020304" pitchFamily="18" charset="0"/>
              </a:rPr>
              <a:t>земельных участков </a:t>
            </a:r>
            <a:endParaRPr lang="ru-RU" sz="2600"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для </a:t>
            </a:r>
            <a:r>
              <a:rPr lang="ru-RU" sz="2600" dirty="0">
                <a:latin typeface="Times New Roman" panose="02020603050405020304" pitchFamily="18" charset="0"/>
                <a:cs typeface="Times New Roman" panose="02020603050405020304" pitchFamily="18" charset="0"/>
              </a:rPr>
              <a:t>индивидуального жилищного строительства и ведения личного подсобного хозяйства – 15, </a:t>
            </a:r>
            <a:endParaRPr lang="ru-RU" sz="2600"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ведения </a:t>
            </a:r>
            <a:r>
              <a:rPr lang="ru-RU" sz="2600" dirty="0">
                <a:latin typeface="Times New Roman" panose="02020603050405020304" pitchFamily="18" charset="0"/>
                <a:cs typeface="Times New Roman" panose="02020603050405020304" pitchFamily="18" charset="0"/>
              </a:rPr>
              <a:t>огородничества, садоводства - 1, </a:t>
            </a:r>
            <a:endParaRPr lang="ru-RU" sz="2600"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обслуживание автотранспорта </a:t>
            </a:r>
            <a:r>
              <a:rPr lang="ru-RU" sz="2600" dirty="0">
                <a:latin typeface="Times New Roman" panose="02020603050405020304" pitchFamily="18" charset="0"/>
                <a:cs typeface="Times New Roman" panose="02020603050405020304" pitchFamily="18" charset="0"/>
              </a:rPr>
              <a:t>-</a:t>
            </a:r>
            <a:r>
              <a:rPr lang="ru-RU" sz="2600" dirty="0" smtClean="0">
                <a:latin typeface="Times New Roman" panose="02020603050405020304" pitchFamily="18" charset="0"/>
                <a:cs typeface="Times New Roman" panose="02020603050405020304" pitchFamily="18" charset="0"/>
              </a:rPr>
              <a:t>1</a:t>
            </a:r>
          </a:p>
          <a:p>
            <a:r>
              <a:rPr lang="ru-RU" sz="2600" dirty="0">
                <a:latin typeface="Times New Roman" panose="02020603050405020304" pitchFamily="18" charset="0"/>
                <a:cs typeface="Times New Roman" panose="02020603050405020304" pitchFamily="18" charset="0"/>
              </a:rPr>
              <a:t>Предоставлено 2 земельных участков льготным категориям граждан (гражданам, имеющим 3 ребёнка и более), </a:t>
            </a:r>
            <a:endParaRPr lang="ru-RU" sz="2600" dirty="0" smtClean="0">
              <a:latin typeface="Times New Roman" panose="02020603050405020304" pitchFamily="18" charset="0"/>
              <a:cs typeface="Times New Roman" panose="02020603050405020304" pitchFamily="18" charset="0"/>
            </a:endParaRPr>
          </a:p>
          <a:p>
            <a:r>
              <a:rPr lang="ru-RU" sz="2600" dirty="0" smtClean="0">
                <a:latin typeface="Times New Roman" panose="02020603050405020304" pitchFamily="18" charset="0"/>
                <a:cs typeface="Times New Roman" panose="02020603050405020304" pitchFamily="18" charset="0"/>
              </a:rPr>
              <a:t>на </a:t>
            </a:r>
            <a:r>
              <a:rPr lang="ru-RU" sz="2600" dirty="0">
                <a:latin typeface="Times New Roman" panose="02020603050405020304" pitchFamily="18" charset="0"/>
                <a:cs typeface="Times New Roman" panose="02020603050405020304" pitchFamily="18" charset="0"/>
              </a:rPr>
              <a:t>учёте в качестве нуждающихся остаётся 2 человека.</a:t>
            </a:r>
          </a:p>
          <a:p>
            <a:endParaRPr lang="ru-RU" sz="2600" b="1" dirty="0">
              <a:latin typeface="Times New Roman" panose="02020603050405020304" pitchFamily="18" charset="0"/>
              <a:cs typeface="Times New Roman" panose="02020603050405020304" pitchFamily="18" charset="0"/>
            </a:endParaRPr>
          </a:p>
          <a:p>
            <a:pPr algn="l"/>
            <a:endParaRPr lang="ru-RU" dirty="0"/>
          </a:p>
          <a:p>
            <a:pPr algn="l"/>
            <a:endParaRPr lang="ru-RU" dirty="0"/>
          </a:p>
        </p:txBody>
      </p:sp>
    </p:spTree>
    <p:extLst>
      <p:ext uri="{BB962C8B-B14F-4D97-AF65-F5344CB8AC3E}">
        <p14:creationId xmlns:p14="http://schemas.microsoft.com/office/powerpoint/2010/main" val="4686455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Parallax">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483</TotalTime>
  <Words>1316</Words>
  <Application>Microsoft Office PowerPoint</Application>
  <PresentationFormat>Произвольный</PresentationFormat>
  <Paragraphs>284</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Параллакс</vt:lpstr>
      <vt:lpstr>Отчет о работе администрации ГП «Микунь» за 2016 год</vt:lpstr>
      <vt:lpstr>В 2016 году уточненный план  собственных доходов составил  36 млн. 172 тыс. 321 руб.  По итогам выполнения бюджета  доходная часть составила  38 млн. 658 тыс. 978, 84 руб.,  что составило 106, 87 % Всего расходов по бюджету   49 млн. 070 тыс. 697  руб.   </vt:lpstr>
      <vt:lpstr>Основные направления расходов местного бюджета за 2016 год</vt:lpstr>
      <vt:lpstr>Дорожное хозяйство</vt:lpstr>
      <vt:lpstr>Уличное освещение</vt:lpstr>
      <vt:lpstr>Прочее благоустройство</vt:lpstr>
      <vt:lpstr>Жилищное хозяйство</vt:lpstr>
      <vt:lpstr>Судебные издержки </vt:lpstr>
      <vt:lpstr>Предоставление в аренду земельных участков  </vt:lpstr>
      <vt:lpstr>Содержание муниципального жилищного фонда </vt:lpstr>
      <vt:lpstr>Приватизация муниципального имущества </vt:lpstr>
      <vt:lpstr>Правовая работа </vt:lpstr>
      <vt:lpstr>Муниципальная и кадровая  служба</vt:lpstr>
      <vt:lpstr>Муниципальные услуги</vt:lpstr>
      <vt:lpstr>Муниципальные услуги</vt:lpstr>
      <vt:lpstr>Муниципальные услуги</vt:lpstr>
      <vt:lpstr>Муниципальные услуги</vt:lpstr>
      <vt:lpstr>Муниципальные услуги</vt:lpstr>
      <vt:lpstr>Закупки для муниципальных нужд </vt:lpstr>
      <vt:lpstr>Трудоустройство несовершеннолетних</vt:lpstr>
      <vt:lpstr>Трудоустройство несовершеннолетних</vt:lpstr>
      <vt:lpstr>Воинский учет</vt:lpstr>
      <vt:lpstr>Образование</vt:lpstr>
      <vt:lpstr>Образование</vt:lpstr>
      <vt:lpstr>Образование</vt:lpstr>
      <vt:lpstr>Культура</vt:lpstr>
      <vt:lpstr>Физическая культура и спорт</vt:lpstr>
      <vt:lpstr>Физическая культура и спорт</vt:lpstr>
      <vt:lpstr>Физическая культура и спорт </vt:lpstr>
      <vt:lpstr>Торговля и бытовое обслуживание</vt:lpstr>
      <vt:lpstr>Работа с общественными организациями</vt:lpstr>
      <vt:lpstr>Планы администрации ГП «Микунь»  на 2017 год</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работе администрации ГП «Микунь» за 2014 год.</dc:title>
  <dc:creator>Searge</dc:creator>
  <cp:lastModifiedBy>Заинчковская</cp:lastModifiedBy>
  <cp:revision>43</cp:revision>
  <dcterms:created xsi:type="dcterms:W3CDTF">2015-03-29T10:19:04Z</dcterms:created>
  <dcterms:modified xsi:type="dcterms:W3CDTF">2017-04-28T08:06:08Z</dcterms:modified>
</cp:coreProperties>
</file>