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2"/>
  </p:notesMasterIdLst>
  <p:sldIdLst>
    <p:sldId id="269" r:id="rId2"/>
    <p:sldId id="256" r:id="rId3"/>
    <p:sldId id="259" r:id="rId4"/>
    <p:sldId id="257" r:id="rId5"/>
    <p:sldId id="265" r:id="rId6"/>
    <p:sldId id="276" r:id="rId7"/>
    <p:sldId id="297" r:id="rId8"/>
    <p:sldId id="263" r:id="rId9"/>
    <p:sldId id="264" r:id="rId10"/>
    <p:sldId id="278" r:id="rId11"/>
    <p:sldId id="270" r:id="rId12"/>
    <p:sldId id="272" r:id="rId13"/>
    <p:sldId id="267" r:id="rId14"/>
    <p:sldId id="266" r:id="rId15"/>
    <p:sldId id="271" r:id="rId16"/>
    <p:sldId id="262" r:id="rId17"/>
    <p:sldId id="295" r:id="rId18"/>
    <p:sldId id="296" r:id="rId19"/>
    <p:sldId id="275" r:id="rId20"/>
    <p:sldId id="274" r:id="rId21"/>
    <p:sldId id="280" r:id="rId22"/>
    <p:sldId id="281" r:id="rId23"/>
    <p:sldId id="282" r:id="rId24"/>
    <p:sldId id="283" r:id="rId25"/>
    <p:sldId id="284" r:id="rId26"/>
    <p:sldId id="285" r:id="rId27"/>
    <p:sldId id="299" r:id="rId28"/>
    <p:sldId id="286" r:id="rId29"/>
    <p:sldId id="287" r:id="rId30"/>
    <p:sldId id="288" r:id="rId31"/>
    <p:sldId id="289" r:id="rId32"/>
    <p:sldId id="290" r:id="rId33"/>
    <p:sldId id="292" r:id="rId34"/>
    <p:sldId id="291" r:id="rId35"/>
    <p:sldId id="293" r:id="rId36"/>
    <p:sldId id="294" r:id="rId37"/>
    <p:sldId id="261" r:id="rId38"/>
    <p:sldId id="279" r:id="rId39"/>
    <p:sldId id="298" r:id="rId40"/>
    <p:sldId id="268" r:id="rId41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340" autoAdjust="0"/>
  </p:normalViewPr>
  <p:slideViewPr>
    <p:cSldViewPr>
      <p:cViewPr varScale="1">
        <p:scale>
          <a:sx n="107" d="100"/>
          <a:sy n="107" d="100"/>
        </p:scale>
        <p:origin x="-172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7"/>
  <c:chart>
    <c:title>
      <c:tx>
        <c:rich>
          <a:bodyPr/>
          <a:lstStyle/>
          <a:p>
            <a:pPr>
              <a:defRPr/>
            </a:pPr>
            <a:r>
              <a:rPr lang="ru-RU"/>
              <a:t>Пгт.Усогорск</a:t>
            </a:r>
          </a:p>
        </c:rich>
      </c:tx>
      <c:layout/>
    </c:title>
    <c:view3D>
      <c:perspective val="30"/>
    </c:view3D>
    <c:plotArea>
      <c:layout>
        <c:manualLayout>
          <c:layoutTarget val="inner"/>
          <c:xMode val="edge"/>
          <c:yMode val="edge"/>
          <c:x val="0.14774679206765848"/>
          <c:y val="0.22911024807965141"/>
          <c:w val="0.81367296101876152"/>
          <c:h val="0.73617003729635588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01.01.2018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FF00"/>
              </a:solidFill>
            </a:ln>
          </c:spPr>
          <c:dLbls>
            <c:dLbl>
              <c:idx val="0"/>
              <c:layout>
                <c:manualLayout>
                  <c:x val="2.7777777777777894E-2"/>
                  <c:y val="1.7359857311996987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5</a:t>
                    </a:r>
                    <a:r>
                      <a:rPr lang="ru-RU" b="1" dirty="0" smtClean="0"/>
                      <a:t>5 человек</a:t>
                    </a:r>
                    <a:endParaRPr lang="en-US" b="1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0802347623213767E-2"/>
                  <c:y val="2.8933095519995018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6</a:t>
                    </a:r>
                    <a:r>
                      <a:rPr lang="ru-RU" b="1" dirty="0" smtClean="0"/>
                      <a:t>1 человек </a:t>
                    </a:r>
                    <a:endParaRPr lang="en-US" b="1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Родилось</c:v>
                </c:pt>
                <c:pt idx="1">
                  <c:v>Умерло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53</c:v>
                </c:pt>
                <c:pt idx="1">
                  <c:v>60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01.01.2019</c:v>
                </c:pt>
              </c:strCache>
            </c:strRef>
          </c:tx>
          <c:spPr>
            <a:solidFill>
              <a:srgbClr val="C00000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4.012345679012348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48</a:t>
                    </a:r>
                    <a:r>
                      <a:rPr lang="ru-RU" b="1" dirty="0" smtClean="0"/>
                      <a:t> человек</a:t>
                    </a:r>
                    <a:endParaRPr lang="en-US" b="1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2.7777777777777894E-2"/>
                  <c:y val="2.8933095519995018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6</a:t>
                    </a:r>
                    <a:r>
                      <a:rPr lang="ru-RU" b="1" dirty="0" smtClean="0"/>
                      <a:t>4 человека</a:t>
                    </a:r>
                    <a:endParaRPr lang="en-US" b="1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Родилось</c:v>
                </c:pt>
                <c:pt idx="1">
                  <c:v>Умерло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48</c:v>
                </c:pt>
                <c:pt idx="1">
                  <c:v>61</c:v>
                </c:pt>
              </c:numCache>
            </c:numRef>
          </c:val>
        </c:ser>
        <c:dLbls>
          <c:showVal val="1"/>
        </c:dLbls>
        <c:shape val="box"/>
        <c:axId val="76817152"/>
        <c:axId val="52844032"/>
        <c:axId val="0"/>
      </c:bar3DChart>
      <c:catAx>
        <c:axId val="76817152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52844032"/>
        <c:crosses val="autoZero"/>
        <c:auto val="1"/>
        <c:lblAlgn val="ctr"/>
        <c:lblOffset val="100"/>
      </c:catAx>
      <c:valAx>
        <c:axId val="52844032"/>
        <c:scaling>
          <c:orientation val="minMax"/>
        </c:scaling>
        <c:delete val="1"/>
        <c:axPos val="b"/>
        <c:numFmt formatCode="General" sourceLinked="1"/>
        <c:majorTickMark val="none"/>
        <c:tickLblPos val="nextTo"/>
        <c:crossAx val="76817152"/>
        <c:crosses val="autoZero"/>
        <c:crossBetween val="between"/>
      </c:valAx>
    </c:plotArea>
    <c:legend>
      <c:legendPos val="t"/>
      <c:layout/>
    </c:legend>
    <c:plotVisOnly val="1"/>
  </c:chart>
  <c:txPr>
    <a:bodyPr/>
    <a:lstStyle/>
    <a:p>
      <a:pPr>
        <a:defRPr sz="1800">
          <a:latin typeface="Book Antiqua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3600">
                <a:latin typeface="Book Antiqua" pitchFamily="18" charset="0"/>
              </a:defRPr>
            </a:pPr>
            <a:r>
              <a:rPr lang="ru-RU" sz="3600" dirty="0" smtClean="0">
                <a:latin typeface="Book Antiqua" pitchFamily="18" charset="0"/>
              </a:rPr>
              <a:t>2018 год </a:t>
            </a:r>
            <a:endParaRPr lang="ru-RU" sz="3600" dirty="0">
              <a:latin typeface="Book Antiqua" pitchFamily="18" charset="0"/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рублей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Профицит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24243120.879999999</c:v>
                </c:pt>
                <c:pt idx="1">
                  <c:v>23941698.170000009</c:v>
                </c:pt>
                <c:pt idx="2">
                  <c:v>301422.71000000002</c:v>
                </c:pt>
              </c:numCache>
            </c:numRef>
          </c:val>
        </c:ser>
        <c:gapWidth val="95"/>
        <c:axId val="76232960"/>
        <c:axId val="76238848"/>
      </c:barChart>
      <c:catAx>
        <c:axId val="76232960"/>
        <c:scaling>
          <c:orientation val="minMax"/>
        </c:scaling>
        <c:axPos val="b"/>
        <c:majorTickMark val="none"/>
        <c:tickLblPos val="nextTo"/>
        <c:crossAx val="76238848"/>
        <c:crosses val="autoZero"/>
        <c:auto val="1"/>
        <c:lblAlgn val="ctr"/>
        <c:lblOffset val="100"/>
      </c:catAx>
      <c:valAx>
        <c:axId val="76238848"/>
        <c:scaling>
          <c:orientation val="minMax"/>
        </c:scaling>
        <c:axPos val="l"/>
        <c:majorGridlines/>
        <c:numFmt formatCode="#,##0.00" sourceLinked="1"/>
        <c:majorTickMark val="none"/>
        <c:tickLblPos val="nextTo"/>
        <c:txPr>
          <a:bodyPr/>
          <a:lstStyle/>
          <a:p>
            <a:pPr>
              <a:defRPr>
                <a:latin typeface="Book Antiqua" pitchFamily="18" charset="0"/>
              </a:defRPr>
            </a:pPr>
            <a:endParaRPr lang="ru-RU"/>
          </a:p>
        </c:txPr>
        <c:crossAx val="7623296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2000" b="1">
                <a:latin typeface="Book Antiqua" pitchFamily="18" charset="0"/>
              </a:defRPr>
            </a:pPr>
            <a:endParaRPr lang="ru-RU"/>
          </a:p>
        </c:txPr>
      </c:dTable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Поступления в бюджет</a:t>
            </a:r>
            <a:endParaRPr lang="ru-RU" dirty="0"/>
          </a:p>
        </c:rich>
      </c:tx>
      <c:layout>
        <c:manualLayout>
          <c:xMode val="edge"/>
          <c:yMode val="edge"/>
          <c:x val="0.3104428033020265"/>
          <c:y val="0"/>
        </c:manualLayout>
      </c:layout>
    </c:title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рублей</c:v>
                </c:pt>
              </c:strCache>
            </c:strRef>
          </c:tx>
          <c:spPr>
            <a:solidFill>
              <a:schemeClr val="accent5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</c:spPr>
          <c:cat>
            <c:strRef>
              <c:f>Лист1!$A$2:$A$4</c:f>
              <c:strCache>
                <c:ptCount val="3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17775627.279999997</c:v>
                </c:pt>
                <c:pt idx="1">
                  <c:v>14882170.369999999</c:v>
                </c:pt>
                <c:pt idx="2">
                  <c:v>24243120.879999999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т.ч.собственных средств</c:v>
                </c:pt>
              </c:strCache>
            </c:strRef>
          </c:tx>
          <c:spPr>
            <a:solidFill>
              <a:srgbClr val="FFC000"/>
            </a:solidFill>
          </c:spPr>
          <c:cat>
            <c:strRef>
              <c:f>Лист1!$A$2:$A$4</c:f>
              <c:strCache>
                <c:ptCount val="3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10980690.83</c:v>
                </c:pt>
                <c:pt idx="1">
                  <c:v>13656307.26</c:v>
                </c:pt>
                <c:pt idx="2">
                  <c:v>14308123.449999982</c:v>
                </c:pt>
              </c:numCache>
            </c:numRef>
          </c:val>
        </c:ser>
        <c:shape val="cylinder"/>
        <c:axId val="76302592"/>
        <c:axId val="59731968"/>
        <c:axId val="36137600"/>
      </c:bar3DChart>
      <c:catAx>
        <c:axId val="76302592"/>
        <c:scaling>
          <c:orientation val="minMax"/>
        </c:scaling>
        <c:axPos val="b"/>
        <c:majorTickMark val="none"/>
        <c:tickLblPos val="nextTo"/>
        <c:crossAx val="59731968"/>
        <c:crosses val="autoZero"/>
        <c:auto val="1"/>
        <c:lblAlgn val="ctr"/>
        <c:lblOffset val="100"/>
      </c:catAx>
      <c:valAx>
        <c:axId val="59731968"/>
        <c:scaling>
          <c:orientation val="minMax"/>
        </c:scaling>
        <c:delete val="1"/>
        <c:axPos val="l"/>
        <c:majorGridlines/>
        <c:numFmt formatCode="#,##0.00" sourceLinked="1"/>
        <c:majorTickMark val="none"/>
        <c:tickLblPos val="nextTo"/>
        <c:crossAx val="76302592"/>
        <c:crosses val="autoZero"/>
        <c:crossBetween val="between"/>
      </c:valAx>
      <c:serAx>
        <c:axId val="36137600"/>
        <c:scaling>
          <c:orientation val="minMax"/>
        </c:scaling>
        <c:axPos val="b"/>
        <c:majorTickMark val="none"/>
        <c:tickLblPos val="nextTo"/>
        <c:crossAx val="59731968"/>
        <c:crosses val="autoZero"/>
      </c:serAx>
      <c:dTable>
        <c:showHorzBorder val="1"/>
        <c:showVertBorder val="1"/>
        <c:showOutline val="1"/>
        <c:showKeys val="1"/>
      </c:dTable>
      <c:spPr>
        <a:solidFill>
          <a:schemeClr val="accent3">
            <a:lumMod val="20000"/>
            <a:lumOff val="80000"/>
          </a:schemeClr>
        </a:solidFill>
      </c:spPr>
    </c:plotArea>
    <c:plotVisOnly val="1"/>
  </c:chart>
  <c:txPr>
    <a:bodyPr/>
    <a:lstStyle/>
    <a:p>
      <a:pPr>
        <a:defRPr sz="1800" b="1">
          <a:latin typeface="Book Antiqua" pitchFamily="18" charset="0"/>
        </a:defRPr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6FBDF-9E60-496B-B0B2-EB52E1F273E1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199F6-CF30-4973-B575-8167ADBA3B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5A57-BD17-4A5A-88BF-72FA0876236A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9CA1D3C-E56C-4F8A-A153-F20E78F2B949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1285860"/>
            <a:ext cx="7358114" cy="45243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contourW="12700">
            <a:contourClr>
              <a:schemeClr val="accent1">
                <a:lumMod val="75000"/>
              </a:schemeClr>
            </a:contourClr>
          </a:sp3d>
        </p:spPr>
        <p:txBody>
          <a:bodyPr wrap="square" rtlCol="0">
            <a:spAutoFit/>
          </a:bodyPr>
          <a:lstStyle/>
          <a:p>
            <a:pPr algn="ctr"/>
            <a:endParaRPr lang="ru-RU" sz="3600" dirty="0" smtClean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Отчёт руководителя администрации муниципального образования городского поселения «Усогорск»</a:t>
            </a:r>
          </a:p>
          <a:p>
            <a:pPr algn="ctr"/>
            <a:endParaRPr lang="ru-RU" sz="3600" dirty="0" smtClean="0">
              <a:solidFill>
                <a:schemeClr val="accent1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за 2018 год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500174"/>
            <a:ext cx="2786082" cy="1428760"/>
          </a:xfrm>
        </p:spPr>
        <p:txBody>
          <a:bodyPr>
            <a:noAutofit/>
          </a:bodyPr>
          <a:lstStyle/>
          <a:p>
            <a:pPr algn="ctr"/>
            <a:r>
              <a:rPr lang="ru-RU" sz="1800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>   -- В 2018 году приватизировано </a:t>
            </a:r>
            <a:br>
              <a:rPr lang="ru-RU" sz="1800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</a:br>
            <a:r>
              <a:rPr lang="ru-RU" sz="1800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>15 квартир</a:t>
            </a:r>
            <a:br>
              <a:rPr lang="ru-RU" sz="1800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</a:b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42844" y="2857496"/>
            <a:ext cx="3286148" cy="2428892"/>
          </a:xfrm>
        </p:spPr>
        <p:txBody>
          <a:bodyPr>
            <a:normAutofit fontScale="62500" lnSpcReduction="20000"/>
          </a:bodyPr>
          <a:lstStyle/>
          <a:p>
            <a:endParaRPr lang="ru-RU" sz="1600" b="1" cap="all" dirty="0" smtClean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ook Antiqua" pitchFamily="18" charset="0"/>
            </a:endParaRPr>
          </a:p>
          <a:p>
            <a:endParaRPr lang="ru-RU" sz="2100" b="1" cap="all" dirty="0" smtClean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ook Antiqua" pitchFamily="18" charset="0"/>
            </a:endParaRPr>
          </a:p>
          <a:p>
            <a:pPr algn="ctr"/>
            <a:endParaRPr lang="ru-RU" sz="2100" b="1" cap="all" dirty="0" smtClean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ook Antiqua" pitchFamily="18" charset="0"/>
            </a:endParaRPr>
          </a:p>
          <a:p>
            <a:pPr algn="ctr"/>
            <a:endParaRPr lang="ru-RU" sz="2100" b="1" cap="all" dirty="0" smtClean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ook Antiqua" pitchFamily="18" charset="0"/>
            </a:endParaRPr>
          </a:p>
          <a:p>
            <a:pPr algn="ctr">
              <a:buFontTx/>
              <a:buChar char="-"/>
            </a:pPr>
            <a:r>
              <a:rPr lang="ru-RU" sz="21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>- В рамках муниципального жилищного контроля </a:t>
            </a:r>
          </a:p>
          <a:p>
            <a:pPr algn="ctr">
              <a:buFontTx/>
              <a:buChar char="-"/>
            </a:pPr>
            <a:r>
              <a:rPr lang="ru-RU" sz="21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>в 2018 году была проведена</a:t>
            </a:r>
          </a:p>
          <a:p>
            <a:pPr algn="ctr"/>
            <a:r>
              <a:rPr lang="ru-RU" sz="21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> </a:t>
            </a:r>
          </a:p>
          <a:p>
            <a:pPr algn="ctr">
              <a:buFontTx/>
              <a:buChar char="-"/>
            </a:pPr>
            <a:r>
              <a:rPr lang="ru-RU" sz="21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>1 плановая проверка юридического лица  и 2 внеплановые проверки по заявлению граждан</a:t>
            </a:r>
          </a:p>
          <a:p>
            <a:pPr algn="ctr"/>
            <a:endParaRPr lang="ru-RU" sz="2100" dirty="0">
              <a:latin typeface="Book Antiqua" pitchFamily="18" charset="0"/>
            </a:endParaRPr>
          </a:p>
        </p:txBody>
      </p:sp>
      <p:pic>
        <p:nvPicPr>
          <p:cNvPr id="5" name="Рисунок 4" descr="d6efc10fe943e8e1523c2d11d383902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6432" r="26432"/>
          <a:stretch>
            <a:fillRect/>
          </a:stretch>
        </p:blipFill>
        <p:spPr>
          <a:xfrm rot="420000">
            <a:off x="3352766" y="1343333"/>
            <a:ext cx="4688143" cy="3725283"/>
          </a:xfrm>
        </p:spPr>
      </p:pic>
      <p:sp>
        <p:nvSpPr>
          <p:cNvPr id="7" name="TextBox 6"/>
          <p:cNvSpPr txBox="1"/>
          <p:nvPr/>
        </p:nvSpPr>
        <p:spPr>
          <a:xfrm>
            <a:off x="428596" y="214290"/>
            <a:ext cx="800105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u="sng" dirty="0" smtClean="0">
                <a:latin typeface="Book Antiqua" pitchFamily="18" charset="0"/>
              </a:rPr>
              <a:t>Жилищный фонд </a:t>
            </a:r>
            <a:r>
              <a:rPr lang="ru-RU" sz="2400" u="sng" dirty="0" err="1" smtClean="0">
                <a:latin typeface="Book Antiqua" pitchFamily="18" charset="0"/>
              </a:rPr>
              <a:t>п.Усогорск</a:t>
            </a:r>
            <a:r>
              <a:rPr lang="ru-RU" sz="2400" u="sng" dirty="0" smtClean="0">
                <a:latin typeface="Book Antiqua" pitchFamily="18" charset="0"/>
              </a:rPr>
              <a:t> </a:t>
            </a:r>
            <a:r>
              <a:rPr lang="ru-RU" sz="2400" dirty="0" smtClean="0">
                <a:latin typeface="Book Antiqua" pitchFamily="18" charset="0"/>
              </a:rPr>
              <a:t>– 2588 квартир 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5643578"/>
            <a:ext cx="850112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Book Antiqua" pitchFamily="18" charset="0"/>
              </a:rPr>
              <a:t>Муниципальных квартир - 201, что составляет 6,9%</a:t>
            </a:r>
            <a:endParaRPr lang="ru-RU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2143140"/>
          </a:xfrm>
        </p:spPr>
        <p:txBody>
          <a:bodyPr>
            <a:normAutofit fontScale="90000"/>
          </a:bodyPr>
          <a:lstStyle/>
          <a:p>
            <a: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/>
            </a:r>
            <a:b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</a:br>
            <a: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/>
            </a:r>
            <a:b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</a:br>
            <a: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/>
            </a:r>
            <a:b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</a:br>
            <a: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/>
            </a:r>
            <a:b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</a:br>
            <a: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/>
            </a:r>
            <a:b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</a:br>
            <a: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/>
            </a:r>
            <a:b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</a:br>
            <a: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/>
            </a:r>
            <a:b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</a:br>
            <a: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/>
            </a:r>
            <a:b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</a:br>
            <a:r>
              <a:rPr lang="ru-RU" sz="54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/>
            </a:r>
            <a:br>
              <a:rPr lang="ru-RU" sz="54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</a:br>
            <a:endParaRPr lang="ru-RU" dirty="0"/>
          </a:p>
        </p:txBody>
      </p:sp>
      <p:pic>
        <p:nvPicPr>
          <p:cNvPr id="9" name="Содержимое 8" descr="dom-i-semiya-fot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3000372"/>
            <a:ext cx="7572427" cy="3500462"/>
          </a:xfrm>
        </p:spPr>
      </p:pic>
      <p:sp>
        <p:nvSpPr>
          <p:cNvPr id="8" name="Прямоугольник 7"/>
          <p:cNvSpPr/>
          <p:nvPr/>
        </p:nvSpPr>
        <p:spPr>
          <a:xfrm>
            <a:off x="428596" y="928670"/>
            <a:ext cx="83582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>- На 01 января 2019 года на учете в качестве нуждающихся в жилых помещениях,  предоставляемых по договорам социального найма, </a:t>
            </a:r>
            <a:r>
              <a:rPr lang="ru-RU" b="1" u="sng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>состоят 10 семей</a:t>
            </a:r>
          </a:p>
          <a:p>
            <a:pPr>
              <a:buFontTx/>
              <a:buChar char="-"/>
            </a:pPr>
            <a:endParaRPr lang="ru-RU" b="1" cap="all" dirty="0" smtClean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ook Antiqua" pitchFamily="18" charset="0"/>
            </a:endParaRPr>
          </a:p>
          <a:p>
            <a:pPr>
              <a:buFontTx/>
              <a:buChar char="-"/>
            </a:pPr>
            <a:r>
              <a:rPr lang="ru-RU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>- В 2018 году предоставлено </a:t>
            </a:r>
            <a:r>
              <a:rPr lang="ru-RU" b="1" u="sng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>5 жилых помещений </a:t>
            </a:r>
            <a:r>
              <a:rPr lang="ru-RU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>: </a:t>
            </a:r>
          </a:p>
          <a:p>
            <a:pPr>
              <a:buFontTx/>
              <a:buChar char="-"/>
            </a:pPr>
            <a:r>
              <a:rPr lang="ru-RU" b="1" u="sng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>2 квартиры </a:t>
            </a:r>
            <a:r>
              <a:rPr lang="ru-RU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>и </a:t>
            </a:r>
            <a:r>
              <a:rPr lang="ru-RU" b="1" u="sng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>3 комнаты </a:t>
            </a:r>
            <a:r>
              <a:rPr lang="ru-RU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>по улице 60 лет Октября, дом 6</a:t>
            </a:r>
          </a:p>
          <a:p>
            <a:pPr>
              <a:buFontTx/>
              <a:buChar char="-"/>
            </a:pPr>
            <a:endParaRPr lang="ru-RU" b="1" cap="all" dirty="0" smtClean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ook Antiqua" pitchFamily="18" charset="0"/>
            </a:endParaRPr>
          </a:p>
          <a:p>
            <a:pPr>
              <a:buFontTx/>
              <a:buChar char="-"/>
            </a:pP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802718" cy="178595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sz="4000" dirty="0" smtClean="0">
                <a:latin typeface="Book Antiqua" pitchFamily="18" charset="0"/>
              </a:rPr>
              <a:t/>
            </a:r>
            <a:br>
              <a:rPr lang="ru-RU" sz="4000" dirty="0" smtClean="0">
                <a:latin typeface="Book Antiqua" pitchFamily="18" charset="0"/>
              </a:rPr>
            </a:br>
            <a:r>
              <a:rPr lang="ru-RU" sz="4000" dirty="0" smtClean="0">
                <a:latin typeface="Book Antiqua" pitchFamily="18" charset="0"/>
              </a:rPr>
              <a:t/>
            </a:r>
            <a:br>
              <a:rPr lang="ru-RU" sz="4000" dirty="0" smtClean="0">
                <a:latin typeface="Book Antiqua" pitchFamily="18" charset="0"/>
              </a:rPr>
            </a:br>
            <a:r>
              <a:rPr lang="ru-RU" sz="4000" dirty="0" smtClean="0">
                <a:latin typeface="Book Antiqua" pitchFamily="18" charset="0"/>
              </a:rPr>
              <a:t/>
            </a:r>
            <a:br>
              <a:rPr lang="ru-RU" sz="4000" dirty="0" smtClean="0">
                <a:latin typeface="Book Antiqua" pitchFamily="18" charset="0"/>
              </a:rPr>
            </a:br>
            <a:r>
              <a:rPr lang="ru-RU" sz="4000" dirty="0" smtClean="0">
                <a:latin typeface="Book Antiqua" pitchFamily="18" charset="0"/>
              </a:rPr>
              <a:t/>
            </a:r>
            <a:br>
              <a:rPr lang="ru-RU" sz="4000" dirty="0" smtClean="0">
                <a:latin typeface="Book Antiqua" pitchFamily="18" charset="0"/>
              </a:rPr>
            </a:br>
            <a:r>
              <a:rPr lang="ru-RU" sz="4000" dirty="0" smtClean="0">
                <a:latin typeface="Book Antiqua" pitchFamily="18" charset="0"/>
              </a:rPr>
              <a:t/>
            </a:r>
            <a:br>
              <a:rPr lang="ru-RU" sz="4000" dirty="0" smtClean="0">
                <a:latin typeface="Book Antiqua" pitchFamily="18" charset="0"/>
              </a:rPr>
            </a:br>
            <a:r>
              <a:rPr lang="ru-RU" sz="4000" dirty="0" smtClean="0">
                <a:solidFill>
                  <a:srgbClr val="C00000"/>
                </a:solidFill>
                <a:latin typeface="Book Antiqua" pitchFamily="18" charset="0"/>
              </a:rPr>
              <a:t>Муниципальное имущество</a:t>
            </a:r>
            <a:r>
              <a:rPr lang="ru-RU" sz="4000" dirty="0" smtClean="0">
                <a:solidFill>
                  <a:schemeClr val="bg1"/>
                </a:solidFill>
                <a:latin typeface="Book Antiqua" pitchFamily="18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Book Antiqua" pitchFamily="18" charset="0"/>
              </a:rPr>
            </a:br>
            <a:r>
              <a:rPr lang="ru-RU" sz="1800" u="sng" dirty="0" smtClean="0">
                <a:solidFill>
                  <a:srgbClr val="C00000"/>
                </a:solidFill>
                <a:latin typeface="Book Antiqua" pitchFamily="18" charset="0"/>
              </a:rPr>
              <a:t>Задача:  </a:t>
            </a:r>
            <a:r>
              <a:rPr lang="ru-RU" sz="1800" dirty="0" smtClean="0">
                <a:solidFill>
                  <a:schemeClr val="bg1"/>
                </a:solidFill>
                <a:latin typeface="Book Antiqua" pitchFamily="18" charset="0"/>
              </a:rPr>
              <a:t>эффективное использование муниципального имущества, повышение неналоговых поступлений в бюджет МО </a:t>
            </a:r>
            <a:br>
              <a:rPr lang="ru-RU" sz="1800" dirty="0" smtClean="0">
                <a:solidFill>
                  <a:schemeClr val="bg1"/>
                </a:solidFill>
                <a:latin typeface="Book Antiqua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Book Antiqua" pitchFamily="18" charset="0"/>
              </a:rPr>
              <a:t>за счет сдачи в аренду муниципального имущества</a:t>
            </a:r>
            <a:r>
              <a:rPr lang="ru-RU" sz="1800" dirty="0" smtClean="0">
                <a:latin typeface="Book Antiqua" pitchFamily="18" charset="0"/>
              </a:rPr>
              <a:t/>
            </a:r>
            <a:br>
              <a:rPr lang="ru-RU" sz="1800" dirty="0" smtClean="0">
                <a:latin typeface="Book Antiqua" pitchFamily="18" charset="0"/>
              </a:rPr>
            </a:br>
            <a:endParaRPr lang="ru-RU" sz="1800" dirty="0">
              <a:latin typeface="Book Antiqu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428868"/>
            <a:ext cx="7772400" cy="178550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Book Antiqua" pitchFamily="18" charset="0"/>
              </a:rPr>
              <a:t>Количество нежилых помещений в собственности МО – </a:t>
            </a:r>
            <a:r>
              <a:rPr lang="ru-RU" sz="2800" dirty="0" smtClean="0">
                <a:solidFill>
                  <a:srgbClr val="C00000"/>
                </a:solidFill>
                <a:latin typeface="Book Antiqua" pitchFamily="18" charset="0"/>
              </a:rPr>
              <a:t>38</a:t>
            </a:r>
          </a:p>
          <a:p>
            <a:pPr algn="ctr"/>
            <a:r>
              <a:rPr lang="ru-RU" sz="2800" dirty="0" smtClean="0">
                <a:latin typeface="Book Antiqua" pitchFamily="18" charset="0"/>
              </a:rPr>
              <a:t>Поступления в 2018 году за аренду нежилых помещений составили </a:t>
            </a:r>
            <a:r>
              <a:rPr lang="ru-RU" sz="2800" dirty="0" smtClean="0">
                <a:solidFill>
                  <a:srgbClr val="C00000"/>
                </a:solidFill>
                <a:latin typeface="Book Antiqua" pitchFamily="18" charset="0"/>
              </a:rPr>
              <a:t>1 464 946,93 </a:t>
            </a:r>
            <a:r>
              <a:rPr lang="ru-RU" sz="2800" dirty="0" smtClean="0">
                <a:latin typeface="Book Antiqua" pitchFamily="18" charset="0"/>
              </a:rPr>
              <a:t>рублей.</a:t>
            </a:r>
            <a:endParaRPr lang="ru-RU" sz="2800" dirty="0">
              <a:latin typeface="Book Antiqua" pitchFamily="18" charset="0"/>
            </a:endParaRPr>
          </a:p>
        </p:txBody>
      </p:sp>
      <p:pic>
        <p:nvPicPr>
          <p:cNvPr id="1026" name="Picture 2" descr="C:\Documents and Settings\Администратор\Рабочий стол\Новая папка (3)\subarenda_1_11145051-400x2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4643446"/>
            <a:ext cx="5143536" cy="18287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305800" cy="64294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Book Antiqua" pitchFamily="18" charset="0"/>
              </a:rPr>
              <a:t>                               Землеустройство</a:t>
            </a:r>
            <a:endParaRPr lang="ru-RU" sz="3200" b="1" dirty="0">
              <a:latin typeface="Book Antiqu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3143272" cy="178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857620" y="1142984"/>
            <a:ext cx="4857784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Общая площадь земли Администрации МО ГП «Усогорск» – 1100 га</a:t>
            </a:r>
          </a:p>
          <a:p>
            <a:pPr algn="ctr">
              <a:buFont typeface="Wingdings" pitchFamily="2" charset="2"/>
              <a:buChar char="§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 в черте – 613 га</a:t>
            </a:r>
          </a:p>
          <a:p>
            <a:pPr algn="ctr">
              <a:buFont typeface="Wingdings" pitchFamily="2" charset="2"/>
              <a:buChar char="§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 за чертой – 487 га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7158" y="2786058"/>
            <a:ext cx="8501122" cy="34163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u="sng" dirty="0" smtClean="0">
                <a:latin typeface="Book Antiqua" pitchFamily="18" charset="0"/>
              </a:rPr>
              <a:t>Количество земельных участков, используемых гражданами: </a:t>
            </a:r>
          </a:p>
          <a:p>
            <a:pPr algn="ctr"/>
            <a:endParaRPr lang="ru-RU" b="1" u="sng" dirty="0" smtClean="0">
              <a:latin typeface="Book Antiqua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Book Antiqua" pitchFamily="18" charset="0"/>
              </a:rPr>
              <a:t> для ведения личного подсобного хозяйства – 228 на площади 20,4 гектара;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Book Antiqua" pitchFamily="18" charset="0"/>
              </a:rPr>
              <a:t> для садоводства – 390 участков на площади 25,2 гектара;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Book Antiqua" pitchFamily="18" charset="0"/>
              </a:rPr>
              <a:t> для огородничества – 574 участка на площади 27,5 гектара;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Book Antiqua" pitchFamily="18" charset="0"/>
              </a:rPr>
              <a:t> гаражи в количестве 600 участков на площади 2,3 гектара;</a:t>
            </a:r>
          </a:p>
          <a:p>
            <a:r>
              <a:rPr lang="ru-RU" dirty="0" smtClean="0">
                <a:latin typeface="Book Antiqua" pitchFamily="18" charset="0"/>
              </a:rPr>
              <a:t> </a:t>
            </a:r>
          </a:p>
          <a:p>
            <a:r>
              <a:rPr lang="ru-RU" b="1" dirty="0" smtClean="0">
                <a:latin typeface="Book Antiqua" pitchFamily="18" charset="0"/>
              </a:rPr>
              <a:t>41 юридическое лицо </a:t>
            </a:r>
            <a:r>
              <a:rPr lang="ru-RU" dirty="0" smtClean="0">
                <a:latin typeface="Book Antiqua" pitchFamily="18" charset="0"/>
              </a:rPr>
              <a:t>использует на территории МО ГП «Усогорск» земельные участки общей площадью 55,79 гектара. </a:t>
            </a:r>
          </a:p>
          <a:p>
            <a:endParaRPr lang="ru-RU" dirty="0" smtClean="0">
              <a:latin typeface="Book Antiqua" pitchFamily="18" charset="0"/>
            </a:endParaRPr>
          </a:p>
          <a:p>
            <a:r>
              <a:rPr lang="ru-RU" dirty="0" smtClean="0">
                <a:latin typeface="Book Antiqua" pitchFamily="18" charset="0"/>
              </a:rPr>
              <a:t>ООО «</a:t>
            </a:r>
            <a:r>
              <a:rPr lang="ru-RU" dirty="0" err="1" smtClean="0">
                <a:latin typeface="Book Antiqua" pitchFamily="18" charset="0"/>
              </a:rPr>
              <a:t>Лузалес</a:t>
            </a:r>
            <a:r>
              <a:rPr lang="ru-RU" dirty="0" smtClean="0">
                <a:latin typeface="Book Antiqua" pitchFamily="18" charset="0"/>
              </a:rPr>
              <a:t>» оформило 6 земельных участков на площади 14,35 гектара.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57200" y="571480"/>
            <a:ext cx="8305800" cy="50006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Сделки с землей, заключенные в 2018 году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Book Antiqua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85786" y="1214422"/>
          <a:ext cx="7715308" cy="4312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084"/>
                <a:gridCol w="1571636"/>
                <a:gridCol w="1357322"/>
                <a:gridCol w="2000266"/>
              </a:tblGrid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Сделки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договоров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Площадь, </a:t>
                      </a:r>
                    </a:p>
                    <a:p>
                      <a:pPr algn="ctr"/>
                      <a:r>
                        <a:rPr lang="ru-RU" dirty="0" smtClean="0"/>
                        <a:t>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Сумма, </a:t>
                      </a:r>
                    </a:p>
                    <a:p>
                      <a:pPr algn="ctr"/>
                      <a:r>
                        <a:rPr lang="ru-RU" dirty="0" smtClean="0"/>
                        <a:t>руб.</a:t>
                      </a:r>
                      <a:endParaRPr lang="ru-RU" dirty="0"/>
                    </a:p>
                  </a:txBody>
                  <a:tcPr/>
                </a:tc>
              </a:tr>
              <a:tr h="105371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Book Antiqua" pitchFamily="18" charset="0"/>
                        </a:rPr>
                        <a:t>Продажа земельных участков собственникам зданий, расположенных на этих участках (без торгов)</a:t>
                      </a:r>
                      <a:endParaRPr lang="ru-RU" sz="1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Book Antiqua" pitchFamily="18" charset="0"/>
                      </a:endParaRPr>
                    </a:p>
                    <a:p>
                      <a:pPr algn="ctr"/>
                      <a:endParaRPr lang="ru-RU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Book Antiqua" pitchFamily="18" charset="0"/>
                        </a:rPr>
                        <a:t>100</a:t>
                      </a:r>
                      <a:endParaRPr lang="ru-RU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Book Antiqua" pitchFamily="18" charset="0"/>
                      </a:endParaRPr>
                    </a:p>
                    <a:p>
                      <a:pPr algn="ctr"/>
                      <a:endParaRPr lang="ru-RU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Book Antiqua" pitchFamily="18" charset="0"/>
                        </a:rPr>
                        <a:t>5,5</a:t>
                      </a:r>
                      <a:endParaRPr lang="ru-RU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Book Antiqua" pitchFamily="18" charset="0"/>
                      </a:endParaRPr>
                    </a:p>
                    <a:p>
                      <a:pPr algn="ctr"/>
                      <a:endParaRPr lang="ru-RU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Book Antiqua" pitchFamily="18" charset="0"/>
                        </a:rPr>
                        <a:t>960 251,0</a:t>
                      </a:r>
                      <a:endParaRPr lang="ru-RU" b="1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1051584"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Book Antiqua" pitchFamily="18" charset="0"/>
                        </a:rPr>
                        <a:t>Аренда земельных участков</a:t>
                      </a:r>
                      <a:endParaRPr lang="ru-RU" sz="1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Book Antiqua" pitchFamily="18" charset="0"/>
                        </a:rPr>
                        <a:t>78</a:t>
                      </a:r>
                      <a:endParaRPr lang="ru-RU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Book Antiqua" pitchFamily="18" charset="0"/>
                        </a:rPr>
                        <a:t>15,4</a:t>
                      </a:r>
                      <a:endParaRPr lang="ru-RU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Book Antiqua" pitchFamily="18" charset="0"/>
                        </a:rPr>
                        <a:t>272 282,85</a:t>
                      </a:r>
                      <a:endParaRPr lang="ru-RU" b="1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105371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Book Antiqua" pitchFamily="18" charset="0"/>
                        </a:rPr>
                        <a:t>Соглашение о перераспределении (увеличение) земельного участка, находящегося в частной собственности</a:t>
                      </a:r>
                      <a:endParaRPr lang="ru-RU" sz="1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Book Antiqua" pitchFamily="18" charset="0"/>
                      </a:endParaRPr>
                    </a:p>
                    <a:p>
                      <a:pPr algn="ctr"/>
                      <a:endParaRPr lang="ru-RU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Book Antiqua" pitchFamily="18" charset="0"/>
                        </a:rPr>
                        <a:t>9</a:t>
                      </a:r>
                      <a:endParaRPr lang="ru-RU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Book Antiqua" pitchFamily="18" charset="0"/>
                      </a:endParaRPr>
                    </a:p>
                    <a:p>
                      <a:pPr algn="ctr"/>
                      <a:endParaRPr lang="ru-RU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Book Antiqua" pitchFamily="18" charset="0"/>
                        </a:rPr>
                        <a:t>0,77</a:t>
                      </a:r>
                      <a:endParaRPr lang="ru-RU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Book Antiqua" pitchFamily="18" charset="0"/>
                      </a:endParaRPr>
                    </a:p>
                    <a:p>
                      <a:pPr algn="ctr"/>
                      <a:endParaRPr lang="ru-RU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Book Antiqua" pitchFamily="18" charset="0"/>
                        </a:rPr>
                        <a:t>47 458,54</a:t>
                      </a:r>
                      <a:endParaRPr lang="ru-RU" b="1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8596" y="5715016"/>
            <a:ext cx="8358246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Book Antiqua" pitchFamily="18" charset="0"/>
              </a:rPr>
              <a:t>   </a:t>
            </a:r>
          </a:p>
          <a:p>
            <a:r>
              <a:rPr lang="ru-RU" b="1" dirty="0" smtClean="0">
                <a:latin typeface="Book Antiqua" pitchFamily="18" charset="0"/>
              </a:rPr>
              <a:t>В 2018 году было </a:t>
            </a:r>
            <a:r>
              <a:rPr lang="ru-RU" b="1" dirty="0" smtClean="0">
                <a:latin typeface="Book Antiqua" pitchFamily="18" charset="0"/>
              </a:rPr>
              <a:t>осуществлено </a:t>
            </a:r>
            <a:r>
              <a:rPr lang="ru-RU" b="1" dirty="0" smtClean="0">
                <a:latin typeface="Book Antiqua" pitchFamily="18" charset="0"/>
              </a:rPr>
              <a:t>сделок с землей на сумму 1 279 992,39 </a:t>
            </a:r>
            <a:r>
              <a:rPr lang="ru-RU" b="1" dirty="0" err="1" smtClean="0">
                <a:latin typeface="Book Antiqua" pitchFamily="18" charset="0"/>
              </a:rPr>
              <a:t>руб</a:t>
            </a:r>
            <a:endParaRPr lang="ru-RU" b="1" dirty="0" smtClean="0">
              <a:latin typeface="Book Antiqua" pitchFamily="18" charset="0"/>
            </a:endParaRPr>
          </a:p>
          <a:p>
            <a:endParaRPr lang="ru-RU" b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86765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Book Antiqua" pitchFamily="18" charset="0"/>
              </a:rPr>
              <a:t>В 2018 году поступило и рассмотрено 698 обращений граждан по земельным вопросам. </a:t>
            </a:r>
            <a:br>
              <a:rPr lang="ru-RU" sz="2400" b="1" dirty="0" smtClean="0">
                <a:latin typeface="Book Antiqua" pitchFamily="18" charset="0"/>
              </a:rPr>
            </a:br>
            <a:r>
              <a:rPr lang="ru-RU" sz="2400" b="1" dirty="0" smtClean="0">
                <a:latin typeface="Book Antiqua" pitchFamily="18" charset="0"/>
              </a:rPr>
              <a:t>Проведено 11 проверок муниципального земельного контроля (10 плановых проверок и 1 внеплановая проверка).</a:t>
            </a:r>
            <a:endParaRPr lang="ru-RU" sz="2400" b="1" dirty="0">
              <a:latin typeface="Book Antiqua" pitchFamily="18" charset="0"/>
            </a:endParaRPr>
          </a:p>
        </p:txBody>
      </p:sp>
      <p:pic>
        <p:nvPicPr>
          <p:cNvPr id="4" name="Содержимое 3" descr="org_zem_kontro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143248"/>
            <a:ext cx="8229600" cy="2817396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42918"/>
            <a:ext cx="7958166" cy="121444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Book Antiqua" pitchFamily="18" charset="0"/>
              </a:rPr>
              <a:t>Эффективность бюджетных расходов в сфере закупок товаров, работ, услуг для обеспечения муниципальных нужд</a:t>
            </a:r>
            <a:endParaRPr lang="ru-RU" sz="2400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2"/>
          </p:nvPr>
        </p:nvSpPr>
        <p:spPr>
          <a:xfrm>
            <a:off x="571472" y="2214554"/>
            <a:ext cx="3429024" cy="400052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endParaRPr lang="ru-RU" sz="2400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В 2018 году проведено </a:t>
            </a:r>
            <a:r>
              <a:rPr lang="ru-RU" sz="2400" b="1" dirty="0" smtClean="0">
                <a:solidFill>
                  <a:srgbClr val="FF0000"/>
                </a:solidFill>
                <a:latin typeface="Book Antiqua" pitchFamily="18" charset="0"/>
              </a:rPr>
              <a:t>25</a:t>
            </a: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 электронных аукционов и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 Antiqua" pitchFamily="18" charset="0"/>
              </a:rPr>
              <a:t>6</a:t>
            </a: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 запросов котировок.</a:t>
            </a:r>
          </a:p>
          <a:p>
            <a:pPr algn="ctr"/>
            <a:endParaRPr lang="ru-RU" sz="2400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 Всего осуществлено закупок на сумму 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 Antiqua" pitchFamily="18" charset="0"/>
              </a:rPr>
              <a:t>12 526,23 </a:t>
            </a: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тыс.рублей.</a:t>
            </a:r>
          </a:p>
        </p:txBody>
      </p:sp>
      <p:pic>
        <p:nvPicPr>
          <p:cNvPr id="11" name="Содержимое 10" descr="60eb625143703e60311af90cc0db2bcd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00562" y="2143116"/>
            <a:ext cx="4114800" cy="2743200"/>
          </a:xfrm>
        </p:spPr>
      </p:pic>
      <p:sp>
        <p:nvSpPr>
          <p:cNvPr id="12" name="Прямоугольник 11"/>
          <p:cNvSpPr/>
          <p:nvPr/>
        </p:nvSpPr>
        <p:spPr>
          <a:xfrm>
            <a:off x="4357686" y="5000636"/>
            <a:ext cx="45005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Book Antiqua" pitchFamily="18" charset="0"/>
              </a:rPr>
              <a:t>Экономия бюджетных средств по проведенным аукционам составила </a:t>
            </a:r>
            <a:r>
              <a:rPr lang="ru-RU" sz="2000" b="1" dirty="0" smtClean="0">
                <a:solidFill>
                  <a:srgbClr val="FF0000"/>
                </a:solidFill>
                <a:latin typeface="Book Antiqua" pitchFamily="18" charset="0"/>
              </a:rPr>
              <a:t>292 354,77 </a:t>
            </a:r>
            <a:r>
              <a:rPr lang="ru-RU" sz="2000" b="1" dirty="0" smtClean="0">
                <a:solidFill>
                  <a:srgbClr val="002060"/>
                </a:solidFill>
                <a:latin typeface="Book Antiqua" pitchFamily="18" charset="0"/>
              </a:rPr>
              <a:t>рублей.</a:t>
            </a:r>
            <a:endParaRPr lang="ru-RU" sz="20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Администратор\Рабочий стол\Новая папка (3)\postanovka-500x3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500306"/>
            <a:ext cx="2071702" cy="124302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2571768" cy="2071702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1008 граждан пребывающих в запасе состоят на воинском учете </a:t>
            </a:r>
            <a:br>
              <a:rPr lang="ru-RU" dirty="0" smtClean="0">
                <a:latin typeface="Book Antiqua" pitchFamily="18" charset="0"/>
              </a:rPr>
            </a:br>
            <a:r>
              <a:rPr lang="ru-RU" dirty="0" smtClean="0">
                <a:latin typeface="Book Antiqua" pitchFamily="18" charset="0"/>
              </a:rPr>
              <a:t>в администрации, </a:t>
            </a:r>
            <a:br>
              <a:rPr lang="ru-RU" dirty="0" smtClean="0">
                <a:latin typeface="Book Antiqua" pitchFamily="18" charset="0"/>
              </a:rPr>
            </a:br>
            <a:r>
              <a:rPr lang="ru-RU" dirty="0" smtClean="0">
                <a:latin typeface="Book Antiqua" pitchFamily="18" charset="0"/>
              </a:rPr>
              <a:t>из них 18 офицеров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57158" y="3429000"/>
            <a:ext cx="2462242" cy="1928825"/>
          </a:xfrm>
        </p:spPr>
        <p:txBody>
          <a:bodyPr>
            <a:normAutofit/>
          </a:bodyPr>
          <a:lstStyle/>
          <a:p>
            <a:pPr algn="ctr"/>
            <a:endParaRPr lang="ru-RU" sz="2000" dirty="0" smtClean="0">
              <a:latin typeface="Book Antiqua" pitchFamily="18" charset="0"/>
            </a:endParaRPr>
          </a:p>
          <a:p>
            <a:pPr algn="ctr"/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и 26 граждан,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подлежащих призыву на воинскую службу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3" name="Рисунок 12" descr="IMG_20181127_170445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32" r="1232"/>
          <a:stretch>
            <a:fillRect/>
          </a:stretch>
        </p:blipFill>
        <p:spPr>
          <a:xfrm rot="420000">
            <a:off x="3096443" y="1540376"/>
            <a:ext cx="5538079" cy="3087854"/>
          </a:xfrm>
        </p:spPr>
      </p:pic>
      <p:sp>
        <p:nvSpPr>
          <p:cNvPr id="14" name="TextBox 13"/>
          <p:cNvSpPr txBox="1"/>
          <p:nvPr/>
        </p:nvSpPr>
        <p:spPr>
          <a:xfrm>
            <a:off x="571472" y="5357826"/>
            <a:ext cx="8001056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 Antiqua" pitchFamily="18" charset="0"/>
              </a:rPr>
              <a:t>8 юношей были призваны в Вооруженные силы Российской Федерации в 2018 году. 12 военнослужащих отдали свой долг и возвратились домой из армии. </a:t>
            </a:r>
            <a:endParaRPr lang="ru-RU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357166"/>
            <a:ext cx="385765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     </a:t>
            </a:r>
            <a:r>
              <a:rPr lang="ru-RU" sz="3200" b="1" dirty="0" smtClean="0">
                <a:solidFill>
                  <a:srgbClr val="C00000"/>
                </a:solidFill>
                <a:latin typeface="Book Antiqua" pitchFamily="18" charset="0"/>
              </a:rPr>
              <a:t>Воинский учет</a:t>
            </a:r>
            <a:endParaRPr lang="ru-RU" sz="32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Book Antiqua" pitchFamily="18" charset="0"/>
              </a:rPr>
              <a:t>24 января 2019 года 25 юношей </a:t>
            </a:r>
            <a:r>
              <a:rPr lang="ru-RU" sz="2800" dirty="0" err="1" smtClean="0">
                <a:latin typeface="Book Antiqua" pitchFamily="18" charset="0"/>
              </a:rPr>
              <a:t>п.Усогорск</a:t>
            </a:r>
            <a:r>
              <a:rPr lang="ru-RU" sz="2800" dirty="0" smtClean="0">
                <a:latin typeface="Book Antiqua" pitchFamily="18" charset="0"/>
              </a:rPr>
              <a:t> прошли медицинскую комиссию по первоначальной постановке на воинский учет.</a:t>
            </a:r>
            <a:endParaRPr lang="ru-RU" sz="2800" dirty="0">
              <a:latin typeface="Book Antiqua" pitchFamily="18" charset="0"/>
            </a:endParaRPr>
          </a:p>
        </p:txBody>
      </p:sp>
      <p:pic>
        <p:nvPicPr>
          <p:cNvPr id="5" name="Содержимое 4" descr="fLEt0IMYdiw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98537" y="2285991"/>
            <a:ext cx="3073397" cy="4068771"/>
          </a:xfrm>
        </p:spPr>
      </p:pic>
      <p:pic>
        <p:nvPicPr>
          <p:cNvPr id="6" name="Содержимое 5" descr="L2wAiPWBTcc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928934"/>
            <a:ext cx="4038600" cy="2692926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Documents and Settings\Администратор\Рабочий стол\Новая папка (3)\images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857496"/>
            <a:ext cx="1000132" cy="10001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2844" y="1714488"/>
            <a:ext cx="885831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В рамках постоянной работы в 2018 году проводились:</a:t>
            </a:r>
          </a:p>
          <a:p>
            <a:endParaRPr lang="ru-RU" dirty="0" smtClean="0"/>
          </a:p>
          <a:p>
            <a:r>
              <a:rPr lang="ru-RU" dirty="0" smtClean="0"/>
              <a:t>                            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- содержание и уборка территорий улиц, площадей, тротуаров</a:t>
            </a:r>
          </a:p>
          <a:p>
            <a:endParaRPr lang="ru-RU" dirty="0" smtClean="0">
              <a:solidFill>
                <a:srgbClr val="00206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                                                 - ликвидация несанкционированных свалок </a:t>
            </a:r>
          </a:p>
          <a:p>
            <a:endParaRPr lang="ru-RU" dirty="0" smtClean="0">
              <a:solidFill>
                <a:srgbClr val="002060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206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                  - техническое обслуживание и ремонт объектов уличного освещения</a:t>
            </a:r>
          </a:p>
          <a:p>
            <a:endParaRPr lang="ru-RU" dirty="0" smtClean="0">
              <a:solidFill>
                <a:srgbClr val="00206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                                        - озеленение территории, удаление сухостоя</a:t>
            </a:r>
          </a:p>
          <a:p>
            <a:endParaRPr lang="ru-RU" dirty="0" smtClean="0">
              <a:solidFill>
                <a:srgbClr val="00206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</a:p>
          <a:p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                                                              - установка и ремонт дорожных знаков</a:t>
            </a:r>
          </a:p>
          <a:p>
            <a:pPr>
              <a:buFontTx/>
              <a:buChar char="-"/>
            </a:pPr>
            <a:endParaRPr lang="ru-RU" dirty="0" smtClean="0">
              <a:solidFill>
                <a:srgbClr val="00206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                        - уборка борщевика, общепоселковые субботники </a:t>
            </a:r>
          </a:p>
          <a:p>
            <a:endParaRPr lang="ru-RU" dirty="0"/>
          </a:p>
        </p:txBody>
      </p:sp>
      <p:pic>
        <p:nvPicPr>
          <p:cNvPr id="2051" name="Picture 3" descr="C:\Documents and Settings\Администратор\Рабочий стол\Новая папка (3)\illu-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727" y="2357430"/>
            <a:ext cx="1628191" cy="58323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2464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Book Antiqua" pitchFamily="18" charset="0"/>
              </a:rPr>
              <a:t> Благоустройство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2053" name="Picture 5" descr="C:\Documents and Settings\Администратор\Рабочий стол\Новая папка (3)\icon-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429000"/>
            <a:ext cx="867299" cy="865189"/>
          </a:xfrm>
          <a:prstGeom prst="rect">
            <a:avLst/>
          </a:prstGeom>
          <a:noFill/>
        </p:spPr>
      </p:pic>
      <p:pic>
        <p:nvPicPr>
          <p:cNvPr id="2054" name="Picture 6" descr="C:\Documents and Settings\Администратор\Рабочий стол\Новая папка (3)\blagoustriy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52" y="4071942"/>
            <a:ext cx="1071570" cy="1071570"/>
          </a:xfrm>
          <a:prstGeom prst="rect">
            <a:avLst/>
          </a:prstGeom>
          <a:noFill/>
        </p:spPr>
      </p:pic>
      <p:pic>
        <p:nvPicPr>
          <p:cNvPr id="2057" name="Picture 9" descr="C:\Documents and Settings\Администратор\Рабочий стол\Новая папка (3)\4475160_thumbnai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4572008"/>
            <a:ext cx="819132" cy="1040022"/>
          </a:xfrm>
          <a:prstGeom prst="rect">
            <a:avLst/>
          </a:prstGeom>
          <a:noFill/>
        </p:spPr>
      </p:pic>
      <p:pic>
        <p:nvPicPr>
          <p:cNvPr id="2058" name="Picture 10" descr="C:\Documents and Settings\Администратор\Рабочий стол\Новая папка (3)\full_phot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86446" y="500042"/>
            <a:ext cx="2922040" cy="1220786"/>
          </a:xfrm>
          <a:prstGeom prst="rect">
            <a:avLst/>
          </a:prstGeom>
          <a:noFill/>
        </p:spPr>
      </p:pic>
      <p:pic>
        <p:nvPicPr>
          <p:cNvPr id="1026" name="Picture 2" descr="C:\Documents and Settings\Администратор\Рабочий стол\презентация\depositphotos_223699130-stock-illustration-gardening-tools-icon-gardening-tool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2" y="5214950"/>
            <a:ext cx="1571624" cy="1348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1785926"/>
            <a:ext cx="7429552" cy="1143008"/>
          </a:xfrm>
          <a:ln w="57150">
            <a:noFill/>
          </a:ln>
        </p:spPr>
        <p:txBody>
          <a:bodyPr>
            <a:prstTxWarp prst="textPlain">
              <a:avLst>
                <a:gd name="adj" fmla="val 49763"/>
              </a:avLst>
            </a:prstTxWarp>
            <a:normAutofit/>
          </a:bodyPr>
          <a:lstStyle/>
          <a:p>
            <a:pPr algn="ctr"/>
            <a:r>
              <a:rPr lang="ru-RU" sz="1000" b="1" i="1" dirty="0" smtClean="0">
                <a:ln w="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latin typeface="Book Antiqua" pitchFamily="18" charset="0"/>
              </a:rPr>
              <a:t>Муниципальное образование </a:t>
            </a:r>
            <a:br>
              <a:rPr lang="ru-RU" sz="1000" b="1" i="1" dirty="0" smtClean="0">
                <a:ln w="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latin typeface="Book Antiqua" pitchFamily="18" charset="0"/>
              </a:rPr>
            </a:br>
            <a:r>
              <a:rPr lang="ru-RU" sz="1000" b="1" i="1" dirty="0" smtClean="0">
                <a:ln w="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latin typeface="Book Antiqua" pitchFamily="18" charset="0"/>
              </a:rPr>
              <a:t>городского поселения «Усогорск»</a:t>
            </a:r>
            <a:endParaRPr lang="ru-RU" sz="1000" b="1" i="1" dirty="0">
              <a:ln w="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3000372"/>
            <a:ext cx="8143932" cy="2143140"/>
          </a:xfrm>
        </p:spPr>
        <p:txBody>
          <a:bodyPr>
            <a:normAutofit fontScale="62500" lnSpcReduction="20000"/>
          </a:bodyPr>
          <a:lstStyle/>
          <a:p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Глава – Председатель Совета поселения -  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Немчинов Борис Николаевич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Руководитель администрации– 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Кузнецов Иван Михайлович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3316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3372" y="5286388"/>
            <a:ext cx="1143008" cy="1428760"/>
          </a:xfrm>
          <a:prstGeom prst="rect">
            <a:avLst/>
          </a:prstGeom>
          <a:noFill/>
        </p:spPr>
      </p:pic>
      <p:pic>
        <p:nvPicPr>
          <p:cNvPr id="3074" name="Picture 2" descr="https://arhivurokov.ru/kopilka/uploads/user_file_539b33474f11a/issliedovatiel-skii-proiekt-po-tiemie-oriol-kak-simvol-ghierba-rossii_2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42852"/>
            <a:ext cx="1488848" cy="1628800"/>
          </a:xfrm>
          <a:prstGeom prst="rect">
            <a:avLst/>
          </a:prstGeom>
          <a:noFill/>
        </p:spPr>
      </p:pic>
      <p:pic>
        <p:nvPicPr>
          <p:cNvPr id="3076" name="Picture 4" descr="https://yt3.ggpht.com/-uilk5tSKH0I/AAAAAAAAAAI/AAAAAAAAAAA/tRAQhLmNr2U/s900-c-k-no-mo-rj-c0xffffff/ph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6" y="142852"/>
            <a:ext cx="1556792" cy="1556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642918"/>
            <a:ext cx="7772400" cy="1571636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sz="4800" u="sng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itchFamily="18" charset="0"/>
              </a:rPr>
              <a:t>Содержание дорог</a:t>
            </a:r>
            <a:r>
              <a:rPr lang="ru-RU" sz="48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itchFamily="18" charset="0"/>
              </a:rPr>
              <a:t/>
            </a:r>
            <a:br>
              <a:rPr lang="ru-RU" sz="48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itchFamily="18" charset="0"/>
              </a:rPr>
            </a:br>
            <a:r>
              <a:rPr lang="ru-RU" sz="28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itchFamily="18" charset="0"/>
              </a:rPr>
              <a:t>Протяженность дорожного полотна на территории МО ГП «Усогорск» – 9 837 км</a:t>
            </a:r>
            <a:endParaRPr lang="ru-RU" sz="2800" dirty="0">
              <a:solidFill>
                <a:schemeClr val="bg1">
                  <a:lumMod val="50000"/>
                  <a:lumOff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8327928" cy="3796170"/>
          </a:xfrm>
        </p:spPr>
        <p:txBody>
          <a:bodyPr>
            <a:noAutofit/>
          </a:bodyPr>
          <a:lstStyle/>
          <a:p>
            <a:pPr algn="ctr"/>
            <a:r>
              <a:rPr lang="ru-RU" sz="2000" b="1" u="sng" dirty="0" smtClean="0">
                <a:latin typeface="Book Antiqua" pitchFamily="18" charset="0"/>
              </a:rPr>
              <a:t>На мероприятия, направленные на содержание </a:t>
            </a:r>
          </a:p>
          <a:p>
            <a:pPr algn="ctr"/>
            <a:r>
              <a:rPr lang="ru-RU" sz="2000" b="1" u="sng" dirty="0" smtClean="0">
                <a:latin typeface="Book Antiqua" pitchFamily="18" charset="0"/>
              </a:rPr>
              <a:t>автомобильных дорог, </a:t>
            </a:r>
          </a:p>
          <a:p>
            <a:pPr algn="ctr"/>
            <a:r>
              <a:rPr lang="ru-RU" sz="2000" b="1" u="sng" dirty="0" smtClean="0">
                <a:latin typeface="Book Antiqua" pitchFamily="18" charset="0"/>
              </a:rPr>
              <a:t>освоено из собственного бюджета в 2018 году: </a:t>
            </a:r>
          </a:p>
          <a:p>
            <a:pPr algn="ctr"/>
            <a:endParaRPr lang="ru-RU" sz="2000" b="1" u="sng" dirty="0" smtClean="0"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atin typeface="Book Antiqua" pitchFamily="18" charset="0"/>
              </a:rPr>
              <a:t> на зимнее содержания дорог – 304 956,67 рублей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atin typeface="Book Antiqua" pitchFamily="18" charset="0"/>
              </a:rPr>
              <a:t> на содержание тротуаров – 150 000 рублей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atin typeface="Book Antiqua" pitchFamily="18" charset="0"/>
              </a:rPr>
              <a:t> на обустройство горизонтальной разметки – 214 062, 49 рублей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atin typeface="Book Antiqua" pitchFamily="18" charset="0"/>
              </a:rPr>
              <a:t> на приобретение дорожных знаков – 89 400 рублей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atin typeface="Book Antiqua" pitchFamily="18" charset="0"/>
              </a:rPr>
              <a:t> на обслуживание светофоров – 60 000 рублей</a:t>
            </a:r>
            <a:endParaRPr lang="ru-RU" sz="2000" b="1" dirty="0"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85794"/>
            <a:ext cx="7772400" cy="36433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ook Antiqua" pitchFamily="18" charset="0"/>
              </a:rPr>
              <a:t>Мероприятия </a:t>
            </a:r>
            <a:b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ook Antiqua" pitchFamily="18" charset="0"/>
              </a:rPr>
            </a:b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ook Antiqua" pitchFamily="18" charset="0"/>
              </a:rPr>
              <a:t>по реализации средств из Гранта Главы Республики Коми </a:t>
            </a:r>
            <a:b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ook Antiqua" pitchFamily="18" charset="0"/>
              </a:rPr>
            </a:b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ook Antiqua" pitchFamily="18" charset="0"/>
              </a:rPr>
              <a:t>для МО ГП «Усогорск», </a:t>
            </a:r>
            <a:b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ook Antiqua" pitchFamily="18" charset="0"/>
              </a:rPr>
            </a:b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ook Antiqua" pitchFamily="18" charset="0"/>
              </a:rPr>
              <a:t>победителя конкурса на лучшее благоустройство улиц, дворовых территорий и проездов к ним в зимний период – </a:t>
            </a:r>
            <a:r>
              <a:rPr lang="ru-RU" sz="3200" u="sng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ook Antiqua" pitchFamily="18" charset="0"/>
              </a:rPr>
              <a:t>6 000 000, 00 рублей </a:t>
            </a:r>
            <a:endParaRPr lang="ru-RU" sz="3200" u="sng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5286388"/>
            <a:ext cx="7772400" cy="121444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200" dirty="0" smtClean="0"/>
              <a:t>  </a:t>
            </a:r>
          </a:p>
          <a:p>
            <a:pPr algn="ctr"/>
            <a:r>
              <a:rPr lang="ru-RU" sz="4800" dirty="0" smtClean="0">
                <a:ln>
                  <a:solidFill>
                    <a:schemeClr val="tx1"/>
                  </a:solidFill>
                </a:ln>
                <a:latin typeface="Book Antiqua" pitchFamily="18" charset="0"/>
              </a:rPr>
              <a:t>2018 год</a:t>
            </a:r>
            <a:endParaRPr lang="ru-RU" sz="4800" dirty="0">
              <a:ln>
                <a:solidFill>
                  <a:schemeClr val="tx1"/>
                </a:solidFill>
              </a:ln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IMG_20180916_1329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2214554"/>
            <a:ext cx="4289101" cy="3929089"/>
          </a:xfrm>
        </p:spPr>
      </p:pic>
      <p:pic>
        <p:nvPicPr>
          <p:cNvPr id="10" name="Содержимое 9" descr="IMG_20181127_11250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2066" y="2214554"/>
            <a:ext cx="3287684" cy="394023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>Приобретение автогрейдера ГС-10.07 для зимнего содержания автодорог </a:t>
            </a:r>
            <a:r>
              <a:rPr lang="ru-RU" sz="2800" b="1" dirty="0" err="1" smtClean="0">
                <a:latin typeface="Book Antiqua" pitchFamily="18" charset="0"/>
              </a:rPr>
              <a:t>п.Усогорск</a:t>
            </a:r>
            <a:r>
              <a:rPr lang="ru-RU" sz="2800" b="1" dirty="0" smtClean="0">
                <a:latin typeface="Book Antiqua" pitchFamily="18" charset="0"/>
              </a:rPr>
              <a:t>, </a:t>
            </a:r>
            <a:r>
              <a:rPr lang="ru-RU" sz="2800" b="1" dirty="0" err="1" smtClean="0">
                <a:latin typeface="Book Antiqua" pitchFamily="18" charset="0"/>
              </a:rPr>
              <a:t>д.Разгорт</a:t>
            </a:r>
            <a:r>
              <a:rPr lang="ru-RU" sz="2800" b="1" dirty="0" smtClean="0">
                <a:latin typeface="Book Antiqua" pitchFamily="18" charset="0"/>
              </a:rPr>
              <a:t> </a:t>
            </a:r>
            <a:endParaRPr lang="ru-RU" sz="2800" b="1" dirty="0"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6314" y="5572140"/>
            <a:ext cx="39167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3 603 060, 62 рублей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>Установка перильных ограждений на 3-х сертифицированных пешеходных переходах </a:t>
            </a:r>
            <a:endParaRPr lang="ru-RU" sz="2800" b="1" dirty="0">
              <a:latin typeface="Book Antiqu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Улица Дружбы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/>
              <a:t>Улица Ленина</a:t>
            </a:r>
            <a:endParaRPr lang="ru-RU" dirty="0"/>
          </a:p>
        </p:txBody>
      </p:sp>
      <p:pic>
        <p:nvPicPr>
          <p:cNvPr id="7" name="Содержимое 6" descr="IMG_20181016_14520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71472" y="2428868"/>
            <a:ext cx="3929089" cy="3941763"/>
          </a:xfrm>
        </p:spPr>
      </p:pic>
      <p:pic>
        <p:nvPicPr>
          <p:cNvPr id="8" name="Содержимое 7" descr="IMG_20181010_11384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43504" y="2428868"/>
            <a:ext cx="3241902" cy="3941763"/>
          </a:xfrm>
        </p:spPr>
      </p:pic>
      <p:sp>
        <p:nvSpPr>
          <p:cNvPr id="9" name="TextBox 8"/>
          <p:cNvSpPr txBox="1"/>
          <p:nvPr/>
        </p:nvSpPr>
        <p:spPr>
          <a:xfrm>
            <a:off x="642910" y="5643578"/>
            <a:ext cx="4000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Book Antiqua" pitchFamily="18" charset="0"/>
              </a:rPr>
              <a:t>1 128 762, 72 рубля</a:t>
            </a:r>
            <a:endParaRPr lang="ru-RU" sz="32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28588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Book Antiqua" pitchFamily="18" charset="0"/>
              </a:rPr>
              <a:t>Установка перильных ограждений на 3-х сертифицированных пешеходных переходах – </a:t>
            </a:r>
            <a:br>
              <a:rPr lang="ru-RU" sz="2400" b="1" dirty="0" smtClean="0">
                <a:latin typeface="Book Antiqua" pitchFamily="18" charset="0"/>
              </a:rPr>
            </a:br>
            <a:r>
              <a:rPr lang="ru-RU" sz="2400" b="1" dirty="0" smtClean="0">
                <a:latin typeface="Book Antiqua" pitchFamily="18" charset="0"/>
              </a:rPr>
              <a:t>улица Димитрова </a:t>
            </a:r>
            <a:endParaRPr lang="ru-RU" sz="2400" b="1" dirty="0">
              <a:latin typeface="Book Antiqua" pitchFamily="18" charset="0"/>
            </a:endParaRPr>
          </a:p>
        </p:txBody>
      </p:sp>
      <p:pic>
        <p:nvPicPr>
          <p:cNvPr id="8" name="Содержимое 7" descr="DSC_04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Book Antiqua" pitchFamily="18" charset="0"/>
              </a:rPr>
              <a:t>Асфальтирование тротуаров по улице Дружбы, ТД»Юкон» - </a:t>
            </a:r>
            <a:r>
              <a:rPr lang="ru-RU" sz="3600" b="1" dirty="0" smtClean="0">
                <a:solidFill>
                  <a:srgbClr val="FF0000"/>
                </a:solidFill>
                <a:latin typeface="Book Antiqua" pitchFamily="18" charset="0"/>
              </a:rPr>
              <a:t>575 677, 60 рублей</a:t>
            </a:r>
            <a:endParaRPr lang="ru-RU" sz="3600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18" name="Содержимое 17" descr="IMG_20180921_12501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72066" y="2000240"/>
            <a:ext cx="3357585" cy="4525962"/>
          </a:xfrm>
        </p:spPr>
      </p:pic>
      <p:pic>
        <p:nvPicPr>
          <p:cNvPr id="20" name="Содержимое 19" descr="IMG_20180921_13013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85786" y="1928802"/>
            <a:ext cx="3286148" cy="4525962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50019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Book Antiqua" pitchFamily="18" charset="0"/>
              </a:rPr>
              <a:t>Ямочный ремонт автодорог </a:t>
            </a:r>
            <a:r>
              <a:rPr lang="ru-RU" sz="3200" b="1" dirty="0" err="1" smtClean="0">
                <a:latin typeface="Book Antiqua" pitchFamily="18" charset="0"/>
              </a:rPr>
              <a:t>п.Усогорск</a:t>
            </a:r>
            <a:r>
              <a:rPr lang="ru-RU" sz="3200" b="1" dirty="0" smtClean="0">
                <a:latin typeface="Book Antiqua" pitchFamily="18" charset="0"/>
              </a:rPr>
              <a:t> – </a:t>
            </a:r>
            <a:r>
              <a:rPr lang="ru-RU" sz="3200" b="1" dirty="0" smtClean="0">
                <a:solidFill>
                  <a:srgbClr val="FF0000"/>
                </a:solidFill>
                <a:latin typeface="Book Antiqua" pitchFamily="18" charset="0"/>
              </a:rPr>
              <a:t>531 184, 87 рублей </a:t>
            </a:r>
            <a:endParaRPr lang="ru-RU" sz="3200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12" name="Содержимое 11" descr="FHaMFnlxepQ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643182"/>
            <a:ext cx="4038600" cy="2786082"/>
          </a:xfrm>
        </p:spPr>
      </p:pic>
      <p:pic>
        <p:nvPicPr>
          <p:cNvPr id="13" name="Содержимое 12" descr="h0hl4Zhtv5s (1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08262"/>
            <a:ext cx="4038600" cy="2821002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08197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Book Antiqua" pitchFamily="18" charset="0"/>
              </a:rPr>
              <a:t>Приобретение нового поколения светотехнического оборудования с улучшенными светотехническими параметрами для повышения </a:t>
            </a:r>
            <a:r>
              <a:rPr lang="ru-RU" sz="2800" dirty="0" err="1" smtClean="0">
                <a:latin typeface="Book Antiqua" pitchFamily="18" charset="0"/>
              </a:rPr>
              <a:t>энергоэффективности</a:t>
            </a:r>
            <a:r>
              <a:rPr lang="ru-RU" sz="2800" dirty="0" smtClean="0">
                <a:latin typeface="Book Antiqua" pitchFamily="18" charset="0"/>
              </a:rPr>
              <a:t>  </a:t>
            </a:r>
            <a:br>
              <a:rPr lang="ru-RU" sz="2800" dirty="0" smtClean="0">
                <a:latin typeface="Book Antiqua" pitchFamily="18" charset="0"/>
              </a:rPr>
            </a:br>
            <a:r>
              <a:rPr lang="ru-RU" sz="2800" dirty="0" smtClean="0">
                <a:latin typeface="Book Antiqua" pitchFamily="18" charset="0"/>
              </a:rPr>
              <a:t>на сумму </a:t>
            </a:r>
            <a:r>
              <a:rPr lang="ru-RU" sz="2800" b="1" dirty="0" smtClean="0">
                <a:solidFill>
                  <a:srgbClr val="FF0000"/>
                </a:solidFill>
                <a:latin typeface="Book Antiqua" pitchFamily="18" charset="0"/>
              </a:rPr>
              <a:t>161 314, 19 рублей </a:t>
            </a:r>
            <a:endParaRPr lang="ru-RU" sz="2800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4" name="Содержимое 3" descr="svetilnik-svetodiodnyy-ulichnogo-osvescheniya-psl-02-2-108728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2928934"/>
            <a:ext cx="6884000" cy="35719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714488"/>
            <a:ext cx="7851648" cy="200026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latin typeface="Book Antiqua" pitchFamily="18" charset="0"/>
              </a:rPr>
              <a:t>Реализация приоритетного проекта «Комфортная городская среда» на территории МО ГП «Усогорск» на сумму </a:t>
            </a:r>
            <a:r>
              <a:rPr lang="ru-RU" sz="4000" u="sng" dirty="0" smtClean="0">
                <a:solidFill>
                  <a:schemeClr val="tx1"/>
                </a:solidFill>
                <a:latin typeface="Book Antiqua" pitchFamily="18" charset="0"/>
              </a:rPr>
              <a:t>2 635 926, 00 рублей </a:t>
            </a:r>
            <a:endParaRPr lang="ru-RU" sz="4000" u="sng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643446"/>
            <a:ext cx="7854696" cy="1143008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latin typeface="Book Antiqua" pitchFamily="18" charset="0"/>
              </a:rPr>
              <a:t>2018 год</a:t>
            </a:r>
            <a:endParaRPr lang="ru-RU" sz="3600" b="1" i="1" dirty="0">
              <a:latin typeface="Book Antiqua" pitchFamily="18" charset="0"/>
            </a:endParaRPr>
          </a:p>
        </p:txBody>
      </p:sp>
      <p:pic>
        <p:nvPicPr>
          <p:cNvPr id="3075" name="Picture 3" descr="C:\Documents and Settings\Администратор\Рабочий стол\Новая папка (3)\41135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429132"/>
            <a:ext cx="2643206" cy="1762137"/>
          </a:xfrm>
          <a:prstGeom prst="rect">
            <a:avLst/>
          </a:prstGeom>
          <a:noFill/>
        </p:spPr>
      </p:pic>
      <p:pic>
        <p:nvPicPr>
          <p:cNvPr id="3076" name="Picture 4" descr="C:\Documents and Settings\Администратор\Рабочий стол\Новая папка (3)\9ae88b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4357694"/>
            <a:ext cx="3077387" cy="18113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Book Antiqua" pitchFamily="18" charset="0"/>
              </a:rPr>
              <a:t>Основные мероприятия по благоустройству сквера «Дружбы»</a:t>
            </a:r>
            <a:endParaRPr lang="ru-RU" sz="3600" dirty="0">
              <a:latin typeface="Book Antiqua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428728" y="2357430"/>
            <a:ext cx="4214842" cy="500066"/>
          </a:xfrm>
        </p:spPr>
        <p:txBody>
          <a:bodyPr/>
          <a:lstStyle/>
          <a:p>
            <a:pPr algn="ctr"/>
            <a:r>
              <a:rPr lang="ru-RU" dirty="0" smtClean="0"/>
              <a:t>Сквер «Дружбы» до 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500562" y="2357430"/>
            <a:ext cx="3214710" cy="500066"/>
          </a:xfrm>
        </p:spPr>
        <p:txBody>
          <a:bodyPr/>
          <a:lstStyle/>
          <a:p>
            <a:pPr algn="ctr"/>
            <a:r>
              <a:rPr lang="ru-RU" dirty="0" smtClean="0"/>
              <a:t>начала работ</a:t>
            </a:r>
            <a:endParaRPr lang="ru-RU" dirty="0"/>
          </a:p>
        </p:txBody>
      </p:sp>
      <p:pic>
        <p:nvPicPr>
          <p:cNvPr id="5" name="Содержимое 4" descr="DSCF183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2922862"/>
            <a:ext cx="4039985" cy="3029989"/>
          </a:xfrm>
        </p:spPr>
      </p:pic>
      <p:pic>
        <p:nvPicPr>
          <p:cNvPr id="6" name="Содержимое 5" descr="IMG_20180803_14070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2922862"/>
            <a:ext cx="4039985" cy="3029989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104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/>
              <a:t>24 ноября 1966 года Указом Президиума Верховного Совета Коми АССР образован на территории Удорского района на 160 км строящейся железной дороги Микунь-Кослан вновь возникший населенный пункт Усогорск. </a:t>
            </a:r>
            <a:br>
              <a:rPr lang="ru-RU" sz="2000" b="1" dirty="0" smtClean="0"/>
            </a:br>
            <a:r>
              <a:rPr lang="ru-RU" sz="2000" b="1" dirty="0" smtClean="0"/>
              <a:t>Аппарат управления МО ГП «Усогорск» находится в административном </a:t>
            </a:r>
            <a:br>
              <a:rPr lang="ru-RU" sz="2000" b="1" dirty="0" smtClean="0"/>
            </a:br>
            <a:r>
              <a:rPr lang="ru-RU" sz="2000" b="1" dirty="0" smtClean="0"/>
              <a:t>здании по адресу: </a:t>
            </a:r>
            <a:r>
              <a:rPr lang="ru-RU" sz="2000" b="1" dirty="0" err="1" smtClean="0"/>
              <a:t>пгт.Усогорск</a:t>
            </a:r>
            <a:r>
              <a:rPr lang="ru-RU" sz="2000" b="1" dirty="0" smtClean="0"/>
              <a:t>, ул. Дружбы, д.17.</a:t>
            </a:r>
            <a:endParaRPr lang="ru-RU" sz="2000" b="1" dirty="0"/>
          </a:p>
        </p:txBody>
      </p:sp>
      <p:pic>
        <p:nvPicPr>
          <p:cNvPr id="5" name="Содержимое 4" descr="P_20171002_13581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4000" contrast="28000"/>
          </a:blip>
          <a:stretch>
            <a:fillRect/>
          </a:stretch>
        </p:blipFill>
        <p:spPr>
          <a:xfrm>
            <a:off x="1071539" y="2508898"/>
            <a:ext cx="7072362" cy="384905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Book Antiqua" pitchFamily="18" charset="0"/>
              </a:rPr>
              <a:t>Асфальтирование непроезжей улицы Ленина в сквере «Дружбы»</a:t>
            </a:r>
            <a:endParaRPr lang="ru-RU" sz="4000" dirty="0">
              <a:latin typeface="Book Antiqua" pitchFamily="18" charset="0"/>
            </a:endParaRPr>
          </a:p>
        </p:txBody>
      </p:sp>
      <p:pic>
        <p:nvPicPr>
          <p:cNvPr id="5" name="Содержимое 4" descr="IMG_20180803_14072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143116"/>
            <a:ext cx="4038600" cy="3786214"/>
          </a:xfrm>
        </p:spPr>
      </p:pic>
      <p:pic>
        <p:nvPicPr>
          <p:cNvPr id="15" name="Содержимое 14" descr="zxXK8H70-oI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4" y="2643182"/>
            <a:ext cx="4038600" cy="2271713"/>
          </a:xfrm>
        </p:spPr>
      </p:pic>
      <p:sp>
        <p:nvSpPr>
          <p:cNvPr id="6" name="TextBox 5"/>
          <p:cNvSpPr txBox="1"/>
          <p:nvPr/>
        </p:nvSpPr>
        <p:spPr>
          <a:xfrm>
            <a:off x="4929190" y="5286388"/>
            <a:ext cx="392909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Book Antiqua" pitchFamily="18" charset="0"/>
              </a:rPr>
              <a:t>1 429 776, 94 рубля</a:t>
            </a:r>
            <a:endParaRPr lang="ru-RU" sz="3200" b="1" dirty="0"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3902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Book Antiqua" pitchFamily="18" charset="0"/>
              </a:rPr>
              <a:t>Асфальтирование непроезжей улицы Ленина в сквере «Дружбы»</a:t>
            </a:r>
            <a:endParaRPr lang="ru-RU" sz="4000" dirty="0">
              <a:latin typeface="Book Antiqua" pitchFamily="18" charset="0"/>
            </a:endParaRPr>
          </a:p>
        </p:txBody>
      </p:sp>
      <p:pic>
        <p:nvPicPr>
          <p:cNvPr id="10" name="Содержимое 9" descr="K48q1M5rBwA (1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3001962"/>
            <a:ext cx="4038600" cy="2271713"/>
          </a:xfrm>
        </p:spPr>
      </p:pic>
      <p:pic>
        <p:nvPicPr>
          <p:cNvPr id="12" name="Содержимое 11" descr="i8VYJ_GXa2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3001962"/>
            <a:ext cx="4038600" cy="2271713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ook Antiqua" pitchFamily="18" charset="0"/>
              </a:rPr>
              <a:t>Конечный результат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5" name="Содержимое 4" descr="2D0lwwLF3ZM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157551"/>
            <a:ext cx="4038600" cy="2271713"/>
          </a:xfrm>
        </p:spPr>
      </p:pic>
      <p:pic>
        <p:nvPicPr>
          <p:cNvPr id="8" name="Содержимое 7" descr="IMG-28512e653a9daf6ba1e7901713b6ab60-V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643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Book Antiqua" pitchFamily="18" charset="0"/>
              </a:rPr>
              <a:t/>
            </a:r>
            <a:br>
              <a:rPr lang="ru-RU" sz="4000" dirty="0" smtClean="0">
                <a:latin typeface="Book Antiqua" pitchFamily="18" charset="0"/>
              </a:rPr>
            </a:br>
            <a:r>
              <a:rPr lang="ru-RU" sz="4000" dirty="0" smtClean="0">
                <a:latin typeface="Book Antiqua" pitchFamily="18" charset="0"/>
              </a:rPr>
              <a:t>Благоустройство детской площадки в сквере «Дружбы» - на сумму </a:t>
            </a:r>
            <a:br>
              <a:rPr lang="ru-RU" sz="4000" dirty="0" smtClean="0">
                <a:latin typeface="Book Antiqua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Book Antiqua" pitchFamily="18" charset="0"/>
              </a:rPr>
              <a:t>1 021 899, 06 рублей</a:t>
            </a:r>
            <a:endParaRPr lang="ru-RU" sz="4000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5" name="Содержимое 4" descr="DSCF18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00306"/>
            <a:ext cx="4038600" cy="3786214"/>
          </a:xfrm>
        </p:spPr>
      </p:pic>
      <p:pic>
        <p:nvPicPr>
          <p:cNvPr id="8" name="Содержимое 7" descr="IMG_20180929_11154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0" y="2500306"/>
            <a:ext cx="3325416" cy="3854457"/>
          </a:xfrm>
        </p:spPr>
      </p:pic>
      <p:sp>
        <p:nvSpPr>
          <p:cNvPr id="7" name="Прямоугольник 6"/>
          <p:cNvSpPr/>
          <p:nvPr/>
        </p:nvSpPr>
        <p:spPr>
          <a:xfrm>
            <a:off x="2000232" y="5357826"/>
            <a:ext cx="498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Начало    работ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643998" cy="78581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Book Antiqua" pitchFamily="18" charset="0"/>
              </a:rPr>
              <a:t>Приобретение скамеек, урн, вазонов </a:t>
            </a:r>
            <a:endParaRPr lang="ru-RU" sz="3600" dirty="0">
              <a:latin typeface="Book Antiqua" pitchFamily="18" charset="0"/>
            </a:endParaRPr>
          </a:p>
        </p:txBody>
      </p:sp>
      <p:pic>
        <p:nvPicPr>
          <p:cNvPr id="5" name="Содержимое 4" descr="IMG_20181003_1257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920875"/>
            <a:ext cx="3929090" cy="4433888"/>
          </a:xfrm>
        </p:spPr>
      </p:pic>
      <p:pic>
        <p:nvPicPr>
          <p:cNvPr id="8" name="image36.pn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572132" y="1714488"/>
            <a:ext cx="2571768" cy="22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41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4286256"/>
            <a:ext cx="2714644" cy="189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Book Antiqua" pitchFamily="18" charset="0"/>
              </a:rPr>
              <a:t>Приобретение и установка фигур-скульптур, спортивно-игровых детских комплексов с мягким покрытием </a:t>
            </a:r>
            <a:endParaRPr lang="ru-RU" sz="2800" dirty="0">
              <a:latin typeface="Book Antiqua" pitchFamily="18" charset="0"/>
            </a:endParaRPr>
          </a:p>
        </p:txBody>
      </p:sp>
      <p:pic>
        <p:nvPicPr>
          <p:cNvPr id="5" name="Содержимое 4" descr="IMG_20181109_0938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8" name="Содержимое 7" descr="IMG_20181201_09561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00306"/>
            <a:ext cx="4038600" cy="3429024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35732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Book Antiqua" pitchFamily="18" charset="0"/>
              </a:rPr>
              <a:t>Приобретение оборудования для установки уличного освещения и гирлянды в сквере «Дружбы» на сумму </a:t>
            </a:r>
            <a:r>
              <a:rPr lang="ru-RU" sz="2800" b="1" dirty="0" smtClean="0">
                <a:solidFill>
                  <a:srgbClr val="FF0000"/>
                </a:solidFill>
                <a:latin typeface="Book Antiqua" pitchFamily="18" charset="0"/>
              </a:rPr>
              <a:t>182 250 рублей </a:t>
            </a:r>
            <a:endParaRPr lang="ru-RU" sz="2800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5" name="Содержимое 4" descr="IMG_20181016_10524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2000240"/>
            <a:ext cx="3325416" cy="4433888"/>
          </a:xfrm>
        </p:spPr>
      </p:pic>
      <p:pic>
        <p:nvPicPr>
          <p:cNvPr id="10" name="Содержимое 9" descr="IMG_20181120_17524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71438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Book Antiqua" pitchFamily="18" charset="0"/>
                <a:cs typeface="Times New Roman" pitchFamily="18" charset="0"/>
              </a:rPr>
              <a:t>Новые  предприятия в 2018 году</a:t>
            </a:r>
            <a:endParaRPr lang="ru-RU" sz="4000" b="1" dirty="0"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1357298"/>
            <a:ext cx="4040188" cy="114300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       </a:t>
            </a:r>
          </a:p>
          <a:p>
            <a:r>
              <a:rPr lang="ru-RU" dirty="0" smtClean="0"/>
              <a:t>            </a:t>
            </a:r>
            <a:r>
              <a:rPr lang="ru-RU" u="sng" dirty="0" smtClean="0"/>
              <a:t>ООО «</a:t>
            </a:r>
            <a:r>
              <a:rPr lang="ru-RU" u="sng" dirty="0" err="1" smtClean="0"/>
              <a:t>Лузалес</a:t>
            </a:r>
            <a:r>
              <a:rPr lang="ru-RU" u="sng" dirty="0" smtClean="0"/>
              <a:t>» </a:t>
            </a:r>
            <a:r>
              <a:rPr lang="ru-RU" dirty="0" smtClean="0"/>
              <a:t>- </a:t>
            </a:r>
          </a:p>
          <a:p>
            <a:pPr algn="ctr"/>
            <a:r>
              <a:rPr lang="ru-RU" dirty="0" smtClean="0"/>
              <a:t> </a:t>
            </a:r>
            <a:r>
              <a:rPr lang="ru-RU" dirty="0" smtClean="0">
                <a:latin typeface="Book Antiqua" pitchFamily="18" charset="0"/>
              </a:rPr>
              <a:t>28 рабочих мест для местного населения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3"/>
          </p:nvPr>
        </p:nvSpPr>
        <p:spPr>
          <a:xfrm>
            <a:off x="4643438" y="1500174"/>
            <a:ext cx="4041775" cy="92869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u="sng" dirty="0" smtClean="0"/>
              <a:t>      </a:t>
            </a:r>
            <a:r>
              <a:rPr lang="ru-RU" u="sng" dirty="0" smtClean="0">
                <a:latin typeface="Book Antiqua" pitchFamily="18" charset="0"/>
              </a:rPr>
              <a:t>Столовая «Мезень»</a:t>
            </a:r>
            <a:r>
              <a:rPr lang="ru-RU" dirty="0" smtClean="0">
                <a:latin typeface="Book Antiqua" pitchFamily="18" charset="0"/>
              </a:rPr>
              <a:t> -       80  посадочных мест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0" name="Содержимое 9" descr="DSC_046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28596" y="2714620"/>
            <a:ext cx="4040188" cy="2693459"/>
          </a:xfrm>
        </p:spPr>
      </p:pic>
      <p:sp>
        <p:nvSpPr>
          <p:cNvPr id="9" name="TextBox 8"/>
          <p:cNvSpPr txBox="1"/>
          <p:nvPr/>
        </p:nvSpPr>
        <p:spPr>
          <a:xfrm>
            <a:off x="714348" y="5643578"/>
            <a:ext cx="7786742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 Antiqua" pitchFamily="18" charset="0"/>
              </a:rPr>
              <a:t>В рамках </a:t>
            </a:r>
            <a:r>
              <a:rPr lang="ru-RU" b="1" dirty="0" err="1" smtClean="0">
                <a:latin typeface="Book Antiqua" pitchFamily="18" charset="0"/>
              </a:rPr>
              <a:t>софинансирования</a:t>
            </a:r>
            <a:r>
              <a:rPr lang="ru-RU" b="1" dirty="0" smtClean="0">
                <a:latin typeface="Book Antiqua" pitchFamily="18" charset="0"/>
              </a:rPr>
              <a:t> в бюджет администрации МО ГП «Усогорск» поступила безвозмездная сумма в 500 000 рублей от ООО «</a:t>
            </a:r>
            <a:r>
              <a:rPr lang="ru-RU" b="1" dirty="0" err="1" smtClean="0">
                <a:latin typeface="Book Antiqua" pitchFamily="18" charset="0"/>
              </a:rPr>
              <a:t>Лузалес</a:t>
            </a:r>
            <a:r>
              <a:rPr lang="ru-RU" b="1" dirty="0" smtClean="0">
                <a:latin typeface="Book Antiqua" pitchFamily="18" charset="0"/>
              </a:rPr>
              <a:t>»</a:t>
            </a:r>
            <a:endParaRPr lang="ru-RU" b="1" dirty="0">
              <a:latin typeface="Book Antiqua" pitchFamily="18" charset="0"/>
            </a:endParaRPr>
          </a:p>
        </p:txBody>
      </p:sp>
      <p:pic>
        <p:nvPicPr>
          <p:cNvPr id="16" name="Содержимое 15" descr="DSC_045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4876" y="2786058"/>
            <a:ext cx="3857652" cy="25717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305800" cy="78581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Book Antiqua" pitchFamily="18" charset="0"/>
              </a:rPr>
              <a:t>План мероприятий на 2019 год</a:t>
            </a:r>
            <a:endParaRPr lang="ru-RU" sz="4400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1500174"/>
            <a:ext cx="8358246" cy="501675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1600" b="1" dirty="0" smtClean="0">
              <a:latin typeface="Book Antiqu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Продолжение работ по ремонту автодорог местного значения, установка дополнительных дорожных знаков и дорожной разметки; </a:t>
            </a:r>
          </a:p>
          <a:p>
            <a:pPr>
              <a:buFont typeface="Wingdings" pitchFamily="2" charset="2"/>
              <a:buChar char="v"/>
            </a:pPr>
            <a:endParaRPr lang="ru-RU" sz="16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Продолжение работ по благоустройству Сквера «Дружбы» - установка вазонов и малых архитектурных форм ; </a:t>
            </a:r>
          </a:p>
          <a:p>
            <a:pPr>
              <a:buFont typeface="Wingdings" pitchFamily="2" charset="2"/>
              <a:buChar char="v"/>
            </a:pPr>
            <a:endParaRPr lang="ru-RU" sz="16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В рамках программы «Народный бюджет» реализация проекта «Уличное освещение </a:t>
            </a:r>
            <a:r>
              <a:rPr lang="ru-RU" sz="1600" b="1" dirty="0" err="1" smtClean="0">
                <a:solidFill>
                  <a:srgbClr val="002060"/>
                </a:solidFill>
                <a:latin typeface="Book Antiqua" pitchFamily="18" charset="0"/>
              </a:rPr>
              <a:t>п.Усогорск</a:t>
            </a: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 по улице Комсомольская» - приобретение и установка опор, люстр уличного освещения, прокладка </a:t>
            </a:r>
            <a:r>
              <a:rPr lang="ru-RU" sz="1600" b="1" dirty="0" err="1" smtClean="0">
                <a:solidFill>
                  <a:srgbClr val="002060"/>
                </a:solidFill>
                <a:latin typeface="Book Antiqua" pitchFamily="18" charset="0"/>
              </a:rPr>
              <a:t>СИПа</a:t>
            </a: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;</a:t>
            </a:r>
          </a:p>
          <a:p>
            <a:endParaRPr lang="ru-RU" sz="16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В рамках программы «Безопасный город» - установка видеокамер в поселении;</a:t>
            </a:r>
          </a:p>
          <a:p>
            <a:pPr>
              <a:buFont typeface="Wingdings" pitchFamily="2" charset="2"/>
              <a:buChar char="v"/>
            </a:pPr>
            <a:endParaRPr lang="ru-RU" sz="16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 В рамках программы «Комфортная городская среда» - асфальтирование дворовых территорий МКД по имеющимся уже заявкам;</a:t>
            </a:r>
          </a:p>
          <a:p>
            <a:endParaRPr lang="ru-RU" sz="16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Благоустройство центральной площади </a:t>
            </a:r>
            <a:r>
              <a:rPr lang="ru-RU" sz="1600" b="1" dirty="0" err="1" smtClean="0">
                <a:solidFill>
                  <a:srgbClr val="002060"/>
                </a:solidFill>
                <a:latin typeface="Book Antiqua" pitchFamily="18" charset="0"/>
              </a:rPr>
              <a:t>п.Усогорск</a:t>
            </a: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 - изменение схемы движения транспорта, установка дорожных знаков, цветников и ограждений; </a:t>
            </a:r>
          </a:p>
          <a:p>
            <a:pPr>
              <a:buFont typeface="Wingdings" pitchFamily="2" charset="2"/>
              <a:buChar char="v"/>
            </a:pPr>
            <a:endParaRPr lang="ru-RU" sz="16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endParaRPr lang="ru-RU" sz="1600" b="1" dirty="0" smtClean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2464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Book Antiqua" pitchFamily="18" charset="0"/>
              </a:rPr>
              <a:t>План мероприятий на 2019 год</a:t>
            </a:r>
            <a:endParaRPr lang="ru-RU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500174"/>
            <a:ext cx="8143932" cy="477053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endParaRPr lang="ru-RU" sz="16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Благоустройство, покраска и установка бордюра и цветников в аллее Памяти участникам ВОВ; </a:t>
            </a:r>
          </a:p>
          <a:p>
            <a:endParaRPr lang="ru-RU" sz="16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Благоустройство территории перед магазином «Магнит» - оборудование парковочных мест и перенос автобусной остановки;</a:t>
            </a:r>
          </a:p>
          <a:p>
            <a:endParaRPr lang="ru-RU" sz="16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 Установка элементов для детских спортивно-игровых площадок на ст.Кослан, </a:t>
            </a:r>
            <a:r>
              <a:rPr lang="ru-RU" sz="1600" b="1" dirty="0" err="1" smtClean="0">
                <a:solidFill>
                  <a:srgbClr val="002060"/>
                </a:solidFill>
                <a:latin typeface="Book Antiqua" pitchFamily="18" charset="0"/>
              </a:rPr>
              <a:t>д.Разгорт</a:t>
            </a: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;</a:t>
            </a:r>
          </a:p>
          <a:p>
            <a:endParaRPr lang="ru-RU" sz="16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Приобретение </a:t>
            </a:r>
            <a:r>
              <a:rPr lang="ru-RU" sz="1600" b="1" dirty="0" err="1" smtClean="0">
                <a:solidFill>
                  <a:srgbClr val="002060"/>
                </a:solidFill>
                <a:latin typeface="Book Antiqua" pitchFamily="18" charset="0"/>
              </a:rPr>
              <a:t>мотопомп</a:t>
            </a: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 для дальнейшего их использования в </a:t>
            </a:r>
            <a:r>
              <a:rPr lang="ru-RU" sz="1600" b="1" dirty="0" err="1" smtClean="0">
                <a:solidFill>
                  <a:srgbClr val="002060"/>
                </a:solidFill>
                <a:latin typeface="Book Antiqua" pitchFamily="18" charset="0"/>
              </a:rPr>
              <a:t>д.Разгорт</a:t>
            </a: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 и </a:t>
            </a:r>
            <a:r>
              <a:rPr lang="ru-RU" sz="1600" b="1" dirty="0" err="1" smtClean="0">
                <a:solidFill>
                  <a:srgbClr val="002060"/>
                </a:solidFill>
                <a:latin typeface="Book Antiqua" pitchFamily="18" charset="0"/>
              </a:rPr>
              <a:t>Н.Вылиб</a:t>
            </a: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; 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 Прием кладбища на баланс МО ГП «Усогорск», проведение работ по инвентаризации и благоустройству; </a:t>
            </a:r>
          </a:p>
          <a:p>
            <a:endParaRPr lang="ru-RU" sz="16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 Проведение общепоселковых субботников, включая кладбище;</a:t>
            </a:r>
          </a:p>
          <a:p>
            <a:endParaRPr lang="ru-RU" sz="16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 Подготовка и празднование Юбилея Удорского района на территории поселения.</a:t>
            </a:r>
            <a:endParaRPr lang="ru-RU" sz="16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idx="4294967295"/>
          </p:nvPr>
        </p:nvSpPr>
        <p:spPr>
          <a:xfrm>
            <a:off x="467544" y="260350"/>
            <a:ext cx="8280920" cy="1597014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 состав МО ГП «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Усогорск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 входят населенные пункты: </a:t>
            </a:r>
            <a:b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пгт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 Усогорск,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д.Разгорт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д.Нижний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Вылиб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 </a:t>
            </a:r>
            <a:b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Численность населения на 01 января 2019 года составляет  </a:t>
            </a:r>
            <a:b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5440 чел.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7" name="Содержимое 16" descr="foto_usogorsk.jpg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lum bright="4000" contrast="60000"/>
          </a:blip>
          <a:stretch>
            <a:fillRect/>
          </a:stretch>
        </p:blipFill>
        <p:spPr>
          <a:xfrm>
            <a:off x="714348" y="1928802"/>
            <a:ext cx="3671888" cy="2549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 cstate="print">
            <a:lum bright="3000" contrast="26000"/>
          </a:blip>
          <a:srcRect/>
          <a:stretch>
            <a:fillRect/>
          </a:stretch>
        </p:blipFill>
        <p:spPr bwMode="auto">
          <a:xfrm>
            <a:off x="2195736" y="4725144"/>
            <a:ext cx="4700862" cy="1886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lum bright="4000" contrast="15000"/>
          </a:blip>
          <a:srcRect/>
          <a:stretch>
            <a:fillRect/>
          </a:stretch>
        </p:blipFill>
        <p:spPr bwMode="auto">
          <a:xfrm>
            <a:off x="4857752" y="2000240"/>
            <a:ext cx="375023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00034" y="3143248"/>
            <a:ext cx="4000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3000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3000" b="1" dirty="0">
              <a:ln w="18415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214546" y="3357563"/>
            <a:ext cx="464347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3200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 </a:t>
            </a:r>
            <a:endParaRPr lang="ru-RU" sz="3200" dirty="0">
              <a:ln w="18415" cmpd="sng">
                <a:solidFill>
                  <a:schemeClr val="tx2">
                    <a:lumMod val="50000"/>
                  </a:schemeClr>
                </a:solidFill>
                <a:prstDash val="solid"/>
              </a:ln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57752" y="3429000"/>
            <a:ext cx="371477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cap="none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 Antiqua" pitchFamily="18" charset="0"/>
            </a:endParaRPr>
          </a:p>
          <a:p>
            <a:pPr algn="ctr"/>
            <a:r>
              <a:rPr lang="ru-RU" sz="2800" b="1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 Antiqua" pitchFamily="18" charset="0"/>
              </a:rPr>
              <a:t>д.Разгорт</a:t>
            </a:r>
            <a:r>
              <a:rPr lang="ru-RU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 Antiqua" pitchFamily="18" charset="0"/>
              </a:rPr>
              <a:t> – 134 чел..</a:t>
            </a:r>
            <a:endParaRPr lang="ru-RU" sz="2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3929066"/>
            <a:ext cx="397095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 Antiqua" pitchFamily="18" charset="0"/>
              </a:rPr>
              <a:t>пгт</a:t>
            </a:r>
            <a:r>
              <a:rPr lang="ru-RU" sz="2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 Antiqua" pitchFamily="18" charset="0"/>
              </a:rPr>
              <a:t>. Усогорск – 5297 чел.</a:t>
            </a:r>
            <a:endParaRPr lang="ru-RU" sz="2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 Antiqu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71670" y="6000768"/>
            <a:ext cx="492634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 Antiqua" pitchFamily="18" charset="0"/>
              </a:rPr>
              <a:t>д.Нижний </a:t>
            </a:r>
            <a:r>
              <a:rPr lang="ru-RU" sz="2800" b="1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 Antiqua" pitchFamily="18" charset="0"/>
              </a:rPr>
              <a:t>Вылиб</a:t>
            </a:r>
            <a:r>
              <a:rPr lang="ru-RU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 Antiqua" pitchFamily="18" charset="0"/>
              </a:rPr>
              <a:t> – 9 чел. </a:t>
            </a:r>
            <a:endParaRPr lang="ru-RU" sz="2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3174" y="1071546"/>
            <a:ext cx="6215106" cy="400052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Официальный сайт администрации </a:t>
            </a:r>
            <a:b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МО ГП «Усогорск» – </a:t>
            </a:r>
            <a: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usogorsk-adm.ru</a:t>
            </a:r>
            <a: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sz="2800" b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7686" y="5357826"/>
            <a:ext cx="4030410" cy="64294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Book Antiqua" pitchFamily="18" charset="0"/>
              </a:rPr>
              <a:t>Спасибо за внимание</a:t>
            </a:r>
            <a:r>
              <a:rPr lang="en-US" sz="2800" dirty="0" smtClean="0">
                <a:latin typeface="Book Antiqua" pitchFamily="18" charset="0"/>
              </a:rPr>
              <a:t> </a:t>
            </a:r>
            <a:endParaRPr lang="ru-RU" sz="2800" dirty="0">
              <a:latin typeface="Book Antiqua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1784331" cy="58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Book Antiqua" pitchFamily="18" charset="0"/>
              </a:rPr>
              <a:t>Численность населения в сравнении</a:t>
            </a:r>
            <a:br>
              <a:rPr lang="ru-RU" sz="3600" dirty="0" smtClean="0">
                <a:latin typeface="Book Antiqua" pitchFamily="18" charset="0"/>
              </a:rPr>
            </a:br>
            <a:endParaRPr lang="ru-RU" sz="3600" dirty="0">
              <a:latin typeface="Book Antiqua" pitchFamily="18" charset="0"/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571472" y="1285860"/>
          <a:ext cx="8143932" cy="4175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28076" y="69509150"/>
            <a:ext cx="39014400" cy="2497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58874" y="7715280"/>
            <a:ext cx="34370962" cy="2577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1472" y="5643578"/>
            <a:ext cx="8143932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ook Antiqua" pitchFamily="18" charset="0"/>
              </a:rPr>
              <a:t>Ежегодно наблюдается снижение численности населения за счет естественной убыли и миграции населения. </a:t>
            </a:r>
          </a:p>
          <a:p>
            <a:pPr algn="ctr"/>
            <a:endParaRPr lang="ru-RU" b="1" dirty="0">
              <a:solidFill>
                <a:schemeClr val="bg2">
                  <a:lumMod val="2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00042"/>
            <a:ext cx="8715436" cy="134704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>Представительным органом МО ГП «Усогорск» является Совет депутатов, который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latin typeface="Book Antiqua" pitchFamily="18" charset="0"/>
              </a:rPr>
              <a:t>состоит из 10 депутатов, избранных по 2 округам.</a:t>
            </a:r>
            <a:endParaRPr lang="ru-RU" sz="2800" b="1" dirty="0">
              <a:latin typeface="Book Antiqua" pitchFamily="18" charset="0"/>
            </a:endParaRPr>
          </a:p>
        </p:txBody>
      </p:sp>
      <p:pic>
        <p:nvPicPr>
          <p:cNvPr id="4" name="Содержимое 3" descr="IMG_36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935163"/>
            <a:ext cx="7000924" cy="438943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329642" cy="22248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Book Antiqua" pitchFamily="18" charset="0"/>
              </a:rPr>
              <a:t>За 2018 год Совет депутатов провел 12 заседаний (сессий) Совета. </a:t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>За год было рассмотрено около 58 вопросов, касающихся жизни и деятельности всего населения МО. </a:t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>При этом депутаты Совета рассматривают и утверждают </a:t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>ходатайства общественных организаций. </a:t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>В 2018 году было присвоено звание «Почетный гражданин </a:t>
            </a:r>
            <a:r>
              <a:rPr lang="ru-RU" sz="2000" b="1" dirty="0" err="1" smtClean="0">
                <a:latin typeface="Book Antiqua" pitchFamily="18" charset="0"/>
              </a:rPr>
              <a:t>п.Усогорск</a:t>
            </a:r>
            <a:r>
              <a:rPr lang="ru-RU" sz="2000" b="1" dirty="0" smtClean="0">
                <a:latin typeface="Book Antiqua" pitchFamily="18" charset="0"/>
              </a:rPr>
              <a:t>» двум жителям – Кочевой Е.И. и Ершову А.В. </a:t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>Все депутаты активно участвуют в общественной жизни поселка.</a:t>
            </a:r>
            <a:endParaRPr lang="ru-RU" sz="2000" b="1" dirty="0">
              <a:latin typeface="Book Antiqua" pitchFamily="18" charset="0"/>
            </a:endParaRPr>
          </a:p>
        </p:txBody>
      </p:sp>
      <p:pic>
        <p:nvPicPr>
          <p:cNvPr id="5" name="Содержимое 4" descr="DSC_003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3429000"/>
            <a:ext cx="3971924" cy="2692400"/>
          </a:xfrm>
        </p:spPr>
      </p:pic>
      <p:pic>
        <p:nvPicPr>
          <p:cNvPr id="6" name="Содержимое 5" descr="DSC_005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3429000"/>
            <a:ext cx="4038600" cy="26924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571480"/>
            <a:ext cx="5500726" cy="785818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Book Antiqua" pitchFamily="18" charset="0"/>
              </a:rPr>
              <a:t>Бюджет</a:t>
            </a:r>
            <a:endParaRPr lang="ru-RU" sz="4400" dirty="0">
              <a:latin typeface="Book Antiqua" pitchFamily="18" charset="0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357158" y="1571612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  Динамика доходов</a:t>
            </a:r>
            <a:endParaRPr lang="ru-RU" dirty="0">
              <a:latin typeface="Book Antiqua" pitchFamily="18" charset="0"/>
            </a:endParaRPr>
          </a:p>
        </p:txBody>
      </p:sp>
      <p:graphicFrame>
        <p:nvGraphicFramePr>
          <p:cNvPr id="13" name="Содержимое 12"/>
          <p:cNvGraphicFramePr>
            <a:graphicFrameLocks noGrp="1"/>
          </p:cNvGraphicFramePr>
          <p:nvPr>
            <p:ph idx="1"/>
          </p:nvPr>
        </p:nvGraphicFramePr>
        <p:xfrm>
          <a:off x="428596" y="1714488"/>
          <a:ext cx="8258204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1915</TotalTime>
  <Words>1152</Words>
  <Application>Microsoft Office PowerPoint</Application>
  <PresentationFormat>Экран (4:3)</PresentationFormat>
  <Paragraphs>221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Поток</vt:lpstr>
      <vt:lpstr>Слайд 1</vt:lpstr>
      <vt:lpstr>Муниципальное образование  городского поселения «Усогорск»</vt:lpstr>
      <vt:lpstr>24 ноября 1966 года Указом Президиума Верховного Совета Коми АССР образован на территории Удорского района на 160 км строящейся железной дороги Микунь-Кослан вновь возникший населенный пункт Усогорск.  Аппарат управления МО ГП «Усогорск» находится в административном  здании по адресу: пгт.Усогорск, ул. Дружбы, д.17.</vt:lpstr>
      <vt:lpstr>В состав МО ГП «Усогорск» входят населенные пункты:  пгт. Усогорск, д.Разгорт, д.Нижний Вылиб.  Численность населения на 01 января 2019 года составляет   5440 чел.</vt:lpstr>
      <vt:lpstr>Численность населения в сравнении </vt:lpstr>
      <vt:lpstr>Представительным органом МО ГП «Усогорск» является Совет депутатов, который  состоит из 10 депутатов, избранных по 2 округам.</vt:lpstr>
      <vt:lpstr>За 2018 год Совет депутатов провел 12 заседаний (сессий) Совета.  За год было рассмотрено около 58 вопросов, касающихся жизни и деятельности всего населения МО.  При этом депутаты Совета рассматривают и утверждают  ходатайства общественных организаций.  В 2018 году было присвоено звание «Почетный гражданин п.Усогорск» двум жителям – Кочевой Е.И. и Ершову А.В.  Все депутаты активно участвуют в общественной жизни поселка.</vt:lpstr>
      <vt:lpstr>Бюджет</vt:lpstr>
      <vt:lpstr>  Динамика доходов</vt:lpstr>
      <vt:lpstr>   -- В 2018 году приватизировано  15 квартир </vt:lpstr>
      <vt:lpstr>         </vt:lpstr>
      <vt:lpstr>     Муниципальное имущество Задача:  эффективное использование муниципального имущества, повышение неналоговых поступлений в бюджет МО  за счет сдачи в аренду муниципального имущества </vt:lpstr>
      <vt:lpstr>                               Землеустройство</vt:lpstr>
      <vt:lpstr>Сделки с землей, заключенные в 2018 году</vt:lpstr>
      <vt:lpstr>В 2018 году поступило и рассмотрено 698 обращений граждан по земельным вопросам.  Проведено 11 проверок муниципального земельного контроля (10 плановых проверок и 1 внеплановая проверка).</vt:lpstr>
      <vt:lpstr>Эффективность бюджетных расходов в сфере закупок товаров, работ, услуг для обеспечения муниципальных нужд</vt:lpstr>
      <vt:lpstr>1008 граждан пребывающих в запасе состоят на воинском учете  в администрации,  из них 18 офицеров</vt:lpstr>
      <vt:lpstr>24 января 2019 года 25 юношей п.Усогорск прошли медицинскую комиссию по первоначальной постановке на воинский учет.</vt:lpstr>
      <vt:lpstr> Благоустройство</vt:lpstr>
      <vt:lpstr>Содержание дорог Протяженность дорожного полотна на территории МО ГП «Усогорск» – 9 837 км</vt:lpstr>
      <vt:lpstr> Мероприятия  по реализации средств из Гранта Главы Республики Коми  для МО ГП «Усогорск»,  победителя конкурса на лучшее благоустройство улиц, дворовых территорий и проездов к ним в зимний период – 6 000 000, 00 рублей </vt:lpstr>
      <vt:lpstr>Приобретение автогрейдера ГС-10.07 для зимнего содержания автодорог п.Усогорск, д.Разгорт </vt:lpstr>
      <vt:lpstr>Установка перильных ограждений на 3-х сертифицированных пешеходных переходах </vt:lpstr>
      <vt:lpstr>Установка перильных ограждений на 3-х сертифицированных пешеходных переходах –  улица Димитрова </vt:lpstr>
      <vt:lpstr>Асфальтирование тротуаров по улице Дружбы, ТД»Юкон» - 575 677, 60 рублей</vt:lpstr>
      <vt:lpstr>Ямочный ремонт автодорог п.Усогорск – 531 184, 87 рублей </vt:lpstr>
      <vt:lpstr>Приобретение нового поколения светотехнического оборудования с улучшенными светотехническими параметрами для повышения энергоэффективности   на сумму 161 314, 19 рублей </vt:lpstr>
      <vt:lpstr>Реализация приоритетного проекта «Комфортная городская среда» на территории МО ГП «Усогорск» на сумму 2 635 926, 00 рублей </vt:lpstr>
      <vt:lpstr>Основные мероприятия по благоустройству сквера «Дружбы»</vt:lpstr>
      <vt:lpstr>Асфальтирование непроезжей улицы Ленина в сквере «Дружбы»</vt:lpstr>
      <vt:lpstr>Асфальтирование непроезжей улицы Ленина в сквере «Дружбы»</vt:lpstr>
      <vt:lpstr>Конечный результат</vt:lpstr>
      <vt:lpstr> Благоустройство детской площадки в сквере «Дружбы» - на сумму  1 021 899, 06 рублей</vt:lpstr>
      <vt:lpstr>Приобретение скамеек, урн, вазонов </vt:lpstr>
      <vt:lpstr>Приобретение и установка фигур-скульптур, спортивно-игровых детских комплексов с мягким покрытием </vt:lpstr>
      <vt:lpstr>Приобретение оборудования для установки уличного освещения и гирлянды в сквере «Дружбы» на сумму 182 250 рублей </vt:lpstr>
      <vt:lpstr>Новые  предприятия в 2018 году</vt:lpstr>
      <vt:lpstr>План мероприятий на 2019 год</vt:lpstr>
      <vt:lpstr>План мероприятий на 2019 год</vt:lpstr>
      <vt:lpstr>            Официальный сайт администрации  МО ГП «Усогорск» – usogorsk-adm.ru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</dc:title>
  <dc:creator>Администратор</dc:creator>
  <cp:lastModifiedBy>ВУС</cp:lastModifiedBy>
  <cp:revision>178</cp:revision>
  <dcterms:created xsi:type="dcterms:W3CDTF">2017-10-03T16:37:26Z</dcterms:created>
  <dcterms:modified xsi:type="dcterms:W3CDTF">2019-02-01T09:15:59Z</dcterms:modified>
</cp:coreProperties>
</file>