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notesMasterIdLst>
    <p:notesMasterId r:id="rId31"/>
  </p:notesMasterIdLst>
  <p:sldIdLst>
    <p:sldId id="256" r:id="rId2"/>
    <p:sldId id="258" r:id="rId3"/>
    <p:sldId id="259" r:id="rId4"/>
    <p:sldId id="260" r:id="rId5"/>
    <p:sldId id="268" r:id="rId6"/>
    <p:sldId id="269" r:id="rId7"/>
    <p:sldId id="271" r:id="rId8"/>
    <p:sldId id="272" r:id="rId9"/>
    <p:sldId id="275" r:id="rId10"/>
    <p:sldId id="276" r:id="rId11"/>
    <p:sldId id="277" r:id="rId12"/>
    <p:sldId id="261" r:id="rId13"/>
    <p:sldId id="262" r:id="rId14"/>
    <p:sldId id="263" r:id="rId15"/>
    <p:sldId id="264" r:id="rId16"/>
    <p:sldId id="265" r:id="rId17"/>
    <p:sldId id="270" r:id="rId18"/>
    <p:sldId id="273" r:id="rId19"/>
    <p:sldId id="274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МО</a:t>
            </a:r>
            <a:r>
              <a:rPr lang="ru-RU" baseline="0" dirty="0" smtClean="0"/>
              <a:t> ГП «</a:t>
            </a:r>
            <a:r>
              <a:rPr lang="ru-RU" dirty="0" err="1" smtClean="0"/>
              <a:t>Усогорск</a:t>
            </a:r>
            <a:r>
              <a:rPr lang="ru-RU" dirty="0" smtClean="0"/>
              <a:t>»</a:t>
            </a:r>
            <a:endParaRPr lang="ru-RU" dirty="0"/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866291614419178"/>
          <c:y val="0.21998465673945414"/>
          <c:w val="0.81367296101876152"/>
          <c:h val="0.7361700372963558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01.01.2020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5.521568146584558E-2"/>
                  <c:y val="1.7359799881158964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39 человек</a:t>
                    </a:r>
                    <a:endParaRPr lang="ru-RU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459770114942526"/>
                      <c:h val="7.13614942303859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CC6-486C-8B19-CF5B3F07FA1F}"/>
                </c:ext>
              </c:extLst>
            </c:dLbl>
            <c:dLbl>
              <c:idx val="1"/>
              <c:layout>
                <c:manualLayout>
                  <c:x val="1.8599564004686479E-2"/>
                  <c:y val="2.8933095519995018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55 человек </a:t>
                    </a:r>
                    <a:endParaRPr lang="ru-RU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C6-486C-8B19-CF5B3F07FA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Родилось</c:v>
                </c:pt>
                <c:pt idx="1">
                  <c:v>Умерло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C6-486C-8B19-CF5B3F07FA1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01.01.2021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1.7876497362190127E-2"/>
                  <c:y val="-5.7782586421365181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44 человека</a:t>
                    </a:r>
                    <a:endParaRPr lang="ru-RU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832777159807193"/>
                      <c:h val="7.13614942303859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CC6-486C-8B19-CF5B3F07FA1F}"/>
                </c:ext>
              </c:extLst>
            </c:dLbl>
            <c:dLbl>
              <c:idx val="1"/>
              <c:layout>
                <c:manualLayout>
                  <c:x val="2.7777736847508058E-2"/>
                  <c:y val="1.0682080503975571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49 человек</a:t>
                    </a:r>
                    <a:endParaRPr lang="ru-RU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C6-486C-8B19-CF5B3F07FA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Родилось</c:v>
                </c:pt>
                <c:pt idx="1">
                  <c:v>Умерло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44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CC6-486C-8B19-CF5B3F07FA1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6817152"/>
        <c:axId val="52844032"/>
        <c:axId val="0"/>
      </c:bar3DChart>
      <c:catAx>
        <c:axId val="768171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52844032"/>
        <c:crosses val="autoZero"/>
        <c:auto val="1"/>
        <c:lblAlgn val="ctr"/>
        <c:lblOffset val="100"/>
        <c:noMultiLvlLbl val="0"/>
      </c:catAx>
      <c:valAx>
        <c:axId val="528440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681715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layout>
        <c:manualLayout>
          <c:xMode val="edge"/>
          <c:yMode val="edge"/>
          <c:x val="0.26426276643763724"/>
          <c:y val="0.12483656170129599"/>
          <c:w val="0.49174722971655466"/>
          <c:h val="8.561592077646575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Book Antiqua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00">
                <a:latin typeface="Book Antiqua" pitchFamily="18" charset="0"/>
              </a:defRPr>
            </a:pPr>
            <a:r>
              <a:rPr lang="ru-RU" sz="3600" dirty="0" smtClean="0">
                <a:latin typeface="Book Antiqua" pitchFamily="18" charset="0"/>
              </a:rPr>
              <a:t>2020 год </a:t>
            </a:r>
            <a:endParaRPr lang="ru-RU" sz="3600" dirty="0">
              <a:latin typeface="Book Antiqua" pitchFamily="18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0671028968601146"/>
          <c:y val="0.20133083126605986"/>
          <c:w val="0.78711687080781567"/>
          <c:h val="0.620957767476785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рублей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Профицит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20954448.440000001</c:v>
                </c:pt>
                <c:pt idx="1">
                  <c:v>20734766.489999998</c:v>
                </c:pt>
                <c:pt idx="2">
                  <c:v>219681.95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94-4BA7-9924-3F591D5D6C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76232960"/>
        <c:axId val="76238848"/>
      </c:barChart>
      <c:catAx>
        <c:axId val="76232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76238848"/>
        <c:crosses val="autoZero"/>
        <c:auto val="1"/>
        <c:lblAlgn val="ctr"/>
        <c:lblOffset val="100"/>
        <c:noMultiLvlLbl val="0"/>
      </c:catAx>
      <c:valAx>
        <c:axId val="76238848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Book Antiqua" pitchFamily="18" charset="0"/>
              </a:defRPr>
            </a:pPr>
            <a:endParaRPr lang="ru-RU"/>
          </a:p>
        </c:txPr>
        <c:crossAx val="7623296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2000" b="1">
                <a:latin typeface="Book Antiqua" pitchFamily="18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pPr>
            <a:r>
              <a:rPr lang="ru-RU" dirty="0" smtClean="0"/>
              <a:t>Поступления в бюджет</a:t>
            </a:r>
            <a:endParaRPr lang="ru-RU" dirty="0"/>
          </a:p>
        </c:rich>
      </c:tx>
      <c:layout>
        <c:manualLayout>
          <c:xMode val="edge"/>
          <c:yMode val="edge"/>
          <c:x val="0.36273020138519219"/>
          <c:y val="0.144956250390333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Book Antiqua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 w="9525" cap="rnd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4605713300373786E-2"/>
          <c:y val="0.12318546259586043"/>
          <c:w val="0.60884424749013222"/>
          <c:h val="0.4779666930119070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рублей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24243120.879999999</c:v>
                </c:pt>
                <c:pt idx="1">
                  <c:v>20375538.620000001</c:v>
                </c:pt>
                <c:pt idx="2">
                  <c:v>20954448.440000001</c:v>
                </c:pt>
              </c:numCache>
            </c:numRef>
          </c:val>
          <c:shape val="box"/>
          <c:extLst>
            <c:ext xmlns:c16="http://schemas.microsoft.com/office/drawing/2014/chart" uri="{C3380CC4-5D6E-409C-BE32-E72D297353CC}">
              <c16:uniqueId val="{00000000-0845-4B80-9D6E-3EC8797ACA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т.ч.собственных средств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14308123.449999999</c:v>
                </c:pt>
                <c:pt idx="1">
                  <c:v>15209035.529999999</c:v>
                </c:pt>
                <c:pt idx="2">
                  <c:v>15442291.34</c:v>
                </c:pt>
              </c:numCache>
            </c:numRef>
          </c:val>
          <c:shape val="box"/>
          <c:extLst>
            <c:ext xmlns:c16="http://schemas.microsoft.com/office/drawing/2014/chart" uri="{C3380CC4-5D6E-409C-BE32-E72D297353CC}">
              <c16:uniqueId val="{00000001-0845-4B80-9D6E-3EC8797ACA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6302592"/>
        <c:axId val="59731968"/>
        <c:axId val="36137600"/>
      </c:bar3DChart>
      <c:catAx>
        <c:axId val="763025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pPr>
            <a:endParaRPr lang="ru-RU"/>
          </a:p>
        </c:txPr>
        <c:crossAx val="59731968"/>
        <c:crosses val="autoZero"/>
        <c:auto val="1"/>
        <c:lblAlgn val="ctr"/>
        <c:lblOffset val="100"/>
        <c:noMultiLvlLbl val="0"/>
      </c:catAx>
      <c:valAx>
        <c:axId val="59731968"/>
        <c:scaling>
          <c:orientation val="minMax"/>
        </c:scaling>
        <c:delete val="1"/>
        <c:axPos val="l"/>
        <c:majorGridlines>
          <c:spPr>
            <a:ln w="9525" cap="rnd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76302592"/>
        <c:crosses val="autoZero"/>
        <c:crossBetween val="between"/>
      </c:valAx>
      <c:serAx>
        <c:axId val="3613760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pPr>
            <a:endParaRPr lang="ru-RU"/>
          </a:p>
        </c:txPr>
        <c:crossAx val="59731968"/>
        <c:crosses val="autoZero"/>
      </c:serAx>
      <c:dTable>
        <c:showHorzBorder val="1"/>
        <c:showVertBorder val="1"/>
        <c:showOutline val="1"/>
        <c:showKeys val="1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1" i="0" u="none" strike="noStrike" kern="1200" baseline="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pPr>
            <a:endParaRPr lang="ru-RU"/>
          </a:p>
        </c:txPr>
      </c:dTable>
      <c:spPr>
        <a:solidFill>
          <a:schemeClr val="accent5">
            <a:lumMod val="75000"/>
          </a:schemeClr>
        </a:solidFill>
        <a:ln>
          <a:solidFill>
            <a:schemeClr val="accent4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800" b="1">
          <a:latin typeface="Book Antiqua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098F7-437F-4671-BAE7-E05472C736FD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30474-DE07-4EEE-B90E-FAC205E5E3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996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30474-DE07-4EEE-B90E-FAC205E5E3E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079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30474-DE07-4EEE-B90E-FAC205E5E3E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306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1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79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658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74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184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530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64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247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19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868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43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38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030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80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59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73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284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43239FD-40BE-4122-87BE-823D48CBC89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6EDDB7A-8F57-4409-AED2-9D5BFD813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66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1049572"/>
            <a:ext cx="9968920" cy="3530379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4400" dirty="0" smtClean="0">
                <a:latin typeface="Arial Black" panose="020B0A04020102020204" pitchFamily="34" charset="0"/>
              </a:rPr>
              <a:t>Отчёт руководителя администрации муниципального образования городского поселения «</a:t>
            </a:r>
            <a:r>
              <a:rPr lang="ru-RU" sz="4400" dirty="0" err="1" smtClean="0">
                <a:latin typeface="Arial Black" panose="020B0A04020102020204" pitchFamily="34" charset="0"/>
              </a:rPr>
              <a:t>Усогорск</a:t>
            </a:r>
            <a:r>
              <a:rPr lang="ru-RU" sz="4400" dirty="0" smtClean="0">
                <a:latin typeface="Arial Black" panose="020B0A04020102020204" pitchFamily="34" charset="0"/>
              </a:rPr>
              <a:t>»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46567" y="4762832"/>
            <a:ext cx="6408751" cy="1152938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Arial Black" panose="020B0A04020102020204" pitchFamily="34" charset="0"/>
              </a:rPr>
              <a:t>за 2020 год</a:t>
            </a:r>
          </a:p>
        </p:txBody>
      </p:sp>
    </p:spTree>
    <p:extLst>
      <p:ext uri="{BB962C8B-B14F-4D97-AF65-F5344CB8AC3E}">
        <p14:creationId xmlns:p14="http://schemas.microsoft.com/office/powerpoint/2010/main" val="130489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082" y="588398"/>
            <a:ext cx="9549516" cy="1765188"/>
          </a:xfrm>
        </p:spPr>
        <p:txBody>
          <a:bodyPr/>
          <a:lstStyle/>
          <a:p>
            <a:pPr algn="ctr"/>
            <a:r>
              <a:rPr lang="ru-RU" sz="16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  <a:t>На 01 января </a:t>
            </a:r>
            <a:r>
              <a:rPr lang="ru-RU" sz="16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  <a:t>2021 </a:t>
            </a:r>
            <a:r>
              <a:rPr lang="ru-RU" sz="16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  <a:t>года на учете в качестве нуждающихся в жилых помещениях,  предоставляемых по договорам социального найма, </a:t>
            </a:r>
            <a:r>
              <a:rPr lang="ru-RU" sz="1600" b="1" u="sng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  <a:t>состоят </a:t>
            </a:r>
            <a:r>
              <a:rPr lang="ru-RU" sz="1600" b="1" u="sng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  <a:t>5 </a:t>
            </a:r>
            <a:r>
              <a:rPr lang="ru-RU" sz="1600" b="1" u="sng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  <a:t>семей</a:t>
            </a:r>
            <a:br>
              <a:rPr lang="ru-RU" sz="1600" b="1" u="sng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</a:br>
            <a:r>
              <a:rPr lang="ru-RU" sz="16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16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</a:br>
            <a:r>
              <a:rPr lang="ru-RU" sz="16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  <a:t>- В </a:t>
            </a:r>
            <a:r>
              <a:rPr lang="ru-RU" sz="16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  <a:t>2020 </a:t>
            </a:r>
            <a:r>
              <a:rPr lang="ru-RU" sz="16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  <a:t>году </a:t>
            </a:r>
            <a:r>
              <a:rPr lang="ru-RU" sz="16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  <a:t>предоставлено </a:t>
            </a:r>
            <a:r>
              <a:rPr lang="ru-RU" sz="1600" b="1" u="sng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  <a:t>2 квартиры</a:t>
            </a:r>
            <a:r>
              <a:rPr lang="ru-RU" sz="16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16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</a:br>
            <a:r>
              <a:rPr lang="ru-RU" sz="16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16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</a:rPr>
            </a:br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372" y="2595549"/>
            <a:ext cx="6468042" cy="3638274"/>
          </a:xfrm>
        </p:spPr>
      </p:pic>
    </p:spTree>
    <p:extLst>
      <p:ext uri="{BB962C8B-B14F-4D97-AF65-F5344CB8AC3E}">
        <p14:creationId xmlns:p14="http://schemas.microsoft.com/office/powerpoint/2010/main" val="381478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6207" y="747423"/>
            <a:ext cx="8937264" cy="178902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Book Antiqua" pitchFamily="18" charset="0"/>
              </a:rPr>
              <a:t>Муниципальное </a:t>
            </a:r>
            <a:r>
              <a:rPr lang="ru-RU" sz="3200" b="1" dirty="0" smtClean="0">
                <a:solidFill>
                  <a:srgbClr val="C00000"/>
                </a:solidFill>
                <a:latin typeface="Book Antiqua" pitchFamily="18" charset="0"/>
              </a:rPr>
              <a:t>имущество</a:t>
            </a:r>
            <a:r>
              <a:rPr lang="ru-RU" sz="1600" b="1" dirty="0" smtClean="0"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Book Antiqua" pitchFamily="18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sz="1800" u="sng" dirty="0">
                <a:solidFill>
                  <a:srgbClr val="C00000"/>
                </a:solidFill>
                <a:latin typeface="Book Antiqua" pitchFamily="18" charset="0"/>
              </a:rPr>
              <a:t>Задача:  </a:t>
            </a:r>
            <a:r>
              <a:rPr lang="ru-RU" sz="1800" dirty="0">
                <a:solidFill>
                  <a:schemeClr val="tx1"/>
                </a:solidFill>
                <a:latin typeface="Book Antiqua" pitchFamily="18" charset="0"/>
              </a:rPr>
              <a:t>эффективное использование муниципального имущества, повышение неналоговых поступлений в бюджет МО </a:t>
            </a:r>
            <a:r>
              <a:rPr lang="ru-RU" sz="1800" dirty="0" smtClean="0">
                <a:solidFill>
                  <a:schemeClr val="tx1"/>
                </a:solidFill>
                <a:latin typeface="Book Antiqua" pitchFamily="18" charset="0"/>
              </a:rPr>
              <a:t>за </a:t>
            </a:r>
            <a:r>
              <a:rPr lang="ru-RU" sz="1800" dirty="0">
                <a:solidFill>
                  <a:schemeClr val="tx1"/>
                </a:solidFill>
                <a:latin typeface="Book Antiqua" pitchFamily="18" charset="0"/>
              </a:rPr>
              <a:t>счет сдачи в аренду муниципального имущества</a:t>
            </a:r>
            <a:r>
              <a:rPr lang="ru-RU" sz="1600" dirty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Book Antiqua" pitchFamily="18" charset="0"/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946208" y="2918129"/>
            <a:ext cx="5629522" cy="2720672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нежилых помещений в собственности МО –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  <a:p>
            <a:pPr algn="ctr"/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в 2020 году за аренду нежилых помещений составили 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529 951, 85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66" y="3027327"/>
            <a:ext cx="3336367" cy="250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29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6124" y="790574"/>
            <a:ext cx="4095751" cy="1976439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Общая площадь земли Администрации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МО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ГП «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Усогорск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» – 1100 га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в черте – 613 га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за чертой – 487 га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66775" y="2990850"/>
            <a:ext cx="10839449" cy="3638550"/>
          </a:xfrm>
          <a:ln>
            <a:noFill/>
          </a:ln>
        </p:spPr>
        <p:txBody>
          <a:bodyPr>
            <a:normAutofit/>
          </a:bodyPr>
          <a:lstStyle/>
          <a:p>
            <a:pPr lvl="0" defTabSz="914400">
              <a:spcBef>
                <a:spcPts val="0"/>
              </a:spcBef>
              <a:buClrTx/>
              <a:buSzTx/>
            </a:pPr>
            <a:r>
              <a:rPr lang="ru-RU" sz="2000" b="1" u="sng" dirty="0">
                <a:solidFill>
                  <a:prstClr val="black"/>
                </a:solidFill>
                <a:latin typeface="Book Antiqua" pitchFamily="18" charset="0"/>
              </a:rPr>
              <a:t>Количество земельных участков, используемых гражданами: 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endParaRPr lang="ru-RU" sz="2000" b="1" u="sng" dirty="0">
              <a:solidFill>
                <a:prstClr val="black"/>
              </a:solidFill>
              <a:latin typeface="Book Antiqua" pitchFamily="18" charset="0"/>
            </a:endParaRPr>
          </a:p>
          <a:p>
            <a:pPr lvl="0" defTabSz="914400">
              <a:spcBef>
                <a:spcPts val="0"/>
              </a:spcBef>
              <a:buClrTx/>
              <a:buSzTx/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  <a:latin typeface="Book Antiqua" pitchFamily="18" charset="0"/>
              </a:rPr>
              <a:t> для ведения личного подсобного хозяйства – </a:t>
            </a:r>
            <a:r>
              <a:rPr lang="ru-RU" sz="2000" b="1" dirty="0" smtClean="0">
                <a:solidFill>
                  <a:srgbClr val="FF0000"/>
                </a:solidFill>
                <a:latin typeface="Book Antiqua" pitchFamily="18" charset="0"/>
              </a:rPr>
              <a:t>244</a:t>
            </a: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Book Antiqua" pitchFamily="18" charset="0"/>
              </a:rPr>
              <a:t>на площади </a:t>
            </a: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22,48 </a:t>
            </a:r>
            <a:r>
              <a:rPr lang="ru-RU" sz="2000" dirty="0">
                <a:solidFill>
                  <a:prstClr val="black"/>
                </a:solidFill>
                <a:latin typeface="Book Antiqua" pitchFamily="18" charset="0"/>
              </a:rPr>
              <a:t>гектара;</a:t>
            </a:r>
          </a:p>
          <a:p>
            <a:pPr lvl="0" defTabSz="914400">
              <a:spcBef>
                <a:spcPts val="0"/>
              </a:spcBef>
              <a:buClrTx/>
              <a:buSzTx/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  <a:latin typeface="Book Antiqua" pitchFamily="18" charset="0"/>
              </a:rPr>
              <a:t> для садоводства – </a:t>
            </a:r>
            <a:r>
              <a:rPr lang="ru-RU" sz="2000" b="1" dirty="0">
                <a:solidFill>
                  <a:srgbClr val="FF0000"/>
                </a:solidFill>
                <a:latin typeface="Book Antiqua" pitchFamily="18" charset="0"/>
              </a:rPr>
              <a:t>398</a:t>
            </a:r>
            <a:r>
              <a:rPr lang="ru-RU" sz="2000" dirty="0">
                <a:solidFill>
                  <a:prstClr val="black"/>
                </a:solidFill>
                <a:latin typeface="Book Antiqua" pitchFamily="18" charset="0"/>
              </a:rPr>
              <a:t> участков на площади </a:t>
            </a: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26,3 </a:t>
            </a:r>
            <a:r>
              <a:rPr lang="ru-RU" sz="2000" dirty="0">
                <a:solidFill>
                  <a:prstClr val="black"/>
                </a:solidFill>
                <a:latin typeface="Book Antiqua" pitchFamily="18" charset="0"/>
              </a:rPr>
              <a:t>гектара; </a:t>
            </a:r>
          </a:p>
          <a:p>
            <a:pPr lvl="0" defTabSz="914400">
              <a:spcBef>
                <a:spcPts val="0"/>
              </a:spcBef>
              <a:buClrTx/>
              <a:buSzTx/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  <a:latin typeface="Book Antiqua" pitchFamily="18" charset="0"/>
              </a:rPr>
              <a:t> для огородничества – </a:t>
            </a:r>
            <a:r>
              <a:rPr lang="ru-RU" sz="2000" b="1" dirty="0" smtClean="0">
                <a:solidFill>
                  <a:srgbClr val="FF0000"/>
                </a:solidFill>
                <a:latin typeface="Book Antiqua" pitchFamily="18" charset="0"/>
              </a:rPr>
              <a:t>574</a:t>
            </a: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 участка </a:t>
            </a:r>
            <a:r>
              <a:rPr lang="ru-RU" sz="2000" dirty="0">
                <a:solidFill>
                  <a:prstClr val="black"/>
                </a:solidFill>
                <a:latin typeface="Book Antiqua" pitchFamily="18" charset="0"/>
              </a:rPr>
              <a:t>на площади </a:t>
            </a: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28,8 </a:t>
            </a:r>
            <a:r>
              <a:rPr lang="ru-RU" sz="2000" dirty="0">
                <a:solidFill>
                  <a:prstClr val="black"/>
                </a:solidFill>
                <a:latin typeface="Book Antiqua" pitchFamily="18" charset="0"/>
              </a:rPr>
              <a:t>гектара; </a:t>
            </a:r>
          </a:p>
          <a:p>
            <a:pPr lvl="0" defTabSz="914400">
              <a:spcBef>
                <a:spcPts val="0"/>
              </a:spcBef>
              <a:buClrTx/>
              <a:buSzTx/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  <a:latin typeface="Book Antiqua" pitchFamily="18" charset="0"/>
              </a:rPr>
              <a:t> гаражи, хозяйственные постройки в количестве </a:t>
            </a:r>
            <a:r>
              <a:rPr lang="ru-RU" sz="2000" b="1" dirty="0" smtClean="0">
                <a:solidFill>
                  <a:srgbClr val="FF0000"/>
                </a:solidFill>
                <a:latin typeface="Book Antiqua" pitchFamily="18" charset="0"/>
              </a:rPr>
              <a:t>579</a:t>
            </a: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 участков </a:t>
            </a:r>
            <a:r>
              <a:rPr lang="ru-RU" sz="2000" dirty="0">
                <a:solidFill>
                  <a:prstClr val="black"/>
                </a:solidFill>
                <a:latin typeface="Book Antiqua" pitchFamily="18" charset="0"/>
              </a:rPr>
              <a:t>на площади </a:t>
            </a:r>
            <a:r>
              <a:rPr lang="ru-RU" sz="2000" dirty="0" smtClean="0">
                <a:solidFill>
                  <a:prstClr val="black"/>
                </a:solidFill>
                <a:latin typeface="Book Antiqua" pitchFamily="18" charset="0"/>
              </a:rPr>
              <a:t>2,65 </a:t>
            </a:r>
            <a:r>
              <a:rPr lang="ru-RU" sz="2000" dirty="0">
                <a:solidFill>
                  <a:prstClr val="black"/>
                </a:solidFill>
                <a:latin typeface="Book Antiqua" pitchFamily="18" charset="0"/>
              </a:rPr>
              <a:t>гектара;</a:t>
            </a:r>
          </a:p>
          <a:p>
            <a:pPr lvl="0" defTabSz="914400">
              <a:spcBef>
                <a:spcPts val="0"/>
              </a:spcBef>
              <a:buClrTx/>
              <a:buSzTx/>
            </a:pPr>
            <a:r>
              <a:rPr lang="ru-RU" sz="2000" dirty="0">
                <a:solidFill>
                  <a:prstClr val="black"/>
                </a:solidFill>
                <a:latin typeface="Book Antiqua" pitchFamily="18" charset="0"/>
              </a:rPr>
              <a:t> </a:t>
            </a:r>
          </a:p>
          <a:p>
            <a:pPr lvl="0" defTabSz="914400">
              <a:spcBef>
                <a:spcPts val="0"/>
              </a:spcBef>
              <a:buClrTx/>
              <a:buSzTx/>
            </a:pPr>
            <a:r>
              <a:rPr lang="ru-RU" sz="2000" dirty="0">
                <a:solidFill>
                  <a:srgbClr val="FF0000"/>
                </a:solidFill>
                <a:latin typeface="Book Antiqua" pitchFamily="18" charset="0"/>
              </a:rPr>
              <a:t>39</a:t>
            </a:r>
            <a:r>
              <a:rPr lang="ru-RU" sz="2000" b="1" dirty="0">
                <a:solidFill>
                  <a:prstClr val="black"/>
                </a:solidFill>
                <a:latin typeface="Book Antiqua" pitchFamily="18" charset="0"/>
              </a:rPr>
              <a:t> юридических лиц </a:t>
            </a:r>
            <a:r>
              <a:rPr lang="ru-RU" sz="2000" dirty="0">
                <a:solidFill>
                  <a:prstClr val="black"/>
                </a:solidFill>
                <a:latin typeface="Book Antiqua" pitchFamily="18" charset="0"/>
              </a:rPr>
              <a:t>используют на территории МО ГП «</a:t>
            </a:r>
            <a:r>
              <a:rPr lang="ru-RU" sz="2000" dirty="0" err="1">
                <a:solidFill>
                  <a:prstClr val="black"/>
                </a:solidFill>
                <a:latin typeface="Book Antiqua" pitchFamily="18" charset="0"/>
              </a:rPr>
              <a:t>Усогорск</a:t>
            </a:r>
            <a:r>
              <a:rPr lang="ru-RU" sz="2000" dirty="0">
                <a:solidFill>
                  <a:prstClr val="black"/>
                </a:solidFill>
                <a:latin typeface="Book Antiqua" pitchFamily="18" charset="0"/>
              </a:rPr>
              <a:t>» земельные участки общей площадью 59,36 гектара.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790574"/>
            <a:ext cx="5943600" cy="18954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71525" y="728663"/>
            <a:ext cx="556260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Землеустройство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2259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026432"/>
              </p:ext>
            </p:extLst>
          </p:nvPr>
        </p:nvGraphicFramePr>
        <p:xfrm>
          <a:off x="804833" y="2075087"/>
          <a:ext cx="10596589" cy="3825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6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8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4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7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Сделки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договоров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Площадь, </a:t>
                      </a:r>
                    </a:p>
                    <a:p>
                      <a:pPr algn="ctr"/>
                      <a:r>
                        <a:rPr lang="ru-RU" dirty="0" smtClean="0"/>
                        <a:t>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Сумма, </a:t>
                      </a:r>
                    </a:p>
                    <a:p>
                      <a:pPr algn="ctr"/>
                      <a:r>
                        <a:rPr lang="ru-RU" dirty="0" smtClean="0"/>
                        <a:t>руб.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71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Book Antiqua" pitchFamily="18" charset="0"/>
                        </a:rPr>
                        <a:t>Продажа земельных участков собственникам зданий, расположенных на этих участках (без торгов)</a:t>
                      </a:r>
                      <a:endParaRPr lang="ru-RU" sz="1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30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0,94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142 973,0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1584"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Book Antiqua" pitchFamily="18" charset="0"/>
                        </a:rPr>
                        <a:t>Аренда земельных участков</a:t>
                      </a:r>
                      <a:endParaRPr lang="ru-RU" sz="1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27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1,15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15 668,0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371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Book Antiqua" pitchFamily="18" charset="0"/>
                        </a:rPr>
                        <a:t>Соглашение о перераспределении (увеличение) земельного участка, находящегося в частной собственности</a:t>
                      </a:r>
                      <a:endParaRPr lang="ru-RU" sz="1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3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0,25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21 216,57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09710" y="6176546"/>
            <a:ext cx="88725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Book Antiqua" pitchFamily="18" charset="0"/>
              </a:rPr>
              <a:t>В </a:t>
            </a:r>
            <a:r>
              <a:rPr lang="ru-RU" b="1" dirty="0" smtClean="0">
                <a:latin typeface="Book Antiqua" pitchFamily="18" charset="0"/>
              </a:rPr>
              <a:t>2020 </a:t>
            </a:r>
            <a:r>
              <a:rPr lang="ru-RU" b="1" dirty="0">
                <a:latin typeface="Book Antiqua" pitchFamily="18" charset="0"/>
              </a:rPr>
              <a:t>году было осуществлено сделок с землей на сумму </a:t>
            </a:r>
            <a:r>
              <a:rPr lang="ru-RU" sz="2000" b="1" dirty="0" smtClean="0">
                <a:latin typeface="Book Antiqua" pitchFamily="18" charset="0"/>
              </a:rPr>
              <a:t>179 857,57 </a:t>
            </a:r>
            <a:r>
              <a:rPr lang="ru-RU" b="1" dirty="0" err="1">
                <a:latin typeface="Book Antiqua" pitchFamily="18" charset="0"/>
              </a:rPr>
              <a:t>руб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52144" y="775216"/>
            <a:ext cx="9068181" cy="1023676"/>
          </a:xfrm>
        </p:spPr>
        <p:txBody>
          <a:bodyPr/>
          <a:lstStyle/>
          <a:p>
            <a:r>
              <a:rPr lang="ru-RU" sz="3200" b="1" dirty="0">
                <a:latin typeface="Book Antiqua" pitchFamily="18" charset="0"/>
              </a:rPr>
              <a:t>Сделки с землей, заключенные в </a:t>
            </a:r>
            <a:r>
              <a:rPr lang="ru-RU" sz="3200" b="1" dirty="0" smtClean="0">
                <a:latin typeface="Book Antiqua" pitchFamily="18" charset="0"/>
              </a:rPr>
              <a:t>2020 </a:t>
            </a:r>
            <a:r>
              <a:rPr lang="ru-RU" sz="3200" b="1" dirty="0">
                <a:latin typeface="Book Antiqua" pitchFamily="18" charset="0"/>
              </a:rPr>
              <a:t>году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409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5" y="762000"/>
            <a:ext cx="4067175" cy="3257550"/>
          </a:xfrm>
        </p:spPr>
        <p:txBody>
          <a:bodyPr/>
          <a:lstStyle/>
          <a:p>
            <a:pPr algn="ctr"/>
            <a:r>
              <a:rPr lang="ru-RU" b="1" dirty="0" smtClean="0">
                <a:latin typeface="Book Antiqua" pitchFamily="18" charset="0"/>
              </a:rPr>
              <a:t/>
            </a:r>
            <a:br>
              <a:rPr lang="ru-RU" b="1" dirty="0" smtClean="0">
                <a:latin typeface="Book Antiqua" pitchFamily="18" charset="0"/>
              </a:rPr>
            </a:br>
            <a:r>
              <a:rPr lang="ru-RU" b="1" dirty="0">
                <a:latin typeface="Book Antiqua" pitchFamily="18" charset="0"/>
              </a:rPr>
              <a:t/>
            </a:r>
            <a:br>
              <a:rPr lang="ru-RU" b="1" dirty="0">
                <a:latin typeface="Book Antiqua" pitchFamily="18" charset="0"/>
              </a:rPr>
            </a:br>
            <a:r>
              <a:rPr lang="ru-RU" b="1" dirty="0" smtClean="0">
                <a:latin typeface="Book Antiqua" pitchFamily="18" charset="0"/>
              </a:rPr>
              <a:t/>
            </a:r>
            <a:br>
              <a:rPr lang="ru-RU" b="1" dirty="0" smtClean="0">
                <a:latin typeface="Book Antiqua" pitchFamily="18" charset="0"/>
              </a:rPr>
            </a:br>
            <a:r>
              <a:rPr lang="ru-RU" sz="2800" b="1" dirty="0" smtClean="0">
                <a:latin typeface="Book Antiqua" pitchFamily="18" charset="0"/>
              </a:rPr>
              <a:t>В 2020 </a:t>
            </a:r>
            <a:r>
              <a:rPr lang="ru-RU" sz="2800" b="1" dirty="0">
                <a:latin typeface="Book Antiqua" pitchFamily="18" charset="0"/>
              </a:rPr>
              <a:t>году поступило и рассмотрено </a:t>
            </a:r>
            <a:r>
              <a:rPr lang="ru-RU" sz="2800" b="1" dirty="0" smtClean="0">
                <a:latin typeface="Book Antiqua" pitchFamily="18" charset="0"/>
              </a:rPr>
              <a:t>246 обращений </a:t>
            </a:r>
            <a:r>
              <a:rPr lang="ru-RU" sz="2800" b="1" dirty="0">
                <a:latin typeface="Book Antiqua" pitchFamily="18" charset="0"/>
              </a:rPr>
              <a:t>граждан по земельным вопросам. </a:t>
            </a:r>
            <a:br>
              <a:rPr lang="ru-RU" sz="2800" b="1" dirty="0">
                <a:latin typeface="Book Antiqua" pitchFamily="18" charset="0"/>
              </a:rPr>
            </a:br>
            <a:r>
              <a:rPr lang="ru-RU" sz="2800" b="1" dirty="0">
                <a:latin typeface="Book Antiqua" pitchFamily="18" charset="0"/>
              </a:rPr>
              <a:t/>
            </a:r>
            <a:br>
              <a:rPr lang="ru-RU" sz="2800" b="1" dirty="0">
                <a:latin typeface="Book Antiqua" pitchFamily="18" charset="0"/>
              </a:rPr>
            </a:b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680566"/>
            <a:ext cx="5497513" cy="4123135"/>
          </a:xfrm>
          <a:ln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0074" y="3600450"/>
            <a:ext cx="4219575" cy="2424429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>
                <a:solidFill>
                  <a:schemeClr val="tx1"/>
                </a:solidFill>
                <a:latin typeface="Book Antiqua" pitchFamily="18" charset="0"/>
              </a:rPr>
              <a:t>Проведено 3</a:t>
            </a:r>
            <a:r>
              <a:rPr lang="ru-RU" sz="2400" b="1" dirty="0" smtClean="0">
                <a:solidFill>
                  <a:schemeClr val="tx1"/>
                </a:solidFill>
                <a:latin typeface="Book Antiqua" pitchFamily="18" charset="0"/>
              </a:rPr>
              <a:t> проверки </a:t>
            </a:r>
            <a:r>
              <a:rPr lang="ru-RU" sz="2400" b="1" dirty="0">
                <a:solidFill>
                  <a:schemeClr val="tx1"/>
                </a:solidFill>
                <a:latin typeface="Book Antiqua" pitchFamily="18" charset="0"/>
              </a:rPr>
              <a:t>муниципального земельного контроля </a:t>
            </a:r>
            <a:endParaRPr lang="ru-RU" sz="24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Book Antiqua" pitchFamily="18" charset="0"/>
              </a:rPr>
              <a:t>( 2 плановые проверки </a:t>
            </a:r>
            <a:r>
              <a:rPr lang="ru-RU" sz="2400" b="1" dirty="0">
                <a:solidFill>
                  <a:schemeClr val="tx1"/>
                </a:solidFill>
                <a:latin typeface="Book Antiqua" pitchFamily="18" charset="0"/>
              </a:rPr>
              <a:t>и </a:t>
            </a:r>
            <a:endParaRPr lang="ru-RU" sz="24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Book Antiqua" pitchFamily="18" charset="0"/>
              </a:rPr>
              <a:t>1 внеплановая проверка).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2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71475" y="238124"/>
            <a:ext cx="9829800" cy="94297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Book Antiqua" pitchFamily="18" charset="0"/>
              </a:rPr>
              <a:t>Эффективность бюджетных расходов в сфере закупок товаров, работ, услуг для обеспечения муниципальных нужд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47749"/>
            <a:ext cx="5562600" cy="5200651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 smtClean="0">
                <a:solidFill>
                  <a:schemeClr val="tx1"/>
                </a:solidFill>
              </a:rPr>
              <a:t>В 2020 году проведено 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16 аукционов. Всего осуществлено закупок на сумму 6826,20 тыс. рублей.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/>
              <a:t>Экономия бюджетных средств по проведенным аукционам </a:t>
            </a:r>
            <a:br>
              <a:rPr lang="ru-RU" sz="2800" b="1" dirty="0"/>
            </a:br>
            <a:r>
              <a:rPr lang="ru-RU" sz="2800" b="1" dirty="0"/>
              <a:t>составила </a:t>
            </a:r>
            <a:r>
              <a:rPr lang="ru-RU" sz="2800" b="1" dirty="0" smtClean="0"/>
              <a:t>29,1 </a:t>
            </a:r>
            <a:r>
              <a:rPr lang="ru-RU" sz="2800" b="1" dirty="0"/>
              <a:t>тыс</a:t>
            </a:r>
            <a:r>
              <a:rPr lang="ru-RU" sz="2800" b="1" dirty="0" smtClean="0"/>
              <a:t>. рублей</a:t>
            </a:r>
            <a:r>
              <a:rPr lang="ru-RU" sz="2800" b="1" dirty="0"/>
              <a:t>.</a:t>
            </a:r>
            <a:br>
              <a:rPr lang="ru-RU" sz="2800" b="1" dirty="0"/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endParaRPr lang="ru-RU" sz="2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0" y="1907667"/>
            <a:ext cx="5063207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411" y="1629567"/>
            <a:ext cx="4052889" cy="27019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7" y="4486275"/>
            <a:ext cx="10151218" cy="105039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954 гражданина </a:t>
            </a:r>
            <a:r>
              <a:rPr lang="ru-RU" b="1" dirty="0">
                <a:solidFill>
                  <a:schemeClr val="tx1"/>
                </a:solidFill>
                <a:latin typeface="Book Antiqua" pitchFamily="18" charset="0"/>
              </a:rPr>
              <a:t>пребывающих в запасе состоят на воинском учете в администрации, из них </a:t>
            </a: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16 офицеров,  а также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4957" y="5536665"/>
            <a:ext cx="10151218" cy="493712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Book Antiqua" pitchFamily="18" charset="0"/>
              </a:rPr>
              <a:t>50 граждан, подлежащих </a:t>
            </a:r>
            <a:r>
              <a:rPr lang="ru-RU" sz="2400" b="1" dirty="0">
                <a:solidFill>
                  <a:schemeClr val="tx1"/>
                </a:solidFill>
                <a:latin typeface="Book Antiqua" pitchFamily="18" charset="0"/>
              </a:rPr>
              <a:t>призыву на воинскую службу</a:t>
            </a:r>
          </a:p>
          <a:p>
            <a:pPr algn="ctr"/>
            <a:endParaRPr lang="ru-RU" sz="800" dirty="0">
              <a:latin typeface="Book Antiqua" pitchFamily="18" charset="0"/>
            </a:endParaRPr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49679" y="87312"/>
            <a:ext cx="4051671" cy="465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ВОИНСКИЙ УЧЁТ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319880"/>
            <a:ext cx="3929061" cy="2619374"/>
          </a:xfrm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8" b="20858"/>
          <a:stretch>
            <a:fillRect/>
          </a:stretch>
        </p:blipFill>
        <p:spPr>
          <a:xfrm>
            <a:off x="3424236" y="714473"/>
            <a:ext cx="4591050" cy="2998291"/>
          </a:xfrm>
        </p:spPr>
      </p:pic>
    </p:spTree>
    <p:extLst>
      <p:ext uri="{BB962C8B-B14F-4D97-AF65-F5344CB8AC3E}">
        <p14:creationId xmlns:p14="http://schemas.microsoft.com/office/powerpoint/2010/main" val="355954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6" y="292666"/>
            <a:ext cx="5353050" cy="62388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575" y="752476"/>
            <a:ext cx="3552825" cy="41148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16 </a:t>
            </a:r>
            <a:r>
              <a:rPr lang="ru-RU" sz="2800" b="1" dirty="0">
                <a:solidFill>
                  <a:srgbClr val="C00000"/>
                </a:solidFill>
                <a:latin typeface="Book Antiqua" pitchFamily="18" charset="0"/>
              </a:rPr>
              <a:t>юношей 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поселка были </a:t>
            </a:r>
            <a:r>
              <a:rPr lang="ru-RU" sz="2800" b="1" dirty="0">
                <a:solidFill>
                  <a:srgbClr val="C00000"/>
                </a:solidFill>
                <a:latin typeface="Book Antiqua" pitchFamily="18" charset="0"/>
              </a:rPr>
              <a:t>призваны в Вооруженные 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силы Российской </a:t>
            </a:r>
            <a:r>
              <a:rPr lang="ru-RU" sz="2800" b="1" dirty="0">
                <a:solidFill>
                  <a:srgbClr val="C00000"/>
                </a:solidFill>
                <a:latin typeface="Book Antiqua" pitchFamily="18" charset="0"/>
              </a:rPr>
              <a:t>Федерации в 2020 году. </a:t>
            </a:r>
            <a:br>
              <a:rPr lang="ru-RU" sz="2800" b="1" dirty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5" y="847036"/>
            <a:ext cx="3886532" cy="5177844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258174" y="6203287"/>
            <a:ext cx="1171576" cy="272587"/>
          </a:xfrm>
        </p:spPr>
        <p:txBody>
          <a:bodyPr>
            <a:normAutofit fontScale="47500" lnSpcReduction="2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2020 год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30" y="3855373"/>
            <a:ext cx="2347914" cy="23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5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800" dirty="0" smtClean="0">
                <a:solidFill>
                  <a:srgbClr val="EBEBEB"/>
                </a:solidFill>
                <a:latin typeface="Book Antiqua" pitchFamily="18" charset="0"/>
              </a:rPr>
              <a:t>Благоустройство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9471" y="4423414"/>
            <a:ext cx="3212328" cy="888057"/>
          </a:xfrm>
        </p:spPr>
        <p:txBody>
          <a:bodyPr/>
          <a:lstStyle/>
          <a:p>
            <a:r>
              <a:rPr lang="ru-RU" sz="1800" dirty="0" smtClean="0">
                <a:latin typeface="Arial Black" panose="020B0A04020102020204" pitchFamily="34" charset="0"/>
              </a:rPr>
              <a:t>- Ликвидация </a:t>
            </a:r>
            <a:r>
              <a:rPr lang="ru-RU" sz="1800" dirty="0" err="1" smtClean="0">
                <a:latin typeface="Arial Black" panose="020B0A04020102020204" pitchFamily="34" charset="0"/>
              </a:rPr>
              <a:t>несанкцианированных</a:t>
            </a:r>
            <a:r>
              <a:rPr lang="ru-RU" sz="1800" dirty="0" smtClean="0">
                <a:latin typeface="Arial Black" panose="020B0A04020102020204" pitchFamily="34" charset="0"/>
              </a:rPr>
              <a:t> свалок</a:t>
            </a:r>
            <a:endParaRPr lang="ru-RU" sz="1800" dirty="0"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r="2233"/>
          <a:stretch>
            <a:fillRect/>
          </a:stretch>
        </p:blipFill>
        <p:spPr>
          <a:xfrm>
            <a:off x="922872" y="2619183"/>
            <a:ext cx="2845525" cy="1674907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18"/>
          </p:nvPr>
        </p:nvSpPr>
        <p:spPr>
          <a:xfrm>
            <a:off x="803082" y="5311471"/>
            <a:ext cx="3402310" cy="1137037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Arial Black" panose="020B0A04020102020204" pitchFamily="34" charset="0"/>
              </a:rPr>
              <a:t>- Содержание и уборка территорий улиц, площадей, тротуаров</a:t>
            </a:r>
            <a:endParaRPr lang="ru-RU" sz="1800" dirty="0">
              <a:latin typeface="Arial Black" panose="020B0A040201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568865" y="4423414"/>
            <a:ext cx="3050438" cy="991424"/>
          </a:xfrm>
        </p:spPr>
        <p:txBody>
          <a:bodyPr/>
          <a:lstStyle/>
          <a:p>
            <a:endParaRPr lang="ru-RU" dirty="0" smtClean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 smtClean="0">
              <a:latin typeface="Arial Black" panose="020B0A04020102020204" pitchFamily="34" charset="0"/>
            </a:endParaRPr>
          </a:p>
          <a:p>
            <a:r>
              <a:rPr lang="ru-RU" sz="1800" dirty="0">
                <a:latin typeface="Arial Black" panose="020B0A04020102020204" pitchFamily="34" charset="0"/>
              </a:rPr>
              <a:t>- Озеленение территории, удаление сухостоя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half" idx="19"/>
          </p:nvPr>
        </p:nvSpPr>
        <p:spPr>
          <a:xfrm>
            <a:off x="4568865" y="5494350"/>
            <a:ext cx="3050438" cy="527335"/>
          </a:xfrm>
        </p:spPr>
        <p:txBody>
          <a:bodyPr>
            <a:noAutofit/>
          </a:bodyPr>
          <a:lstStyle/>
          <a:p>
            <a:r>
              <a:rPr lang="ru-RU" sz="1800" dirty="0">
                <a:latin typeface="Arial Black" panose="020B0A04020102020204" pitchFamily="34" charset="0"/>
              </a:rPr>
              <a:t>- Уборка борщевика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7983433" y="4079019"/>
            <a:ext cx="3665228" cy="1510748"/>
          </a:xfrm>
        </p:spPr>
        <p:txBody>
          <a:bodyPr/>
          <a:lstStyle/>
          <a:p>
            <a:r>
              <a:rPr lang="ru-RU" sz="1800" dirty="0">
                <a:latin typeface="Arial Black" panose="020B0A04020102020204" pitchFamily="34" charset="0"/>
              </a:rPr>
              <a:t>Техническое обслуживание и ремонт объектов уличного освещения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0"/>
          </p:nvPr>
        </p:nvSpPr>
        <p:spPr>
          <a:xfrm>
            <a:off x="7983433" y="5589767"/>
            <a:ext cx="3050438" cy="771275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Arial Black" panose="020B0A04020102020204" pitchFamily="34" charset="0"/>
              </a:rPr>
              <a:t>- Установка и ремонт дорожных знаков</a:t>
            </a:r>
            <a:endParaRPr lang="ru-RU" sz="1800" dirty="0">
              <a:latin typeface="Arial Black" panose="020B0A04020102020204" pitchFamily="34" charset="0"/>
            </a:endParaRPr>
          </a:p>
        </p:txBody>
      </p:sp>
      <p:pic>
        <p:nvPicPr>
          <p:cNvPr id="12" name="Picture 10" descr="C:\Documents and Settings\Администратор\Рабочий стол\Новая папка (3)\full_pho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7148" y="627992"/>
            <a:ext cx="3172570" cy="132545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70559" y="2199248"/>
            <a:ext cx="9397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chemeClr val="accent1"/>
                </a:solidFill>
                <a:latin typeface="Book Antiqua" pitchFamily="18" charset="0"/>
              </a:rPr>
              <a:t>В рамках постоянной работы в </a:t>
            </a:r>
            <a:r>
              <a:rPr lang="ru-RU" b="1" u="sng" dirty="0" smtClean="0">
                <a:solidFill>
                  <a:schemeClr val="accent1"/>
                </a:solidFill>
                <a:latin typeface="Book Antiqua" pitchFamily="18" charset="0"/>
              </a:rPr>
              <a:t>2020 </a:t>
            </a:r>
            <a:r>
              <a:rPr lang="ru-RU" b="1" u="sng" dirty="0">
                <a:solidFill>
                  <a:schemeClr val="accent1"/>
                </a:solidFill>
                <a:latin typeface="Book Antiqua" pitchFamily="18" charset="0"/>
              </a:rPr>
              <a:t>году проводились:</a:t>
            </a: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" r="2471"/>
          <a:stretch>
            <a:fillRect/>
          </a:stretch>
        </p:blipFill>
        <p:spPr>
          <a:xfrm>
            <a:off x="4636119" y="2659276"/>
            <a:ext cx="2915930" cy="1724382"/>
          </a:xfrm>
        </p:spPr>
      </p:pic>
      <p:pic>
        <p:nvPicPr>
          <p:cNvPr id="22" name="Рисунок 21"/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0" b="20500"/>
          <a:stretch>
            <a:fillRect/>
          </a:stretch>
        </p:blipFill>
        <p:spPr>
          <a:xfrm>
            <a:off x="8330008" y="2619183"/>
            <a:ext cx="2936990" cy="1736837"/>
          </a:xfrm>
        </p:spPr>
      </p:pic>
    </p:spTree>
    <p:extLst>
      <p:ext uri="{BB962C8B-B14F-4D97-AF65-F5344CB8AC3E}">
        <p14:creationId xmlns:p14="http://schemas.microsoft.com/office/powerpoint/2010/main" val="1817063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800" dirty="0">
                <a:solidFill>
                  <a:srgbClr val="EBEBEB"/>
                </a:solidFill>
                <a:latin typeface="Book Antiqua" pitchFamily="18" charset="0"/>
              </a:rPr>
              <a:t>Благоустройство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4" y="2266122"/>
            <a:ext cx="5242194" cy="916180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Общепоселковые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701085" y="2294718"/>
            <a:ext cx="5335723" cy="887584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субботники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594" y="3438553"/>
            <a:ext cx="2238038" cy="2984052"/>
          </a:xfrm>
        </p:spPr>
      </p:pic>
      <p:pic>
        <p:nvPicPr>
          <p:cNvPr id="7" name="Picture 10" descr="C:\Documents and Settings\Администратор\Рабочий стол\Новая папка (3)\full_pho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7148" y="627992"/>
            <a:ext cx="3172570" cy="1325454"/>
          </a:xfrm>
          <a:prstGeom prst="rect">
            <a:avLst/>
          </a:prstGeom>
          <a:noFill/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23" y="3397713"/>
            <a:ext cx="2299299" cy="3065732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67" y="3558074"/>
            <a:ext cx="4240034" cy="282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6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9070423" cy="704088"/>
          </a:xfrm>
        </p:spPr>
        <p:txBody>
          <a:bodyPr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Муниципальное образование городского поселения «</a:t>
            </a:r>
            <a:r>
              <a:rPr lang="ru-RU" sz="2400" dirty="0" err="1" smtClean="0">
                <a:latin typeface="Arial Black" panose="020B0A04020102020204" pitchFamily="34" charset="0"/>
              </a:rPr>
              <a:t>Усогорск</a:t>
            </a:r>
            <a:r>
              <a:rPr lang="ru-RU" sz="2400" dirty="0" smtClean="0">
                <a:latin typeface="Arial Black" panose="020B0A04020102020204" pitchFamily="34" charset="0"/>
              </a:rPr>
              <a:t>»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5273" y="2369489"/>
            <a:ext cx="5295569" cy="970059"/>
          </a:xfrm>
        </p:spPr>
        <p:txBody>
          <a:bodyPr/>
          <a:lstStyle/>
          <a:p>
            <a:pPr algn="ctr"/>
            <a:r>
              <a:rPr lang="ru-RU" sz="1900" dirty="0" smtClean="0">
                <a:latin typeface="Arial Black" panose="020B0A04020102020204" pitchFamily="34" charset="0"/>
              </a:rPr>
              <a:t>Глава – председатель Совета поселения – Борис Николаевич Немчинов</a:t>
            </a:r>
            <a:endParaRPr lang="ru-RU" sz="1900" dirty="0">
              <a:latin typeface="Arial Black" panose="020B0A040201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01" y="3585259"/>
            <a:ext cx="2262365" cy="243213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8776" y="2369489"/>
            <a:ext cx="4828032" cy="812813"/>
          </a:xfrm>
        </p:spPr>
        <p:txBody>
          <a:bodyPr/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Руководитель администрации – Жанна Николаевна Шатилова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77" y="3327108"/>
            <a:ext cx="4035425" cy="2690284"/>
          </a:xfrm>
        </p:spPr>
      </p:pic>
      <p:pic>
        <p:nvPicPr>
          <p:cNvPr id="8" name="Picture 2" descr="https://arhivurokov.ru/kopilka/uploads/user_file_539b33474f11a/issliedovatiel-skii-proiekt-po-tiemie-oriol-kak-simvol-ghierba-rossii_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404" y="506156"/>
            <a:ext cx="1193099" cy="1305251"/>
          </a:xfrm>
          <a:prstGeom prst="rect">
            <a:avLst/>
          </a:prstGeom>
          <a:noFill/>
        </p:spPr>
      </p:pic>
      <p:pic>
        <p:nvPicPr>
          <p:cNvPr id="9" name="Picture 4" descr="https://yt3.ggpht.com/-uilk5tSKH0I/AAAAAAAAAAI/AAAAAAAAAAA/tRAQhLmNr2U/s900-c-k-no-mo-rj-c0xffffff/ph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66695" y="645506"/>
            <a:ext cx="1165901" cy="1165901"/>
          </a:xfrm>
          <a:prstGeom prst="rect">
            <a:avLst/>
          </a:prstGeom>
          <a:noFill/>
        </p:spPr>
      </p:pic>
      <p:pic>
        <p:nvPicPr>
          <p:cNvPr id="10" name="Picture 4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05782" y="4801325"/>
            <a:ext cx="1143008" cy="142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353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50" y="620202"/>
            <a:ext cx="10630894" cy="1200647"/>
          </a:xfrm>
        </p:spPr>
        <p:txBody>
          <a:bodyPr/>
          <a:lstStyle/>
          <a:p>
            <a:pPr algn="ctr"/>
            <a:r>
              <a:rPr lang="ru-RU" sz="4800" u="sng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  <a:t>Содержание дорог</a:t>
            </a:r>
            <a:r>
              <a:rPr lang="ru-RU" sz="4800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  <a:t/>
            </a:r>
            <a:br>
              <a:rPr lang="ru-RU" sz="4800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</a:br>
            <a:r>
              <a:rPr lang="ru-RU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  <a:t>Протяженность дорожного полотна на территории </a:t>
            </a:r>
            <a:r>
              <a:rPr lang="ru-RU" sz="2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  <a:t/>
            </a:r>
            <a:br>
              <a:rPr lang="ru-RU" sz="2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</a:br>
            <a:r>
              <a:rPr lang="ru-RU" sz="2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  <a:t>МО </a:t>
            </a:r>
            <a:r>
              <a:rPr lang="ru-RU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  <a:t>ГП «</a:t>
            </a:r>
            <a:r>
              <a:rPr lang="ru-RU" sz="24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  <a:t>Усогорск</a:t>
            </a:r>
            <a:r>
              <a:rPr lang="ru-RU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  <a:t>» – 9 837 км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2250" y="2347453"/>
            <a:ext cx="1105231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atin typeface="Book Antiqua" pitchFamily="18" charset="0"/>
              </a:rPr>
              <a:t>На мероприятия, направленные на </a:t>
            </a:r>
            <a:r>
              <a:rPr lang="ru-RU" sz="2400" b="1" u="sng" dirty="0" smtClean="0">
                <a:latin typeface="Book Antiqua" pitchFamily="18" charset="0"/>
              </a:rPr>
              <a:t>содержание автомобильных </a:t>
            </a:r>
            <a:r>
              <a:rPr lang="ru-RU" sz="2400" b="1" u="sng" dirty="0">
                <a:latin typeface="Book Antiqua" pitchFamily="18" charset="0"/>
              </a:rPr>
              <a:t>дорог, </a:t>
            </a:r>
          </a:p>
          <a:p>
            <a:pPr algn="ctr"/>
            <a:r>
              <a:rPr lang="ru-RU" sz="2400" b="1" u="sng" dirty="0">
                <a:latin typeface="Book Antiqua" pitchFamily="18" charset="0"/>
              </a:rPr>
              <a:t>освоено из собственного бюджета в </a:t>
            </a:r>
            <a:r>
              <a:rPr lang="ru-RU" sz="2400" b="1" u="sng" dirty="0" smtClean="0">
                <a:latin typeface="Book Antiqua" pitchFamily="18" charset="0"/>
              </a:rPr>
              <a:t>2020 </a:t>
            </a:r>
            <a:r>
              <a:rPr lang="ru-RU" sz="2400" b="1" u="sng" dirty="0">
                <a:latin typeface="Book Antiqua" pitchFamily="18" charset="0"/>
              </a:rPr>
              <a:t>году: </a:t>
            </a:r>
          </a:p>
          <a:p>
            <a:pPr algn="ctr"/>
            <a:endParaRPr lang="ru-RU" sz="2400" b="1" u="sng" dirty="0"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latin typeface="Book Antiqua" pitchFamily="18" charset="0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на зимнее содержания дорог –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1 101 285,00 рублей</a:t>
            </a:r>
          </a:p>
          <a:p>
            <a:pPr>
              <a:buFont typeface="Wingdings" pitchFamily="2" charset="2"/>
              <a:buChar char="Ø"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на содержание тротуаров –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124 999,88 рублей</a:t>
            </a:r>
          </a:p>
          <a:p>
            <a:pPr>
              <a:buFont typeface="Wingdings" pitchFamily="2" charset="2"/>
              <a:buChar char="Ø"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на обустройство горизонтальной разметки –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281 301, 67 рублей</a:t>
            </a:r>
          </a:p>
          <a:p>
            <a:pPr>
              <a:buFont typeface="Wingdings" pitchFamily="2" charset="2"/>
              <a:buChar char="Ø"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на приобретение дорожных знаков –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103 597 рублей</a:t>
            </a:r>
          </a:p>
          <a:p>
            <a:pPr>
              <a:buFont typeface="Wingdings" pitchFamily="2" charset="2"/>
              <a:buChar char="Ø"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на ремонт остановки – 130 000 рублей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310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1622" y="707666"/>
            <a:ext cx="9199658" cy="3768917"/>
          </a:xfrm>
        </p:spPr>
        <p:txBody>
          <a:bodyPr/>
          <a:lstStyle/>
          <a:p>
            <a:pPr algn="ctr"/>
            <a:r>
              <a:rPr lang="ru-RU" sz="3200" dirty="0">
                <a:ln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  <a:t>Мероприятия </a:t>
            </a:r>
            <a:br>
              <a:rPr lang="ru-RU" sz="3200" dirty="0">
                <a:ln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200" dirty="0">
                <a:ln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  <a:t>по реализации средств в рамках договора о социально-экономическом партнерстве с ООО «</a:t>
            </a:r>
            <a:r>
              <a:rPr lang="ru-RU" sz="3200" dirty="0" err="1">
                <a:ln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  <a:t>Лузалес</a:t>
            </a:r>
            <a:r>
              <a:rPr lang="ru-RU" sz="3200" dirty="0">
                <a:ln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  <a:t>»</a:t>
            </a:r>
            <a:br>
              <a:rPr lang="ru-RU" sz="3200" dirty="0">
                <a:ln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200" dirty="0">
                <a:ln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  <a:t>для МО ГП «</a:t>
            </a:r>
            <a:r>
              <a:rPr lang="ru-RU" sz="3200" dirty="0" err="1">
                <a:ln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  <a:t>Усогорск</a:t>
            </a:r>
            <a:r>
              <a:rPr lang="ru-RU" sz="3200" dirty="0">
                <a:ln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  <a:t>» –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200" dirty="0">
                <a:ln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3200" dirty="0">
                <a:ln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200" u="sng" dirty="0">
                <a:ln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  <a:t>500 000, 00 рублей</a:t>
            </a:r>
            <a:endParaRPr lang="ru-RU" sz="3200" dirty="0">
              <a:solidFill>
                <a:schemeClr val="bg2">
                  <a:lumMod val="9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4955" y="5200153"/>
            <a:ext cx="8825658" cy="874643"/>
          </a:xfrm>
        </p:spPr>
        <p:txBody>
          <a:bodyPr/>
          <a:lstStyle/>
          <a:p>
            <a:pPr algn="ctr"/>
            <a:r>
              <a:rPr lang="ru-RU" sz="3600" dirty="0" smtClean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2020 </a:t>
            </a:r>
            <a:r>
              <a:rPr lang="ru-RU" sz="3600" dirty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год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118" y="3816083"/>
            <a:ext cx="1984195" cy="210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99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763" y="527539"/>
            <a:ext cx="5049080" cy="2628899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 </a:t>
            </a:r>
            <a: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Приобретение дорожных знаков – </a:t>
            </a:r>
            <a:b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73 423,33 руб.</a:t>
            </a:r>
            <a:b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 Приобретение электрооборудования для уличного освещения (СИП, светильники, комплектующие) – 142 639,88 руб.</a:t>
            </a:r>
            <a:b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 Зимнее содержание тротуаров – </a:t>
            </a:r>
            <a:b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124 999,88 руб.</a:t>
            </a:r>
            <a:b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r="2940"/>
          <a:stretch>
            <a:fillRect/>
          </a:stretch>
        </p:blipFill>
        <p:spPr>
          <a:xfrm>
            <a:off x="6925587" y="1162717"/>
            <a:ext cx="3649648" cy="517049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0292" y="3068515"/>
            <a:ext cx="5257799" cy="2974475"/>
          </a:xfrm>
        </p:spPr>
        <p:txBody>
          <a:bodyPr>
            <a:normAutofit fontScale="92500" lnSpcReduction="10000"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 Транспортные услуги (автовышка для ремонта уличного освещения и новогоднего оформления) – 61 607,01 руб.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 Восстановление 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уличного освещения 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 заменой «голого» провода от магазина «Мебель» до перекрестка автомобильной дороги по ул. Дружбы (освещена автодорога и тротуары между зданиями по ул. Дружбы д.13 и д.15. Общая длина линии 400 м. – 79 729,90 руб.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 Приобретение новогодней гирлянды  на ёлку – 17 600 руб.</a:t>
            </a:r>
            <a:endParaRPr lang="ru-RU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218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445" y="675862"/>
            <a:ext cx="9748299" cy="111318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«Формирование комфортной городской среды»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6835" y="2690336"/>
            <a:ext cx="11298803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 Black" panose="020B0A04020102020204" pitchFamily="34" charset="0"/>
              </a:rPr>
              <a:t>В рамках проекта «Формирование комфортной городской среды» на территории МО ГП «</a:t>
            </a:r>
            <a:r>
              <a:rPr lang="ru-RU" sz="2800" b="1" dirty="0" err="1">
                <a:latin typeface="Arial Black" panose="020B0A04020102020204" pitchFamily="34" charset="0"/>
              </a:rPr>
              <a:t>Усогорск</a:t>
            </a:r>
            <a:r>
              <a:rPr lang="ru-RU" sz="2800" b="1" dirty="0">
                <a:latin typeface="Arial Black" panose="020B0A04020102020204" pitchFamily="34" charset="0"/>
              </a:rPr>
              <a:t>» </a:t>
            </a:r>
            <a:r>
              <a:rPr lang="ru-RU" sz="2800" b="1" dirty="0" smtClean="0">
                <a:latin typeface="Arial Black" panose="020B0A04020102020204" pitchFamily="34" charset="0"/>
              </a:rPr>
              <a:t>в 2020 году были проведены работы по благоустройству шести дворовых и двух общественных территорий </a:t>
            </a:r>
          </a:p>
          <a:p>
            <a:pPr algn="ctr"/>
            <a:r>
              <a:rPr lang="ru-RU" sz="2800" b="1" dirty="0" smtClean="0">
                <a:latin typeface="Arial Black" panose="020B0A04020102020204" pitchFamily="34" charset="0"/>
              </a:rPr>
              <a:t>на сумму 3 429 992, 00 рублей </a:t>
            </a:r>
            <a:r>
              <a:rPr lang="ru-RU" sz="2800" b="1" dirty="0">
                <a:latin typeface="Arial Black" panose="020B0A04020102020204" pitchFamily="34" charset="0"/>
              </a:rPr>
              <a:t/>
            </a:r>
            <a:br>
              <a:rPr lang="ru-RU" sz="2800" b="1" dirty="0">
                <a:latin typeface="Arial Black" panose="020B0A04020102020204" pitchFamily="34" charset="0"/>
              </a:rPr>
            </a:br>
            <a:r>
              <a:rPr lang="ru-RU" b="1" u="sng" dirty="0">
                <a:solidFill>
                  <a:schemeClr val="bg1"/>
                </a:solidFill>
                <a:latin typeface="Book Antiqua" pitchFamily="18" charset="0"/>
              </a:rPr>
              <a:t>4 296 515, 00 рублей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4104"/>
            <a:ext cx="12192000" cy="164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23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9714" y="1562852"/>
            <a:ext cx="9425355" cy="1518139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just"/>
            <a:r>
              <a:rPr lang="ru-RU" sz="1600" dirty="0" smtClean="0">
                <a:latin typeface="Arial Black" panose="020B0A04020102020204" pitchFamily="34" charset="0"/>
              </a:rPr>
              <a:t>Выполнены </a:t>
            </a:r>
            <a:r>
              <a:rPr lang="ru-RU" sz="1600" dirty="0">
                <a:latin typeface="Arial Black" panose="020B0A04020102020204" pitchFamily="34" charset="0"/>
              </a:rPr>
              <a:t>работы по облицовке постамента памятника, по укладке плитки вокруг памятных плит, по изготовлению цветников, бордюров, по установке композиции из летящих </a:t>
            </a:r>
            <a:r>
              <a:rPr lang="ru-RU" sz="1600" dirty="0" smtClean="0">
                <a:latin typeface="Arial Black" panose="020B0A04020102020204" pitchFamily="34" charset="0"/>
              </a:rPr>
              <a:t>журавлей в </a:t>
            </a:r>
            <a:r>
              <a:rPr lang="ru-RU" sz="1600" dirty="0">
                <a:latin typeface="Arial Black" panose="020B0A04020102020204" pitchFamily="34" charset="0"/>
              </a:rPr>
              <a:t>технике художественной ковки. Рядом с памятником обновлена вывеска «Орден Победы». </a:t>
            </a:r>
            <a:r>
              <a:rPr lang="ru-RU" sz="1600" dirty="0" smtClean="0">
                <a:latin typeface="Arial Black" panose="020B0A04020102020204" pitchFamily="34" charset="0"/>
              </a:rPr>
              <a:t>Приобретена </a:t>
            </a:r>
            <a:r>
              <a:rPr lang="ru-RU" sz="1600" dirty="0">
                <a:latin typeface="Arial Black" panose="020B0A04020102020204" pitchFamily="34" charset="0"/>
              </a:rPr>
              <a:t>краска для окрашивания композиций, вазонов, </a:t>
            </a:r>
            <a:r>
              <a:rPr lang="ru-RU" sz="1600" dirty="0" smtClean="0">
                <a:latin typeface="Arial Black" panose="020B0A04020102020204" pitchFamily="34" charset="0"/>
              </a:rPr>
              <a:t>бордюров.</a:t>
            </a:r>
            <a:endParaRPr lang="ru-RU" sz="16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47346" y="571500"/>
            <a:ext cx="9566032" cy="785445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Благоустройство Аллеи Памяти участникам ВОВ на </a:t>
            </a:r>
            <a:r>
              <a:rPr lang="ru-RU" dirty="0" smtClean="0">
                <a:latin typeface="Arial Black" panose="020B0A04020102020204" pitchFamily="34" charset="0"/>
              </a:rPr>
              <a:t>сумму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>
                <a:latin typeface="Arial Black" panose="020B0A04020102020204" pitchFamily="34" charset="0"/>
              </a:rPr>
              <a:t>230 363, 67 рублей.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32" y="3286898"/>
            <a:ext cx="2402205" cy="298361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96" y="3351025"/>
            <a:ext cx="3935410" cy="26236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16" y="3640014"/>
            <a:ext cx="3036505" cy="227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10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6815" y="738554"/>
            <a:ext cx="9083797" cy="934798"/>
          </a:xfrm>
        </p:spPr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Замена дорожного покрытия около дома </a:t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>№ 23 по улице Дружбы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2702454"/>
            <a:ext cx="4827588" cy="3218392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3" y="2702454"/>
            <a:ext cx="4827587" cy="3218391"/>
          </a:xfrm>
        </p:spPr>
      </p:pic>
    </p:spTree>
    <p:extLst>
      <p:ext uri="{BB962C8B-B14F-4D97-AF65-F5344CB8AC3E}">
        <p14:creationId xmlns:p14="http://schemas.microsoft.com/office/powerpoint/2010/main" val="1324358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893" y="650631"/>
            <a:ext cx="9407770" cy="1371600"/>
          </a:xfrm>
        </p:spPr>
        <p:txBody>
          <a:bodyPr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Замена дорожного покрытия около дома </a:t>
            </a:r>
            <a:r>
              <a:rPr lang="ru-RU" sz="2400" dirty="0" smtClean="0">
                <a:latin typeface="Arial Black" panose="020B0A04020102020204" pitchFamily="34" charset="0"/>
              </a:rPr>
              <a:t>№ 11, 13, 15, 17, 19 по </a:t>
            </a:r>
            <a:r>
              <a:rPr lang="ru-RU" sz="2400" dirty="0">
                <a:latin typeface="Arial Black" panose="020B0A04020102020204" pitchFamily="34" charset="0"/>
              </a:rPr>
              <a:t>улице </a:t>
            </a:r>
            <a:r>
              <a:rPr lang="ru-RU" sz="2400" dirty="0" smtClean="0">
                <a:latin typeface="Arial Black" panose="020B0A04020102020204" pitchFamily="34" charset="0"/>
              </a:rPr>
              <a:t>Привокзальная, приобретение и установка урн и скамеек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29" y="2682631"/>
            <a:ext cx="4555066" cy="34163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432" y="2682631"/>
            <a:ext cx="2562225" cy="34163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503" y="2682631"/>
            <a:ext cx="4261338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78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3" y="641838"/>
            <a:ext cx="9158424" cy="1424354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dirty="0">
                <a:latin typeface="Arial Black" panose="020B0A04020102020204" pitchFamily="34" charset="0"/>
              </a:rPr>
              <a:t>Благоустроена общественная территория между домами 13 и 15 по улице Дружбы: взамен старых установлены новые </a:t>
            </a:r>
            <a:r>
              <a:rPr lang="ru-RU" sz="2400" dirty="0" smtClean="0">
                <a:latin typeface="Arial Black" panose="020B0A04020102020204" pitchFamily="34" charset="0"/>
              </a:rPr>
              <a:t>скамейки</a:t>
            </a:r>
            <a:r>
              <a:rPr lang="ru-RU" sz="2400" dirty="0"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latin typeface="Arial Black" panose="020B0A04020102020204" pitchFamily="34" charset="0"/>
              </a:rPr>
              <a:t>и урны. 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30" y="2702454"/>
            <a:ext cx="4827588" cy="321839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367" y="2652977"/>
            <a:ext cx="3321455" cy="3317346"/>
          </a:xfrm>
        </p:spPr>
      </p:pic>
    </p:spTree>
    <p:extLst>
      <p:ext uri="{BB962C8B-B14F-4D97-AF65-F5344CB8AC3E}">
        <p14:creationId xmlns:p14="http://schemas.microsoft.com/office/powerpoint/2010/main" val="1240241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План мероприятий на </a:t>
            </a:r>
            <a:r>
              <a:rPr lang="ru-RU" dirty="0" smtClean="0">
                <a:latin typeface="Arial Black" panose="020B0A04020102020204" pitchFamily="34" charset="0"/>
              </a:rPr>
              <a:t>2021 </a:t>
            </a:r>
            <a:r>
              <a:rPr lang="ru-RU" dirty="0">
                <a:latin typeface="Arial Black" panose="020B0A04020102020204" pitchFamily="34" charset="0"/>
              </a:rPr>
              <a:t>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3046" y="2347546"/>
            <a:ext cx="10867292" cy="5978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33047" y="3456607"/>
            <a:ext cx="10867292" cy="99230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33046" y="5117123"/>
            <a:ext cx="10884877" cy="826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73723" y="2411555"/>
            <a:ext cx="10726615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</a:rPr>
              <a:t>Продолжение работ по ремонту автодорог местного значения, установка дополнительных дорожных знаков и дорожной разметки; </a:t>
            </a:r>
          </a:p>
          <a:p>
            <a:pPr>
              <a:buFont typeface="Wingdings" pitchFamily="2" charset="2"/>
              <a:buChar char="v"/>
            </a:pPr>
            <a:endParaRPr lang="ru-RU" sz="1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</a:rPr>
              <a:t>Продолжение работ по благоустройству Сквера «</a:t>
            </a:r>
            <a:r>
              <a:rPr lang="ru-RU" sz="1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Дружбы - освещение аллеи по улице Ленина;</a:t>
            </a:r>
            <a:endParaRPr lang="ru-RU" sz="1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>
              <a:buFont typeface="Wingdings" pitchFamily="2" charset="2"/>
              <a:buChar char="v"/>
            </a:pPr>
            <a:endParaRPr lang="ru-RU" sz="1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</a:rPr>
              <a:t>В рамках программы «Народный бюджет» реализация проекта «Уличное освещение </a:t>
            </a:r>
            <a:r>
              <a:rPr lang="ru-RU" sz="1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п.Усогорск</a:t>
            </a:r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</a:rPr>
              <a:t> по улице Привокзальная, «старого посёлка» и </a:t>
            </a:r>
            <a:r>
              <a:rPr lang="ru-RU" sz="1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д.Разгорт</a:t>
            </a:r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</a:rPr>
              <a:t>» - приобретение и установка опор, люстр уличного освещения, прокладка </a:t>
            </a:r>
            <a:r>
              <a:rPr lang="ru-RU" sz="1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СИПа</a:t>
            </a:r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</a:rPr>
              <a:t>, а также </a:t>
            </a:r>
            <a:r>
              <a:rPr lang="ru-RU" sz="1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приобретение, </a:t>
            </a:r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</a:rPr>
              <a:t>установка </a:t>
            </a:r>
            <a:r>
              <a:rPr lang="ru-RU" sz="1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и ремонт остановочных павильонов</a:t>
            </a:r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</a:rPr>
              <a:t>;</a:t>
            </a:r>
          </a:p>
          <a:p>
            <a:pPr>
              <a:buFont typeface="Wingdings" pitchFamily="2" charset="2"/>
              <a:buChar char="v"/>
            </a:pPr>
            <a:endParaRPr lang="ru-RU" sz="1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</a:rPr>
              <a:t> В рамках программы «Комфортная городская среда» асфальтирование дворовых территорий МКД по имеющимся уже заявкам – по ул. </a:t>
            </a:r>
            <a:r>
              <a:rPr lang="ru-RU" sz="1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60 лет Октября </a:t>
            </a:r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</a:rPr>
              <a:t>около домов </a:t>
            </a:r>
            <a:r>
              <a:rPr lang="ru-RU" sz="1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1, 3, 5, 7; </a:t>
            </a:r>
            <a:endParaRPr lang="ru-RU" sz="1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ru-RU" sz="1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</a:rPr>
              <a:t>В рамках подготовки к празднованию </a:t>
            </a:r>
            <a:r>
              <a:rPr lang="ru-RU" sz="1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55-летнего юбилея со дня основания </a:t>
            </a:r>
            <a:r>
              <a:rPr lang="ru-RU" sz="1400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п.Усогорск</a:t>
            </a:r>
            <a:r>
              <a:rPr lang="ru-RU" sz="1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- реконструкция и благоустройство фонтана в аллее по улице Ленина, как символ коми-болгарской дружбы;</a:t>
            </a:r>
            <a:endParaRPr lang="ru-RU" sz="1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>
              <a:buFont typeface="Wingdings" pitchFamily="2" charset="2"/>
              <a:buChar char="v"/>
            </a:pPr>
            <a:endParaRPr lang="ru-RU" sz="1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</a:rPr>
              <a:t> Проведение общепоселковых субботников, включая </a:t>
            </a:r>
            <a:r>
              <a:rPr lang="ru-RU" sz="1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кладбище, уборка несанкционированных свалок;</a:t>
            </a:r>
          </a:p>
          <a:p>
            <a:pPr>
              <a:buFont typeface="Wingdings" pitchFamily="2" charset="2"/>
              <a:buChar char="v"/>
            </a:pPr>
            <a:endParaRPr lang="ru-RU" sz="1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ru-RU" sz="1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22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503485" y="613174"/>
            <a:ext cx="8950569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Segoe UI" panose="020B0502040204020203" pitchFamily="34" charset="0"/>
              </a:rPr>
              <a:t>Официальный сайт администрации </a:t>
            </a:r>
            <a:br>
              <a:rPr lang="ru-RU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Segoe UI" panose="020B0502040204020203" pitchFamily="34" charset="0"/>
              </a:rPr>
            </a:br>
            <a:r>
              <a:rPr lang="ru-RU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Segoe UI" panose="020B0502040204020203" pitchFamily="34" charset="0"/>
              </a:rPr>
              <a:t>МО ГП «</a:t>
            </a:r>
            <a:r>
              <a:rPr lang="ru-RU" sz="32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Segoe UI" panose="020B0502040204020203" pitchFamily="34" charset="0"/>
              </a:rPr>
              <a:t>Усогорск</a:t>
            </a:r>
            <a:r>
              <a:rPr lang="ru-RU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Segoe UI" panose="020B0502040204020203" pitchFamily="34" charset="0"/>
              </a:rPr>
              <a:t>» </a:t>
            </a:r>
            <a:r>
              <a:rPr lang="ru-RU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Segoe UI" panose="020B0502040204020203" pitchFamily="34" charset="0"/>
              </a:rPr>
              <a:t>– </a:t>
            </a:r>
            <a:r>
              <a:rPr lang="en-US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Segoe UI" panose="020B0502040204020203" pitchFamily="34" charset="0"/>
              </a:rPr>
              <a:t>usogorsk-adm.ru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5404" y="5934780"/>
            <a:ext cx="54425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Спасибо за внимание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366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715" y="691763"/>
            <a:ext cx="9724445" cy="1240404"/>
          </a:xfrm>
        </p:spPr>
        <p:txBody>
          <a:bodyPr/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В состав МО ГП «</a:t>
            </a:r>
            <a:r>
              <a:rPr lang="ru-RU" sz="2000" dirty="0" err="1" smtClean="0">
                <a:latin typeface="Arial Black" panose="020B0A04020102020204" pitchFamily="34" charset="0"/>
              </a:rPr>
              <a:t>Усогорск</a:t>
            </a:r>
            <a:r>
              <a:rPr lang="ru-RU" sz="2000" dirty="0" smtClean="0">
                <a:latin typeface="Arial Black" panose="020B0A04020102020204" pitchFamily="34" charset="0"/>
              </a:rPr>
              <a:t>» входят населенные пункты: </a:t>
            </a:r>
            <a:r>
              <a:rPr lang="ru-RU" sz="2000" dirty="0" err="1" smtClean="0">
                <a:latin typeface="Arial Black" panose="020B0A04020102020204" pitchFamily="34" charset="0"/>
              </a:rPr>
              <a:t>пгт.Усогорск</a:t>
            </a:r>
            <a:r>
              <a:rPr lang="ru-RU" sz="2000" dirty="0" smtClean="0">
                <a:latin typeface="Arial Black" panose="020B0A04020102020204" pitchFamily="34" charset="0"/>
              </a:rPr>
              <a:t>, </a:t>
            </a:r>
            <a:r>
              <a:rPr lang="ru-RU" sz="2000" dirty="0" err="1" smtClean="0">
                <a:latin typeface="Arial Black" panose="020B0A04020102020204" pitchFamily="34" charset="0"/>
              </a:rPr>
              <a:t>д.Разгорт</a:t>
            </a:r>
            <a:r>
              <a:rPr lang="ru-RU" sz="2000" dirty="0" smtClean="0">
                <a:latin typeface="Arial Black" panose="020B0A04020102020204" pitchFamily="34" charset="0"/>
              </a:rPr>
              <a:t>, д. Нижний </a:t>
            </a:r>
            <a:r>
              <a:rPr lang="ru-RU" sz="2000" dirty="0" err="1" smtClean="0">
                <a:latin typeface="Arial Black" panose="020B0A04020102020204" pitchFamily="34" charset="0"/>
              </a:rPr>
              <a:t>Вылиб</a:t>
            </a:r>
            <a:r>
              <a:rPr lang="ru-RU" sz="2000" dirty="0" smtClean="0">
                <a:latin typeface="Arial Black" panose="020B0A04020102020204" pitchFamily="34" charset="0"/>
              </a:rPr>
              <a:t>. Численность населения на 01 января 2021 года составляет </a:t>
            </a:r>
            <a:r>
              <a:rPr lang="ru-RU" sz="2400" dirty="0" smtClean="0">
                <a:latin typeface="Arial Black" panose="020B0A04020102020204" pitchFamily="34" charset="0"/>
              </a:rPr>
              <a:t>5457</a:t>
            </a:r>
            <a:r>
              <a:rPr lang="ru-RU" sz="2000" dirty="0" smtClean="0">
                <a:latin typeface="Arial Black" panose="020B0A04020102020204" pitchFamily="34" charset="0"/>
              </a:rPr>
              <a:t> человек.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4" y="2425148"/>
            <a:ext cx="3129168" cy="754613"/>
          </a:xfrm>
        </p:spPr>
        <p:txBody>
          <a:bodyPr anchor="ctr"/>
          <a:lstStyle/>
          <a:p>
            <a:pPr algn="ctr">
              <a:spcBef>
                <a:spcPts val="0"/>
              </a:spcBef>
            </a:pPr>
            <a:r>
              <a:rPr lang="ru-RU" sz="2000" dirty="0" err="1" smtClean="0">
                <a:latin typeface="Arial Black" panose="020B0A04020102020204" pitchFamily="34" charset="0"/>
              </a:rPr>
              <a:t>Пгт</a:t>
            </a:r>
            <a:r>
              <a:rPr lang="ru-RU" sz="2000" dirty="0" smtClean="0">
                <a:latin typeface="Arial Black" panose="020B0A04020102020204" pitchFamily="34" charset="0"/>
              </a:rPr>
              <a:t>. </a:t>
            </a:r>
            <a:r>
              <a:rPr lang="ru-RU" sz="2000" dirty="0" err="1" smtClean="0">
                <a:latin typeface="Arial Black" panose="020B0A04020102020204" pitchFamily="34" charset="0"/>
              </a:rPr>
              <a:t>Усогорск</a:t>
            </a:r>
            <a:r>
              <a:rPr lang="ru-RU" sz="2000" dirty="0" smtClean="0">
                <a:latin typeface="Arial Black" panose="020B0A04020102020204" pitchFamily="34" charset="0"/>
              </a:rPr>
              <a:t> – </a:t>
            </a:r>
          </a:p>
          <a:p>
            <a:pPr algn="ctr">
              <a:spcBef>
                <a:spcPts val="0"/>
              </a:spcBef>
            </a:pPr>
            <a:r>
              <a:rPr lang="ru-RU" sz="2000" dirty="0" smtClean="0">
                <a:latin typeface="Arial Black" panose="020B0A04020102020204" pitchFamily="34" charset="0"/>
              </a:rPr>
              <a:t>5325 человек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12721" y="2425148"/>
            <a:ext cx="3145380" cy="754613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2000" dirty="0" err="1" smtClean="0">
                <a:latin typeface="Arial Black" panose="020B0A04020102020204" pitchFamily="34" charset="0"/>
              </a:rPr>
              <a:t>Д.Разгорт</a:t>
            </a:r>
            <a:r>
              <a:rPr lang="ru-RU" sz="2000" dirty="0" smtClean="0">
                <a:latin typeface="Arial Black" panose="020B0A04020102020204" pitchFamily="34" charset="0"/>
              </a:rPr>
              <a:t> – </a:t>
            </a:r>
          </a:p>
          <a:p>
            <a:pPr algn="ctr">
              <a:spcBef>
                <a:spcPts val="0"/>
              </a:spcBef>
            </a:pPr>
            <a:r>
              <a:rPr lang="ru-RU" sz="2000" dirty="0" smtClean="0">
                <a:latin typeface="Arial Black" panose="020B0A04020102020204" pitchFamily="34" charset="0"/>
              </a:rPr>
              <a:t>122 человека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7886700" y="2488758"/>
            <a:ext cx="3161029" cy="691006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2000" dirty="0" err="1" smtClean="0">
                <a:latin typeface="Arial Black" panose="020B0A04020102020204" pitchFamily="34" charset="0"/>
              </a:rPr>
              <a:t>Д.Нижний</a:t>
            </a:r>
            <a:r>
              <a:rPr lang="ru-RU" sz="2000" dirty="0" smtClean="0">
                <a:latin typeface="Arial Black" panose="020B0A04020102020204" pitchFamily="34" charset="0"/>
              </a:rPr>
              <a:t> </a:t>
            </a:r>
            <a:r>
              <a:rPr lang="ru-RU" sz="2000" dirty="0" err="1" smtClean="0">
                <a:latin typeface="Arial Black" panose="020B0A04020102020204" pitchFamily="34" charset="0"/>
              </a:rPr>
              <a:t>Вылиб</a:t>
            </a:r>
            <a:r>
              <a:rPr lang="ru-RU" sz="2000" dirty="0" smtClean="0">
                <a:latin typeface="Arial Black" panose="020B0A04020102020204" pitchFamily="34" charset="0"/>
              </a:rPr>
              <a:t> – 10 человек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16" descr="foto_usogorsk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lum bright="4000" contrast="60000"/>
          </a:blip>
          <a:stretch>
            <a:fillRect/>
          </a:stretch>
        </p:blipFill>
        <p:spPr>
          <a:xfrm>
            <a:off x="1146848" y="3179759"/>
            <a:ext cx="3129168" cy="284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4000" contrast="15000"/>
          </a:blip>
          <a:srcRect/>
          <a:stretch>
            <a:fillRect/>
          </a:stretch>
        </p:blipFill>
        <p:spPr bwMode="auto">
          <a:xfrm>
            <a:off x="4512721" y="3179760"/>
            <a:ext cx="3145380" cy="284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806" y="3179760"/>
            <a:ext cx="3563024" cy="28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3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190500"/>
            <a:ext cx="8865623" cy="809625"/>
          </a:xfrm>
        </p:spPr>
        <p:txBody>
          <a:bodyPr/>
          <a:lstStyle/>
          <a:p>
            <a:r>
              <a:rPr lang="ru-RU" sz="3200" dirty="0" smtClean="0">
                <a:latin typeface="Arial Black" panose="020B0A04020102020204" pitchFamily="34" charset="0"/>
              </a:rPr>
              <a:t>Численность населения в сравнении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4" y="5581650"/>
            <a:ext cx="10313146" cy="100012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Ежегодно наблюдается снижение численности населения за счет естественной убыли и миграции населения</a:t>
            </a:r>
            <a:endParaRPr lang="ru-RU" sz="2400" b="1" dirty="0"/>
          </a:p>
        </p:txBody>
      </p:sp>
      <p:graphicFrame>
        <p:nvGraphicFramePr>
          <p:cNvPr id="18" name="Содержимое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012650"/>
              </p:ext>
            </p:extLst>
          </p:nvPr>
        </p:nvGraphicFramePr>
        <p:xfrm>
          <a:off x="1657350" y="1147762"/>
          <a:ext cx="8562975" cy="4195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403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IMG_3629.JPG"/>
          <p:cNvPicPr>
            <a:picLocks noChangeAspect="1"/>
          </p:cNvPicPr>
          <p:nvPr/>
        </p:nvPicPr>
        <p:blipFill rotWithShape="1">
          <a:blip r:embed="rId2" cstate="print"/>
          <a:srcRect l="11491" r="2049" b="5760"/>
          <a:stretch/>
        </p:blipFill>
        <p:spPr>
          <a:xfrm>
            <a:off x="900112" y="638176"/>
            <a:ext cx="10391775" cy="60769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213" y="68640"/>
            <a:ext cx="11839575" cy="230832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Представительным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законодательным органом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ГП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Усогорск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местном уровне является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депутатов, который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первоначально состоял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10 депутатов, избранных по 2 округам.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Совет  лишился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одного из 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Денис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Кацаров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избран в сентябре 2020 года в Совет депутатов МО МР «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Удорский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На данный момент в Совет поселения входит 7 человек. Дополнительные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выборы не проводились.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правомочен решать все вопросы в таком количественном составе. Все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депутаты активно участвуют в общественной жизни поселка, на сессиях Совета вносят на рассмотрение вопросы от населения, ведут личный прием граждан, участвуют в мероприятиях, субботниках и т.д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Работают в тесном контакте с администрацией поселения и с другими общественными организациями и предприятиями.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4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6" y="137101"/>
            <a:ext cx="11791950" cy="40318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Book Antiqua" pitchFamily="18" charset="0"/>
              </a:rPr>
              <a:t>За </a:t>
            </a:r>
            <a:r>
              <a:rPr lang="ru-RU" sz="1600" b="1" dirty="0" smtClean="0">
                <a:latin typeface="Book Antiqua" pitchFamily="18" charset="0"/>
              </a:rPr>
              <a:t>2020 </a:t>
            </a:r>
            <a:r>
              <a:rPr lang="ru-RU" sz="1600" b="1" dirty="0">
                <a:latin typeface="Book Antiqua" pitchFamily="18" charset="0"/>
              </a:rPr>
              <a:t>год Совет депутатов провел </a:t>
            </a:r>
            <a:r>
              <a:rPr lang="ru-RU" sz="1600" b="1" dirty="0" smtClean="0">
                <a:latin typeface="Book Antiqua" pitchFamily="18" charset="0"/>
              </a:rPr>
              <a:t>11 </a:t>
            </a:r>
            <a:r>
              <a:rPr lang="ru-RU" sz="1600" b="1" dirty="0">
                <a:latin typeface="Book Antiqua" pitchFamily="18" charset="0"/>
              </a:rPr>
              <a:t>заседаний (сессий) Совета. За год было рассмотрено </a:t>
            </a:r>
            <a:r>
              <a:rPr lang="ru-RU" sz="1600" b="1" dirty="0" smtClean="0">
                <a:latin typeface="Book Antiqua" pitchFamily="18" charset="0"/>
              </a:rPr>
              <a:t>около </a:t>
            </a:r>
            <a:r>
              <a:rPr lang="en-US" sz="1600" b="1" dirty="0" smtClean="0">
                <a:latin typeface="Book Antiqua" pitchFamily="18" charset="0"/>
              </a:rPr>
              <a:t>6</a:t>
            </a:r>
            <a:r>
              <a:rPr lang="ru-RU" sz="1600" b="1" dirty="0" smtClean="0">
                <a:latin typeface="Book Antiqua" pitchFamily="18" charset="0"/>
              </a:rPr>
              <a:t>5 </a:t>
            </a:r>
            <a:r>
              <a:rPr lang="ru-RU" sz="1600" b="1" dirty="0">
                <a:latin typeface="Book Antiqua" pitchFamily="18" charset="0"/>
              </a:rPr>
              <a:t>вопросов, касающихся жизни и деятельности всего населения МО ГП «</a:t>
            </a:r>
            <a:r>
              <a:rPr lang="ru-RU" sz="1600" b="1" dirty="0" err="1">
                <a:latin typeface="Book Antiqua" pitchFamily="18" charset="0"/>
              </a:rPr>
              <a:t>Усогорск</a:t>
            </a:r>
            <a:r>
              <a:rPr lang="ru-RU" sz="1600" b="1" dirty="0">
                <a:latin typeface="Book Antiqua" pitchFamily="18" charset="0"/>
              </a:rPr>
              <a:t>». </a:t>
            </a:r>
            <a:br>
              <a:rPr lang="ru-RU" sz="1600" b="1" dirty="0">
                <a:latin typeface="Book Antiqua" pitchFamily="18" charset="0"/>
              </a:rPr>
            </a:br>
            <a:r>
              <a:rPr lang="ru-RU" sz="1600" b="1" u="sng" dirty="0">
                <a:latin typeface="Book Antiqua" pitchFamily="18" charset="0"/>
              </a:rPr>
              <a:t>Это такие вопросы, как:</a:t>
            </a:r>
            <a:br>
              <a:rPr lang="ru-RU" sz="1600" b="1" u="sng" dirty="0">
                <a:latin typeface="Book Antiqua" pitchFamily="18" charset="0"/>
              </a:rPr>
            </a:br>
            <a:r>
              <a:rPr lang="ru-RU" sz="1600" b="1" dirty="0">
                <a:latin typeface="Book Antiqua" pitchFamily="18" charset="0"/>
              </a:rPr>
              <a:t>- рассмотрение и принятие бюджета поселения;</a:t>
            </a:r>
            <a:br>
              <a:rPr lang="ru-RU" sz="1600" b="1" dirty="0">
                <a:latin typeface="Book Antiqua" pitchFamily="18" charset="0"/>
              </a:rPr>
            </a:br>
            <a:r>
              <a:rPr lang="ru-RU" sz="1600" b="1" dirty="0">
                <a:latin typeface="Book Antiqua" pitchFamily="18" charset="0"/>
              </a:rPr>
              <a:t>- рассмотрение и утверждение комплексной программы развития социальной инфраструктуры поселения, утверждение правил благоустройства (изменений);</a:t>
            </a:r>
            <a:br>
              <a:rPr lang="ru-RU" sz="1600" b="1" dirty="0">
                <a:latin typeface="Book Antiqua" pitchFamily="18" charset="0"/>
              </a:rPr>
            </a:br>
            <a:r>
              <a:rPr lang="ru-RU" sz="1600" b="1" dirty="0">
                <a:latin typeface="Book Antiqua" pitchFamily="18" charset="0"/>
              </a:rPr>
              <a:t>- внесение изменений и дополнений в Устав поселения, структура администрации;</a:t>
            </a:r>
            <a:br>
              <a:rPr lang="ru-RU" sz="1600" b="1" dirty="0">
                <a:latin typeface="Book Antiqua" pitchFamily="18" charset="0"/>
              </a:rPr>
            </a:br>
            <a:r>
              <a:rPr lang="ru-RU" sz="1600" b="1" dirty="0" smtClean="0">
                <a:latin typeface="Book Antiqua" pitchFamily="18" charset="0"/>
              </a:rPr>
              <a:t>- </a:t>
            </a:r>
            <a:r>
              <a:rPr lang="ru-RU" sz="1600" b="1" dirty="0">
                <a:latin typeface="Book Antiqua" pitchFamily="18" charset="0"/>
              </a:rPr>
              <a:t>установление (изменение) налога на физических лиц, о земельном налоге;</a:t>
            </a:r>
            <a:br>
              <a:rPr lang="ru-RU" sz="1600" b="1" dirty="0">
                <a:latin typeface="Book Antiqua" pitchFamily="18" charset="0"/>
              </a:rPr>
            </a:br>
            <a:r>
              <a:rPr lang="ru-RU" sz="1600" b="1" dirty="0">
                <a:latin typeface="Book Antiqua" pitchFamily="18" charset="0"/>
              </a:rPr>
              <a:t>- реализация проекта «Народный бюджет» и программы «Комфортная городская среда» на территории поселения;</a:t>
            </a:r>
            <a:br>
              <a:rPr lang="ru-RU" sz="1600" b="1" dirty="0">
                <a:latin typeface="Book Antiqua" pitchFamily="18" charset="0"/>
              </a:rPr>
            </a:br>
            <a:r>
              <a:rPr lang="ru-RU" sz="1600" b="1" dirty="0">
                <a:latin typeface="Book Antiqua" pitchFamily="18" charset="0"/>
              </a:rPr>
              <a:t>- внесение изменений в «Правила землепользования и застройки МО ГП «</a:t>
            </a:r>
            <a:r>
              <a:rPr lang="ru-RU" sz="1600" b="1" dirty="0" err="1">
                <a:latin typeface="Book Antiqua" pitchFamily="18" charset="0"/>
              </a:rPr>
              <a:t>Усогорск</a:t>
            </a:r>
            <a:r>
              <a:rPr lang="ru-RU" sz="1600" b="1" dirty="0">
                <a:latin typeface="Book Antiqua" pitchFamily="18" charset="0"/>
              </a:rPr>
              <a:t>»;</a:t>
            </a:r>
            <a:br>
              <a:rPr lang="ru-RU" sz="1600" b="1" dirty="0">
                <a:latin typeface="Book Antiqua" pitchFamily="18" charset="0"/>
              </a:rPr>
            </a:br>
            <a:r>
              <a:rPr lang="ru-RU" sz="1600" b="1" dirty="0">
                <a:latin typeface="Book Antiqua" pitchFamily="18" charset="0"/>
              </a:rPr>
              <a:t>- заслушивание руководителей структурных подразделений и руководителя администрации</a:t>
            </a:r>
            <a:r>
              <a:rPr lang="ru-RU" sz="1600" b="1" dirty="0" smtClean="0">
                <a:latin typeface="Book Antiqua" pitchFamily="18" charset="0"/>
              </a:rPr>
              <a:t>;</a:t>
            </a:r>
            <a:r>
              <a:rPr lang="ru-RU" sz="1600" b="1" dirty="0">
                <a:latin typeface="Book Antiqua" pitchFamily="18" charset="0"/>
              </a:rPr>
              <a:t/>
            </a:r>
            <a:br>
              <a:rPr lang="ru-RU" sz="1600" b="1" dirty="0">
                <a:latin typeface="Book Antiqua" pitchFamily="18" charset="0"/>
              </a:rPr>
            </a:br>
            <a:r>
              <a:rPr lang="ru-RU" sz="1600" b="1" dirty="0">
                <a:latin typeface="Book Antiqua" pitchFamily="18" charset="0"/>
              </a:rPr>
              <a:t>- рассмотрение представлений, протестов надзорных органов(прокуратуры, ГЖИ, пожарной инспекции и др.), которые касаются неопределенного круга лиц и всего населения МО ГП «</a:t>
            </a:r>
            <a:r>
              <a:rPr lang="ru-RU" sz="1600" b="1" dirty="0" err="1">
                <a:latin typeface="Book Antiqua" pitchFamily="18" charset="0"/>
              </a:rPr>
              <a:t>Усогорск</a:t>
            </a:r>
            <a:r>
              <a:rPr lang="ru-RU" sz="1600" b="1" dirty="0" smtClean="0">
                <a:latin typeface="Book Antiqua" pitchFamily="18" charset="0"/>
              </a:rPr>
              <a:t>».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Book Antiqua" pitchFamily="18" charset="0"/>
              </a:rPr>
              <a:t>о</a:t>
            </a:r>
            <a:r>
              <a:rPr lang="ru-RU" sz="1600" b="1" dirty="0" smtClean="0">
                <a:latin typeface="Book Antiqua" pitchFamily="18" charset="0"/>
              </a:rPr>
              <a:t>рганизация и проведение общественных слушаний;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Book Antiqua" pitchFamily="18" charset="0"/>
              </a:rPr>
              <a:t>подготовка </a:t>
            </a:r>
            <a:r>
              <a:rPr lang="ru-RU" sz="1600" b="1" dirty="0">
                <a:latin typeface="Book Antiqua" pitchFamily="18" charset="0"/>
              </a:rPr>
              <a:t>ко всем культурно-массовым мероприятиям и праздникам;</a:t>
            </a:r>
            <a:br>
              <a:rPr lang="ru-RU" sz="1600" b="1" dirty="0">
                <a:latin typeface="Book Antiqua" pitchFamily="18" charset="0"/>
              </a:rPr>
            </a:b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99" y="4168973"/>
            <a:ext cx="4001163" cy="2578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35" y="4168973"/>
            <a:ext cx="4037440" cy="257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2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latin typeface="Arial Black" panose="020B0A04020102020204" pitchFamily="34" charset="0"/>
              </a:rPr>
              <a:t>БЮДЖЕТ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3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962432"/>
              </p:ext>
            </p:extLst>
          </p:nvPr>
        </p:nvGraphicFramePr>
        <p:xfrm>
          <a:off x="1964730" y="2128784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994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ДИНАМИКА ДОХОДОВ</a:t>
            </a:r>
            <a:endParaRPr lang="ru-RU" dirty="0">
              <a:latin typeface="Arial Black" panose="020B0A04020102020204" pitchFamily="34" charset="0"/>
            </a:endParaRPr>
          </a:p>
        </p:txBody>
      </p:sp>
      <p:graphicFrame>
        <p:nvGraphicFramePr>
          <p:cNvPr id="3" name="Содержимое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54914"/>
              </p:ext>
            </p:extLst>
          </p:nvPr>
        </p:nvGraphicFramePr>
        <p:xfrm>
          <a:off x="1719599" y="1857363"/>
          <a:ext cx="8258204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58672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5224" y="246490"/>
            <a:ext cx="5311472" cy="1319917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Жилищный фонд </a:t>
            </a:r>
            <a:r>
              <a:rPr lang="ru-RU" b="1" u="sng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п.Усогорск</a:t>
            </a:r>
            <a:r>
              <a:rPr lang="ru-RU" b="1" u="sng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– 2588 квартир </a:t>
            </a:r>
            <a:b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812" y="1439186"/>
            <a:ext cx="3991555" cy="4585693"/>
          </a:xfrm>
        </p:spPr>
        <p:txBody>
          <a:bodyPr/>
          <a:lstStyle/>
          <a:p>
            <a:pPr algn="ctr"/>
            <a:r>
              <a:rPr lang="ru-RU" sz="24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2020 </a:t>
            </a:r>
            <a:r>
              <a:rPr lang="ru-RU" sz="24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году </a:t>
            </a:r>
            <a:r>
              <a:rPr lang="ru-RU" sz="2400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приватизирована </a:t>
            </a:r>
            <a:r>
              <a:rPr lang="ru-RU" sz="24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sz="24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400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1 квартира</a:t>
            </a:r>
            <a:endParaRPr lang="ru-RU" sz="2400" dirty="0">
              <a:latin typeface="Arial Black" panose="020B0A04020102020204" pitchFamily="34" charset="0"/>
            </a:endParaRPr>
          </a:p>
          <a:p>
            <a:endParaRPr lang="ru-RU" sz="2400" dirty="0" smtClean="0">
              <a:latin typeface="Arial Black" panose="020B0A04020102020204" pitchFamily="34" charset="0"/>
            </a:endParaRPr>
          </a:p>
          <a:p>
            <a:endParaRPr lang="ru-RU" sz="2400" dirty="0"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Муниципальных </a:t>
            </a:r>
            <a:r>
              <a:rPr lang="ru-RU" sz="2400" dirty="0">
                <a:latin typeface="Arial Black" panose="020B0A04020102020204" pitchFamily="34" charset="0"/>
              </a:rPr>
              <a:t>квартир - 187, что составляет </a:t>
            </a:r>
            <a:r>
              <a:rPr lang="ru-RU" sz="2400" dirty="0" smtClean="0">
                <a:latin typeface="Arial Black" panose="020B0A04020102020204" pitchFamily="34" charset="0"/>
              </a:rPr>
              <a:t>6,2% </a:t>
            </a:r>
            <a:r>
              <a:rPr lang="ru-RU" sz="2400" dirty="0">
                <a:latin typeface="Arial Black" panose="020B0A04020102020204" pitchFamily="34" charset="0"/>
              </a:rPr>
              <a:t>от общей площади жилых помещений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66" y="1827797"/>
            <a:ext cx="5195888" cy="34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848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2014</TotalTime>
  <Words>1077</Words>
  <Application>Microsoft Office PowerPoint</Application>
  <PresentationFormat>Широкоэкранный</PresentationFormat>
  <Paragraphs>146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Arial Black</vt:lpstr>
      <vt:lpstr>Book Antiqua</vt:lpstr>
      <vt:lpstr>Calibri</vt:lpstr>
      <vt:lpstr>Century Gothic</vt:lpstr>
      <vt:lpstr>Segoe UI</vt:lpstr>
      <vt:lpstr>Times New Roman</vt:lpstr>
      <vt:lpstr>Wingdings</vt:lpstr>
      <vt:lpstr>Wingdings 3</vt:lpstr>
      <vt:lpstr>Совет директоров</vt:lpstr>
      <vt:lpstr> Отчёт руководителя администрации муниципального образования городского поселения «Усогорск»</vt:lpstr>
      <vt:lpstr>Муниципальное образование городского поселения «Усогорск»</vt:lpstr>
      <vt:lpstr>В состав МО ГП «Усогорск» входят населенные пункты: пгт.Усогорск, д.Разгорт, д. Нижний Вылиб. Численность населения на 01 января 2021 года составляет 5457 человек.</vt:lpstr>
      <vt:lpstr>Численность населения в сравнении</vt:lpstr>
      <vt:lpstr>Презентация PowerPoint</vt:lpstr>
      <vt:lpstr>Презентация PowerPoint</vt:lpstr>
      <vt:lpstr>БЮДЖЕТ</vt:lpstr>
      <vt:lpstr>ДИНАМИКА ДОХОДОВ</vt:lpstr>
      <vt:lpstr>Жилищный фонд п.Усогорск – 2588 квартир  </vt:lpstr>
      <vt:lpstr>На 01 января 2021 года на учете в качестве нуждающихся в жилых помещениях,  предоставляемых по договорам социального найма, состоят 5 семей  - В 2020 году предоставлено 2 квартиры  </vt:lpstr>
      <vt:lpstr>Муниципальное имущество  Задача:  эффективное использование муниципального имущества, повышение неналоговых поступлений в бюджет МО за счет сдачи в аренду муниципального имущества </vt:lpstr>
      <vt:lpstr>Общая площадь земли Администрации  МО ГП «Усогорск» – 1100 га  в черте – 613 га  за чертой – 487 га </vt:lpstr>
      <vt:lpstr>Сделки с землей, заключенные в 2020 году </vt:lpstr>
      <vt:lpstr>   В 2020 году поступило и рассмотрено 246 обращений граждан по земельным вопросам.   </vt:lpstr>
      <vt:lpstr>В 2020 году проведено  16 аукционов. Всего осуществлено закупок на сумму 6826,20 тыс. рублей.   Экономия бюджетных средств по проведенным аукционам  составила 29,1 тыс. рублей. </vt:lpstr>
      <vt:lpstr>954 гражданина пребывающих в запасе состоят на воинском учете в администрации, из них 16 офицеров,  а также</vt:lpstr>
      <vt:lpstr> 16 юношей поселка были призваны в Вооруженные силы Российской Федерации в 2020 году.   </vt:lpstr>
      <vt:lpstr>Благоустройство</vt:lpstr>
      <vt:lpstr>Благоустройство</vt:lpstr>
      <vt:lpstr>Содержание дорог Протяженность дорожного полотна на территории  МО ГП «Усогорск» – 9 837 км</vt:lpstr>
      <vt:lpstr>Мероприятия  по реализации средств в рамках договора о социально-экономическом партнерстве с ООО «Лузалес» для МО ГП «Усогорск» –   500 000, 00 рублей</vt:lpstr>
      <vt:lpstr>- Приобретение дорожных знаков –  73 423,33 руб.  - Приобретение электрооборудования для уличного освещения (СИП, светильники, комплектующие) – 142 639,88 руб.  - Зимнее содержание тротуаров –  124 999,88 руб. </vt:lpstr>
      <vt:lpstr>«Формирование комфортной городской среды»</vt:lpstr>
      <vt:lpstr>Выполнены работы по облицовке постамента памятника, по укладке плитки вокруг памятных плит, по изготовлению цветников, бордюров, по установке композиции из летящих журавлей в технике художественной ковки. Рядом с памятником обновлена вывеска «Орден Победы». Приобретена краска для окрашивания композиций, вазонов, бордюров.</vt:lpstr>
      <vt:lpstr>Замена дорожного покрытия около дома  № 23 по улице Дружбы</vt:lpstr>
      <vt:lpstr>Замена дорожного покрытия около дома № 11, 13, 15, 17, 19 по улице Привокзальная, приобретение и установка урн и скамеек</vt:lpstr>
      <vt:lpstr> Благоустроена общественная территория между домами 13 и 15 по улице Дружбы: взамен старых установлены новые скамейки и урны. </vt:lpstr>
      <vt:lpstr>План мероприятий на 2021 год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VUS</dc:creator>
  <cp:lastModifiedBy>VUS</cp:lastModifiedBy>
  <cp:revision>68</cp:revision>
  <dcterms:created xsi:type="dcterms:W3CDTF">2021-01-18T09:31:59Z</dcterms:created>
  <dcterms:modified xsi:type="dcterms:W3CDTF">2021-03-03T11:33:51Z</dcterms:modified>
</cp:coreProperties>
</file>