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1"/>
  </p:notesMasterIdLst>
  <p:sldIdLst>
    <p:sldId id="576" r:id="rId2"/>
    <p:sldId id="587" r:id="rId3"/>
    <p:sldId id="589" r:id="rId4"/>
    <p:sldId id="479" r:id="rId5"/>
    <p:sldId id="477" r:id="rId6"/>
    <p:sldId id="478" r:id="rId7"/>
    <p:sldId id="480" r:id="rId8"/>
    <p:sldId id="481" r:id="rId9"/>
    <p:sldId id="483" r:id="rId10"/>
    <p:sldId id="616" r:id="rId11"/>
    <p:sldId id="528" r:id="rId12"/>
    <p:sldId id="361" r:id="rId13"/>
    <p:sldId id="362" r:id="rId14"/>
    <p:sldId id="419" r:id="rId15"/>
    <p:sldId id="363" r:id="rId16"/>
    <p:sldId id="386" r:id="rId17"/>
    <p:sldId id="469" r:id="rId18"/>
    <p:sldId id="257" r:id="rId19"/>
    <p:sldId id="577" r:id="rId20"/>
    <p:sldId id="410" r:id="rId21"/>
    <p:sldId id="370" r:id="rId22"/>
    <p:sldId id="371" r:id="rId23"/>
    <p:sldId id="372" r:id="rId24"/>
    <p:sldId id="413" r:id="rId25"/>
    <p:sldId id="388" r:id="rId26"/>
    <p:sldId id="412" r:id="rId27"/>
    <p:sldId id="520" r:id="rId28"/>
    <p:sldId id="521" r:id="rId29"/>
    <p:sldId id="522" r:id="rId30"/>
    <p:sldId id="523" r:id="rId31"/>
    <p:sldId id="414" r:id="rId32"/>
    <p:sldId id="396" r:id="rId33"/>
    <p:sldId id="415" r:id="rId34"/>
    <p:sldId id="402" r:id="rId35"/>
    <p:sldId id="524" r:id="rId36"/>
    <p:sldId id="525" r:id="rId37"/>
    <p:sldId id="519" r:id="rId38"/>
    <p:sldId id="416" r:id="rId39"/>
    <p:sldId id="574" r:id="rId40"/>
    <p:sldId id="406" r:id="rId41"/>
    <p:sldId id="575" r:id="rId42"/>
    <p:sldId id="269" r:id="rId43"/>
    <p:sldId id="617" r:id="rId44"/>
    <p:sldId id="437" r:id="rId45"/>
    <p:sldId id="618" r:id="rId46"/>
    <p:sldId id="453" r:id="rId47"/>
    <p:sldId id="494" r:id="rId48"/>
    <p:sldId id="417" r:id="rId49"/>
    <p:sldId id="529" r:id="rId50"/>
    <p:sldId id="418" r:id="rId51"/>
    <p:sldId id="284" r:id="rId52"/>
    <p:sldId id="285" r:id="rId53"/>
    <p:sldId id="283" r:id="rId54"/>
    <p:sldId id="490" r:id="rId55"/>
    <p:sldId id="509" r:id="rId56"/>
    <p:sldId id="510" r:id="rId57"/>
    <p:sldId id="511" r:id="rId58"/>
    <p:sldId id="514" r:id="rId59"/>
    <p:sldId id="515" r:id="rId60"/>
    <p:sldId id="516" r:id="rId61"/>
    <p:sldId id="518" r:id="rId62"/>
    <p:sldId id="456" r:id="rId63"/>
    <p:sldId id="458" r:id="rId64"/>
    <p:sldId id="459" r:id="rId65"/>
    <p:sldId id="460" r:id="rId66"/>
    <p:sldId id="462" r:id="rId67"/>
    <p:sldId id="464" r:id="rId68"/>
    <p:sldId id="608" r:id="rId69"/>
    <p:sldId id="611" r:id="rId70"/>
    <p:sldId id="601" r:id="rId71"/>
    <p:sldId id="615" r:id="rId72"/>
    <p:sldId id="613" r:id="rId73"/>
    <p:sldId id="551" r:id="rId74"/>
    <p:sldId id="532" r:id="rId75"/>
    <p:sldId id="533" r:id="rId76"/>
    <p:sldId id="539" r:id="rId77"/>
    <p:sldId id="540" r:id="rId78"/>
    <p:sldId id="541" r:id="rId79"/>
    <p:sldId id="435" r:id="rId8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82" autoAdjust="0"/>
    <p:restoredTop sz="94624" autoAdjust="0"/>
  </p:normalViewPr>
  <p:slideViewPr>
    <p:cSldViewPr>
      <p:cViewPr varScale="1">
        <p:scale>
          <a:sx n="86" d="100"/>
          <a:sy n="86" d="100"/>
        </p:scale>
        <p:origin x="81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11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144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8C0747-5076-4DB0-9945-F4A2867E5C35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29FD16EA-78FA-405D-B68F-6B5E36522217}">
      <dgm:prSet phldrT="[Текст]" custT="1"/>
      <dgm:spPr/>
      <dgm:t>
        <a:bodyPr/>
        <a:lstStyle/>
        <a:p>
          <a:r>
            <a:rPr lang="ru-RU" sz="2800" dirty="0"/>
            <a:t>ЦПЭ</a:t>
          </a:r>
        </a:p>
      </dgm:t>
    </dgm:pt>
    <dgm:pt modelId="{B257C338-1B36-4D33-BD4D-4514A6945A79}" type="parTrans" cxnId="{8D8BC340-AA79-41EB-A89E-6FAD955C670A}">
      <dgm:prSet/>
      <dgm:spPr/>
      <dgm:t>
        <a:bodyPr/>
        <a:lstStyle/>
        <a:p>
          <a:endParaRPr lang="ru-RU"/>
        </a:p>
      </dgm:t>
    </dgm:pt>
    <dgm:pt modelId="{471BEA5E-3C34-459D-8463-09E067A6EE72}" type="sibTrans" cxnId="{8D8BC340-AA79-41EB-A89E-6FAD955C670A}">
      <dgm:prSet/>
      <dgm:spPr/>
      <dgm:t>
        <a:bodyPr/>
        <a:lstStyle/>
        <a:p>
          <a:endParaRPr lang="ru-RU"/>
        </a:p>
      </dgm:t>
    </dgm:pt>
    <dgm:pt modelId="{25D1D052-715F-4123-856A-2EE4D46E36AD}">
      <dgm:prSet phldrT="[Текст]" custT="1"/>
      <dgm:spPr/>
      <dgm:t>
        <a:bodyPr/>
        <a:lstStyle/>
        <a:p>
          <a:r>
            <a:rPr lang="ru-RU" sz="2800" dirty="0"/>
            <a:t>ЦПП</a:t>
          </a:r>
        </a:p>
      </dgm:t>
    </dgm:pt>
    <dgm:pt modelId="{3C81481E-3535-47C7-9DC9-46BADB7E4C63}" type="parTrans" cxnId="{AC4DA7B2-C9E1-46AF-9752-FF860D9CD305}">
      <dgm:prSet/>
      <dgm:spPr/>
      <dgm:t>
        <a:bodyPr/>
        <a:lstStyle/>
        <a:p>
          <a:endParaRPr lang="ru-RU"/>
        </a:p>
      </dgm:t>
    </dgm:pt>
    <dgm:pt modelId="{6CAD3B04-C3B9-4D21-B92D-CD5B536DF669}" type="sibTrans" cxnId="{AC4DA7B2-C9E1-46AF-9752-FF860D9CD305}">
      <dgm:prSet/>
      <dgm:spPr/>
      <dgm:t>
        <a:bodyPr/>
        <a:lstStyle/>
        <a:p>
          <a:endParaRPr lang="ru-RU"/>
        </a:p>
      </dgm:t>
    </dgm:pt>
    <dgm:pt modelId="{71CC0DA1-2733-4CC0-8FBA-BC6EB04D0EEC}">
      <dgm:prSet phldrT="[Текст]" custT="1"/>
      <dgm:spPr/>
      <dgm:t>
        <a:bodyPr/>
        <a:lstStyle/>
        <a:p>
          <a:r>
            <a:rPr lang="ru-RU" sz="3200" dirty="0"/>
            <a:t>ЦКР</a:t>
          </a:r>
        </a:p>
      </dgm:t>
    </dgm:pt>
    <dgm:pt modelId="{24DE694C-35EC-455A-9C2C-D913C81E37A4}" type="parTrans" cxnId="{97875A2B-5381-4DE4-A9B0-615053FF71F6}">
      <dgm:prSet/>
      <dgm:spPr/>
      <dgm:t>
        <a:bodyPr/>
        <a:lstStyle/>
        <a:p>
          <a:endParaRPr lang="ru-RU"/>
        </a:p>
      </dgm:t>
    </dgm:pt>
    <dgm:pt modelId="{00A03A2D-6159-41ED-9A9F-524B45BB21DE}" type="sibTrans" cxnId="{97875A2B-5381-4DE4-A9B0-615053FF71F6}">
      <dgm:prSet/>
      <dgm:spPr/>
      <dgm:t>
        <a:bodyPr/>
        <a:lstStyle/>
        <a:p>
          <a:endParaRPr lang="ru-RU"/>
        </a:p>
      </dgm:t>
    </dgm:pt>
    <dgm:pt modelId="{40613F31-CC77-49FF-8CF4-8C2A7911DC2B}">
      <dgm:prSet phldrT="[Текст]" custT="1"/>
      <dgm:spPr/>
      <dgm:t>
        <a:bodyPr/>
        <a:lstStyle/>
        <a:p>
          <a:r>
            <a:rPr lang="ru-RU" sz="3200" b="1" dirty="0">
              <a:latin typeface="Sitka Banner" panose="02000505000000020004" pitchFamily="2" charset="0"/>
            </a:rPr>
            <a:t>БИ</a:t>
          </a:r>
        </a:p>
      </dgm:t>
    </dgm:pt>
    <dgm:pt modelId="{496B8850-841C-4901-9CA8-D3D71261BD7F}" type="sibTrans" cxnId="{ABB14188-E339-45A2-A241-B3CAAA95F324}">
      <dgm:prSet/>
      <dgm:spPr/>
      <dgm:t>
        <a:bodyPr/>
        <a:lstStyle/>
        <a:p>
          <a:endParaRPr lang="ru-RU"/>
        </a:p>
      </dgm:t>
    </dgm:pt>
    <dgm:pt modelId="{E0EFE6C6-3BD2-47AF-A80E-264E789B7D63}" type="parTrans" cxnId="{ABB14188-E339-45A2-A241-B3CAAA95F324}">
      <dgm:prSet/>
      <dgm:spPr/>
      <dgm:t>
        <a:bodyPr/>
        <a:lstStyle/>
        <a:p>
          <a:endParaRPr lang="ru-RU"/>
        </a:p>
      </dgm:t>
    </dgm:pt>
    <dgm:pt modelId="{699B9F0B-145B-475E-8BE9-A1A0CDAB78BB}">
      <dgm:prSet phldrT="[Текст]"/>
      <dgm:spPr/>
      <dgm:t>
        <a:bodyPr/>
        <a:lstStyle/>
        <a:p>
          <a:r>
            <a:rPr lang="ru-RU" dirty="0"/>
            <a:t>РЦИ</a:t>
          </a:r>
        </a:p>
      </dgm:t>
    </dgm:pt>
    <dgm:pt modelId="{956F94D2-D4FF-49BF-ADA0-B666027779F5}" type="parTrans" cxnId="{D4845079-591D-4878-AF48-1EC4E94361D6}">
      <dgm:prSet/>
      <dgm:spPr/>
      <dgm:t>
        <a:bodyPr/>
        <a:lstStyle/>
        <a:p>
          <a:endParaRPr lang="ru-RU"/>
        </a:p>
      </dgm:t>
    </dgm:pt>
    <dgm:pt modelId="{5639DB17-BEAB-4C11-82E7-91BF04C85540}" type="sibTrans" cxnId="{D4845079-591D-4878-AF48-1EC4E94361D6}">
      <dgm:prSet/>
      <dgm:spPr/>
      <dgm:t>
        <a:bodyPr/>
        <a:lstStyle/>
        <a:p>
          <a:endParaRPr lang="ru-RU"/>
        </a:p>
      </dgm:t>
    </dgm:pt>
    <dgm:pt modelId="{04A95713-636B-4915-B125-DC5A26AB9E4C}">
      <dgm:prSet phldrT="[Текст]"/>
      <dgm:spPr/>
      <dgm:t>
        <a:bodyPr/>
        <a:lstStyle/>
        <a:p>
          <a:r>
            <a:rPr lang="ru-RU" dirty="0"/>
            <a:t>ЦИСС</a:t>
          </a:r>
        </a:p>
      </dgm:t>
    </dgm:pt>
    <dgm:pt modelId="{A7BDA4B1-3EE2-4783-A5BC-DE7F1DBE3AD8}" type="parTrans" cxnId="{60CFDC19-97E8-48D3-B250-5E50EB3DA091}">
      <dgm:prSet/>
      <dgm:spPr/>
      <dgm:t>
        <a:bodyPr/>
        <a:lstStyle/>
        <a:p>
          <a:endParaRPr lang="ru-RU"/>
        </a:p>
      </dgm:t>
    </dgm:pt>
    <dgm:pt modelId="{F4B5B64E-A891-43FB-9DB0-F15A52A36F8F}" type="sibTrans" cxnId="{60CFDC19-97E8-48D3-B250-5E50EB3DA091}">
      <dgm:prSet/>
      <dgm:spPr/>
      <dgm:t>
        <a:bodyPr/>
        <a:lstStyle/>
        <a:p>
          <a:endParaRPr lang="ru-RU"/>
        </a:p>
      </dgm:t>
    </dgm:pt>
    <dgm:pt modelId="{6C820E24-B6D1-4BA5-88CF-6C1340263E88}">
      <dgm:prSet phldrT="[Текст]"/>
      <dgm:spPr/>
      <dgm:t>
        <a:bodyPr/>
        <a:lstStyle/>
        <a:p>
          <a:r>
            <a:rPr lang="ru-RU" dirty="0"/>
            <a:t>ЦССИ</a:t>
          </a:r>
        </a:p>
      </dgm:t>
    </dgm:pt>
    <dgm:pt modelId="{0F119DB5-5A9A-4776-8391-D43F1FD1C9EB}" type="parTrans" cxnId="{EFD898F6-9CCC-4D4F-AB29-0FFDA6D65D78}">
      <dgm:prSet/>
      <dgm:spPr/>
      <dgm:t>
        <a:bodyPr/>
        <a:lstStyle/>
        <a:p>
          <a:endParaRPr lang="ru-RU"/>
        </a:p>
      </dgm:t>
    </dgm:pt>
    <dgm:pt modelId="{3216FA22-13BA-4FB9-B8A9-FEC68A48175C}" type="sibTrans" cxnId="{EFD898F6-9CCC-4D4F-AB29-0FFDA6D65D78}">
      <dgm:prSet/>
      <dgm:spPr/>
      <dgm:t>
        <a:bodyPr/>
        <a:lstStyle/>
        <a:p>
          <a:endParaRPr lang="ru-RU"/>
        </a:p>
      </dgm:t>
    </dgm:pt>
    <dgm:pt modelId="{C639D9C4-46C4-4E27-8E18-4D4CA3086C9A}">
      <dgm:prSet phldrT="[Текст]"/>
      <dgm:spPr/>
      <dgm:t>
        <a:bodyPr/>
        <a:lstStyle/>
        <a:p>
          <a:r>
            <a:rPr lang="ru-RU" dirty="0"/>
            <a:t>ЦНХП</a:t>
          </a:r>
        </a:p>
      </dgm:t>
    </dgm:pt>
    <dgm:pt modelId="{7153BF59-7480-4E73-8F94-7277B7829105}" type="parTrans" cxnId="{88F3AF6A-8F0E-46F3-BE2D-D47E65276327}">
      <dgm:prSet/>
      <dgm:spPr/>
      <dgm:t>
        <a:bodyPr/>
        <a:lstStyle/>
        <a:p>
          <a:endParaRPr lang="ru-RU"/>
        </a:p>
      </dgm:t>
    </dgm:pt>
    <dgm:pt modelId="{E5729D19-717E-4B07-83E6-BD23686B5864}" type="sibTrans" cxnId="{88F3AF6A-8F0E-46F3-BE2D-D47E65276327}">
      <dgm:prSet/>
      <dgm:spPr/>
      <dgm:t>
        <a:bodyPr/>
        <a:lstStyle/>
        <a:p>
          <a:endParaRPr lang="ru-RU"/>
        </a:p>
      </dgm:t>
    </dgm:pt>
    <dgm:pt modelId="{15B9EBEB-24B4-4E92-A3E6-609E88A5A96C}">
      <dgm:prSet phldrT="[Текст]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ru-RU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3CC7D6E7-403A-4019-836A-4E9B51A35054}" type="sibTrans" cxnId="{190B907A-1885-43B5-80A4-4F81E3982C37}">
      <dgm:prSet/>
      <dgm:spPr/>
      <dgm:t>
        <a:bodyPr/>
        <a:lstStyle/>
        <a:p>
          <a:endParaRPr lang="ru-RU"/>
        </a:p>
      </dgm:t>
    </dgm:pt>
    <dgm:pt modelId="{C342ED6A-6E74-44E9-86E9-E430047B4CCC}" type="parTrans" cxnId="{190B907A-1885-43B5-80A4-4F81E3982C37}">
      <dgm:prSet/>
      <dgm:spPr/>
      <dgm:t>
        <a:bodyPr/>
        <a:lstStyle/>
        <a:p>
          <a:endParaRPr lang="ru-RU"/>
        </a:p>
      </dgm:t>
    </dgm:pt>
    <dgm:pt modelId="{5840BBF0-7B9F-49B0-A207-6DE154328F9D}" type="pres">
      <dgm:prSet presAssocID="{038C0747-5076-4DB0-9945-F4A2867E5C3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169C0B0-1D91-4E02-ADDE-6B832BE8210B}" type="pres">
      <dgm:prSet presAssocID="{15B9EBEB-24B4-4E92-A3E6-609E88A5A96C}" presName="centerShape" presStyleLbl="node0" presStyleIdx="0" presStyleCnt="1" custScaleX="60354" custScaleY="51156" custLinFactNeighborX="1982" custLinFactNeighborY="-401"/>
      <dgm:spPr/>
    </dgm:pt>
    <dgm:pt modelId="{A528ECB1-684E-4AA7-A685-16F0E93836C0}" type="pres">
      <dgm:prSet presAssocID="{29FD16EA-78FA-405D-B68F-6B5E36522217}" presName="node" presStyleLbl="node1" presStyleIdx="0" presStyleCnt="8">
        <dgm:presLayoutVars>
          <dgm:bulletEnabled val="1"/>
        </dgm:presLayoutVars>
      </dgm:prSet>
      <dgm:spPr/>
    </dgm:pt>
    <dgm:pt modelId="{2A0CF5E3-5DC5-44E9-B17F-16A388A3BD19}" type="pres">
      <dgm:prSet presAssocID="{29FD16EA-78FA-405D-B68F-6B5E36522217}" presName="dummy" presStyleCnt="0"/>
      <dgm:spPr/>
    </dgm:pt>
    <dgm:pt modelId="{EEB046E8-D5F7-4C7D-9E90-2CB19463F337}" type="pres">
      <dgm:prSet presAssocID="{471BEA5E-3C34-459D-8463-09E067A6EE72}" presName="sibTrans" presStyleLbl="sibTrans2D1" presStyleIdx="0" presStyleCnt="8"/>
      <dgm:spPr/>
    </dgm:pt>
    <dgm:pt modelId="{CF97536C-2DB9-4CF6-BE81-D43CE2A8995D}" type="pres">
      <dgm:prSet presAssocID="{699B9F0B-145B-475E-8BE9-A1A0CDAB78BB}" presName="node" presStyleLbl="node1" presStyleIdx="1" presStyleCnt="8">
        <dgm:presLayoutVars>
          <dgm:bulletEnabled val="1"/>
        </dgm:presLayoutVars>
      </dgm:prSet>
      <dgm:spPr/>
    </dgm:pt>
    <dgm:pt modelId="{90852A65-9410-44DD-BF02-289902CADDFA}" type="pres">
      <dgm:prSet presAssocID="{699B9F0B-145B-475E-8BE9-A1A0CDAB78BB}" presName="dummy" presStyleCnt="0"/>
      <dgm:spPr/>
    </dgm:pt>
    <dgm:pt modelId="{4F2DB0EC-5A5B-442F-9D34-B6BEEBEDA3B1}" type="pres">
      <dgm:prSet presAssocID="{5639DB17-BEAB-4C11-82E7-91BF04C85540}" presName="sibTrans" presStyleLbl="sibTrans2D1" presStyleIdx="1" presStyleCnt="8"/>
      <dgm:spPr/>
    </dgm:pt>
    <dgm:pt modelId="{308A501D-BC66-40EF-9F44-BB373DDBA7A7}" type="pres">
      <dgm:prSet presAssocID="{04A95713-636B-4915-B125-DC5A26AB9E4C}" presName="node" presStyleLbl="node1" presStyleIdx="2" presStyleCnt="8">
        <dgm:presLayoutVars>
          <dgm:bulletEnabled val="1"/>
        </dgm:presLayoutVars>
      </dgm:prSet>
      <dgm:spPr/>
    </dgm:pt>
    <dgm:pt modelId="{5F977D6A-C639-48B4-BB31-57A11C0D6025}" type="pres">
      <dgm:prSet presAssocID="{04A95713-636B-4915-B125-DC5A26AB9E4C}" presName="dummy" presStyleCnt="0"/>
      <dgm:spPr/>
    </dgm:pt>
    <dgm:pt modelId="{8AAB6D63-5F52-40DA-9B4E-DD9F22B44889}" type="pres">
      <dgm:prSet presAssocID="{F4B5B64E-A891-43FB-9DB0-F15A52A36F8F}" presName="sibTrans" presStyleLbl="sibTrans2D1" presStyleIdx="2" presStyleCnt="8"/>
      <dgm:spPr/>
    </dgm:pt>
    <dgm:pt modelId="{A47A4B52-6100-46E0-B65B-6B66DEE08234}" type="pres">
      <dgm:prSet presAssocID="{6C820E24-B6D1-4BA5-88CF-6C1340263E88}" presName="node" presStyleLbl="node1" presStyleIdx="3" presStyleCnt="8">
        <dgm:presLayoutVars>
          <dgm:bulletEnabled val="1"/>
        </dgm:presLayoutVars>
      </dgm:prSet>
      <dgm:spPr/>
    </dgm:pt>
    <dgm:pt modelId="{6BFEC3DE-1542-4332-A6AA-7FE1CB8AB60B}" type="pres">
      <dgm:prSet presAssocID="{6C820E24-B6D1-4BA5-88CF-6C1340263E88}" presName="dummy" presStyleCnt="0"/>
      <dgm:spPr/>
    </dgm:pt>
    <dgm:pt modelId="{E892ABA0-4A74-45A0-8F30-53566CCC4C3E}" type="pres">
      <dgm:prSet presAssocID="{3216FA22-13BA-4FB9-B8A9-FEC68A48175C}" presName="sibTrans" presStyleLbl="sibTrans2D1" presStyleIdx="3" presStyleCnt="8"/>
      <dgm:spPr/>
    </dgm:pt>
    <dgm:pt modelId="{04CD88D1-1309-4241-87DF-85032CA48FC5}" type="pres">
      <dgm:prSet presAssocID="{C639D9C4-46C4-4E27-8E18-4D4CA3086C9A}" presName="node" presStyleLbl="node1" presStyleIdx="4" presStyleCnt="8">
        <dgm:presLayoutVars>
          <dgm:bulletEnabled val="1"/>
        </dgm:presLayoutVars>
      </dgm:prSet>
      <dgm:spPr/>
    </dgm:pt>
    <dgm:pt modelId="{823C9BFE-7E51-46C5-A890-968BC7D8A7FD}" type="pres">
      <dgm:prSet presAssocID="{C639D9C4-46C4-4E27-8E18-4D4CA3086C9A}" presName="dummy" presStyleCnt="0"/>
      <dgm:spPr/>
    </dgm:pt>
    <dgm:pt modelId="{F7D275E2-DAB8-4DA4-8247-A28CA1BAB021}" type="pres">
      <dgm:prSet presAssocID="{E5729D19-717E-4B07-83E6-BD23686B5864}" presName="sibTrans" presStyleLbl="sibTrans2D1" presStyleIdx="4" presStyleCnt="8"/>
      <dgm:spPr/>
    </dgm:pt>
    <dgm:pt modelId="{63BABC66-5BDC-4A61-A6BE-6ACCA830DBD5}" type="pres">
      <dgm:prSet presAssocID="{25D1D052-715F-4123-856A-2EE4D46E36AD}" presName="node" presStyleLbl="node1" presStyleIdx="5" presStyleCnt="8">
        <dgm:presLayoutVars>
          <dgm:bulletEnabled val="1"/>
        </dgm:presLayoutVars>
      </dgm:prSet>
      <dgm:spPr/>
    </dgm:pt>
    <dgm:pt modelId="{F6F0DA7A-DE63-4B50-89AB-86A9947B3785}" type="pres">
      <dgm:prSet presAssocID="{25D1D052-715F-4123-856A-2EE4D46E36AD}" presName="dummy" presStyleCnt="0"/>
      <dgm:spPr/>
    </dgm:pt>
    <dgm:pt modelId="{DB9246CB-C8BA-43AA-BA40-EEB89C946A63}" type="pres">
      <dgm:prSet presAssocID="{6CAD3B04-C3B9-4D21-B92D-CD5B536DF669}" presName="sibTrans" presStyleLbl="sibTrans2D1" presStyleIdx="5" presStyleCnt="8"/>
      <dgm:spPr/>
    </dgm:pt>
    <dgm:pt modelId="{82060676-1781-44DB-BA1F-8B7D74D5027D}" type="pres">
      <dgm:prSet presAssocID="{40613F31-CC77-49FF-8CF4-8C2A7911DC2B}" presName="node" presStyleLbl="node1" presStyleIdx="6" presStyleCnt="8" custScaleX="123460" custScaleY="97616" custRadScaleRad="101512" custRadScaleInc="0">
        <dgm:presLayoutVars>
          <dgm:bulletEnabled val="1"/>
        </dgm:presLayoutVars>
      </dgm:prSet>
      <dgm:spPr/>
    </dgm:pt>
    <dgm:pt modelId="{CE292DDC-57D9-4794-9C46-6625EA3B4E41}" type="pres">
      <dgm:prSet presAssocID="{40613F31-CC77-49FF-8CF4-8C2A7911DC2B}" presName="dummy" presStyleCnt="0"/>
      <dgm:spPr/>
    </dgm:pt>
    <dgm:pt modelId="{9FC05E62-A3F5-4670-AD48-F00D3104587C}" type="pres">
      <dgm:prSet presAssocID="{496B8850-841C-4901-9CA8-D3D71261BD7F}" presName="sibTrans" presStyleLbl="sibTrans2D1" presStyleIdx="6" presStyleCnt="8"/>
      <dgm:spPr/>
    </dgm:pt>
    <dgm:pt modelId="{BE1E30F4-F7AA-403F-8AA1-D0F91D4AEEC2}" type="pres">
      <dgm:prSet presAssocID="{71CC0DA1-2733-4CC0-8FBA-BC6EB04D0EEC}" presName="node" presStyleLbl="node1" presStyleIdx="7" presStyleCnt="8">
        <dgm:presLayoutVars>
          <dgm:bulletEnabled val="1"/>
        </dgm:presLayoutVars>
      </dgm:prSet>
      <dgm:spPr/>
    </dgm:pt>
    <dgm:pt modelId="{1CB4886D-54AD-479D-A962-A895AE794FA7}" type="pres">
      <dgm:prSet presAssocID="{71CC0DA1-2733-4CC0-8FBA-BC6EB04D0EEC}" presName="dummy" presStyleCnt="0"/>
      <dgm:spPr/>
    </dgm:pt>
    <dgm:pt modelId="{6B59EE11-CA58-4E2A-89AF-63753A0C82D5}" type="pres">
      <dgm:prSet presAssocID="{00A03A2D-6159-41ED-9A9F-524B45BB21DE}" presName="sibTrans" presStyleLbl="sibTrans2D1" presStyleIdx="7" presStyleCnt="8" custLinFactNeighborX="246" custLinFactNeighborY="-492"/>
      <dgm:spPr/>
    </dgm:pt>
  </dgm:ptLst>
  <dgm:cxnLst>
    <dgm:cxn modelId="{A26C1C13-75F1-4FDF-ADED-BB2C0FF968A8}" type="presOf" srcId="{E5729D19-717E-4B07-83E6-BD23686B5864}" destId="{F7D275E2-DAB8-4DA4-8247-A28CA1BAB021}" srcOrd="0" destOrd="0" presId="urn:microsoft.com/office/officeart/2005/8/layout/radial6"/>
    <dgm:cxn modelId="{2DD77417-6BF5-4383-8ADF-4D9B836E7272}" type="presOf" srcId="{40613F31-CC77-49FF-8CF4-8C2A7911DC2B}" destId="{82060676-1781-44DB-BA1F-8B7D74D5027D}" srcOrd="0" destOrd="0" presId="urn:microsoft.com/office/officeart/2005/8/layout/radial6"/>
    <dgm:cxn modelId="{33114B18-5710-4ADF-8622-D5D873E554E1}" type="presOf" srcId="{29FD16EA-78FA-405D-B68F-6B5E36522217}" destId="{A528ECB1-684E-4AA7-A685-16F0E93836C0}" srcOrd="0" destOrd="0" presId="urn:microsoft.com/office/officeart/2005/8/layout/radial6"/>
    <dgm:cxn modelId="{60CFDC19-97E8-48D3-B250-5E50EB3DA091}" srcId="{15B9EBEB-24B4-4E92-A3E6-609E88A5A96C}" destId="{04A95713-636B-4915-B125-DC5A26AB9E4C}" srcOrd="2" destOrd="0" parTransId="{A7BDA4B1-3EE2-4783-A5BC-DE7F1DBE3AD8}" sibTransId="{F4B5B64E-A891-43FB-9DB0-F15A52A36F8F}"/>
    <dgm:cxn modelId="{97875A2B-5381-4DE4-A9B0-615053FF71F6}" srcId="{15B9EBEB-24B4-4E92-A3E6-609E88A5A96C}" destId="{71CC0DA1-2733-4CC0-8FBA-BC6EB04D0EEC}" srcOrd="7" destOrd="0" parTransId="{24DE694C-35EC-455A-9C2C-D913C81E37A4}" sibTransId="{00A03A2D-6159-41ED-9A9F-524B45BB21DE}"/>
    <dgm:cxn modelId="{E726F533-21D5-40FC-ACF3-FA5ACB5CEB51}" type="presOf" srcId="{3216FA22-13BA-4FB9-B8A9-FEC68A48175C}" destId="{E892ABA0-4A74-45A0-8F30-53566CCC4C3E}" srcOrd="0" destOrd="0" presId="urn:microsoft.com/office/officeart/2005/8/layout/radial6"/>
    <dgm:cxn modelId="{8D8BC340-AA79-41EB-A89E-6FAD955C670A}" srcId="{15B9EBEB-24B4-4E92-A3E6-609E88A5A96C}" destId="{29FD16EA-78FA-405D-B68F-6B5E36522217}" srcOrd="0" destOrd="0" parTransId="{B257C338-1B36-4D33-BD4D-4514A6945A79}" sibTransId="{471BEA5E-3C34-459D-8463-09E067A6EE72}"/>
    <dgm:cxn modelId="{76C1225E-5AFE-47FA-BFA8-49B03ECD5E2D}" type="presOf" srcId="{04A95713-636B-4915-B125-DC5A26AB9E4C}" destId="{308A501D-BC66-40EF-9F44-BB373DDBA7A7}" srcOrd="0" destOrd="0" presId="urn:microsoft.com/office/officeart/2005/8/layout/radial6"/>
    <dgm:cxn modelId="{372EDA65-1329-4E6F-8A6F-29B472CD7D10}" type="presOf" srcId="{C639D9C4-46C4-4E27-8E18-4D4CA3086C9A}" destId="{04CD88D1-1309-4241-87DF-85032CA48FC5}" srcOrd="0" destOrd="0" presId="urn:microsoft.com/office/officeart/2005/8/layout/radial6"/>
    <dgm:cxn modelId="{E77C4969-318E-4067-8B00-6490511A0357}" type="presOf" srcId="{496B8850-841C-4901-9CA8-D3D71261BD7F}" destId="{9FC05E62-A3F5-4670-AD48-F00D3104587C}" srcOrd="0" destOrd="0" presId="urn:microsoft.com/office/officeart/2005/8/layout/radial6"/>
    <dgm:cxn modelId="{88F3AF6A-8F0E-46F3-BE2D-D47E65276327}" srcId="{15B9EBEB-24B4-4E92-A3E6-609E88A5A96C}" destId="{C639D9C4-46C4-4E27-8E18-4D4CA3086C9A}" srcOrd="4" destOrd="0" parTransId="{7153BF59-7480-4E73-8F94-7277B7829105}" sibTransId="{E5729D19-717E-4B07-83E6-BD23686B5864}"/>
    <dgm:cxn modelId="{83546875-4475-403B-AA1C-9190ED9F50CE}" type="presOf" srcId="{25D1D052-715F-4123-856A-2EE4D46E36AD}" destId="{63BABC66-5BDC-4A61-A6BE-6ACCA830DBD5}" srcOrd="0" destOrd="0" presId="urn:microsoft.com/office/officeart/2005/8/layout/radial6"/>
    <dgm:cxn modelId="{B8703878-403F-494E-A123-A122ABB9AA30}" type="presOf" srcId="{6CAD3B04-C3B9-4D21-B92D-CD5B536DF669}" destId="{DB9246CB-C8BA-43AA-BA40-EEB89C946A63}" srcOrd="0" destOrd="0" presId="urn:microsoft.com/office/officeart/2005/8/layout/radial6"/>
    <dgm:cxn modelId="{D4845079-591D-4878-AF48-1EC4E94361D6}" srcId="{15B9EBEB-24B4-4E92-A3E6-609E88A5A96C}" destId="{699B9F0B-145B-475E-8BE9-A1A0CDAB78BB}" srcOrd="1" destOrd="0" parTransId="{956F94D2-D4FF-49BF-ADA0-B666027779F5}" sibTransId="{5639DB17-BEAB-4C11-82E7-91BF04C85540}"/>
    <dgm:cxn modelId="{190B907A-1885-43B5-80A4-4F81E3982C37}" srcId="{038C0747-5076-4DB0-9945-F4A2867E5C35}" destId="{15B9EBEB-24B4-4E92-A3E6-609E88A5A96C}" srcOrd="0" destOrd="0" parTransId="{C342ED6A-6E74-44E9-86E9-E430047B4CCC}" sibTransId="{3CC7D6E7-403A-4019-836A-4E9B51A35054}"/>
    <dgm:cxn modelId="{ABB14188-E339-45A2-A241-B3CAAA95F324}" srcId="{15B9EBEB-24B4-4E92-A3E6-609E88A5A96C}" destId="{40613F31-CC77-49FF-8CF4-8C2A7911DC2B}" srcOrd="6" destOrd="0" parTransId="{E0EFE6C6-3BD2-47AF-A80E-264E789B7D63}" sibTransId="{496B8850-841C-4901-9CA8-D3D71261BD7F}"/>
    <dgm:cxn modelId="{712CCC8F-A6F5-4F8F-B397-23774BD5A04E}" type="presOf" srcId="{00A03A2D-6159-41ED-9A9F-524B45BB21DE}" destId="{6B59EE11-CA58-4E2A-89AF-63753A0C82D5}" srcOrd="0" destOrd="0" presId="urn:microsoft.com/office/officeart/2005/8/layout/radial6"/>
    <dgm:cxn modelId="{DA2E37A7-B5EC-44DC-8E13-E95955968E30}" type="presOf" srcId="{71CC0DA1-2733-4CC0-8FBA-BC6EB04D0EEC}" destId="{BE1E30F4-F7AA-403F-8AA1-D0F91D4AEEC2}" srcOrd="0" destOrd="0" presId="urn:microsoft.com/office/officeart/2005/8/layout/radial6"/>
    <dgm:cxn modelId="{777F7BAB-887D-4698-BCC3-57C4C68A0FE6}" type="presOf" srcId="{6C820E24-B6D1-4BA5-88CF-6C1340263E88}" destId="{A47A4B52-6100-46E0-B65B-6B66DEE08234}" srcOrd="0" destOrd="0" presId="urn:microsoft.com/office/officeart/2005/8/layout/radial6"/>
    <dgm:cxn modelId="{004C9CAC-1703-4B8E-88D8-760B6EEF9BE1}" type="presOf" srcId="{F4B5B64E-A891-43FB-9DB0-F15A52A36F8F}" destId="{8AAB6D63-5F52-40DA-9B4E-DD9F22B44889}" srcOrd="0" destOrd="0" presId="urn:microsoft.com/office/officeart/2005/8/layout/radial6"/>
    <dgm:cxn modelId="{AC4DA7B2-C9E1-46AF-9752-FF860D9CD305}" srcId="{15B9EBEB-24B4-4E92-A3E6-609E88A5A96C}" destId="{25D1D052-715F-4123-856A-2EE4D46E36AD}" srcOrd="5" destOrd="0" parTransId="{3C81481E-3535-47C7-9DC9-46BADB7E4C63}" sibTransId="{6CAD3B04-C3B9-4D21-B92D-CD5B536DF669}"/>
    <dgm:cxn modelId="{18714FC0-B81E-44F8-9573-073B40DCBABB}" type="presOf" srcId="{5639DB17-BEAB-4C11-82E7-91BF04C85540}" destId="{4F2DB0EC-5A5B-442F-9D34-B6BEEBEDA3B1}" srcOrd="0" destOrd="0" presId="urn:microsoft.com/office/officeart/2005/8/layout/radial6"/>
    <dgm:cxn modelId="{F82952C1-38AD-4A42-B192-9221489556E1}" type="presOf" srcId="{15B9EBEB-24B4-4E92-A3E6-609E88A5A96C}" destId="{1169C0B0-1D91-4E02-ADDE-6B832BE8210B}" srcOrd="0" destOrd="0" presId="urn:microsoft.com/office/officeart/2005/8/layout/radial6"/>
    <dgm:cxn modelId="{818FD3C5-2BE2-4644-9FFC-BB84C23538DB}" type="presOf" srcId="{471BEA5E-3C34-459D-8463-09E067A6EE72}" destId="{EEB046E8-D5F7-4C7D-9E90-2CB19463F337}" srcOrd="0" destOrd="0" presId="urn:microsoft.com/office/officeart/2005/8/layout/radial6"/>
    <dgm:cxn modelId="{7895DBE8-D5EA-411E-BF84-A25BB2F345C1}" type="presOf" srcId="{038C0747-5076-4DB0-9945-F4A2867E5C35}" destId="{5840BBF0-7B9F-49B0-A207-6DE154328F9D}" srcOrd="0" destOrd="0" presId="urn:microsoft.com/office/officeart/2005/8/layout/radial6"/>
    <dgm:cxn modelId="{8FF3B6F1-3DD6-405B-9E33-D352D9200158}" type="presOf" srcId="{699B9F0B-145B-475E-8BE9-A1A0CDAB78BB}" destId="{CF97536C-2DB9-4CF6-BE81-D43CE2A8995D}" srcOrd="0" destOrd="0" presId="urn:microsoft.com/office/officeart/2005/8/layout/radial6"/>
    <dgm:cxn modelId="{EFD898F6-9CCC-4D4F-AB29-0FFDA6D65D78}" srcId="{15B9EBEB-24B4-4E92-A3E6-609E88A5A96C}" destId="{6C820E24-B6D1-4BA5-88CF-6C1340263E88}" srcOrd="3" destOrd="0" parTransId="{0F119DB5-5A9A-4776-8391-D43F1FD1C9EB}" sibTransId="{3216FA22-13BA-4FB9-B8A9-FEC68A48175C}"/>
    <dgm:cxn modelId="{10DCD6A4-7AC8-4F96-8B39-619E092EF9BE}" type="presParOf" srcId="{5840BBF0-7B9F-49B0-A207-6DE154328F9D}" destId="{1169C0B0-1D91-4E02-ADDE-6B832BE8210B}" srcOrd="0" destOrd="0" presId="urn:microsoft.com/office/officeart/2005/8/layout/radial6"/>
    <dgm:cxn modelId="{C1CB6202-6904-464E-B691-0FFA3FAEF1CD}" type="presParOf" srcId="{5840BBF0-7B9F-49B0-A207-6DE154328F9D}" destId="{A528ECB1-684E-4AA7-A685-16F0E93836C0}" srcOrd="1" destOrd="0" presId="urn:microsoft.com/office/officeart/2005/8/layout/radial6"/>
    <dgm:cxn modelId="{3282D648-69BA-4B1E-896A-E49E71F297D3}" type="presParOf" srcId="{5840BBF0-7B9F-49B0-A207-6DE154328F9D}" destId="{2A0CF5E3-5DC5-44E9-B17F-16A388A3BD19}" srcOrd="2" destOrd="0" presId="urn:microsoft.com/office/officeart/2005/8/layout/radial6"/>
    <dgm:cxn modelId="{60AF3A64-B704-4F19-835F-AD5EFB8E4108}" type="presParOf" srcId="{5840BBF0-7B9F-49B0-A207-6DE154328F9D}" destId="{EEB046E8-D5F7-4C7D-9E90-2CB19463F337}" srcOrd="3" destOrd="0" presId="urn:microsoft.com/office/officeart/2005/8/layout/radial6"/>
    <dgm:cxn modelId="{2F34F00D-FFF4-4AFE-B7AD-E7B42DD9807D}" type="presParOf" srcId="{5840BBF0-7B9F-49B0-A207-6DE154328F9D}" destId="{CF97536C-2DB9-4CF6-BE81-D43CE2A8995D}" srcOrd="4" destOrd="0" presId="urn:microsoft.com/office/officeart/2005/8/layout/radial6"/>
    <dgm:cxn modelId="{686D2D21-4230-442A-B44B-5C467FD79766}" type="presParOf" srcId="{5840BBF0-7B9F-49B0-A207-6DE154328F9D}" destId="{90852A65-9410-44DD-BF02-289902CADDFA}" srcOrd="5" destOrd="0" presId="urn:microsoft.com/office/officeart/2005/8/layout/radial6"/>
    <dgm:cxn modelId="{4511CAE9-DA14-4939-8D1D-A7CF1AA30CF3}" type="presParOf" srcId="{5840BBF0-7B9F-49B0-A207-6DE154328F9D}" destId="{4F2DB0EC-5A5B-442F-9D34-B6BEEBEDA3B1}" srcOrd="6" destOrd="0" presId="urn:microsoft.com/office/officeart/2005/8/layout/radial6"/>
    <dgm:cxn modelId="{44178E59-C818-4235-8DEE-33E287E3D0A2}" type="presParOf" srcId="{5840BBF0-7B9F-49B0-A207-6DE154328F9D}" destId="{308A501D-BC66-40EF-9F44-BB373DDBA7A7}" srcOrd="7" destOrd="0" presId="urn:microsoft.com/office/officeart/2005/8/layout/radial6"/>
    <dgm:cxn modelId="{D3E626DF-9146-46F7-B74B-0BAF35C635AD}" type="presParOf" srcId="{5840BBF0-7B9F-49B0-A207-6DE154328F9D}" destId="{5F977D6A-C639-48B4-BB31-57A11C0D6025}" srcOrd="8" destOrd="0" presId="urn:microsoft.com/office/officeart/2005/8/layout/radial6"/>
    <dgm:cxn modelId="{155532EA-21D5-4BB1-8D92-C8CE4A407DA5}" type="presParOf" srcId="{5840BBF0-7B9F-49B0-A207-6DE154328F9D}" destId="{8AAB6D63-5F52-40DA-9B4E-DD9F22B44889}" srcOrd="9" destOrd="0" presId="urn:microsoft.com/office/officeart/2005/8/layout/radial6"/>
    <dgm:cxn modelId="{51CDD476-AD27-48F6-8EA9-406B090AB743}" type="presParOf" srcId="{5840BBF0-7B9F-49B0-A207-6DE154328F9D}" destId="{A47A4B52-6100-46E0-B65B-6B66DEE08234}" srcOrd="10" destOrd="0" presId="urn:microsoft.com/office/officeart/2005/8/layout/radial6"/>
    <dgm:cxn modelId="{CF9E23DC-FD5F-453B-87AA-9F0D7AA1F159}" type="presParOf" srcId="{5840BBF0-7B9F-49B0-A207-6DE154328F9D}" destId="{6BFEC3DE-1542-4332-A6AA-7FE1CB8AB60B}" srcOrd="11" destOrd="0" presId="urn:microsoft.com/office/officeart/2005/8/layout/radial6"/>
    <dgm:cxn modelId="{ECAF0AA7-C808-4B7B-8C38-D71C5C1EAB8B}" type="presParOf" srcId="{5840BBF0-7B9F-49B0-A207-6DE154328F9D}" destId="{E892ABA0-4A74-45A0-8F30-53566CCC4C3E}" srcOrd="12" destOrd="0" presId="urn:microsoft.com/office/officeart/2005/8/layout/radial6"/>
    <dgm:cxn modelId="{75C7A3FF-BF77-4B85-B68B-AC26A6D3A0EE}" type="presParOf" srcId="{5840BBF0-7B9F-49B0-A207-6DE154328F9D}" destId="{04CD88D1-1309-4241-87DF-85032CA48FC5}" srcOrd="13" destOrd="0" presId="urn:microsoft.com/office/officeart/2005/8/layout/radial6"/>
    <dgm:cxn modelId="{51E84518-74D2-4DF2-B1A2-B9548A97AA39}" type="presParOf" srcId="{5840BBF0-7B9F-49B0-A207-6DE154328F9D}" destId="{823C9BFE-7E51-46C5-A890-968BC7D8A7FD}" srcOrd="14" destOrd="0" presId="urn:microsoft.com/office/officeart/2005/8/layout/radial6"/>
    <dgm:cxn modelId="{809106B5-4751-4B50-BD7D-2C5EA52942F8}" type="presParOf" srcId="{5840BBF0-7B9F-49B0-A207-6DE154328F9D}" destId="{F7D275E2-DAB8-4DA4-8247-A28CA1BAB021}" srcOrd="15" destOrd="0" presId="urn:microsoft.com/office/officeart/2005/8/layout/radial6"/>
    <dgm:cxn modelId="{E0436B87-8F01-4915-8477-DB2D7479E21F}" type="presParOf" srcId="{5840BBF0-7B9F-49B0-A207-6DE154328F9D}" destId="{63BABC66-5BDC-4A61-A6BE-6ACCA830DBD5}" srcOrd="16" destOrd="0" presId="urn:microsoft.com/office/officeart/2005/8/layout/radial6"/>
    <dgm:cxn modelId="{9D0460AE-E5D6-4FB6-8B32-AEB33554B495}" type="presParOf" srcId="{5840BBF0-7B9F-49B0-A207-6DE154328F9D}" destId="{F6F0DA7A-DE63-4B50-89AB-86A9947B3785}" srcOrd="17" destOrd="0" presId="urn:microsoft.com/office/officeart/2005/8/layout/radial6"/>
    <dgm:cxn modelId="{229548EA-678B-473F-BF08-4869F1AAB905}" type="presParOf" srcId="{5840BBF0-7B9F-49B0-A207-6DE154328F9D}" destId="{DB9246CB-C8BA-43AA-BA40-EEB89C946A63}" srcOrd="18" destOrd="0" presId="urn:microsoft.com/office/officeart/2005/8/layout/radial6"/>
    <dgm:cxn modelId="{409A3BCC-C12F-4EA7-AF6B-C3BCD9798617}" type="presParOf" srcId="{5840BBF0-7B9F-49B0-A207-6DE154328F9D}" destId="{82060676-1781-44DB-BA1F-8B7D74D5027D}" srcOrd="19" destOrd="0" presId="urn:microsoft.com/office/officeart/2005/8/layout/radial6"/>
    <dgm:cxn modelId="{20B0B783-0AC8-47D2-A9C5-0CF7204769E4}" type="presParOf" srcId="{5840BBF0-7B9F-49B0-A207-6DE154328F9D}" destId="{CE292DDC-57D9-4794-9C46-6625EA3B4E41}" srcOrd="20" destOrd="0" presId="urn:microsoft.com/office/officeart/2005/8/layout/radial6"/>
    <dgm:cxn modelId="{1AE57F4F-3E98-412C-A13D-BEB2B45DC320}" type="presParOf" srcId="{5840BBF0-7B9F-49B0-A207-6DE154328F9D}" destId="{9FC05E62-A3F5-4670-AD48-F00D3104587C}" srcOrd="21" destOrd="0" presId="urn:microsoft.com/office/officeart/2005/8/layout/radial6"/>
    <dgm:cxn modelId="{943B5A63-E24D-4E74-934E-BD533841A6C8}" type="presParOf" srcId="{5840BBF0-7B9F-49B0-A207-6DE154328F9D}" destId="{BE1E30F4-F7AA-403F-8AA1-D0F91D4AEEC2}" srcOrd="22" destOrd="0" presId="urn:microsoft.com/office/officeart/2005/8/layout/radial6"/>
    <dgm:cxn modelId="{843F7510-7479-4FE3-BEF0-56B8890D6880}" type="presParOf" srcId="{5840BBF0-7B9F-49B0-A207-6DE154328F9D}" destId="{1CB4886D-54AD-479D-A962-A895AE794FA7}" srcOrd="23" destOrd="0" presId="urn:microsoft.com/office/officeart/2005/8/layout/radial6"/>
    <dgm:cxn modelId="{11A91EAA-A042-402A-A4C5-5B9A70303C99}" type="presParOf" srcId="{5840BBF0-7B9F-49B0-A207-6DE154328F9D}" destId="{6B59EE11-CA58-4E2A-89AF-63753A0C82D5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8C0747-5076-4DB0-9945-F4A2867E5C35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9FD16EA-78FA-405D-B68F-6B5E36522217}">
      <dgm:prSet phldrT="[Текст]" custT="1"/>
      <dgm:spPr/>
      <dgm:t>
        <a:bodyPr/>
        <a:lstStyle/>
        <a:p>
          <a:r>
            <a:rPr lang="ru-RU" sz="2800" dirty="0"/>
            <a:t>ЦПЭ</a:t>
          </a:r>
        </a:p>
      </dgm:t>
    </dgm:pt>
    <dgm:pt modelId="{B257C338-1B36-4D33-BD4D-4514A6945A79}" type="parTrans" cxnId="{8D8BC340-AA79-41EB-A89E-6FAD955C670A}">
      <dgm:prSet/>
      <dgm:spPr/>
      <dgm:t>
        <a:bodyPr/>
        <a:lstStyle/>
        <a:p>
          <a:endParaRPr lang="ru-RU"/>
        </a:p>
      </dgm:t>
    </dgm:pt>
    <dgm:pt modelId="{471BEA5E-3C34-459D-8463-09E067A6EE72}" type="sibTrans" cxnId="{8D8BC340-AA79-41EB-A89E-6FAD955C670A}">
      <dgm:prSet/>
      <dgm:spPr/>
      <dgm:t>
        <a:bodyPr/>
        <a:lstStyle/>
        <a:p>
          <a:endParaRPr lang="ru-RU"/>
        </a:p>
      </dgm:t>
    </dgm:pt>
    <dgm:pt modelId="{25D1D052-715F-4123-856A-2EE4D46E36AD}">
      <dgm:prSet phldrT="[Текст]" custT="1"/>
      <dgm:spPr/>
      <dgm:t>
        <a:bodyPr/>
        <a:lstStyle/>
        <a:p>
          <a:r>
            <a:rPr lang="ru-RU" sz="2800" dirty="0"/>
            <a:t>ЦПП</a:t>
          </a:r>
        </a:p>
      </dgm:t>
    </dgm:pt>
    <dgm:pt modelId="{3C81481E-3535-47C7-9DC9-46BADB7E4C63}" type="parTrans" cxnId="{AC4DA7B2-C9E1-46AF-9752-FF860D9CD305}">
      <dgm:prSet/>
      <dgm:spPr/>
      <dgm:t>
        <a:bodyPr/>
        <a:lstStyle/>
        <a:p>
          <a:endParaRPr lang="ru-RU"/>
        </a:p>
      </dgm:t>
    </dgm:pt>
    <dgm:pt modelId="{6CAD3B04-C3B9-4D21-B92D-CD5B536DF669}" type="sibTrans" cxnId="{AC4DA7B2-C9E1-46AF-9752-FF860D9CD305}">
      <dgm:prSet/>
      <dgm:spPr/>
      <dgm:t>
        <a:bodyPr/>
        <a:lstStyle/>
        <a:p>
          <a:endParaRPr lang="ru-RU"/>
        </a:p>
      </dgm:t>
    </dgm:pt>
    <dgm:pt modelId="{71CC0DA1-2733-4CC0-8FBA-BC6EB04D0EEC}">
      <dgm:prSet phldrT="[Текст]" custT="1"/>
      <dgm:spPr/>
      <dgm:t>
        <a:bodyPr/>
        <a:lstStyle/>
        <a:p>
          <a:r>
            <a:rPr lang="ru-RU" sz="3200" dirty="0"/>
            <a:t>ЦКР</a:t>
          </a:r>
        </a:p>
      </dgm:t>
    </dgm:pt>
    <dgm:pt modelId="{24DE694C-35EC-455A-9C2C-D913C81E37A4}" type="parTrans" cxnId="{97875A2B-5381-4DE4-A9B0-615053FF71F6}">
      <dgm:prSet/>
      <dgm:spPr/>
      <dgm:t>
        <a:bodyPr/>
        <a:lstStyle/>
        <a:p>
          <a:endParaRPr lang="ru-RU"/>
        </a:p>
      </dgm:t>
    </dgm:pt>
    <dgm:pt modelId="{00A03A2D-6159-41ED-9A9F-524B45BB21DE}" type="sibTrans" cxnId="{97875A2B-5381-4DE4-A9B0-615053FF71F6}">
      <dgm:prSet/>
      <dgm:spPr/>
      <dgm:t>
        <a:bodyPr/>
        <a:lstStyle/>
        <a:p>
          <a:endParaRPr lang="ru-RU"/>
        </a:p>
      </dgm:t>
    </dgm:pt>
    <dgm:pt modelId="{40613F31-CC77-49FF-8CF4-8C2A7911DC2B}">
      <dgm:prSet phldrT="[Текст]" custT="1"/>
      <dgm:spPr/>
      <dgm:t>
        <a:bodyPr/>
        <a:lstStyle/>
        <a:p>
          <a:r>
            <a:rPr lang="ru-RU" sz="3200" b="1" dirty="0">
              <a:latin typeface="Sitka Banner" panose="02000505000000020004" pitchFamily="2" charset="0"/>
            </a:rPr>
            <a:t>БИ</a:t>
          </a:r>
        </a:p>
      </dgm:t>
    </dgm:pt>
    <dgm:pt modelId="{496B8850-841C-4901-9CA8-D3D71261BD7F}" type="sibTrans" cxnId="{ABB14188-E339-45A2-A241-B3CAAA95F324}">
      <dgm:prSet/>
      <dgm:spPr/>
      <dgm:t>
        <a:bodyPr/>
        <a:lstStyle/>
        <a:p>
          <a:endParaRPr lang="ru-RU"/>
        </a:p>
      </dgm:t>
    </dgm:pt>
    <dgm:pt modelId="{E0EFE6C6-3BD2-47AF-A80E-264E789B7D63}" type="parTrans" cxnId="{ABB14188-E339-45A2-A241-B3CAAA95F324}">
      <dgm:prSet/>
      <dgm:spPr/>
      <dgm:t>
        <a:bodyPr/>
        <a:lstStyle/>
        <a:p>
          <a:endParaRPr lang="ru-RU"/>
        </a:p>
      </dgm:t>
    </dgm:pt>
    <dgm:pt modelId="{699B9F0B-145B-475E-8BE9-A1A0CDAB78BB}">
      <dgm:prSet phldrT="[Текст]"/>
      <dgm:spPr/>
      <dgm:t>
        <a:bodyPr/>
        <a:lstStyle/>
        <a:p>
          <a:r>
            <a:rPr lang="ru-RU" dirty="0"/>
            <a:t>РЦИ</a:t>
          </a:r>
        </a:p>
      </dgm:t>
    </dgm:pt>
    <dgm:pt modelId="{956F94D2-D4FF-49BF-ADA0-B666027779F5}" type="parTrans" cxnId="{D4845079-591D-4878-AF48-1EC4E94361D6}">
      <dgm:prSet/>
      <dgm:spPr/>
      <dgm:t>
        <a:bodyPr/>
        <a:lstStyle/>
        <a:p>
          <a:endParaRPr lang="ru-RU"/>
        </a:p>
      </dgm:t>
    </dgm:pt>
    <dgm:pt modelId="{5639DB17-BEAB-4C11-82E7-91BF04C85540}" type="sibTrans" cxnId="{D4845079-591D-4878-AF48-1EC4E94361D6}">
      <dgm:prSet/>
      <dgm:spPr/>
      <dgm:t>
        <a:bodyPr/>
        <a:lstStyle/>
        <a:p>
          <a:endParaRPr lang="ru-RU"/>
        </a:p>
      </dgm:t>
    </dgm:pt>
    <dgm:pt modelId="{04A95713-636B-4915-B125-DC5A26AB9E4C}">
      <dgm:prSet phldrT="[Текст]"/>
      <dgm:spPr/>
      <dgm:t>
        <a:bodyPr/>
        <a:lstStyle/>
        <a:p>
          <a:r>
            <a:rPr lang="ru-RU" dirty="0"/>
            <a:t>ЦИСС</a:t>
          </a:r>
        </a:p>
      </dgm:t>
    </dgm:pt>
    <dgm:pt modelId="{A7BDA4B1-3EE2-4783-A5BC-DE7F1DBE3AD8}" type="parTrans" cxnId="{60CFDC19-97E8-48D3-B250-5E50EB3DA091}">
      <dgm:prSet/>
      <dgm:spPr/>
      <dgm:t>
        <a:bodyPr/>
        <a:lstStyle/>
        <a:p>
          <a:endParaRPr lang="ru-RU"/>
        </a:p>
      </dgm:t>
    </dgm:pt>
    <dgm:pt modelId="{F4B5B64E-A891-43FB-9DB0-F15A52A36F8F}" type="sibTrans" cxnId="{60CFDC19-97E8-48D3-B250-5E50EB3DA091}">
      <dgm:prSet/>
      <dgm:spPr/>
      <dgm:t>
        <a:bodyPr/>
        <a:lstStyle/>
        <a:p>
          <a:endParaRPr lang="ru-RU"/>
        </a:p>
      </dgm:t>
    </dgm:pt>
    <dgm:pt modelId="{6C820E24-B6D1-4BA5-88CF-6C1340263E88}">
      <dgm:prSet phldrT="[Текст]"/>
      <dgm:spPr/>
      <dgm:t>
        <a:bodyPr/>
        <a:lstStyle/>
        <a:p>
          <a:r>
            <a:rPr lang="ru-RU" dirty="0"/>
            <a:t>ЦССИ</a:t>
          </a:r>
        </a:p>
      </dgm:t>
    </dgm:pt>
    <dgm:pt modelId="{0F119DB5-5A9A-4776-8391-D43F1FD1C9EB}" type="parTrans" cxnId="{EFD898F6-9CCC-4D4F-AB29-0FFDA6D65D78}">
      <dgm:prSet/>
      <dgm:spPr/>
      <dgm:t>
        <a:bodyPr/>
        <a:lstStyle/>
        <a:p>
          <a:endParaRPr lang="ru-RU"/>
        </a:p>
      </dgm:t>
    </dgm:pt>
    <dgm:pt modelId="{3216FA22-13BA-4FB9-B8A9-FEC68A48175C}" type="sibTrans" cxnId="{EFD898F6-9CCC-4D4F-AB29-0FFDA6D65D78}">
      <dgm:prSet/>
      <dgm:spPr/>
      <dgm:t>
        <a:bodyPr/>
        <a:lstStyle/>
        <a:p>
          <a:endParaRPr lang="ru-RU"/>
        </a:p>
      </dgm:t>
    </dgm:pt>
    <dgm:pt modelId="{C639D9C4-46C4-4E27-8E18-4D4CA3086C9A}">
      <dgm:prSet phldrT="[Текст]"/>
      <dgm:spPr/>
      <dgm:t>
        <a:bodyPr/>
        <a:lstStyle/>
        <a:p>
          <a:r>
            <a:rPr lang="ru-RU" dirty="0"/>
            <a:t>ЦНХП</a:t>
          </a:r>
        </a:p>
      </dgm:t>
    </dgm:pt>
    <dgm:pt modelId="{7153BF59-7480-4E73-8F94-7277B7829105}" type="parTrans" cxnId="{88F3AF6A-8F0E-46F3-BE2D-D47E65276327}">
      <dgm:prSet/>
      <dgm:spPr/>
      <dgm:t>
        <a:bodyPr/>
        <a:lstStyle/>
        <a:p>
          <a:endParaRPr lang="ru-RU"/>
        </a:p>
      </dgm:t>
    </dgm:pt>
    <dgm:pt modelId="{E5729D19-717E-4B07-83E6-BD23686B5864}" type="sibTrans" cxnId="{88F3AF6A-8F0E-46F3-BE2D-D47E65276327}">
      <dgm:prSet/>
      <dgm:spPr/>
      <dgm:t>
        <a:bodyPr/>
        <a:lstStyle/>
        <a:p>
          <a:endParaRPr lang="ru-RU"/>
        </a:p>
      </dgm:t>
    </dgm:pt>
    <dgm:pt modelId="{15B9EBEB-24B4-4E92-A3E6-609E88A5A96C}">
      <dgm:prSet phldrT="[Текст]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ru-RU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3CC7D6E7-403A-4019-836A-4E9B51A35054}" type="sibTrans" cxnId="{190B907A-1885-43B5-80A4-4F81E3982C37}">
      <dgm:prSet/>
      <dgm:spPr/>
      <dgm:t>
        <a:bodyPr/>
        <a:lstStyle/>
        <a:p>
          <a:endParaRPr lang="ru-RU"/>
        </a:p>
      </dgm:t>
    </dgm:pt>
    <dgm:pt modelId="{C342ED6A-6E74-44E9-86E9-E430047B4CCC}" type="parTrans" cxnId="{190B907A-1885-43B5-80A4-4F81E3982C37}">
      <dgm:prSet/>
      <dgm:spPr/>
      <dgm:t>
        <a:bodyPr/>
        <a:lstStyle/>
        <a:p>
          <a:endParaRPr lang="ru-RU"/>
        </a:p>
      </dgm:t>
    </dgm:pt>
    <dgm:pt modelId="{5840BBF0-7B9F-49B0-A207-6DE154328F9D}" type="pres">
      <dgm:prSet presAssocID="{038C0747-5076-4DB0-9945-F4A2867E5C3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169C0B0-1D91-4E02-ADDE-6B832BE8210B}" type="pres">
      <dgm:prSet presAssocID="{15B9EBEB-24B4-4E92-A3E6-609E88A5A96C}" presName="centerShape" presStyleLbl="node0" presStyleIdx="0" presStyleCnt="1" custScaleX="60354" custScaleY="51156" custLinFactNeighborX="1982" custLinFactNeighborY="-401"/>
      <dgm:spPr/>
    </dgm:pt>
    <dgm:pt modelId="{A528ECB1-684E-4AA7-A685-16F0E93836C0}" type="pres">
      <dgm:prSet presAssocID="{29FD16EA-78FA-405D-B68F-6B5E36522217}" presName="node" presStyleLbl="node1" presStyleIdx="0" presStyleCnt="8">
        <dgm:presLayoutVars>
          <dgm:bulletEnabled val="1"/>
        </dgm:presLayoutVars>
      </dgm:prSet>
      <dgm:spPr/>
    </dgm:pt>
    <dgm:pt modelId="{2A0CF5E3-5DC5-44E9-B17F-16A388A3BD19}" type="pres">
      <dgm:prSet presAssocID="{29FD16EA-78FA-405D-B68F-6B5E36522217}" presName="dummy" presStyleCnt="0"/>
      <dgm:spPr/>
    </dgm:pt>
    <dgm:pt modelId="{EEB046E8-D5F7-4C7D-9E90-2CB19463F337}" type="pres">
      <dgm:prSet presAssocID="{471BEA5E-3C34-459D-8463-09E067A6EE72}" presName="sibTrans" presStyleLbl="sibTrans2D1" presStyleIdx="0" presStyleCnt="8"/>
      <dgm:spPr/>
    </dgm:pt>
    <dgm:pt modelId="{CF97536C-2DB9-4CF6-BE81-D43CE2A8995D}" type="pres">
      <dgm:prSet presAssocID="{699B9F0B-145B-475E-8BE9-A1A0CDAB78BB}" presName="node" presStyleLbl="node1" presStyleIdx="1" presStyleCnt="8">
        <dgm:presLayoutVars>
          <dgm:bulletEnabled val="1"/>
        </dgm:presLayoutVars>
      </dgm:prSet>
      <dgm:spPr/>
    </dgm:pt>
    <dgm:pt modelId="{90852A65-9410-44DD-BF02-289902CADDFA}" type="pres">
      <dgm:prSet presAssocID="{699B9F0B-145B-475E-8BE9-A1A0CDAB78BB}" presName="dummy" presStyleCnt="0"/>
      <dgm:spPr/>
    </dgm:pt>
    <dgm:pt modelId="{4F2DB0EC-5A5B-442F-9D34-B6BEEBEDA3B1}" type="pres">
      <dgm:prSet presAssocID="{5639DB17-BEAB-4C11-82E7-91BF04C85540}" presName="sibTrans" presStyleLbl="sibTrans2D1" presStyleIdx="1" presStyleCnt="8"/>
      <dgm:spPr/>
    </dgm:pt>
    <dgm:pt modelId="{308A501D-BC66-40EF-9F44-BB373DDBA7A7}" type="pres">
      <dgm:prSet presAssocID="{04A95713-636B-4915-B125-DC5A26AB9E4C}" presName="node" presStyleLbl="node1" presStyleIdx="2" presStyleCnt="8">
        <dgm:presLayoutVars>
          <dgm:bulletEnabled val="1"/>
        </dgm:presLayoutVars>
      </dgm:prSet>
      <dgm:spPr/>
    </dgm:pt>
    <dgm:pt modelId="{5F977D6A-C639-48B4-BB31-57A11C0D6025}" type="pres">
      <dgm:prSet presAssocID="{04A95713-636B-4915-B125-DC5A26AB9E4C}" presName="dummy" presStyleCnt="0"/>
      <dgm:spPr/>
    </dgm:pt>
    <dgm:pt modelId="{8AAB6D63-5F52-40DA-9B4E-DD9F22B44889}" type="pres">
      <dgm:prSet presAssocID="{F4B5B64E-A891-43FB-9DB0-F15A52A36F8F}" presName="sibTrans" presStyleLbl="sibTrans2D1" presStyleIdx="2" presStyleCnt="8"/>
      <dgm:spPr/>
    </dgm:pt>
    <dgm:pt modelId="{A47A4B52-6100-46E0-B65B-6B66DEE08234}" type="pres">
      <dgm:prSet presAssocID="{6C820E24-B6D1-4BA5-88CF-6C1340263E88}" presName="node" presStyleLbl="node1" presStyleIdx="3" presStyleCnt="8">
        <dgm:presLayoutVars>
          <dgm:bulletEnabled val="1"/>
        </dgm:presLayoutVars>
      </dgm:prSet>
      <dgm:spPr/>
    </dgm:pt>
    <dgm:pt modelId="{6BFEC3DE-1542-4332-A6AA-7FE1CB8AB60B}" type="pres">
      <dgm:prSet presAssocID="{6C820E24-B6D1-4BA5-88CF-6C1340263E88}" presName="dummy" presStyleCnt="0"/>
      <dgm:spPr/>
    </dgm:pt>
    <dgm:pt modelId="{E892ABA0-4A74-45A0-8F30-53566CCC4C3E}" type="pres">
      <dgm:prSet presAssocID="{3216FA22-13BA-4FB9-B8A9-FEC68A48175C}" presName="sibTrans" presStyleLbl="sibTrans2D1" presStyleIdx="3" presStyleCnt="8"/>
      <dgm:spPr/>
    </dgm:pt>
    <dgm:pt modelId="{04CD88D1-1309-4241-87DF-85032CA48FC5}" type="pres">
      <dgm:prSet presAssocID="{C639D9C4-46C4-4E27-8E18-4D4CA3086C9A}" presName="node" presStyleLbl="node1" presStyleIdx="4" presStyleCnt="8">
        <dgm:presLayoutVars>
          <dgm:bulletEnabled val="1"/>
        </dgm:presLayoutVars>
      </dgm:prSet>
      <dgm:spPr/>
    </dgm:pt>
    <dgm:pt modelId="{823C9BFE-7E51-46C5-A890-968BC7D8A7FD}" type="pres">
      <dgm:prSet presAssocID="{C639D9C4-46C4-4E27-8E18-4D4CA3086C9A}" presName="dummy" presStyleCnt="0"/>
      <dgm:spPr/>
    </dgm:pt>
    <dgm:pt modelId="{F7D275E2-DAB8-4DA4-8247-A28CA1BAB021}" type="pres">
      <dgm:prSet presAssocID="{E5729D19-717E-4B07-83E6-BD23686B5864}" presName="sibTrans" presStyleLbl="sibTrans2D1" presStyleIdx="4" presStyleCnt="8"/>
      <dgm:spPr/>
    </dgm:pt>
    <dgm:pt modelId="{63BABC66-5BDC-4A61-A6BE-6ACCA830DBD5}" type="pres">
      <dgm:prSet presAssocID="{25D1D052-715F-4123-856A-2EE4D46E36AD}" presName="node" presStyleLbl="node1" presStyleIdx="5" presStyleCnt="8">
        <dgm:presLayoutVars>
          <dgm:bulletEnabled val="1"/>
        </dgm:presLayoutVars>
      </dgm:prSet>
      <dgm:spPr/>
    </dgm:pt>
    <dgm:pt modelId="{F6F0DA7A-DE63-4B50-89AB-86A9947B3785}" type="pres">
      <dgm:prSet presAssocID="{25D1D052-715F-4123-856A-2EE4D46E36AD}" presName="dummy" presStyleCnt="0"/>
      <dgm:spPr/>
    </dgm:pt>
    <dgm:pt modelId="{DB9246CB-C8BA-43AA-BA40-EEB89C946A63}" type="pres">
      <dgm:prSet presAssocID="{6CAD3B04-C3B9-4D21-B92D-CD5B536DF669}" presName="sibTrans" presStyleLbl="sibTrans2D1" presStyleIdx="5" presStyleCnt="8"/>
      <dgm:spPr/>
    </dgm:pt>
    <dgm:pt modelId="{82060676-1781-44DB-BA1F-8B7D74D5027D}" type="pres">
      <dgm:prSet presAssocID="{40613F31-CC77-49FF-8CF4-8C2A7911DC2B}" presName="node" presStyleLbl="node1" presStyleIdx="6" presStyleCnt="8" custScaleX="123460" custScaleY="97616" custRadScaleRad="101512" custRadScaleInc="0">
        <dgm:presLayoutVars>
          <dgm:bulletEnabled val="1"/>
        </dgm:presLayoutVars>
      </dgm:prSet>
      <dgm:spPr/>
    </dgm:pt>
    <dgm:pt modelId="{CE292DDC-57D9-4794-9C46-6625EA3B4E41}" type="pres">
      <dgm:prSet presAssocID="{40613F31-CC77-49FF-8CF4-8C2A7911DC2B}" presName="dummy" presStyleCnt="0"/>
      <dgm:spPr/>
    </dgm:pt>
    <dgm:pt modelId="{9FC05E62-A3F5-4670-AD48-F00D3104587C}" type="pres">
      <dgm:prSet presAssocID="{496B8850-841C-4901-9CA8-D3D71261BD7F}" presName="sibTrans" presStyleLbl="sibTrans2D1" presStyleIdx="6" presStyleCnt="8"/>
      <dgm:spPr/>
    </dgm:pt>
    <dgm:pt modelId="{BE1E30F4-F7AA-403F-8AA1-D0F91D4AEEC2}" type="pres">
      <dgm:prSet presAssocID="{71CC0DA1-2733-4CC0-8FBA-BC6EB04D0EEC}" presName="node" presStyleLbl="node1" presStyleIdx="7" presStyleCnt="8">
        <dgm:presLayoutVars>
          <dgm:bulletEnabled val="1"/>
        </dgm:presLayoutVars>
      </dgm:prSet>
      <dgm:spPr/>
    </dgm:pt>
    <dgm:pt modelId="{1CB4886D-54AD-479D-A962-A895AE794FA7}" type="pres">
      <dgm:prSet presAssocID="{71CC0DA1-2733-4CC0-8FBA-BC6EB04D0EEC}" presName="dummy" presStyleCnt="0"/>
      <dgm:spPr/>
    </dgm:pt>
    <dgm:pt modelId="{6B59EE11-CA58-4E2A-89AF-63753A0C82D5}" type="pres">
      <dgm:prSet presAssocID="{00A03A2D-6159-41ED-9A9F-524B45BB21DE}" presName="sibTrans" presStyleLbl="sibTrans2D1" presStyleIdx="7" presStyleCnt="8" custLinFactNeighborX="246" custLinFactNeighborY="-492"/>
      <dgm:spPr/>
    </dgm:pt>
  </dgm:ptLst>
  <dgm:cxnLst>
    <dgm:cxn modelId="{902D0F02-E5ED-4E78-9423-546C646E0F73}" type="presOf" srcId="{25D1D052-715F-4123-856A-2EE4D46E36AD}" destId="{63BABC66-5BDC-4A61-A6BE-6ACCA830DBD5}" srcOrd="0" destOrd="0" presId="urn:microsoft.com/office/officeart/2005/8/layout/radial6"/>
    <dgm:cxn modelId="{E8697006-F9DC-4A1B-B6A5-853E1E42AED1}" type="presOf" srcId="{6C820E24-B6D1-4BA5-88CF-6C1340263E88}" destId="{A47A4B52-6100-46E0-B65B-6B66DEE08234}" srcOrd="0" destOrd="0" presId="urn:microsoft.com/office/officeart/2005/8/layout/radial6"/>
    <dgm:cxn modelId="{60CFDC19-97E8-48D3-B250-5E50EB3DA091}" srcId="{15B9EBEB-24B4-4E92-A3E6-609E88A5A96C}" destId="{04A95713-636B-4915-B125-DC5A26AB9E4C}" srcOrd="2" destOrd="0" parTransId="{A7BDA4B1-3EE2-4783-A5BC-DE7F1DBE3AD8}" sibTransId="{F4B5B64E-A891-43FB-9DB0-F15A52A36F8F}"/>
    <dgm:cxn modelId="{28B6ED19-ADD6-470A-BAC0-9BD188904B9F}" type="presOf" srcId="{71CC0DA1-2733-4CC0-8FBA-BC6EB04D0EEC}" destId="{BE1E30F4-F7AA-403F-8AA1-D0F91D4AEEC2}" srcOrd="0" destOrd="0" presId="urn:microsoft.com/office/officeart/2005/8/layout/radial6"/>
    <dgm:cxn modelId="{00C4EF24-CD7B-4673-86ED-0CA2B244FB66}" type="presOf" srcId="{04A95713-636B-4915-B125-DC5A26AB9E4C}" destId="{308A501D-BC66-40EF-9F44-BB373DDBA7A7}" srcOrd="0" destOrd="0" presId="urn:microsoft.com/office/officeart/2005/8/layout/radial6"/>
    <dgm:cxn modelId="{97875A2B-5381-4DE4-A9B0-615053FF71F6}" srcId="{15B9EBEB-24B4-4E92-A3E6-609E88A5A96C}" destId="{71CC0DA1-2733-4CC0-8FBA-BC6EB04D0EEC}" srcOrd="7" destOrd="0" parTransId="{24DE694C-35EC-455A-9C2C-D913C81E37A4}" sibTransId="{00A03A2D-6159-41ED-9A9F-524B45BB21DE}"/>
    <dgm:cxn modelId="{F3002136-D8C8-4CAC-94AD-781880E30153}" type="presOf" srcId="{F4B5B64E-A891-43FB-9DB0-F15A52A36F8F}" destId="{8AAB6D63-5F52-40DA-9B4E-DD9F22B44889}" srcOrd="0" destOrd="0" presId="urn:microsoft.com/office/officeart/2005/8/layout/radial6"/>
    <dgm:cxn modelId="{8D8BC340-AA79-41EB-A89E-6FAD955C670A}" srcId="{15B9EBEB-24B4-4E92-A3E6-609E88A5A96C}" destId="{29FD16EA-78FA-405D-B68F-6B5E36522217}" srcOrd="0" destOrd="0" parTransId="{B257C338-1B36-4D33-BD4D-4514A6945A79}" sibTransId="{471BEA5E-3C34-459D-8463-09E067A6EE72}"/>
    <dgm:cxn modelId="{A38D3A5B-F8FF-4682-9E97-10626A16FFF9}" type="presOf" srcId="{00A03A2D-6159-41ED-9A9F-524B45BB21DE}" destId="{6B59EE11-CA58-4E2A-89AF-63753A0C82D5}" srcOrd="0" destOrd="0" presId="urn:microsoft.com/office/officeart/2005/8/layout/radial6"/>
    <dgm:cxn modelId="{50399B62-8A9E-44AE-8EBF-B3FB2E70A651}" type="presOf" srcId="{699B9F0B-145B-475E-8BE9-A1A0CDAB78BB}" destId="{CF97536C-2DB9-4CF6-BE81-D43CE2A8995D}" srcOrd="0" destOrd="0" presId="urn:microsoft.com/office/officeart/2005/8/layout/radial6"/>
    <dgm:cxn modelId="{4943B969-FB74-46DD-A4AB-1780000B2A1A}" type="presOf" srcId="{29FD16EA-78FA-405D-B68F-6B5E36522217}" destId="{A528ECB1-684E-4AA7-A685-16F0E93836C0}" srcOrd="0" destOrd="0" presId="urn:microsoft.com/office/officeart/2005/8/layout/radial6"/>
    <dgm:cxn modelId="{88F3AF6A-8F0E-46F3-BE2D-D47E65276327}" srcId="{15B9EBEB-24B4-4E92-A3E6-609E88A5A96C}" destId="{C639D9C4-46C4-4E27-8E18-4D4CA3086C9A}" srcOrd="4" destOrd="0" parTransId="{7153BF59-7480-4E73-8F94-7277B7829105}" sibTransId="{E5729D19-717E-4B07-83E6-BD23686B5864}"/>
    <dgm:cxn modelId="{45D43959-393C-4424-B272-088EE2459C6D}" type="presOf" srcId="{3216FA22-13BA-4FB9-B8A9-FEC68A48175C}" destId="{E892ABA0-4A74-45A0-8F30-53566CCC4C3E}" srcOrd="0" destOrd="0" presId="urn:microsoft.com/office/officeart/2005/8/layout/radial6"/>
    <dgm:cxn modelId="{D4845079-591D-4878-AF48-1EC4E94361D6}" srcId="{15B9EBEB-24B4-4E92-A3E6-609E88A5A96C}" destId="{699B9F0B-145B-475E-8BE9-A1A0CDAB78BB}" srcOrd="1" destOrd="0" parTransId="{956F94D2-D4FF-49BF-ADA0-B666027779F5}" sibTransId="{5639DB17-BEAB-4C11-82E7-91BF04C85540}"/>
    <dgm:cxn modelId="{36D6207A-2066-43B8-AC6A-76CB9B914111}" type="presOf" srcId="{C639D9C4-46C4-4E27-8E18-4D4CA3086C9A}" destId="{04CD88D1-1309-4241-87DF-85032CA48FC5}" srcOrd="0" destOrd="0" presId="urn:microsoft.com/office/officeart/2005/8/layout/radial6"/>
    <dgm:cxn modelId="{190B907A-1885-43B5-80A4-4F81E3982C37}" srcId="{038C0747-5076-4DB0-9945-F4A2867E5C35}" destId="{15B9EBEB-24B4-4E92-A3E6-609E88A5A96C}" srcOrd="0" destOrd="0" parTransId="{C342ED6A-6E74-44E9-86E9-E430047B4CCC}" sibTransId="{3CC7D6E7-403A-4019-836A-4E9B51A35054}"/>
    <dgm:cxn modelId="{ABB14188-E339-45A2-A241-B3CAAA95F324}" srcId="{15B9EBEB-24B4-4E92-A3E6-609E88A5A96C}" destId="{40613F31-CC77-49FF-8CF4-8C2A7911DC2B}" srcOrd="6" destOrd="0" parTransId="{E0EFE6C6-3BD2-47AF-A80E-264E789B7D63}" sibTransId="{496B8850-841C-4901-9CA8-D3D71261BD7F}"/>
    <dgm:cxn modelId="{4F764289-4CD3-4A77-A93C-A66F583D39EE}" type="presOf" srcId="{496B8850-841C-4901-9CA8-D3D71261BD7F}" destId="{9FC05E62-A3F5-4670-AD48-F00D3104587C}" srcOrd="0" destOrd="0" presId="urn:microsoft.com/office/officeart/2005/8/layout/radial6"/>
    <dgm:cxn modelId="{C08DE39B-7AD6-41EC-A04E-AF764D8D1E86}" type="presOf" srcId="{038C0747-5076-4DB0-9945-F4A2867E5C35}" destId="{5840BBF0-7B9F-49B0-A207-6DE154328F9D}" srcOrd="0" destOrd="0" presId="urn:microsoft.com/office/officeart/2005/8/layout/radial6"/>
    <dgm:cxn modelId="{9B7AD2AC-F135-4D67-A8E8-CF0F1752868D}" type="presOf" srcId="{6CAD3B04-C3B9-4D21-B92D-CD5B536DF669}" destId="{DB9246CB-C8BA-43AA-BA40-EEB89C946A63}" srcOrd="0" destOrd="0" presId="urn:microsoft.com/office/officeart/2005/8/layout/radial6"/>
    <dgm:cxn modelId="{AC4DA7B2-C9E1-46AF-9752-FF860D9CD305}" srcId="{15B9EBEB-24B4-4E92-A3E6-609E88A5A96C}" destId="{25D1D052-715F-4123-856A-2EE4D46E36AD}" srcOrd="5" destOrd="0" parTransId="{3C81481E-3535-47C7-9DC9-46BADB7E4C63}" sibTransId="{6CAD3B04-C3B9-4D21-B92D-CD5B536DF669}"/>
    <dgm:cxn modelId="{924144B8-F32A-4C1D-891B-18E776EB43E2}" type="presOf" srcId="{471BEA5E-3C34-459D-8463-09E067A6EE72}" destId="{EEB046E8-D5F7-4C7D-9E90-2CB19463F337}" srcOrd="0" destOrd="0" presId="urn:microsoft.com/office/officeart/2005/8/layout/radial6"/>
    <dgm:cxn modelId="{7F7AA4C0-20C1-4F84-B9CF-B74187CF7AFF}" type="presOf" srcId="{5639DB17-BEAB-4C11-82E7-91BF04C85540}" destId="{4F2DB0EC-5A5B-442F-9D34-B6BEEBEDA3B1}" srcOrd="0" destOrd="0" presId="urn:microsoft.com/office/officeart/2005/8/layout/radial6"/>
    <dgm:cxn modelId="{E2884BC3-BAF3-4E32-A364-CF9D0DF3AC9E}" type="presOf" srcId="{15B9EBEB-24B4-4E92-A3E6-609E88A5A96C}" destId="{1169C0B0-1D91-4E02-ADDE-6B832BE8210B}" srcOrd="0" destOrd="0" presId="urn:microsoft.com/office/officeart/2005/8/layout/radial6"/>
    <dgm:cxn modelId="{1315E2DF-F4D2-4DA0-8694-AC6E289A5C0A}" type="presOf" srcId="{E5729D19-717E-4B07-83E6-BD23686B5864}" destId="{F7D275E2-DAB8-4DA4-8247-A28CA1BAB021}" srcOrd="0" destOrd="0" presId="urn:microsoft.com/office/officeart/2005/8/layout/radial6"/>
    <dgm:cxn modelId="{04E9B7E8-28A3-4949-AC80-9BA155B49866}" type="presOf" srcId="{40613F31-CC77-49FF-8CF4-8C2A7911DC2B}" destId="{82060676-1781-44DB-BA1F-8B7D74D5027D}" srcOrd="0" destOrd="0" presId="urn:microsoft.com/office/officeart/2005/8/layout/radial6"/>
    <dgm:cxn modelId="{EFD898F6-9CCC-4D4F-AB29-0FFDA6D65D78}" srcId="{15B9EBEB-24B4-4E92-A3E6-609E88A5A96C}" destId="{6C820E24-B6D1-4BA5-88CF-6C1340263E88}" srcOrd="3" destOrd="0" parTransId="{0F119DB5-5A9A-4776-8391-D43F1FD1C9EB}" sibTransId="{3216FA22-13BA-4FB9-B8A9-FEC68A48175C}"/>
    <dgm:cxn modelId="{301F5509-D6A3-402D-946B-F516E8EF319E}" type="presParOf" srcId="{5840BBF0-7B9F-49B0-A207-6DE154328F9D}" destId="{1169C0B0-1D91-4E02-ADDE-6B832BE8210B}" srcOrd="0" destOrd="0" presId="urn:microsoft.com/office/officeart/2005/8/layout/radial6"/>
    <dgm:cxn modelId="{D36543A2-CAA6-4505-8162-3E9A6E6146E7}" type="presParOf" srcId="{5840BBF0-7B9F-49B0-A207-6DE154328F9D}" destId="{A528ECB1-684E-4AA7-A685-16F0E93836C0}" srcOrd="1" destOrd="0" presId="urn:microsoft.com/office/officeart/2005/8/layout/radial6"/>
    <dgm:cxn modelId="{5BB4644A-2C65-4281-9B40-DE93EA47AEDD}" type="presParOf" srcId="{5840BBF0-7B9F-49B0-A207-6DE154328F9D}" destId="{2A0CF5E3-5DC5-44E9-B17F-16A388A3BD19}" srcOrd="2" destOrd="0" presId="urn:microsoft.com/office/officeart/2005/8/layout/radial6"/>
    <dgm:cxn modelId="{B0BF6184-7875-4F0F-9CCE-795F0D21AC64}" type="presParOf" srcId="{5840BBF0-7B9F-49B0-A207-6DE154328F9D}" destId="{EEB046E8-D5F7-4C7D-9E90-2CB19463F337}" srcOrd="3" destOrd="0" presId="urn:microsoft.com/office/officeart/2005/8/layout/radial6"/>
    <dgm:cxn modelId="{76D03856-9EE7-4B2F-BF9C-D9A84FA4184D}" type="presParOf" srcId="{5840BBF0-7B9F-49B0-A207-6DE154328F9D}" destId="{CF97536C-2DB9-4CF6-BE81-D43CE2A8995D}" srcOrd="4" destOrd="0" presId="urn:microsoft.com/office/officeart/2005/8/layout/radial6"/>
    <dgm:cxn modelId="{BAEE7424-AAD0-4435-82EB-BE92E7BC7BF5}" type="presParOf" srcId="{5840BBF0-7B9F-49B0-A207-6DE154328F9D}" destId="{90852A65-9410-44DD-BF02-289902CADDFA}" srcOrd="5" destOrd="0" presId="urn:microsoft.com/office/officeart/2005/8/layout/radial6"/>
    <dgm:cxn modelId="{CE8DAA75-1EDC-4970-AF6F-1B8361A3F98F}" type="presParOf" srcId="{5840BBF0-7B9F-49B0-A207-6DE154328F9D}" destId="{4F2DB0EC-5A5B-442F-9D34-B6BEEBEDA3B1}" srcOrd="6" destOrd="0" presId="urn:microsoft.com/office/officeart/2005/8/layout/radial6"/>
    <dgm:cxn modelId="{8CDD87A4-5A96-4D30-A3A5-33B96EBB094D}" type="presParOf" srcId="{5840BBF0-7B9F-49B0-A207-6DE154328F9D}" destId="{308A501D-BC66-40EF-9F44-BB373DDBA7A7}" srcOrd="7" destOrd="0" presId="urn:microsoft.com/office/officeart/2005/8/layout/radial6"/>
    <dgm:cxn modelId="{189C3333-1EB0-4B77-BD1A-002EB6E1968D}" type="presParOf" srcId="{5840BBF0-7B9F-49B0-A207-6DE154328F9D}" destId="{5F977D6A-C639-48B4-BB31-57A11C0D6025}" srcOrd="8" destOrd="0" presId="urn:microsoft.com/office/officeart/2005/8/layout/radial6"/>
    <dgm:cxn modelId="{DDF0BC1B-42E2-4E79-A02C-80F5E4EE253C}" type="presParOf" srcId="{5840BBF0-7B9F-49B0-A207-6DE154328F9D}" destId="{8AAB6D63-5F52-40DA-9B4E-DD9F22B44889}" srcOrd="9" destOrd="0" presId="urn:microsoft.com/office/officeart/2005/8/layout/radial6"/>
    <dgm:cxn modelId="{B210222C-0092-45E3-B9D0-41A76CE138AF}" type="presParOf" srcId="{5840BBF0-7B9F-49B0-A207-6DE154328F9D}" destId="{A47A4B52-6100-46E0-B65B-6B66DEE08234}" srcOrd="10" destOrd="0" presId="urn:microsoft.com/office/officeart/2005/8/layout/radial6"/>
    <dgm:cxn modelId="{D3818F15-42CF-4481-B05E-3431B78A7D87}" type="presParOf" srcId="{5840BBF0-7B9F-49B0-A207-6DE154328F9D}" destId="{6BFEC3DE-1542-4332-A6AA-7FE1CB8AB60B}" srcOrd="11" destOrd="0" presId="urn:microsoft.com/office/officeart/2005/8/layout/radial6"/>
    <dgm:cxn modelId="{AEABFEEF-E3A2-42E0-8B40-DAA53E6AB8C0}" type="presParOf" srcId="{5840BBF0-7B9F-49B0-A207-6DE154328F9D}" destId="{E892ABA0-4A74-45A0-8F30-53566CCC4C3E}" srcOrd="12" destOrd="0" presId="urn:microsoft.com/office/officeart/2005/8/layout/radial6"/>
    <dgm:cxn modelId="{6C1EFD47-9BF8-4163-8FBE-528E384B63A0}" type="presParOf" srcId="{5840BBF0-7B9F-49B0-A207-6DE154328F9D}" destId="{04CD88D1-1309-4241-87DF-85032CA48FC5}" srcOrd="13" destOrd="0" presId="urn:microsoft.com/office/officeart/2005/8/layout/radial6"/>
    <dgm:cxn modelId="{784F6EA2-3DC9-43D5-9FBC-2304963D6ED8}" type="presParOf" srcId="{5840BBF0-7B9F-49B0-A207-6DE154328F9D}" destId="{823C9BFE-7E51-46C5-A890-968BC7D8A7FD}" srcOrd="14" destOrd="0" presId="urn:microsoft.com/office/officeart/2005/8/layout/radial6"/>
    <dgm:cxn modelId="{6C093EB3-0B36-4570-8346-A6C95DC0F948}" type="presParOf" srcId="{5840BBF0-7B9F-49B0-A207-6DE154328F9D}" destId="{F7D275E2-DAB8-4DA4-8247-A28CA1BAB021}" srcOrd="15" destOrd="0" presId="urn:microsoft.com/office/officeart/2005/8/layout/radial6"/>
    <dgm:cxn modelId="{389525FF-CDAB-4B02-80EE-A7FC02CE0E1A}" type="presParOf" srcId="{5840BBF0-7B9F-49B0-A207-6DE154328F9D}" destId="{63BABC66-5BDC-4A61-A6BE-6ACCA830DBD5}" srcOrd="16" destOrd="0" presId="urn:microsoft.com/office/officeart/2005/8/layout/radial6"/>
    <dgm:cxn modelId="{B692A1F5-C73F-4118-9E6B-247E53042D3A}" type="presParOf" srcId="{5840BBF0-7B9F-49B0-A207-6DE154328F9D}" destId="{F6F0DA7A-DE63-4B50-89AB-86A9947B3785}" srcOrd="17" destOrd="0" presId="urn:microsoft.com/office/officeart/2005/8/layout/radial6"/>
    <dgm:cxn modelId="{D1F82634-CBB2-4C44-94D8-600E47B22248}" type="presParOf" srcId="{5840BBF0-7B9F-49B0-A207-6DE154328F9D}" destId="{DB9246CB-C8BA-43AA-BA40-EEB89C946A63}" srcOrd="18" destOrd="0" presId="urn:microsoft.com/office/officeart/2005/8/layout/radial6"/>
    <dgm:cxn modelId="{D7A76536-D930-4D90-B8CE-F00BFE25E174}" type="presParOf" srcId="{5840BBF0-7B9F-49B0-A207-6DE154328F9D}" destId="{82060676-1781-44DB-BA1F-8B7D74D5027D}" srcOrd="19" destOrd="0" presId="urn:microsoft.com/office/officeart/2005/8/layout/radial6"/>
    <dgm:cxn modelId="{A4F2DAA8-AA54-4957-9F63-3448CF1B7818}" type="presParOf" srcId="{5840BBF0-7B9F-49B0-A207-6DE154328F9D}" destId="{CE292DDC-57D9-4794-9C46-6625EA3B4E41}" srcOrd="20" destOrd="0" presId="urn:microsoft.com/office/officeart/2005/8/layout/radial6"/>
    <dgm:cxn modelId="{C4F1A291-120D-4F27-98D3-CF5A34B96012}" type="presParOf" srcId="{5840BBF0-7B9F-49B0-A207-6DE154328F9D}" destId="{9FC05E62-A3F5-4670-AD48-F00D3104587C}" srcOrd="21" destOrd="0" presId="urn:microsoft.com/office/officeart/2005/8/layout/radial6"/>
    <dgm:cxn modelId="{0FBBF622-A1E8-48D3-9130-A7B1F61BCE56}" type="presParOf" srcId="{5840BBF0-7B9F-49B0-A207-6DE154328F9D}" destId="{BE1E30F4-F7AA-403F-8AA1-D0F91D4AEEC2}" srcOrd="22" destOrd="0" presId="urn:microsoft.com/office/officeart/2005/8/layout/radial6"/>
    <dgm:cxn modelId="{9D6051B1-A22F-4795-8A2F-91B3EE0F6026}" type="presParOf" srcId="{5840BBF0-7B9F-49B0-A207-6DE154328F9D}" destId="{1CB4886D-54AD-479D-A962-A895AE794FA7}" srcOrd="23" destOrd="0" presId="urn:microsoft.com/office/officeart/2005/8/layout/radial6"/>
    <dgm:cxn modelId="{0DED1071-AAAB-4789-B966-38411E904E1F}" type="presParOf" srcId="{5840BBF0-7B9F-49B0-A207-6DE154328F9D}" destId="{6B59EE11-CA58-4E2A-89AF-63753A0C82D5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682052-E75D-44F2-AB86-0DE91B2480BE}" type="doc">
      <dgm:prSet loTypeId="urn:microsoft.com/office/officeart/2005/8/layout/cycle1" loCatId="cycle" qsTypeId="urn:microsoft.com/office/officeart/2005/8/quickstyle/simple1" qsCatId="simple" csTypeId="urn:microsoft.com/office/officeart/2005/8/colors/accent0_3" csCatId="mainScheme" phldr="1"/>
      <dgm:spPr/>
    </dgm:pt>
    <dgm:pt modelId="{BEF9EE3C-261D-41BE-918C-0468B6DD9BB6}">
      <dgm:prSet phldrT="[Текст]" custT="1"/>
      <dgm:spPr/>
      <dgm:t>
        <a:bodyPr/>
        <a:lstStyle/>
        <a:p>
          <a:r>
            <a:rPr lang="ru-RU" sz="3200" dirty="0"/>
            <a:t>Машино-строительный</a:t>
          </a:r>
        </a:p>
      </dgm:t>
    </dgm:pt>
    <dgm:pt modelId="{162F8B97-E1BA-4FE2-8EBE-5E49DEDF9CA2}" type="parTrans" cxnId="{C6800D3A-535A-4AA4-8115-F2066E3D22C3}">
      <dgm:prSet/>
      <dgm:spPr/>
      <dgm:t>
        <a:bodyPr/>
        <a:lstStyle/>
        <a:p>
          <a:endParaRPr lang="ru-RU"/>
        </a:p>
      </dgm:t>
    </dgm:pt>
    <dgm:pt modelId="{89F9BE16-FDDE-4F85-8217-C135106FA4EE}" type="sibTrans" cxnId="{C6800D3A-535A-4AA4-8115-F2066E3D22C3}">
      <dgm:prSet/>
      <dgm:spPr/>
      <dgm:t>
        <a:bodyPr/>
        <a:lstStyle/>
        <a:p>
          <a:endParaRPr lang="ru-RU"/>
        </a:p>
      </dgm:t>
    </dgm:pt>
    <dgm:pt modelId="{5BC91758-D2C4-45A1-8905-7A59A057DABC}">
      <dgm:prSet phldrT="[Текст]"/>
      <dgm:spPr/>
      <dgm:t>
        <a:bodyPr/>
        <a:lstStyle/>
        <a:p>
          <a:r>
            <a:rPr lang="ru-RU" dirty="0"/>
            <a:t>Медицинский туризм</a:t>
          </a:r>
        </a:p>
      </dgm:t>
    </dgm:pt>
    <dgm:pt modelId="{6C438F40-CCBB-40BA-BBF2-E1CF84F037A4}" type="parTrans" cxnId="{84B903E8-1BDC-48F7-A234-C52A1A675760}">
      <dgm:prSet/>
      <dgm:spPr/>
      <dgm:t>
        <a:bodyPr/>
        <a:lstStyle/>
        <a:p>
          <a:endParaRPr lang="ru-RU"/>
        </a:p>
      </dgm:t>
    </dgm:pt>
    <dgm:pt modelId="{DF1934A7-74E4-4721-95EB-310DAB580A48}" type="sibTrans" cxnId="{84B903E8-1BDC-48F7-A234-C52A1A675760}">
      <dgm:prSet/>
      <dgm:spPr/>
      <dgm:t>
        <a:bodyPr/>
        <a:lstStyle/>
        <a:p>
          <a:endParaRPr lang="ru-RU"/>
        </a:p>
      </dgm:t>
    </dgm:pt>
    <dgm:pt modelId="{6C823B71-FA01-4914-8FC3-2D9B8C4C82CD}">
      <dgm:prSet phldrT="[Текст]" custT="1"/>
      <dgm:spPr/>
      <dgm:t>
        <a:bodyPr/>
        <a:lstStyle/>
        <a:p>
          <a:r>
            <a:rPr lang="ru-RU" sz="3200" dirty="0"/>
            <a:t>Туристический</a:t>
          </a:r>
        </a:p>
      </dgm:t>
    </dgm:pt>
    <dgm:pt modelId="{46CC20C3-D1EF-4325-AFC8-6EAF667A63A8}" type="parTrans" cxnId="{324A2952-D2B5-4D50-9BD4-C390E4E9D755}">
      <dgm:prSet/>
      <dgm:spPr/>
      <dgm:t>
        <a:bodyPr/>
        <a:lstStyle/>
        <a:p>
          <a:endParaRPr lang="ru-RU"/>
        </a:p>
      </dgm:t>
    </dgm:pt>
    <dgm:pt modelId="{3BF69789-D603-478D-9FFD-A8C662E63230}" type="sibTrans" cxnId="{324A2952-D2B5-4D50-9BD4-C390E4E9D755}">
      <dgm:prSet/>
      <dgm:spPr/>
      <dgm:t>
        <a:bodyPr/>
        <a:lstStyle/>
        <a:p>
          <a:endParaRPr lang="ru-RU"/>
        </a:p>
      </dgm:t>
    </dgm:pt>
    <dgm:pt modelId="{335E2FEA-DB30-4141-9383-2462F684D64C}" type="pres">
      <dgm:prSet presAssocID="{0A682052-E75D-44F2-AB86-0DE91B2480BE}" presName="cycle" presStyleCnt="0">
        <dgm:presLayoutVars>
          <dgm:dir/>
          <dgm:resizeHandles val="exact"/>
        </dgm:presLayoutVars>
      </dgm:prSet>
      <dgm:spPr/>
    </dgm:pt>
    <dgm:pt modelId="{1C69FA64-027C-49BE-9E70-6220FFADE225}" type="pres">
      <dgm:prSet presAssocID="{BEF9EE3C-261D-41BE-918C-0468B6DD9BB6}" presName="dummy" presStyleCnt="0"/>
      <dgm:spPr/>
    </dgm:pt>
    <dgm:pt modelId="{F2F929AC-5922-4795-BA05-4E9515D0462D}" type="pres">
      <dgm:prSet presAssocID="{BEF9EE3C-261D-41BE-918C-0468B6DD9BB6}" presName="node" presStyleLbl="revTx" presStyleIdx="0" presStyleCnt="3" custScaleX="114084">
        <dgm:presLayoutVars>
          <dgm:bulletEnabled val="1"/>
        </dgm:presLayoutVars>
      </dgm:prSet>
      <dgm:spPr/>
    </dgm:pt>
    <dgm:pt modelId="{1C0CF481-A466-4AF6-BA35-38466D43C5D7}" type="pres">
      <dgm:prSet presAssocID="{89F9BE16-FDDE-4F85-8217-C135106FA4EE}" presName="sibTrans" presStyleLbl="node1" presStyleIdx="0" presStyleCnt="3" custScaleX="107031" custScaleY="99816"/>
      <dgm:spPr/>
    </dgm:pt>
    <dgm:pt modelId="{CE5B39FA-3DC5-41B6-95C6-36A523AD2429}" type="pres">
      <dgm:prSet presAssocID="{5BC91758-D2C4-45A1-8905-7A59A057DABC}" presName="dummy" presStyleCnt="0"/>
      <dgm:spPr/>
    </dgm:pt>
    <dgm:pt modelId="{D74EECC8-E28D-4B17-A4F3-3E11727A468A}" type="pres">
      <dgm:prSet presAssocID="{5BC91758-D2C4-45A1-8905-7A59A057DABC}" presName="node" presStyleLbl="revTx" presStyleIdx="1" presStyleCnt="3">
        <dgm:presLayoutVars>
          <dgm:bulletEnabled val="1"/>
        </dgm:presLayoutVars>
      </dgm:prSet>
      <dgm:spPr/>
    </dgm:pt>
    <dgm:pt modelId="{C51D207B-868F-44DD-B6C3-4F033DD0AA0B}" type="pres">
      <dgm:prSet presAssocID="{DF1934A7-74E4-4721-95EB-310DAB580A48}" presName="sibTrans" presStyleLbl="node1" presStyleIdx="1" presStyleCnt="3"/>
      <dgm:spPr/>
    </dgm:pt>
    <dgm:pt modelId="{6A5DAFB5-26D4-498F-8FF1-E06F065E514B}" type="pres">
      <dgm:prSet presAssocID="{6C823B71-FA01-4914-8FC3-2D9B8C4C82CD}" presName="dummy" presStyleCnt="0"/>
      <dgm:spPr/>
    </dgm:pt>
    <dgm:pt modelId="{6290C30A-B79F-4B24-B33B-E069424B8CB8}" type="pres">
      <dgm:prSet presAssocID="{6C823B71-FA01-4914-8FC3-2D9B8C4C82CD}" presName="node" presStyleLbl="revTx" presStyleIdx="2" presStyleCnt="3" custScaleX="112787">
        <dgm:presLayoutVars>
          <dgm:bulletEnabled val="1"/>
        </dgm:presLayoutVars>
      </dgm:prSet>
      <dgm:spPr/>
    </dgm:pt>
    <dgm:pt modelId="{76891E58-A84D-45F8-A76A-10B6C17E559F}" type="pres">
      <dgm:prSet presAssocID="{3BF69789-D603-478D-9FFD-A8C662E63230}" presName="sibTrans" presStyleLbl="node1" presStyleIdx="2" presStyleCnt="3"/>
      <dgm:spPr/>
    </dgm:pt>
  </dgm:ptLst>
  <dgm:cxnLst>
    <dgm:cxn modelId="{DE972004-E135-4430-960B-4053B49DFC99}" type="presOf" srcId="{3BF69789-D603-478D-9FFD-A8C662E63230}" destId="{76891E58-A84D-45F8-A76A-10B6C17E559F}" srcOrd="0" destOrd="0" presId="urn:microsoft.com/office/officeart/2005/8/layout/cycle1"/>
    <dgm:cxn modelId="{DFBA251A-85A1-40CD-8F44-9D8723F87D03}" type="presOf" srcId="{0A682052-E75D-44F2-AB86-0DE91B2480BE}" destId="{335E2FEA-DB30-4141-9383-2462F684D64C}" srcOrd="0" destOrd="0" presId="urn:microsoft.com/office/officeart/2005/8/layout/cycle1"/>
    <dgm:cxn modelId="{B6D19022-CC8B-45B4-98CB-FAAE8C2817E7}" type="presOf" srcId="{6C823B71-FA01-4914-8FC3-2D9B8C4C82CD}" destId="{6290C30A-B79F-4B24-B33B-E069424B8CB8}" srcOrd="0" destOrd="0" presId="urn:microsoft.com/office/officeart/2005/8/layout/cycle1"/>
    <dgm:cxn modelId="{C6800D3A-535A-4AA4-8115-F2066E3D22C3}" srcId="{0A682052-E75D-44F2-AB86-0DE91B2480BE}" destId="{BEF9EE3C-261D-41BE-918C-0468B6DD9BB6}" srcOrd="0" destOrd="0" parTransId="{162F8B97-E1BA-4FE2-8EBE-5E49DEDF9CA2}" sibTransId="{89F9BE16-FDDE-4F85-8217-C135106FA4EE}"/>
    <dgm:cxn modelId="{26D47650-213C-4E94-B21F-F577014D468B}" type="presOf" srcId="{89F9BE16-FDDE-4F85-8217-C135106FA4EE}" destId="{1C0CF481-A466-4AF6-BA35-38466D43C5D7}" srcOrd="0" destOrd="0" presId="urn:microsoft.com/office/officeart/2005/8/layout/cycle1"/>
    <dgm:cxn modelId="{324A2952-D2B5-4D50-9BD4-C390E4E9D755}" srcId="{0A682052-E75D-44F2-AB86-0DE91B2480BE}" destId="{6C823B71-FA01-4914-8FC3-2D9B8C4C82CD}" srcOrd="2" destOrd="0" parTransId="{46CC20C3-D1EF-4325-AFC8-6EAF667A63A8}" sibTransId="{3BF69789-D603-478D-9FFD-A8C662E63230}"/>
    <dgm:cxn modelId="{F23B7954-C016-41E2-9411-A3619F2DC7CE}" type="presOf" srcId="{DF1934A7-74E4-4721-95EB-310DAB580A48}" destId="{C51D207B-868F-44DD-B6C3-4F033DD0AA0B}" srcOrd="0" destOrd="0" presId="urn:microsoft.com/office/officeart/2005/8/layout/cycle1"/>
    <dgm:cxn modelId="{9CFFEAB6-499A-4DA3-873D-FFBDC8897A28}" type="presOf" srcId="{BEF9EE3C-261D-41BE-918C-0468B6DD9BB6}" destId="{F2F929AC-5922-4795-BA05-4E9515D0462D}" srcOrd="0" destOrd="0" presId="urn:microsoft.com/office/officeart/2005/8/layout/cycle1"/>
    <dgm:cxn modelId="{84B903E8-1BDC-48F7-A234-C52A1A675760}" srcId="{0A682052-E75D-44F2-AB86-0DE91B2480BE}" destId="{5BC91758-D2C4-45A1-8905-7A59A057DABC}" srcOrd="1" destOrd="0" parTransId="{6C438F40-CCBB-40BA-BBF2-E1CF84F037A4}" sibTransId="{DF1934A7-74E4-4721-95EB-310DAB580A48}"/>
    <dgm:cxn modelId="{5BAC3BFD-59E3-4F2C-BFDA-A9F723AF6FE5}" type="presOf" srcId="{5BC91758-D2C4-45A1-8905-7A59A057DABC}" destId="{D74EECC8-E28D-4B17-A4F3-3E11727A468A}" srcOrd="0" destOrd="0" presId="urn:microsoft.com/office/officeart/2005/8/layout/cycle1"/>
    <dgm:cxn modelId="{B504191F-4343-465D-9FF5-0C468471A595}" type="presParOf" srcId="{335E2FEA-DB30-4141-9383-2462F684D64C}" destId="{1C69FA64-027C-49BE-9E70-6220FFADE225}" srcOrd="0" destOrd="0" presId="urn:microsoft.com/office/officeart/2005/8/layout/cycle1"/>
    <dgm:cxn modelId="{AE2A9E82-ED6A-4818-BBA3-CDC484FAB3DE}" type="presParOf" srcId="{335E2FEA-DB30-4141-9383-2462F684D64C}" destId="{F2F929AC-5922-4795-BA05-4E9515D0462D}" srcOrd="1" destOrd="0" presId="urn:microsoft.com/office/officeart/2005/8/layout/cycle1"/>
    <dgm:cxn modelId="{0F0088B0-80DE-4E5C-A087-B0541FE7757A}" type="presParOf" srcId="{335E2FEA-DB30-4141-9383-2462F684D64C}" destId="{1C0CF481-A466-4AF6-BA35-38466D43C5D7}" srcOrd="2" destOrd="0" presId="urn:microsoft.com/office/officeart/2005/8/layout/cycle1"/>
    <dgm:cxn modelId="{2BCF1512-0FCF-4BA9-8D1F-64FE8B603636}" type="presParOf" srcId="{335E2FEA-DB30-4141-9383-2462F684D64C}" destId="{CE5B39FA-3DC5-41B6-95C6-36A523AD2429}" srcOrd="3" destOrd="0" presId="urn:microsoft.com/office/officeart/2005/8/layout/cycle1"/>
    <dgm:cxn modelId="{F45F647A-580A-4EA3-B2C2-25FDC3BD4417}" type="presParOf" srcId="{335E2FEA-DB30-4141-9383-2462F684D64C}" destId="{D74EECC8-E28D-4B17-A4F3-3E11727A468A}" srcOrd="4" destOrd="0" presId="urn:microsoft.com/office/officeart/2005/8/layout/cycle1"/>
    <dgm:cxn modelId="{2051DA0C-79CB-4A0E-989D-24A1311AE0F8}" type="presParOf" srcId="{335E2FEA-DB30-4141-9383-2462F684D64C}" destId="{C51D207B-868F-44DD-B6C3-4F033DD0AA0B}" srcOrd="5" destOrd="0" presId="urn:microsoft.com/office/officeart/2005/8/layout/cycle1"/>
    <dgm:cxn modelId="{91EAD5C6-FF80-45ED-B59E-14D658883358}" type="presParOf" srcId="{335E2FEA-DB30-4141-9383-2462F684D64C}" destId="{6A5DAFB5-26D4-498F-8FF1-E06F065E514B}" srcOrd="6" destOrd="0" presId="urn:microsoft.com/office/officeart/2005/8/layout/cycle1"/>
    <dgm:cxn modelId="{A1E10282-5573-4B7A-A338-8CEEC9A9B29D}" type="presParOf" srcId="{335E2FEA-DB30-4141-9383-2462F684D64C}" destId="{6290C30A-B79F-4B24-B33B-E069424B8CB8}" srcOrd="7" destOrd="0" presId="urn:microsoft.com/office/officeart/2005/8/layout/cycle1"/>
    <dgm:cxn modelId="{A2C97860-6A3F-4384-98A7-BF4F81DB6062}" type="presParOf" srcId="{335E2FEA-DB30-4141-9383-2462F684D64C}" destId="{76891E58-A84D-45F8-A76A-10B6C17E559F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8C0747-5076-4DB0-9945-F4A2867E5C35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9FD16EA-78FA-405D-B68F-6B5E36522217}">
      <dgm:prSet phldrT="[Текст]" custT="1"/>
      <dgm:spPr/>
      <dgm:t>
        <a:bodyPr/>
        <a:lstStyle/>
        <a:p>
          <a:r>
            <a:rPr lang="ru-RU" sz="2800" dirty="0"/>
            <a:t>ЦПЭ</a:t>
          </a:r>
        </a:p>
      </dgm:t>
    </dgm:pt>
    <dgm:pt modelId="{B257C338-1B36-4D33-BD4D-4514A6945A79}" type="parTrans" cxnId="{8D8BC340-AA79-41EB-A89E-6FAD955C670A}">
      <dgm:prSet/>
      <dgm:spPr/>
      <dgm:t>
        <a:bodyPr/>
        <a:lstStyle/>
        <a:p>
          <a:endParaRPr lang="ru-RU"/>
        </a:p>
      </dgm:t>
    </dgm:pt>
    <dgm:pt modelId="{471BEA5E-3C34-459D-8463-09E067A6EE72}" type="sibTrans" cxnId="{8D8BC340-AA79-41EB-A89E-6FAD955C670A}">
      <dgm:prSet/>
      <dgm:spPr/>
      <dgm:t>
        <a:bodyPr/>
        <a:lstStyle/>
        <a:p>
          <a:endParaRPr lang="ru-RU"/>
        </a:p>
      </dgm:t>
    </dgm:pt>
    <dgm:pt modelId="{25D1D052-715F-4123-856A-2EE4D46E36AD}">
      <dgm:prSet phldrT="[Текст]" custT="1"/>
      <dgm:spPr/>
      <dgm:t>
        <a:bodyPr/>
        <a:lstStyle/>
        <a:p>
          <a:r>
            <a:rPr lang="ru-RU" sz="2800" dirty="0"/>
            <a:t>ЦПП</a:t>
          </a:r>
        </a:p>
      </dgm:t>
    </dgm:pt>
    <dgm:pt modelId="{3C81481E-3535-47C7-9DC9-46BADB7E4C63}" type="parTrans" cxnId="{AC4DA7B2-C9E1-46AF-9752-FF860D9CD305}">
      <dgm:prSet/>
      <dgm:spPr/>
      <dgm:t>
        <a:bodyPr/>
        <a:lstStyle/>
        <a:p>
          <a:endParaRPr lang="ru-RU"/>
        </a:p>
      </dgm:t>
    </dgm:pt>
    <dgm:pt modelId="{6CAD3B04-C3B9-4D21-B92D-CD5B536DF669}" type="sibTrans" cxnId="{AC4DA7B2-C9E1-46AF-9752-FF860D9CD305}">
      <dgm:prSet/>
      <dgm:spPr/>
      <dgm:t>
        <a:bodyPr/>
        <a:lstStyle/>
        <a:p>
          <a:endParaRPr lang="ru-RU"/>
        </a:p>
      </dgm:t>
    </dgm:pt>
    <dgm:pt modelId="{71CC0DA1-2733-4CC0-8FBA-BC6EB04D0EEC}">
      <dgm:prSet phldrT="[Текст]" custT="1"/>
      <dgm:spPr/>
      <dgm:t>
        <a:bodyPr/>
        <a:lstStyle/>
        <a:p>
          <a:r>
            <a:rPr lang="ru-RU" sz="3200" dirty="0"/>
            <a:t>ЦКР</a:t>
          </a:r>
        </a:p>
      </dgm:t>
    </dgm:pt>
    <dgm:pt modelId="{24DE694C-35EC-455A-9C2C-D913C81E37A4}" type="parTrans" cxnId="{97875A2B-5381-4DE4-A9B0-615053FF71F6}">
      <dgm:prSet/>
      <dgm:spPr/>
      <dgm:t>
        <a:bodyPr/>
        <a:lstStyle/>
        <a:p>
          <a:endParaRPr lang="ru-RU"/>
        </a:p>
      </dgm:t>
    </dgm:pt>
    <dgm:pt modelId="{00A03A2D-6159-41ED-9A9F-524B45BB21DE}" type="sibTrans" cxnId="{97875A2B-5381-4DE4-A9B0-615053FF71F6}">
      <dgm:prSet/>
      <dgm:spPr/>
      <dgm:t>
        <a:bodyPr/>
        <a:lstStyle/>
        <a:p>
          <a:endParaRPr lang="ru-RU"/>
        </a:p>
      </dgm:t>
    </dgm:pt>
    <dgm:pt modelId="{40613F31-CC77-49FF-8CF4-8C2A7911DC2B}">
      <dgm:prSet phldrT="[Текст]" custT="1"/>
      <dgm:spPr/>
      <dgm:t>
        <a:bodyPr/>
        <a:lstStyle/>
        <a:p>
          <a:r>
            <a:rPr lang="ru-RU" sz="3200" b="1" dirty="0">
              <a:latin typeface="Sitka Banner" panose="02000505000000020004" pitchFamily="2" charset="0"/>
            </a:rPr>
            <a:t>БИ</a:t>
          </a:r>
        </a:p>
      </dgm:t>
    </dgm:pt>
    <dgm:pt modelId="{496B8850-841C-4901-9CA8-D3D71261BD7F}" type="sibTrans" cxnId="{ABB14188-E339-45A2-A241-B3CAAA95F324}">
      <dgm:prSet/>
      <dgm:spPr/>
      <dgm:t>
        <a:bodyPr/>
        <a:lstStyle/>
        <a:p>
          <a:endParaRPr lang="ru-RU"/>
        </a:p>
      </dgm:t>
    </dgm:pt>
    <dgm:pt modelId="{E0EFE6C6-3BD2-47AF-A80E-264E789B7D63}" type="parTrans" cxnId="{ABB14188-E339-45A2-A241-B3CAAA95F324}">
      <dgm:prSet/>
      <dgm:spPr/>
      <dgm:t>
        <a:bodyPr/>
        <a:lstStyle/>
        <a:p>
          <a:endParaRPr lang="ru-RU"/>
        </a:p>
      </dgm:t>
    </dgm:pt>
    <dgm:pt modelId="{699B9F0B-145B-475E-8BE9-A1A0CDAB78BB}">
      <dgm:prSet phldrT="[Текст]"/>
      <dgm:spPr/>
      <dgm:t>
        <a:bodyPr/>
        <a:lstStyle/>
        <a:p>
          <a:r>
            <a:rPr lang="ru-RU" dirty="0"/>
            <a:t>РЦИ</a:t>
          </a:r>
        </a:p>
      </dgm:t>
    </dgm:pt>
    <dgm:pt modelId="{956F94D2-D4FF-49BF-ADA0-B666027779F5}" type="parTrans" cxnId="{D4845079-591D-4878-AF48-1EC4E94361D6}">
      <dgm:prSet/>
      <dgm:spPr/>
      <dgm:t>
        <a:bodyPr/>
        <a:lstStyle/>
        <a:p>
          <a:endParaRPr lang="ru-RU"/>
        </a:p>
      </dgm:t>
    </dgm:pt>
    <dgm:pt modelId="{5639DB17-BEAB-4C11-82E7-91BF04C85540}" type="sibTrans" cxnId="{D4845079-591D-4878-AF48-1EC4E94361D6}">
      <dgm:prSet/>
      <dgm:spPr/>
      <dgm:t>
        <a:bodyPr/>
        <a:lstStyle/>
        <a:p>
          <a:endParaRPr lang="ru-RU"/>
        </a:p>
      </dgm:t>
    </dgm:pt>
    <dgm:pt modelId="{04A95713-636B-4915-B125-DC5A26AB9E4C}">
      <dgm:prSet phldrT="[Текст]"/>
      <dgm:spPr/>
      <dgm:t>
        <a:bodyPr/>
        <a:lstStyle/>
        <a:p>
          <a:r>
            <a:rPr lang="ru-RU" dirty="0"/>
            <a:t>ЦИСС</a:t>
          </a:r>
        </a:p>
      </dgm:t>
    </dgm:pt>
    <dgm:pt modelId="{A7BDA4B1-3EE2-4783-A5BC-DE7F1DBE3AD8}" type="parTrans" cxnId="{60CFDC19-97E8-48D3-B250-5E50EB3DA091}">
      <dgm:prSet/>
      <dgm:spPr/>
      <dgm:t>
        <a:bodyPr/>
        <a:lstStyle/>
        <a:p>
          <a:endParaRPr lang="ru-RU"/>
        </a:p>
      </dgm:t>
    </dgm:pt>
    <dgm:pt modelId="{F4B5B64E-A891-43FB-9DB0-F15A52A36F8F}" type="sibTrans" cxnId="{60CFDC19-97E8-48D3-B250-5E50EB3DA091}">
      <dgm:prSet/>
      <dgm:spPr/>
      <dgm:t>
        <a:bodyPr/>
        <a:lstStyle/>
        <a:p>
          <a:endParaRPr lang="ru-RU"/>
        </a:p>
      </dgm:t>
    </dgm:pt>
    <dgm:pt modelId="{6C820E24-B6D1-4BA5-88CF-6C1340263E88}">
      <dgm:prSet phldrT="[Текст]"/>
      <dgm:spPr/>
      <dgm:t>
        <a:bodyPr/>
        <a:lstStyle/>
        <a:p>
          <a:r>
            <a:rPr lang="ru-RU" dirty="0"/>
            <a:t>ЦССИ</a:t>
          </a:r>
        </a:p>
      </dgm:t>
    </dgm:pt>
    <dgm:pt modelId="{0F119DB5-5A9A-4776-8391-D43F1FD1C9EB}" type="parTrans" cxnId="{EFD898F6-9CCC-4D4F-AB29-0FFDA6D65D78}">
      <dgm:prSet/>
      <dgm:spPr/>
      <dgm:t>
        <a:bodyPr/>
        <a:lstStyle/>
        <a:p>
          <a:endParaRPr lang="ru-RU"/>
        </a:p>
      </dgm:t>
    </dgm:pt>
    <dgm:pt modelId="{3216FA22-13BA-4FB9-B8A9-FEC68A48175C}" type="sibTrans" cxnId="{EFD898F6-9CCC-4D4F-AB29-0FFDA6D65D78}">
      <dgm:prSet/>
      <dgm:spPr/>
      <dgm:t>
        <a:bodyPr/>
        <a:lstStyle/>
        <a:p>
          <a:endParaRPr lang="ru-RU"/>
        </a:p>
      </dgm:t>
    </dgm:pt>
    <dgm:pt modelId="{C639D9C4-46C4-4E27-8E18-4D4CA3086C9A}">
      <dgm:prSet phldrT="[Текст]"/>
      <dgm:spPr/>
      <dgm:t>
        <a:bodyPr/>
        <a:lstStyle/>
        <a:p>
          <a:r>
            <a:rPr lang="ru-RU" dirty="0"/>
            <a:t>ЦНХП</a:t>
          </a:r>
        </a:p>
      </dgm:t>
    </dgm:pt>
    <dgm:pt modelId="{7153BF59-7480-4E73-8F94-7277B7829105}" type="parTrans" cxnId="{88F3AF6A-8F0E-46F3-BE2D-D47E65276327}">
      <dgm:prSet/>
      <dgm:spPr/>
      <dgm:t>
        <a:bodyPr/>
        <a:lstStyle/>
        <a:p>
          <a:endParaRPr lang="ru-RU"/>
        </a:p>
      </dgm:t>
    </dgm:pt>
    <dgm:pt modelId="{E5729D19-717E-4B07-83E6-BD23686B5864}" type="sibTrans" cxnId="{88F3AF6A-8F0E-46F3-BE2D-D47E65276327}">
      <dgm:prSet/>
      <dgm:spPr/>
      <dgm:t>
        <a:bodyPr/>
        <a:lstStyle/>
        <a:p>
          <a:endParaRPr lang="ru-RU"/>
        </a:p>
      </dgm:t>
    </dgm:pt>
    <dgm:pt modelId="{15B9EBEB-24B4-4E92-A3E6-609E88A5A96C}">
      <dgm:prSet phldrT="[Текст]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endParaRPr lang="ru-RU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gm:t>
    </dgm:pt>
    <dgm:pt modelId="{3CC7D6E7-403A-4019-836A-4E9B51A35054}" type="sibTrans" cxnId="{190B907A-1885-43B5-80A4-4F81E3982C37}">
      <dgm:prSet/>
      <dgm:spPr/>
      <dgm:t>
        <a:bodyPr/>
        <a:lstStyle/>
        <a:p>
          <a:endParaRPr lang="ru-RU"/>
        </a:p>
      </dgm:t>
    </dgm:pt>
    <dgm:pt modelId="{C342ED6A-6E74-44E9-86E9-E430047B4CCC}" type="parTrans" cxnId="{190B907A-1885-43B5-80A4-4F81E3982C37}">
      <dgm:prSet/>
      <dgm:spPr/>
      <dgm:t>
        <a:bodyPr/>
        <a:lstStyle/>
        <a:p>
          <a:endParaRPr lang="ru-RU"/>
        </a:p>
      </dgm:t>
    </dgm:pt>
    <dgm:pt modelId="{5840BBF0-7B9F-49B0-A207-6DE154328F9D}" type="pres">
      <dgm:prSet presAssocID="{038C0747-5076-4DB0-9945-F4A2867E5C3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169C0B0-1D91-4E02-ADDE-6B832BE8210B}" type="pres">
      <dgm:prSet presAssocID="{15B9EBEB-24B4-4E92-A3E6-609E88A5A96C}" presName="centerShape" presStyleLbl="node0" presStyleIdx="0" presStyleCnt="1" custScaleX="60354" custScaleY="51156" custLinFactNeighborX="1982" custLinFactNeighborY="-401"/>
      <dgm:spPr/>
    </dgm:pt>
    <dgm:pt modelId="{A528ECB1-684E-4AA7-A685-16F0E93836C0}" type="pres">
      <dgm:prSet presAssocID="{29FD16EA-78FA-405D-B68F-6B5E36522217}" presName="node" presStyleLbl="node1" presStyleIdx="0" presStyleCnt="8">
        <dgm:presLayoutVars>
          <dgm:bulletEnabled val="1"/>
        </dgm:presLayoutVars>
      </dgm:prSet>
      <dgm:spPr/>
    </dgm:pt>
    <dgm:pt modelId="{2A0CF5E3-5DC5-44E9-B17F-16A388A3BD19}" type="pres">
      <dgm:prSet presAssocID="{29FD16EA-78FA-405D-B68F-6B5E36522217}" presName="dummy" presStyleCnt="0"/>
      <dgm:spPr/>
    </dgm:pt>
    <dgm:pt modelId="{EEB046E8-D5F7-4C7D-9E90-2CB19463F337}" type="pres">
      <dgm:prSet presAssocID="{471BEA5E-3C34-459D-8463-09E067A6EE72}" presName="sibTrans" presStyleLbl="sibTrans2D1" presStyleIdx="0" presStyleCnt="8"/>
      <dgm:spPr/>
    </dgm:pt>
    <dgm:pt modelId="{CF97536C-2DB9-4CF6-BE81-D43CE2A8995D}" type="pres">
      <dgm:prSet presAssocID="{699B9F0B-145B-475E-8BE9-A1A0CDAB78BB}" presName="node" presStyleLbl="node1" presStyleIdx="1" presStyleCnt="8">
        <dgm:presLayoutVars>
          <dgm:bulletEnabled val="1"/>
        </dgm:presLayoutVars>
      </dgm:prSet>
      <dgm:spPr/>
    </dgm:pt>
    <dgm:pt modelId="{90852A65-9410-44DD-BF02-289902CADDFA}" type="pres">
      <dgm:prSet presAssocID="{699B9F0B-145B-475E-8BE9-A1A0CDAB78BB}" presName="dummy" presStyleCnt="0"/>
      <dgm:spPr/>
    </dgm:pt>
    <dgm:pt modelId="{4F2DB0EC-5A5B-442F-9D34-B6BEEBEDA3B1}" type="pres">
      <dgm:prSet presAssocID="{5639DB17-BEAB-4C11-82E7-91BF04C85540}" presName="sibTrans" presStyleLbl="sibTrans2D1" presStyleIdx="1" presStyleCnt="8"/>
      <dgm:spPr/>
    </dgm:pt>
    <dgm:pt modelId="{308A501D-BC66-40EF-9F44-BB373DDBA7A7}" type="pres">
      <dgm:prSet presAssocID="{04A95713-636B-4915-B125-DC5A26AB9E4C}" presName="node" presStyleLbl="node1" presStyleIdx="2" presStyleCnt="8">
        <dgm:presLayoutVars>
          <dgm:bulletEnabled val="1"/>
        </dgm:presLayoutVars>
      </dgm:prSet>
      <dgm:spPr/>
    </dgm:pt>
    <dgm:pt modelId="{5F977D6A-C639-48B4-BB31-57A11C0D6025}" type="pres">
      <dgm:prSet presAssocID="{04A95713-636B-4915-B125-DC5A26AB9E4C}" presName="dummy" presStyleCnt="0"/>
      <dgm:spPr/>
    </dgm:pt>
    <dgm:pt modelId="{8AAB6D63-5F52-40DA-9B4E-DD9F22B44889}" type="pres">
      <dgm:prSet presAssocID="{F4B5B64E-A891-43FB-9DB0-F15A52A36F8F}" presName="sibTrans" presStyleLbl="sibTrans2D1" presStyleIdx="2" presStyleCnt="8"/>
      <dgm:spPr/>
    </dgm:pt>
    <dgm:pt modelId="{A47A4B52-6100-46E0-B65B-6B66DEE08234}" type="pres">
      <dgm:prSet presAssocID="{6C820E24-B6D1-4BA5-88CF-6C1340263E88}" presName="node" presStyleLbl="node1" presStyleIdx="3" presStyleCnt="8">
        <dgm:presLayoutVars>
          <dgm:bulletEnabled val="1"/>
        </dgm:presLayoutVars>
      </dgm:prSet>
      <dgm:spPr/>
    </dgm:pt>
    <dgm:pt modelId="{6BFEC3DE-1542-4332-A6AA-7FE1CB8AB60B}" type="pres">
      <dgm:prSet presAssocID="{6C820E24-B6D1-4BA5-88CF-6C1340263E88}" presName="dummy" presStyleCnt="0"/>
      <dgm:spPr/>
    </dgm:pt>
    <dgm:pt modelId="{E892ABA0-4A74-45A0-8F30-53566CCC4C3E}" type="pres">
      <dgm:prSet presAssocID="{3216FA22-13BA-4FB9-B8A9-FEC68A48175C}" presName="sibTrans" presStyleLbl="sibTrans2D1" presStyleIdx="3" presStyleCnt="8"/>
      <dgm:spPr/>
    </dgm:pt>
    <dgm:pt modelId="{04CD88D1-1309-4241-87DF-85032CA48FC5}" type="pres">
      <dgm:prSet presAssocID="{C639D9C4-46C4-4E27-8E18-4D4CA3086C9A}" presName="node" presStyleLbl="node1" presStyleIdx="4" presStyleCnt="8">
        <dgm:presLayoutVars>
          <dgm:bulletEnabled val="1"/>
        </dgm:presLayoutVars>
      </dgm:prSet>
      <dgm:spPr/>
    </dgm:pt>
    <dgm:pt modelId="{823C9BFE-7E51-46C5-A890-968BC7D8A7FD}" type="pres">
      <dgm:prSet presAssocID="{C639D9C4-46C4-4E27-8E18-4D4CA3086C9A}" presName="dummy" presStyleCnt="0"/>
      <dgm:spPr/>
    </dgm:pt>
    <dgm:pt modelId="{F7D275E2-DAB8-4DA4-8247-A28CA1BAB021}" type="pres">
      <dgm:prSet presAssocID="{E5729D19-717E-4B07-83E6-BD23686B5864}" presName="sibTrans" presStyleLbl="sibTrans2D1" presStyleIdx="4" presStyleCnt="8"/>
      <dgm:spPr/>
    </dgm:pt>
    <dgm:pt modelId="{63BABC66-5BDC-4A61-A6BE-6ACCA830DBD5}" type="pres">
      <dgm:prSet presAssocID="{25D1D052-715F-4123-856A-2EE4D46E36AD}" presName="node" presStyleLbl="node1" presStyleIdx="5" presStyleCnt="8">
        <dgm:presLayoutVars>
          <dgm:bulletEnabled val="1"/>
        </dgm:presLayoutVars>
      </dgm:prSet>
      <dgm:spPr/>
    </dgm:pt>
    <dgm:pt modelId="{F6F0DA7A-DE63-4B50-89AB-86A9947B3785}" type="pres">
      <dgm:prSet presAssocID="{25D1D052-715F-4123-856A-2EE4D46E36AD}" presName="dummy" presStyleCnt="0"/>
      <dgm:spPr/>
    </dgm:pt>
    <dgm:pt modelId="{DB9246CB-C8BA-43AA-BA40-EEB89C946A63}" type="pres">
      <dgm:prSet presAssocID="{6CAD3B04-C3B9-4D21-B92D-CD5B536DF669}" presName="sibTrans" presStyleLbl="sibTrans2D1" presStyleIdx="5" presStyleCnt="8"/>
      <dgm:spPr/>
    </dgm:pt>
    <dgm:pt modelId="{82060676-1781-44DB-BA1F-8B7D74D5027D}" type="pres">
      <dgm:prSet presAssocID="{40613F31-CC77-49FF-8CF4-8C2A7911DC2B}" presName="node" presStyleLbl="node1" presStyleIdx="6" presStyleCnt="8" custScaleX="123460" custScaleY="97616" custRadScaleRad="101512" custRadScaleInc="0">
        <dgm:presLayoutVars>
          <dgm:bulletEnabled val="1"/>
        </dgm:presLayoutVars>
      </dgm:prSet>
      <dgm:spPr/>
    </dgm:pt>
    <dgm:pt modelId="{CE292DDC-57D9-4794-9C46-6625EA3B4E41}" type="pres">
      <dgm:prSet presAssocID="{40613F31-CC77-49FF-8CF4-8C2A7911DC2B}" presName="dummy" presStyleCnt="0"/>
      <dgm:spPr/>
    </dgm:pt>
    <dgm:pt modelId="{9FC05E62-A3F5-4670-AD48-F00D3104587C}" type="pres">
      <dgm:prSet presAssocID="{496B8850-841C-4901-9CA8-D3D71261BD7F}" presName="sibTrans" presStyleLbl="sibTrans2D1" presStyleIdx="6" presStyleCnt="8"/>
      <dgm:spPr/>
    </dgm:pt>
    <dgm:pt modelId="{BE1E30F4-F7AA-403F-8AA1-D0F91D4AEEC2}" type="pres">
      <dgm:prSet presAssocID="{71CC0DA1-2733-4CC0-8FBA-BC6EB04D0EEC}" presName="node" presStyleLbl="node1" presStyleIdx="7" presStyleCnt="8">
        <dgm:presLayoutVars>
          <dgm:bulletEnabled val="1"/>
        </dgm:presLayoutVars>
      </dgm:prSet>
      <dgm:spPr/>
    </dgm:pt>
    <dgm:pt modelId="{1CB4886D-54AD-479D-A962-A895AE794FA7}" type="pres">
      <dgm:prSet presAssocID="{71CC0DA1-2733-4CC0-8FBA-BC6EB04D0EEC}" presName="dummy" presStyleCnt="0"/>
      <dgm:spPr/>
    </dgm:pt>
    <dgm:pt modelId="{6B59EE11-CA58-4E2A-89AF-63753A0C82D5}" type="pres">
      <dgm:prSet presAssocID="{00A03A2D-6159-41ED-9A9F-524B45BB21DE}" presName="sibTrans" presStyleLbl="sibTrans2D1" presStyleIdx="7" presStyleCnt="8" custLinFactNeighborX="246" custLinFactNeighborY="-492"/>
      <dgm:spPr/>
    </dgm:pt>
  </dgm:ptLst>
  <dgm:cxnLst>
    <dgm:cxn modelId="{F7B4DE07-BA28-4ACE-B498-595D4811ACE9}" type="presOf" srcId="{E5729D19-717E-4B07-83E6-BD23686B5864}" destId="{F7D275E2-DAB8-4DA4-8247-A28CA1BAB021}" srcOrd="0" destOrd="0" presId="urn:microsoft.com/office/officeart/2005/8/layout/radial6"/>
    <dgm:cxn modelId="{18496D08-A686-4DAE-BCB8-A00604780840}" type="presOf" srcId="{15B9EBEB-24B4-4E92-A3E6-609E88A5A96C}" destId="{1169C0B0-1D91-4E02-ADDE-6B832BE8210B}" srcOrd="0" destOrd="0" presId="urn:microsoft.com/office/officeart/2005/8/layout/radial6"/>
    <dgm:cxn modelId="{BF929613-3B5B-44E8-BFE5-355DAB255A38}" type="presOf" srcId="{699B9F0B-145B-475E-8BE9-A1A0CDAB78BB}" destId="{CF97536C-2DB9-4CF6-BE81-D43CE2A8995D}" srcOrd="0" destOrd="0" presId="urn:microsoft.com/office/officeart/2005/8/layout/radial6"/>
    <dgm:cxn modelId="{F6BE6118-967F-42E0-AE55-59FDC0D18247}" type="presOf" srcId="{6C820E24-B6D1-4BA5-88CF-6C1340263E88}" destId="{A47A4B52-6100-46E0-B65B-6B66DEE08234}" srcOrd="0" destOrd="0" presId="urn:microsoft.com/office/officeart/2005/8/layout/radial6"/>
    <dgm:cxn modelId="{60CFDC19-97E8-48D3-B250-5E50EB3DA091}" srcId="{15B9EBEB-24B4-4E92-A3E6-609E88A5A96C}" destId="{04A95713-636B-4915-B125-DC5A26AB9E4C}" srcOrd="2" destOrd="0" parTransId="{A7BDA4B1-3EE2-4783-A5BC-DE7F1DBE3AD8}" sibTransId="{F4B5B64E-A891-43FB-9DB0-F15A52A36F8F}"/>
    <dgm:cxn modelId="{00375C21-6BA9-4A95-A976-EF49EA514AE1}" type="presOf" srcId="{5639DB17-BEAB-4C11-82E7-91BF04C85540}" destId="{4F2DB0EC-5A5B-442F-9D34-B6BEEBEDA3B1}" srcOrd="0" destOrd="0" presId="urn:microsoft.com/office/officeart/2005/8/layout/radial6"/>
    <dgm:cxn modelId="{97875A2B-5381-4DE4-A9B0-615053FF71F6}" srcId="{15B9EBEB-24B4-4E92-A3E6-609E88A5A96C}" destId="{71CC0DA1-2733-4CC0-8FBA-BC6EB04D0EEC}" srcOrd="7" destOrd="0" parTransId="{24DE694C-35EC-455A-9C2C-D913C81E37A4}" sibTransId="{00A03A2D-6159-41ED-9A9F-524B45BB21DE}"/>
    <dgm:cxn modelId="{8ADBFF2D-BBD3-4414-985C-A28B4C836EEF}" type="presOf" srcId="{00A03A2D-6159-41ED-9A9F-524B45BB21DE}" destId="{6B59EE11-CA58-4E2A-89AF-63753A0C82D5}" srcOrd="0" destOrd="0" presId="urn:microsoft.com/office/officeart/2005/8/layout/radial6"/>
    <dgm:cxn modelId="{7D72163E-8F1F-4BAD-A49A-D7925929E496}" type="presOf" srcId="{40613F31-CC77-49FF-8CF4-8C2A7911DC2B}" destId="{82060676-1781-44DB-BA1F-8B7D74D5027D}" srcOrd="0" destOrd="0" presId="urn:microsoft.com/office/officeart/2005/8/layout/radial6"/>
    <dgm:cxn modelId="{8D8BC340-AA79-41EB-A89E-6FAD955C670A}" srcId="{15B9EBEB-24B4-4E92-A3E6-609E88A5A96C}" destId="{29FD16EA-78FA-405D-B68F-6B5E36522217}" srcOrd="0" destOrd="0" parTransId="{B257C338-1B36-4D33-BD4D-4514A6945A79}" sibTransId="{471BEA5E-3C34-459D-8463-09E067A6EE72}"/>
    <dgm:cxn modelId="{AAE9CA63-E7E4-4904-BE54-938A8FA5C6B6}" type="presOf" srcId="{F4B5B64E-A891-43FB-9DB0-F15A52A36F8F}" destId="{8AAB6D63-5F52-40DA-9B4E-DD9F22B44889}" srcOrd="0" destOrd="0" presId="urn:microsoft.com/office/officeart/2005/8/layout/radial6"/>
    <dgm:cxn modelId="{88F3AF6A-8F0E-46F3-BE2D-D47E65276327}" srcId="{15B9EBEB-24B4-4E92-A3E6-609E88A5A96C}" destId="{C639D9C4-46C4-4E27-8E18-4D4CA3086C9A}" srcOrd="4" destOrd="0" parTransId="{7153BF59-7480-4E73-8F94-7277B7829105}" sibTransId="{E5729D19-717E-4B07-83E6-BD23686B5864}"/>
    <dgm:cxn modelId="{CC142B4D-EC62-4536-8334-D7F379287488}" type="presOf" srcId="{471BEA5E-3C34-459D-8463-09E067A6EE72}" destId="{EEB046E8-D5F7-4C7D-9E90-2CB19463F337}" srcOrd="0" destOrd="0" presId="urn:microsoft.com/office/officeart/2005/8/layout/radial6"/>
    <dgm:cxn modelId="{D4845079-591D-4878-AF48-1EC4E94361D6}" srcId="{15B9EBEB-24B4-4E92-A3E6-609E88A5A96C}" destId="{699B9F0B-145B-475E-8BE9-A1A0CDAB78BB}" srcOrd="1" destOrd="0" parTransId="{956F94D2-D4FF-49BF-ADA0-B666027779F5}" sibTransId="{5639DB17-BEAB-4C11-82E7-91BF04C85540}"/>
    <dgm:cxn modelId="{2D51527A-6D34-4CD8-BD2E-CDF8331E118E}" type="presOf" srcId="{038C0747-5076-4DB0-9945-F4A2867E5C35}" destId="{5840BBF0-7B9F-49B0-A207-6DE154328F9D}" srcOrd="0" destOrd="0" presId="urn:microsoft.com/office/officeart/2005/8/layout/radial6"/>
    <dgm:cxn modelId="{190B907A-1885-43B5-80A4-4F81E3982C37}" srcId="{038C0747-5076-4DB0-9945-F4A2867E5C35}" destId="{15B9EBEB-24B4-4E92-A3E6-609E88A5A96C}" srcOrd="0" destOrd="0" parTransId="{C342ED6A-6E74-44E9-86E9-E430047B4CCC}" sibTransId="{3CC7D6E7-403A-4019-836A-4E9B51A35054}"/>
    <dgm:cxn modelId="{ABB14188-E339-45A2-A241-B3CAAA95F324}" srcId="{15B9EBEB-24B4-4E92-A3E6-609E88A5A96C}" destId="{40613F31-CC77-49FF-8CF4-8C2A7911DC2B}" srcOrd="6" destOrd="0" parTransId="{E0EFE6C6-3BD2-47AF-A80E-264E789B7D63}" sibTransId="{496B8850-841C-4901-9CA8-D3D71261BD7F}"/>
    <dgm:cxn modelId="{9474968C-64EC-456D-AFD3-064D4FCE3927}" type="presOf" srcId="{496B8850-841C-4901-9CA8-D3D71261BD7F}" destId="{9FC05E62-A3F5-4670-AD48-F00D3104587C}" srcOrd="0" destOrd="0" presId="urn:microsoft.com/office/officeart/2005/8/layout/radial6"/>
    <dgm:cxn modelId="{AC4DA7B2-C9E1-46AF-9752-FF860D9CD305}" srcId="{15B9EBEB-24B4-4E92-A3E6-609E88A5A96C}" destId="{25D1D052-715F-4123-856A-2EE4D46E36AD}" srcOrd="5" destOrd="0" parTransId="{3C81481E-3535-47C7-9DC9-46BADB7E4C63}" sibTransId="{6CAD3B04-C3B9-4D21-B92D-CD5B536DF669}"/>
    <dgm:cxn modelId="{00C89EB8-D8F3-43DC-AE05-8C3739928653}" type="presOf" srcId="{71CC0DA1-2733-4CC0-8FBA-BC6EB04D0EEC}" destId="{BE1E30F4-F7AA-403F-8AA1-D0F91D4AEEC2}" srcOrd="0" destOrd="0" presId="urn:microsoft.com/office/officeart/2005/8/layout/radial6"/>
    <dgm:cxn modelId="{DFF484C4-7C95-48B2-B816-6866A1BB7F8D}" type="presOf" srcId="{04A95713-636B-4915-B125-DC5A26AB9E4C}" destId="{308A501D-BC66-40EF-9F44-BB373DDBA7A7}" srcOrd="0" destOrd="0" presId="urn:microsoft.com/office/officeart/2005/8/layout/radial6"/>
    <dgm:cxn modelId="{5FB826CB-4FD0-4DD2-AFD0-1DA649EF86FB}" type="presOf" srcId="{3216FA22-13BA-4FB9-B8A9-FEC68A48175C}" destId="{E892ABA0-4A74-45A0-8F30-53566CCC4C3E}" srcOrd="0" destOrd="0" presId="urn:microsoft.com/office/officeart/2005/8/layout/radial6"/>
    <dgm:cxn modelId="{6C88E0DC-7514-490F-B3F2-24B16368A92B}" type="presOf" srcId="{25D1D052-715F-4123-856A-2EE4D46E36AD}" destId="{63BABC66-5BDC-4A61-A6BE-6ACCA830DBD5}" srcOrd="0" destOrd="0" presId="urn:microsoft.com/office/officeart/2005/8/layout/radial6"/>
    <dgm:cxn modelId="{887A4BE4-323E-481A-9AE4-F82C8A18453B}" type="presOf" srcId="{29FD16EA-78FA-405D-B68F-6B5E36522217}" destId="{A528ECB1-684E-4AA7-A685-16F0E93836C0}" srcOrd="0" destOrd="0" presId="urn:microsoft.com/office/officeart/2005/8/layout/radial6"/>
    <dgm:cxn modelId="{6DA134F3-9B45-49D1-B64D-C2B4DEBB85AB}" type="presOf" srcId="{C639D9C4-46C4-4E27-8E18-4D4CA3086C9A}" destId="{04CD88D1-1309-4241-87DF-85032CA48FC5}" srcOrd="0" destOrd="0" presId="urn:microsoft.com/office/officeart/2005/8/layout/radial6"/>
    <dgm:cxn modelId="{209E86F3-F54E-4176-B9A7-7D01E865938A}" type="presOf" srcId="{6CAD3B04-C3B9-4D21-B92D-CD5B536DF669}" destId="{DB9246CB-C8BA-43AA-BA40-EEB89C946A63}" srcOrd="0" destOrd="0" presId="urn:microsoft.com/office/officeart/2005/8/layout/radial6"/>
    <dgm:cxn modelId="{EFD898F6-9CCC-4D4F-AB29-0FFDA6D65D78}" srcId="{15B9EBEB-24B4-4E92-A3E6-609E88A5A96C}" destId="{6C820E24-B6D1-4BA5-88CF-6C1340263E88}" srcOrd="3" destOrd="0" parTransId="{0F119DB5-5A9A-4776-8391-D43F1FD1C9EB}" sibTransId="{3216FA22-13BA-4FB9-B8A9-FEC68A48175C}"/>
    <dgm:cxn modelId="{E6192D02-1E37-43F0-BA84-1AD620501BB2}" type="presParOf" srcId="{5840BBF0-7B9F-49B0-A207-6DE154328F9D}" destId="{1169C0B0-1D91-4E02-ADDE-6B832BE8210B}" srcOrd="0" destOrd="0" presId="urn:microsoft.com/office/officeart/2005/8/layout/radial6"/>
    <dgm:cxn modelId="{74E1CDEA-928A-4BC4-8236-E72E8EF15898}" type="presParOf" srcId="{5840BBF0-7B9F-49B0-A207-6DE154328F9D}" destId="{A528ECB1-684E-4AA7-A685-16F0E93836C0}" srcOrd="1" destOrd="0" presId="urn:microsoft.com/office/officeart/2005/8/layout/radial6"/>
    <dgm:cxn modelId="{AA175955-0188-4369-8B22-5C6A318F12A4}" type="presParOf" srcId="{5840BBF0-7B9F-49B0-A207-6DE154328F9D}" destId="{2A0CF5E3-5DC5-44E9-B17F-16A388A3BD19}" srcOrd="2" destOrd="0" presId="urn:microsoft.com/office/officeart/2005/8/layout/radial6"/>
    <dgm:cxn modelId="{F12D5AE5-4B1C-4D83-AD64-FE3FF2747960}" type="presParOf" srcId="{5840BBF0-7B9F-49B0-A207-6DE154328F9D}" destId="{EEB046E8-D5F7-4C7D-9E90-2CB19463F337}" srcOrd="3" destOrd="0" presId="urn:microsoft.com/office/officeart/2005/8/layout/radial6"/>
    <dgm:cxn modelId="{CB87E10F-08C4-4D55-B933-96B502AEEE8F}" type="presParOf" srcId="{5840BBF0-7B9F-49B0-A207-6DE154328F9D}" destId="{CF97536C-2DB9-4CF6-BE81-D43CE2A8995D}" srcOrd="4" destOrd="0" presId="urn:microsoft.com/office/officeart/2005/8/layout/radial6"/>
    <dgm:cxn modelId="{F3B11615-4FA7-4A36-895F-5FD9C5ED4DBF}" type="presParOf" srcId="{5840BBF0-7B9F-49B0-A207-6DE154328F9D}" destId="{90852A65-9410-44DD-BF02-289902CADDFA}" srcOrd="5" destOrd="0" presId="urn:microsoft.com/office/officeart/2005/8/layout/radial6"/>
    <dgm:cxn modelId="{BD67B235-6859-424C-80E8-52A2AEFA8689}" type="presParOf" srcId="{5840BBF0-7B9F-49B0-A207-6DE154328F9D}" destId="{4F2DB0EC-5A5B-442F-9D34-B6BEEBEDA3B1}" srcOrd="6" destOrd="0" presId="urn:microsoft.com/office/officeart/2005/8/layout/radial6"/>
    <dgm:cxn modelId="{D9237299-092D-4A5F-B39C-FB89875F84C9}" type="presParOf" srcId="{5840BBF0-7B9F-49B0-A207-6DE154328F9D}" destId="{308A501D-BC66-40EF-9F44-BB373DDBA7A7}" srcOrd="7" destOrd="0" presId="urn:microsoft.com/office/officeart/2005/8/layout/radial6"/>
    <dgm:cxn modelId="{BBE3BAD3-26B7-4061-9C70-91142F939B13}" type="presParOf" srcId="{5840BBF0-7B9F-49B0-A207-6DE154328F9D}" destId="{5F977D6A-C639-48B4-BB31-57A11C0D6025}" srcOrd="8" destOrd="0" presId="urn:microsoft.com/office/officeart/2005/8/layout/radial6"/>
    <dgm:cxn modelId="{46830EE5-0D3E-4085-B41A-E75B49238651}" type="presParOf" srcId="{5840BBF0-7B9F-49B0-A207-6DE154328F9D}" destId="{8AAB6D63-5F52-40DA-9B4E-DD9F22B44889}" srcOrd="9" destOrd="0" presId="urn:microsoft.com/office/officeart/2005/8/layout/radial6"/>
    <dgm:cxn modelId="{7C4344C8-ED41-449C-A5FC-6587D1A7B8DD}" type="presParOf" srcId="{5840BBF0-7B9F-49B0-A207-6DE154328F9D}" destId="{A47A4B52-6100-46E0-B65B-6B66DEE08234}" srcOrd="10" destOrd="0" presId="urn:microsoft.com/office/officeart/2005/8/layout/radial6"/>
    <dgm:cxn modelId="{4E4E845E-D6B9-4326-9512-C65328B3B150}" type="presParOf" srcId="{5840BBF0-7B9F-49B0-A207-6DE154328F9D}" destId="{6BFEC3DE-1542-4332-A6AA-7FE1CB8AB60B}" srcOrd="11" destOrd="0" presId="urn:microsoft.com/office/officeart/2005/8/layout/radial6"/>
    <dgm:cxn modelId="{2069D9FC-3BCD-43D3-8898-730C1272CFBA}" type="presParOf" srcId="{5840BBF0-7B9F-49B0-A207-6DE154328F9D}" destId="{E892ABA0-4A74-45A0-8F30-53566CCC4C3E}" srcOrd="12" destOrd="0" presId="urn:microsoft.com/office/officeart/2005/8/layout/radial6"/>
    <dgm:cxn modelId="{39DAAAAC-41B1-47FA-B042-7AA33F1F633B}" type="presParOf" srcId="{5840BBF0-7B9F-49B0-A207-6DE154328F9D}" destId="{04CD88D1-1309-4241-87DF-85032CA48FC5}" srcOrd="13" destOrd="0" presId="urn:microsoft.com/office/officeart/2005/8/layout/radial6"/>
    <dgm:cxn modelId="{91970F08-9831-464A-B274-9C995CCD2FF1}" type="presParOf" srcId="{5840BBF0-7B9F-49B0-A207-6DE154328F9D}" destId="{823C9BFE-7E51-46C5-A890-968BC7D8A7FD}" srcOrd="14" destOrd="0" presId="urn:microsoft.com/office/officeart/2005/8/layout/radial6"/>
    <dgm:cxn modelId="{76AF972E-6B6C-4A52-90B7-53C5295D599A}" type="presParOf" srcId="{5840BBF0-7B9F-49B0-A207-6DE154328F9D}" destId="{F7D275E2-DAB8-4DA4-8247-A28CA1BAB021}" srcOrd="15" destOrd="0" presId="urn:microsoft.com/office/officeart/2005/8/layout/radial6"/>
    <dgm:cxn modelId="{76117B47-652A-41AE-BFC7-082AF900B77F}" type="presParOf" srcId="{5840BBF0-7B9F-49B0-A207-6DE154328F9D}" destId="{63BABC66-5BDC-4A61-A6BE-6ACCA830DBD5}" srcOrd="16" destOrd="0" presId="urn:microsoft.com/office/officeart/2005/8/layout/radial6"/>
    <dgm:cxn modelId="{EC0FA397-34DC-4BA1-9F39-E7AA6F01525E}" type="presParOf" srcId="{5840BBF0-7B9F-49B0-A207-6DE154328F9D}" destId="{F6F0DA7A-DE63-4B50-89AB-86A9947B3785}" srcOrd="17" destOrd="0" presId="urn:microsoft.com/office/officeart/2005/8/layout/radial6"/>
    <dgm:cxn modelId="{E9C27F6F-49C4-4668-8269-3D55A37F389D}" type="presParOf" srcId="{5840BBF0-7B9F-49B0-A207-6DE154328F9D}" destId="{DB9246CB-C8BA-43AA-BA40-EEB89C946A63}" srcOrd="18" destOrd="0" presId="urn:microsoft.com/office/officeart/2005/8/layout/radial6"/>
    <dgm:cxn modelId="{E9DB2A9E-FA39-4A37-AC92-E5D9A3DDB85D}" type="presParOf" srcId="{5840BBF0-7B9F-49B0-A207-6DE154328F9D}" destId="{82060676-1781-44DB-BA1F-8B7D74D5027D}" srcOrd="19" destOrd="0" presId="urn:microsoft.com/office/officeart/2005/8/layout/radial6"/>
    <dgm:cxn modelId="{B0D37ECD-2889-4463-B587-0A86B2725408}" type="presParOf" srcId="{5840BBF0-7B9F-49B0-A207-6DE154328F9D}" destId="{CE292DDC-57D9-4794-9C46-6625EA3B4E41}" srcOrd="20" destOrd="0" presId="urn:microsoft.com/office/officeart/2005/8/layout/radial6"/>
    <dgm:cxn modelId="{BCC24898-1C92-4F04-9DA2-D24256AE8921}" type="presParOf" srcId="{5840BBF0-7B9F-49B0-A207-6DE154328F9D}" destId="{9FC05E62-A3F5-4670-AD48-F00D3104587C}" srcOrd="21" destOrd="0" presId="urn:microsoft.com/office/officeart/2005/8/layout/radial6"/>
    <dgm:cxn modelId="{5D6B8426-3161-4F68-B11C-8502395F4C8B}" type="presParOf" srcId="{5840BBF0-7B9F-49B0-A207-6DE154328F9D}" destId="{BE1E30F4-F7AA-403F-8AA1-D0F91D4AEEC2}" srcOrd="22" destOrd="0" presId="urn:microsoft.com/office/officeart/2005/8/layout/radial6"/>
    <dgm:cxn modelId="{D5D4E9D7-BF93-4C41-B100-CA6C25EAA136}" type="presParOf" srcId="{5840BBF0-7B9F-49B0-A207-6DE154328F9D}" destId="{1CB4886D-54AD-479D-A962-A895AE794FA7}" srcOrd="23" destOrd="0" presId="urn:microsoft.com/office/officeart/2005/8/layout/radial6"/>
    <dgm:cxn modelId="{0F993F8F-92BE-47C9-ACB8-894302DE3AF6}" type="presParOf" srcId="{5840BBF0-7B9F-49B0-A207-6DE154328F9D}" destId="{6B59EE11-CA58-4E2A-89AF-63753A0C82D5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9EE11-CA58-4E2A-89AF-63753A0C82D5}">
      <dsp:nvSpPr>
        <dsp:cNvPr id="0" name=""/>
        <dsp:cNvSpPr/>
      </dsp:nvSpPr>
      <dsp:spPr>
        <a:xfrm>
          <a:off x="2498548" y="472787"/>
          <a:ext cx="4434907" cy="4434907"/>
        </a:xfrm>
        <a:prstGeom prst="blockArc">
          <a:avLst>
            <a:gd name="adj1" fmla="val 13500000"/>
            <a:gd name="adj2" fmla="val 16200000"/>
            <a:gd name="adj3" fmla="val 343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05E62-A3F5-4670-AD48-F00D3104587C}">
      <dsp:nvSpPr>
        <dsp:cNvPr id="0" name=""/>
        <dsp:cNvSpPr/>
      </dsp:nvSpPr>
      <dsp:spPr>
        <a:xfrm>
          <a:off x="2454444" y="527101"/>
          <a:ext cx="4434907" cy="4434907"/>
        </a:xfrm>
        <a:prstGeom prst="blockArc">
          <a:avLst>
            <a:gd name="adj1" fmla="val 10851258"/>
            <a:gd name="adj2" fmla="val 13573274"/>
            <a:gd name="adj3" fmla="val 343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246CB-C8BA-43AA-BA40-EEB89C946A63}">
      <dsp:nvSpPr>
        <dsp:cNvPr id="0" name=""/>
        <dsp:cNvSpPr/>
      </dsp:nvSpPr>
      <dsp:spPr>
        <a:xfrm>
          <a:off x="2454444" y="462113"/>
          <a:ext cx="4434907" cy="4434907"/>
        </a:xfrm>
        <a:prstGeom prst="blockArc">
          <a:avLst>
            <a:gd name="adj1" fmla="val 8026726"/>
            <a:gd name="adj2" fmla="val 10748742"/>
            <a:gd name="adj3" fmla="val 343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275E2-DAB8-4DA4-8247-A28CA1BAB021}">
      <dsp:nvSpPr>
        <dsp:cNvPr id="0" name=""/>
        <dsp:cNvSpPr/>
      </dsp:nvSpPr>
      <dsp:spPr>
        <a:xfrm>
          <a:off x="2487638" y="494607"/>
          <a:ext cx="4434907" cy="4434907"/>
        </a:xfrm>
        <a:prstGeom prst="blockArc">
          <a:avLst>
            <a:gd name="adj1" fmla="val 5400000"/>
            <a:gd name="adj2" fmla="val 8100000"/>
            <a:gd name="adj3" fmla="val 343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2ABA0-4A74-45A0-8F30-53566CCC4C3E}">
      <dsp:nvSpPr>
        <dsp:cNvPr id="0" name=""/>
        <dsp:cNvSpPr/>
      </dsp:nvSpPr>
      <dsp:spPr>
        <a:xfrm>
          <a:off x="2487638" y="494607"/>
          <a:ext cx="4434907" cy="4434907"/>
        </a:xfrm>
        <a:prstGeom prst="blockArc">
          <a:avLst>
            <a:gd name="adj1" fmla="val 2700000"/>
            <a:gd name="adj2" fmla="val 5400000"/>
            <a:gd name="adj3" fmla="val 343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AB6D63-5F52-40DA-9B4E-DD9F22B44889}">
      <dsp:nvSpPr>
        <dsp:cNvPr id="0" name=""/>
        <dsp:cNvSpPr/>
      </dsp:nvSpPr>
      <dsp:spPr>
        <a:xfrm>
          <a:off x="2487638" y="494607"/>
          <a:ext cx="4434907" cy="4434907"/>
        </a:xfrm>
        <a:prstGeom prst="blockArc">
          <a:avLst>
            <a:gd name="adj1" fmla="val 0"/>
            <a:gd name="adj2" fmla="val 2700000"/>
            <a:gd name="adj3" fmla="val 343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DB0EC-5A5B-442F-9D34-B6BEEBEDA3B1}">
      <dsp:nvSpPr>
        <dsp:cNvPr id="0" name=""/>
        <dsp:cNvSpPr/>
      </dsp:nvSpPr>
      <dsp:spPr>
        <a:xfrm>
          <a:off x="2487638" y="494607"/>
          <a:ext cx="4434907" cy="4434907"/>
        </a:xfrm>
        <a:prstGeom prst="blockArc">
          <a:avLst>
            <a:gd name="adj1" fmla="val 18900000"/>
            <a:gd name="adj2" fmla="val 0"/>
            <a:gd name="adj3" fmla="val 343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046E8-D5F7-4C7D-9E90-2CB19463F337}">
      <dsp:nvSpPr>
        <dsp:cNvPr id="0" name=""/>
        <dsp:cNvSpPr/>
      </dsp:nvSpPr>
      <dsp:spPr>
        <a:xfrm>
          <a:off x="2487638" y="494607"/>
          <a:ext cx="4434907" cy="4434907"/>
        </a:xfrm>
        <a:prstGeom prst="blockArc">
          <a:avLst>
            <a:gd name="adj1" fmla="val 16200000"/>
            <a:gd name="adj2" fmla="val 18900000"/>
            <a:gd name="adj3" fmla="val 343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69C0B0-1D91-4E02-ADDE-6B832BE8210B}">
      <dsp:nvSpPr>
        <dsp:cNvPr id="0" name=""/>
        <dsp:cNvSpPr/>
      </dsp:nvSpPr>
      <dsp:spPr>
        <a:xfrm>
          <a:off x="4335159" y="2307804"/>
          <a:ext cx="912644" cy="77355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300" kern="12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sp:txBody>
      <dsp:txXfrm>
        <a:off x="4468813" y="2421089"/>
        <a:ext cx="645336" cy="546986"/>
      </dsp:txXfrm>
    </dsp:sp>
    <dsp:sp modelId="{A528ECB1-684E-4AA7-A685-16F0E93836C0}">
      <dsp:nvSpPr>
        <dsp:cNvPr id="0" name=""/>
        <dsp:cNvSpPr/>
      </dsp:nvSpPr>
      <dsp:spPr>
        <a:xfrm>
          <a:off x="4175839" y="3460"/>
          <a:ext cx="1058506" cy="105850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ЦПЭ</a:t>
          </a:r>
        </a:p>
      </dsp:txBody>
      <dsp:txXfrm>
        <a:off x="4330854" y="158475"/>
        <a:ext cx="748476" cy="748476"/>
      </dsp:txXfrm>
    </dsp:sp>
    <dsp:sp modelId="{CF97536C-2DB9-4CF6-BE81-D43CE2A8995D}">
      <dsp:nvSpPr>
        <dsp:cNvPr id="0" name=""/>
        <dsp:cNvSpPr/>
      </dsp:nvSpPr>
      <dsp:spPr>
        <a:xfrm>
          <a:off x="5716870" y="641776"/>
          <a:ext cx="1058506" cy="105850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РЦИ</a:t>
          </a:r>
        </a:p>
      </dsp:txBody>
      <dsp:txXfrm>
        <a:off x="5871885" y="796791"/>
        <a:ext cx="748476" cy="748476"/>
      </dsp:txXfrm>
    </dsp:sp>
    <dsp:sp modelId="{308A501D-BC66-40EF-9F44-BB373DDBA7A7}">
      <dsp:nvSpPr>
        <dsp:cNvPr id="0" name=""/>
        <dsp:cNvSpPr/>
      </dsp:nvSpPr>
      <dsp:spPr>
        <a:xfrm>
          <a:off x="6355186" y="2182808"/>
          <a:ext cx="1058506" cy="105850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ЦИСС</a:t>
          </a:r>
        </a:p>
      </dsp:txBody>
      <dsp:txXfrm>
        <a:off x="6510201" y="2337823"/>
        <a:ext cx="748476" cy="748476"/>
      </dsp:txXfrm>
    </dsp:sp>
    <dsp:sp modelId="{A47A4B52-6100-46E0-B65B-6B66DEE08234}">
      <dsp:nvSpPr>
        <dsp:cNvPr id="0" name=""/>
        <dsp:cNvSpPr/>
      </dsp:nvSpPr>
      <dsp:spPr>
        <a:xfrm>
          <a:off x="5716870" y="3723839"/>
          <a:ext cx="1058506" cy="105850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ЦССИ</a:t>
          </a:r>
        </a:p>
      </dsp:txBody>
      <dsp:txXfrm>
        <a:off x="5871885" y="3878854"/>
        <a:ext cx="748476" cy="748476"/>
      </dsp:txXfrm>
    </dsp:sp>
    <dsp:sp modelId="{04CD88D1-1309-4241-87DF-85032CA48FC5}">
      <dsp:nvSpPr>
        <dsp:cNvPr id="0" name=""/>
        <dsp:cNvSpPr/>
      </dsp:nvSpPr>
      <dsp:spPr>
        <a:xfrm>
          <a:off x="4175839" y="4362155"/>
          <a:ext cx="1058506" cy="105850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ЦНХП</a:t>
          </a:r>
        </a:p>
      </dsp:txBody>
      <dsp:txXfrm>
        <a:off x="4330854" y="4517170"/>
        <a:ext cx="748476" cy="748476"/>
      </dsp:txXfrm>
    </dsp:sp>
    <dsp:sp modelId="{63BABC66-5BDC-4A61-A6BE-6ACCA830DBD5}">
      <dsp:nvSpPr>
        <dsp:cNvPr id="0" name=""/>
        <dsp:cNvSpPr/>
      </dsp:nvSpPr>
      <dsp:spPr>
        <a:xfrm>
          <a:off x="2634807" y="3723839"/>
          <a:ext cx="1058506" cy="105850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ЦПП</a:t>
          </a:r>
        </a:p>
      </dsp:txBody>
      <dsp:txXfrm>
        <a:off x="2789822" y="3878854"/>
        <a:ext cx="748476" cy="748476"/>
      </dsp:txXfrm>
    </dsp:sp>
    <dsp:sp modelId="{82060676-1781-44DB-BA1F-8B7D74D5027D}">
      <dsp:nvSpPr>
        <dsp:cNvPr id="0" name=""/>
        <dsp:cNvSpPr/>
      </dsp:nvSpPr>
      <dsp:spPr>
        <a:xfrm>
          <a:off x="1839376" y="2195425"/>
          <a:ext cx="1306832" cy="103327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latin typeface="Sitka Banner" panose="02000505000000020004" pitchFamily="2" charset="0"/>
            </a:rPr>
            <a:t>БИ</a:t>
          </a:r>
        </a:p>
      </dsp:txBody>
      <dsp:txXfrm>
        <a:off x="2030757" y="2346744"/>
        <a:ext cx="924070" cy="730633"/>
      </dsp:txXfrm>
    </dsp:sp>
    <dsp:sp modelId="{BE1E30F4-F7AA-403F-8AA1-D0F91D4AEEC2}">
      <dsp:nvSpPr>
        <dsp:cNvPr id="0" name=""/>
        <dsp:cNvSpPr/>
      </dsp:nvSpPr>
      <dsp:spPr>
        <a:xfrm>
          <a:off x="2634807" y="641776"/>
          <a:ext cx="1058506" cy="105850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ЦКР</a:t>
          </a:r>
        </a:p>
      </dsp:txBody>
      <dsp:txXfrm>
        <a:off x="2789822" y="796791"/>
        <a:ext cx="748476" cy="7484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9EE11-CA58-4E2A-89AF-63753A0C82D5}">
      <dsp:nvSpPr>
        <dsp:cNvPr id="0" name=""/>
        <dsp:cNvSpPr/>
      </dsp:nvSpPr>
      <dsp:spPr>
        <a:xfrm>
          <a:off x="2367252" y="500499"/>
          <a:ext cx="4706281" cy="4706281"/>
        </a:xfrm>
        <a:prstGeom prst="blockArc">
          <a:avLst>
            <a:gd name="adj1" fmla="val 13500000"/>
            <a:gd name="adj2" fmla="val 16200000"/>
            <a:gd name="adj3" fmla="val 343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05E62-A3F5-4670-AD48-F00D3104587C}">
      <dsp:nvSpPr>
        <dsp:cNvPr id="0" name=""/>
        <dsp:cNvSpPr/>
      </dsp:nvSpPr>
      <dsp:spPr>
        <a:xfrm>
          <a:off x="2320448" y="558137"/>
          <a:ext cx="4706281" cy="4706281"/>
        </a:xfrm>
        <a:prstGeom prst="blockArc">
          <a:avLst>
            <a:gd name="adj1" fmla="val 10851258"/>
            <a:gd name="adj2" fmla="val 13573274"/>
            <a:gd name="adj3" fmla="val 343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246CB-C8BA-43AA-BA40-EEB89C946A63}">
      <dsp:nvSpPr>
        <dsp:cNvPr id="0" name=""/>
        <dsp:cNvSpPr/>
      </dsp:nvSpPr>
      <dsp:spPr>
        <a:xfrm>
          <a:off x="2320448" y="489171"/>
          <a:ext cx="4706281" cy="4706281"/>
        </a:xfrm>
        <a:prstGeom prst="blockArc">
          <a:avLst>
            <a:gd name="adj1" fmla="val 8026726"/>
            <a:gd name="adj2" fmla="val 10748742"/>
            <a:gd name="adj3" fmla="val 343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275E2-DAB8-4DA4-8247-A28CA1BAB021}">
      <dsp:nvSpPr>
        <dsp:cNvPr id="0" name=""/>
        <dsp:cNvSpPr/>
      </dsp:nvSpPr>
      <dsp:spPr>
        <a:xfrm>
          <a:off x="2355674" y="523654"/>
          <a:ext cx="4706281" cy="4706281"/>
        </a:xfrm>
        <a:prstGeom prst="blockArc">
          <a:avLst>
            <a:gd name="adj1" fmla="val 5400000"/>
            <a:gd name="adj2" fmla="val 8100000"/>
            <a:gd name="adj3" fmla="val 3433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2ABA0-4A74-45A0-8F30-53566CCC4C3E}">
      <dsp:nvSpPr>
        <dsp:cNvPr id="0" name=""/>
        <dsp:cNvSpPr/>
      </dsp:nvSpPr>
      <dsp:spPr>
        <a:xfrm>
          <a:off x="2355674" y="523654"/>
          <a:ext cx="4706281" cy="4706281"/>
        </a:xfrm>
        <a:prstGeom prst="blockArc">
          <a:avLst>
            <a:gd name="adj1" fmla="val 2700000"/>
            <a:gd name="adj2" fmla="val 5400000"/>
            <a:gd name="adj3" fmla="val 343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AB6D63-5F52-40DA-9B4E-DD9F22B44889}">
      <dsp:nvSpPr>
        <dsp:cNvPr id="0" name=""/>
        <dsp:cNvSpPr/>
      </dsp:nvSpPr>
      <dsp:spPr>
        <a:xfrm>
          <a:off x="2355674" y="523654"/>
          <a:ext cx="4706281" cy="4706281"/>
        </a:xfrm>
        <a:prstGeom prst="blockArc">
          <a:avLst>
            <a:gd name="adj1" fmla="val 0"/>
            <a:gd name="adj2" fmla="val 2700000"/>
            <a:gd name="adj3" fmla="val 343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DB0EC-5A5B-442F-9D34-B6BEEBEDA3B1}">
      <dsp:nvSpPr>
        <dsp:cNvPr id="0" name=""/>
        <dsp:cNvSpPr/>
      </dsp:nvSpPr>
      <dsp:spPr>
        <a:xfrm>
          <a:off x="2355674" y="523654"/>
          <a:ext cx="4706281" cy="4706281"/>
        </a:xfrm>
        <a:prstGeom prst="blockArc">
          <a:avLst>
            <a:gd name="adj1" fmla="val 18900000"/>
            <a:gd name="adj2" fmla="val 0"/>
            <a:gd name="adj3" fmla="val 343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046E8-D5F7-4C7D-9E90-2CB19463F337}">
      <dsp:nvSpPr>
        <dsp:cNvPr id="0" name=""/>
        <dsp:cNvSpPr/>
      </dsp:nvSpPr>
      <dsp:spPr>
        <a:xfrm>
          <a:off x="2355674" y="523654"/>
          <a:ext cx="4706281" cy="4706281"/>
        </a:xfrm>
        <a:prstGeom prst="blockArc">
          <a:avLst>
            <a:gd name="adj1" fmla="val 16200000"/>
            <a:gd name="adj2" fmla="val 18900000"/>
            <a:gd name="adj3" fmla="val 343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69C0B0-1D91-4E02-ADDE-6B832BE8210B}">
      <dsp:nvSpPr>
        <dsp:cNvPr id="0" name=""/>
        <dsp:cNvSpPr/>
      </dsp:nvSpPr>
      <dsp:spPr>
        <a:xfrm>
          <a:off x="4316804" y="2448273"/>
          <a:ext cx="967375" cy="81994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500" kern="12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sp:txBody>
      <dsp:txXfrm>
        <a:off x="4458473" y="2568351"/>
        <a:ext cx="684037" cy="579790"/>
      </dsp:txXfrm>
    </dsp:sp>
    <dsp:sp modelId="{A528ECB1-684E-4AA7-A685-16F0E93836C0}">
      <dsp:nvSpPr>
        <dsp:cNvPr id="0" name=""/>
        <dsp:cNvSpPr/>
      </dsp:nvSpPr>
      <dsp:spPr>
        <a:xfrm>
          <a:off x="4147822" y="3053"/>
          <a:ext cx="1121985" cy="112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ЦПЭ</a:t>
          </a:r>
        </a:p>
      </dsp:txBody>
      <dsp:txXfrm>
        <a:off x="4312133" y="167364"/>
        <a:ext cx="793363" cy="793363"/>
      </dsp:txXfrm>
    </dsp:sp>
    <dsp:sp modelId="{CF97536C-2DB9-4CF6-BE81-D43CE2A8995D}">
      <dsp:nvSpPr>
        <dsp:cNvPr id="0" name=""/>
        <dsp:cNvSpPr/>
      </dsp:nvSpPr>
      <dsp:spPr>
        <a:xfrm>
          <a:off x="5783183" y="680442"/>
          <a:ext cx="1121985" cy="11219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РЦИ</a:t>
          </a:r>
        </a:p>
      </dsp:txBody>
      <dsp:txXfrm>
        <a:off x="5947494" y="844753"/>
        <a:ext cx="793363" cy="793363"/>
      </dsp:txXfrm>
    </dsp:sp>
    <dsp:sp modelId="{308A501D-BC66-40EF-9F44-BB373DDBA7A7}">
      <dsp:nvSpPr>
        <dsp:cNvPr id="0" name=""/>
        <dsp:cNvSpPr/>
      </dsp:nvSpPr>
      <dsp:spPr>
        <a:xfrm>
          <a:off x="6460572" y="2315802"/>
          <a:ext cx="1121985" cy="112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ЦИСС</a:t>
          </a:r>
        </a:p>
      </dsp:txBody>
      <dsp:txXfrm>
        <a:off x="6624883" y="2480113"/>
        <a:ext cx="793363" cy="793363"/>
      </dsp:txXfrm>
    </dsp:sp>
    <dsp:sp modelId="{A47A4B52-6100-46E0-B65B-6B66DEE08234}">
      <dsp:nvSpPr>
        <dsp:cNvPr id="0" name=""/>
        <dsp:cNvSpPr/>
      </dsp:nvSpPr>
      <dsp:spPr>
        <a:xfrm>
          <a:off x="5783183" y="3951163"/>
          <a:ext cx="1121985" cy="11219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ЦССИ</a:t>
          </a:r>
        </a:p>
      </dsp:txBody>
      <dsp:txXfrm>
        <a:off x="5947494" y="4115474"/>
        <a:ext cx="793363" cy="793363"/>
      </dsp:txXfrm>
    </dsp:sp>
    <dsp:sp modelId="{04CD88D1-1309-4241-87DF-85032CA48FC5}">
      <dsp:nvSpPr>
        <dsp:cNvPr id="0" name=""/>
        <dsp:cNvSpPr/>
      </dsp:nvSpPr>
      <dsp:spPr>
        <a:xfrm>
          <a:off x="4147822" y="4628552"/>
          <a:ext cx="1121985" cy="112198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ЦНХП</a:t>
          </a:r>
        </a:p>
      </dsp:txBody>
      <dsp:txXfrm>
        <a:off x="4312133" y="4792863"/>
        <a:ext cx="793363" cy="793363"/>
      </dsp:txXfrm>
    </dsp:sp>
    <dsp:sp modelId="{63BABC66-5BDC-4A61-A6BE-6ACCA830DBD5}">
      <dsp:nvSpPr>
        <dsp:cNvPr id="0" name=""/>
        <dsp:cNvSpPr/>
      </dsp:nvSpPr>
      <dsp:spPr>
        <a:xfrm>
          <a:off x="2512462" y="3951163"/>
          <a:ext cx="1121985" cy="112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ЦПП</a:t>
          </a:r>
        </a:p>
      </dsp:txBody>
      <dsp:txXfrm>
        <a:off x="2676773" y="4115474"/>
        <a:ext cx="793363" cy="793363"/>
      </dsp:txXfrm>
    </dsp:sp>
    <dsp:sp modelId="{82060676-1781-44DB-BA1F-8B7D74D5027D}">
      <dsp:nvSpPr>
        <dsp:cNvPr id="0" name=""/>
        <dsp:cNvSpPr/>
      </dsp:nvSpPr>
      <dsp:spPr>
        <a:xfrm>
          <a:off x="1668495" y="2329176"/>
          <a:ext cx="1385203" cy="10952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latin typeface="Sitka Banner" panose="02000505000000020004" pitchFamily="2" charset="0"/>
            </a:rPr>
            <a:t>БИ</a:t>
          </a:r>
        </a:p>
      </dsp:txBody>
      <dsp:txXfrm>
        <a:off x="1871353" y="2489570"/>
        <a:ext cx="979487" cy="774449"/>
      </dsp:txXfrm>
    </dsp:sp>
    <dsp:sp modelId="{BE1E30F4-F7AA-403F-8AA1-D0F91D4AEEC2}">
      <dsp:nvSpPr>
        <dsp:cNvPr id="0" name=""/>
        <dsp:cNvSpPr/>
      </dsp:nvSpPr>
      <dsp:spPr>
        <a:xfrm>
          <a:off x="2512462" y="680442"/>
          <a:ext cx="1121985" cy="112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ЦКР</a:t>
          </a:r>
        </a:p>
      </dsp:txBody>
      <dsp:txXfrm>
        <a:off x="2676773" y="844753"/>
        <a:ext cx="793363" cy="7933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929AC-5922-4795-BA05-4E9515D0462D}">
      <dsp:nvSpPr>
        <dsp:cNvPr id="0" name=""/>
        <dsp:cNvSpPr/>
      </dsp:nvSpPr>
      <dsp:spPr>
        <a:xfrm>
          <a:off x="4945233" y="485261"/>
          <a:ext cx="2816394" cy="2468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Машино-строительный</a:t>
          </a:r>
        </a:p>
      </dsp:txBody>
      <dsp:txXfrm>
        <a:off x="4945233" y="485261"/>
        <a:ext cx="2816394" cy="2468702"/>
      </dsp:txXfrm>
    </dsp:sp>
    <dsp:sp modelId="{1C0CF481-A466-4AF6-BA35-38466D43C5D7}">
      <dsp:nvSpPr>
        <dsp:cNvPr id="0" name=""/>
        <dsp:cNvSpPr/>
      </dsp:nvSpPr>
      <dsp:spPr>
        <a:xfrm>
          <a:off x="1151818" y="4446"/>
          <a:ext cx="6249677" cy="5828384"/>
        </a:xfrm>
        <a:prstGeom prst="circularArrow">
          <a:avLst>
            <a:gd name="adj1" fmla="val 8244"/>
            <a:gd name="adj2" fmla="val 575765"/>
            <a:gd name="adj3" fmla="val 2965467"/>
            <a:gd name="adj4" fmla="val 50643"/>
            <a:gd name="adj5" fmla="val 961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EECC8-E28D-4B17-A4F3-3E11727A468A}">
      <dsp:nvSpPr>
        <dsp:cNvPr id="0" name=""/>
        <dsp:cNvSpPr/>
      </dsp:nvSpPr>
      <dsp:spPr>
        <a:xfrm>
          <a:off x="3042306" y="4082338"/>
          <a:ext cx="2468702" cy="2468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Медицинский туризм</a:t>
          </a:r>
        </a:p>
      </dsp:txBody>
      <dsp:txXfrm>
        <a:off x="3042306" y="4082338"/>
        <a:ext cx="2468702" cy="2468702"/>
      </dsp:txXfrm>
    </dsp:sp>
    <dsp:sp modelId="{C51D207B-868F-44DD-B6C3-4F033DD0AA0B}">
      <dsp:nvSpPr>
        <dsp:cNvPr id="0" name=""/>
        <dsp:cNvSpPr/>
      </dsp:nvSpPr>
      <dsp:spPr>
        <a:xfrm>
          <a:off x="1357093" y="-925"/>
          <a:ext cx="5839128" cy="5839128"/>
        </a:xfrm>
        <a:prstGeom prst="circularArrow">
          <a:avLst>
            <a:gd name="adj1" fmla="val 8244"/>
            <a:gd name="adj2" fmla="val 575765"/>
            <a:gd name="adj3" fmla="val 10173592"/>
            <a:gd name="adj4" fmla="val 7258768"/>
            <a:gd name="adj5" fmla="val 961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90C30A-B79F-4B24-B33B-E069424B8CB8}">
      <dsp:nvSpPr>
        <dsp:cNvPr id="0" name=""/>
        <dsp:cNvSpPr/>
      </dsp:nvSpPr>
      <dsp:spPr>
        <a:xfrm>
          <a:off x="807697" y="485261"/>
          <a:ext cx="2784374" cy="2468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Туристический</a:t>
          </a:r>
        </a:p>
      </dsp:txBody>
      <dsp:txXfrm>
        <a:off x="807697" y="485261"/>
        <a:ext cx="2784374" cy="2468702"/>
      </dsp:txXfrm>
    </dsp:sp>
    <dsp:sp modelId="{76891E58-A84D-45F8-A76A-10B6C17E559F}">
      <dsp:nvSpPr>
        <dsp:cNvPr id="0" name=""/>
        <dsp:cNvSpPr/>
      </dsp:nvSpPr>
      <dsp:spPr>
        <a:xfrm>
          <a:off x="1357093" y="-925"/>
          <a:ext cx="5839128" cy="5839128"/>
        </a:xfrm>
        <a:prstGeom prst="circularArrow">
          <a:avLst>
            <a:gd name="adj1" fmla="val 8244"/>
            <a:gd name="adj2" fmla="val 575765"/>
            <a:gd name="adj3" fmla="val 16595550"/>
            <a:gd name="adj4" fmla="val 15204762"/>
            <a:gd name="adj5" fmla="val 9618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9EE11-CA58-4E2A-89AF-63753A0C82D5}">
      <dsp:nvSpPr>
        <dsp:cNvPr id="0" name=""/>
        <dsp:cNvSpPr/>
      </dsp:nvSpPr>
      <dsp:spPr>
        <a:xfrm>
          <a:off x="2367252" y="500499"/>
          <a:ext cx="4706281" cy="4706281"/>
        </a:xfrm>
        <a:prstGeom prst="blockArc">
          <a:avLst>
            <a:gd name="adj1" fmla="val 13500000"/>
            <a:gd name="adj2" fmla="val 16200000"/>
            <a:gd name="adj3" fmla="val 343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05E62-A3F5-4670-AD48-F00D3104587C}">
      <dsp:nvSpPr>
        <dsp:cNvPr id="0" name=""/>
        <dsp:cNvSpPr/>
      </dsp:nvSpPr>
      <dsp:spPr>
        <a:xfrm>
          <a:off x="2320448" y="558137"/>
          <a:ext cx="4706281" cy="4706281"/>
        </a:xfrm>
        <a:prstGeom prst="blockArc">
          <a:avLst>
            <a:gd name="adj1" fmla="val 10851258"/>
            <a:gd name="adj2" fmla="val 13573274"/>
            <a:gd name="adj3" fmla="val 343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246CB-C8BA-43AA-BA40-EEB89C946A63}">
      <dsp:nvSpPr>
        <dsp:cNvPr id="0" name=""/>
        <dsp:cNvSpPr/>
      </dsp:nvSpPr>
      <dsp:spPr>
        <a:xfrm>
          <a:off x="2320448" y="489171"/>
          <a:ext cx="4706281" cy="4706281"/>
        </a:xfrm>
        <a:prstGeom prst="blockArc">
          <a:avLst>
            <a:gd name="adj1" fmla="val 8026726"/>
            <a:gd name="adj2" fmla="val 10748742"/>
            <a:gd name="adj3" fmla="val 343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D275E2-DAB8-4DA4-8247-A28CA1BAB021}">
      <dsp:nvSpPr>
        <dsp:cNvPr id="0" name=""/>
        <dsp:cNvSpPr/>
      </dsp:nvSpPr>
      <dsp:spPr>
        <a:xfrm>
          <a:off x="2355674" y="523654"/>
          <a:ext cx="4706281" cy="4706281"/>
        </a:xfrm>
        <a:prstGeom prst="blockArc">
          <a:avLst>
            <a:gd name="adj1" fmla="val 5400000"/>
            <a:gd name="adj2" fmla="val 8100000"/>
            <a:gd name="adj3" fmla="val 3433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2ABA0-4A74-45A0-8F30-53566CCC4C3E}">
      <dsp:nvSpPr>
        <dsp:cNvPr id="0" name=""/>
        <dsp:cNvSpPr/>
      </dsp:nvSpPr>
      <dsp:spPr>
        <a:xfrm>
          <a:off x="2355674" y="523654"/>
          <a:ext cx="4706281" cy="4706281"/>
        </a:xfrm>
        <a:prstGeom prst="blockArc">
          <a:avLst>
            <a:gd name="adj1" fmla="val 2700000"/>
            <a:gd name="adj2" fmla="val 5400000"/>
            <a:gd name="adj3" fmla="val 343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AB6D63-5F52-40DA-9B4E-DD9F22B44889}">
      <dsp:nvSpPr>
        <dsp:cNvPr id="0" name=""/>
        <dsp:cNvSpPr/>
      </dsp:nvSpPr>
      <dsp:spPr>
        <a:xfrm>
          <a:off x="2355674" y="523654"/>
          <a:ext cx="4706281" cy="4706281"/>
        </a:xfrm>
        <a:prstGeom prst="blockArc">
          <a:avLst>
            <a:gd name="adj1" fmla="val 0"/>
            <a:gd name="adj2" fmla="val 2700000"/>
            <a:gd name="adj3" fmla="val 343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DB0EC-5A5B-442F-9D34-B6BEEBEDA3B1}">
      <dsp:nvSpPr>
        <dsp:cNvPr id="0" name=""/>
        <dsp:cNvSpPr/>
      </dsp:nvSpPr>
      <dsp:spPr>
        <a:xfrm>
          <a:off x="2355674" y="523654"/>
          <a:ext cx="4706281" cy="4706281"/>
        </a:xfrm>
        <a:prstGeom prst="blockArc">
          <a:avLst>
            <a:gd name="adj1" fmla="val 18900000"/>
            <a:gd name="adj2" fmla="val 0"/>
            <a:gd name="adj3" fmla="val 343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046E8-D5F7-4C7D-9E90-2CB19463F337}">
      <dsp:nvSpPr>
        <dsp:cNvPr id="0" name=""/>
        <dsp:cNvSpPr/>
      </dsp:nvSpPr>
      <dsp:spPr>
        <a:xfrm>
          <a:off x="2355674" y="523654"/>
          <a:ext cx="4706281" cy="4706281"/>
        </a:xfrm>
        <a:prstGeom prst="blockArc">
          <a:avLst>
            <a:gd name="adj1" fmla="val 16200000"/>
            <a:gd name="adj2" fmla="val 18900000"/>
            <a:gd name="adj3" fmla="val 343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69C0B0-1D91-4E02-ADDE-6B832BE8210B}">
      <dsp:nvSpPr>
        <dsp:cNvPr id="0" name=""/>
        <dsp:cNvSpPr/>
      </dsp:nvSpPr>
      <dsp:spPr>
        <a:xfrm>
          <a:off x="4316804" y="2448273"/>
          <a:ext cx="967375" cy="819946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500" kern="1200" dirty="0">
            <a:ln>
              <a:solidFill>
                <a:schemeClr val="bg1"/>
              </a:solidFill>
            </a:ln>
            <a:solidFill>
              <a:schemeClr val="bg1"/>
            </a:solidFill>
          </a:endParaRPr>
        </a:p>
      </dsp:txBody>
      <dsp:txXfrm>
        <a:off x="4458473" y="2568351"/>
        <a:ext cx="684037" cy="579790"/>
      </dsp:txXfrm>
    </dsp:sp>
    <dsp:sp modelId="{A528ECB1-684E-4AA7-A685-16F0E93836C0}">
      <dsp:nvSpPr>
        <dsp:cNvPr id="0" name=""/>
        <dsp:cNvSpPr/>
      </dsp:nvSpPr>
      <dsp:spPr>
        <a:xfrm>
          <a:off x="4147822" y="3053"/>
          <a:ext cx="1121985" cy="112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ЦПЭ</a:t>
          </a:r>
        </a:p>
      </dsp:txBody>
      <dsp:txXfrm>
        <a:off x="4312133" y="167364"/>
        <a:ext cx="793363" cy="793363"/>
      </dsp:txXfrm>
    </dsp:sp>
    <dsp:sp modelId="{CF97536C-2DB9-4CF6-BE81-D43CE2A8995D}">
      <dsp:nvSpPr>
        <dsp:cNvPr id="0" name=""/>
        <dsp:cNvSpPr/>
      </dsp:nvSpPr>
      <dsp:spPr>
        <a:xfrm>
          <a:off x="5783183" y="680442"/>
          <a:ext cx="1121985" cy="11219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РЦИ</a:t>
          </a:r>
        </a:p>
      </dsp:txBody>
      <dsp:txXfrm>
        <a:off x="5947494" y="844753"/>
        <a:ext cx="793363" cy="793363"/>
      </dsp:txXfrm>
    </dsp:sp>
    <dsp:sp modelId="{308A501D-BC66-40EF-9F44-BB373DDBA7A7}">
      <dsp:nvSpPr>
        <dsp:cNvPr id="0" name=""/>
        <dsp:cNvSpPr/>
      </dsp:nvSpPr>
      <dsp:spPr>
        <a:xfrm>
          <a:off x="6460572" y="2315802"/>
          <a:ext cx="1121985" cy="112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ЦИСС</a:t>
          </a:r>
        </a:p>
      </dsp:txBody>
      <dsp:txXfrm>
        <a:off x="6624883" y="2480113"/>
        <a:ext cx="793363" cy="793363"/>
      </dsp:txXfrm>
    </dsp:sp>
    <dsp:sp modelId="{A47A4B52-6100-46E0-B65B-6B66DEE08234}">
      <dsp:nvSpPr>
        <dsp:cNvPr id="0" name=""/>
        <dsp:cNvSpPr/>
      </dsp:nvSpPr>
      <dsp:spPr>
        <a:xfrm>
          <a:off x="5783183" y="3951163"/>
          <a:ext cx="1121985" cy="11219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ЦССИ</a:t>
          </a:r>
        </a:p>
      </dsp:txBody>
      <dsp:txXfrm>
        <a:off x="5947494" y="4115474"/>
        <a:ext cx="793363" cy="793363"/>
      </dsp:txXfrm>
    </dsp:sp>
    <dsp:sp modelId="{04CD88D1-1309-4241-87DF-85032CA48FC5}">
      <dsp:nvSpPr>
        <dsp:cNvPr id="0" name=""/>
        <dsp:cNvSpPr/>
      </dsp:nvSpPr>
      <dsp:spPr>
        <a:xfrm>
          <a:off x="4147822" y="4628552"/>
          <a:ext cx="1121985" cy="112198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ЦНХП</a:t>
          </a:r>
        </a:p>
      </dsp:txBody>
      <dsp:txXfrm>
        <a:off x="4312133" y="4792863"/>
        <a:ext cx="793363" cy="793363"/>
      </dsp:txXfrm>
    </dsp:sp>
    <dsp:sp modelId="{63BABC66-5BDC-4A61-A6BE-6ACCA830DBD5}">
      <dsp:nvSpPr>
        <dsp:cNvPr id="0" name=""/>
        <dsp:cNvSpPr/>
      </dsp:nvSpPr>
      <dsp:spPr>
        <a:xfrm>
          <a:off x="2512462" y="3951163"/>
          <a:ext cx="1121985" cy="112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/>
            <a:t>ЦПП</a:t>
          </a:r>
        </a:p>
      </dsp:txBody>
      <dsp:txXfrm>
        <a:off x="2676773" y="4115474"/>
        <a:ext cx="793363" cy="793363"/>
      </dsp:txXfrm>
    </dsp:sp>
    <dsp:sp modelId="{82060676-1781-44DB-BA1F-8B7D74D5027D}">
      <dsp:nvSpPr>
        <dsp:cNvPr id="0" name=""/>
        <dsp:cNvSpPr/>
      </dsp:nvSpPr>
      <dsp:spPr>
        <a:xfrm>
          <a:off x="1668495" y="2329176"/>
          <a:ext cx="1385203" cy="10952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kern="1200" dirty="0">
              <a:latin typeface="Sitka Banner" panose="02000505000000020004" pitchFamily="2" charset="0"/>
            </a:rPr>
            <a:t>БИ</a:t>
          </a:r>
        </a:p>
      </dsp:txBody>
      <dsp:txXfrm>
        <a:off x="1871353" y="2489570"/>
        <a:ext cx="979487" cy="774449"/>
      </dsp:txXfrm>
    </dsp:sp>
    <dsp:sp modelId="{BE1E30F4-F7AA-403F-8AA1-D0F91D4AEEC2}">
      <dsp:nvSpPr>
        <dsp:cNvPr id="0" name=""/>
        <dsp:cNvSpPr/>
      </dsp:nvSpPr>
      <dsp:spPr>
        <a:xfrm>
          <a:off x="2512462" y="680442"/>
          <a:ext cx="1121985" cy="112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/>
            <a:t>ЦКР</a:t>
          </a:r>
        </a:p>
      </dsp:txBody>
      <dsp:txXfrm>
        <a:off x="2676773" y="844753"/>
        <a:ext cx="793363" cy="793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DF260-E290-4802-AB5B-69D8286DE164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CCF99-12B0-416A-9740-624C72BE2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30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1886298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BE0FB6-8EA7-4D97-90C5-7F55922645C2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57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BE0FB6-8EA7-4D97-90C5-7F55922645C2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285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BE0FB6-8EA7-4D97-90C5-7F55922645C2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20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8675" y="739775"/>
            <a:ext cx="4930775" cy="36972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AF5B9-CC1E-4A3E-B04F-728BB30B0B5D}" type="slidenum">
              <a:rPr lang="ru-RU" smtClean="0"/>
              <a:pPr/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5788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EA04A-1FAA-4033-9EEA-5E945803F1C8}" type="slidenum">
              <a:rPr lang="ru-RU" smtClean="0"/>
              <a:pPr>
                <a:defRPr/>
              </a:pPr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651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EA04A-1FAA-4033-9EEA-5E945803F1C8}" type="slidenum">
              <a:rPr lang="ru-RU" smtClean="0"/>
              <a:pPr>
                <a:defRPr/>
              </a:pPr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732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EA04A-1FAA-4033-9EEA-5E945803F1C8}" type="slidenum">
              <a:rPr lang="ru-RU" smtClean="0"/>
              <a:pPr>
                <a:defRPr/>
              </a:pPr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651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EA04A-1FAA-4033-9EEA-5E945803F1C8}" type="slidenum">
              <a:rPr lang="ru-RU" smtClean="0"/>
              <a:pPr>
                <a:defRPr/>
              </a:pPr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012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FEA04A-1FAA-4033-9EEA-5E945803F1C8}" type="slidenum">
              <a:rPr lang="ru-RU" smtClean="0"/>
              <a:pPr>
                <a:defRPr/>
              </a:pPr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94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607933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CCF99-12B0-416A-9740-624C72BE215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073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1BC7A-CCD2-4EA1-B2AD-F4B8FDD40AD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220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1BC7A-CCD2-4EA1-B2AD-F4B8FDD40AD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919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1BC7A-CCD2-4EA1-B2AD-F4B8FDD40AD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504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61BC7A-CCD2-4EA1-B2AD-F4B8FDD40AD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889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47775" y="1143000"/>
            <a:ext cx="436245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FB82C-153F-4E5B-9C4D-5017BDDBB9A0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575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46188" y="1143000"/>
            <a:ext cx="4365625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914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9D23-099E-4C30-B3DB-D59DEEF060CA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0506-0FA5-40DD-9694-188DC4CD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4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9D23-099E-4C30-B3DB-D59DEEF060CA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0506-0FA5-40DD-9694-188DC4CD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71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9D23-099E-4C30-B3DB-D59DEEF060CA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0506-0FA5-40DD-9694-188DC4CD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956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994810" y="535781"/>
            <a:ext cx="3830837" cy="5786438"/>
          </a:xfrm>
          <a:prstGeom prst="rect">
            <a:avLst/>
          </a:prstGeom>
          <a:ln w="9525">
            <a:round/>
          </a:ln>
        </p:spPr>
        <p:txBody>
          <a:bodyPr lIns="64291" tIns="32145" rIns="64291" bIns="32145">
            <a:noAutofit/>
          </a:bodyPr>
          <a:lstStyle/>
          <a:p>
            <a:endParaRPr/>
          </a:p>
        </p:txBody>
      </p:sp>
      <p:sp>
        <p:nvSpPr>
          <p:cNvPr id="102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5281059" y="535865"/>
            <a:ext cx="3348634" cy="2214563"/>
          </a:xfrm>
          <a:prstGeom prst="rect">
            <a:avLst/>
          </a:prstGeom>
          <a:ln w="9525">
            <a:round/>
          </a:ln>
        </p:spPr>
        <p:txBody>
          <a:bodyPr lIns="64291" tIns="32145" rIns="64291" bIns="32145">
            <a:noAutofit/>
          </a:bodyPr>
          <a:lstStyle/>
          <a:p>
            <a:endParaRPr/>
          </a:p>
        </p:txBody>
      </p:sp>
      <p:sp>
        <p:nvSpPr>
          <p:cNvPr id="103" name="Изображение"/>
          <p:cNvSpPr>
            <a:spLocks noGrp="1"/>
          </p:cNvSpPr>
          <p:nvPr>
            <p:ph type="pic" sz="quarter" idx="15"/>
          </p:nvPr>
        </p:nvSpPr>
        <p:spPr>
          <a:xfrm>
            <a:off x="5281059" y="3232630"/>
            <a:ext cx="3348634" cy="3089673"/>
          </a:xfrm>
          <a:prstGeom prst="rect">
            <a:avLst/>
          </a:prstGeom>
          <a:ln w="9525">
            <a:round/>
          </a:ln>
        </p:spPr>
        <p:txBody>
          <a:bodyPr lIns="64291" tIns="32145" rIns="64291" bIns="32145">
            <a:noAutofit/>
          </a:bodyPr>
          <a:lstStyle/>
          <a:p>
            <a:endParaRPr/>
          </a:p>
        </p:txBody>
      </p:sp>
      <p:sp>
        <p:nvSpPr>
          <p:cNvPr id="10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370721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9D23-099E-4C30-B3DB-D59DEEF060CA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0506-0FA5-40DD-9694-188DC4CD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48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9D23-099E-4C30-B3DB-D59DEEF060CA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0506-0FA5-40DD-9694-188DC4CD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293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9D23-099E-4C30-B3DB-D59DEEF060CA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0506-0FA5-40DD-9694-188DC4CD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15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9D23-099E-4C30-B3DB-D59DEEF060CA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0506-0FA5-40DD-9694-188DC4CD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5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9D23-099E-4C30-B3DB-D59DEEF060CA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0506-0FA5-40DD-9694-188DC4CD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9D23-099E-4C30-B3DB-D59DEEF060CA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0506-0FA5-40DD-9694-188DC4CD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7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9D23-099E-4C30-B3DB-D59DEEF060CA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0506-0FA5-40DD-9694-188DC4CD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997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9D23-099E-4C30-B3DB-D59DEEF060CA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70506-0FA5-40DD-9694-188DC4CD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855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29D23-099E-4C30-B3DB-D59DEEF060CA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70506-0FA5-40DD-9694-188DC4CDC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9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hyperlink" Target="https://docs.google.com/forms/d/1XogDHQza6U0WPD76fuc_3ggWY9tfb3wotrN5_Gemk5Y/edit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jpe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emf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mintrud.karelia.ru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sv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oleObject" Target="../embeddings/oleObject1.bin"/><Relationship Id="rId7" Type="http://schemas.openxmlformats.org/officeDocument/2006/relationships/hyperlink" Target="https://www.nalog.ru/rn77/service/ops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lkip.nalog.ru/calculator" TargetMode="External"/><Relationship Id="rId5" Type="http://schemas.openxmlformats.org/officeDocument/2006/relationships/hyperlink" Target="http://patent.nalog.ru/" TargetMode="External"/><Relationship Id="rId10" Type="http://schemas.openxmlformats.org/officeDocument/2006/relationships/hyperlink" Target="https://www.nalog.ru/rn77/service/nalog_calc/" TargetMode="External"/><Relationship Id="rId4" Type="http://schemas.openxmlformats.org/officeDocument/2006/relationships/image" Target="../media/image108.emf"/><Relationship Id="rId9" Type="http://schemas.openxmlformats.org/officeDocument/2006/relationships/hyperlink" Target="https://www.nalog.ru/rn77/service/calc_transport/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/>
          <a:srcRect t="29636" r="25088"/>
          <a:stretch/>
        </p:blipFill>
        <p:spPr>
          <a:xfrm>
            <a:off x="4216228" y="61577"/>
            <a:ext cx="5683168" cy="5336584"/>
          </a:xfrm>
          <a:prstGeom prst="rect">
            <a:avLst/>
          </a:prstGeom>
        </p:spPr>
      </p:pic>
      <p:sp>
        <p:nvSpPr>
          <p:cNvPr id="23" name="Арка 22"/>
          <p:cNvSpPr/>
          <p:nvPr/>
        </p:nvSpPr>
        <p:spPr>
          <a:xfrm rot="18477485">
            <a:off x="-1840789" y="5123912"/>
            <a:ext cx="4130577" cy="4130577"/>
          </a:xfrm>
          <a:prstGeom prst="blockArc">
            <a:avLst>
              <a:gd name="adj1" fmla="val 14106148"/>
              <a:gd name="adj2" fmla="val 3789708"/>
              <a:gd name="adj3" fmla="val 15986"/>
            </a:avLst>
          </a:prstGeom>
          <a:solidFill>
            <a:srgbClr val="EDD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90997">
              <a:defRPr/>
            </a:pPr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/>
          <a:srcRect l="-17723" t="-26887" r="55976" b="59930"/>
          <a:stretch/>
        </p:blipFill>
        <p:spPr>
          <a:xfrm>
            <a:off x="3463666" y="-1823809"/>
            <a:ext cx="1103855" cy="1194305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-681295" y="-1654213"/>
            <a:ext cx="3017444" cy="673170"/>
            <a:chOff x="958645" y="338545"/>
            <a:chExt cx="4988478" cy="111289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645" y="338545"/>
              <a:ext cx="857250" cy="93821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029172" y="499838"/>
              <a:ext cx="3917951" cy="951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90997">
                <a:lnSpc>
                  <a:spcPct val="120000"/>
                </a:lnSpc>
                <a:defRPr/>
              </a:pPr>
              <a:r>
                <a:rPr lang="ru-RU" sz="900" dirty="0">
                  <a:solidFill>
                    <a:prstClr val="white"/>
                  </a:solidFill>
                  <a:latin typeface="Arial" panose="020B0604020202020204" pitchFamily="34" charset="0"/>
                  <a:ea typeface="Roboto Medium" panose="02000000000000000000" pitchFamily="2" charset="0"/>
                  <a:cs typeface="Arial" panose="020B0604020202020204" pitchFamily="34" charset="0"/>
                </a:rPr>
                <a:t>МИНИСТЕРСТВО ЭКОНОМИЧЕСКОГО РАЗВИТИЯ РОССИЙСКОЙ ФЕДЕРАЦИИ</a:t>
              </a:r>
            </a:p>
          </p:txBody>
        </p:sp>
      </p:grpSp>
      <p:sp>
        <p:nvSpPr>
          <p:cNvPr id="21" name="Арка 20"/>
          <p:cNvSpPr/>
          <p:nvPr/>
        </p:nvSpPr>
        <p:spPr>
          <a:xfrm rot="9900000">
            <a:off x="7747136" y="5522124"/>
            <a:ext cx="2115381" cy="2115381"/>
          </a:xfrm>
          <a:prstGeom prst="blockArc">
            <a:avLst>
              <a:gd name="adj1" fmla="val 19423086"/>
              <a:gd name="adj2" fmla="val 11079722"/>
              <a:gd name="adj3" fmla="val 15520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90997">
              <a:defRPr/>
            </a:pPr>
            <a:endParaRPr lang="ru-RU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lum contrast="-20000"/>
          </a:blip>
          <a:stretch>
            <a:fillRect/>
          </a:stretch>
        </p:blipFill>
        <p:spPr>
          <a:xfrm>
            <a:off x="4943631" y="-719441"/>
            <a:ext cx="1585639" cy="15851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0097" y="464930"/>
            <a:ext cx="695381" cy="18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90997">
              <a:defRPr/>
            </a:pPr>
            <a:endParaRPr lang="ru-RU" sz="153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62688" y="6255081"/>
            <a:ext cx="484278" cy="324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39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/>
          <a:srcRect l="82864"/>
          <a:stretch/>
        </p:blipFill>
        <p:spPr>
          <a:xfrm>
            <a:off x="7248964" y="1978785"/>
            <a:ext cx="1313724" cy="22085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39294" y="416099"/>
            <a:ext cx="1311994" cy="449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39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C92764-18E9-431D-A2EF-039B6F2405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6" t="34062" r="28406" b="12565"/>
          <a:stretch/>
        </p:blipFill>
        <p:spPr>
          <a:xfrm>
            <a:off x="242956" y="1562654"/>
            <a:ext cx="2200165" cy="47703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4A3204-8AB5-4C18-90C6-ECF5DFD4C4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2" y="47466"/>
            <a:ext cx="2641505" cy="1467503"/>
          </a:xfrm>
          <a:prstGeom prst="rect">
            <a:avLst/>
          </a:prstGeom>
        </p:spPr>
      </p:pic>
      <p:pic>
        <p:nvPicPr>
          <p:cNvPr id="26" name="Picture 2" descr="http://xn--37-9kcqjffxnf3b.xn--p1ai/local/templates/illuminator/images/noroot_1.png">
            <a:extLst>
              <a:ext uri="{FF2B5EF4-FFF2-40B4-BE49-F238E27FC236}">
                <a16:creationId xmlns:a16="http://schemas.microsoft.com/office/drawing/2014/main" id="{60B827AA-64F7-43EC-ABDD-EF2B8A3AA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425" y="280801"/>
            <a:ext cx="1366612" cy="114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97A1828-198E-4A5C-B7FC-5FF98E6824CD}"/>
              </a:ext>
            </a:extLst>
          </p:cNvPr>
          <p:cNvSpPr/>
          <p:nvPr/>
        </p:nvSpPr>
        <p:spPr>
          <a:xfrm>
            <a:off x="3325857" y="1514969"/>
            <a:ext cx="3471158" cy="114943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39" dirty="0">
                <a:solidFill>
                  <a:schemeClr val="bg1"/>
                </a:solidFill>
              </a:rPr>
              <a:t>Багрова Наталья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6B12AD-EB7B-42F2-A921-11513CDB2CD4}"/>
              </a:ext>
            </a:extLst>
          </p:cNvPr>
          <p:cNvSpPr/>
          <p:nvPr/>
        </p:nvSpPr>
        <p:spPr>
          <a:xfrm>
            <a:off x="3325856" y="2892997"/>
            <a:ext cx="3471157" cy="611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39" dirty="0"/>
              <a:t>Руководитель центра образовательных и международных программ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73745CF-1DD8-4C19-8956-1545156976CD}"/>
              </a:ext>
            </a:extLst>
          </p:cNvPr>
          <p:cNvSpPr/>
          <p:nvPr/>
        </p:nvSpPr>
        <p:spPr>
          <a:xfrm>
            <a:off x="3325855" y="3800866"/>
            <a:ext cx="3471158" cy="638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39" dirty="0"/>
              <a:t>Бизнес-тренер АО «Корпорация МСП»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51841AE-737A-48E8-8747-CAA3216E9723}"/>
              </a:ext>
            </a:extLst>
          </p:cNvPr>
          <p:cNvSpPr/>
          <p:nvPr/>
        </p:nvSpPr>
        <p:spPr>
          <a:xfrm>
            <a:off x="3325855" y="4750966"/>
            <a:ext cx="3471158" cy="638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39" dirty="0"/>
              <a:t>Юрист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B9B65D3-6076-4521-A8CB-1B0AFDD7BE0E}"/>
              </a:ext>
            </a:extLst>
          </p:cNvPr>
          <p:cNvSpPr/>
          <p:nvPr/>
        </p:nvSpPr>
        <p:spPr>
          <a:xfrm>
            <a:off x="3333493" y="5694791"/>
            <a:ext cx="3471158" cy="638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39" dirty="0"/>
              <a:t>Специалист по налоговым вопросам, маркетингу </a:t>
            </a:r>
          </a:p>
        </p:txBody>
      </p:sp>
    </p:spTree>
    <p:extLst>
      <p:ext uri="{BB962C8B-B14F-4D97-AF65-F5344CB8AC3E}">
        <p14:creationId xmlns:p14="http://schemas.microsoft.com/office/powerpoint/2010/main" val="1192143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4F262D-861D-4294-A261-1CA227F42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28" b="4784"/>
          <a:stretch/>
        </p:blipFill>
        <p:spPr>
          <a:xfrm>
            <a:off x="0" y="836712"/>
            <a:ext cx="9142984" cy="602128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465C739-58FA-4F2C-A926-C2CA77076831}"/>
              </a:ext>
            </a:extLst>
          </p:cNvPr>
          <p:cNvSpPr/>
          <p:nvPr/>
        </p:nvSpPr>
        <p:spPr>
          <a:xfrm>
            <a:off x="1259632" y="116632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Трансграничный инвестиционный навигатор для моногородов»/ CINNAMON</a:t>
            </a:r>
          </a:p>
        </p:txBody>
      </p:sp>
    </p:spTree>
    <p:extLst>
      <p:ext uri="{BB962C8B-B14F-4D97-AF65-F5344CB8AC3E}">
        <p14:creationId xmlns:p14="http://schemas.microsoft.com/office/powerpoint/2010/main" val="2665569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340768"/>
            <a:ext cx="7715200" cy="49006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Объект 7">
            <a:extLst>
              <a:ext uri="{FF2B5EF4-FFF2-40B4-BE49-F238E27FC236}">
                <a16:creationId xmlns:a16="http://schemas.microsoft.com/office/drawing/2014/main" id="{BFF2B75B-5458-4358-9C69-CA75C945DA1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136119" y="332658"/>
          <a:ext cx="9286022" cy="575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0697E21-DBCA-4386-9567-E1C81CAD7E3F}"/>
              </a:ext>
            </a:extLst>
          </p:cNvPr>
          <p:cNvSpPr txBox="1"/>
          <p:nvPr/>
        </p:nvSpPr>
        <p:spPr>
          <a:xfrm>
            <a:off x="4479634" y="2636914"/>
            <a:ext cx="1847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993740-B34F-44EE-A3ED-6C8B2F4866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38" y="2636914"/>
            <a:ext cx="2735652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8851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Центр поддержки предпринимательства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7715250" cy="4446900"/>
          </a:xfrm>
        </p:spPr>
      </p:pic>
    </p:spTree>
    <p:extLst>
      <p:ext uri="{BB962C8B-B14F-4D97-AF65-F5344CB8AC3E}">
        <p14:creationId xmlns:p14="http://schemas.microsoft.com/office/powerpoint/2010/main" val="89159448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715200" cy="868958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Центр </a:t>
            </a:r>
            <a:r>
              <a:rPr lang="ru-RU" sz="3600" b="1"/>
              <a:t>поддержки предпринимательства</a:t>
            </a: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7715200" cy="4900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Центр создан в 2015 года</a:t>
            </a:r>
            <a:r>
              <a:rPr lang="en-US" dirty="0"/>
              <a:t>.</a:t>
            </a:r>
            <a:r>
              <a:rPr lang="ru-RU" dirty="0"/>
              <a:t> Оказывает информационно-консультационную и образовательную поддержку субъектам малого и среднего предпринимательства по различным вопросам предпринимательской деятельности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47146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79" y="2492896"/>
            <a:ext cx="9001000" cy="1143000"/>
          </a:xfrm>
        </p:spPr>
        <p:txBody>
          <a:bodyPr>
            <a:noAutofit/>
          </a:bodyPr>
          <a:lstStyle/>
          <a:p>
            <a:r>
              <a:rPr lang="ru-RU" sz="6000" b="1" dirty="0"/>
              <a:t>Центр поддержки предпринимательства это не деньги</a:t>
            </a:r>
            <a:r>
              <a:rPr lang="en-US" sz="6000" b="1" dirty="0"/>
              <a:t>,</a:t>
            </a:r>
            <a:r>
              <a:rPr lang="ru-RU" sz="6000" b="1" dirty="0"/>
              <a:t> это</a:t>
            </a:r>
            <a:br>
              <a:rPr lang="ru-RU" sz="6000" b="1" dirty="0"/>
            </a:br>
            <a:r>
              <a:rPr lang="ru-RU" sz="6000" b="1" dirty="0"/>
              <a:t> </a:t>
            </a:r>
            <a:r>
              <a:rPr lang="ru-RU" sz="6000" b="1" dirty="0">
                <a:solidFill>
                  <a:srgbClr val="FF0000"/>
                </a:solidFill>
              </a:rPr>
              <a:t>компетенции</a:t>
            </a:r>
          </a:p>
        </p:txBody>
      </p:sp>
    </p:spTree>
    <p:extLst>
      <p:ext uri="{BB962C8B-B14F-4D97-AF65-F5344CB8AC3E}">
        <p14:creationId xmlns:p14="http://schemas.microsoft.com/office/powerpoint/2010/main" val="184403308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Консультации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268760"/>
            <a:ext cx="7715200" cy="490063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По Вопросам</a:t>
            </a:r>
            <a:r>
              <a:rPr lang="en-US" dirty="0"/>
              <a:t>:</a:t>
            </a:r>
            <a:endParaRPr lang="ru-RU" dirty="0"/>
          </a:p>
          <a:p>
            <a:r>
              <a:rPr lang="ru-RU" dirty="0"/>
              <a:t>Начала собственного дела</a:t>
            </a:r>
            <a:r>
              <a:rPr lang="en-US" dirty="0"/>
              <a:t>;</a:t>
            </a:r>
            <a:endParaRPr lang="ru-RU" dirty="0"/>
          </a:p>
          <a:p>
            <a:r>
              <a:rPr lang="ru-RU" dirty="0"/>
              <a:t>Финансового планирования</a:t>
            </a:r>
            <a:r>
              <a:rPr lang="en-US" dirty="0"/>
              <a:t>;</a:t>
            </a:r>
            <a:endParaRPr lang="ru-RU" dirty="0"/>
          </a:p>
          <a:p>
            <a:r>
              <a:rPr lang="ru-RU" dirty="0"/>
              <a:t>Маркетинговое сопровождение деятельности</a:t>
            </a:r>
            <a:r>
              <a:rPr lang="en-US" dirty="0"/>
              <a:t>;</a:t>
            </a:r>
            <a:endParaRPr lang="ru-RU" dirty="0"/>
          </a:p>
          <a:p>
            <a:r>
              <a:rPr lang="ru-RU" dirty="0"/>
              <a:t>Правовое обеспечение деятельности</a:t>
            </a:r>
            <a:r>
              <a:rPr lang="en-US" dirty="0"/>
              <a:t>;</a:t>
            </a:r>
            <a:endParaRPr lang="ru-RU" dirty="0"/>
          </a:p>
          <a:p>
            <a:r>
              <a:rPr lang="ru-RU" dirty="0"/>
              <a:t>Информационное сопровождение</a:t>
            </a:r>
            <a:r>
              <a:rPr lang="en-US" dirty="0"/>
              <a:t>;</a:t>
            </a:r>
            <a:endParaRPr lang="ru-RU" dirty="0"/>
          </a:p>
          <a:p>
            <a:r>
              <a:rPr lang="ru-RU" dirty="0"/>
              <a:t>Подбора персонала</a:t>
            </a:r>
            <a:r>
              <a:rPr lang="en-US" dirty="0"/>
              <a:t>;</a:t>
            </a:r>
            <a:endParaRPr lang="ru-RU" dirty="0"/>
          </a:p>
          <a:p>
            <a:r>
              <a:rPr lang="ru-RU" dirty="0"/>
              <a:t>Получения кредитных ресурсов</a:t>
            </a:r>
            <a:r>
              <a:rPr lang="en-US" dirty="0"/>
              <a:t>;</a:t>
            </a:r>
          </a:p>
          <a:p>
            <a:r>
              <a:rPr lang="ru-RU" dirty="0"/>
              <a:t>Иные консультации.</a:t>
            </a:r>
          </a:p>
        </p:txBody>
      </p:sp>
    </p:spTree>
    <p:extLst>
      <p:ext uri="{BB962C8B-B14F-4D97-AF65-F5344CB8AC3E}">
        <p14:creationId xmlns:p14="http://schemas.microsoft.com/office/powerpoint/2010/main" val="18204238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Мероприятия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268760"/>
            <a:ext cx="7715200" cy="4900634"/>
          </a:xfrm>
        </p:spPr>
        <p:txBody>
          <a:bodyPr>
            <a:normAutofit/>
          </a:bodyPr>
          <a:lstStyle/>
          <a:p>
            <a:r>
              <a:rPr lang="ru-RU" dirty="0"/>
              <a:t>Семинары</a:t>
            </a:r>
          </a:p>
          <a:p>
            <a:r>
              <a:rPr lang="ru-RU" dirty="0"/>
              <a:t>Конференции</a:t>
            </a:r>
          </a:p>
          <a:p>
            <a:r>
              <a:rPr lang="ru-RU" dirty="0"/>
              <a:t>Форумы</a:t>
            </a:r>
          </a:p>
          <a:p>
            <a:r>
              <a:rPr lang="ru-RU" dirty="0"/>
              <a:t>Круглые столы</a:t>
            </a:r>
          </a:p>
          <a:p>
            <a:r>
              <a:rPr lang="ru-RU" dirty="0"/>
              <a:t>Межрегиональные бизнес-миссии</a:t>
            </a:r>
          </a:p>
          <a:p>
            <a:r>
              <a:rPr lang="ru-RU" dirty="0" err="1"/>
              <a:t>Выставочно</a:t>
            </a:r>
            <a:r>
              <a:rPr lang="ru-RU" dirty="0"/>
              <a:t>-ярморочные мероприятия</a:t>
            </a:r>
          </a:p>
          <a:p>
            <a:r>
              <a:rPr lang="ru-RU" dirty="0"/>
              <a:t>Реализация специализированных программ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251151464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5869613-5489-4346-A866-94FCD27EC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9" y="2061622"/>
            <a:ext cx="8427443" cy="2120111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0338C9-53D7-4283-A21E-FDE19CE6F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29" y="849401"/>
            <a:ext cx="1075286" cy="107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15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09" y="196355"/>
            <a:ext cx="8624219" cy="646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6367" t="8056" r="25000" b="5517"/>
          <a:stretch>
            <a:fillRect/>
          </a:stretch>
        </p:blipFill>
        <p:spPr bwMode="auto">
          <a:xfrm>
            <a:off x="1271986" y="1071847"/>
            <a:ext cx="2626542" cy="373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6367" t="8789" r="25000" b="6250"/>
          <a:stretch>
            <a:fillRect/>
          </a:stretch>
        </p:blipFill>
        <p:spPr bwMode="auto">
          <a:xfrm>
            <a:off x="4774041" y="937152"/>
            <a:ext cx="2794897" cy="390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51582" y="4977989"/>
            <a:ext cx="3173818" cy="556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9" b="1" dirty="0">
                <a:latin typeface="Avanti" pitchFamily="34" charset="0"/>
              </a:rPr>
              <a:t>Для потенциальных и начинающих</a:t>
            </a:r>
          </a:p>
          <a:p>
            <a:pPr algn="ctr"/>
            <a:r>
              <a:rPr lang="ru-RU" sz="1509" b="1" dirty="0">
                <a:latin typeface="Avanti" pitchFamily="34" charset="0"/>
              </a:rPr>
              <a:t>Предпринимателей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29880" y="4977989"/>
            <a:ext cx="3704237" cy="556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9" b="1" dirty="0">
                <a:latin typeface="Avanti" pitchFamily="34" charset="0"/>
              </a:rPr>
              <a:t>Для действующих предпринимателей</a:t>
            </a:r>
          </a:p>
          <a:p>
            <a:r>
              <a:rPr lang="ru-RU" sz="1509" b="1" dirty="0">
                <a:latin typeface="Avant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718503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" b="6503"/>
          <a:stretch/>
        </p:blipFill>
        <p:spPr>
          <a:xfrm>
            <a:off x="689604" y="1723410"/>
            <a:ext cx="2820076" cy="46206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6" t="2612" r="2856" b="12188"/>
          <a:stretch/>
        </p:blipFill>
        <p:spPr>
          <a:xfrm>
            <a:off x="4641760" y="1723410"/>
            <a:ext cx="3081978" cy="4615640"/>
          </a:xfrm>
          <a:prstGeom prst="rect">
            <a:avLst/>
          </a:prstGeom>
        </p:spPr>
      </p:pic>
      <p:pic>
        <p:nvPicPr>
          <p:cNvPr id="6" name="Picture 2" descr="http://xn--37-9kcqjffxnf3b.xn--p1ai/local/templates/illuminator/images/noroot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961" y="358725"/>
            <a:ext cx="1506436" cy="12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3B22DC-C7D4-4426-B298-BDAC4CD1724A}"/>
              </a:ext>
            </a:extLst>
          </p:cNvPr>
          <p:cNvSpPr txBox="1"/>
          <p:nvPr/>
        </p:nvSpPr>
        <p:spPr>
          <a:xfrm>
            <a:off x="234608" y="821976"/>
            <a:ext cx="8814304" cy="1039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39" dirty="0"/>
              <a:t> Даты проведения:  09.11.2020-13.11.2020 </a:t>
            </a:r>
          </a:p>
          <a:p>
            <a:endParaRPr lang="ru-RU" sz="1539" dirty="0"/>
          </a:p>
          <a:p>
            <a:r>
              <a:rPr lang="en-US" sz="1539" dirty="0">
                <a:hlinkClick r:id="rId5"/>
              </a:rPr>
              <a:t>https://docs.google.com/forms/d/1XogDHQza6U0WPD76fuc_3ggWY9tfb3wotrN5_Gemk5Y/edit</a:t>
            </a:r>
            <a:r>
              <a:rPr lang="ru-RU" sz="1539" dirty="0"/>
              <a:t>    </a:t>
            </a:r>
          </a:p>
          <a:p>
            <a:endParaRPr lang="ru-RU" sz="1539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5206C5-6D04-4271-9E25-01CC58231C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198" y="3260648"/>
            <a:ext cx="1026562" cy="102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87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Арка 20"/>
          <p:cNvSpPr/>
          <p:nvPr/>
        </p:nvSpPr>
        <p:spPr>
          <a:xfrm rot="9900000">
            <a:off x="7747136" y="5522124"/>
            <a:ext cx="2115381" cy="2115381"/>
          </a:xfrm>
          <a:prstGeom prst="blockArc">
            <a:avLst>
              <a:gd name="adj1" fmla="val 19423086"/>
              <a:gd name="adj2" fmla="val 11079722"/>
              <a:gd name="adj3" fmla="val 15520"/>
            </a:avLst>
          </a:prstGeom>
          <a:solidFill>
            <a:srgbClr val="ED53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92" tIns="39097" rIns="78192" bIns="39097" rtlCol="0" anchor="ctr"/>
          <a:lstStyle/>
          <a:p>
            <a:pPr algn="ctr" defTabSz="390949">
              <a:defRPr/>
            </a:pPr>
            <a:endParaRPr lang="ru-RU" sz="136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098" y="464930"/>
            <a:ext cx="695381" cy="18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92" tIns="39097" rIns="78192" bIns="39097" rtlCol="0" anchor="ctr"/>
          <a:lstStyle/>
          <a:p>
            <a:pPr algn="ctr" defTabSz="390949">
              <a:defRPr/>
            </a:pPr>
            <a:endParaRPr lang="ru-RU" sz="153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62688" y="6255082"/>
            <a:ext cx="484278" cy="324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92" tIns="39097" rIns="78192" bIns="39097" rtlCol="0" anchor="ctr"/>
          <a:lstStyle/>
          <a:p>
            <a:pPr algn="ctr"/>
            <a:endParaRPr lang="ru-RU" sz="1539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/>
          <a:srcRect l="82864"/>
          <a:stretch/>
        </p:blipFill>
        <p:spPr>
          <a:xfrm>
            <a:off x="7772062" y="1241207"/>
            <a:ext cx="1313724" cy="22085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39294" y="416099"/>
            <a:ext cx="1311994" cy="449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8192" tIns="39097" rIns="78192" bIns="39097" rtlCol="0" anchor="ctr"/>
          <a:lstStyle/>
          <a:p>
            <a:pPr algn="ctr"/>
            <a:endParaRPr lang="ru-RU" sz="1539"/>
          </a:p>
        </p:txBody>
      </p:sp>
      <p:graphicFrame>
        <p:nvGraphicFramePr>
          <p:cNvPr id="11" name="Объект 7">
            <a:extLst>
              <a:ext uri="{FF2B5EF4-FFF2-40B4-BE49-F238E27FC236}">
                <a16:creationId xmlns:a16="http://schemas.microsoft.com/office/drawing/2014/main" id="{BFF2B75B-5458-4358-9C69-CA75C945DA1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136118" y="509965"/>
          <a:ext cx="9286022" cy="5424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993740-B34F-44EE-A3ED-6C8B2F4866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38" y="2682272"/>
            <a:ext cx="2735652" cy="11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2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00" y="3140968"/>
            <a:ext cx="9001000" cy="1143000"/>
          </a:xfrm>
        </p:spPr>
        <p:txBody>
          <a:bodyPr>
            <a:noAutofit/>
          </a:bodyPr>
          <a:lstStyle/>
          <a:p>
            <a:r>
              <a:rPr lang="ru-RU" sz="6000" b="1" dirty="0"/>
              <a:t>Ваша компания готова выйти на экспорт</a:t>
            </a:r>
            <a:r>
              <a:rPr lang="en-US" sz="6000" b="1" dirty="0"/>
              <a:t>?</a:t>
            </a:r>
            <a:endParaRPr lang="ru-RU" sz="6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690A88-F8A6-4BA2-B803-63CFC987C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432" y="0"/>
            <a:ext cx="36088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8212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Центр поддержки экспорта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8"/>
            <a:ext cx="7715250" cy="4335641"/>
          </a:xfrm>
        </p:spPr>
      </p:pic>
    </p:spTree>
    <p:extLst>
      <p:ext uri="{BB962C8B-B14F-4D97-AF65-F5344CB8AC3E}">
        <p14:creationId xmlns:p14="http://schemas.microsoft.com/office/powerpoint/2010/main" val="185872246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Центр экспорта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268760"/>
            <a:ext cx="7715200" cy="4900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800" dirty="0"/>
              <a:t>Оказывает консультационные услуги экспортно-ориентированным субъектам малого и среднего предпринимательства Республики Карелия, по вопросам их участия во внешнеэкономической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91021554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/>
              <a:t>Услуги ЦПЭ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340768"/>
            <a:ext cx="7715200" cy="490063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Бизнес-миссии за рубеж</a:t>
            </a:r>
          </a:p>
          <a:p>
            <a:r>
              <a:rPr lang="ru-RU" dirty="0"/>
              <a:t>Реверсные бизнес-миссии</a:t>
            </a:r>
          </a:p>
          <a:p>
            <a:r>
              <a:rPr lang="ru-RU" dirty="0"/>
              <a:t>Международные выставки</a:t>
            </a:r>
          </a:p>
          <a:p>
            <a:r>
              <a:rPr lang="ru-RU" dirty="0"/>
              <a:t>Размещение на международных электронных торговых площадках(возможные варианты – </a:t>
            </a:r>
            <a:r>
              <a:rPr lang="en-US" dirty="0"/>
              <a:t>Amazon, eBay, Alibaba, </a:t>
            </a:r>
            <a:r>
              <a:rPr lang="en-US" dirty="0" err="1"/>
              <a:t>Europages</a:t>
            </a:r>
            <a:r>
              <a:rPr lang="en-US" dirty="0"/>
              <a:t> </a:t>
            </a:r>
            <a:r>
              <a:rPr lang="ru-RU" dirty="0"/>
              <a:t>и др.) </a:t>
            </a:r>
          </a:p>
          <a:p>
            <a:r>
              <a:rPr lang="ru-RU" dirty="0"/>
              <a:t>Создание/модернизация сайтов на иностранном языке</a:t>
            </a:r>
          </a:p>
          <a:p>
            <a:r>
              <a:rPr lang="ru-RU" dirty="0"/>
              <a:t>Семинары Школы экспорта АО «РЭЦ»</a:t>
            </a:r>
          </a:p>
        </p:txBody>
      </p:sp>
    </p:spTree>
    <p:extLst>
      <p:ext uri="{BB962C8B-B14F-4D97-AF65-F5344CB8AC3E}">
        <p14:creationId xmlns:p14="http://schemas.microsoft.com/office/powerpoint/2010/main" val="197018731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79" y="2492896"/>
            <a:ext cx="9001000" cy="1143000"/>
          </a:xfrm>
        </p:spPr>
        <p:txBody>
          <a:bodyPr>
            <a:noAutofit/>
          </a:bodyPr>
          <a:lstStyle/>
          <a:p>
            <a:r>
              <a:rPr lang="ru-RU" sz="6000" b="1" dirty="0"/>
              <a:t>Вы хотите найти партнеров и расширить бизнес</a:t>
            </a:r>
            <a:r>
              <a:rPr lang="en-US" sz="6000" b="1" dirty="0"/>
              <a:t>?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411119828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Центр кластерного развития</a:t>
            </a:r>
            <a:endParaRPr lang="ru-RU" sz="3600" b="1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1272FA6-16B1-42AC-BA0D-898621A1C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1268762"/>
            <a:ext cx="8057603" cy="4690247"/>
          </a:xfrm>
        </p:spPr>
      </p:pic>
    </p:spTree>
    <p:extLst>
      <p:ext uri="{BB962C8B-B14F-4D97-AF65-F5344CB8AC3E}">
        <p14:creationId xmlns:p14="http://schemas.microsoft.com/office/powerpoint/2010/main" val="9122562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4A2DD7B-EAAC-477D-8B6F-9FEC56F5AAA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23850" y="44450"/>
          <a:ext cx="8569325" cy="655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98A1E2A-05CD-4B2A-880F-5967F6077444}"/>
              </a:ext>
            </a:extLst>
          </p:cNvPr>
          <p:cNvSpPr txBox="1"/>
          <p:nvPr/>
        </p:nvSpPr>
        <p:spPr>
          <a:xfrm>
            <a:off x="3420380" y="2459276"/>
            <a:ext cx="2376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dirty="0"/>
              <a:t>Кластер</a:t>
            </a:r>
          </a:p>
        </p:txBody>
      </p:sp>
    </p:spTree>
    <p:extLst>
      <p:ext uri="{BB962C8B-B14F-4D97-AF65-F5344CB8AC3E}">
        <p14:creationId xmlns:p14="http://schemas.microsoft.com/office/powerpoint/2010/main" val="1186460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41899"/>
            <a:ext cx="2808312" cy="129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olzovatel\Desktop\ffff\КОРПОРАЦИЯ\Презентахи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458" y="5373216"/>
            <a:ext cx="870542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1">
            <a:extLst>
              <a:ext uri="{FF2B5EF4-FFF2-40B4-BE49-F238E27FC236}">
                <a16:creationId xmlns:a16="http://schemas.microsoft.com/office/drawing/2014/main" id="{4FCEB86B-10C7-49EF-92C8-E15C0D693490}"/>
              </a:ext>
            </a:extLst>
          </p:cNvPr>
          <p:cNvSpPr/>
          <p:nvPr/>
        </p:nvSpPr>
        <p:spPr>
          <a:xfrm>
            <a:off x="467543" y="260648"/>
            <a:ext cx="8424937" cy="830675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ТЕРРИТОРИАЛЬНЫЙ КЛАСТЕР</a:t>
            </a:r>
            <a:endParaRPr lang="ru-RU" sz="3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ounded Rectangle 124">
            <a:extLst>
              <a:ext uri="{FF2B5EF4-FFF2-40B4-BE49-F238E27FC236}">
                <a16:creationId xmlns:a16="http://schemas.microsoft.com/office/drawing/2014/main" id="{D921B913-9575-4474-B938-1BA1710CA0ED}"/>
              </a:ext>
            </a:extLst>
          </p:cNvPr>
          <p:cNvSpPr/>
          <p:nvPr/>
        </p:nvSpPr>
        <p:spPr>
          <a:xfrm>
            <a:off x="557553" y="1373022"/>
            <a:ext cx="8028893" cy="2344009"/>
          </a:xfrm>
          <a:prstGeom prst="roundRect">
            <a:avLst/>
          </a:prstGeom>
          <a:gradFill flip="none" rotWithShape="1">
            <a:gsLst>
              <a:gs pos="88000">
                <a:schemeClr val="bg2">
                  <a:lumMod val="75000"/>
                  <a:alpha val="54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53000">
                <a:schemeClr val="accent1">
                  <a:lumMod val="30000"/>
                  <a:lumOff val="70000"/>
                  <a:alpha val="3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Кластер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– это добровольное партнерское объединение географически сконцентрированных взаимосвязанных компаний и организаций в отдельной отрасли или во взаимодействующих областях. </a:t>
            </a:r>
          </a:p>
          <a:p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Территориальный кластер имеет органы управления кластером, программные документы, определяющие направления развития участников кластера, и совместные кластерные проекты. </a:t>
            </a:r>
          </a:p>
          <a:p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Компании в кластере одновременно и партнеры и конкуренты.</a:t>
            </a:r>
          </a:p>
        </p:txBody>
      </p:sp>
      <p:sp>
        <p:nvSpPr>
          <p:cNvPr id="8" name="Rounded Rectangle 124">
            <a:extLst>
              <a:ext uri="{FF2B5EF4-FFF2-40B4-BE49-F238E27FC236}">
                <a16:creationId xmlns:a16="http://schemas.microsoft.com/office/drawing/2014/main" id="{D5F9A802-D893-4481-B443-762DC6499B35}"/>
              </a:ext>
            </a:extLst>
          </p:cNvPr>
          <p:cNvSpPr/>
          <p:nvPr/>
        </p:nvSpPr>
        <p:spPr>
          <a:xfrm>
            <a:off x="547044" y="3883404"/>
            <a:ext cx="8028893" cy="1323439"/>
          </a:xfrm>
          <a:prstGeom prst="roundRect">
            <a:avLst/>
          </a:prstGeom>
          <a:gradFill flip="none" rotWithShape="1">
            <a:gsLst>
              <a:gs pos="88000">
                <a:schemeClr val="bg2">
                  <a:lumMod val="75000"/>
                  <a:alpha val="54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53000">
                <a:schemeClr val="accent1">
                  <a:lumMod val="30000"/>
                  <a:lumOff val="70000"/>
                  <a:alpha val="3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Зачем вступать в кластер?</a:t>
            </a:r>
          </a:p>
          <a:p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Кластер для компаний – это способ взаимодействия с партнерами и решение важных, но не профильных задач, возможность реализации сложных проектов, требующих большого числа участников и привлечения финансирования для них</a:t>
            </a:r>
          </a:p>
        </p:txBody>
      </p:sp>
    </p:spTree>
    <p:extLst>
      <p:ext uri="{BB962C8B-B14F-4D97-AF65-F5344CB8AC3E}">
        <p14:creationId xmlns:p14="http://schemas.microsoft.com/office/powerpoint/2010/main" val="2866322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5172" y="0"/>
            <a:ext cx="8352928" cy="1191816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Меры поддержки участников территориального кластера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27845"/>
            <a:ext cx="2808312" cy="129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olzovatel\Desktop\ffff\КОРПОРАЦИЯ\Презентахи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125" y="5041764"/>
            <a:ext cx="1064875" cy="181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445" y="1380583"/>
            <a:ext cx="9045555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buFont typeface="Arial" panose="020B0604020202020204" pitchFamily="34" charset="0"/>
              <a:buChar char="•"/>
              <a:defRPr sz="2000" b="1"/>
            </a:lvl1pPr>
          </a:lstStyle>
          <a:p>
            <a:r>
              <a:rPr lang="ru-RU" dirty="0"/>
              <a:t>Проведение форумов, конференций </a:t>
            </a:r>
            <a:r>
              <a:rPr lang="en-US" b="0" dirty="0"/>
              <a:t>– </a:t>
            </a:r>
            <a:r>
              <a:rPr lang="ru-RU" b="0" dirty="0"/>
              <a:t>в 2020 году планируется проведение Медицинского форума, Туристский форум  «Добро пожаловать в Легендарную Карелию»; Международный кинофорум «Северное кино»;</a:t>
            </a:r>
          </a:p>
          <a:p>
            <a:endParaRPr lang="ru-RU" sz="500" dirty="0"/>
          </a:p>
          <a:p>
            <a:endParaRPr lang="ru-RU" sz="200" dirty="0"/>
          </a:p>
          <a:p>
            <a:r>
              <a:rPr lang="ru-RU" dirty="0"/>
              <a:t>Организация участия предприятий МСП, являющихся участниками кластеров, на отраслевых российских и зарубежных выставочных площадках (оплата организационного взноса, аренда выставочной площади и выставочного оборудования, застройка стенда) </a:t>
            </a:r>
            <a:r>
              <a:rPr lang="ru-RU" b="0" dirty="0"/>
              <a:t>– в 2020 году планируется оказать поддержку участникам  кластеров в 6 выставках;</a:t>
            </a:r>
          </a:p>
          <a:p>
            <a:endParaRPr lang="ru-RU" sz="500" dirty="0"/>
          </a:p>
          <a:p>
            <a:r>
              <a:rPr lang="ru-RU" dirty="0"/>
              <a:t> Обучение для МСП участников кластеров, курсы повышения квалификации с привлечением экспертов;</a:t>
            </a:r>
          </a:p>
          <a:p>
            <a:pPr marL="0" indent="0">
              <a:buNone/>
            </a:pPr>
            <a:endParaRPr lang="ru-RU" sz="500" dirty="0"/>
          </a:p>
          <a:p>
            <a:r>
              <a:rPr lang="ru-RU" dirty="0"/>
              <a:t>Проведение межрегиональных бизнес-миссий для предприятий МСП, участников кластеров.</a:t>
            </a:r>
          </a:p>
        </p:txBody>
      </p:sp>
    </p:spTree>
    <p:extLst>
      <p:ext uri="{BB962C8B-B14F-4D97-AF65-F5344CB8AC3E}">
        <p14:creationId xmlns:p14="http://schemas.microsoft.com/office/powerpoint/2010/main" val="3593925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133376"/>
            <a:ext cx="8352928" cy="518245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Как формируется территориальный кластер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27845"/>
            <a:ext cx="2808312" cy="129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olzovatel\Desktop\ffff\КОРПОРАЦИЯ\Презентахи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323668"/>
            <a:ext cx="899592" cy="15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24">
            <a:extLst>
              <a:ext uri="{FF2B5EF4-FFF2-40B4-BE49-F238E27FC236}">
                <a16:creationId xmlns:a16="http://schemas.microsoft.com/office/drawing/2014/main" id="{AE1897F2-90B8-4E9E-8B24-99977219DAED}"/>
              </a:ext>
            </a:extLst>
          </p:cNvPr>
          <p:cNvSpPr/>
          <p:nvPr/>
        </p:nvSpPr>
        <p:spPr>
          <a:xfrm>
            <a:off x="488383" y="868995"/>
            <a:ext cx="8123177" cy="831063"/>
          </a:xfrm>
          <a:prstGeom prst="roundRect">
            <a:avLst/>
          </a:prstGeom>
          <a:gradFill flip="none" rotWithShape="1">
            <a:gsLst>
              <a:gs pos="88000">
                <a:schemeClr val="bg2">
                  <a:lumMod val="75000"/>
                  <a:alpha val="54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53000">
                <a:schemeClr val="accent1">
                  <a:lumMod val="30000"/>
                  <a:lumOff val="70000"/>
                  <a:alpha val="3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Кластерная инициатива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это намерение двух и более участников кластера (потенциальных участников) по взаимодействию в рамках совместного (кластерного) проекта для обеспечения роста их конкурентоспособности</a:t>
            </a:r>
            <a:endParaRPr lang="ru-RU" sz="1600" dirty="0"/>
          </a:p>
        </p:txBody>
      </p:sp>
      <p:sp>
        <p:nvSpPr>
          <p:cNvPr id="9" name="Rounded Rectangle 124">
            <a:extLst>
              <a:ext uri="{FF2B5EF4-FFF2-40B4-BE49-F238E27FC236}">
                <a16:creationId xmlns:a16="http://schemas.microsoft.com/office/drawing/2014/main" id="{E34640F2-0901-4EB7-8277-2CE953E5B826}"/>
              </a:ext>
            </a:extLst>
          </p:cNvPr>
          <p:cNvSpPr/>
          <p:nvPr/>
        </p:nvSpPr>
        <p:spPr>
          <a:xfrm>
            <a:off x="494320" y="1882499"/>
            <a:ext cx="8123177" cy="518245"/>
          </a:xfrm>
          <a:prstGeom prst="roundRect">
            <a:avLst/>
          </a:prstGeom>
          <a:gradFill flip="none" rotWithShape="1">
            <a:gsLst>
              <a:gs pos="88000">
                <a:schemeClr val="bg2">
                  <a:lumMod val="75000"/>
                  <a:alpha val="54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53000">
                <a:schemeClr val="accent1">
                  <a:lumMod val="30000"/>
                  <a:lumOff val="70000"/>
                  <a:alpha val="3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Решение о создании кластера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необходимо наличие документа о создании кластера </a:t>
            </a:r>
            <a:endParaRPr lang="ru-RU" sz="1600" dirty="0"/>
          </a:p>
        </p:txBody>
      </p:sp>
      <p:sp>
        <p:nvSpPr>
          <p:cNvPr id="10" name="Rounded Rectangle 124">
            <a:extLst>
              <a:ext uri="{FF2B5EF4-FFF2-40B4-BE49-F238E27FC236}">
                <a16:creationId xmlns:a16="http://schemas.microsoft.com/office/drawing/2014/main" id="{376DD11B-3DCE-4ACF-A815-A7ED94FF0F1C}"/>
              </a:ext>
            </a:extLst>
          </p:cNvPr>
          <p:cNvSpPr/>
          <p:nvPr/>
        </p:nvSpPr>
        <p:spPr>
          <a:xfrm>
            <a:off x="488383" y="2579783"/>
            <a:ext cx="8123177" cy="791165"/>
          </a:xfrm>
          <a:prstGeom prst="roundRect">
            <a:avLst/>
          </a:prstGeom>
          <a:gradFill flip="none" rotWithShape="1">
            <a:gsLst>
              <a:gs pos="88000">
                <a:schemeClr val="bg2">
                  <a:lumMod val="75000"/>
                  <a:alpha val="54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53000">
                <a:schemeClr val="accent1">
                  <a:lumMod val="30000"/>
                  <a:lumOff val="70000"/>
                  <a:alpha val="3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Соглашение между участниками кластера и ЦКР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на начальном этапе формирования кластера, Центр кластерного развития выступает координатором кластера, реализуя функции управляющей компании кластера</a:t>
            </a:r>
            <a:endParaRPr lang="ru-RU" sz="1600" dirty="0"/>
          </a:p>
        </p:txBody>
      </p:sp>
      <p:sp>
        <p:nvSpPr>
          <p:cNvPr id="11" name="Rounded Rectangle 124">
            <a:extLst>
              <a:ext uri="{FF2B5EF4-FFF2-40B4-BE49-F238E27FC236}">
                <a16:creationId xmlns:a16="http://schemas.microsoft.com/office/drawing/2014/main" id="{376B7E28-EA0E-4219-A090-A82AF30755C3}"/>
              </a:ext>
            </a:extLst>
          </p:cNvPr>
          <p:cNvSpPr/>
          <p:nvPr/>
        </p:nvSpPr>
        <p:spPr>
          <a:xfrm>
            <a:off x="488381" y="3563143"/>
            <a:ext cx="8123177" cy="493950"/>
          </a:xfrm>
          <a:prstGeom prst="roundRect">
            <a:avLst/>
          </a:prstGeom>
          <a:gradFill flip="none" rotWithShape="1">
            <a:gsLst>
              <a:gs pos="88000">
                <a:schemeClr val="bg2">
                  <a:lumMod val="75000"/>
                  <a:alpha val="54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53000">
                <a:schemeClr val="accent1">
                  <a:lumMod val="30000"/>
                  <a:lumOff val="70000"/>
                  <a:alpha val="3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программы развития кластера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Центр кластерного развития</a:t>
            </a:r>
            <a:endParaRPr lang="ru-RU" sz="1600" dirty="0"/>
          </a:p>
        </p:txBody>
      </p:sp>
      <p:sp>
        <p:nvSpPr>
          <p:cNvPr id="12" name="Rounded Rectangle 124">
            <a:extLst>
              <a:ext uri="{FF2B5EF4-FFF2-40B4-BE49-F238E27FC236}">
                <a16:creationId xmlns:a16="http://schemas.microsoft.com/office/drawing/2014/main" id="{F6DA8366-F274-43BE-A982-5185F630B3D8}"/>
              </a:ext>
            </a:extLst>
          </p:cNvPr>
          <p:cNvSpPr/>
          <p:nvPr/>
        </p:nvSpPr>
        <p:spPr>
          <a:xfrm>
            <a:off x="488381" y="4258842"/>
            <a:ext cx="8123177" cy="493950"/>
          </a:xfrm>
          <a:prstGeom prst="roundRect">
            <a:avLst/>
          </a:prstGeom>
          <a:gradFill flip="none" rotWithShape="1">
            <a:gsLst>
              <a:gs pos="88000">
                <a:schemeClr val="bg2">
                  <a:lumMod val="75000"/>
                  <a:alpha val="54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35000">
                <a:schemeClr val="accent1">
                  <a:lumMod val="45000"/>
                  <a:lumOff val="55000"/>
                </a:schemeClr>
              </a:gs>
              <a:gs pos="53000">
                <a:schemeClr val="accent1">
                  <a:lumMod val="30000"/>
                  <a:lumOff val="70000"/>
                  <a:alpha val="3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кооперации между участниками. Реализация совместных кластерных проектов. </a:t>
            </a:r>
            <a:endParaRPr lang="ru-RU" sz="1600" dirty="0"/>
          </a:p>
        </p:txBody>
      </p:sp>
      <p:sp>
        <p:nvSpPr>
          <p:cNvPr id="13" name="Скругленный прямоугольник 1">
            <a:extLst>
              <a:ext uri="{FF2B5EF4-FFF2-40B4-BE49-F238E27FC236}">
                <a16:creationId xmlns:a16="http://schemas.microsoft.com/office/drawing/2014/main" id="{E6C2782E-5B6D-47DB-9FE2-27FE2B9BAD9B}"/>
              </a:ext>
            </a:extLst>
          </p:cNvPr>
          <p:cNvSpPr/>
          <p:nvPr/>
        </p:nvSpPr>
        <p:spPr>
          <a:xfrm>
            <a:off x="316199" y="4843779"/>
            <a:ext cx="8352928" cy="518245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Центр кластерного развития оказывает поддержку участникам кластера на каждом этапе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D2351047-8EBF-4688-A3AE-49CCFC49AF9E}"/>
              </a:ext>
            </a:extLst>
          </p:cNvPr>
          <p:cNvSpPr/>
          <p:nvPr/>
        </p:nvSpPr>
        <p:spPr>
          <a:xfrm>
            <a:off x="4139952" y="1700058"/>
            <a:ext cx="288032" cy="179039"/>
          </a:xfrm>
          <a:prstGeom prst="down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749D72BE-843B-4531-B7C4-877D5BB61EE2}"/>
              </a:ext>
            </a:extLst>
          </p:cNvPr>
          <p:cNvSpPr/>
          <p:nvPr/>
        </p:nvSpPr>
        <p:spPr>
          <a:xfrm>
            <a:off x="4139952" y="2399134"/>
            <a:ext cx="288032" cy="179039"/>
          </a:xfrm>
          <a:prstGeom prst="down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7B497D91-8A1D-4166-AC80-C2DE267174BA}"/>
              </a:ext>
            </a:extLst>
          </p:cNvPr>
          <p:cNvSpPr/>
          <p:nvPr/>
        </p:nvSpPr>
        <p:spPr>
          <a:xfrm>
            <a:off x="4139952" y="3384104"/>
            <a:ext cx="288032" cy="179039"/>
          </a:xfrm>
          <a:prstGeom prst="down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C0543CB7-60E9-40C8-9976-688805F21779}"/>
              </a:ext>
            </a:extLst>
          </p:cNvPr>
          <p:cNvSpPr/>
          <p:nvPr/>
        </p:nvSpPr>
        <p:spPr>
          <a:xfrm>
            <a:off x="4128757" y="4067216"/>
            <a:ext cx="288032" cy="179039"/>
          </a:xfrm>
          <a:prstGeom prst="down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868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57" y="182216"/>
            <a:ext cx="9148065" cy="646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81607" y="644866"/>
            <a:ext cx="7715201" cy="5366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Инфраструктура центра Мой бизнес</a:t>
            </a:r>
          </a:p>
          <a:p>
            <a:r>
              <a:rPr lang="ru-RU" dirty="0"/>
              <a:t>Переговорные комнаты</a:t>
            </a:r>
            <a:r>
              <a:rPr lang="en-US" dirty="0"/>
              <a:t>;</a:t>
            </a:r>
            <a:endParaRPr lang="ru-RU" dirty="0"/>
          </a:p>
          <a:p>
            <a:r>
              <a:rPr lang="ru-RU" dirty="0" err="1"/>
              <a:t>Конференц</a:t>
            </a:r>
            <a:r>
              <a:rPr lang="ru-RU" dirty="0"/>
              <a:t> зал</a:t>
            </a:r>
            <a:r>
              <a:rPr lang="en-US" dirty="0"/>
              <a:t>;</a:t>
            </a:r>
            <a:endParaRPr lang="ru-RU" dirty="0"/>
          </a:p>
          <a:p>
            <a:r>
              <a:rPr lang="ru-RU" dirty="0"/>
              <a:t>Институты развития</a:t>
            </a:r>
            <a:r>
              <a:rPr lang="en-US" dirty="0"/>
              <a:t>;</a:t>
            </a:r>
            <a:endParaRPr lang="ru-RU" dirty="0"/>
          </a:p>
          <a:p>
            <a:r>
              <a:rPr lang="ru-RU" dirty="0"/>
              <a:t>МФЦ для бизнеса</a:t>
            </a:r>
            <a:r>
              <a:rPr lang="en-US" dirty="0"/>
              <a:t>;</a:t>
            </a:r>
            <a:endParaRPr lang="ru-RU" dirty="0"/>
          </a:p>
          <a:p>
            <a:r>
              <a:rPr lang="ru-RU" dirty="0"/>
              <a:t>Коворкинг пространство</a:t>
            </a:r>
            <a:r>
              <a:rPr lang="en-US" dirty="0"/>
              <a:t>;</a:t>
            </a:r>
            <a:endParaRPr lang="ru-RU" dirty="0"/>
          </a:p>
          <a:p>
            <a:r>
              <a:rPr lang="ru-RU" dirty="0"/>
              <a:t>Широкий спектр комплексных услуг для бизнеса</a:t>
            </a:r>
            <a:r>
              <a:rPr lang="en-US" dirty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57129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5172" y="0"/>
            <a:ext cx="8352928" cy="1191816"/>
          </a:xfrm>
          <a:prstGeom prst="roundRect">
            <a:avLst/>
          </a:prstGeom>
          <a:solidFill>
            <a:schemeClr val="accent1">
              <a:alpha val="36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Территориальные кластеры Республики Карелия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27845"/>
            <a:ext cx="2808312" cy="129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olzovatel\Desktop\ffff\КОРПОРАЦИЯ\Презентахи\im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125" y="5041764"/>
            <a:ext cx="1064875" cy="181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445" y="1301449"/>
            <a:ext cx="904555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buFont typeface="Arial" panose="020B0604020202020204" pitchFamily="34" charset="0"/>
              <a:buChar char="•"/>
              <a:defRPr sz="2000" b="1"/>
            </a:lvl1pPr>
          </a:lstStyle>
          <a:p>
            <a:r>
              <a:rPr lang="ru-RU" dirty="0"/>
              <a:t>Машиностроительный территориальный кластер (6 участников) </a:t>
            </a:r>
            <a:r>
              <a:rPr lang="ru-RU" b="0" i="1" dirty="0"/>
              <a:t>– формируется с 2018 года</a:t>
            </a:r>
          </a:p>
          <a:p>
            <a:endParaRPr lang="ru-RU" sz="800" b="0" i="1" dirty="0"/>
          </a:p>
          <a:p>
            <a:r>
              <a:rPr lang="ru-RU" dirty="0"/>
              <a:t>Туристический территориальный кластер (72 участника) </a:t>
            </a:r>
            <a:r>
              <a:rPr lang="ru-RU" b="0" i="1" dirty="0"/>
              <a:t>– формируется с 2018 года</a:t>
            </a:r>
          </a:p>
          <a:p>
            <a:endParaRPr lang="ru-RU" sz="800" dirty="0"/>
          </a:p>
          <a:p>
            <a:r>
              <a:rPr lang="ru-RU" dirty="0"/>
              <a:t>Медицинский территориальный кластер (21 участник) </a:t>
            </a:r>
            <a:r>
              <a:rPr lang="ru-RU" b="0" i="1" dirty="0"/>
              <a:t>– формируется с 2019 года</a:t>
            </a:r>
          </a:p>
          <a:p>
            <a:endParaRPr lang="ru-RU" sz="1000" dirty="0"/>
          </a:p>
          <a:p>
            <a:r>
              <a:rPr lang="ru-RU" dirty="0"/>
              <a:t>Кинематографический территориальный кластер (7 участников) </a:t>
            </a:r>
            <a:r>
              <a:rPr lang="ru-RU" b="0" i="1" dirty="0"/>
              <a:t>– формируется с 2020 года</a:t>
            </a:r>
          </a:p>
          <a:p>
            <a:endParaRPr lang="ru-RU" sz="800" b="0" i="1" dirty="0"/>
          </a:p>
          <a:p>
            <a:r>
              <a:rPr lang="ru-RU" i="1" dirty="0"/>
              <a:t>Сельскохозяйственный территориальный кластер</a:t>
            </a:r>
            <a:r>
              <a:rPr lang="ru-RU" b="0" i="1" dirty="0"/>
              <a:t> – потенциальный кластер</a:t>
            </a:r>
          </a:p>
          <a:p>
            <a:r>
              <a:rPr lang="ru-RU" i="1" dirty="0"/>
              <a:t>Территориальный кластер камнеобработки </a:t>
            </a:r>
            <a:r>
              <a:rPr lang="ru-RU" b="0" i="1" dirty="0"/>
              <a:t>– потенциальный кластер</a:t>
            </a:r>
          </a:p>
          <a:p>
            <a:endParaRPr lang="ru-RU" b="0" dirty="0"/>
          </a:p>
          <a:p>
            <a:endParaRPr lang="ru-RU" sz="500" dirty="0"/>
          </a:p>
          <a:p>
            <a:endParaRPr lang="ru-RU" sz="200" dirty="0"/>
          </a:p>
          <a:p>
            <a:pPr marL="0" indent="0">
              <a:buNone/>
            </a:pPr>
            <a:endParaRPr lang="ru-RU" sz="500" dirty="0"/>
          </a:p>
        </p:txBody>
      </p:sp>
    </p:spTree>
    <p:extLst>
      <p:ext uri="{BB962C8B-B14F-4D97-AF65-F5344CB8AC3E}">
        <p14:creationId xmlns:p14="http://schemas.microsoft.com/office/powerpoint/2010/main" val="4059543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24" y="1844824"/>
            <a:ext cx="9001000" cy="1143000"/>
          </a:xfrm>
        </p:spPr>
        <p:txBody>
          <a:bodyPr>
            <a:noAutofit/>
          </a:bodyPr>
          <a:lstStyle/>
          <a:p>
            <a:r>
              <a:rPr lang="ru-RU" sz="6000" b="1" dirty="0"/>
              <a:t>У вас производственная компания</a:t>
            </a:r>
            <a:r>
              <a:rPr lang="en-US" sz="6000" b="1" dirty="0"/>
              <a:t>?</a:t>
            </a:r>
            <a:endParaRPr lang="ru-RU" sz="6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293096"/>
            <a:ext cx="3605766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4950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2564904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/>
              <a:t>Региональный центр инжиниринга</a:t>
            </a:r>
            <a:endParaRPr lang="ru-RU" sz="4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AA93A9-6F37-48EA-96A6-081EE6E51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0648"/>
            <a:ext cx="3455995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15154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23" y="908720"/>
            <a:ext cx="9001000" cy="1143000"/>
          </a:xfrm>
        </p:spPr>
        <p:txBody>
          <a:bodyPr>
            <a:noAutofit/>
          </a:bodyPr>
          <a:lstStyle/>
          <a:p>
            <a:r>
              <a:rPr lang="ru-RU" sz="6000" b="1" dirty="0"/>
              <a:t>Патент</a:t>
            </a:r>
            <a:r>
              <a:rPr lang="en-US" sz="6000" b="1" dirty="0"/>
              <a:t>, </a:t>
            </a:r>
            <a:r>
              <a:rPr lang="ru-RU" sz="6000" b="1" dirty="0"/>
              <a:t>сертификация</a:t>
            </a:r>
            <a:r>
              <a:rPr lang="en-US" sz="6000" b="1" dirty="0"/>
              <a:t>?</a:t>
            </a:r>
            <a:endParaRPr lang="ru-RU" sz="6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875530-1A5D-4A38-A895-AB28C5AFA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" y="3356992"/>
            <a:ext cx="511244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6328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Центр стандартизации сертификации и испытаний</a:t>
            </a:r>
            <a:endParaRPr lang="ru-RU" sz="4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904EA0-3718-4CE9-B89F-D580377D3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34" y="1844824"/>
            <a:ext cx="3888000" cy="3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1770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320345" y="3553448"/>
            <a:ext cx="2697156" cy="2860985"/>
          </a:xfrm>
          <a:prstGeom prst="ellipse">
            <a:avLst/>
          </a:prstGeom>
          <a:noFill/>
          <a:ln w="698500">
            <a:solidFill>
              <a:srgbClr val="F7F2E5">
                <a:alpha val="7098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002301" y="1534807"/>
            <a:ext cx="986132" cy="1046031"/>
          </a:xfrm>
          <a:prstGeom prst="ellipse">
            <a:avLst/>
          </a:prstGeom>
          <a:noFill/>
          <a:ln w="301625">
            <a:solidFill>
              <a:srgbClr val="C59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337653E-F19F-4C46-8B05-0ED582D16460}"/>
              </a:ext>
            </a:extLst>
          </p:cNvPr>
          <p:cNvSpPr txBox="1">
            <a:spLocks/>
          </p:cNvSpPr>
          <p:nvPr/>
        </p:nvSpPr>
        <p:spPr bwMode="auto">
          <a:xfrm>
            <a:off x="591950" y="443567"/>
            <a:ext cx="7075212" cy="98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65" tIns="40083" rIns="80165" bIns="40083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801654"/>
            <a:r>
              <a:rPr lang="ru-RU" sz="2100" dirty="0">
                <a:solidFill>
                  <a:srgbClr val="562212"/>
                </a:solidFill>
                <a:latin typeface="Arial Black" panose="020B0A04020102020204" pitchFamily="34" charset="0"/>
                <a:cs typeface="+mn-cs"/>
              </a:rPr>
              <a:t>ЦЕНТР СЕРТИФИКАЦИИ, СТАНДАРТИЗАЦИИ И ИСПЫТАНИЙ</a:t>
            </a:r>
            <a:br>
              <a:rPr lang="ru-RU" sz="2100" dirty="0">
                <a:solidFill>
                  <a:srgbClr val="EA4E39"/>
                </a:solidFill>
                <a:latin typeface="Circe MD Bold"/>
              </a:rPr>
            </a:br>
            <a:endParaRPr lang="ru-RU" sz="1600" dirty="0">
              <a:solidFill>
                <a:srgbClr val="EA4E39"/>
              </a:solidFill>
              <a:latin typeface="Circe MD Bold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EA3266-5052-419A-BECA-5ED477A19713}"/>
              </a:ext>
            </a:extLst>
          </p:cNvPr>
          <p:cNvSpPr/>
          <p:nvPr/>
        </p:nvSpPr>
        <p:spPr>
          <a:xfrm>
            <a:off x="1233035" y="1277209"/>
            <a:ext cx="6434128" cy="6451924"/>
          </a:xfrm>
          <a:prstGeom prst="rect">
            <a:avLst/>
          </a:prstGeom>
        </p:spPr>
        <p:txBody>
          <a:bodyPr wrap="square" lIns="80165" tIns="40083" rIns="80165" bIns="40083">
            <a:spAutoFit/>
          </a:bodyPr>
          <a:lstStyle/>
          <a:p>
            <a:r>
              <a:rPr lang="ru-RU" b="1" dirty="0"/>
              <a:t>Основная задача: </a:t>
            </a:r>
            <a:r>
              <a:rPr lang="ru-RU" dirty="0"/>
              <a:t>Создать благоприятные условия для производства субъектами малого и среднего бизнеса Республики Карелия конкурентоспособных товаров и услуг, соответствующих современным стандартам качества. </a:t>
            </a:r>
          </a:p>
          <a:p>
            <a:r>
              <a:rPr lang="ru-RU" b="1" dirty="0"/>
              <a:t>Чем мы можем помочь нашим предпринимателям в 2020 году?</a:t>
            </a: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dirty="0"/>
              <a:t> Провести исследования (испытания, измерения) продукции.</a:t>
            </a: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dirty="0"/>
              <a:t> Пройти сертификацию оборудования, технологических процессов и образцов выпускаемой продукции с последующей выдачей сертификата соответствия требованиям нормативных документов, стандартов и технических условий. </a:t>
            </a: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dirty="0"/>
              <a:t>Получить разрешение на использование знака «Сделано в Карелии». И пройти сертификацию товаров, работ и услуг в системе добровольной сертификации «Сделано в Карелии». </a:t>
            </a: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dirty="0"/>
              <a:t>Взять в аренду высокотехнологичное оборудование.</a:t>
            </a: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dirty="0"/>
              <a:t>Получить бесплатный доступ к нормативно-правовым документам.</a:t>
            </a: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dirty="0"/>
              <a:t>Декларировать товары, работы и услуги.</a:t>
            </a:r>
          </a:p>
          <a:p>
            <a:pPr marL="250517" indent="-250517">
              <a:buFont typeface="Arial" panose="020B0604020202020204" pitchFamily="34" charset="0"/>
              <a:buChar char="•"/>
            </a:pPr>
            <a:r>
              <a:rPr lang="ru-RU" dirty="0"/>
              <a:t>Поучаствовать в круглых столах.</a:t>
            </a:r>
          </a:p>
          <a:p>
            <a:r>
              <a:rPr lang="ru-RU" dirty="0"/>
              <a:t> Услуги предоставляются Центром самостоятельно либо с привлечением специализированных организаций и квалифицированных специалистов в качестве экспертов</a:t>
            </a:r>
          </a:p>
        </p:txBody>
      </p:sp>
    </p:spTree>
    <p:extLst>
      <p:ext uri="{BB962C8B-B14F-4D97-AF65-F5344CB8AC3E}">
        <p14:creationId xmlns:p14="http://schemas.microsoft.com/office/powerpoint/2010/main" val="1239312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t="-77" r="218" b="-1"/>
          <a:stretch/>
        </p:blipFill>
        <p:spPr>
          <a:xfrm>
            <a:off x="371231" y="4437743"/>
            <a:ext cx="1986106" cy="21123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0097" y="497204"/>
            <a:ext cx="7216754" cy="751073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pPr lvl="0" algn="ctr">
              <a:lnSpc>
                <a:spcPct val="85000"/>
              </a:lnSpc>
              <a:defRPr/>
            </a:pPr>
            <a:r>
              <a:rPr lang="ru-RU" sz="2500" dirty="0">
                <a:solidFill>
                  <a:srgbClr val="562212"/>
                </a:solidFill>
                <a:latin typeface="Arial Black" panose="020B0A04020102020204" pitchFamily="34" charset="0"/>
                <a:ea typeface="Roboto Black" panose="02000000000000000000" pitchFamily="2" charset="0"/>
              </a:rPr>
              <a:t>Система добровольной сертификации</a:t>
            </a:r>
            <a:br>
              <a:rPr lang="ru-RU" sz="2500" dirty="0">
                <a:solidFill>
                  <a:srgbClr val="562212"/>
                </a:solidFill>
                <a:latin typeface="Arial Black" panose="020B0A04020102020204" pitchFamily="34" charset="0"/>
                <a:ea typeface="Roboto Black" panose="02000000000000000000" pitchFamily="2" charset="0"/>
              </a:rPr>
            </a:br>
            <a:r>
              <a:rPr lang="ru-RU" sz="2500" dirty="0">
                <a:solidFill>
                  <a:srgbClr val="562212"/>
                </a:solidFill>
                <a:latin typeface="Arial Black" panose="020B0A04020102020204" pitchFamily="34" charset="0"/>
                <a:ea typeface="Roboto Black" panose="02000000000000000000" pitchFamily="2" charset="0"/>
              </a:rPr>
              <a:t>«Сделано в Карелии»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2FA00A7-8CE7-4278-92E6-586CAD08E074}"/>
              </a:ext>
            </a:extLst>
          </p:cNvPr>
          <p:cNvSpPr/>
          <p:nvPr/>
        </p:nvSpPr>
        <p:spPr>
          <a:xfrm>
            <a:off x="2286340" y="1888698"/>
            <a:ext cx="5215316" cy="3081770"/>
          </a:xfrm>
          <a:prstGeom prst="rect">
            <a:avLst/>
          </a:prstGeom>
        </p:spPr>
        <p:txBody>
          <a:bodyPr wrap="square" lIns="80165" tIns="40083" rIns="80165" bIns="40083">
            <a:spAutoFit/>
          </a:bodyPr>
          <a:lstStyle/>
          <a:p>
            <a:pPr algn="just">
              <a:spcBef>
                <a:spcPts val="877"/>
              </a:spcBef>
              <a:buClr>
                <a:srgbClr val="90C226"/>
              </a:buClr>
              <a:buSzPct val="80000"/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Зарегистрирована в апреле 2018 года Федеральным агентством по техническому регулированию и метрологии</a:t>
            </a:r>
          </a:p>
          <a:p>
            <a:pPr algn="just">
              <a:spcBef>
                <a:spcPts val="877"/>
              </a:spcBef>
              <a:buClr>
                <a:srgbClr val="90C226"/>
              </a:buClr>
              <a:buSzPct val="80000"/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	Официальным оператором выступает АО «Корпорация развития Республики Карелия»</a:t>
            </a:r>
          </a:p>
          <a:p>
            <a:pPr algn="just">
              <a:spcBef>
                <a:spcPts val="877"/>
              </a:spcBef>
              <a:buClr>
                <a:srgbClr val="90C226"/>
              </a:buClr>
              <a:buSzPct val="80000"/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	Объектами сертификации в Системе являются различные товары пищевой и промышленной отрасли, продукция и услуги организаций</a:t>
            </a:r>
          </a:p>
        </p:txBody>
      </p: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34AD98A1-FFFD-4473-8D24-D99C9EB40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9" y="2049777"/>
            <a:ext cx="2141351" cy="189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49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ooo-mama-kareliia.png" descr="ooo-mama-karelii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" y="767953"/>
            <a:ext cx="1375172" cy="1187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283" y="1777007"/>
            <a:ext cx="2357438" cy="1178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430" y="695111"/>
            <a:ext cx="1393031" cy="94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391" y="734402"/>
            <a:ext cx="1625203" cy="1178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.png" descr="image.png"/>
          <p:cNvPicPr>
            <a:picLocks noChangeAspect="1"/>
          </p:cNvPicPr>
          <p:nvPr/>
        </p:nvPicPr>
        <p:blipFill>
          <a:blip r:embed="rId6"/>
          <a:srcRect t="26380" b="25766"/>
          <a:stretch>
            <a:fillRect/>
          </a:stretch>
        </p:blipFill>
        <p:spPr>
          <a:xfrm>
            <a:off x="5750719" y="779944"/>
            <a:ext cx="1134070" cy="696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.png" descr="image.png"/>
          <p:cNvPicPr>
            <a:picLocks noChangeAspect="1"/>
          </p:cNvPicPr>
          <p:nvPr/>
        </p:nvPicPr>
        <p:blipFill>
          <a:blip r:embed="rId7"/>
          <a:srcRect t="28220" b="27607"/>
          <a:stretch>
            <a:fillRect/>
          </a:stretch>
        </p:blipFill>
        <p:spPr>
          <a:xfrm>
            <a:off x="5438180" y="1928813"/>
            <a:ext cx="1455539" cy="642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.png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1383" y="5000625"/>
            <a:ext cx="1794867" cy="1357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.png" descr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8055" y="4911328"/>
            <a:ext cx="1312664" cy="1294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.png" descr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516" y="2321719"/>
            <a:ext cx="1348383" cy="1098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.png" descr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4933" y="779944"/>
            <a:ext cx="1160859" cy="776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.png" descr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4820" y="1955602"/>
            <a:ext cx="1687711" cy="821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.png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4164" y="3429000"/>
            <a:ext cx="1500188" cy="1500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.png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6814" y="3174503"/>
            <a:ext cx="1223367" cy="1268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.png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7250" y="5563195"/>
            <a:ext cx="1473398" cy="928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.png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11453" y="5179219"/>
            <a:ext cx="1589484" cy="910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.png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7250" y="4482703"/>
            <a:ext cx="866180" cy="776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.png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32547" y="2634258"/>
            <a:ext cx="2205633" cy="2205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p-iaukhonen-ea.jpg" descr="ip-iaukhonen-ea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34820" y="2991445"/>
            <a:ext cx="1634133" cy="1634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ooo-suoiarvskii-khlebozavod.JPG" descr="ooo-suoiarvskii-khlebozavod.JP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80073" y="4875609"/>
            <a:ext cx="1224599" cy="14797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3997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001000" cy="1143000"/>
          </a:xfrm>
        </p:spPr>
        <p:txBody>
          <a:bodyPr>
            <a:noAutofit/>
          </a:bodyPr>
          <a:lstStyle/>
          <a:p>
            <a:r>
              <a:rPr lang="ru-RU" sz="6000" b="1" dirty="0"/>
              <a:t>Ваш бизнес ремесленничество</a:t>
            </a:r>
            <a:r>
              <a:rPr lang="en-US" sz="6000" b="1" dirty="0"/>
              <a:t>?</a:t>
            </a:r>
            <a:endParaRPr lang="ru-RU" sz="6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36912"/>
            <a:ext cx="8077200" cy="36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10029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47A3BC-42E9-474E-AD31-4E6C03B52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86" y="2142206"/>
            <a:ext cx="2994247" cy="2066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74F86C-AC2F-4DAE-8340-CCA36D801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065" y="3802868"/>
            <a:ext cx="2871480" cy="2480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5CBF26-6B53-4150-AB07-3818D5916D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32" y="2052588"/>
            <a:ext cx="3048000" cy="2092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366373-976B-402C-88A7-BF38A746B0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1" y="4077072"/>
            <a:ext cx="301467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DAA290-8BD4-404C-A293-D563B65E6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122" y="4131470"/>
            <a:ext cx="322663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6BFED2-138B-488C-A2B5-CA2EF6C7C8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149" y="1934856"/>
            <a:ext cx="2490683" cy="186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CE621A-1B83-485C-9D7C-7E98E805CC97}"/>
              </a:ext>
            </a:extLst>
          </p:cNvPr>
          <p:cNvSpPr/>
          <p:nvPr/>
        </p:nvSpPr>
        <p:spPr>
          <a:xfrm>
            <a:off x="1595599" y="574238"/>
            <a:ext cx="6277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народно художественных промыслов</a:t>
            </a:r>
          </a:p>
        </p:txBody>
      </p:sp>
    </p:spTree>
    <p:extLst>
      <p:ext uri="{BB962C8B-B14F-4D97-AF65-F5344CB8AC3E}">
        <p14:creationId xmlns:p14="http://schemas.microsoft.com/office/powerpoint/2010/main" val="288593577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4244CC-C035-49B4-ACDE-9E795DB7C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07" y="842884"/>
            <a:ext cx="8620387" cy="517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97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Центр народно художественных промыслов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340768"/>
            <a:ext cx="4743520" cy="230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2" r="2139"/>
          <a:stretch/>
        </p:blipFill>
        <p:spPr>
          <a:xfrm>
            <a:off x="1259632" y="3789040"/>
            <a:ext cx="6455341" cy="24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66114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15" y="571500"/>
            <a:ext cx="838708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676194"/>
            <a:ext cx="6912769" cy="109662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5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Центр народно художественных промыслов поддерживает СМСП в участии на выставочно-ярмарочных мероприятиях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80" y="1701706"/>
            <a:ext cx="3952933" cy="19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38D8B8-5ACE-4000-ADB0-48BD17BDA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2" y="1772816"/>
            <a:ext cx="3952942" cy="19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8FC7B6-F2F4-4E69-B264-22461FE0E8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5" t="4950" r="19501" b="28667"/>
          <a:stretch/>
        </p:blipFill>
        <p:spPr>
          <a:xfrm>
            <a:off x="523320" y="3652935"/>
            <a:ext cx="3376106" cy="2391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82475F-6D6C-4707-8966-D7E58638D9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r="9838" b="-220"/>
          <a:stretch/>
        </p:blipFill>
        <p:spPr>
          <a:xfrm>
            <a:off x="4187845" y="3615007"/>
            <a:ext cx="3817859" cy="236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7595722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>
          <a:xfrm>
            <a:off x="611189" y="836613"/>
            <a:ext cx="5976937" cy="10795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400" b="1" i="1" dirty="0">
                <a:solidFill>
                  <a:srgbClr val="000000"/>
                </a:solidFill>
                <a:latin typeface="Monotype Corsiva" panose="03010101010201010101" pitchFamily="66" charset="0"/>
              </a:rPr>
              <a:t>ЦЕНТР НАРОДНО-ХУДОЖЕСТВЕННЫХ ПРОМЫСЛОВ</a:t>
            </a:r>
            <a:br>
              <a:rPr lang="ru-RU" sz="2400" b="1" i="1" dirty="0">
                <a:solidFill>
                  <a:srgbClr val="000000"/>
                </a:solidFill>
                <a:latin typeface="Circe MD Bold"/>
              </a:rPr>
            </a:br>
            <a:endParaRPr lang="ru-RU" sz="1800" b="1" i="1" dirty="0">
              <a:solidFill>
                <a:srgbClr val="000000"/>
              </a:solidFill>
              <a:latin typeface="Circe MD Bold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250" y="1989138"/>
            <a:ext cx="7524750" cy="396081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ru-RU" sz="1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При помощи ЦНХП  в 2019 году оказана поддержка </a:t>
            </a: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более 50 </a:t>
            </a:r>
            <a:r>
              <a:rPr lang="ru-RU" sz="1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субъектам МСП: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1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в формировании пакета документов для получения субсидии;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1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в составлении бизнес-планов;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1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в стартапе - как в формировании пакета документов для регистрации предприятия, так и вывод на рынок их продукции;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1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в участии на мероприятиях:</a:t>
            </a: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algn="l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1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в организации проведения 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1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в организации рождественской ярмарки в г. Петрозаводске;</a:t>
            </a:r>
          </a:p>
          <a:p>
            <a:pPr algn="l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1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в создании каталога «Ремесленники Республики Карелия». </a:t>
            </a:r>
            <a:endParaRPr lang="ru-RU" sz="1800" b="1" dirty="0">
              <a:solidFill>
                <a:srgbClr val="898989"/>
              </a:solidFill>
              <a:latin typeface="Monotype Corsiva" panose="03010101010201010101" pitchFamily="66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endParaRPr lang="ru-RU" sz="1800" dirty="0">
              <a:solidFill>
                <a:srgbClr val="540000"/>
              </a:solidFill>
            </a:endParaRPr>
          </a:p>
        </p:txBody>
      </p:sp>
      <p:pic>
        <p:nvPicPr>
          <p:cNvPr id="24579" name="Рисунок 6"/>
          <p:cNvPicPr>
            <a:picLocks noChangeAspect="1" noChangeArrowheads="1"/>
          </p:cNvPicPr>
          <p:nvPr/>
        </p:nvPicPr>
        <p:blipFill rotWithShape="1">
          <a:blip r:embed="rId3"/>
          <a:srcRect r="68236" b="-7069"/>
          <a:stretch/>
        </p:blipFill>
        <p:spPr bwMode="auto">
          <a:xfrm>
            <a:off x="323851" y="5064711"/>
            <a:ext cx="908819" cy="117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Y:\Зданович А.Ю$\AirBrush_201908241052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1" y="1989138"/>
            <a:ext cx="105251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" descr="Y:\Зданович А.Ю$\20190810_1208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292600"/>
            <a:ext cx="13335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59E6E9-EE3B-4883-BF92-B27FF515AA92}"/>
              </a:ext>
            </a:extLst>
          </p:cNvPr>
          <p:cNvSpPr txBox="1"/>
          <p:nvPr/>
        </p:nvSpPr>
        <p:spPr>
          <a:xfrm>
            <a:off x="1638228" y="3604001"/>
            <a:ext cx="7379592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«</a:t>
            </a:r>
            <a:r>
              <a:rPr lang="ru-RU" sz="2000" b="1" dirty="0" err="1">
                <a:solidFill>
                  <a:srgbClr val="C00000"/>
                </a:solidFill>
                <a:latin typeface="Monotype Corsiva" panose="03010101010201010101" pitchFamily="66" charset="0"/>
              </a:rPr>
              <a:t>РусАртСтиль</a:t>
            </a: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» </a:t>
            </a:r>
            <a:r>
              <a:rPr lang="ru-RU" sz="1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г. Москва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«Историческое наследие Заонежья» </a:t>
            </a:r>
            <a:r>
              <a:rPr lang="ru-RU" sz="1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г. Медвежьегорск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Иван-да-Марья </a:t>
            </a:r>
            <a:r>
              <a:rPr lang="ru-RU" sz="1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г. Екатеринбург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XXVII выставка-ярмарка «ЛАДЬЯ. Зимняя сказка – 2019» </a:t>
            </a:r>
            <a:r>
              <a:rPr lang="ru-RU" sz="1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г. Москва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«»Золотые мастера» </a:t>
            </a:r>
            <a:r>
              <a:rPr lang="ru-RU" sz="1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г. Санкт-Петербург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7CF60E-5BCE-4D0D-8D4D-911FCF7A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908720"/>
            <a:ext cx="5472608" cy="93610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Запланированные мероприятия в 2020 году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005522-A7BF-49CC-A0F7-E475C5F2C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6160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Участие в выставках: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сентябрь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ХV Международной выставке-ярмарке «СОКРОВИЩА СЕВЕРА. Мастера и художники России 2020» г. Москва 2020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ноябрь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I</a:t>
            </a:r>
            <a:r>
              <a:rPr lang="en-US" sz="2000" dirty="0">
                <a:latin typeface="Monotype Corsiva" panose="03010101010201010101" pitchFamily="66" charset="0"/>
              </a:rPr>
              <a:t>V</a:t>
            </a:r>
            <a:r>
              <a:rPr lang="ru-RU" sz="2000" dirty="0">
                <a:latin typeface="Monotype Corsiva" panose="03010101010201010101" pitchFamily="66" charset="0"/>
              </a:rPr>
              <a:t> Всероссийская выставка-ярмарка народных мастеров, художников и дизайнеров России «</a:t>
            </a:r>
            <a:r>
              <a:rPr lang="ru-RU" sz="2000" dirty="0" err="1">
                <a:latin typeface="Monotype Corsiva" panose="03010101010201010101" pitchFamily="66" charset="0"/>
              </a:rPr>
              <a:t>РусАртСтиль</a:t>
            </a:r>
            <a:r>
              <a:rPr lang="ru-RU" sz="2000" dirty="0">
                <a:latin typeface="Monotype Corsiva" panose="03010101010201010101" pitchFamily="66" charset="0"/>
              </a:rPr>
              <a:t>» г. Москва 2020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декабрь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XIX Выставка-ярмарка народных художественных промыслов России «ЛАДЬЯ. Зимняя сказка-2020» г. Москва 2020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9675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80" y="541915"/>
            <a:ext cx="828092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7094D-8BFC-47C9-8DB0-F11B9CE98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613" y="880116"/>
            <a:ext cx="6858000" cy="748685"/>
          </a:xfrm>
        </p:spPr>
        <p:txBody>
          <a:bodyPr>
            <a:normAutofit fontScale="90000"/>
          </a:bodyPr>
          <a:lstStyle/>
          <a:p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ECDCC3-40BE-4F8E-B629-525730F36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628801"/>
            <a:ext cx="7488832" cy="420046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Министерство экономического развития и промышленности оказывает поддержку  предпринимателям сферы народных художественных промыслов и (или) ремесел в виде субсидий: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Расходы предпринимателей, связанных с приобретением расходных материалов, инструментов, необходимых для изготовления продукции и изделий, арендой помещений и (или) приобретением торгового оборудования </a:t>
            </a:r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до 500 тыс. руб. до 70%;</a:t>
            </a:r>
          </a:p>
          <a:p>
            <a:pPr algn="just"/>
            <a:r>
              <a:rPr lang="ru-RU" dirty="0">
                <a:latin typeface="Monotype Corsiva" panose="03010101010201010101" pitchFamily="66" charset="0"/>
              </a:rPr>
              <a:t>Расходы предпринимателей первых трех лет образование в области спорта и отдыха, дошкольное образование, стирка и химическая чистка текстильных и меховых изделий, услуги парикмахерских и салонов красоты, уход за престарелыми и инвалидами с обеспечением проживания, услуги в сфере информационных технологий расходы </a:t>
            </a:r>
            <a:r>
              <a:rPr 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до 1 млн. руб. до 70%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AF515A-581D-4A5B-A5C9-A95E29DCB2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14" y="877230"/>
            <a:ext cx="2645669" cy="6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601742"/>
            <a:ext cx="8136904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357024"/>
            <a:ext cx="4896544" cy="11490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667" dirty="0"/>
          </a:p>
          <a:p>
            <a:pPr algn="ctr"/>
            <a:r>
              <a:rPr lang="ru-RU" sz="2600" b="1" i="1" dirty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ТРЕБОВАНИЯ</a:t>
            </a:r>
            <a:r>
              <a:rPr lang="ru-RU" sz="2600" b="1" i="1" dirty="0">
                <a:solidFill>
                  <a:schemeClr val="tx1"/>
                </a:solidFill>
                <a:latin typeface="Monotype Corsiva" panose="03010101010201010101" pitchFamily="66" charset="0"/>
              </a:rPr>
              <a:t>  </a:t>
            </a:r>
            <a:r>
              <a:rPr lang="ru-RU" sz="2600" b="1" i="1" dirty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 ПОЛУЧАТЕЛЮ СУБСИДИИ: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79154"/>
            <a:ext cx="2250000" cy="225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5897" y="2708919"/>
            <a:ext cx="70745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Wingdings" panose="05000000000000000000" pitchFamily="2" charset="2"/>
              <a:buChar char="ü"/>
            </a:pPr>
            <a:r>
              <a:rPr lang="ru-RU" sz="2400" b="1" dirty="0">
                <a:latin typeface="Monotype Corsiva" panose="03010101010201010101" pitchFamily="66" charset="0"/>
              </a:rPr>
              <a:t>На момент подачи отсутствовать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налоговая задолженность;</a:t>
            </a:r>
          </a:p>
          <a:p>
            <a:endParaRPr lang="ru-RU" sz="2400" b="1" dirty="0">
              <a:latin typeface="Monotype Corsiva" panose="03010101010201010101" pitchFamily="66" charset="0"/>
            </a:endParaRPr>
          </a:p>
          <a:p>
            <a:pPr marL="238115" indent="-238115">
              <a:buFont typeface="Wingdings" panose="05000000000000000000" pitchFamily="2" charset="2"/>
              <a:buChar char="ü"/>
            </a:pPr>
            <a:r>
              <a:rPr lang="ru-RU" sz="2400" b="1" dirty="0">
                <a:latin typeface="Monotype Corsiva" panose="03010101010201010101" pitchFamily="66" charset="0"/>
              </a:rPr>
              <a:t> в отношении субъекта не применяются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Процедуры  несостоятельности (банкротства)</a:t>
            </a:r>
          </a:p>
          <a:p>
            <a:endParaRPr lang="ru-RU" sz="2400" b="1" dirty="0">
              <a:latin typeface="Monotype Corsiva" panose="03010101010201010101" pitchFamily="66" charset="0"/>
            </a:endParaRPr>
          </a:p>
          <a:p>
            <a:pPr marL="238115" indent="-238115">
              <a:buFont typeface="Wingdings" panose="05000000000000000000" pitchFamily="2" charset="2"/>
              <a:buChar char="ü"/>
            </a:pPr>
            <a:r>
              <a:rPr lang="ru-RU" sz="2400" b="1" dirty="0">
                <a:latin typeface="Monotype Corsiva" panose="03010101010201010101" pitchFamily="66" charset="0"/>
              </a:rPr>
              <a:t> отсутствует задолженность по выплате заработной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платы работникам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F1C79F-86A9-4FDE-9369-E131175E0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10" y="679155"/>
            <a:ext cx="2645669" cy="60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17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7888"/>
            <a:ext cx="8460432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77AD286-7870-45CD-AD47-0EDA94DB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800365"/>
            <a:ext cx="6237312" cy="142850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Требования к предпринимателям для получения поддержки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EE0E9946-D53F-4D2A-B75E-FA3027173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348880"/>
            <a:ext cx="6429333" cy="332775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Регистрация налоговыми органами на территории РК, адрес места нахождения и регистрации на территории РК и/или осуществление деятельности на территории РК через филиалы или обособленные подразделения;</a:t>
            </a:r>
          </a:p>
          <a:p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Наличие записи о субъекте в реестре МСП;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Отсутствие на дату подачи заявки просроченной задолженности по начисленным налогам, сборам,  пеням, штрафам;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9751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pionline.com/storyimage/CO/20180329/ONLINE/180329826/AR/0/AR-1803298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pacity"/>
          <p:cNvSpPr/>
          <p:nvPr/>
        </p:nvSpPr>
        <p:spPr>
          <a:xfrm>
            <a:off x="4761" y="6351"/>
            <a:ext cx="6436124" cy="6858000"/>
          </a:xfrm>
          <a:prstGeom prst="rect">
            <a:avLst/>
          </a:prstGeom>
          <a:gradFill>
            <a:gsLst>
              <a:gs pos="0">
                <a:srgbClr val="002060">
                  <a:alpha val="90000"/>
                </a:srgbClr>
              </a:gs>
              <a:gs pos="100000">
                <a:srgbClr val="002060">
                  <a:alpha val="0"/>
                </a:srgbClr>
              </a:gs>
            </a:gsLst>
            <a:lin ang="0" scaled="0"/>
          </a:gradFill>
          <a:ln w="762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41275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FFFFFF"/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077217"/>
            <a:ext cx="5472608" cy="5375831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50800" dir="5400000" algn="ctr" rotWithShape="0">
              <a:srgbClr val="000000">
                <a:alpha val="6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25400" tIns="25400" rIns="25400" bIns="25400" spcCol="381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solidFill>
                <a:srgbClr val="FFFFFF"/>
              </a:solidFill>
              <a:latin typeface="Arial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FFFF"/>
                </a:solidFill>
                <a:latin typeface="Arial" charset="0"/>
                <a:cs typeface="Arial" panose="020B0604020202020204" pitchFamily="34" charset="0"/>
              </a:rPr>
              <a:t>ПРОГРАММЫ ФОНДА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FFFF"/>
                </a:solidFill>
                <a:latin typeface="Arial" charset="0"/>
                <a:cs typeface="Arial" panose="020B0604020202020204" pitchFamily="34" charset="0"/>
              </a:rPr>
              <a:t>ПО МИКРОЗАЙМАМ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rgbClr val="FFFFFF"/>
              </a:solidFill>
              <a:latin typeface="Arial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Стандарт – 4,25% годовых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STARTUP</a:t>
            </a:r>
            <a:r>
              <a:rPr lang="ru-R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 – 3,25% годовых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Моногород – от2,12% годовых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anose="020B0604020202020204" pitchFamily="34" charset="0"/>
              </a:rPr>
              <a:t>Женское предпринимательство – от 1,8% годовых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FFFFFF"/>
              </a:solidFill>
              <a:latin typeface="Arial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rgbClr val="FFFFFF"/>
              </a:solidFill>
              <a:latin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901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79" y="2492896"/>
            <a:ext cx="9001000" cy="1143000"/>
          </a:xfrm>
        </p:spPr>
        <p:txBody>
          <a:bodyPr>
            <a:noAutofit/>
          </a:bodyPr>
          <a:lstStyle/>
          <a:p>
            <a:r>
              <a:rPr lang="ru-RU" sz="6000" b="1" dirty="0"/>
              <a:t>У вас остались вопросы</a:t>
            </a:r>
            <a:r>
              <a:rPr lang="en-US" sz="6000" b="1" dirty="0"/>
              <a:t>?</a:t>
            </a:r>
            <a:endParaRPr lang="ru-RU" sz="6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4288260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ЗАЯВКА НА КОНСУЛЬТАЦИЮ</a:t>
            </a:r>
          </a:p>
        </p:txBody>
      </p:sp>
    </p:spTree>
    <p:extLst>
      <p:ext uri="{BB962C8B-B14F-4D97-AF65-F5344CB8AC3E}">
        <p14:creationId xmlns:p14="http://schemas.microsoft.com/office/powerpoint/2010/main" val="927048835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340768"/>
            <a:ext cx="7715200" cy="49006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Объект 7">
            <a:extLst>
              <a:ext uri="{FF2B5EF4-FFF2-40B4-BE49-F238E27FC236}">
                <a16:creationId xmlns:a16="http://schemas.microsoft.com/office/drawing/2014/main" id="{BFF2B75B-5458-4358-9C69-CA75C945DA1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-136119" y="332658"/>
          <a:ext cx="9286022" cy="575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0697E21-DBCA-4386-9567-E1C81CAD7E3F}"/>
              </a:ext>
            </a:extLst>
          </p:cNvPr>
          <p:cNvSpPr txBox="1"/>
          <p:nvPr/>
        </p:nvSpPr>
        <p:spPr>
          <a:xfrm>
            <a:off x="4479634" y="2636914"/>
            <a:ext cx="1847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993740-B34F-44EE-A3ED-6C8B2F4866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538" y="2636914"/>
            <a:ext cx="2735652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8339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C4747D-FB06-462A-9190-10EB701DE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190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79" y="2492896"/>
            <a:ext cx="9001000" cy="1143000"/>
          </a:xfrm>
        </p:spPr>
        <p:txBody>
          <a:bodyPr>
            <a:noAutofit/>
          </a:bodyPr>
          <a:lstStyle/>
          <a:p>
            <a:r>
              <a:rPr lang="ru-RU" sz="6000" b="1" dirty="0"/>
              <a:t>Мы найдем для вас ответы.</a:t>
            </a:r>
          </a:p>
        </p:txBody>
      </p:sp>
    </p:spTree>
    <p:extLst>
      <p:ext uri="{BB962C8B-B14F-4D97-AF65-F5344CB8AC3E}">
        <p14:creationId xmlns:p14="http://schemas.microsoft.com/office/powerpoint/2010/main" val="285613459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1" y="-118849"/>
            <a:ext cx="9460202" cy="70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othic Girl\Desktop\msp-logo-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" y="0"/>
            <a:ext cx="1748367" cy="79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67744" y="564875"/>
            <a:ext cx="5073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МУН.РАЙОНА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1783507"/>
            <a:ext cx="3251018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/>
              <a:t>ГРАНТ НА ОТКРЫТИЕ </a:t>
            </a:r>
          </a:p>
          <a:p>
            <a:r>
              <a:rPr lang="ru-RU" sz="2400" dirty="0"/>
              <a:t>СОБСТВЕННОГО ДЕЛА </a:t>
            </a:r>
          </a:p>
          <a:p>
            <a:r>
              <a:rPr lang="ru-RU" sz="2400" dirty="0"/>
              <a:t>ДО 500 ТЫС. РУБЛЕЙ!!!</a:t>
            </a:r>
          </a:p>
          <a:p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/>
              <a:t> ЗАЯВЛЕНИЕ;</a:t>
            </a:r>
          </a:p>
          <a:p>
            <a:endParaRPr lang="ru-RU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/>
              <a:t>БИЗНЕС - ПЛАН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832"/>
            <a:ext cx="3352840" cy="23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581128"/>
            <a:ext cx="254400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072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1" y="-118849"/>
            <a:ext cx="9460202" cy="70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othic Girl\Desktop\msp-logo-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" y="0"/>
            <a:ext cx="1748367" cy="79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0343" y="548725"/>
            <a:ext cx="643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УПОЛНОМОЧЕННЫЙ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46410"/>
            <a:ext cx="594351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60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682"/>
            <a:ext cx="9460202" cy="70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2420888"/>
            <a:ext cx="77103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ПРЕДОСТАВЛЕНИЕ ГРАНТОВ НА </a:t>
            </a:r>
          </a:p>
          <a:p>
            <a:r>
              <a:rPr lang="ru-RU" dirty="0"/>
              <a:t>ОТКРЫТИЕ СОБСТВЕННОГО ДЕЛА </a:t>
            </a:r>
          </a:p>
          <a:p>
            <a:r>
              <a:rPr lang="ru-RU" dirty="0"/>
              <a:t>ДО 250 ТЫС.РУБ ( В ЗАВИСИМОСТИ ОТ СФЕРЫ ДЕЯТЕЛЬНОСТИ);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КОМПЕНСАЦИЯ РАСХОДОВ ЗА РЕГИСТРАЦИЮ  СУБЪЕКТА МСП  </a:t>
            </a:r>
          </a:p>
          <a:p>
            <a:r>
              <a:rPr lang="ru-RU" dirty="0"/>
              <a:t>(800 –ИП 4000- ООО)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 10 СУТОК НА УЧЕТЕ В СТАТУСЕ БЕЗРАБОТНОГО;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 ЗАЯВЛЕНИЕ;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 БИЗНЕС – ПЛАН!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6E821C-CA23-4AA1-B4DE-37561B8E0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" y="-118104"/>
            <a:ext cx="8375103" cy="210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744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/>
              <a:t>Поддержка не оказывается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1412776"/>
            <a:ext cx="7715200" cy="490063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Игорному бизнесу</a:t>
            </a:r>
          </a:p>
          <a:p>
            <a:r>
              <a:rPr lang="ru-RU" dirty="0"/>
              <a:t>Производство и</a:t>
            </a:r>
            <a:r>
              <a:rPr lang="en-US" dirty="0"/>
              <a:t>/</a:t>
            </a:r>
            <a:r>
              <a:rPr lang="ru-RU" dirty="0"/>
              <a:t>или реализация подакцизных товаров</a:t>
            </a:r>
          </a:p>
          <a:p>
            <a:r>
              <a:rPr lang="ru-RU" dirty="0"/>
              <a:t>Кредитные организации</a:t>
            </a:r>
          </a:p>
          <a:p>
            <a:r>
              <a:rPr lang="ru-RU" dirty="0"/>
              <a:t>Страховые организации</a:t>
            </a:r>
          </a:p>
          <a:p>
            <a:r>
              <a:rPr lang="ru-RU" dirty="0"/>
              <a:t>Инвестиционные фонды</a:t>
            </a:r>
          </a:p>
          <a:p>
            <a:r>
              <a:rPr lang="ru-RU" dirty="0"/>
              <a:t>Негосударственные пенсионные фонды</a:t>
            </a:r>
          </a:p>
          <a:p>
            <a:r>
              <a:rPr lang="ru-RU" dirty="0"/>
              <a:t>Профессиональные участники рынка ценных бумаг</a:t>
            </a:r>
          </a:p>
          <a:p>
            <a:r>
              <a:rPr lang="ru-RU" dirty="0"/>
              <a:t>Ломбарды</a:t>
            </a:r>
          </a:p>
        </p:txBody>
      </p:sp>
    </p:spTree>
    <p:extLst>
      <p:ext uri="{BB962C8B-B14F-4D97-AF65-F5344CB8AC3E}">
        <p14:creationId xmlns:p14="http://schemas.microsoft.com/office/powerpoint/2010/main" val="218904660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savenkova\Desktop\сайт\зс 2703\2da67b4321b16615917d25e80923f9a8--paralegal-business-ti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4" y="1123951"/>
            <a:ext cx="19399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300" y="452967"/>
            <a:ext cx="2808288" cy="646331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2018 год - 401 предприниматель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3492" name="Picture 3" descr="C:\Users\savenkova\Desktop\сайт\зс 2703\3d-man-showing-growth-money-14705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4" y="4389967"/>
            <a:ext cx="172402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0014" y="3551767"/>
            <a:ext cx="2808287" cy="36933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более 29 млн. рублей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45213" y="357718"/>
            <a:ext cx="2849562" cy="2688167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145214" y="3067052"/>
            <a:ext cx="2835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3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Андрей </a:t>
            </a:r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  <a:ea typeface="+mj-ea"/>
              </a:rPr>
              <a:t>Беляковский</a:t>
            </a: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.  г. Пудож. Производство тротуарной плитки.</a:t>
            </a:r>
          </a:p>
        </p:txBody>
      </p:sp>
      <p:pic>
        <p:nvPicPr>
          <p:cNvPr id="9" name="Picture 4" descr="J:\shestak\Примеры по самозанятости\Фото к презентации ноябрь 2018\Максим Кузнецов Сортавала Произ-во мебел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59126" y="357718"/>
            <a:ext cx="2862263" cy="268816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117851" y="3045885"/>
            <a:ext cx="2894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3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Максим Кузнецов. г. Сортавала. Производство мебели.</a:t>
            </a:r>
          </a:p>
        </p:txBody>
      </p:sp>
      <p:pic>
        <p:nvPicPr>
          <p:cNvPr id="12" name="Picture 2" descr="J:\shestak\Примеры по самозанятости\Фото к презентации ноябрь 2018\Ирина Воробьева Пит-та Швейное пр-во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4300" y="3774018"/>
            <a:ext cx="2852738" cy="235796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933826" y="6131984"/>
            <a:ext cx="28432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3FF"/>
                    </a:gs>
                    <a:gs pos="100000">
                      <a:srgbClr val="FFFFFF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ea typeface="+mj-ea"/>
              </a:rPr>
              <a:t>Ирина Воробьёва. г. Питкяранта. Швейное производство.</a:t>
            </a:r>
          </a:p>
        </p:txBody>
      </p:sp>
    </p:spTree>
    <p:extLst>
      <p:ext uri="{BB962C8B-B14F-4D97-AF65-F5344CB8AC3E}">
        <p14:creationId xmlns:p14="http://schemas.microsoft.com/office/powerpoint/2010/main" val="25568342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C:\Воровская\_19_Самозанятость и архив\договоры 2018\18 Дашкевич О отч\Олеся\IMG_452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5775" y="3623734"/>
            <a:ext cx="3048000" cy="2709333"/>
          </a:xfrm>
          <a:noFill/>
        </p:spPr>
      </p:pic>
      <p:pic>
        <p:nvPicPr>
          <p:cNvPr id="64515" name="Picture 4" descr="C:\Воровская\_19_Самозанятость и архив\договоры 2018\13 ковзун отч\20181126_1056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9" y="2679701"/>
            <a:ext cx="2073275" cy="305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5" descr="C:\Воровская\_19_Самозанятость и архив\договоры 2018\10 кузнецов а.н отч\P10100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4" y="920751"/>
            <a:ext cx="2066925" cy="367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6" descr="C:\Воровская\_19_Самозанятость и архив\Договоры 2019\08 Мартынов\c2d2055d-20bb-4412-8ea4-20ac27f8b8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1" y="3716867"/>
            <a:ext cx="2614613" cy="279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2" descr="C:\Воровская\_19_Самозанятость и архив\договоры 2018\17 Дашкевич И\отчетность\Фото\IMG_52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23952"/>
            <a:ext cx="3106737" cy="2762249"/>
          </a:xfrm>
          <a:noFill/>
        </p:spPr>
      </p:pic>
      <p:sp>
        <p:nvSpPr>
          <p:cNvPr id="4" name="Прямоугольник 3"/>
          <p:cNvSpPr/>
          <p:nvPr/>
        </p:nvSpPr>
        <p:spPr>
          <a:xfrm>
            <a:off x="6084889" y="357718"/>
            <a:ext cx="2808287" cy="36933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254061"/>
                </a:solidFill>
                <a:latin typeface="Arial" charset="0"/>
                <a:cs typeface="Arial" charset="0"/>
              </a:rPr>
              <a:t>373 предпринимателя</a:t>
            </a:r>
            <a:endParaRPr lang="ru-RU" dirty="0">
              <a:solidFill>
                <a:srgbClr val="25406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4575" y="5928785"/>
            <a:ext cx="2808288" cy="36933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254061"/>
                </a:solidFill>
                <a:latin typeface="Arial" charset="0"/>
                <a:cs typeface="Arial" charset="0"/>
              </a:rPr>
              <a:t>62, 9 млн. рублей</a:t>
            </a:r>
            <a:endParaRPr lang="ru-RU" dirty="0">
              <a:solidFill>
                <a:srgbClr val="254061"/>
              </a:solidFill>
              <a:latin typeface="Arial" charset="0"/>
              <a:cs typeface="Arial" charset="0"/>
            </a:endParaRPr>
          </a:p>
        </p:txBody>
      </p:sp>
      <p:pic>
        <p:nvPicPr>
          <p:cNvPr id="6452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6" y="859367"/>
            <a:ext cx="2322513" cy="232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6436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C:\Users\savenkova\Desktop\сайт\зс 2703\240_F_38150729_wuHbORGhdpqTG9TVtdtfx6Yi52Hqvd2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872067"/>
            <a:ext cx="1316038" cy="175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3167892" y="356659"/>
            <a:ext cx="5906716" cy="2304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ru-RU" sz="1300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растениеводство, животноводство, рыбоводство, лесоводство, лесозаготовки, обрабатывающее производство, строительство зданий и инженерных сооружений, 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ru-RU" sz="1300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сфера гостиничного бизнеса и прочих мест для временного проживания, 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ru-RU" sz="1300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сфера сбора и заготовки пищевых лесных ресурсов (дикоросов)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72892" y="356659"/>
            <a:ext cx="1493814" cy="2304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до 150 тысяч рублей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72892" y="4190203"/>
            <a:ext cx="1493814" cy="1152128"/>
          </a:xfrm>
          <a:prstGeom prst="roundRect">
            <a:avLst/>
          </a:prstGeom>
          <a:solidFill>
            <a:srgbClr val="FDC7DE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до 250 тысяч рублей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184525" y="4191000"/>
            <a:ext cx="5875338" cy="1151467"/>
          </a:xfrm>
          <a:prstGeom prst="roundRect">
            <a:avLst/>
          </a:prstGeom>
          <a:solidFill>
            <a:srgbClr val="FDC7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i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инвалиды, организующие предпринимательство в сфере организации перевозок пассажиров и багажа легковым такси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770063" y="5535084"/>
            <a:ext cx="5834062" cy="1159933"/>
          </a:xfrm>
          <a:prstGeom prst="roundRect">
            <a:avLst/>
          </a:prstGeom>
          <a:solidFill>
            <a:srgbClr val="BDFF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для всех безработных граждан, не относящихся к вышеуказанным категориям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36248" y="5532211"/>
            <a:ext cx="1391345" cy="1159015"/>
          </a:xfrm>
          <a:prstGeom prst="roundRect">
            <a:avLst/>
          </a:prstGeom>
          <a:solidFill>
            <a:srgbClr val="BDFFD3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до 100 тысяч рублей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6248" y="2821180"/>
            <a:ext cx="1275417" cy="1152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до 200 тысяч рублей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32354" y="2857001"/>
            <a:ext cx="5909494" cy="1152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300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инвалиды,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300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граждане </a:t>
            </a:r>
            <a:r>
              <a:rPr lang="ru-RU" sz="1300" b="1" i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предпенсионного</a:t>
            </a:r>
            <a:r>
              <a:rPr lang="ru-RU" sz="1300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возраста,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300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женщины с несовершеннолетними детьми,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300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услуги про присмотру и уходу за детьми</a:t>
            </a:r>
          </a:p>
        </p:txBody>
      </p:sp>
      <p:pic>
        <p:nvPicPr>
          <p:cNvPr id="65559" name="Picture 2" descr="C:\Users\savenkova\Desktop\сайт\зс 2703\depositphotos_77646188-stock-photo-person-and-cubes-with-id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4" y="3943351"/>
            <a:ext cx="127793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0646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3925" y="1788584"/>
            <a:ext cx="3944938" cy="707886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обязательства по использованию выделенных бюджетных средств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3926" y="4015318"/>
            <a:ext cx="4176713" cy="1015663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обязательства по ведению предпринимательской деятельности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8612" name="Picture 4" descr="C:\Users\savenkova\Desktop\сайт\зс 2703\Link-Visitacao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034"/>
            <a:ext cx="23368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27763" y="476251"/>
            <a:ext cx="2779712" cy="1154162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500" b="1" i="1" dirty="0">
                <a:solidFill>
                  <a:schemeClr val="accent1">
                    <a:lumMod val="50000"/>
                  </a:schemeClr>
                </a:solidFill>
              </a:rPr>
              <a:t>70% </a:t>
            </a:r>
          </a:p>
          <a:p>
            <a:pPr algn="ctr">
              <a:defRPr/>
            </a:pP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</a:rPr>
              <a:t>продолжают вести деятельность*</a:t>
            </a:r>
            <a:endParaRPr lang="ru-RU" sz="2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37314" y="5257800"/>
            <a:ext cx="2503487" cy="1015663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* Из числа граждан, организовавших предпринимательство за счёт средств бюджета Республики Карелия в 2012-2019годах</a:t>
            </a:r>
          </a:p>
        </p:txBody>
      </p:sp>
      <p:pic>
        <p:nvPicPr>
          <p:cNvPr id="68615" name="Picture 5" descr="C:\Users\savenkova\Desktop\сайт\зс 2703\depannage-informatique-item-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6" y="2622552"/>
            <a:ext cx="1971675" cy="263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6276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>
          <a:xfrm>
            <a:off x="2484438" y="275167"/>
            <a:ext cx="6202362" cy="1143000"/>
          </a:xfrm>
        </p:spPr>
        <p:txBody>
          <a:bodyPr/>
          <a:lstStyle/>
          <a:p>
            <a:r>
              <a:rPr lang="ru-RU" altLang="ru-RU" sz="3200">
                <a:latin typeface="Arial" pitchFamily="34" charset="0"/>
              </a:rPr>
              <a:t>Порядок действий</a:t>
            </a:r>
          </a:p>
        </p:txBody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 typeface="Arial" pitchFamily="34" charset="0"/>
              <a:buAutoNum type="arabicPeriod"/>
            </a:pPr>
            <a:r>
              <a:rPr lang="ru-RU" altLang="ru-RU" sz="2000">
                <a:latin typeface="Arial" pitchFamily="34" charset="0"/>
              </a:rPr>
              <a:t>Обращение в СЗ, статус безработного</a:t>
            </a:r>
          </a:p>
          <a:p>
            <a:pPr marL="609600" indent="-609600">
              <a:lnSpc>
                <a:spcPct val="80000"/>
              </a:lnSpc>
              <a:buFont typeface="Arial" pitchFamily="34" charset="0"/>
              <a:buAutoNum type="arabicPeriod"/>
            </a:pPr>
            <a:r>
              <a:rPr lang="ru-RU" altLang="ru-RU" sz="2000">
                <a:latin typeface="Arial" pitchFamily="34" charset="0"/>
              </a:rPr>
              <a:t>Составление бизнес-плана, консультирование, работа с психологом-профконсультантом, обучение (курсы, семинары, тренинги).</a:t>
            </a:r>
          </a:p>
          <a:p>
            <a:pPr marL="609600" indent="-609600">
              <a:lnSpc>
                <a:spcPct val="80000"/>
              </a:lnSpc>
              <a:buFont typeface="Arial" pitchFamily="34" charset="0"/>
              <a:buAutoNum type="arabicPeriod"/>
            </a:pPr>
            <a:r>
              <a:rPr lang="ru-RU" altLang="ru-RU" sz="2000">
                <a:latin typeface="Arial" pitchFamily="34" charset="0"/>
              </a:rPr>
              <a:t>Комиссия по рассмотрению б.п</a:t>
            </a:r>
          </a:p>
          <a:p>
            <a:pPr marL="609600" indent="-609600">
              <a:lnSpc>
                <a:spcPct val="80000"/>
              </a:lnSpc>
              <a:buFont typeface="Arial" pitchFamily="34" charset="0"/>
              <a:buAutoNum type="arabicPeriod"/>
            </a:pPr>
            <a:r>
              <a:rPr lang="ru-RU" altLang="ru-RU" sz="2000">
                <a:latin typeface="Arial" pitchFamily="34" charset="0"/>
              </a:rPr>
              <a:t>Заключение Соглашения</a:t>
            </a:r>
          </a:p>
          <a:p>
            <a:pPr marL="609600" indent="-609600">
              <a:lnSpc>
                <a:spcPct val="80000"/>
              </a:lnSpc>
              <a:buFont typeface="Arial" pitchFamily="34" charset="0"/>
              <a:buAutoNum type="arabicPeriod"/>
            </a:pPr>
            <a:r>
              <a:rPr lang="ru-RU" altLang="ru-RU" sz="2000">
                <a:latin typeface="Arial" pitchFamily="34" charset="0"/>
              </a:rPr>
              <a:t>Регистрация ИП, КФХ, предоставление документов в СЗ,финансовая помощь</a:t>
            </a:r>
          </a:p>
          <a:p>
            <a:pPr marL="609600" indent="-609600">
              <a:lnSpc>
                <a:spcPct val="80000"/>
              </a:lnSpc>
              <a:buFont typeface="Arial" pitchFamily="34" charset="0"/>
              <a:buAutoNum type="arabicPeriod"/>
            </a:pPr>
            <a:r>
              <a:rPr lang="ru-RU" altLang="ru-RU" sz="2000">
                <a:latin typeface="Arial" pitchFamily="34" charset="0"/>
              </a:rPr>
              <a:t>Предоставление отчетности</a:t>
            </a:r>
          </a:p>
          <a:p>
            <a:pPr marL="609600" indent="-609600">
              <a:lnSpc>
                <a:spcPct val="80000"/>
              </a:lnSpc>
              <a:buFont typeface="Arial" pitchFamily="34" charset="0"/>
              <a:buAutoNum type="arabicPeriod"/>
            </a:pPr>
            <a:r>
              <a:rPr lang="ru-RU" altLang="ru-RU" sz="2000">
                <a:latin typeface="Arial" pitchFamily="34" charset="0"/>
              </a:rPr>
              <a:t>Ведение бизнеса 3 года, предоставление в СЗ копий налоговых деклараций</a:t>
            </a:r>
          </a:p>
        </p:txBody>
      </p:sp>
    </p:spTree>
    <p:extLst>
      <p:ext uri="{BB962C8B-B14F-4D97-AF65-F5344CB8AC3E}">
        <p14:creationId xmlns:p14="http://schemas.microsoft.com/office/powerpoint/2010/main" val="787907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534577-B868-417B-9A33-92D790485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102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C:\Users\savenkova\Desktop\сайт\зс 2703\240_F_38150729_wuHbORGhdpqTG9TVtdtfx6Yi52Hqvd2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872067"/>
            <a:ext cx="1316038" cy="1754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3167892" y="356659"/>
            <a:ext cx="5906716" cy="2304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itchFamily="2" charset="2"/>
              <a:buChar char="§"/>
              <a:defRPr/>
            </a:pPr>
            <a:r>
              <a:rPr lang="ru-RU" sz="1300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растениеводство, животноводство, рыбоводство, лесоводство, лесозаготовки, обрабатывающее производство, строительство зданий и инженерных сооружений, 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ru-RU" sz="1300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сфера гостиничного бизнеса и прочих мест для временного проживания, 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ru-RU" sz="1300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сфера сбора и заготовки пищевых лесных ресурсов (дикоросов)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72892" y="356659"/>
            <a:ext cx="1493814" cy="23042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до 150 тысяч рублей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572892" y="4190203"/>
            <a:ext cx="1493814" cy="1152128"/>
          </a:xfrm>
          <a:prstGeom prst="roundRect">
            <a:avLst/>
          </a:prstGeom>
          <a:solidFill>
            <a:srgbClr val="FDC7DE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до 250 тысяч рублей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184525" y="4191000"/>
            <a:ext cx="5875338" cy="1151467"/>
          </a:xfrm>
          <a:prstGeom prst="roundRect">
            <a:avLst/>
          </a:prstGeom>
          <a:solidFill>
            <a:srgbClr val="FDC7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b="1" i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инвалиды, организующие предпринимательство в сфере организации перевозок пассажиров и багажа легковым такси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770063" y="5535084"/>
            <a:ext cx="5834062" cy="1159933"/>
          </a:xfrm>
          <a:prstGeom prst="roundRect">
            <a:avLst/>
          </a:prstGeom>
          <a:solidFill>
            <a:srgbClr val="BDFF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i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для всех безработных граждан, не относящихся к вышеуказанным категориям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36248" y="5532211"/>
            <a:ext cx="1391345" cy="1159015"/>
          </a:xfrm>
          <a:prstGeom prst="roundRect">
            <a:avLst/>
          </a:prstGeom>
          <a:solidFill>
            <a:srgbClr val="BDFFD3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до 100 тысяч рублей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36248" y="2821180"/>
            <a:ext cx="1275417" cy="1152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4F81B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до 200 тысяч рублей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32354" y="2857001"/>
            <a:ext cx="5909494" cy="1152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300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инвалиды,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300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граждане </a:t>
            </a:r>
            <a:r>
              <a:rPr lang="ru-RU" sz="1300" b="1" i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предпенсионного</a:t>
            </a:r>
            <a:r>
              <a:rPr lang="ru-RU" sz="1300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возраста,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300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женщины с несовершеннолетними детьми,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300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услуги про присмотру и уходу за детьми</a:t>
            </a:r>
          </a:p>
        </p:txBody>
      </p:sp>
      <p:pic>
        <p:nvPicPr>
          <p:cNvPr id="70679" name="Picture 2" descr="C:\Users\savenkova\Desktop\сайт\зс 2703\depositphotos_77646188-stock-photo-person-and-cubes-with-id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4" y="3943351"/>
            <a:ext cx="127793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021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13" y="836084"/>
            <a:ext cx="8229600" cy="5856816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ru-RU" sz="2400" b="1" dirty="0"/>
              <a:t>С информацией о порядке предоставления услуги и правовой основе можно ознакомиться: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dirty="0"/>
              <a:t> на сайте Управления труда и занятости РК  </a:t>
            </a:r>
            <a:r>
              <a:rPr lang="ru-RU" sz="2400" u="sng" dirty="0">
                <a:hlinkClick r:id="rId2"/>
              </a:rPr>
              <a:t>https://mintrud.karelia.ru</a:t>
            </a:r>
            <a:r>
              <a:rPr lang="ru-RU" sz="2400" dirty="0"/>
              <a:t>, в разделе «гражданам» - «услуги гражданам» - «содействие </a:t>
            </a:r>
            <a:r>
              <a:rPr lang="ru-RU" sz="2400" dirty="0" err="1"/>
              <a:t>самозанятости</a:t>
            </a:r>
            <a:r>
              <a:rPr lang="ru-RU" sz="2400" dirty="0"/>
              <a:t> безработных граждан»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b="1" dirty="0"/>
              <a:t>АЗН г.Петрозаводска (межрайонное)</a:t>
            </a:r>
            <a:r>
              <a:rPr lang="ru-RU" sz="2400" dirty="0"/>
              <a:t> </a:t>
            </a:r>
            <a:r>
              <a:rPr lang="ru-RU" sz="2400" dirty="0" err="1"/>
              <a:t>г.Петрозаводск</a:t>
            </a:r>
            <a:r>
              <a:rPr lang="ru-RU" sz="2400" dirty="0"/>
              <a:t>, </a:t>
            </a:r>
            <a:r>
              <a:rPr lang="ru-RU" sz="2400" dirty="0" err="1"/>
              <a:t>ул.М.Мерецкова</a:t>
            </a:r>
            <a:r>
              <a:rPr lang="ru-RU" sz="2400" dirty="0"/>
              <a:t>, д.14 (88142) 59-26-09 </a:t>
            </a:r>
          </a:p>
          <a:p>
            <a:pPr>
              <a:buFont typeface="Arial" charset="0"/>
              <a:buChar char="•"/>
              <a:defRPr/>
            </a:pPr>
            <a:r>
              <a:rPr lang="ru-RU" sz="2400" dirty="0"/>
              <a:t>В АЗН по месту жительства ( </a:t>
            </a:r>
            <a:r>
              <a:rPr lang="en-US" sz="2400" b="1" dirty="0">
                <a:hlinkClick r:id="rId2"/>
              </a:rPr>
              <a:t>https://mintrud.karelia.ru</a:t>
            </a:r>
            <a:r>
              <a:rPr lang="ru-RU" sz="2400" b="1" dirty="0"/>
              <a:t> – </a:t>
            </a:r>
            <a:r>
              <a:rPr lang="ru-RU" sz="2400" dirty="0"/>
              <a:t>Управление- подведомственные учреждения - ГКУ РК «ЦЗН РК») </a:t>
            </a:r>
          </a:p>
          <a:p>
            <a:pPr>
              <a:buFont typeface="Arial" charset="0"/>
              <a:buChar char="•"/>
              <a:defRPr/>
            </a:pPr>
            <a:endParaRPr lang="ru-RU" sz="2400" b="1" dirty="0"/>
          </a:p>
          <a:p>
            <a:pPr marL="0" indent="0">
              <a:buFont typeface="Arial" charset="0"/>
              <a:buNone/>
              <a:defRPr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570983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5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othic Girl\Desktop\msp-logo-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" y="0"/>
            <a:ext cx="1748367" cy="79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101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5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othic Girl\Desktop\msp-logo-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" y="0"/>
            <a:ext cx="1748367" cy="79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275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5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othic Girl\Desktop\msp-logo-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" y="0"/>
            <a:ext cx="1748367" cy="79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88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5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othic Girl\Desktop\msp-logo-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" y="0"/>
            <a:ext cx="1748367" cy="79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105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5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othic Girl\Desktop\msp-logo-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" y="0"/>
            <a:ext cx="1748367" cy="79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613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5" y="0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Gothic Girl\Desktop\msp-logo-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" y="0"/>
            <a:ext cx="1748367" cy="79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405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C1E0F52-059F-42FA-82AB-5A34CCEB462A}"/>
              </a:ext>
            </a:extLst>
          </p:cNvPr>
          <p:cNvSpPr/>
          <p:nvPr/>
        </p:nvSpPr>
        <p:spPr>
          <a:xfrm>
            <a:off x="730000" y="909086"/>
            <a:ext cx="7772306" cy="537288"/>
          </a:xfrm>
          <a:prstGeom prst="rect">
            <a:avLst/>
          </a:prstGeom>
        </p:spPr>
        <p:txBody>
          <a:bodyPr wrap="none" lIns="89052" tIns="44526" rIns="89052" bIns="44526">
            <a:spAutoFit/>
          </a:bodyPr>
          <a:lstStyle/>
          <a:p>
            <a:pPr defTabSz="1015796"/>
            <a:r>
              <a:rPr lang="ru-RU" sz="2907" b="1" dirty="0">
                <a:solidFill>
                  <a:srgbClr val="0070C0"/>
                </a:solidFill>
              </a:rPr>
              <a:t>ОФИЦИАЛЬНЫЙ ИНТЕРНЕТ-САЙТ ФНС РОССИИ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2D5344-500F-4478-BB9E-EC1FDEF2C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2" r="11305"/>
          <a:stretch/>
        </p:blipFill>
        <p:spPr>
          <a:xfrm>
            <a:off x="415637" y="1587266"/>
            <a:ext cx="5185293" cy="4847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BDDDEA-F97C-4563-B10D-DFAA270E9227}"/>
              </a:ext>
            </a:extLst>
          </p:cNvPr>
          <p:cNvSpPr txBox="1"/>
          <p:nvPr/>
        </p:nvSpPr>
        <p:spPr>
          <a:xfrm>
            <a:off x="5669289" y="2811127"/>
            <a:ext cx="3142211" cy="2214011"/>
          </a:xfrm>
          <a:prstGeom prst="rect">
            <a:avLst/>
          </a:prstGeom>
        </p:spPr>
        <p:txBody>
          <a:bodyPr vert="horz" wrap="square" lIns="101582" tIns="50790" rIns="101582" bIns="50790" rtlCol="0" anchor="ctr">
            <a:normAutofit fontScale="92500" lnSpcReduction="10000"/>
          </a:bodyPr>
          <a:lstStyle/>
          <a:p>
            <a:pPr defTabSz="1015796">
              <a:spcBef>
                <a:spcPct val="0"/>
              </a:spcBef>
            </a:pPr>
            <a:r>
              <a:rPr lang="ru-RU" sz="2309" dirty="0">
                <a:solidFill>
                  <a:prstClr val="black"/>
                </a:solidFill>
              </a:rPr>
              <a:t>Основные принципы:</a:t>
            </a:r>
          </a:p>
          <a:p>
            <a:pPr defTabSz="1015796">
              <a:spcBef>
                <a:spcPct val="0"/>
              </a:spcBef>
            </a:pPr>
            <a:endParaRPr lang="ru-RU" sz="2309" dirty="0">
              <a:solidFill>
                <a:prstClr val="black"/>
              </a:solidFill>
            </a:endParaRPr>
          </a:p>
          <a:p>
            <a:pPr marL="333937" indent="-333937" defTabSz="1015796">
              <a:spcBef>
                <a:spcPct val="0"/>
              </a:spcBef>
              <a:buClr>
                <a:srgbClr val="00B0F0"/>
              </a:buClr>
              <a:buFont typeface="Arial Narrow" panose="020B0506020202030204" pitchFamily="34" charset="0"/>
              <a:buChar char="→"/>
            </a:pPr>
            <a:r>
              <a:rPr lang="ru-RU" sz="2309" dirty="0">
                <a:solidFill>
                  <a:prstClr val="black"/>
                </a:solidFill>
              </a:rPr>
              <a:t>Понятность (простота)</a:t>
            </a:r>
            <a:br>
              <a:rPr lang="en-US" sz="2309" dirty="0">
                <a:solidFill>
                  <a:prstClr val="black"/>
                </a:solidFill>
              </a:rPr>
            </a:br>
            <a:endParaRPr lang="ru-RU" sz="2309" dirty="0">
              <a:solidFill>
                <a:prstClr val="black"/>
              </a:solidFill>
            </a:endParaRPr>
          </a:p>
          <a:p>
            <a:pPr marL="333937" indent="-333937" defTabSz="1015796">
              <a:spcBef>
                <a:spcPct val="0"/>
              </a:spcBef>
              <a:buClr>
                <a:srgbClr val="00B0F0"/>
              </a:buClr>
              <a:buFont typeface="Arial Narrow" panose="020B0506020202030204" pitchFamily="34" charset="0"/>
              <a:buChar char="→"/>
            </a:pPr>
            <a:r>
              <a:rPr lang="ru-RU" sz="2309" dirty="0">
                <a:solidFill>
                  <a:prstClr val="black"/>
                </a:solidFill>
              </a:rPr>
              <a:t>Практичность</a:t>
            </a:r>
            <a:endParaRPr lang="en-US" sz="2309" dirty="0">
              <a:solidFill>
                <a:prstClr val="black"/>
              </a:solidFill>
            </a:endParaRPr>
          </a:p>
          <a:p>
            <a:pPr marL="333937" indent="-333937" defTabSz="1015796">
              <a:spcBef>
                <a:spcPct val="0"/>
              </a:spcBef>
              <a:buClr>
                <a:srgbClr val="00B0F0"/>
              </a:buClr>
              <a:buFont typeface="Arial Narrow" panose="020B0506020202030204" pitchFamily="34" charset="0"/>
              <a:buChar char="→"/>
            </a:pPr>
            <a:endParaRPr lang="ru-RU" sz="2309" dirty="0">
              <a:solidFill>
                <a:prstClr val="black"/>
              </a:solidFill>
            </a:endParaRPr>
          </a:p>
          <a:p>
            <a:pPr marL="333937" indent="-333937" defTabSz="1015796">
              <a:spcBef>
                <a:spcPct val="0"/>
              </a:spcBef>
              <a:buClr>
                <a:srgbClr val="00B0F0"/>
              </a:buClr>
              <a:buFont typeface="Arial Narrow" panose="020B0506020202030204" pitchFamily="34" charset="0"/>
              <a:buChar char="→"/>
            </a:pPr>
            <a:r>
              <a:rPr lang="ru-RU" sz="2309" dirty="0">
                <a:solidFill>
                  <a:prstClr val="black"/>
                </a:solidFill>
              </a:rPr>
              <a:t>Технологичность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3965363-D32A-45B4-B297-9C8FBAF57AC0}"/>
              </a:ext>
            </a:extLst>
          </p:cNvPr>
          <p:cNvSpPr/>
          <p:nvPr/>
        </p:nvSpPr>
        <p:spPr>
          <a:xfrm>
            <a:off x="5861826" y="1740087"/>
            <a:ext cx="2600530" cy="576402"/>
          </a:xfrm>
          <a:prstGeom prst="roundRect">
            <a:avLst>
              <a:gd name="adj" fmla="val 27192"/>
            </a:avLst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77800" h="6985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 defTabSz="1015796">
              <a:spcBef>
                <a:spcPct val="0"/>
              </a:spcBef>
            </a:pPr>
            <a:r>
              <a:rPr lang="en-US" sz="3164" dirty="0">
                <a:solidFill>
                  <a:prstClr val="white"/>
                </a:solidFill>
              </a:rPr>
              <a:t>www.nalog.ru</a:t>
            </a:r>
            <a:endParaRPr lang="ru-RU" sz="3164" dirty="0">
              <a:solidFill>
                <a:prstClr val="white"/>
              </a:solidFill>
            </a:endParaRPr>
          </a:p>
        </p:txBody>
      </p:sp>
      <p:pic>
        <p:nvPicPr>
          <p:cNvPr id="4" name="Рисунок 3" descr="Направленный вправо указательный палец  ">
            <a:extLst>
              <a:ext uri="{FF2B5EF4-FFF2-40B4-BE49-F238E27FC236}">
                <a16:creationId xmlns:a16="http://schemas.microsoft.com/office/drawing/2014/main" id="{F9EC104C-3B71-4547-A4E9-43D3388FBD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981761" y="2214217"/>
            <a:ext cx="517255" cy="5486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56443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C1E0F52-059F-42FA-82AB-5A34CCEB462A}"/>
              </a:ext>
            </a:extLst>
          </p:cNvPr>
          <p:cNvSpPr/>
          <p:nvPr/>
        </p:nvSpPr>
        <p:spPr>
          <a:xfrm>
            <a:off x="729995" y="909084"/>
            <a:ext cx="6015348" cy="537415"/>
          </a:xfrm>
          <a:prstGeom prst="rect">
            <a:avLst/>
          </a:prstGeom>
        </p:spPr>
        <p:txBody>
          <a:bodyPr wrap="none" lIns="89177" tIns="44589" rIns="89177" bIns="44589">
            <a:spAutoFit/>
          </a:bodyPr>
          <a:lstStyle/>
          <a:p>
            <a:pPr defTabSz="1017230"/>
            <a:r>
              <a:rPr lang="ru-RU" sz="2907" b="1" dirty="0">
                <a:solidFill>
                  <a:srgbClr val="0070C0"/>
                </a:solidFill>
              </a:rPr>
              <a:t>ОФИЦИАЛЬНЫЙ САЙТ ФНС РОССИИ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0AF466-0558-4E33-B26C-6495987AE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40" t="8118" r="13021" b="53866"/>
          <a:stretch/>
        </p:blipFill>
        <p:spPr>
          <a:xfrm>
            <a:off x="465512" y="1852455"/>
            <a:ext cx="4106489" cy="33729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929063-9CA9-4FBE-9DB5-3D1A96729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40" t="46598" r="13021" b="17516"/>
          <a:stretch/>
        </p:blipFill>
        <p:spPr>
          <a:xfrm>
            <a:off x="4572001" y="2041462"/>
            <a:ext cx="4106489" cy="3183920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EEB7C51E-1334-4547-8CE0-ED6E0438E482}"/>
              </a:ext>
            </a:extLst>
          </p:cNvPr>
          <p:cNvSpPr/>
          <p:nvPr/>
        </p:nvSpPr>
        <p:spPr>
          <a:xfrm rot="20361587">
            <a:off x="3655082" y="2467604"/>
            <a:ext cx="1833834" cy="1737906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50000">
                <a:srgbClr val="00B0F0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lIns="0" tIns="0" rIns="0" bIns="0" anchor="ctr" anchorCtr="0">
            <a:noAutofit/>
          </a:bodyPr>
          <a:lstStyle/>
          <a:p>
            <a:pPr algn="ctr" defTabSz="1017230">
              <a:lnSpc>
                <a:spcPts val="2731"/>
              </a:lnSpc>
              <a:spcBef>
                <a:spcPct val="0"/>
              </a:spcBef>
            </a:pPr>
            <a:r>
              <a:rPr lang="ru-RU" sz="2565" kern="0" spc="-49" dirty="0">
                <a:solidFill>
                  <a:prstClr val="white"/>
                </a:solidFill>
              </a:rPr>
              <a:t>Более</a:t>
            </a:r>
            <a:br>
              <a:rPr lang="en-US" sz="2565" kern="0" spc="-49" dirty="0">
                <a:solidFill>
                  <a:prstClr val="white"/>
                </a:solidFill>
              </a:rPr>
            </a:br>
            <a:br>
              <a:rPr lang="en-US" sz="2565" kern="0" spc="-49" dirty="0">
                <a:solidFill>
                  <a:prstClr val="white"/>
                </a:solidFill>
              </a:rPr>
            </a:br>
            <a:br>
              <a:rPr lang="ru-RU" sz="3933" kern="0" spc="-49" dirty="0">
                <a:solidFill>
                  <a:prstClr val="white"/>
                </a:solidFill>
              </a:rPr>
            </a:br>
            <a:r>
              <a:rPr lang="ru-RU" sz="2565" kern="0" spc="-49" dirty="0">
                <a:solidFill>
                  <a:prstClr val="white"/>
                </a:solidFill>
              </a:rPr>
              <a:t>сервисов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942753B-8EC6-447E-AA95-CD0947EED0C3}"/>
              </a:ext>
            </a:extLst>
          </p:cNvPr>
          <p:cNvSpPr/>
          <p:nvPr/>
        </p:nvSpPr>
        <p:spPr>
          <a:xfrm>
            <a:off x="4783815" y="5246099"/>
            <a:ext cx="3488254" cy="1406050"/>
          </a:xfrm>
          <a:prstGeom prst="rect">
            <a:avLst/>
          </a:prstGeom>
        </p:spPr>
        <p:txBody>
          <a:bodyPr wrap="square" lIns="89177" tIns="44589" rIns="89177" bIns="44589">
            <a:spAutoFit/>
          </a:bodyPr>
          <a:lstStyle/>
          <a:p>
            <a:pPr marL="334409" indent="-334409" defTabSz="1017230">
              <a:spcBef>
                <a:spcPct val="0"/>
              </a:spcBef>
              <a:buClr>
                <a:srgbClr val="00B0F0"/>
              </a:buClr>
              <a:buFont typeface="Wingdings 2" panose="05020102010507070707" pitchFamily="18" charset="2"/>
              <a:buChar char=","/>
            </a:pPr>
            <a:r>
              <a:rPr lang="ru-RU" sz="2138" dirty="0">
                <a:solidFill>
                  <a:prstClr val="black"/>
                </a:solidFill>
              </a:rPr>
              <a:t>Налоговые калькуляторы</a:t>
            </a:r>
          </a:p>
          <a:p>
            <a:pPr marL="334409" indent="-334409" defTabSz="1017230">
              <a:spcBef>
                <a:spcPct val="0"/>
              </a:spcBef>
              <a:buClr>
                <a:srgbClr val="00B0F0"/>
              </a:buClr>
              <a:buFont typeface="Wingdings 2" panose="05020102010507070707" pitchFamily="18" charset="2"/>
              <a:buChar char=","/>
            </a:pPr>
            <a:r>
              <a:rPr lang="ru-RU" sz="2138" dirty="0">
                <a:solidFill>
                  <a:prstClr val="black"/>
                </a:solidFill>
              </a:rPr>
              <a:t>Оплата налогов и пошлин</a:t>
            </a:r>
          </a:p>
          <a:p>
            <a:pPr marL="334409" indent="-334409" defTabSz="1017230">
              <a:spcBef>
                <a:spcPct val="0"/>
              </a:spcBef>
              <a:buClr>
                <a:srgbClr val="00B0F0"/>
              </a:buClr>
              <a:buFont typeface="Wingdings 2" panose="05020102010507070707" pitchFamily="18" charset="2"/>
              <a:buChar char=","/>
            </a:pPr>
            <a:r>
              <a:rPr lang="ru-RU" sz="2138" dirty="0">
                <a:solidFill>
                  <a:prstClr val="black"/>
                </a:solidFill>
              </a:rPr>
              <a:t>Обратная связь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5BEE0C-B8B7-4521-BC8A-01E047B03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40" t="8117" r="13021" b="89052"/>
          <a:stretch/>
        </p:blipFill>
        <p:spPr>
          <a:xfrm>
            <a:off x="465510" y="1632619"/>
            <a:ext cx="8212978" cy="502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BDDDEA-F97C-4563-B10D-DFAA270E9227}"/>
              </a:ext>
            </a:extLst>
          </p:cNvPr>
          <p:cNvSpPr txBox="1"/>
          <p:nvPr/>
        </p:nvSpPr>
        <p:spPr>
          <a:xfrm>
            <a:off x="1338350" y="5110080"/>
            <a:ext cx="3445466" cy="1316649"/>
          </a:xfrm>
          <a:prstGeom prst="rect">
            <a:avLst/>
          </a:prstGeom>
        </p:spPr>
        <p:txBody>
          <a:bodyPr vert="horz" wrap="square" lIns="101724" tIns="50863" rIns="101724" bIns="50863" rtlCol="0" anchor="ctr">
            <a:normAutofit fontScale="92500"/>
          </a:bodyPr>
          <a:lstStyle/>
          <a:p>
            <a:pPr marL="334409" indent="-334409" defTabSz="1017230">
              <a:spcBef>
                <a:spcPct val="0"/>
              </a:spcBef>
              <a:buClr>
                <a:srgbClr val="00B0F0"/>
              </a:buClr>
              <a:buFont typeface="Wingdings 2" panose="05020102010507070707" pitchFamily="18" charset="2"/>
              <a:buChar char=","/>
            </a:pPr>
            <a:r>
              <a:rPr lang="ru-RU" sz="2309" dirty="0">
                <a:solidFill>
                  <a:prstClr val="black"/>
                </a:solidFill>
              </a:rPr>
              <a:t>Личные кабинеты </a:t>
            </a:r>
          </a:p>
          <a:p>
            <a:pPr marL="334409" indent="-334409" defTabSz="1017230">
              <a:spcBef>
                <a:spcPct val="0"/>
              </a:spcBef>
              <a:buClr>
                <a:srgbClr val="00B0F0"/>
              </a:buClr>
              <a:buFont typeface="Wingdings 2" panose="05020102010507070707" pitchFamily="18" charset="2"/>
              <a:buChar char=","/>
            </a:pPr>
            <a:r>
              <a:rPr lang="ru-RU" sz="2309" dirty="0">
                <a:solidFill>
                  <a:prstClr val="black"/>
                </a:solidFill>
              </a:rPr>
              <a:t>Сведения из реестров</a:t>
            </a:r>
          </a:p>
          <a:p>
            <a:pPr marL="334409" indent="-334409" defTabSz="1017230">
              <a:spcBef>
                <a:spcPct val="0"/>
              </a:spcBef>
              <a:buClr>
                <a:srgbClr val="00B0F0"/>
              </a:buClr>
              <a:buFont typeface="Wingdings 2" panose="05020102010507070707" pitchFamily="18" charset="2"/>
              <a:buChar char=","/>
            </a:pPr>
            <a:r>
              <a:rPr lang="ru-RU" sz="2309" dirty="0">
                <a:solidFill>
                  <a:prstClr val="black"/>
                </a:solidFill>
              </a:rPr>
              <a:t>Справочная информация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AE2B54-0CC4-4176-84F7-0B739898946D}"/>
              </a:ext>
            </a:extLst>
          </p:cNvPr>
          <p:cNvSpPr/>
          <p:nvPr/>
        </p:nvSpPr>
        <p:spPr>
          <a:xfrm rot="20359067">
            <a:off x="4071456" y="2798096"/>
            <a:ext cx="1001090" cy="1076922"/>
          </a:xfrm>
          <a:prstGeom prst="rect">
            <a:avLst/>
          </a:prstGeom>
        </p:spPr>
        <p:txBody>
          <a:bodyPr wrap="none" lIns="89177" tIns="44589" rIns="89177" bIns="44589">
            <a:spAutoFit/>
          </a:bodyPr>
          <a:lstStyle/>
          <a:p>
            <a:pPr defTabSz="1017230"/>
            <a:r>
              <a:rPr lang="ru-RU" sz="6413" kern="0" spc="-49" dirty="0">
                <a:solidFill>
                  <a:prstClr val="white"/>
                </a:solidFill>
              </a:rPr>
              <a:t>50</a:t>
            </a:r>
            <a:endParaRPr lang="ru-RU" sz="427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84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E7EE81-E495-438C-B5EE-9178CDAE6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811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52" dirty="0"/>
              <a:t>Сервис «Создай свой бизнес»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70</a:t>
            </a:fld>
            <a:endParaRPr lang="ru-RU" dirty="0"/>
          </a:p>
        </p:txBody>
      </p:sp>
      <p:pic>
        <p:nvPicPr>
          <p:cNvPr id="2051" name="Picture 3" descr="C:\Файлы!!!\Новая папка\ckfqls\публичные_сервисы1\Слайд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87" y="1458624"/>
            <a:ext cx="7579586" cy="432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6595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553694"/>
              </p:ext>
            </p:extLst>
          </p:nvPr>
        </p:nvGraphicFramePr>
        <p:xfrm>
          <a:off x="-1125353" y="-565391"/>
          <a:ext cx="11410996" cy="8134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Chart" r:id="rId3" imgW="7453423" imgH="5595810" progId="MSGraph.Chart.8">
                  <p:embed followColorScheme="full"/>
                </p:oleObj>
              </mc:Choice>
              <mc:Fallback>
                <p:oleObj name="Chart" r:id="rId3" imgW="7453423" imgH="5595810" progId="MSGraph.Chart.8">
                  <p:embed followColorScheme="full"/>
                  <p:pic>
                    <p:nvPicPr>
                      <p:cNvPr id="4915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25353" y="-565391"/>
                        <a:ext cx="11410996" cy="813403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prstDash val="lgDashDot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324850" y="5892548"/>
            <a:ext cx="619125" cy="595681"/>
          </a:xfrm>
          <a:prstGeom prst="rect">
            <a:avLst/>
          </a:prstGeom>
        </p:spPr>
        <p:txBody>
          <a:bodyPr vert="horz" lIns="89193" tIns="44596" rIns="89193" bIns="44596" rtlCol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24683" indent="-278724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14896" indent="-2229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60855" indent="-2229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06814" indent="-2229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52772" indent="-2229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98731" indent="-2229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44689" indent="-2229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90648" indent="-22297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0D7729D-54FB-42DB-94BB-3B669F3BEE8B}" type="slidenum">
              <a:rPr lang="ru-RU" altLang="ru-RU">
                <a:solidFill>
                  <a:schemeClr val="bg1"/>
                </a:solidFill>
              </a:rPr>
              <a:pPr/>
              <a:t>71</a:t>
            </a:fld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1720827"/>
            <a:ext cx="5184576" cy="3037152"/>
          </a:xfrm>
          <a:prstGeom prst="rect">
            <a:avLst/>
          </a:prstGeom>
        </p:spPr>
        <p:txBody>
          <a:bodyPr wrap="square" lIns="89193" tIns="44596" rIns="89193" bIns="44596">
            <a:spAutoFit/>
          </a:bodyPr>
          <a:lstStyle/>
          <a:p>
            <a:r>
              <a:rPr lang="ru-RU" sz="1368" dirty="0">
                <a:hlinkClick r:id="rId5"/>
              </a:rPr>
              <a:t>Налоговый калькулятор - Расчет стоимости патента</a:t>
            </a:r>
            <a:endParaRPr lang="ru-RU" sz="1368" dirty="0"/>
          </a:p>
          <a:p>
            <a:r>
              <a:rPr lang="ru-RU" sz="1368" dirty="0"/>
              <a:t>Сервис позволяет индивидуальным предпринимателям рассчитать сумму налога, уплачиваемого в связи с применением патентной системы налогообложения.</a:t>
            </a:r>
          </a:p>
          <a:p>
            <a:endParaRPr lang="ru-RU" sz="1368" dirty="0"/>
          </a:p>
          <a:p>
            <a:r>
              <a:rPr lang="ru-RU" sz="1368" dirty="0">
                <a:hlinkClick r:id="rId6"/>
              </a:rPr>
              <a:t>Налоговый калькулятор – Выбор режима налогообложения</a:t>
            </a:r>
            <a:endParaRPr lang="ru-RU" sz="1368" dirty="0"/>
          </a:p>
          <a:p>
            <a:r>
              <a:rPr lang="ru-RU" sz="1368" dirty="0"/>
              <a:t>Сервис предоставляет возможность пользователю определить наиболее приемлемую систему налогообложения и рассчитать сумму налогов, подлежащих оплате, на основании введенных данных.</a:t>
            </a:r>
          </a:p>
          <a:p>
            <a:endParaRPr lang="ru-RU" sz="1368" dirty="0"/>
          </a:p>
          <a:p>
            <a:r>
              <a:rPr lang="ru-RU" sz="1368" dirty="0">
                <a:hlinkClick r:id="rId7"/>
              </a:rPr>
              <a:t>Калькулятор расчёта страховых взносов</a:t>
            </a:r>
            <a:endParaRPr lang="ru-RU" sz="1368" dirty="0"/>
          </a:p>
          <a:p>
            <a:r>
              <a:rPr lang="ru-RU" sz="1368" dirty="0"/>
              <a:t>Рассчитайте суммы страховых взносов за «себя», подлежащих уплате, в том числе, за неполный расчетный период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3264" y="666023"/>
            <a:ext cx="914400" cy="862091"/>
          </a:xfrm>
          <a:prstGeom prst="rect">
            <a:avLst/>
          </a:prstGeom>
        </p:spPr>
        <p:txBody>
          <a:bodyPr vert="horz" wrap="none" lIns="101742" tIns="50871" rIns="101742" bIns="50871" rtlCol="0" anchor="ctr">
            <a:noAutofit/>
          </a:bodyPr>
          <a:lstStyle/>
          <a:p>
            <a:pPr defTabSz="1017410">
              <a:spcBef>
                <a:spcPct val="0"/>
              </a:spcBef>
            </a:pPr>
            <a:r>
              <a:rPr lang="ru-RU" sz="2736" b="1" dirty="0">
                <a:solidFill>
                  <a:srgbClr val="005DA2"/>
                </a:solidFill>
                <a:ea typeface="+mj-ea"/>
              </a:rPr>
              <a:t>На сайте также функционирует ряд </a:t>
            </a:r>
          </a:p>
          <a:p>
            <a:pPr defTabSz="1017410">
              <a:spcBef>
                <a:spcPct val="0"/>
              </a:spcBef>
            </a:pPr>
            <a:r>
              <a:rPr lang="ru-RU" sz="2736" b="1" dirty="0">
                <a:solidFill>
                  <a:srgbClr val="005DA2"/>
                </a:solidFill>
                <a:ea typeface="+mj-ea"/>
              </a:rPr>
              <a:t>налоговых калькуляторов:</a:t>
            </a:r>
            <a:endParaRPr lang="ru-RU" sz="2736" b="1" dirty="0">
              <a:solidFill>
                <a:srgbClr val="005DA2"/>
              </a:solidFill>
            </a:endParaRPr>
          </a:p>
        </p:txBody>
      </p:sp>
      <p:pic>
        <p:nvPicPr>
          <p:cNvPr id="17447" name="Picture 39" descr="Y:\HOME\15 - отдел работы с налогоплательщиками\ОРсН\СТЕНДЫ\сервисы скрины\Новая папка\ДОД_плакат5\Слайд5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63893"/>
            <a:ext cx="2669932" cy="35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7901" y="4651000"/>
            <a:ext cx="7611144" cy="1379455"/>
          </a:xfrm>
          <a:prstGeom prst="rect">
            <a:avLst/>
          </a:prstGeom>
        </p:spPr>
        <p:txBody>
          <a:bodyPr wrap="square" lIns="89193" tIns="44596" rIns="89193" bIns="44596">
            <a:spAutoFit/>
          </a:bodyPr>
          <a:lstStyle/>
          <a:p>
            <a:endParaRPr lang="ru-RU" sz="1539" dirty="0"/>
          </a:p>
          <a:p>
            <a:r>
              <a:rPr lang="ru-RU" sz="1368" dirty="0">
                <a:hlinkClick r:id="rId9"/>
              </a:rPr>
              <a:t>Калькулятор транспортного налога ФЛ</a:t>
            </a:r>
            <a:endParaRPr lang="ru-RU" sz="1368" dirty="0"/>
          </a:p>
          <a:p>
            <a:r>
              <a:rPr lang="ru-RU" sz="1368" dirty="0"/>
              <a:t>Рассчитайте предварительно сумму транспортного налога для физических лиц</a:t>
            </a:r>
          </a:p>
          <a:p>
            <a:endParaRPr lang="ru-RU" sz="1368" dirty="0"/>
          </a:p>
          <a:p>
            <a:r>
              <a:rPr lang="ru-RU" sz="1368" u="sng" dirty="0">
                <a:hlinkClick r:id="rId10"/>
              </a:rPr>
              <a:t>Калькулятор земельного налога и налога на имущество физических лиц</a:t>
            </a:r>
            <a:endParaRPr lang="ru-RU" sz="1368" u="sng" dirty="0"/>
          </a:p>
          <a:p>
            <a:r>
              <a:rPr lang="ru-RU" sz="1368" dirty="0"/>
              <a:t>Рассчитайте предварительно сумму земельного налога и налога на имущество физических лиц</a:t>
            </a:r>
          </a:p>
        </p:txBody>
      </p:sp>
    </p:spTree>
    <p:extLst>
      <p:ext uri="{BB962C8B-B14F-4D97-AF65-F5344CB8AC3E}">
        <p14:creationId xmlns:p14="http://schemas.microsoft.com/office/powerpoint/2010/main" val="396314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9154" grpId="0" 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E89E6-FE54-4E13-859C-1FA908D70D39}" type="slidenum">
              <a:rPr lang="ru-RU" smtClean="0"/>
              <a:pPr/>
              <a:t>72</a:t>
            </a:fld>
            <a:endParaRPr lang="ru-RU" dirty="0"/>
          </a:p>
        </p:txBody>
      </p:sp>
      <p:pic>
        <p:nvPicPr>
          <p:cNvPr id="6146" name="Picture 2" descr="C:\Файлы!!!\Новая папка\ckfqls\Презентация1\Слайд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54" y="781295"/>
            <a:ext cx="7512093" cy="529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628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1146" y="3367426"/>
            <a:ext cx="6403752" cy="1847236"/>
          </a:xfrm>
          <a:prstGeom prst="rect">
            <a:avLst/>
          </a:prstGeom>
        </p:spPr>
        <p:txBody>
          <a:bodyPr vert="horz" wrap="none" lIns="89036" tIns="44519" rIns="89036" bIns="44519" rtlCol="0" anchor="ctr">
            <a:normAutofit/>
          </a:bodyPr>
          <a:lstStyle/>
          <a:p>
            <a:pPr defTabSz="890345">
              <a:spcBef>
                <a:spcPct val="0"/>
              </a:spcBef>
            </a:pPr>
            <a:r>
              <a:rPr lang="ru-RU" sz="4104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79-77-36 он-</a:t>
            </a:r>
            <a:r>
              <a:rPr lang="ru-RU" sz="4104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лайн</a:t>
            </a:r>
            <a:r>
              <a:rPr lang="ru-RU" sz="4104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кассы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EB87E7-6066-4F76-BD2C-174F4A5F1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76672"/>
            <a:ext cx="3829081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339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/>
          </p:cNvSpPr>
          <p:nvPr>
            <p:ph type="body" idx="1"/>
          </p:nvPr>
        </p:nvSpPr>
        <p:spPr>
          <a:xfrm>
            <a:off x="419100" y="1484784"/>
            <a:ext cx="8229600" cy="2664296"/>
          </a:xfr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alt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Грант – до </a:t>
            </a:r>
            <a:r>
              <a:rPr lang="en-US" alt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млн рублей:</a:t>
            </a:r>
            <a:endParaRPr lang="ru-RU" altLang="ru-RU" sz="1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Любые направления деятельности (растениеводство и животноводство);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Грант – до 4 млн рублей: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При условии формирования неделимого фонда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СПоК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в размере от 25 до 50% средств Гранта «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Агростартап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0" indent="0">
              <a:buNone/>
              <a:defRPr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ru-RU" sz="1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Для участия</a:t>
            </a:r>
            <a: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конкурсе </a:t>
            </a:r>
            <a:r>
              <a:rPr lang="ru-RU" sz="1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регистрация</a:t>
            </a:r>
            <a:r>
              <a:rPr lang="ru-RU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качестве К(Ф)Х </a:t>
            </a:r>
            <a:r>
              <a:rPr lang="ru-RU" sz="1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требуется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87624" y="360754"/>
            <a:ext cx="7056784" cy="792088"/>
          </a:xfrm>
          <a:prstGeom prst="round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</a:rPr>
              <a:t>Агростартап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550639"/>
            <a:ext cx="2592288" cy="2016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6" y="4550639"/>
            <a:ext cx="3084286" cy="1949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707" y="4550640"/>
            <a:ext cx="2754011" cy="172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9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/>
          </p:cNvSpPr>
          <p:nvPr>
            <p:ph type="body" idx="1"/>
          </p:nvPr>
        </p:nvSpPr>
        <p:spPr>
          <a:xfrm>
            <a:off x="419100" y="1484784"/>
            <a:ext cx="8229600" cy="2304256"/>
          </a:xfr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ru-RU" alt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Субсидирование:</a:t>
            </a:r>
            <a:endParaRPr lang="ru-RU" altLang="ru-RU" sz="1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До 90% от суммы понесенных затрат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Обязательства: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Создание не менее 1 постоянного рабочего места до 2 млн. рублей и 2 рабочих мест, если сумма Гранта выше;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Регистрация в качестве К(Ф)Х в течение 15 дней со дня признания победителем.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87624" y="360754"/>
            <a:ext cx="7056784" cy="792088"/>
          </a:xfrm>
          <a:prstGeom prst="round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</a:rPr>
              <a:t>Агростартап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37112"/>
            <a:ext cx="2152650" cy="2152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255048"/>
            <a:ext cx="2095556" cy="22452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55049"/>
            <a:ext cx="2954134" cy="224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187624" y="260648"/>
            <a:ext cx="7056784" cy="792088"/>
          </a:xfrm>
          <a:prstGeom prst="round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Поддержка малых форм хозяйствования</a:t>
            </a:r>
          </a:p>
        </p:txBody>
      </p:sp>
      <p:sp>
        <p:nvSpPr>
          <p:cNvPr id="16" name="Rectangle 3"/>
          <p:cNvSpPr txBox="1">
            <a:spLocks/>
          </p:cNvSpPr>
          <p:nvPr/>
        </p:nvSpPr>
        <p:spPr bwMode="auto">
          <a:xfrm>
            <a:off x="395536" y="1340768"/>
            <a:ext cx="8229600" cy="352839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ru-RU" alt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Грантовая поддержка начинающих фермеров (</a:t>
            </a:r>
            <a:r>
              <a:rPr lang="ru-RU" alt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5 млн руб.</a:t>
            </a:r>
            <a:r>
              <a:rPr lang="ru-RU" alt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1800" b="0" dirty="0">
                <a:latin typeface="Arial" panose="020B0604020202020204" pitchFamily="34" charset="0"/>
                <a:cs typeface="Arial" panose="020B0604020202020204" pitchFamily="34" charset="0"/>
              </a:rPr>
              <a:t>Любые направления деятельности (растениеводство и животноводство), 90% - Грант, 10% - средства фермера.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Грантовая поддержка семейных ферм (</a:t>
            </a:r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млн руб.</a:t>
            </a: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1800" b="0" dirty="0">
                <a:latin typeface="Arial" panose="020B0604020202020204" pitchFamily="34" charset="0"/>
                <a:cs typeface="Arial" panose="020B0604020202020204" pitchFamily="34" charset="0"/>
              </a:rPr>
              <a:t>Любые направления растениеводства и животноводства (кроме свиноводства), 80% - Грант, 20% - средства фермера.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Грантовая поддержка СПоК на развитие материально-технической базы (</a:t>
            </a:r>
            <a:r>
              <a:rPr lang="ru-RU" sz="1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70 млн руб.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ru-RU" sz="1800" b="0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и покупка оборудования, 80% - Гранта, 20% - средства кооператива.</a:t>
            </a:r>
          </a:p>
          <a:p>
            <a:pPr marL="0" indent="0">
              <a:buNone/>
              <a:defRPr/>
            </a:pPr>
            <a:endParaRPr lang="ru-RU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ru-RU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056900"/>
            <a:ext cx="1521979" cy="16306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094630"/>
            <a:ext cx="2145554" cy="1629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094630"/>
            <a:ext cx="2036798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3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/>
          </p:cNvSpPr>
          <p:nvPr>
            <p:ph type="body" idx="1"/>
          </p:nvPr>
        </p:nvSpPr>
        <p:spPr>
          <a:xfrm>
            <a:off x="419100" y="1484784"/>
            <a:ext cx="8229600" cy="3168352"/>
          </a:xfr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ru-RU" alt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altLang="ru-RU" sz="1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направления субсидирования:</a:t>
            </a:r>
            <a:endParaRPr lang="ru-RU" altLang="ru-RU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проведение гидромелиоративных и культуртехнических работ + разработка ПСД;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приобретение минеральных удобрений и извести;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приобретение племенного молодняка КРС;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1 кг реализованного молока;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приобретение техники и оборудования (в т.ч. и в лизинг);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приобретение семян и  посадочного материала;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Несвязанная поддержка;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Страхование;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Уплата процентов по кредитным договорам;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альтернативные виды животноводства;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реализацию инвестиционных проектов.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ru-RU" altLang="ru-RU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ru-RU" altLang="ru-RU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ru-RU" altLang="ru-RU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ru-RU" altLang="ru-RU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87624" y="360754"/>
            <a:ext cx="7056784" cy="792088"/>
          </a:xfrm>
          <a:prstGeom prst="round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Меры государственной поддержки сельскохозяйственных товаропроизводителей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5061980"/>
            <a:ext cx="2448272" cy="1630549"/>
          </a:xfrm>
          <a:prstGeom prst="rect">
            <a:avLst/>
          </a:prstGeom>
          <a:noFill/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C:\Users\varchenya\Documents\Картинки для презентации\1e08e00b075139318e114ed8deb6b5b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0" y="5085184"/>
            <a:ext cx="1980148" cy="1584119"/>
          </a:xfrm>
          <a:prstGeom prst="rect">
            <a:avLst/>
          </a:prstGeom>
          <a:noFill/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varchenya\Documents\Картинки для презентации\трактор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977217"/>
            <a:ext cx="2096589" cy="1703174"/>
          </a:xfrm>
          <a:prstGeom prst="rect">
            <a:avLst/>
          </a:prstGeom>
          <a:noFill/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6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82650" y="333375"/>
            <a:ext cx="7345363" cy="935038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0800">
            <a:solidFill>
              <a:schemeClr val="accent2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Официальный сайт: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msx.karelia.ru</a:t>
            </a:r>
            <a:endParaRPr lang="ru-RU" sz="3200" u="sng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3" y="1628800"/>
            <a:ext cx="7488832" cy="5000344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364088" y="5301208"/>
            <a:ext cx="1224136" cy="576064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43808" y="2132856"/>
            <a:ext cx="2376264" cy="1368152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71600" y="4005064"/>
            <a:ext cx="1872208" cy="720080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139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mino\Desktop\ФП\поверпоинт\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" y="7665"/>
            <a:ext cx="91480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77AD286-7870-45CD-AD47-0EDA94DB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Гранты</a:t>
            </a:r>
            <a:r>
              <a:rPr lang="ru-RU" sz="3000" dirty="0"/>
              <a:t>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субсидии министерства экономического развития и промышленности Республики Карелия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EE0E9946-D53F-4D2A-B75E-FA3027173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7715200" cy="4708527"/>
          </a:xfrm>
        </p:spPr>
        <p:txBody>
          <a:bodyPr>
            <a:normAutofit/>
          </a:bodyPr>
          <a:lstStyle/>
          <a:p>
            <a:r>
              <a:rPr lang="ru-RU" dirty="0"/>
              <a:t>Общие меры</a:t>
            </a:r>
          </a:p>
          <a:p>
            <a:r>
              <a:rPr lang="ru-RU" dirty="0"/>
              <a:t>Туризм</a:t>
            </a:r>
          </a:p>
          <a:p>
            <a:r>
              <a:rPr lang="ru-RU" dirty="0"/>
              <a:t>Народно художественные промыслы</a:t>
            </a:r>
          </a:p>
          <a:p>
            <a:r>
              <a:rPr lang="ru-RU" dirty="0"/>
              <a:t>Социальное предпринимательство</a:t>
            </a:r>
          </a:p>
          <a:p>
            <a:r>
              <a:rPr lang="ru-RU" dirty="0"/>
              <a:t>Начало бизнеса</a:t>
            </a:r>
          </a:p>
          <a:p>
            <a:r>
              <a:rPr lang="ru-RU" dirty="0"/>
              <a:t>Производство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8157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392BA8-047A-46E8-85F2-6D5927962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95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C1E666-F721-4A9D-900F-3D3007FDA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90840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_презентаци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Шаблон_презентации</Template>
  <TotalTime>1238</TotalTime>
  <Words>2265</Words>
  <Application>Microsoft Office PowerPoint</Application>
  <PresentationFormat>Экран (4:3)</PresentationFormat>
  <Paragraphs>379</Paragraphs>
  <Slides>79</Slides>
  <Notes>18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93" baseType="lpstr">
      <vt:lpstr>Arial</vt:lpstr>
      <vt:lpstr>Arial Black</vt:lpstr>
      <vt:lpstr>Arial Narrow</vt:lpstr>
      <vt:lpstr>Avanti</vt:lpstr>
      <vt:lpstr>Calibri</vt:lpstr>
      <vt:lpstr>Circe MD Bold</vt:lpstr>
      <vt:lpstr>Monotype Corsiva</vt:lpstr>
      <vt:lpstr>Sitka Banner</vt:lpstr>
      <vt:lpstr>Times New Roman</vt:lpstr>
      <vt:lpstr>Trebuchet MS</vt:lpstr>
      <vt:lpstr>Wingdings</vt:lpstr>
      <vt:lpstr>Wingdings 2</vt:lpstr>
      <vt:lpstr>Шаблон_презентации</vt:lpstr>
      <vt:lpstr>Chart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 поддержки предпринимательства</vt:lpstr>
      <vt:lpstr>Центр поддержки предпринимательства</vt:lpstr>
      <vt:lpstr>Центр поддержки предпринимательства это не деньги, это  компетенции</vt:lpstr>
      <vt:lpstr>Консультации</vt:lpstr>
      <vt:lpstr>Мероприятия</vt:lpstr>
      <vt:lpstr>Презентация PowerPoint</vt:lpstr>
      <vt:lpstr>Презентация PowerPoint</vt:lpstr>
      <vt:lpstr>Презентация PowerPoint</vt:lpstr>
      <vt:lpstr>Ваша компания готова выйти на экспорт?</vt:lpstr>
      <vt:lpstr>Центр поддержки экспорта</vt:lpstr>
      <vt:lpstr>Центр экспорта</vt:lpstr>
      <vt:lpstr>Услуги ЦПЭ</vt:lpstr>
      <vt:lpstr>Вы хотите найти партнеров и расширить бизнес?</vt:lpstr>
      <vt:lpstr>Центр кластерного развития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вас производственная компания?</vt:lpstr>
      <vt:lpstr>Региональный центр инжиниринга</vt:lpstr>
      <vt:lpstr>Патент, сертификация?</vt:lpstr>
      <vt:lpstr>Центр стандартизации сертификации и испытаний</vt:lpstr>
      <vt:lpstr>Презентация PowerPoint</vt:lpstr>
      <vt:lpstr>Презентация PowerPoint</vt:lpstr>
      <vt:lpstr>Презентация PowerPoint</vt:lpstr>
      <vt:lpstr>Ваш бизнес ремесленничество?</vt:lpstr>
      <vt:lpstr>Презентация PowerPoint</vt:lpstr>
      <vt:lpstr>Центр народно художественных промыслов</vt:lpstr>
      <vt:lpstr>Центр народно художественных промыслов поддерживает СМСП в участии на выставочно-ярмарочных мероприятиях</vt:lpstr>
      <vt:lpstr>ЦЕНТР НАРОДНО-ХУДОЖЕСТВЕННЫХ ПРОМЫСЛОВ </vt:lpstr>
      <vt:lpstr>Запланированные мероприятия в 2020 году</vt:lpstr>
      <vt:lpstr>  </vt:lpstr>
      <vt:lpstr>Презентация PowerPoint</vt:lpstr>
      <vt:lpstr>Требования к предпринимателям для получения поддержки</vt:lpstr>
      <vt:lpstr>Презентация PowerPoint</vt:lpstr>
      <vt:lpstr>У вас остались вопросы?</vt:lpstr>
      <vt:lpstr>Презентация PowerPoint</vt:lpstr>
      <vt:lpstr>Мы найдем для вас ответы.</vt:lpstr>
      <vt:lpstr>Презентация PowerPoint</vt:lpstr>
      <vt:lpstr>Презентация PowerPoint</vt:lpstr>
      <vt:lpstr>Презентация PowerPoint</vt:lpstr>
      <vt:lpstr>Поддержка не оказывается</vt:lpstr>
      <vt:lpstr>Презентация PowerPoint</vt:lpstr>
      <vt:lpstr>Презентация PowerPoint</vt:lpstr>
      <vt:lpstr>Презентация PowerPoint</vt:lpstr>
      <vt:lpstr>Презентация PowerPoint</vt:lpstr>
      <vt:lpstr>Порядок действий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Сервис «Создай свой бизнес»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Гранты и субсидии министерства экономического развития и промышленности Республики Карелия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Domino</dc:creator>
  <cp:lastModifiedBy>Cpp</cp:lastModifiedBy>
  <cp:revision>276</cp:revision>
  <dcterms:created xsi:type="dcterms:W3CDTF">2016-06-09T09:54:27Z</dcterms:created>
  <dcterms:modified xsi:type="dcterms:W3CDTF">2020-09-06T10:34:34Z</dcterms:modified>
</cp:coreProperties>
</file>