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9C5334D-3376-4482-B9F6-0BCFF84ECCF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A27"/>
    <a:srgbClr val="C1D0FB"/>
    <a:srgbClr val="66CCFF"/>
    <a:srgbClr val="DB6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2">
            <a:lumMod val="40000"/>
            <a:lumOff val="6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10231383504815"/>
          <c:y val="5.5664431294325502E-2"/>
          <c:w val="0.70925610794825866"/>
          <c:h val="0.83578560222794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>
                <c:manualLayout>
                  <c:x val="3.5479981036207878E-2"/>
                  <c:y val="-3.5587879080275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45-4B83-912E-1D36A00154E6}"/>
                </c:ext>
              </c:extLst>
            </c:dLbl>
            <c:dLbl>
              <c:idx val="1"/>
              <c:layout>
                <c:manualLayout>
                  <c:x val="3.8813182676540332E-2"/>
                  <c:y val="-4.434733893091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F45-4B83-912E-1D36A00154E6}"/>
                </c:ext>
              </c:extLst>
            </c:dLbl>
            <c:dLbl>
              <c:idx val="2"/>
              <c:layout>
                <c:manualLayout>
                  <c:x val="5.0455694775279954E-2"/>
                  <c:y val="-4.170631665981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F45-4B83-912E-1D36A0015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_-* #,##0.0\ _₽_-;\-* #,##0.0\ _₽_-;_-* &quot;-&quot;?\ _₽_-;_-@_-">
                  <c:v>9872.7999999999993</c:v>
                </c:pt>
                <c:pt idx="1">
                  <c:v>8446.1</c:v>
                </c:pt>
                <c:pt idx="2">
                  <c:v>8136.2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45-4B83-912E-1D36A00154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00"/>
            </a:solidFill>
            <a:ln w="15875" cap="flat" cmpd="sng" algn="ctr">
              <a:solidFill>
                <a:schemeClr val="accent3"/>
              </a:solidFill>
              <a:prstDash val="solid"/>
            </a:ln>
            <a:effectLst>
              <a:outerShdw blurRad="50800" dist="12700" dir="528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0393831618216962E-2"/>
                  <c:y val="-3.420123841069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F45-4B83-912E-1D36A00154E6}"/>
                </c:ext>
              </c:extLst>
            </c:dLbl>
            <c:dLbl>
              <c:idx val="1"/>
              <c:layout>
                <c:manualLayout>
                  <c:x val="3.7550705504560279E-2"/>
                  <c:y val="-4.086992362246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45-4B83-912E-1D36A00154E6}"/>
                </c:ext>
              </c:extLst>
            </c:dLbl>
            <c:dLbl>
              <c:idx val="2"/>
              <c:layout>
                <c:manualLayout>
                  <c:x val="5.0455694775279954E-2"/>
                  <c:y val="-3.697431179534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F45-4B83-912E-1D36A0015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0">
                  <c:v>9872.7999999999993</c:v>
                </c:pt>
                <c:pt idx="1">
                  <c:v>8446.1</c:v>
                </c:pt>
                <c:pt idx="2">
                  <c:v>8136.2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45-4B83-912E-1D36A00154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1508450280592128E-2"/>
                  <c:y val="-6.68842009472743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149,42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F45-4B83-912E-1D36A00154E6}"/>
                </c:ext>
              </c:extLst>
            </c:dLbl>
            <c:dLbl>
              <c:idx val="1"/>
              <c:layout>
                <c:manualLayout>
                  <c:x val="2.2868859517897078E-2"/>
                  <c:y val="-7.592980620303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F45-4B83-912E-1D36A00154E6}"/>
                </c:ext>
              </c:extLst>
            </c:dLbl>
            <c:dLbl>
              <c:idx val="2"/>
              <c:layout>
                <c:manualLayout>
                  <c:x val="2.4253855571546145E-2"/>
                  <c:y val="-7.3288783931937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F45-4B83-912E-1D36A0015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B-DF45-4B83-912E-1D36A0015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444608"/>
        <c:axId val="101917440"/>
        <c:axId val="0"/>
      </c:bar3DChart>
      <c:catAx>
        <c:axId val="10144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1917440"/>
        <c:crosses val="autoZero"/>
        <c:auto val="1"/>
        <c:lblAlgn val="ctr"/>
        <c:lblOffset val="100"/>
        <c:noMultiLvlLbl val="0"/>
      </c:catAx>
      <c:valAx>
        <c:axId val="101917440"/>
        <c:scaling>
          <c:orientation val="minMax"/>
        </c:scaling>
        <c:delete val="0"/>
        <c:axPos val="l"/>
        <c:majorGridlines>
          <c:spPr>
            <a:ln w="6350">
              <a:solidFill>
                <a:schemeClr val="bg2">
                  <a:lumMod val="75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numFmt formatCode="_-* #,##0.0\ _₽_-;\-* #,##0.0\ _₽_-;_-* &quot;-&quot;?\ _₽_-;_-@_-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144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635881874041697"/>
          <c:y val="0.31486953765889802"/>
          <c:w val="0.14364118125958289"/>
          <c:h val="0.4901043355348322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>
      <a:prstDash val="dash"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2691202430676668"/>
          <c:y val="0"/>
          <c:w val="0.86887173966546327"/>
          <c:h val="0.633857880844189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Доходы(план)</c:v>
                </c:pt>
              </c:strCache>
            </c:strRef>
          </c:tx>
          <c:spPr>
            <a:solidFill>
              <a:srgbClr val="245A27"/>
            </a:solidFill>
            <a:ln>
              <a:solidFill>
                <a:srgbClr val="92D050"/>
              </a:solidFill>
            </a:ln>
          </c:spPr>
          <c:invertIfNegative val="0"/>
          <c:dLbls>
            <c:dLbl>
              <c:idx val="0"/>
              <c:layout>
                <c:manualLayout>
                  <c:x val="1.3888888888888888E-2"/>
                  <c:y val="-2.328307489120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92-4EEB-8832-C23EE45C46F7}"/>
                </c:ext>
              </c:extLst>
            </c:dLbl>
            <c:dLbl>
              <c:idx val="1"/>
              <c:layout>
                <c:manualLayout>
                  <c:x val="1.3010849432030321E-2"/>
                  <c:y val="-2.235667085503801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92-4EEB-8832-C23EE45C46F7}"/>
                </c:ext>
              </c:extLst>
            </c:dLbl>
            <c:dLbl>
              <c:idx val="2"/>
              <c:layout>
                <c:manualLayout>
                  <c:x val="1.7290901137357831E-2"/>
                  <c:y val="-2.7324796694756688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1350,0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592-4EEB-8832-C23EE45C46F7}"/>
                </c:ext>
              </c:extLst>
            </c:dLbl>
            <c:dLbl>
              <c:idx val="3"/>
              <c:layout>
                <c:manualLayout>
                  <c:x val="1.7113517060367456E-2"/>
                  <c:y val="-1.7700270193667517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592-4EEB-8832-C23EE45C46F7}"/>
                </c:ext>
              </c:extLst>
            </c:dLbl>
            <c:dLbl>
              <c:idx val="4"/>
              <c:layout>
                <c:manualLayout>
                  <c:x val="2.0019247594050743E-2"/>
                  <c:y val="-2.37503863707112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1050,0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592-4EEB-8832-C23EE45C46F7}"/>
                </c:ext>
              </c:extLst>
            </c:dLbl>
            <c:dLbl>
              <c:idx val="5"/>
              <c:layout>
                <c:manualLayout>
                  <c:x val="2.4415135608048994E-2"/>
                  <c:y val="-1.971691447558265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200,00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592-4EEB-8832-C23EE45C46F7}"/>
                </c:ext>
              </c:extLst>
            </c:dLbl>
            <c:dLbl>
              <c:idx val="6"/>
              <c:layout>
                <c:manualLayout>
                  <c:x val="2.9961286089238846E-2"/>
                  <c:y val="-2.437352945382306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30,00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592-4EEB-8832-C23EE45C46F7}"/>
                </c:ext>
              </c:extLst>
            </c:dLbl>
            <c:dLbl>
              <c:idx val="7"/>
              <c:layout>
                <c:manualLayout>
                  <c:x val="2.7240266841644795E-2"/>
                  <c:y val="-1.490446789373971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592-4EEB-8832-C23EE45C46F7}"/>
                </c:ext>
              </c:extLst>
            </c:dLbl>
            <c:dLbl>
              <c:idx val="8"/>
              <c:layout>
                <c:manualLayout>
                  <c:x val="2.4576048927168383E-2"/>
                  <c:y val="-7.4522236183459595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592-4EEB-8832-C23EE45C46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Безвозмездные поступления</c:v>
                </c:pt>
                <c:pt idx="1">
                  <c:v>Неналоговые доходы</c:v>
                </c:pt>
                <c:pt idx="2">
                  <c:v>Акцизы</c:v>
                </c:pt>
                <c:pt idx="3">
                  <c:v>НДФЛ</c:v>
                </c:pt>
                <c:pt idx="4">
                  <c:v>Земельный налог</c:v>
                </c:pt>
                <c:pt idx="5">
                  <c:v>Налог на имущество</c:v>
                </c:pt>
                <c:pt idx="6">
                  <c:v>ЕСХН</c:v>
                </c:pt>
                <c:pt idx="7">
                  <c:v>Гос.пошлина</c:v>
                </c:pt>
              </c:strCache>
            </c:strRef>
          </c:cat>
          <c:val>
            <c:numRef>
              <c:f>Лист1!$B$2:$B$9</c:f>
              <c:numCache>
                <c:formatCode>_-* #,##0.0\ _₽_-;\-* #,##0.0\ _₽_-;_-* "-"?\ _₽_-;_-@_-</c:formatCode>
                <c:ptCount val="8"/>
                <c:pt idx="0">
                  <c:v>7019.7</c:v>
                </c:pt>
                <c:pt idx="1">
                  <c:v>18</c:v>
                </c:pt>
                <c:pt idx="2">
                  <c:v>1350</c:v>
                </c:pt>
                <c:pt idx="3">
                  <c:v>200</c:v>
                </c:pt>
                <c:pt idx="4">
                  <c:v>1050</c:v>
                </c:pt>
                <c:pt idx="5">
                  <c:v>200</c:v>
                </c:pt>
                <c:pt idx="6">
                  <c:v>30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592-4EEB-8832-C23EE45C46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06435328"/>
        <c:axId val="106438016"/>
        <c:axId val="0"/>
      </c:bar3DChart>
      <c:catAx>
        <c:axId val="106435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 i="1"/>
            </a:pPr>
            <a:endParaRPr lang="ru-RU"/>
          </a:p>
        </c:txPr>
        <c:crossAx val="106438016"/>
        <c:crosses val="autoZero"/>
        <c:auto val="1"/>
        <c:lblAlgn val="ctr"/>
        <c:lblOffset val="100"/>
        <c:noMultiLvlLbl val="0"/>
      </c:catAx>
      <c:valAx>
        <c:axId val="106438016"/>
        <c:scaling>
          <c:orientation val="minMax"/>
        </c:scaling>
        <c:delete val="1"/>
        <c:axPos val="l"/>
        <c:numFmt formatCode="_-* #,##0.0\ _₽_-;\-* #,##0.0\ _₽_-;_-* &quot;-&quot;?\ _₽_-;_-@_-" sourceLinked="1"/>
        <c:majorTickMark val="none"/>
        <c:minorTickMark val="none"/>
        <c:tickLblPos val="nextTo"/>
        <c:crossAx val="10643532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37909118755765508"/>
          <c:y val="0.90946418575519306"/>
          <c:w val="0.21089856068104273"/>
          <c:h val="6.9066306756576573E-2"/>
        </c:manualLayout>
      </c:layout>
      <c:overlay val="0"/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17000"/>
      </a:blip>
      <a:srcRect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C427B-ABE4-4AFA-A1CB-42B760DF0BE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E1C5F3-EB66-41CB-B771-351675A8050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Содержание автомобильных дорог – </a:t>
          </a:r>
          <a:r>
            <a:rPr lang="ru-RU" b="1" u="sng" dirty="0" smtClean="0"/>
            <a:t>900 </a:t>
          </a:r>
          <a:r>
            <a:rPr lang="ru-RU" b="1" u="sng" dirty="0"/>
            <a:t>000,00руб</a:t>
          </a:r>
          <a:r>
            <a:rPr lang="ru-RU" dirty="0"/>
            <a:t>.</a:t>
          </a:r>
        </a:p>
      </dgm:t>
    </dgm:pt>
    <dgm:pt modelId="{B77F1548-107D-48F9-88AD-2EF3A6FC06DC}" type="parTrans" cxnId="{D08E054D-CA7A-4CC9-BF48-459501792D70}">
      <dgm:prSet/>
      <dgm:spPr/>
      <dgm:t>
        <a:bodyPr/>
        <a:lstStyle/>
        <a:p>
          <a:endParaRPr lang="ru-RU"/>
        </a:p>
      </dgm:t>
    </dgm:pt>
    <dgm:pt modelId="{24706750-2B86-4FE4-9591-F4AA7AE7A0B7}" type="sibTrans" cxnId="{D08E054D-CA7A-4CC9-BF48-459501792D70}">
      <dgm:prSet/>
      <dgm:spPr/>
      <dgm:t>
        <a:bodyPr/>
        <a:lstStyle/>
        <a:p>
          <a:endParaRPr lang="ru-RU"/>
        </a:p>
      </dgm:t>
    </dgm:pt>
    <dgm:pt modelId="{B42BEEFD-BF50-4632-816A-E6EE1D54F255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Ремонт </a:t>
          </a:r>
          <a:r>
            <a:rPr lang="ru-RU" dirty="0" err="1" smtClean="0"/>
            <a:t>автомоб</a:t>
          </a:r>
          <a:r>
            <a:rPr lang="ru-RU" dirty="0" smtClean="0"/>
            <a:t>. </a:t>
          </a:r>
          <a:r>
            <a:rPr lang="ru-RU" dirty="0"/>
            <a:t>дорог – </a:t>
          </a:r>
          <a:r>
            <a:rPr lang="ru-RU" b="1" u="sng" dirty="0" smtClean="0"/>
            <a:t>300 024,00 </a:t>
          </a:r>
          <a:r>
            <a:rPr lang="ru-RU" b="1" u="sng" dirty="0"/>
            <a:t>руб.</a:t>
          </a:r>
        </a:p>
      </dgm:t>
    </dgm:pt>
    <dgm:pt modelId="{4C4FDC79-D9F9-4319-85ED-C1960BB611BA}" type="parTrans" cxnId="{5D681123-C48F-4E19-9A45-9051F7926870}">
      <dgm:prSet/>
      <dgm:spPr/>
      <dgm:t>
        <a:bodyPr/>
        <a:lstStyle/>
        <a:p>
          <a:endParaRPr lang="ru-RU"/>
        </a:p>
      </dgm:t>
    </dgm:pt>
    <dgm:pt modelId="{E5244CBA-5CC4-4B0E-A114-4214DD7160FB}" type="sibTrans" cxnId="{5D681123-C48F-4E19-9A45-9051F7926870}">
      <dgm:prSet/>
      <dgm:spPr/>
      <dgm:t>
        <a:bodyPr/>
        <a:lstStyle/>
        <a:p>
          <a:endParaRPr lang="ru-RU"/>
        </a:p>
      </dgm:t>
    </dgm:pt>
    <dgm:pt modelId="{08CA467E-76B3-43F0-A007-9134A0CDBAE7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Субсидии на ремонт автомобильных дорог общего пользования местного значения – </a:t>
          </a:r>
          <a:r>
            <a:rPr lang="ru-RU" b="1" u="sng" dirty="0" smtClean="0"/>
            <a:t>877 776,00 </a:t>
          </a:r>
          <a:r>
            <a:rPr lang="ru-RU" b="1" u="sng" dirty="0"/>
            <a:t>руб.</a:t>
          </a:r>
        </a:p>
      </dgm:t>
    </dgm:pt>
    <dgm:pt modelId="{5D2E729C-FB06-4849-BDEB-9FFF643448DD}" type="parTrans" cxnId="{885C683E-5EA2-4B87-AE60-2AA13CE82D8F}">
      <dgm:prSet/>
      <dgm:spPr/>
      <dgm:t>
        <a:bodyPr/>
        <a:lstStyle/>
        <a:p>
          <a:endParaRPr lang="ru-RU"/>
        </a:p>
      </dgm:t>
    </dgm:pt>
    <dgm:pt modelId="{71EA5B16-B269-4AE4-967D-46980C7574D4}" type="sibTrans" cxnId="{885C683E-5EA2-4B87-AE60-2AA13CE82D8F}">
      <dgm:prSet/>
      <dgm:spPr/>
      <dgm:t>
        <a:bodyPr/>
        <a:lstStyle/>
        <a:p>
          <a:endParaRPr lang="ru-RU"/>
        </a:p>
      </dgm:t>
    </dgm:pt>
    <dgm:pt modelId="{4729C32A-3C31-41AE-908A-68AC39F0CF4A}" type="pres">
      <dgm:prSet presAssocID="{972C427B-ABE4-4AFA-A1CB-42B760DF0B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B27C72-641F-4AF3-A259-EF8FF1375BA5}" type="pres">
      <dgm:prSet presAssocID="{70E1C5F3-EB66-41CB-B771-351675A80501}" presName="parentLin" presStyleCnt="0"/>
      <dgm:spPr/>
    </dgm:pt>
    <dgm:pt modelId="{F24A0E14-94BF-43DB-A81F-2C00C8062567}" type="pres">
      <dgm:prSet presAssocID="{70E1C5F3-EB66-41CB-B771-351675A8050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40331F0-1148-4534-A3F0-B3EFF0C6FBB3}" type="pres">
      <dgm:prSet presAssocID="{70E1C5F3-EB66-41CB-B771-351675A80501}" presName="parentText" presStyleLbl="node1" presStyleIdx="0" presStyleCnt="3" custScaleX="159179" custScaleY="968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405D3-A4C9-45A5-BF40-6DA25083D6B9}" type="pres">
      <dgm:prSet presAssocID="{70E1C5F3-EB66-41CB-B771-351675A80501}" presName="negativeSpace" presStyleCnt="0"/>
      <dgm:spPr/>
    </dgm:pt>
    <dgm:pt modelId="{B1C2EEB7-CDCD-4116-B174-DE5ECF03E6D3}" type="pres">
      <dgm:prSet presAssocID="{70E1C5F3-EB66-41CB-B771-351675A80501}" presName="childText" presStyleLbl="conFgAcc1" presStyleIdx="0" presStyleCnt="3">
        <dgm:presLayoutVars>
          <dgm:bulletEnabled val="1"/>
        </dgm:presLayoutVars>
      </dgm:prSet>
      <dgm:spPr/>
    </dgm:pt>
    <dgm:pt modelId="{12945EFC-F91A-496C-A65B-A0EC80018110}" type="pres">
      <dgm:prSet presAssocID="{24706750-2B86-4FE4-9591-F4AA7AE7A0B7}" presName="spaceBetweenRectangles" presStyleCnt="0"/>
      <dgm:spPr/>
    </dgm:pt>
    <dgm:pt modelId="{46776F40-7502-469A-BCBE-7A6607AD0385}" type="pres">
      <dgm:prSet presAssocID="{B42BEEFD-BF50-4632-816A-E6EE1D54F255}" presName="parentLin" presStyleCnt="0"/>
      <dgm:spPr/>
    </dgm:pt>
    <dgm:pt modelId="{05949514-A720-47BF-B7A4-62E8BC38C2AF}" type="pres">
      <dgm:prSet presAssocID="{B42BEEFD-BF50-4632-816A-E6EE1D54F2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569D3D-1926-4206-A43E-6681C20A17C9}" type="pres">
      <dgm:prSet presAssocID="{B42BEEFD-BF50-4632-816A-E6EE1D54F255}" presName="parentText" presStyleLbl="node1" presStyleIdx="1" presStyleCnt="3" custScaleX="124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BFAA8-8D7D-4818-B28B-410588329867}" type="pres">
      <dgm:prSet presAssocID="{B42BEEFD-BF50-4632-816A-E6EE1D54F255}" presName="negativeSpace" presStyleCnt="0"/>
      <dgm:spPr/>
    </dgm:pt>
    <dgm:pt modelId="{3AC8C657-9AE8-4154-BC65-B44DAD6D1D95}" type="pres">
      <dgm:prSet presAssocID="{B42BEEFD-BF50-4632-816A-E6EE1D54F255}" presName="childText" presStyleLbl="conFgAcc1" presStyleIdx="1" presStyleCnt="3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73903F8C-D7FB-4400-86E2-9DD402F85F2A}" type="pres">
      <dgm:prSet presAssocID="{E5244CBA-5CC4-4B0E-A114-4214DD7160FB}" presName="spaceBetweenRectangles" presStyleCnt="0"/>
      <dgm:spPr/>
    </dgm:pt>
    <dgm:pt modelId="{DFCC472A-8AFD-481A-A80A-C2517FA37EF7}" type="pres">
      <dgm:prSet presAssocID="{08CA467E-76B3-43F0-A007-9134A0CDBAE7}" presName="parentLin" presStyleCnt="0"/>
      <dgm:spPr/>
    </dgm:pt>
    <dgm:pt modelId="{F9E30D65-8BE2-4509-A8CE-20050DB8AF4B}" type="pres">
      <dgm:prSet presAssocID="{08CA467E-76B3-43F0-A007-9134A0CDBAE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1E501D3-A756-4BC5-BD1A-A492A6DFF714}" type="pres">
      <dgm:prSet presAssocID="{08CA467E-76B3-43F0-A007-9134A0CDBAE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635BA-3F74-47F6-B9E3-D9817B4A47F1}" type="pres">
      <dgm:prSet presAssocID="{08CA467E-76B3-43F0-A007-9134A0CDBAE7}" presName="negativeSpace" presStyleCnt="0"/>
      <dgm:spPr/>
    </dgm:pt>
    <dgm:pt modelId="{3CC310E0-17F3-40AC-93A4-E215A6D33C53}" type="pres">
      <dgm:prSet presAssocID="{08CA467E-76B3-43F0-A007-9134A0CDBA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D8D58DC-FC97-4A5F-B8A2-64D005D5E8A7}" type="presOf" srcId="{08CA467E-76B3-43F0-A007-9134A0CDBAE7}" destId="{F9E30D65-8BE2-4509-A8CE-20050DB8AF4B}" srcOrd="0" destOrd="0" presId="urn:microsoft.com/office/officeart/2005/8/layout/list1"/>
    <dgm:cxn modelId="{D08E054D-CA7A-4CC9-BF48-459501792D70}" srcId="{972C427B-ABE4-4AFA-A1CB-42B760DF0BEE}" destId="{70E1C5F3-EB66-41CB-B771-351675A80501}" srcOrd="0" destOrd="0" parTransId="{B77F1548-107D-48F9-88AD-2EF3A6FC06DC}" sibTransId="{24706750-2B86-4FE4-9591-F4AA7AE7A0B7}"/>
    <dgm:cxn modelId="{F109B46B-CB6C-45C3-A9CE-B15CACF3CDC4}" type="presOf" srcId="{B42BEEFD-BF50-4632-816A-E6EE1D54F255}" destId="{05949514-A720-47BF-B7A4-62E8BC38C2AF}" srcOrd="0" destOrd="0" presId="urn:microsoft.com/office/officeart/2005/8/layout/list1"/>
    <dgm:cxn modelId="{D130DA9E-A14F-48E8-83B9-3EF3065CBB48}" type="presOf" srcId="{70E1C5F3-EB66-41CB-B771-351675A80501}" destId="{E40331F0-1148-4534-A3F0-B3EFF0C6FBB3}" srcOrd="1" destOrd="0" presId="urn:microsoft.com/office/officeart/2005/8/layout/list1"/>
    <dgm:cxn modelId="{5D681123-C48F-4E19-9A45-9051F7926870}" srcId="{972C427B-ABE4-4AFA-A1CB-42B760DF0BEE}" destId="{B42BEEFD-BF50-4632-816A-E6EE1D54F255}" srcOrd="1" destOrd="0" parTransId="{4C4FDC79-D9F9-4319-85ED-C1960BB611BA}" sibTransId="{E5244CBA-5CC4-4B0E-A114-4214DD7160FB}"/>
    <dgm:cxn modelId="{0E3C8DE4-AC50-438C-A22D-3162057A7D0E}" type="presOf" srcId="{70E1C5F3-EB66-41CB-B771-351675A80501}" destId="{F24A0E14-94BF-43DB-A81F-2C00C8062567}" srcOrd="0" destOrd="0" presId="urn:microsoft.com/office/officeart/2005/8/layout/list1"/>
    <dgm:cxn modelId="{F2381292-F6C2-4D72-89DC-B8CF844FB8A2}" type="presOf" srcId="{B42BEEFD-BF50-4632-816A-E6EE1D54F255}" destId="{E5569D3D-1926-4206-A43E-6681C20A17C9}" srcOrd="1" destOrd="0" presId="urn:microsoft.com/office/officeart/2005/8/layout/list1"/>
    <dgm:cxn modelId="{312EE867-E3F4-4EE0-B2C6-6D9C687423DA}" type="presOf" srcId="{972C427B-ABE4-4AFA-A1CB-42B760DF0BEE}" destId="{4729C32A-3C31-41AE-908A-68AC39F0CF4A}" srcOrd="0" destOrd="0" presId="urn:microsoft.com/office/officeart/2005/8/layout/list1"/>
    <dgm:cxn modelId="{AF8634E5-5AF0-4645-8DF8-7A2ADF4E8ED5}" type="presOf" srcId="{08CA467E-76B3-43F0-A007-9134A0CDBAE7}" destId="{31E501D3-A756-4BC5-BD1A-A492A6DFF714}" srcOrd="1" destOrd="0" presId="urn:microsoft.com/office/officeart/2005/8/layout/list1"/>
    <dgm:cxn modelId="{885C683E-5EA2-4B87-AE60-2AA13CE82D8F}" srcId="{972C427B-ABE4-4AFA-A1CB-42B760DF0BEE}" destId="{08CA467E-76B3-43F0-A007-9134A0CDBAE7}" srcOrd="2" destOrd="0" parTransId="{5D2E729C-FB06-4849-BDEB-9FFF643448DD}" sibTransId="{71EA5B16-B269-4AE4-967D-46980C7574D4}"/>
    <dgm:cxn modelId="{8237938C-2231-4919-BCF4-B6734D2E4E79}" type="presParOf" srcId="{4729C32A-3C31-41AE-908A-68AC39F0CF4A}" destId="{03B27C72-641F-4AF3-A259-EF8FF1375BA5}" srcOrd="0" destOrd="0" presId="urn:microsoft.com/office/officeart/2005/8/layout/list1"/>
    <dgm:cxn modelId="{38A217E6-3B33-43D8-BEA5-EE7771562A28}" type="presParOf" srcId="{03B27C72-641F-4AF3-A259-EF8FF1375BA5}" destId="{F24A0E14-94BF-43DB-A81F-2C00C8062567}" srcOrd="0" destOrd="0" presId="urn:microsoft.com/office/officeart/2005/8/layout/list1"/>
    <dgm:cxn modelId="{8425494B-F168-4129-A8FD-6092E3E471DA}" type="presParOf" srcId="{03B27C72-641F-4AF3-A259-EF8FF1375BA5}" destId="{E40331F0-1148-4534-A3F0-B3EFF0C6FBB3}" srcOrd="1" destOrd="0" presId="urn:microsoft.com/office/officeart/2005/8/layout/list1"/>
    <dgm:cxn modelId="{A58EB251-C8BE-4BA7-B1D2-DE354B6632CD}" type="presParOf" srcId="{4729C32A-3C31-41AE-908A-68AC39F0CF4A}" destId="{A92405D3-A4C9-45A5-BF40-6DA25083D6B9}" srcOrd="1" destOrd="0" presId="urn:microsoft.com/office/officeart/2005/8/layout/list1"/>
    <dgm:cxn modelId="{8E7A5905-0DFB-4AD6-AF61-D071E7746AC4}" type="presParOf" srcId="{4729C32A-3C31-41AE-908A-68AC39F0CF4A}" destId="{B1C2EEB7-CDCD-4116-B174-DE5ECF03E6D3}" srcOrd="2" destOrd="0" presId="urn:microsoft.com/office/officeart/2005/8/layout/list1"/>
    <dgm:cxn modelId="{8D4B8203-5BD2-4A98-8A69-8429EF2BFBFC}" type="presParOf" srcId="{4729C32A-3C31-41AE-908A-68AC39F0CF4A}" destId="{12945EFC-F91A-496C-A65B-A0EC80018110}" srcOrd="3" destOrd="0" presId="urn:microsoft.com/office/officeart/2005/8/layout/list1"/>
    <dgm:cxn modelId="{BA45B5B9-A13C-4C18-B75E-F63DEFE6C017}" type="presParOf" srcId="{4729C32A-3C31-41AE-908A-68AC39F0CF4A}" destId="{46776F40-7502-469A-BCBE-7A6607AD0385}" srcOrd="4" destOrd="0" presId="urn:microsoft.com/office/officeart/2005/8/layout/list1"/>
    <dgm:cxn modelId="{AC4AC5AE-5F6C-4455-8756-D616E91C150B}" type="presParOf" srcId="{46776F40-7502-469A-BCBE-7A6607AD0385}" destId="{05949514-A720-47BF-B7A4-62E8BC38C2AF}" srcOrd="0" destOrd="0" presId="urn:microsoft.com/office/officeart/2005/8/layout/list1"/>
    <dgm:cxn modelId="{FFB662AE-8880-492D-814C-FB95C338DEBF}" type="presParOf" srcId="{46776F40-7502-469A-BCBE-7A6607AD0385}" destId="{E5569D3D-1926-4206-A43E-6681C20A17C9}" srcOrd="1" destOrd="0" presId="urn:microsoft.com/office/officeart/2005/8/layout/list1"/>
    <dgm:cxn modelId="{4F5B0A88-82B3-48BE-B003-981CDABB3D61}" type="presParOf" srcId="{4729C32A-3C31-41AE-908A-68AC39F0CF4A}" destId="{4A2BFAA8-8D7D-4818-B28B-410588329867}" srcOrd="5" destOrd="0" presId="urn:microsoft.com/office/officeart/2005/8/layout/list1"/>
    <dgm:cxn modelId="{3C752F0B-5FC2-4E08-B002-0D8129075255}" type="presParOf" srcId="{4729C32A-3C31-41AE-908A-68AC39F0CF4A}" destId="{3AC8C657-9AE8-4154-BC65-B44DAD6D1D95}" srcOrd="6" destOrd="0" presId="urn:microsoft.com/office/officeart/2005/8/layout/list1"/>
    <dgm:cxn modelId="{55C0D3C4-DBF2-49E4-9F08-63B8D642613C}" type="presParOf" srcId="{4729C32A-3C31-41AE-908A-68AC39F0CF4A}" destId="{73903F8C-D7FB-4400-86E2-9DD402F85F2A}" srcOrd="7" destOrd="0" presId="urn:microsoft.com/office/officeart/2005/8/layout/list1"/>
    <dgm:cxn modelId="{C4008DCB-33B7-4F74-B12A-D3FFCC0B1865}" type="presParOf" srcId="{4729C32A-3C31-41AE-908A-68AC39F0CF4A}" destId="{DFCC472A-8AFD-481A-A80A-C2517FA37EF7}" srcOrd="8" destOrd="0" presId="urn:microsoft.com/office/officeart/2005/8/layout/list1"/>
    <dgm:cxn modelId="{23A12033-A3B1-465F-93B2-3F688EC8D601}" type="presParOf" srcId="{DFCC472A-8AFD-481A-A80A-C2517FA37EF7}" destId="{F9E30D65-8BE2-4509-A8CE-20050DB8AF4B}" srcOrd="0" destOrd="0" presId="urn:microsoft.com/office/officeart/2005/8/layout/list1"/>
    <dgm:cxn modelId="{413D32FF-4341-4F84-BD37-B9A9A8775085}" type="presParOf" srcId="{DFCC472A-8AFD-481A-A80A-C2517FA37EF7}" destId="{31E501D3-A756-4BC5-BD1A-A492A6DFF714}" srcOrd="1" destOrd="0" presId="urn:microsoft.com/office/officeart/2005/8/layout/list1"/>
    <dgm:cxn modelId="{BD96C73F-BDC7-490A-B60C-1B3A32D3A5EA}" type="presParOf" srcId="{4729C32A-3C31-41AE-908A-68AC39F0CF4A}" destId="{3F0635BA-3F74-47F6-B9E3-D9817B4A47F1}" srcOrd="9" destOrd="0" presId="urn:microsoft.com/office/officeart/2005/8/layout/list1"/>
    <dgm:cxn modelId="{965AFAE7-2B37-45DE-8444-D93092053273}" type="presParOf" srcId="{4729C32A-3C31-41AE-908A-68AC39F0CF4A}" destId="{3CC310E0-17F3-40AC-93A4-E215A6D33C5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DCE93-1EA0-4319-B304-945EF3E3B414}" type="doc">
      <dgm:prSet loTypeId="urn:microsoft.com/office/officeart/2005/8/layout/radial4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F5238BA-AD3B-4CA5-B03B-89BBDF15757E}">
      <dgm:prSet phldrT="[Текст]" custT="1"/>
      <dgm:spPr/>
      <dgm:t>
        <a:bodyPr/>
        <a:lstStyle/>
        <a:p>
          <a:r>
            <a:rPr lang="ru-RU" sz="2000" b="1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Непрограммные направления расходов</a:t>
          </a:r>
        </a:p>
        <a:p>
          <a:r>
            <a:rPr lang="ru-RU" sz="1900" b="1" i="0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3 043 261,31 руб</a:t>
          </a:r>
          <a:r>
            <a:rPr lang="ru-RU" sz="1900" b="1" i="0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.</a:t>
          </a:r>
        </a:p>
      </dgm:t>
    </dgm:pt>
    <dgm:pt modelId="{1A8F9793-9A44-49C8-A6AB-CDAA18F9D998}" type="parTrans" cxnId="{9DAEECF1-2AFB-44BF-AF98-36B5712CB4B1}">
      <dgm:prSet/>
      <dgm:spPr/>
      <dgm:t>
        <a:bodyPr/>
        <a:lstStyle/>
        <a:p>
          <a:endParaRPr lang="ru-RU"/>
        </a:p>
      </dgm:t>
    </dgm:pt>
    <dgm:pt modelId="{E000971F-5203-40AB-A2EC-3190E271DEDA}" type="sibTrans" cxnId="{9DAEECF1-2AFB-44BF-AF98-36B5712CB4B1}">
      <dgm:prSet/>
      <dgm:spPr/>
      <dgm:t>
        <a:bodyPr/>
        <a:lstStyle/>
        <a:p>
          <a:endParaRPr lang="ru-RU"/>
        </a:p>
      </dgm:t>
    </dgm:pt>
    <dgm:pt modelId="{44F5EF66-7B6B-4E86-BC0A-1380F2FD24E5}">
      <dgm:prSet/>
      <dgm:spPr/>
      <dgm:t>
        <a:bodyPr/>
        <a:lstStyle/>
        <a:p>
          <a:r>
            <a:rPr lang="ru-RU" b="1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Обеспечение деятельности органов местного самоуправления</a:t>
          </a:r>
        </a:p>
        <a:p>
          <a:r>
            <a:rPr lang="ru-RU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2 206 685,11 </a:t>
          </a:r>
          <a:r>
            <a:rPr lang="ru-RU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руб</a:t>
          </a:r>
          <a:r>
            <a: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.</a:t>
          </a:r>
        </a:p>
      </dgm:t>
    </dgm:pt>
    <dgm:pt modelId="{91076B46-7D75-4EFB-9791-0E1B167E166C}" type="sibTrans" cxnId="{55CA6E21-1248-4CE2-99DE-0BB5805BB158}">
      <dgm:prSet/>
      <dgm:spPr/>
      <dgm:t>
        <a:bodyPr/>
        <a:lstStyle/>
        <a:p>
          <a:endParaRPr lang="ru-RU"/>
        </a:p>
      </dgm:t>
    </dgm:pt>
    <dgm:pt modelId="{3BA4EC45-27DF-4EEE-A988-714356359DBB}" type="parTrans" cxnId="{55CA6E21-1248-4CE2-99DE-0BB5805BB158}">
      <dgm:prSet/>
      <dgm:spPr/>
      <dgm:t>
        <a:bodyPr/>
        <a:lstStyle/>
        <a:p>
          <a:endParaRPr lang="ru-RU"/>
        </a:p>
      </dgm:t>
    </dgm:pt>
    <dgm:pt modelId="{F3BAF9A8-95A0-4E6B-AAEE-16DC4F84EA3F}">
      <dgm:prSet/>
      <dgm:spPr/>
      <dgm:t>
        <a:bodyPr/>
        <a:lstStyle/>
        <a:p>
          <a:r>
            <a:rPr lang="ru-RU" b="1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Мероприятия, осуществляемые органами местного самоуправления, в рамках непрограммных направлений расходов </a:t>
          </a:r>
          <a:r>
            <a:rPr lang="ru-RU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836 576,20</a:t>
          </a:r>
          <a:r>
            <a:rPr lang="ru-RU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руб.</a:t>
          </a:r>
        </a:p>
      </dgm:t>
    </dgm:pt>
    <dgm:pt modelId="{42F82DD7-9E96-49FA-A7D7-3A637C5D0F5E}" type="parTrans" cxnId="{FDC40EF8-C5E8-47D0-B680-472B68BD3F32}">
      <dgm:prSet/>
      <dgm:spPr/>
      <dgm:t>
        <a:bodyPr/>
        <a:lstStyle/>
        <a:p>
          <a:endParaRPr lang="ru-RU"/>
        </a:p>
      </dgm:t>
    </dgm:pt>
    <dgm:pt modelId="{9F065C4F-6BBF-4810-BEA4-055018501CE5}" type="sibTrans" cxnId="{FDC40EF8-C5E8-47D0-B680-472B68BD3F32}">
      <dgm:prSet/>
      <dgm:spPr/>
      <dgm:t>
        <a:bodyPr/>
        <a:lstStyle/>
        <a:p>
          <a:endParaRPr lang="ru-RU"/>
        </a:p>
      </dgm:t>
    </dgm:pt>
    <dgm:pt modelId="{A09F85F0-2DD8-4BFC-98D7-D9D3C656DE9F}">
      <dgm:prSet/>
      <dgm:spPr/>
      <dgm:t>
        <a:bodyPr/>
        <a:lstStyle/>
        <a:p>
          <a:endParaRPr lang="ru-RU"/>
        </a:p>
      </dgm:t>
    </dgm:pt>
    <dgm:pt modelId="{1FF77FA8-D943-411B-B844-0F106A1AA323}" type="parTrans" cxnId="{B102D69B-17AF-4754-8E2C-F7F1DE7E106C}">
      <dgm:prSet/>
      <dgm:spPr/>
      <dgm:t>
        <a:bodyPr/>
        <a:lstStyle/>
        <a:p>
          <a:endParaRPr lang="ru-RU"/>
        </a:p>
      </dgm:t>
    </dgm:pt>
    <dgm:pt modelId="{67A9AE88-C2FD-4878-B141-D5B281D31C8F}" type="sibTrans" cxnId="{B102D69B-17AF-4754-8E2C-F7F1DE7E106C}">
      <dgm:prSet/>
      <dgm:spPr/>
      <dgm:t>
        <a:bodyPr/>
        <a:lstStyle/>
        <a:p>
          <a:endParaRPr lang="ru-RU"/>
        </a:p>
      </dgm:t>
    </dgm:pt>
    <dgm:pt modelId="{73113516-FB05-43D5-9A09-47533450B99F}">
      <dgm:prSet/>
      <dgm:spPr/>
      <dgm:t>
        <a:bodyPr/>
        <a:lstStyle/>
        <a:p>
          <a:endParaRPr lang="ru-RU" dirty="0"/>
        </a:p>
      </dgm:t>
    </dgm:pt>
    <dgm:pt modelId="{F3CA237D-3E2C-434B-94DB-4BF4AAD180BE}" type="parTrans" cxnId="{83E8AD52-26E5-4CED-9C2E-B594B55E7E77}">
      <dgm:prSet/>
      <dgm:spPr/>
      <dgm:t>
        <a:bodyPr/>
        <a:lstStyle/>
        <a:p>
          <a:endParaRPr lang="ru-RU"/>
        </a:p>
      </dgm:t>
    </dgm:pt>
    <dgm:pt modelId="{CC359149-56F0-47C2-BB13-6EDE26889D67}" type="sibTrans" cxnId="{83E8AD52-26E5-4CED-9C2E-B594B55E7E77}">
      <dgm:prSet/>
      <dgm:spPr/>
      <dgm:t>
        <a:bodyPr/>
        <a:lstStyle/>
        <a:p>
          <a:endParaRPr lang="ru-RU"/>
        </a:p>
      </dgm:t>
    </dgm:pt>
    <dgm:pt modelId="{07B86F3E-1504-443E-8B05-E48E17CDB32F}">
      <dgm:prSet/>
      <dgm:spPr/>
      <dgm:t>
        <a:bodyPr/>
        <a:lstStyle/>
        <a:p>
          <a:endParaRPr lang="ru-RU"/>
        </a:p>
      </dgm:t>
    </dgm:pt>
    <dgm:pt modelId="{0B787E79-3FF4-4FC3-818F-DA3EABD04D09}" type="parTrans" cxnId="{2DCB0B5C-A708-4CF2-BB81-5B37745048D8}">
      <dgm:prSet/>
      <dgm:spPr/>
      <dgm:t>
        <a:bodyPr/>
        <a:lstStyle/>
        <a:p>
          <a:endParaRPr lang="ru-RU"/>
        </a:p>
      </dgm:t>
    </dgm:pt>
    <dgm:pt modelId="{8D987475-EE31-4457-B8D9-527C940E00AC}" type="sibTrans" cxnId="{2DCB0B5C-A708-4CF2-BB81-5B37745048D8}">
      <dgm:prSet/>
      <dgm:spPr/>
      <dgm:t>
        <a:bodyPr/>
        <a:lstStyle/>
        <a:p>
          <a:endParaRPr lang="ru-RU"/>
        </a:p>
      </dgm:t>
    </dgm:pt>
    <dgm:pt modelId="{C26EC419-8BA4-4EE8-8C8B-156AF9C924F3}" type="pres">
      <dgm:prSet presAssocID="{DB9DCE93-1EA0-4319-B304-945EF3E3B4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25510-952C-4578-932F-64C0BCC89945}" type="pres">
      <dgm:prSet presAssocID="{4F5238BA-AD3B-4CA5-B03B-89BBDF15757E}" presName="centerShape" presStyleLbl="node0" presStyleIdx="0" presStyleCnt="1" custScaleX="112444" custScaleY="86363" custLinFactNeighborX="-2037" custLinFactNeighborY="-75"/>
      <dgm:spPr/>
      <dgm:t>
        <a:bodyPr/>
        <a:lstStyle/>
        <a:p>
          <a:endParaRPr lang="ru-RU"/>
        </a:p>
      </dgm:t>
    </dgm:pt>
    <dgm:pt modelId="{D51E8BED-1EC2-4574-9136-4EA0BB9892A7}" type="pres">
      <dgm:prSet presAssocID="{3BA4EC45-27DF-4EEE-A988-714356359DBB}" presName="parTrans" presStyleLbl="bgSibTrans2D1" presStyleIdx="0" presStyleCnt="2" custLinFactNeighborX="4009" custLinFactNeighborY="-1750"/>
      <dgm:spPr/>
      <dgm:t>
        <a:bodyPr/>
        <a:lstStyle/>
        <a:p>
          <a:endParaRPr lang="ru-RU"/>
        </a:p>
      </dgm:t>
    </dgm:pt>
    <dgm:pt modelId="{73424A0B-96BA-4175-8AE1-516145000955}" type="pres">
      <dgm:prSet presAssocID="{44F5EF66-7B6B-4E86-BC0A-1380F2FD24E5}" presName="node" presStyleLbl="node1" presStyleIdx="0" presStyleCnt="2" custRadScaleRad="100279" custRadScaleInc="7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42567-F865-4A41-8D12-90ED0DBC5D07}" type="pres">
      <dgm:prSet presAssocID="{42F82DD7-9E96-49FA-A7D7-3A637C5D0F5E}" presName="parTrans" presStyleLbl="bgSibTrans2D1" presStyleIdx="1" presStyleCnt="2" custLinFactNeighborX="-30413" custLinFactNeighborY="-49714"/>
      <dgm:spPr/>
      <dgm:t>
        <a:bodyPr/>
        <a:lstStyle/>
        <a:p>
          <a:endParaRPr lang="ru-RU"/>
        </a:p>
      </dgm:t>
    </dgm:pt>
    <dgm:pt modelId="{10743261-684C-4F2B-89D1-A0A50A7F155A}" type="pres">
      <dgm:prSet presAssocID="{F3BAF9A8-95A0-4E6B-AAEE-16DC4F84EA3F}" presName="node" presStyleLbl="node1" presStyleIdx="1" presStyleCnt="2" custScaleX="129658" custScaleY="128445" custRadScaleRad="103382" custRadScaleInc="-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8AD52-26E5-4CED-9C2E-B594B55E7E77}" srcId="{DB9DCE93-1EA0-4319-B304-945EF3E3B414}" destId="{73113516-FB05-43D5-9A09-47533450B99F}" srcOrd="3" destOrd="0" parTransId="{F3CA237D-3E2C-434B-94DB-4BF4AAD180BE}" sibTransId="{CC359149-56F0-47C2-BB13-6EDE26889D67}"/>
    <dgm:cxn modelId="{2DCB0B5C-A708-4CF2-BB81-5B37745048D8}" srcId="{DB9DCE93-1EA0-4319-B304-945EF3E3B414}" destId="{07B86F3E-1504-443E-8B05-E48E17CDB32F}" srcOrd="1" destOrd="0" parTransId="{0B787E79-3FF4-4FC3-818F-DA3EABD04D09}" sibTransId="{8D987475-EE31-4457-B8D9-527C940E00AC}"/>
    <dgm:cxn modelId="{B2CDC943-0ACB-472D-AD39-E991A1A3C93E}" type="presOf" srcId="{F3BAF9A8-95A0-4E6B-AAEE-16DC4F84EA3F}" destId="{10743261-684C-4F2B-89D1-A0A50A7F155A}" srcOrd="0" destOrd="0" presId="urn:microsoft.com/office/officeart/2005/8/layout/radial4"/>
    <dgm:cxn modelId="{FDC40EF8-C5E8-47D0-B680-472B68BD3F32}" srcId="{4F5238BA-AD3B-4CA5-B03B-89BBDF15757E}" destId="{F3BAF9A8-95A0-4E6B-AAEE-16DC4F84EA3F}" srcOrd="1" destOrd="0" parTransId="{42F82DD7-9E96-49FA-A7D7-3A637C5D0F5E}" sibTransId="{9F065C4F-6BBF-4810-BEA4-055018501CE5}"/>
    <dgm:cxn modelId="{A64FE092-824C-4F69-955B-B622C3A1C4C4}" type="presOf" srcId="{DB9DCE93-1EA0-4319-B304-945EF3E3B414}" destId="{C26EC419-8BA4-4EE8-8C8B-156AF9C924F3}" srcOrd="0" destOrd="0" presId="urn:microsoft.com/office/officeart/2005/8/layout/radial4"/>
    <dgm:cxn modelId="{DA7E3A05-C2A3-4AD4-80D6-EBAD78C0B2A9}" type="presOf" srcId="{3BA4EC45-27DF-4EEE-A988-714356359DBB}" destId="{D51E8BED-1EC2-4574-9136-4EA0BB9892A7}" srcOrd="0" destOrd="0" presId="urn:microsoft.com/office/officeart/2005/8/layout/radial4"/>
    <dgm:cxn modelId="{9DAEECF1-2AFB-44BF-AF98-36B5712CB4B1}" srcId="{DB9DCE93-1EA0-4319-B304-945EF3E3B414}" destId="{4F5238BA-AD3B-4CA5-B03B-89BBDF15757E}" srcOrd="0" destOrd="0" parTransId="{1A8F9793-9A44-49C8-A6AB-CDAA18F9D998}" sibTransId="{E000971F-5203-40AB-A2EC-3190E271DEDA}"/>
    <dgm:cxn modelId="{55CA6E21-1248-4CE2-99DE-0BB5805BB158}" srcId="{4F5238BA-AD3B-4CA5-B03B-89BBDF15757E}" destId="{44F5EF66-7B6B-4E86-BC0A-1380F2FD24E5}" srcOrd="0" destOrd="0" parTransId="{3BA4EC45-27DF-4EEE-A988-714356359DBB}" sibTransId="{91076B46-7D75-4EFB-9791-0E1B167E166C}"/>
    <dgm:cxn modelId="{C2C90F20-91A9-4983-8F37-A19430E5B044}" type="presOf" srcId="{44F5EF66-7B6B-4E86-BC0A-1380F2FD24E5}" destId="{73424A0B-96BA-4175-8AE1-516145000955}" srcOrd="0" destOrd="0" presId="urn:microsoft.com/office/officeart/2005/8/layout/radial4"/>
    <dgm:cxn modelId="{D1F0EF69-E046-474D-B174-A24628E26F22}" type="presOf" srcId="{4F5238BA-AD3B-4CA5-B03B-89BBDF15757E}" destId="{D0225510-952C-4578-932F-64C0BCC89945}" srcOrd="0" destOrd="0" presId="urn:microsoft.com/office/officeart/2005/8/layout/radial4"/>
    <dgm:cxn modelId="{D19BB679-D5C3-4030-BF5D-18DD026CA462}" type="presOf" srcId="{42F82DD7-9E96-49FA-A7D7-3A637C5D0F5E}" destId="{DDD42567-F865-4A41-8D12-90ED0DBC5D07}" srcOrd="0" destOrd="0" presId="urn:microsoft.com/office/officeart/2005/8/layout/radial4"/>
    <dgm:cxn modelId="{B102D69B-17AF-4754-8E2C-F7F1DE7E106C}" srcId="{DB9DCE93-1EA0-4319-B304-945EF3E3B414}" destId="{A09F85F0-2DD8-4BFC-98D7-D9D3C656DE9F}" srcOrd="2" destOrd="0" parTransId="{1FF77FA8-D943-411B-B844-0F106A1AA323}" sibTransId="{67A9AE88-C2FD-4878-B141-D5B281D31C8F}"/>
    <dgm:cxn modelId="{6FA02C0A-16EF-4E88-B8F5-D761DF1548E9}" type="presParOf" srcId="{C26EC419-8BA4-4EE8-8C8B-156AF9C924F3}" destId="{D0225510-952C-4578-932F-64C0BCC89945}" srcOrd="0" destOrd="0" presId="urn:microsoft.com/office/officeart/2005/8/layout/radial4"/>
    <dgm:cxn modelId="{8D0DB3C3-5CCE-4EDB-B85A-980C74100E01}" type="presParOf" srcId="{C26EC419-8BA4-4EE8-8C8B-156AF9C924F3}" destId="{D51E8BED-1EC2-4574-9136-4EA0BB9892A7}" srcOrd="1" destOrd="0" presId="urn:microsoft.com/office/officeart/2005/8/layout/radial4"/>
    <dgm:cxn modelId="{58FF627A-513C-4402-81DA-B89768C878E6}" type="presParOf" srcId="{C26EC419-8BA4-4EE8-8C8B-156AF9C924F3}" destId="{73424A0B-96BA-4175-8AE1-516145000955}" srcOrd="2" destOrd="0" presId="urn:microsoft.com/office/officeart/2005/8/layout/radial4"/>
    <dgm:cxn modelId="{0B5E270B-F711-494A-9319-52AF95DBD8B2}" type="presParOf" srcId="{C26EC419-8BA4-4EE8-8C8B-156AF9C924F3}" destId="{DDD42567-F865-4A41-8D12-90ED0DBC5D07}" srcOrd="3" destOrd="0" presId="urn:microsoft.com/office/officeart/2005/8/layout/radial4"/>
    <dgm:cxn modelId="{FBEEE8CF-61FC-4ACF-A758-1987DD2D1017}" type="presParOf" srcId="{C26EC419-8BA4-4EE8-8C8B-156AF9C924F3}" destId="{10743261-684C-4F2B-89D1-A0A50A7F155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2EEB7-CDCD-4116-B174-DE5ECF03E6D3}">
      <dsp:nvSpPr>
        <dsp:cNvPr id="0" name=""/>
        <dsp:cNvSpPr/>
      </dsp:nvSpPr>
      <dsp:spPr>
        <a:xfrm>
          <a:off x="0" y="1242905"/>
          <a:ext cx="882148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331F0-1148-4534-A3F0-B3EFF0C6FBB3}">
      <dsp:nvSpPr>
        <dsp:cNvPr id="0" name=""/>
        <dsp:cNvSpPr/>
      </dsp:nvSpPr>
      <dsp:spPr>
        <a:xfrm>
          <a:off x="378617" y="855702"/>
          <a:ext cx="8437515" cy="800482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2" tIns="0" rIns="23340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Содержание автомобильных дорог – </a:t>
          </a:r>
          <a:r>
            <a:rPr lang="ru-RU" sz="2800" b="1" u="sng" kern="1200" dirty="0" smtClean="0"/>
            <a:t>900 </a:t>
          </a:r>
          <a:r>
            <a:rPr lang="ru-RU" sz="2800" b="1" u="sng" kern="1200" dirty="0"/>
            <a:t>000,00руб</a:t>
          </a:r>
          <a:r>
            <a:rPr lang="ru-RU" sz="2800" kern="1200" dirty="0"/>
            <a:t>.</a:t>
          </a:r>
        </a:p>
      </dsp:txBody>
      <dsp:txXfrm>
        <a:off x="417693" y="894778"/>
        <a:ext cx="8359363" cy="722330"/>
      </dsp:txXfrm>
    </dsp:sp>
    <dsp:sp modelId="{3AC8C657-9AE8-4154-BC65-B44DAD6D1D95}">
      <dsp:nvSpPr>
        <dsp:cNvPr id="0" name=""/>
        <dsp:cNvSpPr/>
      </dsp:nvSpPr>
      <dsp:spPr>
        <a:xfrm>
          <a:off x="0" y="2512985"/>
          <a:ext cx="8821488" cy="705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69D3D-1926-4206-A43E-6681C20A17C9}">
      <dsp:nvSpPr>
        <dsp:cNvPr id="0" name=""/>
        <dsp:cNvSpPr/>
      </dsp:nvSpPr>
      <dsp:spPr>
        <a:xfrm>
          <a:off x="441074" y="2099705"/>
          <a:ext cx="7695089" cy="82656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2" tIns="0" rIns="23340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Ремонт </a:t>
          </a:r>
          <a:r>
            <a:rPr lang="ru-RU" sz="2800" kern="1200" dirty="0" err="1" smtClean="0"/>
            <a:t>автомоб</a:t>
          </a:r>
          <a:r>
            <a:rPr lang="ru-RU" sz="2800" kern="1200" dirty="0" smtClean="0"/>
            <a:t>. </a:t>
          </a:r>
          <a:r>
            <a:rPr lang="ru-RU" sz="2800" kern="1200" dirty="0"/>
            <a:t>дорог – </a:t>
          </a:r>
          <a:r>
            <a:rPr lang="ru-RU" sz="2800" b="1" u="sng" kern="1200" dirty="0" smtClean="0"/>
            <a:t>300 024,00 </a:t>
          </a:r>
          <a:r>
            <a:rPr lang="ru-RU" sz="2800" b="1" u="sng" kern="1200" dirty="0"/>
            <a:t>руб.</a:t>
          </a:r>
        </a:p>
      </dsp:txBody>
      <dsp:txXfrm>
        <a:off x="481423" y="2140054"/>
        <a:ext cx="7614391" cy="745862"/>
      </dsp:txXfrm>
    </dsp:sp>
    <dsp:sp modelId="{3CC310E0-17F3-40AC-93A4-E215A6D33C53}">
      <dsp:nvSpPr>
        <dsp:cNvPr id="0" name=""/>
        <dsp:cNvSpPr/>
      </dsp:nvSpPr>
      <dsp:spPr>
        <a:xfrm>
          <a:off x="0" y="3783065"/>
          <a:ext cx="882148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501D3-A756-4BC5-BD1A-A492A6DFF714}">
      <dsp:nvSpPr>
        <dsp:cNvPr id="0" name=""/>
        <dsp:cNvSpPr/>
      </dsp:nvSpPr>
      <dsp:spPr>
        <a:xfrm>
          <a:off x="419968" y="3369785"/>
          <a:ext cx="8399357" cy="82656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3402" tIns="0" rIns="23340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Субсидии на ремонт автомобильных дорог общего пользования местного значения – </a:t>
          </a:r>
          <a:r>
            <a:rPr lang="ru-RU" sz="2800" b="1" u="sng" kern="1200" dirty="0" smtClean="0"/>
            <a:t>877 776,00 </a:t>
          </a:r>
          <a:r>
            <a:rPr lang="ru-RU" sz="2800" b="1" u="sng" kern="1200" dirty="0"/>
            <a:t>руб.</a:t>
          </a:r>
        </a:p>
      </dsp:txBody>
      <dsp:txXfrm>
        <a:off x="460317" y="3410134"/>
        <a:ext cx="8318659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25510-952C-4578-932F-64C0BCC89945}">
      <dsp:nvSpPr>
        <dsp:cNvPr id="0" name=""/>
        <dsp:cNvSpPr/>
      </dsp:nvSpPr>
      <dsp:spPr>
        <a:xfrm>
          <a:off x="2423935" y="2797280"/>
          <a:ext cx="3040782" cy="23354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Непрограммные направления расходов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sng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3 043 261,31 руб</a:t>
          </a:r>
          <a:r>
            <a:rPr lang="ru-RU" sz="1900" b="1" i="0" u="sng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.</a:t>
          </a:r>
        </a:p>
      </dsp:txBody>
      <dsp:txXfrm>
        <a:off x="2869247" y="3139304"/>
        <a:ext cx="2150158" cy="1651435"/>
      </dsp:txXfrm>
    </dsp:sp>
    <dsp:sp modelId="{D51E8BED-1EC2-4574-9136-4EA0BB9892A7}">
      <dsp:nvSpPr>
        <dsp:cNvPr id="0" name=""/>
        <dsp:cNvSpPr/>
      </dsp:nvSpPr>
      <dsp:spPr>
        <a:xfrm rot="13389057">
          <a:off x="1147501" y="1855782"/>
          <a:ext cx="2114136" cy="7707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424A0B-96BA-4175-8AE1-516145000955}">
      <dsp:nvSpPr>
        <dsp:cNvPr id="0" name=""/>
        <dsp:cNvSpPr/>
      </dsp:nvSpPr>
      <dsp:spPr>
        <a:xfrm>
          <a:off x="64099" y="504054"/>
          <a:ext cx="2569050" cy="2055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Обеспечение деятельности органов местного самоуправления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2 206 685,11 </a:t>
          </a:r>
          <a:r>
            <a:rPr lang="ru-RU" sz="2200" b="1" u="sng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руб</a:t>
          </a:r>
          <a:r>
            <a:rPr lang="ru-RU" sz="2200" b="1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.</a:t>
          </a:r>
        </a:p>
      </dsp:txBody>
      <dsp:txXfrm>
        <a:off x="124295" y="564250"/>
        <a:ext cx="2448658" cy="1934848"/>
      </dsp:txXfrm>
    </dsp:sp>
    <dsp:sp modelId="{DDD42567-F865-4A41-8D12-90ED0DBC5D07}">
      <dsp:nvSpPr>
        <dsp:cNvPr id="0" name=""/>
        <dsp:cNvSpPr/>
      </dsp:nvSpPr>
      <dsp:spPr>
        <a:xfrm rot="19391105">
          <a:off x="4175561" y="1578520"/>
          <a:ext cx="2400612" cy="7707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0993999"/>
                <a:satOff val="-7943"/>
                <a:lumOff val="2941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hueOff val="10993999"/>
                <a:satOff val="-7943"/>
                <a:lumOff val="2941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0743261-684C-4F2B-89D1-A0A50A7F155A}">
      <dsp:nvSpPr>
        <dsp:cNvPr id="0" name=""/>
        <dsp:cNvSpPr/>
      </dsp:nvSpPr>
      <dsp:spPr>
        <a:xfrm>
          <a:off x="5401411" y="307842"/>
          <a:ext cx="3330979" cy="2639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0993999"/>
                <a:satOff val="-7943"/>
                <a:lumOff val="2941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hueOff val="10993999"/>
                <a:satOff val="-7943"/>
                <a:lumOff val="2941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Мероприятия, осуществляемые органами местного самоуправления, в рамках непрограммных направлений расходов </a:t>
          </a:r>
          <a:r>
            <a:rPr lang="ru-RU" sz="2200" b="1" kern="1200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836 576,20</a:t>
          </a:r>
          <a:r>
            <a:rPr lang="ru-RU" sz="2200" b="1" u="sng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</a:t>
          </a:r>
          <a:r>
            <a:rPr lang="ru-RU" sz="2200" b="1" u="sng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руб.</a:t>
          </a:r>
        </a:p>
      </dsp:txBody>
      <dsp:txXfrm>
        <a:off x="5478730" y="385161"/>
        <a:ext cx="3176341" cy="2485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7C48B-702C-41D0-AD7A-A37675F6942E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937E5-732F-4075-978F-53FCAAACB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08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937E5-732F-4075-978F-53FCAAACBA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8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937E5-732F-4075-978F-53FCAAACBA7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2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2871" y="1052736"/>
            <a:ext cx="8784976" cy="292387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/>
          </a:bodyPr>
          <a:lstStyle/>
          <a:p>
            <a:pPr algn="ctr"/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Б</a:t>
            </a:r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юджет Черновского сельского поселения </a:t>
            </a:r>
          </a:p>
          <a:p>
            <a:pPr algn="ctr"/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на 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2020 год 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и плановый период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2021-2022гг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.</a:t>
            </a:r>
          </a:p>
        </p:txBody>
      </p:sp>
      <p:pic>
        <p:nvPicPr>
          <p:cNvPr id="9" name="Picture 2" descr="http://photo.sportcom.ru/images/full/52194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600" y="4221087"/>
            <a:ext cx="2333517" cy="1944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02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2623227"/>
            <a:ext cx="678497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709" y="383278"/>
            <a:ext cx="9145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характеристики бюджета Черновского сельского поселения на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2020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плановый период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2021-2022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годов.( в тыс.руб.)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91462403"/>
              </p:ext>
            </p:extLst>
          </p:nvPr>
        </p:nvGraphicFramePr>
        <p:xfrm>
          <a:off x="25640" y="1772816"/>
          <a:ext cx="9010856" cy="480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73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647808"/>
              </p:ext>
            </p:extLst>
          </p:nvPr>
        </p:nvGraphicFramePr>
        <p:xfrm>
          <a:off x="0" y="1286762"/>
          <a:ext cx="9036496" cy="5571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6153" y="332656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доходов Черновского сельского поселения на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2020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год(тыс.руб)</a:t>
            </a:r>
          </a:p>
        </p:txBody>
      </p:sp>
    </p:spTree>
    <p:extLst>
      <p:ext uri="{BB962C8B-B14F-4D97-AF65-F5344CB8AC3E}">
        <p14:creationId xmlns:p14="http://schemas.microsoft.com/office/powerpoint/2010/main" val="355733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327961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 «Благоустройство территорий Черновского СП»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626" y="1556792"/>
            <a:ext cx="8568952" cy="1512168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Мероприятия по уличному освещению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600 000,00руб</a:t>
            </a:r>
            <a:r>
              <a:rPr lang="ru-RU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1422" y="4398829"/>
            <a:ext cx="8568952" cy="172819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Прочие мероприятия по благоустройству территорий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ru-RU" sz="20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150 000,00 руб</a:t>
            </a:r>
            <a:r>
              <a:rPr lang="ru-RU" sz="20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383078" y="3429000"/>
            <a:ext cx="216024" cy="43204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5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8520" y="548680"/>
            <a:ext cx="921702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 «Сохранность автомобильных дорог местного значения Черновского СП»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45428057"/>
              </p:ext>
            </p:extLst>
          </p:nvPr>
        </p:nvGraphicFramePr>
        <p:xfrm>
          <a:off x="143000" y="1412776"/>
          <a:ext cx="882148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16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45430"/>
            <a:ext cx="8604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 «Развитие культуры Черновского СП»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270452"/>
            <a:ext cx="8640959" cy="12224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Организация досуга и обеспечение жителей поселения услугами организаций культуры – </a:t>
            </a:r>
            <a:r>
              <a:rPr lang="ru-RU" b="1" i="1" dirty="0" smtClean="0">
                <a:solidFill>
                  <a:schemeClr val="tx1"/>
                </a:solidFill>
              </a:rPr>
              <a:t>2 831 710,89 </a:t>
            </a:r>
            <a:r>
              <a:rPr lang="ru-RU" b="1" i="1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2996952"/>
            <a:ext cx="7992888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Организация библиотечного обслуживания – </a:t>
            </a:r>
            <a:r>
              <a:rPr lang="ru-RU" b="1" i="1" dirty="0" smtClean="0">
                <a:solidFill>
                  <a:schemeClr val="tx1"/>
                </a:solidFill>
              </a:rPr>
              <a:t>1 150 000,00 </a:t>
            </a:r>
            <a:r>
              <a:rPr lang="ru-RU" b="1" i="1" dirty="0">
                <a:solidFill>
                  <a:schemeClr val="tx1"/>
                </a:solidFill>
              </a:rPr>
              <a:t>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507" y="4797152"/>
            <a:ext cx="8856984" cy="108012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 оздоровительная работа и спортивные мероприятия – </a:t>
            </a:r>
            <a:r>
              <a:rPr lang="ru-RU" b="1" i="1" dirty="0">
                <a:solidFill>
                  <a:schemeClr val="tx1"/>
                </a:solidFill>
              </a:rPr>
              <a:t>20 000 руб.</a:t>
            </a:r>
          </a:p>
        </p:txBody>
      </p:sp>
    </p:spTree>
    <p:extLst>
      <p:ext uri="{BB962C8B-B14F-4D97-AF65-F5344CB8AC3E}">
        <p14:creationId xmlns:p14="http://schemas.microsoft.com/office/powerpoint/2010/main" val="172185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4448" y="4766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Непрограммные направления расходов Черновского СП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940840184"/>
              </p:ext>
            </p:extLst>
          </p:nvPr>
        </p:nvGraphicFramePr>
        <p:xfrm>
          <a:off x="331419" y="908720"/>
          <a:ext cx="8567965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5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3548" y="620688"/>
            <a:ext cx="813690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Обеспечение деятельности органов местного самоуправления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204864"/>
            <a:ext cx="8784976" cy="313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/>
              <a:t>Глава муниципального образования </a:t>
            </a:r>
            <a:r>
              <a:rPr lang="ru-RU" sz="2000" dirty="0" smtClean="0"/>
              <a:t>-</a:t>
            </a:r>
            <a:r>
              <a:rPr lang="ru-RU" sz="2000" b="1" dirty="0" smtClean="0"/>
              <a:t>502 686,50 </a:t>
            </a:r>
            <a:r>
              <a:rPr lang="ru-RU" sz="2000" b="1" dirty="0"/>
              <a:t>руб</a:t>
            </a:r>
            <a:r>
              <a:rPr lang="ru-RU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/>
              <a:t>Депутаты представительных органов – </a:t>
            </a:r>
            <a:r>
              <a:rPr lang="ru-RU" sz="2000" b="1" dirty="0" smtClean="0"/>
              <a:t>48 000 </a:t>
            </a:r>
            <a:r>
              <a:rPr lang="ru-RU" sz="2000" b="1" dirty="0"/>
              <a:t>руб.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/>
              <a:t>Обеспечение выполнений функций </a:t>
            </a:r>
            <a:r>
              <a:rPr lang="ru-RU" sz="2000" dirty="0" smtClean="0"/>
              <a:t>ОМС  –  </a:t>
            </a:r>
            <a:r>
              <a:rPr lang="ru-RU" sz="2000" b="1" dirty="0" smtClean="0"/>
              <a:t>1 427 716,61 руб.</a:t>
            </a:r>
            <a:endParaRPr lang="ru-RU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Составление </a:t>
            </a:r>
            <a:r>
              <a:rPr lang="ru-RU" sz="2000" dirty="0"/>
              <a:t>протоколов – </a:t>
            </a:r>
            <a:r>
              <a:rPr lang="ru-RU" sz="2000" b="1" dirty="0"/>
              <a:t>1000 руб.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/>
              <a:t>Осуществление полномочий по первичному воинскому учету – </a:t>
            </a:r>
            <a:r>
              <a:rPr lang="ru-RU" sz="2000" b="1" dirty="0" smtClean="0"/>
              <a:t>220 100 </a:t>
            </a:r>
            <a:r>
              <a:rPr lang="ru-RU" sz="2000" b="1" dirty="0"/>
              <a:t>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45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1296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b="1" dirty="0">
              <a:solidFill>
                <a:sysClr val="windowText" lastClr="00000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ysClr val="windowText" lastClr="000000"/>
                </a:solidFill>
              </a:rPr>
              <a:t>Мероприятия, осуществляемые органами местного самоуправления, в рамках непрограммных направлений расходов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420888"/>
            <a:ext cx="8568952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/>
              <a:t>Мероприятия по землеустройству  землепользованию – </a:t>
            </a:r>
            <a:r>
              <a:rPr lang="ru-RU" sz="2000" b="1" dirty="0" smtClean="0"/>
              <a:t>70 000 </a:t>
            </a:r>
            <a:r>
              <a:rPr lang="ru-RU" sz="2000" b="1" dirty="0"/>
              <a:t>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/>
              <a:t>Содержание газопровода – </a:t>
            </a:r>
            <a:r>
              <a:rPr lang="ru-RU" sz="2000" b="1" dirty="0" smtClean="0"/>
              <a:t>330 000 </a:t>
            </a:r>
            <a:r>
              <a:rPr lang="ru-RU" sz="2000" b="1" dirty="0"/>
              <a:t>руб.</a:t>
            </a: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Прочие </a:t>
            </a:r>
            <a:r>
              <a:rPr lang="ru-RU" sz="2000" dirty="0"/>
              <a:t>мероприятия в области коммунального хозяйства </a:t>
            </a:r>
            <a:r>
              <a:rPr lang="ru-RU" sz="2000" dirty="0" smtClean="0"/>
              <a:t>– </a:t>
            </a:r>
            <a:r>
              <a:rPr lang="ru-RU" sz="2000" b="1" dirty="0" smtClean="0"/>
              <a:t>137 700 </a:t>
            </a:r>
            <a:r>
              <a:rPr lang="ru-RU" sz="2000" b="1" dirty="0"/>
              <a:t>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/>
              <a:t>Обеспечение первичных мер пожарной безопасности </a:t>
            </a:r>
            <a:r>
              <a:rPr lang="ru-RU" sz="2000" dirty="0" smtClean="0"/>
              <a:t>– </a:t>
            </a:r>
            <a:r>
              <a:rPr lang="ru-RU" sz="2000" b="1" dirty="0" smtClean="0"/>
              <a:t>110 200 </a:t>
            </a:r>
            <a:r>
              <a:rPr lang="ru-RU" sz="2000" b="1" dirty="0"/>
              <a:t>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Выплаты </a:t>
            </a:r>
            <a:r>
              <a:rPr lang="ru-RU" sz="2000" dirty="0"/>
              <a:t>мат. стимулирования народным дружинам </a:t>
            </a:r>
            <a:r>
              <a:rPr lang="ru-RU" sz="2000" dirty="0" smtClean="0"/>
              <a:t>– </a:t>
            </a:r>
            <a:r>
              <a:rPr lang="ru-RU" sz="2000" b="1" dirty="0" smtClean="0"/>
              <a:t>50 310 </a:t>
            </a:r>
            <a:r>
              <a:rPr lang="ru-RU" sz="2000" b="1" dirty="0"/>
              <a:t>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Публикация НПА </a:t>
            </a:r>
            <a:r>
              <a:rPr lang="ru-RU" sz="2000" dirty="0"/>
              <a:t>– </a:t>
            </a:r>
            <a:r>
              <a:rPr lang="ru-RU" sz="2000" b="1" dirty="0" smtClean="0"/>
              <a:t>15 000 </a:t>
            </a:r>
            <a:r>
              <a:rPr lang="ru-RU" sz="2000" b="1" dirty="0"/>
              <a:t>руб</a:t>
            </a:r>
            <a:r>
              <a:rPr lang="ru-RU" sz="2000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Мероприятия по отлову безнадзорных животных – </a:t>
            </a:r>
            <a:r>
              <a:rPr lang="ru-RU" sz="2000" b="1" dirty="0" smtClean="0"/>
              <a:t>32 800 руб.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/>
              <a:t>Социальное обеспечение – </a:t>
            </a:r>
            <a:r>
              <a:rPr lang="ru-RU" sz="2000" b="1" dirty="0" smtClean="0"/>
              <a:t>80 566,20 руб.</a:t>
            </a:r>
            <a:endParaRPr lang="ru-RU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/>
              <a:t>Резервный фонд – </a:t>
            </a:r>
            <a:r>
              <a:rPr lang="ru-RU" sz="2000" b="1" dirty="0"/>
              <a:t>10 000 руб.</a:t>
            </a:r>
          </a:p>
        </p:txBody>
      </p:sp>
    </p:spTree>
    <p:extLst>
      <p:ext uri="{BB962C8B-B14F-4D97-AF65-F5344CB8AC3E}">
        <p14:creationId xmlns:p14="http://schemas.microsoft.com/office/powerpoint/2010/main" val="3035735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1206</TotalTime>
  <Words>346</Words>
  <Application>Microsoft Office PowerPoint</Application>
  <PresentationFormat>Экран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Wingdings</vt:lpstr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Финансист</dc:creator>
  <cp:lastModifiedBy>Пользователь Windows</cp:lastModifiedBy>
  <cp:revision>41</cp:revision>
  <dcterms:created xsi:type="dcterms:W3CDTF">2017-11-21T09:07:49Z</dcterms:created>
  <dcterms:modified xsi:type="dcterms:W3CDTF">2020-03-23T04:56:04Z</dcterms:modified>
</cp:coreProperties>
</file>