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78" d="100"/>
          <a:sy n="78" d="100"/>
        </p:scale>
        <p:origin x="-27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80556755696555"/>
          <c:y val="5.5493883654221213E-2"/>
          <c:w val="0.49725510608560641"/>
          <c:h val="0.651804505396313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2020 год (ожидаемое исполнение)</c:v>
                </c:pt>
                <c:pt idx="1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10063.4</c:v>
                </c:pt>
                <c:pt idx="1">
                  <c:v>9937.4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2020 год (ожидаемое исполнение)</c:v>
                </c:pt>
                <c:pt idx="1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35</c:v>
                </c:pt>
                <c:pt idx="1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2020 год (ожидаемое исполнение)</c:v>
                </c:pt>
                <c:pt idx="1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6882.9</c:v>
                </c:pt>
                <c:pt idx="1">
                  <c:v>4467.8999999999996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013632"/>
        <c:axId val="83015168"/>
        <c:axId val="0"/>
      </c:bar3DChart>
      <c:catAx>
        <c:axId val="83013632"/>
        <c:scaling>
          <c:orientation val="minMax"/>
        </c:scaling>
        <c:delete val="0"/>
        <c:axPos val="b"/>
        <c:majorTickMark val="out"/>
        <c:minorTickMark val="none"/>
        <c:tickLblPos val="nextTo"/>
        <c:crossAx val="83015168"/>
        <c:crossesAt val="0"/>
        <c:auto val="1"/>
        <c:lblAlgn val="ctr"/>
        <c:lblOffset val="100"/>
        <c:noMultiLvlLbl val="0"/>
      </c:catAx>
      <c:valAx>
        <c:axId val="83015168"/>
        <c:scaling>
          <c:orientation val="minMax"/>
          <c:max val="5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013632"/>
        <c:crosses val="autoZero"/>
        <c:crossBetween val="between"/>
        <c:majorUnit val="1000"/>
        <c:minorUnit val="2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3.0866359269839369E-2"/>
          <c:w val="0.44809176630698933"/>
          <c:h val="0.675182536907663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Лист1!$A$3:$A$12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Лист1!$B$3:$B$12</c:f>
              <c:numCache>
                <c:formatCode>General</c:formatCode>
                <c:ptCount val="10"/>
                <c:pt idx="0">
                  <c:v>5149.7</c:v>
                </c:pt>
                <c:pt idx="1">
                  <c:v>215.6</c:v>
                </c:pt>
                <c:pt idx="2">
                  <c:v>3</c:v>
                </c:pt>
                <c:pt idx="3">
                  <c:v>4565.8</c:v>
                </c:pt>
                <c:pt idx="4">
                  <c:v>358.4</c:v>
                </c:pt>
                <c:pt idx="5">
                  <c:v>45.9</c:v>
                </c:pt>
                <c:pt idx="6">
                  <c:v>3844.7</c:v>
                </c:pt>
                <c:pt idx="7">
                  <c:v>119.4</c:v>
                </c:pt>
                <c:pt idx="8">
                  <c:v>52.8</c:v>
                </c:pt>
                <c:pt idx="9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4809176630698933"/>
          <c:y val="2.2265095848110115E-2"/>
          <c:w val="0.54264897443375137"/>
          <c:h val="0.916185130103803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BF9D9-7CFB-41B1-8E0C-B4BD0CA54D8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C49B3-B8DE-402B-8CA5-3D43E7EBC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630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C49B3-B8DE-402B-8CA5-3D43E7EBC17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897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C49B3-B8DE-402B-8CA5-3D43E7EBC17B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72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7563" y="1700808"/>
            <a:ext cx="7884877" cy="1584176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 smtClean="0"/>
              <a:t>АДМИНИСТРАЦИЯ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ПРИАЗОВСКОГО СЕЛЬСКОГО ПОСЕЛЕНИЯ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ПРИМОРСКО-АХТАРСКОГО РАЙОНА 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ru-RU" b="1" dirty="0" smtClean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Бюджет Приазовского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на 2021 год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Picture 2" descr="C:\Users\1\Desktop\бланки с гербом\Приазовское СП конт_герб на печать.tif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2544" y="764704"/>
            <a:ext cx="720000" cy="8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99592" y="26300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ru-RU" dirty="0"/>
              <a:t>0700 </a:t>
            </a:r>
            <a:r>
              <a:rPr lang="ru-RU" dirty="0" smtClean="0"/>
              <a:t>«Образование»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86329" y="270892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ru-RU" dirty="0"/>
              <a:t>1101 </a:t>
            </a:r>
            <a:r>
              <a:rPr lang="ru-RU" dirty="0" smtClean="0"/>
              <a:t>«Физическая культура» 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62987" y="4653136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1200</a:t>
            </a:r>
          </a:p>
          <a:p>
            <a:pPr algn="ctr"/>
            <a:r>
              <a:rPr lang="ru-RU" dirty="0" smtClean="0"/>
              <a:t> «Средства массовой информации» </a:t>
            </a:r>
            <a:endParaRPr lang="ru-RU" dirty="0"/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4644008" y="250862"/>
            <a:ext cx="4320480" cy="1512168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/>
                <a:ea typeface="Times New Roman"/>
              </a:rPr>
              <a:t>предусматриваются расходы </a:t>
            </a:r>
            <a:r>
              <a:rPr lang="ru-RU" sz="1400" dirty="0">
                <a:latin typeface="Times New Roman"/>
                <a:ea typeface="Times New Roman"/>
              </a:rPr>
              <a:t>на реализацию мероприятий муниципальной программы </a:t>
            </a:r>
            <a:r>
              <a:rPr lang="ru-RU" sz="1400" dirty="0" smtClean="0">
                <a:latin typeface="Times New Roman"/>
                <a:ea typeface="Times New Roman"/>
              </a:rPr>
              <a:t>«</a:t>
            </a:r>
            <a:r>
              <a:rPr lang="ru-RU" sz="1400" dirty="0">
                <a:latin typeface="Times New Roman"/>
                <a:ea typeface="Times New Roman"/>
              </a:rPr>
              <a:t>Молодежь </a:t>
            </a:r>
            <a:r>
              <a:rPr lang="ru-RU" sz="1400" dirty="0" smtClean="0">
                <a:latin typeface="Times New Roman"/>
                <a:ea typeface="Times New Roman"/>
              </a:rPr>
              <a:t>Приазовского </a:t>
            </a:r>
            <a:r>
              <a:rPr lang="ru-RU" sz="1400" dirty="0">
                <a:latin typeface="Times New Roman"/>
                <a:ea typeface="Times New Roman"/>
              </a:rPr>
              <a:t>сельского поселения Приморско-Ахтарского района» в сумме </a:t>
            </a:r>
            <a:r>
              <a:rPr lang="ru-RU" sz="1400" dirty="0" smtClean="0">
                <a:latin typeface="Times New Roman"/>
                <a:ea typeface="Times New Roman"/>
              </a:rPr>
              <a:t>45,9 </a:t>
            </a:r>
            <a:r>
              <a:rPr lang="ru-RU" sz="1400" dirty="0">
                <a:latin typeface="Times New Roman"/>
                <a:ea typeface="Times New Roman"/>
              </a:rPr>
              <a:t>тыс. рублей на оплату услуг </a:t>
            </a:r>
            <a:r>
              <a:rPr lang="ru-RU" sz="1400" dirty="0" smtClean="0">
                <a:latin typeface="Times New Roman"/>
                <a:ea typeface="Times New Roman"/>
              </a:rPr>
              <a:t>работника </a:t>
            </a:r>
            <a:r>
              <a:rPr lang="ru-RU" sz="1400" dirty="0">
                <a:latin typeface="Times New Roman"/>
                <a:ea typeface="Times New Roman"/>
              </a:rPr>
              <a:t>по работе с </a:t>
            </a:r>
            <a:r>
              <a:rPr lang="ru-RU" sz="1400" dirty="0" smtClean="0">
                <a:latin typeface="Times New Roman"/>
                <a:ea typeface="Times New Roman"/>
              </a:rPr>
              <a:t>молодежью.</a:t>
            </a:r>
            <a:endParaRPr lang="ru-RU" sz="1400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4007685" y="69504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с двумя вырезанными противолежащими углами 21"/>
          <p:cNvSpPr/>
          <p:nvPr/>
        </p:nvSpPr>
        <p:spPr>
          <a:xfrm>
            <a:off x="4860032" y="2443746"/>
            <a:ext cx="4304324" cy="1633325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предусматриваются расходы на мероприятия  муниципальной программы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Приазовского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сельского поселения Приморско-Ахтарского района «Развитие физической культуры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и спорта»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52,8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тыс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. рублей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 направленные на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оплату услуг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работнику.</a:t>
            </a:r>
            <a:endParaRPr lang="ru-RU" sz="1400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4029482" y="314096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вырезанными противолежащими углами 23"/>
          <p:cNvSpPr/>
          <p:nvPr/>
        </p:nvSpPr>
        <p:spPr>
          <a:xfrm>
            <a:off x="4644008" y="4509120"/>
            <a:ext cx="4464496" cy="1844824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планируются расходы на реализацию мероприятий муниципальной программы </a:t>
            </a:r>
            <a:r>
              <a:rPr lang="ru-RU" sz="1400" dirty="0" smtClean="0">
                <a:latin typeface="Times New Roman"/>
                <a:ea typeface="Times New Roman"/>
              </a:rPr>
              <a:t>«</a:t>
            </a:r>
            <a:r>
              <a:rPr lang="ru-RU" sz="1400" dirty="0">
                <a:latin typeface="Times New Roman"/>
                <a:ea typeface="Times New Roman"/>
              </a:rPr>
              <a:t>Информационное обслуживание деятельности </a:t>
            </a:r>
            <a:r>
              <a:rPr lang="ru-RU" sz="1400" dirty="0" smtClean="0">
                <a:latin typeface="Times New Roman"/>
                <a:ea typeface="Times New Roman"/>
              </a:rPr>
              <a:t>органов местного самоуправления Приазовского </a:t>
            </a:r>
            <a:r>
              <a:rPr lang="ru-RU" sz="1400" dirty="0">
                <a:latin typeface="Times New Roman"/>
                <a:ea typeface="Times New Roman"/>
              </a:rPr>
              <a:t>сельского поселения Приморско-Ахтарского района» в сумме </a:t>
            </a:r>
            <a:r>
              <a:rPr lang="ru-RU" sz="1400" dirty="0">
                <a:latin typeface="Times New Roman"/>
                <a:ea typeface="Times New Roman"/>
              </a:rPr>
              <a:t>8</a:t>
            </a:r>
            <a:r>
              <a:rPr lang="ru-RU" sz="1400" dirty="0" smtClean="0">
                <a:latin typeface="Times New Roman"/>
                <a:ea typeface="Times New Roman"/>
              </a:rPr>
              <a:t>0,0 </a:t>
            </a:r>
            <a:r>
              <a:rPr lang="ru-RU" sz="1400" dirty="0">
                <a:latin typeface="Times New Roman"/>
                <a:ea typeface="Times New Roman"/>
              </a:rPr>
              <a:t>тыс. рублей, на оплату услуг по размещению информационных материалов в районных </a:t>
            </a:r>
            <a:r>
              <a:rPr lang="ru-RU" sz="1400" dirty="0" smtClean="0">
                <a:latin typeface="Times New Roman"/>
                <a:ea typeface="Times New Roman"/>
              </a:rPr>
              <a:t>печатных </a:t>
            </a:r>
            <a:r>
              <a:rPr lang="ru-RU" sz="1400" dirty="0">
                <a:latin typeface="Times New Roman"/>
                <a:ea typeface="Times New Roman"/>
              </a:rPr>
              <a:t>СМИ.</a:t>
            </a:r>
            <a:endParaRPr lang="ru-RU" sz="1400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4029482" y="5085184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/>
                <a:ea typeface="Times New Roman"/>
              </a:rPr>
              <a:t>* 	Расчет </a:t>
            </a:r>
            <a:r>
              <a:rPr lang="ru-RU" dirty="0">
                <a:latin typeface="Times New Roman"/>
                <a:ea typeface="Times New Roman"/>
              </a:rPr>
              <a:t>затрат по мероприятиям </a:t>
            </a:r>
            <a:r>
              <a:rPr lang="ru-RU" dirty="0" smtClean="0">
                <a:latin typeface="Times New Roman"/>
                <a:ea typeface="Times New Roman"/>
              </a:rPr>
              <a:t>муниципальных программ </a:t>
            </a:r>
            <a:r>
              <a:rPr lang="ru-RU" dirty="0">
                <a:latin typeface="Times New Roman"/>
                <a:ea typeface="Times New Roman"/>
              </a:rPr>
              <a:t>изложен в </a:t>
            </a:r>
            <a:r>
              <a:rPr lang="ru-RU" dirty="0" smtClean="0">
                <a:latin typeface="Times New Roman"/>
                <a:ea typeface="Times New Roman"/>
              </a:rPr>
              <a:t>финансово-экономических обоснованиях </a:t>
            </a:r>
            <a:r>
              <a:rPr lang="ru-RU" dirty="0">
                <a:latin typeface="Times New Roman"/>
                <a:ea typeface="Times New Roman"/>
              </a:rPr>
              <a:t>к </a:t>
            </a:r>
            <a:r>
              <a:rPr lang="ru-RU" dirty="0" smtClean="0">
                <a:latin typeface="Times New Roman"/>
                <a:ea typeface="Times New Roman"/>
              </a:rPr>
              <a:t>муниципальным программ.</a:t>
            </a:r>
            <a:endParaRPr lang="ru-RU" dirty="0">
              <a:latin typeface="Times New Roman"/>
              <a:ea typeface="Times New Roman"/>
            </a:endParaRPr>
          </a:p>
          <a:p>
            <a:pPr algn="just"/>
            <a:r>
              <a:rPr lang="ru-RU" dirty="0">
                <a:latin typeface="Times New Roman"/>
                <a:ea typeface="Times New Roman"/>
              </a:rPr>
              <a:t>              Средства бюджета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поселения Приморско-Ахтарского района, направляемые на финансирование муниципальных </a:t>
            </a:r>
            <a:r>
              <a:rPr lang="ru-RU" dirty="0" smtClean="0">
                <a:latin typeface="Times New Roman"/>
                <a:ea typeface="Times New Roman"/>
              </a:rPr>
              <a:t>программ, а так же не программных мероприятий </a:t>
            </a:r>
            <a:r>
              <a:rPr lang="ru-RU" dirty="0">
                <a:latin typeface="Times New Roman"/>
                <a:ea typeface="Times New Roman"/>
              </a:rPr>
              <a:t>будут уточняться и корректироваться с учетом реальных возможностей местного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94421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Основные параметры проекта бюджета поселения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>на 2021 год</a:t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1600" b="1" dirty="0">
                <a:solidFill>
                  <a:schemeClr val="tx1"/>
                </a:solidFill>
                <a:effectLst/>
              </a:rPr>
              <a:t/>
            </a:r>
            <a:br>
              <a:rPr lang="ru-RU" sz="1600" b="1" dirty="0">
                <a:solidFill>
                  <a:schemeClr val="tx1"/>
                </a:solidFill>
                <a:effectLst/>
              </a:rPr>
            </a:br>
            <a:r>
              <a:rPr lang="ru-RU" sz="2000" b="1" dirty="0">
                <a:solidFill>
                  <a:schemeClr val="accent2"/>
                </a:solidFill>
              </a:rPr>
              <a:t>Д</a:t>
            </a:r>
            <a:r>
              <a:rPr lang="ru-RU" sz="2000" b="1" dirty="0" smtClean="0">
                <a:solidFill>
                  <a:schemeClr val="accent2"/>
                </a:solidFill>
              </a:rPr>
              <a:t>ефицит    </a:t>
            </a:r>
            <a:r>
              <a:rPr lang="ru-RU" sz="2000" b="1" dirty="0">
                <a:solidFill>
                  <a:schemeClr val="accent2"/>
                </a:solidFill>
              </a:rPr>
              <a:t>-  </a:t>
            </a:r>
            <a:r>
              <a:rPr lang="ru-RU" sz="2000" b="1" dirty="0" smtClean="0">
                <a:solidFill>
                  <a:schemeClr val="accent2"/>
                </a:solidFill>
              </a:rPr>
              <a:t>0,0тыс</a:t>
            </a:r>
            <a:r>
              <a:rPr lang="ru-RU" sz="2000" b="1" dirty="0">
                <a:solidFill>
                  <a:schemeClr val="accent2"/>
                </a:solidFill>
              </a:rPr>
              <a:t>. </a:t>
            </a:r>
            <a:r>
              <a:rPr lang="ru-RU" sz="2000" b="1" dirty="0" smtClean="0">
                <a:solidFill>
                  <a:schemeClr val="accent2"/>
                </a:solidFill>
              </a:rPr>
              <a:t>руб.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7776" y="1412776"/>
            <a:ext cx="40484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Доходы     - </a:t>
            </a: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14435,3 тыс</a:t>
            </a: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. </a:t>
            </a: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руб.</a:t>
            </a:r>
            <a:b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</a:b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Расходы    </a:t>
            </a: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-  </a:t>
            </a: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14435,3тыс</a:t>
            </a: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32100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Структура доходной части бюджета поселения на </a:t>
            </a:r>
            <a:r>
              <a:rPr lang="ru-RU" b="1" dirty="0" smtClean="0"/>
              <a:t>2021 </a:t>
            </a:r>
            <a:r>
              <a:rPr lang="ru-RU" b="1" dirty="0"/>
              <a:t>год в сравнении с </a:t>
            </a:r>
            <a:r>
              <a:rPr lang="ru-RU" b="1" dirty="0" smtClean="0"/>
              <a:t>ожидаемым исполнением за  2020 год: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518198874"/>
              </p:ext>
            </p:extLst>
          </p:nvPr>
        </p:nvGraphicFramePr>
        <p:xfrm>
          <a:off x="179512" y="2967335"/>
          <a:ext cx="5832648" cy="3694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940152" y="3068960"/>
            <a:ext cx="320384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Доходы, поступающие от налогоплательщиков, расположенных на территории поселения планируются 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8409,0 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тыс. рублей.</a:t>
            </a:r>
          </a:p>
          <a:p>
            <a:pPr indent="449580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Основной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объем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поступлений (84,0%) 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приходится на:</a:t>
            </a:r>
          </a:p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- земельный налог –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56,2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%; </a:t>
            </a:r>
          </a:p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- налог на доходы физических лиц –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9,8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%;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единый сельскохозяйственный налог – 7,0%.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Налог на имущество </a:t>
            </a: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физ.лиц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-11,0%</a:t>
            </a:r>
            <a:endParaRPr lang="ru-RU" sz="1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486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Проект бюджета поселения по налоговым и неналоговым доходам на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2021 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год представлен в следующей таблице: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(тыс. руб.)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294237"/>
              </p:ext>
            </p:extLst>
          </p:nvPr>
        </p:nvGraphicFramePr>
        <p:xfrm>
          <a:off x="611560" y="1696564"/>
          <a:ext cx="7704856" cy="506547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01617"/>
                <a:gridCol w="853786"/>
                <a:gridCol w="850706"/>
                <a:gridCol w="674406"/>
                <a:gridCol w="831458"/>
                <a:gridCol w="692883"/>
              </a:tblGrid>
              <a:tr h="41008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Проект бюджета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0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Уточ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ненный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бюджет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01.11.2020 </a:t>
                      </a:r>
                      <a:r>
                        <a:rPr lang="ru-RU" sz="9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Ожида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емое испол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нение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руб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Отклонение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 ожидаемого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исполнения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руб.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Налог на доходы физических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996,0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998,0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979,0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-19,0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98,1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Доходы от уплаты акцизов на  нефтепродукты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1679,4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1679,4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1558,4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-121,0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92,3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  780,0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781,0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700,0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  -81,0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89,6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Налог на имущество физических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890,0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893,0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1100,0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+207,0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123,2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Земельный налог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5704,0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5712,0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5600,0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-112,0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98,0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сдачи в аренду имущества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Доходы от перечисления части прибыли, остающейся после уплаты налогов и иных обязательных платежей МУП созданных поселениями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-0,5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учреждений)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4,5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-4,5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10080,4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10098,4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9967,4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-131,0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98,7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896448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Безвозмездные поступления    </a:t>
            </a:r>
          </a:p>
          <a:p>
            <a:pPr algn="just"/>
            <a:r>
              <a:rPr lang="ru-RU" sz="1400" dirty="0"/>
              <a:t>В бюджете поселения предусмотрены, следующие безвозмездные поступления:</a:t>
            </a:r>
            <a:endParaRPr lang="ru-RU" sz="1400" b="1" dirty="0"/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дотация </a:t>
            </a:r>
            <a:r>
              <a:rPr lang="ru-RU" sz="1400" dirty="0"/>
              <a:t>бюджету поселения на выравнивание бюджетной обеспеченности в сумме </a:t>
            </a:r>
            <a:r>
              <a:rPr lang="ru-RU" sz="1400" dirty="0" smtClean="0"/>
              <a:t>414,8 тыс</a:t>
            </a:r>
            <a:r>
              <a:rPr lang="ru-RU" sz="1400" dirty="0"/>
              <a:t>. рублей, к сравнению с </a:t>
            </a:r>
            <a:r>
              <a:rPr lang="ru-RU" sz="1400" dirty="0" smtClean="0"/>
              <a:t>2020 </a:t>
            </a:r>
            <a:r>
              <a:rPr lang="ru-RU" sz="1400" dirty="0"/>
              <a:t>годом уменьшение на </a:t>
            </a:r>
            <a:r>
              <a:rPr lang="ru-RU" sz="1400" dirty="0" smtClean="0"/>
              <a:t>151,7 </a:t>
            </a:r>
            <a:r>
              <a:rPr lang="ru-RU" sz="1400" dirty="0"/>
              <a:t>тыс. рублей и составляет </a:t>
            </a:r>
            <a:r>
              <a:rPr lang="ru-RU" sz="1400" dirty="0" smtClean="0"/>
              <a:t>73,2%;</a:t>
            </a:r>
          </a:p>
          <a:p>
            <a:pPr marL="285750" indent="-285750" algn="just">
              <a:buFontTx/>
              <a:buChar char="-"/>
            </a:pPr>
            <a:r>
              <a:rPr lang="ru-RU" sz="1400" dirty="0"/>
              <a:t>дотация бюджету поселения на выравнивание бюджетной </a:t>
            </a:r>
            <a:r>
              <a:rPr lang="ru-RU" sz="1400" dirty="0" smtClean="0"/>
              <a:t>обеспеченности и сбалансированности бюджета из краевого бюджета  </a:t>
            </a:r>
            <a:r>
              <a:rPr lang="ru-RU" sz="1400" dirty="0"/>
              <a:t>в сумме </a:t>
            </a:r>
            <a:r>
              <a:rPr lang="ru-RU" sz="1400" dirty="0" smtClean="0"/>
              <a:t>827,3 </a:t>
            </a:r>
            <a:r>
              <a:rPr lang="ru-RU" sz="1400" dirty="0"/>
              <a:t>тыс. </a:t>
            </a:r>
            <a:r>
              <a:rPr lang="ru-RU" sz="1400" dirty="0" smtClean="0"/>
              <a:t>рублей;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Субсидия на капитальный ремонт автомобильных дорог местного значения, в сумме 3006,4 тыс. рублей;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 </a:t>
            </a:r>
            <a:r>
              <a:rPr lang="ru-RU" sz="1400" dirty="0"/>
              <a:t>субвенция на исполнение поселением государственных полномочий по первичному воинскому учету на территориях, где отсутствуют военные комиссариаты в сумме </a:t>
            </a:r>
            <a:r>
              <a:rPr lang="ru-RU" sz="1400" dirty="0" smtClean="0"/>
              <a:t>215,6 </a:t>
            </a:r>
            <a:r>
              <a:rPr lang="ru-RU" sz="1400" dirty="0"/>
              <a:t>тыс. рублей, на </a:t>
            </a:r>
            <a:r>
              <a:rPr lang="ru-RU" sz="1400" dirty="0" smtClean="0"/>
              <a:t>27,6 тыс</a:t>
            </a:r>
            <a:r>
              <a:rPr lang="ru-RU" sz="1400" dirty="0"/>
              <a:t>. рублей </a:t>
            </a:r>
            <a:r>
              <a:rPr lang="ru-RU" sz="1400" dirty="0" smtClean="0"/>
              <a:t>меньше </a:t>
            </a:r>
            <a:r>
              <a:rPr lang="ru-RU" sz="1400" dirty="0"/>
              <a:t>назначений </a:t>
            </a:r>
            <a:r>
              <a:rPr lang="ru-RU" sz="1400" dirty="0" smtClean="0"/>
              <a:t>2020 </a:t>
            </a:r>
            <a:r>
              <a:rPr lang="ru-RU" sz="1400" dirty="0"/>
              <a:t>года;</a:t>
            </a:r>
            <a:endParaRPr lang="ru-RU" sz="1400" b="1" dirty="0"/>
          </a:p>
          <a:p>
            <a:pPr algn="just"/>
            <a:r>
              <a:rPr lang="ru-RU" sz="1400" dirty="0"/>
              <a:t>- субвенция на исполнение поселением государственных полномочий по образованию и организации деятельности административных комиссий в сумме 3,8 тыс. рублей.             </a:t>
            </a:r>
            <a:endParaRPr lang="ru-RU" sz="14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245657"/>
              </p:ext>
            </p:extLst>
          </p:nvPr>
        </p:nvGraphicFramePr>
        <p:xfrm>
          <a:off x="269776" y="3284984"/>
          <a:ext cx="8424935" cy="318066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020545"/>
                <a:gridCol w="944653"/>
                <a:gridCol w="941233"/>
                <a:gridCol w="780514"/>
                <a:gridCol w="954056"/>
                <a:gridCol w="783934"/>
              </a:tblGrid>
              <a:tr h="5725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Дотация субъектов РФ и муниципальных образований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566,5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566,5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1242,1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675,6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Св.100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Прочие дотации бюджетам сельских поселений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212,5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212,5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-212,5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Прочие субсидии  бюджетам поселений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5457,1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5457,1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3006,4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-2450,7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55,1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Субвенции на осуществление первичного воинского учета на территориях, где отсутствуют военные комиссариаты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243,0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243,0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215,6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-27,4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88,7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5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Субвенции  бюджетам поселений на выполнение передаваемых полномочий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Прочие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межбюджетные трансферты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400,0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400,0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-400,0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6882,9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6882,9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4467,9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-2415,0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64,9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dirty="0" smtClean="0">
                <a:solidFill>
                  <a:schemeClr val="tx1"/>
                </a:solidFill>
                <a:effectLst/>
              </a:rPr>
              <a:t>	</a:t>
            </a:r>
            <a:br>
              <a:rPr lang="ru-RU" sz="1800" dirty="0" smtClean="0">
                <a:solidFill>
                  <a:schemeClr val="tx1"/>
                </a:solidFill>
                <a:effectLst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Расходы бюджета Приазовского сельского поселения Приморско-Ахтарского района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Проектом решения о бюджете на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2021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год запланированы расходы в сумме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14435,3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тыс. рублей, что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составляет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81,4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процента к ожидаемому исполнению бюджета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поселения за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2020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год.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012043"/>
              </p:ext>
            </p:extLst>
          </p:nvPr>
        </p:nvGraphicFramePr>
        <p:xfrm>
          <a:off x="179512" y="1700808"/>
          <a:ext cx="87849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400" b="1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Расходы по разделу "Общегосударственные 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вопросы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655558"/>
              </p:ext>
            </p:extLst>
          </p:nvPr>
        </p:nvGraphicFramePr>
        <p:xfrm>
          <a:off x="457200" y="1361255"/>
          <a:ext cx="8229600" cy="422798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13237"/>
                <a:gridCol w="1226210"/>
                <a:gridCol w="1226210"/>
                <a:gridCol w="920069"/>
                <a:gridCol w="916778"/>
                <a:gridCol w="627096"/>
              </a:tblGrid>
              <a:tr h="40102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расходов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2020 год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Проект  на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2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Уточненный бюджет на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1.11.2020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Ожидаемое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исполнение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2020 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тыс.руб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(+/-)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к ожидаемому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исполнению в 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тыс.руб.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Общегосударственные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Вопросы, в том числе: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4880,8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4867,5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5149,7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282,2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105,8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функционирование высшего должностного лица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513,0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513,0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735,6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+222,6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2789,3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2780,4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2781,1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+0,7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 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89,9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89,9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104,4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+14,5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116,1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31,3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31,3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-31,30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резервные фонды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другие общегосударственные вопросы 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1456,3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1451,9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1527,6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75,7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105,2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подразделу </a:t>
            </a:r>
            <a:r>
              <a:rPr lang="ru-RU" sz="1400" b="1" dirty="0">
                <a:latin typeface="Times New Roman"/>
                <a:ea typeface="Times New Roman"/>
              </a:rPr>
              <a:t>«Мобилизационная и вневойсковая подготовка»</a:t>
            </a:r>
            <a:r>
              <a:rPr lang="ru-RU" sz="1400" dirty="0">
                <a:latin typeface="Times New Roman"/>
                <a:ea typeface="Times New Roman"/>
              </a:rPr>
              <a:t> планируются расходы на осуществление первичного воинского учета на территориях, где отсутствуют военные комиссариаты в сумме </a:t>
            </a:r>
            <a:r>
              <a:rPr lang="ru-RU" sz="1400" dirty="0" smtClean="0">
                <a:latin typeface="Times New Roman"/>
                <a:ea typeface="Times New Roman"/>
              </a:rPr>
              <a:t>215,6 тыс</a:t>
            </a:r>
            <a:r>
              <a:rPr lang="ru-RU" sz="1400" dirty="0">
                <a:latin typeface="Times New Roman"/>
                <a:ea typeface="Times New Roman"/>
              </a:rPr>
              <a:t>. рублей, на содержание инспектора ВУБ, в рамках предусмотренных субвенций из краевого бюджета, что на </a:t>
            </a:r>
            <a:r>
              <a:rPr lang="ru-RU" sz="1400" dirty="0" smtClean="0">
                <a:latin typeface="Times New Roman"/>
                <a:ea typeface="Times New Roman"/>
              </a:rPr>
              <a:t>27,6 </a:t>
            </a:r>
            <a:r>
              <a:rPr lang="ru-RU" sz="1400" dirty="0">
                <a:latin typeface="Times New Roman"/>
                <a:ea typeface="Times New Roman"/>
              </a:rPr>
              <a:t>тыс. рублей </a:t>
            </a:r>
            <a:r>
              <a:rPr lang="ru-RU" sz="1400" dirty="0" smtClean="0">
                <a:latin typeface="Times New Roman"/>
                <a:ea typeface="Times New Roman"/>
              </a:rPr>
              <a:t>меньше </a:t>
            </a:r>
            <a:r>
              <a:rPr lang="ru-RU" sz="1400" dirty="0">
                <a:latin typeface="Times New Roman"/>
                <a:ea typeface="Times New Roman"/>
              </a:rPr>
              <a:t>расходов бюджета уточненных на </a:t>
            </a:r>
            <a:r>
              <a:rPr lang="ru-RU" sz="1400" dirty="0" smtClean="0">
                <a:latin typeface="Times New Roman"/>
                <a:ea typeface="Times New Roman"/>
              </a:rPr>
              <a:t>01.11.2020 </a:t>
            </a:r>
            <a:r>
              <a:rPr lang="ru-RU" sz="1400" dirty="0">
                <a:latin typeface="Times New Roman"/>
                <a:ea typeface="Times New Roman"/>
              </a:rPr>
              <a:t>года. 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 algn="ctr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По разделу 0300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«Национальная безопасность и правоохранительная деятельность»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 расходы предусмотрены в рамках муниципальной программы Приазовского сельского поселения Приморско-Ахтарского района «Обеспечение безопасности населения Приазовского сельского поселения Приморско-Ахтарского района» на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2021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год 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3,0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тыс. рублей.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3588" y="3573016"/>
            <a:ext cx="7272808" cy="3024336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  <a:tabLst>
                <a:tab pos="3276600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По разделу </a:t>
            </a:r>
            <a:r>
              <a:rPr lang="ru-RU" sz="1200" b="1" dirty="0" smtClean="0">
                <a:latin typeface="Times New Roman"/>
                <a:ea typeface="Times New Roman"/>
              </a:rPr>
              <a:t>«Национальная экономика» </a:t>
            </a:r>
            <a:r>
              <a:rPr lang="ru-RU" sz="1200" dirty="0">
                <a:latin typeface="Times New Roman"/>
                <a:ea typeface="Times New Roman"/>
              </a:rPr>
              <a:t>планируются расходы на реализацию мероприятий в рамках муниципальных  программ: "Комплексное и устойчивое развитие Приазовского сельского поселения Приморско-Ахтарского района в сфере дорожного хозяйства" и "Поддержка малого и среднего предпринимательства".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3276600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         Утвержден  дорожный фонд в общей сумме </a:t>
            </a:r>
            <a:r>
              <a:rPr lang="ru-RU" sz="1200" dirty="0" smtClean="0">
                <a:latin typeface="Times New Roman"/>
                <a:ea typeface="Times New Roman"/>
              </a:rPr>
              <a:t> 4564,8 тыс</a:t>
            </a:r>
            <a:r>
              <a:rPr lang="ru-RU" sz="1200" dirty="0">
                <a:latin typeface="Times New Roman"/>
                <a:ea typeface="Times New Roman"/>
              </a:rPr>
              <a:t>. рублей и направлен: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3276600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          - </a:t>
            </a:r>
            <a:r>
              <a:rPr lang="ru-RU" sz="1200" dirty="0" smtClean="0">
                <a:latin typeface="Times New Roman"/>
                <a:ea typeface="Times New Roman"/>
              </a:rPr>
              <a:t>капитальный </a:t>
            </a:r>
            <a:r>
              <a:rPr lang="ru-RU" sz="1200" dirty="0">
                <a:latin typeface="Times New Roman"/>
                <a:ea typeface="Times New Roman"/>
              </a:rPr>
              <a:t>ремонт ул. </a:t>
            </a:r>
            <a:r>
              <a:rPr lang="ru-RU" sz="1200" dirty="0" smtClean="0">
                <a:latin typeface="Times New Roman"/>
                <a:ea typeface="Times New Roman"/>
              </a:rPr>
              <a:t>Дружбы, </a:t>
            </a:r>
            <a:r>
              <a:rPr lang="ru-RU" sz="1200" dirty="0" err="1">
                <a:latin typeface="Times New Roman"/>
                <a:ea typeface="Times New Roman"/>
              </a:rPr>
              <a:t>грейдирование</a:t>
            </a:r>
            <a:r>
              <a:rPr lang="ru-RU" sz="1200" dirty="0">
                <a:latin typeface="Times New Roman"/>
                <a:ea typeface="Times New Roman"/>
              </a:rPr>
              <a:t> дорог всех улиц поселения в ст.  </a:t>
            </a:r>
            <a:r>
              <a:rPr lang="ru-RU" sz="1200" dirty="0" smtClean="0">
                <a:latin typeface="Times New Roman"/>
                <a:ea typeface="Times New Roman"/>
              </a:rPr>
              <a:t>Приазовской, а так же содержание улично-дорожной сети </a:t>
            </a:r>
            <a:r>
              <a:rPr lang="ru-RU" sz="1200" dirty="0">
                <a:latin typeface="Times New Roman"/>
                <a:ea typeface="Times New Roman"/>
              </a:rPr>
              <a:t>в </a:t>
            </a:r>
            <a:r>
              <a:rPr lang="ru-RU" sz="1200" dirty="0" smtClean="0">
                <a:latin typeface="Times New Roman"/>
                <a:ea typeface="Times New Roman"/>
              </a:rPr>
              <a:t>2021 </a:t>
            </a:r>
            <a:r>
              <a:rPr lang="ru-RU" sz="1200" dirty="0">
                <a:latin typeface="Times New Roman"/>
                <a:ea typeface="Times New Roman"/>
              </a:rPr>
              <a:t>году в сумме </a:t>
            </a:r>
            <a:r>
              <a:rPr lang="ru-RU" sz="1200" dirty="0" smtClean="0">
                <a:latin typeface="Times New Roman"/>
                <a:ea typeface="Times New Roman"/>
              </a:rPr>
              <a:t>4464,8 </a:t>
            </a:r>
            <a:r>
              <a:rPr lang="ru-RU" sz="1200" dirty="0">
                <a:latin typeface="Times New Roman"/>
                <a:ea typeface="Times New Roman"/>
              </a:rPr>
              <a:t>тыс. рублей;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3276600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         - безопасность дорожного движения на территории Приазовского сельского поселения Приморско-Ахтарского района на </a:t>
            </a:r>
            <a:r>
              <a:rPr lang="ru-RU" sz="1200" dirty="0" smtClean="0">
                <a:latin typeface="Times New Roman"/>
                <a:ea typeface="Times New Roman"/>
              </a:rPr>
              <a:t>2021 </a:t>
            </a:r>
            <a:r>
              <a:rPr lang="ru-RU" sz="1200" dirty="0">
                <a:latin typeface="Times New Roman"/>
                <a:ea typeface="Times New Roman"/>
              </a:rPr>
              <a:t>год в сумме 100,0 тыс. рублей на установку дорожных знаков;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3276600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          - поддержка малого и среднего предпринимательства на территории Приазовского сельского поселения Приморско-Ахтарского района на </a:t>
            </a:r>
            <a:r>
              <a:rPr lang="ru-RU" sz="1200" dirty="0" smtClean="0">
                <a:latin typeface="Times New Roman"/>
                <a:ea typeface="Times New Roman"/>
              </a:rPr>
              <a:t>2021 </a:t>
            </a:r>
            <a:r>
              <a:rPr lang="ru-RU" sz="1200" dirty="0">
                <a:latin typeface="Times New Roman"/>
                <a:ea typeface="Times New Roman"/>
              </a:rPr>
              <a:t>год в сумме </a:t>
            </a:r>
            <a:r>
              <a:rPr lang="ru-RU" sz="1200" dirty="0" smtClean="0">
                <a:latin typeface="Times New Roman"/>
                <a:ea typeface="Times New Roman"/>
              </a:rPr>
              <a:t>1,0 </a:t>
            </a:r>
            <a:r>
              <a:rPr lang="ru-RU" sz="1200" dirty="0">
                <a:latin typeface="Times New Roman"/>
                <a:ea typeface="Times New Roman"/>
              </a:rPr>
              <a:t>тыс. рублей на приобретение </a:t>
            </a:r>
            <a:r>
              <a:rPr lang="ru-RU" sz="1050" dirty="0">
                <a:latin typeface="Times New Roman"/>
                <a:ea typeface="Times New Roman"/>
              </a:rPr>
              <a:t> </a:t>
            </a:r>
            <a:r>
              <a:rPr lang="ru-RU" sz="1200" dirty="0">
                <a:latin typeface="Times New Roman"/>
                <a:ea typeface="Times New Roman"/>
              </a:rPr>
              <a:t>стендов, буклетов, баннеров.</a:t>
            </a:r>
            <a:endParaRPr lang="ru-RU" sz="11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619672" y="276718"/>
            <a:ext cx="5760640" cy="1718753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По разделу 0500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«Жилищно-коммунальное хозяйство»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предусмотрены расходы в рамках муниципальной программы Приазовского сельского поселения Приморско-Ахтарского района «Комплексное развитие жилищно-коммунального хозяйства и благоустройства» 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358,4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тыс. рублей.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Финансирование расходов предусмотрено по двум  мероприятиям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4963874" y="2898229"/>
            <a:ext cx="3779912" cy="3555107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подразделу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«Благоустройство»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мероприятие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«Благоустройство территории поселения, уборка, выкос сорной растительности, ликвидация несанкционированных свалок и </a:t>
            </a:r>
            <a:r>
              <a:rPr lang="ru-RU" sz="14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т.д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 в сумме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348,4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 рублей</a:t>
            </a:r>
            <a:endParaRPr lang="ru-RU" sz="14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907704" y="2106141"/>
            <a:ext cx="360040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6853830" y="2071533"/>
            <a:ext cx="360040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30188" y="3001703"/>
            <a:ext cx="3779912" cy="3555107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подразделу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«Благоустройство»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мероприятие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«Инициативное бюджетирование» </a:t>
            </a: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предусмотрены средства на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2021 </a:t>
            </a: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год в сумме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10,0 </a:t>
            </a: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рублей</a:t>
            </a:r>
            <a:endParaRPr lang="ru-RU" sz="12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319" y="332656"/>
            <a:ext cx="87129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r>
              <a:rPr lang="ru-RU" sz="1400" dirty="0" smtClean="0"/>
              <a:t>	</a:t>
            </a:r>
            <a:endParaRPr lang="ru-RU" sz="14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18648"/>
            <a:ext cx="809671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Расходы по разделу 0800 </a:t>
            </a:r>
            <a:r>
              <a:rPr lang="ru-RU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«Культура»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предусматриваются в рамках муниципальной программы Приазовского сельского поселения Приморско-Ахтарского района «Развитие культуры» в сумме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3844,7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 рублей.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Финансирование расходов предусмотрено по мероприятию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муниципальных учреждений, подведомственных администрации Приазовского сельского поселения Приморско-Ахтарского района по предоставлению муниципальных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услуг», в том числе на: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.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0288185">
            <a:off x="387457" y="3542747"/>
            <a:ext cx="4386353" cy="14773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/>
              <a:t>Совершенствование деятельности </a:t>
            </a:r>
            <a:r>
              <a:rPr lang="ru-RU" dirty="0" smtClean="0"/>
              <a:t>муниципального казенного учреждения сельский Дом культуры ст. Приазовской, в сумме </a:t>
            </a:r>
            <a:r>
              <a:rPr lang="ru-RU" dirty="0" smtClean="0"/>
              <a:t>3286,3 </a:t>
            </a:r>
            <a:r>
              <a:rPr lang="ru-RU" dirty="0" smtClean="0"/>
              <a:t>тыс. рублей</a:t>
            </a:r>
            <a:endParaRPr lang="ru-RU" i="1" dirty="0"/>
          </a:p>
        </p:txBody>
      </p:sp>
      <p:sp>
        <p:nvSpPr>
          <p:cNvPr id="17" name="Прямоугольник 16"/>
          <p:cNvSpPr/>
          <p:nvPr/>
        </p:nvSpPr>
        <p:spPr>
          <a:xfrm rot="19988801">
            <a:off x="4643657" y="3331820"/>
            <a:ext cx="4213640" cy="14773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/>
              <a:t>Совершенствование деятельности </a:t>
            </a:r>
            <a:r>
              <a:rPr lang="ru-RU" dirty="0" smtClean="0"/>
              <a:t>муниципального казенного учреждения культуры «Приазовская поселенческая библиотека», в сумме </a:t>
            </a:r>
            <a:r>
              <a:rPr lang="ru-RU" dirty="0" smtClean="0"/>
              <a:t>558,4 </a:t>
            </a:r>
            <a:r>
              <a:rPr lang="ru-RU" dirty="0" smtClean="0"/>
              <a:t>тыс. рублей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1135</TotalTime>
  <Words>971</Words>
  <Application>Microsoft Office PowerPoint</Application>
  <PresentationFormat>Экран (4:3)</PresentationFormat>
  <Paragraphs>227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АДМИНИСТРАЦИЯ ПРИАЗОВСКОГО СЕЛЬСКОГО ПОСЕЛЕНИЯ ПРИМОРСКО-АХТАРСКОГО РАЙОНА  </vt:lpstr>
      <vt:lpstr> Основные параметры проекта бюджета поселения  на 2021 год    Дефицит    -  0,0тыс. руб.</vt:lpstr>
      <vt:lpstr>Проект бюджета поселения по налоговым и неналоговым доходам на 2021 год представлен в следующей таблице:</vt:lpstr>
      <vt:lpstr>Презентация PowerPoint</vt:lpstr>
      <vt:lpstr>  Расходы бюджета Приазовского сельского поселения Приморско-Ахтарского района Проектом решения о бюджете на 2021 год запланированы расходы в сумме 14435,3 тыс. рублей, что  составляет 81,4 процента к ожидаемому исполнению бюджета поселения за 2020 год.</vt:lpstr>
      <vt:lpstr> Расходы по разделу "Общегосударственные вопросы"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Медведева Наталья Николаевна</dc:creator>
  <cp:lastModifiedBy>1</cp:lastModifiedBy>
  <cp:revision>100</cp:revision>
  <dcterms:modified xsi:type="dcterms:W3CDTF">2021-04-06T11:18:32Z</dcterms:modified>
</cp:coreProperties>
</file>