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402197649213E-3"/>
          <c:y val="0.2809603842467116"/>
          <c:w val="0.44325978237686303"/>
          <c:h val="0.48934937461729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3.9610683844966937E-2"/>
                  <c:y val="5.312328081351067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Доходы от части прибыли МУП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1117</c:v>
                </c:pt>
                <c:pt idx="1">
                  <c:v>1516.6</c:v>
                </c:pt>
                <c:pt idx="2">
                  <c:v>803.3</c:v>
                </c:pt>
                <c:pt idx="3">
                  <c:v>752.5</c:v>
                </c:pt>
                <c:pt idx="4">
                  <c:v>5592.1</c:v>
                </c:pt>
                <c:pt idx="5">
                  <c:v>107</c:v>
                </c:pt>
                <c:pt idx="6">
                  <c:v>1</c:v>
                </c:pt>
                <c:pt idx="7">
                  <c:v>2.4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390868948678387"/>
          <c:y val="1.2749587395242564E-2"/>
          <c:w val="0.54609131051321613"/>
          <c:h val="0.98725044762468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8708083310168E-2"/>
          <c:y val="7.0547716920342188E-2"/>
          <c:w val="0.42531784443881787"/>
          <c:h val="0.553889437121365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Субсидии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Прочие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1020.6</c:v>
                </c:pt>
                <c:pt idx="1">
                  <c:v>10326.9</c:v>
                </c:pt>
                <c:pt idx="2">
                  <c:v>225.5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466938069800506"/>
          <c:y val="0.10718204513224021"/>
          <c:w val="0.52689814724645478"/>
          <c:h val="0.78563574635498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245858156286E-2"/>
          <c:y val="6.4954405650834116E-2"/>
          <c:w val="0.41086999577537653"/>
          <c:h val="0.683844156204866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1.8125918372545041E-2"/>
                  <c:y val="-1.62445400803420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0158199414525152E-2"/>
                  <c:y val="7.15191002169349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3658084796361734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9.0454919929771116E-2"/>
                  <c:y val="5.80162145726498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6.2743563597271304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5209.3999999999996</c:v>
                </c:pt>
                <c:pt idx="1">
                  <c:v>221.7</c:v>
                </c:pt>
                <c:pt idx="2">
                  <c:v>9.1</c:v>
                </c:pt>
                <c:pt idx="3">
                  <c:v>9438.5</c:v>
                </c:pt>
                <c:pt idx="4">
                  <c:v>1047.8</c:v>
                </c:pt>
                <c:pt idx="5">
                  <c:v>131.4</c:v>
                </c:pt>
                <c:pt idx="6">
                  <c:v>6664.1</c:v>
                </c:pt>
                <c:pt idx="7">
                  <c:v>107.4</c:v>
                </c:pt>
                <c:pt idx="8">
                  <c:v>149</c:v>
                </c:pt>
                <c:pt idx="9">
                  <c:v>190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6975200318295957"/>
          <c:y val="1.2077239955794383E-2"/>
          <c:w val="0.5288536954037677"/>
          <c:h val="0.987922760044205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3A787-AF42-4F96-AEB5-B076860AF816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88E66-756C-4A14-BC98-69E0CA67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8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5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АДМИНИСТРАЦИЯ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ПРИАЗОВСКОГО СЕЛЬСКОГО ПОСЕЛЕНИЯ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ПРИМОРСКО-АХТАРСКОГО РАЙОНА </a:t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Отчет об исполнении бюджета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Приазовского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2019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C:\Users\1\Desktop\бланки с гербом\Приазовское СП конт_герб на печать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0648"/>
            <a:ext cx="795520" cy="99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65123" y="376188"/>
            <a:ext cx="8784976" cy="5904656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Расходы по разделу </a:t>
            </a: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"Жилищно-коммунальное хозяйство"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были запланированы в сумме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1048,0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рублей. Исполнение составило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1047,8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рублей, или 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100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%, в том числе: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/>
              <a:t>В рамках мероприятий муниципальной программы "Комплексное развитие Приазовского сельского поселения Приморско-Ахтарского района в сфере жилищно-коммунального хозяйства" в </a:t>
            </a:r>
            <a:r>
              <a:rPr lang="ru-RU" sz="1600" dirty="0" smtClean="0"/>
              <a:t>2019 </a:t>
            </a:r>
            <a:r>
              <a:rPr lang="ru-RU" sz="1600" dirty="0"/>
              <a:t>году  </a:t>
            </a:r>
            <a:r>
              <a:rPr lang="ru-RU" sz="1600" dirty="0" smtClean="0"/>
              <a:t>глубинные </a:t>
            </a:r>
            <a:r>
              <a:rPr lang="ru-RU" sz="1600" dirty="0"/>
              <a:t>насосы, </a:t>
            </a:r>
            <a:r>
              <a:rPr lang="ru-RU" sz="1600" dirty="0" smtClean="0"/>
              <a:t>-  </a:t>
            </a:r>
            <a:r>
              <a:rPr lang="ru-RU" sz="1600" dirty="0"/>
              <a:t>на сумму </a:t>
            </a:r>
            <a:r>
              <a:rPr lang="ru-RU" sz="1600" dirty="0" smtClean="0"/>
              <a:t>104,8 </a:t>
            </a:r>
            <a:r>
              <a:rPr lang="ru-RU" sz="1600" dirty="0"/>
              <a:t>тыс. рублей, произведена оплата за уличное освещение и ремонт фонарей уличного освещения на сумму </a:t>
            </a:r>
            <a:r>
              <a:rPr lang="ru-RU" sz="1600" dirty="0" smtClean="0"/>
              <a:t>351,4 </a:t>
            </a:r>
            <a:r>
              <a:rPr lang="ru-RU" sz="1600" dirty="0"/>
              <a:t>тыс. рублей, произведена уборка несанкционированных свалок и уборка главных улиц поселения на сумму </a:t>
            </a:r>
            <a:r>
              <a:rPr lang="ru-RU" sz="1600" dirty="0" smtClean="0"/>
              <a:t>591,6 </a:t>
            </a:r>
            <a:r>
              <a:rPr lang="ru-RU" sz="1600" dirty="0"/>
              <a:t>тыс. </a:t>
            </a:r>
            <a:r>
              <a:rPr lang="ru-RU" sz="1600" dirty="0" smtClean="0"/>
              <a:t>рублей.</a:t>
            </a:r>
            <a:endParaRPr lang="ru-RU" sz="1600" dirty="0"/>
          </a:p>
          <a:p>
            <a:pPr indent="34290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37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536" y="332656"/>
            <a:ext cx="4104456" cy="2880320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разделу  </a:t>
            </a:r>
            <a:r>
              <a:rPr lang="ru-RU" sz="1400" b="1" dirty="0">
                <a:latin typeface="Times New Roman"/>
                <a:ea typeface="Times New Roman"/>
              </a:rPr>
              <a:t>"Образование"</a:t>
            </a:r>
            <a:r>
              <a:rPr lang="ru-RU" sz="1400" dirty="0">
                <a:latin typeface="Times New Roman"/>
                <a:ea typeface="Times New Roman"/>
              </a:rPr>
              <a:t> исполнение расходов в </a:t>
            </a:r>
            <a:r>
              <a:rPr lang="ru-RU" sz="1400" dirty="0" smtClean="0">
                <a:latin typeface="Times New Roman"/>
                <a:ea typeface="Times New Roman"/>
              </a:rPr>
              <a:t>2019  </a:t>
            </a:r>
            <a:r>
              <a:rPr lang="ru-RU" sz="1400" dirty="0">
                <a:latin typeface="Times New Roman"/>
                <a:ea typeface="Times New Roman"/>
              </a:rPr>
              <a:t>году составило </a:t>
            </a:r>
            <a:r>
              <a:rPr lang="ru-RU" sz="1400" dirty="0" smtClean="0">
                <a:latin typeface="Times New Roman"/>
                <a:ea typeface="Times New Roman"/>
              </a:rPr>
              <a:t>131,4 </a:t>
            </a:r>
            <a:r>
              <a:rPr lang="ru-RU" sz="1400" dirty="0">
                <a:latin typeface="Times New Roman"/>
                <a:ea typeface="Times New Roman"/>
              </a:rPr>
              <a:t>тыс. руб. на реализацию мероприятий муниципальной программы "Молодежь </a:t>
            </a:r>
            <a:r>
              <a:rPr lang="ru-RU" sz="1400" dirty="0" smtClean="0">
                <a:latin typeface="Times New Roman"/>
                <a:ea typeface="Times New Roman"/>
              </a:rPr>
              <a:t>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района". План выполнен на </a:t>
            </a:r>
            <a:r>
              <a:rPr lang="ru-RU" sz="1400" dirty="0" smtClean="0">
                <a:latin typeface="Times New Roman"/>
                <a:ea typeface="Times New Roman"/>
              </a:rPr>
              <a:t>100 </a:t>
            </a:r>
            <a:r>
              <a:rPr lang="ru-RU" sz="1400" dirty="0">
                <a:latin typeface="Times New Roman"/>
                <a:ea typeface="Times New Roman"/>
              </a:rPr>
              <a:t>%. 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денежные </a:t>
            </a:r>
            <a:r>
              <a:rPr lang="ru-RU" sz="1400" dirty="0" smtClean="0">
                <a:latin typeface="Times New Roman"/>
                <a:ea typeface="Times New Roman"/>
              </a:rPr>
              <a:t>средства направлены  </a:t>
            </a:r>
            <a:r>
              <a:rPr lang="ru-RU" sz="1400" dirty="0">
                <a:latin typeface="Times New Roman"/>
                <a:ea typeface="Times New Roman"/>
              </a:rPr>
              <a:t>на оплату услуг координатора по работе с </a:t>
            </a:r>
            <a:r>
              <a:rPr lang="ru-RU" sz="1400" dirty="0" smtClean="0">
                <a:latin typeface="Times New Roman"/>
                <a:ea typeface="Times New Roman"/>
              </a:rPr>
              <a:t>молодежью и мероприятия согласно утвержденной смете. </a:t>
            </a:r>
            <a:endParaRPr lang="ru-RU" sz="1400" dirty="0"/>
          </a:p>
        </p:txBody>
      </p:sp>
      <p:sp>
        <p:nvSpPr>
          <p:cNvPr id="8" name="Куб 7"/>
          <p:cNvSpPr/>
          <p:nvPr/>
        </p:nvSpPr>
        <p:spPr>
          <a:xfrm>
            <a:off x="4860032" y="332656"/>
            <a:ext cx="3888432" cy="2736304"/>
          </a:xfrm>
          <a:prstGeom prst="cube">
            <a:avLst>
              <a:gd name="adj" fmla="val 715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"Социальная политика"</a:t>
            </a:r>
            <a:r>
              <a:rPr lang="ru-RU" sz="1400" dirty="0">
                <a:latin typeface="Times New Roman"/>
                <a:ea typeface="Times New Roman"/>
              </a:rPr>
              <a:t> в </a:t>
            </a:r>
            <a:r>
              <a:rPr lang="ru-RU" sz="1400" dirty="0" smtClean="0">
                <a:latin typeface="Times New Roman"/>
                <a:ea typeface="Times New Roman"/>
              </a:rPr>
              <a:t>2019 </a:t>
            </a:r>
            <a:r>
              <a:rPr lang="ru-RU" sz="1400" dirty="0">
                <a:latin typeface="Times New Roman"/>
                <a:ea typeface="Times New Roman"/>
              </a:rPr>
              <a:t>году были исполнены в сумме </a:t>
            </a:r>
            <a:r>
              <a:rPr lang="ru-RU" sz="1400" dirty="0" smtClean="0">
                <a:latin typeface="Times New Roman"/>
                <a:ea typeface="Times New Roman"/>
              </a:rPr>
              <a:t>107,4 </a:t>
            </a:r>
            <a:r>
              <a:rPr lang="ru-RU" sz="1400" dirty="0">
                <a:latin typeface="Times New Roman"/>
                <a:ea typeface="Times New Roman"/>
              </a:rPr>
              <a:t>тыс. рублей. </a:t>
            </a:r>
            <a:r>
              <a:rPr lang="ru-RU" sz="1400" dirty="0" smtClean="0">
                <a:latin typeface="Times New Roman"/>
                <a:ea typeface="Times New Roman"/>
              </a:rPr>
              <a:t>План выполнен на </a:t>
            </a:r>
            <a:r>
              <a:rPr lang="ru-RU" sz="1400" dirty="0" smtClean="0">
                <a:latin typeface="Times New Roman"/>
                <a:ea typeface="Times New Roman"/>
              </a:rPr>
              <a:t>100%.</a:t>
            </a:r>
            <a:endParaRPr lang="ru-RU" sz="1400" dirty="0"/>
          </a:p>
        </p:txBody>
      </p:sp>
      <p:sp>
        <p:nvSpPr>
          <p:cNvPr id="9" name="Куб 8"/>
          <p:cNvSpPr/>
          <p:nvPr/>
        </p:nvSpPr>
        <p:spPr>
          <a:xfrm>
            <a:off x="251520" y="3356992"/>
            <a:ext cx="4104456" cy="2952328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"Физическая культура  и спорт"</a:t>
            </a:r>
            <a:r>
              <a:rPr lang="ru-RU" sz="1400" dirty="0">
                <a:latin typeface="Times New Roman"/>
                <a:ea typeface="Times New Roman"/>
              </a:rPr>
              <a:t> составили </a:t>
            </a:r>
            <a:r>
              <a:rPr lang="ru-RU" sz="1400" dirty="0" smtClean="0">
                <a:latin typeface="Times New Roman"/>
                <a:ea typeface="Times New Roman"/>
              </a:rPr>
              <a:t>149,0 </a:t>
            </a:r>
            <a:r>
              <a:rPr lang="ru-RU" sz="1400" dirty="0">
                <a:latin typeface="Times New Roman"/>
                <a:ea typeface="Times New Roman"/>
              </a:rPr>
              <a:t>тыс. руб. или </a:t>
            </a:r>
            <a:r>
              <a:rPr lang="ru-RU" sz="1400" dirty="0" smtClean="0">
                <a:latin typeface="Times New Roman"/>
                <a:ea typeface="Times New Roman"/>
              </a:rPr>
              <a:t>100 </a:t>
            </a:r>
            <a:r>
              <a:rPr lang="ru-RU" sz="1400" dirty="0">
                <a:latin typeface="Times New Roman"/>
                <a:ea typeface="Times New Roman"/>
              </a:rPr>
              <a:t>% к годовому плану на реализацию мероприятий муниципальной </a:t>
            </a:r>
            <a:r>
              <a:rPr lang="ru-RU" sz="1400" dirty="0" smtClean="0">
                <a:latin typeface="Times New Roman"/>
                <a:ea typeface="Times New Roman"/>
              </a:rPr>
              <a:t>программы Приазовского сельского поселения Приморско-Ахтарского района </a:t>
            </a:r>
            <a:r>
              <a:rPr lang="ru-RU" sz="1400" dirty="0">
                <a:latin typeface="Times New Roman"/>
                <a:ea typeface="Times New Roman"/>
              </a:rPr>
              <a:t>"Развитие физической </a:t>
            </a:r>
            <a:r>
              <a:rPr lang="ru-RU" sz="1400" dirty="0" smtClean="0">
                <a:latin typeface="Times New Roman"/>
                <a:ea typeface="Times New Roman"/>
              </a:rPr>
              <a:t>культуры и спорта</a:t>
            </a:r>
            <a:r>
              <a:rPr lang="ru-RU" sz="1400" dirty="0">
                <a:latin typeface="Times New Roman"/>
                <a:ea typeface="Times New Roman"/>
              </a:rPr>
              <a:t>". денежные средства направлены  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спорт. инструктора и </a:t>
            </a:r>
            <a:r>
              <a:rPr lang="ru-RU" sz="1400" dirty="0">
                <a:latin typeface="Times New Roman"/>
                <a:ea typeface="Times New Roman"/>
              </a:rPr>
              <a:t>мероприятия согласно утвержденной смете</a:t>
            </a:r>
            <a:endParaRPr lang="ru-RU" sz="1400" dirty="0"/>
          </a:p>
        </p:txBody>
      </p:sp>
      <p:sp>
        <p:nvSpPr>
          <p:cNvPr id="10" name="Куб 9"/>
          <p:cNvSpPr/>
          <p:nvPr/>
        </p:nvSpPr>
        <p:spPr>
          <a:xfrm>
            <a:off x="4572000" y="3356992"/>
            <a:ext cx="4032448" cy="2952328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"Средства массовой информации" </a:t>
            </a:r>
            <a:r>
              <a:rPr lang="ru-RU" sz="1400" dirty="0">
                <a:latin typeface="Times New Roman"/>
                <a:ea typeface="Times New Roman"/>
              </a:rPr>
              <a:t>составили </a:t>
            </a:r>
            <a:r>
              <a:rPr lang="ru-RU" sz="1400" dirty="0" smtClean="0">
                <a:latin typeface="Times New Roman"/>
                <a:ea typeface="Times New Roman"/>
              </a:rPr>
              <a:t>190,0 </a:t>
            </a:r>
            <a:r>
              <a:rPr lang="ru-RU" sz="1400" dirty="0">
                <a:latin typeface="Times New Roman"/>
                <a:ea typeface="Times New Roman"/>
              </a:rPr>
              <a:t>тыс. рублей, или 100 % к плану на реализацию мероприятий муниципальной программы "Информационное </a:t>
            </a:r>
            <a:r>
              <a:rPr lang="ru-RU" sz="1400" dirty="0" smtClean="0">
                <a:latin typeface="Times New Roman"/>
                <a:ea typeface="Times New Roman"/>
              </a:rPr>
              <a:t>освещение </a:t>
            </a:r>
            <a:r>
              <a:rPr lang="ru-RU" sz="1400" dirty="0">
                <a:latin typeface="Times New Roman"/>
                <a:ea typeface="Times New Roman"/>
              </a:rPr>
              <a:t>деятельности </a:t>
            </a:r>
            <a:r>
              <a:rPr lang="ru-RU" sz="1400" dirty="0" smtClean="0">
                <a:latin typeface="Times New Roman"/>
                <a:ea typeface="Times New Roman"/>
              </a:rPr>
              <a:t>органов местного самоуправления Приазовского сельского </a:t>
            </a:r>
            <a:r>
              <a:rPr lang="ru-RU" sz="1400" dirty="0">
                <a:latin typeface="Times New Roman"/>
                <a:ea typeface="Times New Roman"/>
              </a:rPr>
              <a:t>поселения Приморско-Ахтарского </a:t>
            </a:r>
            <a:r>
              <a:rPr lang="ru-RU" sz="1400" dirty="0" smtClean="0">
                <a:latin typeface="Times New Roman"/>
                <a:ea typeface="Times New Roman"/>
              </a:rPr>
              <a:t>района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5148572" cy="38884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/>
                <a:ea typeface="Times New Roman"/>
              </a:rPr>
              <a:t>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algn="ctr"/>
            <a:r>
              <a:rPr lang="ru-RU" sz="1600" dirty="0" smtClean="0">
                <a:latin typeface="Times New Roman"/>
                <a:ea typeface="Times New Roman"/>
              </a:rPr>
              <a:t>По </a:t>
            </a:r>
            <a:r>
              <a:rPr lang="ru-RU" sz="1600" dirty="0">
                <a:latin typeface="Times New Roman"/>
                <a:ea typeface="Times New Roman"/>
              </a:rPr>
              <a:t>разделу "Культура, кинематография" были запланированы расходы в сумме </a:t>
            </a:r>
            <a:r>
              <a:rPr lang="ru-RU" sz="1600" dirty="0" smtClean="0">
                <a:latin typeface="Times New Roman"/>
                <a:ea typeface="Times New Roman"/>
              </a:rPr>
              <a:t>6670,0 </a:t>
            </a:r>
            <a:r>
              <a:rPr lang="ru-RU" sz="1600" dirty="0">
                <a:latin typeface="Times New Roman"/>
                <a:ea typeface="Times New Roman"/>
              </a:rPr>
              <a:t>тыс. рублей. Исполнение составило </a:t>
            </a:r>
            <a:r>
              <a:rPr lang="ru-RU" sz="1600" dirty="0" smtClean="0">
                <a:latin typeface="Times New Roman"/>
                <a:ea typeface="Times New Roman"/>
              </a:rPr>
              <a:t>6664,1 </a:t>
            </a:r>
            <a:r>
              <a:rPr lang="ru-RU" sz="1600" dirty="0">
                <a:latin typeface="Times New Roman"/>
                <a:ea typeface="Times New Roman"/>
              </a:rPr>
              <a:t>тыс. рублей или </a:t>
            </a:r>
            <a:r>
              <a:rPr lang="ru-RU" sz="1600" dirty="0" smtClean="0">
                <a:latin typeface="Times New Roman"/>
                <a:ea typeface="Times New Roman"/>
              </a:rPr>
              <a:t>99,9 </a:t>
            </a:r>
            <a:r>
              <a:rPr lang="ru-RU" sz="1600" dirty="0">
                <a:latin typeface="Times New Roman"/>
                <a:ea typeface="Times New Roman"/>
              </a:rPr>
              <a:t>%. 	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1412776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193232" y="188640"/>
            <a:ext cx="2592288" cy="4097537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Средства краевого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бюджета, 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направленные на укрепления материально технической базы сельского Дома культуры ст. Приазовской в сумме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2831,8 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тыс. рублей освоены на 100%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0624" y="4077072"/>
            <a:ext cx="489481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По данному разделу расходовались средства на содержание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муниципальных казенных 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учреждений: 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          - МКУ "СДК ст.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Приазовской"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в сумме –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2823,8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. исполнение составило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99,8%;</a:t>
            </a:r>
            <a:endParaRPr lang="ru-RU" sz="1400" dirty="0">
              <a:solidFill>
                <a:srgbClr val="1D1B11"/>
              </a:solidFill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          - МКУК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«Приазовская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ПБ" в сумме –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704,9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. исполнение составило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99,9%;</a:t>
            </a:r>
            <a:endParaRPr lang="ru-RU" sz="1400" dirty="0">
              <a:solidFill>
                <a:srgbClr val="1D1B11"/>
              </a:solidFill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	</a:t>
            </a:r>
            <a:endParaRPr lang="ru-RU" sz="800" i="1" dirty="0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Источники внутреннего финансирования дефицита бюджета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Решением Совета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от </a:t>
            </a:r>
            <a:r>
              <a:rPr lang="ru-RU" dirty="0" smtClean="0">
                <a:latin typeface="Times New Roman"/>
                <a:ea typeface="Times New Roman"/>
              </a:rPr>
              <a:t>14 </a:t>
            </a:r>
            <a:r>
              <a:rPr lang="ru-RU" dirty="0">
                <a:latin typeface="Times New Roman"/>
                <a:ea typeface="Times New Roman"/>
              </a:rPr>
              <a:t>декабря </a:t>
            </a:r>
            <a:r>
              <a:rPr lang="ru-RU" dirty="0" smtClean="0">
                <a:latin typeface="Times New Roman"/>
                <a:ea typeface="Times New Roman"/>
              </a:rPr>
              <a:t>2018 </a:t>
            </a:r>
            <a:r>
              <a:rPr lang="ru-RU" dirty="0">
                <a:latin typeface="Times New Roman"/>
                <a:ea typeface="Times New Roman"/>
              </a:rPr>
              <a:t>года № </a:t>
            </a:r>
            <a:r>
              <a:rPr lang="ru-RU" dirty="0" smtClean="0">
                <a:latin typeface="Times New Roman"/>
                <a:ea typeface="Times New Roman"/>
              </a:rPr>
              <a:t>240 </a:t>
            </a:r>
            <a:r>
              <a:rPr lang="ru-RU" dirty="0">
                <a:latin typeface="Times New Roman"/>
                <a:ea typeface="Times New Roman"/>
              </a:rPr>
              <a:t>"О бюджете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на </a:t>
            </a:r>
            <a:r>
              <a:rPr lang="ru-RU" dirty="0" smtClean="0">
                <a:latin typeface="Times New Roman"/>
                <a:ea typeface="Times New Roman"/>
              </a:rPr>
              <a:t>2019 </a:t>
            </a:r>
            <a:r>
              <a:rPr lang="ru-RU" dirty="0">
                <a:latin typeface="Times New Roman"/>
                <a:ea typeface="Times New Roman"/>
              </a:rPr>
              <a:t>год" дефицит бюджета планировался в сумме – 0,0 тыс. </a:t>
            </a:r>
            <a:r>
              <a:rPr lang="ru-RU" dirty="0" smtClean="0">
                <a:latin typeface="Times New Roman"/>
                <a:ea typeface="Times New Roman"/>
              </a:rPr>
              <a:t>рублей. Погашение </a:t>
            </a:r>
            <a:r>
              <a:rPr lang="ru-RU" dirty="0">
                <a:latin typeface="Times New Roman"/>
                <a:ea typeface="Times New Roman"/>
              </a:rPr>
              <a:t>дефицита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</a:t>
            </a:r>
            <a:r>
              <a:rPr lang="ru-RU" dirty="0" smtClean="0">
                <a:latin typeface="Times New Roman"/>
                <a:ea typeface="Times New Roman"/>
              </a:rPr>
              <a:t>произведено </a:t>
            </a:r>
            <a:r>
              <a:rPr lang="ru-RU" dirty="0">
                <a:latin typeface="Times New Roman"/>
                <a:ea typeface="Times New Roman"/>
              </a:rPr>
              <a:t>за счет изменения  остатков средств на счетах по учету средств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</a:t>
            </a:r>
            <a:r>
              <a:rPr lang="ru-RU" dirty="0" smtClean="0">
                <a:latin typeface="Times New Roman"/>
                <a:ea typeface="Times New Roman"/>
              </a:rPr>
              <a:t>поселения Приморско-Ахтарского района.</a:t>
            </a:r>
            <a:endParaRPr lang="ru-RU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результате исполнения бюджета за </a:t>
            </a:r>
            <a:r>
              <a:rPr lang="ru-RU" dirty="0" smtClean="0">
                <a:latin typeface="Times New Roman"/>
                <a:ea typeface="Times New Roman"/>
              </a:rPr>
              <a:t>2019 </a:t>
            </a:r>
            <a:r>
              <a:rPr lang="ru-RU" dirty="0">
                <a:latin typeface="Times New Roman"/>
                <a:ea typeface="Times New Roman"/>
              </a:rPr>
              <a:t>год сложился дефицит бюджета в сумме </a:t>
            </a:r>
            <a:r>
              <a:rPr lang="ru-RU">
                <a:latin typeface="Times New Roman"/>
                <a:ea typeface="Times New Roman"/>
              </a:rPr>
              <a:t>– </a:t>
            </a:r>
            <a:r>
              <a:rPr lang="ru-RU" smtClean="0">
                <a:latin typeface="Times New Roman"/>
                <a:ea typeface="Times New Roman"/>
              </a:rPr>
              <a:t>1704,9 </a:t>
            </a:r>
            <a:r>
              <a:rPr lang="ru-RU" dirty="0">
                <a:latin typeface="Times New Roman"/>
                <a:ea typeface="Times New Roman"/>
              </a:rPr>
              <a:t>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Бюджет Приазовского сельского поселения Приморско-Ахтарского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2019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 утвержден решением Совета Приазовского сельского поселения Приморско-Ахтарского района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14 декабря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2018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№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240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"О бюджете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Приазовского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сельского поселения Приморско-Ахтарского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2019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год".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230180"/>
            <a:ext cx="447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характеристики </a:t>
            </a:r>
            <a:r>
              <a:rPr lang="ru-RU" b="1" dirty="0" smtClean="0"/>
              <a:t>бюджета: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625116"/>
              </p:ext>
            </p:extLst>
          </p:nvPr>
        </p:nvGraphicFramePr>
        <p:xfrm>
          <a:off x="457200" y="2997041"/>
          <a:ext cx="8435280" cy="20881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8658"/>
                <a:gridCol w="1034165"/>
                <a:gridCol w="1086464"/>
                <a:gridCol w="1086464"/>
                <a:gridCol w="1062846"/>
                <a:gridCol w="966683"/>
              </a:tblGrid>
              <a:tr h="324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 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9337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% 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факту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% к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9797,6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9288,5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9892,9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106,5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16219,6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11775,4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11570,6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71,3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 доходов: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26017,2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21063,9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21463,5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Расходы: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26395,5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24350,5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23168,4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87,8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-378,3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3286,6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-1704,9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234185"/>
              </p:ext>
            </p:extLst>
          </p:nvPr>
        </p:nvGraphicFramePr>
        <p:xfrm>
          <a:off x="971600" y="548680"/>
          <a:ext cx="7848873" cy="6057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0321"/>
                <a:gridCol w="798382"/>
                <a:gridCol w="878379"/>
                <a:gridCol w="798382"/>
                <a:gridCol w="630386"/>
                <a:gridCol w="863979"/>
                <a:gridCol w="56904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доходов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Факт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2018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 </a:t>
                      </a:r>
                      <a:r>
                        <a:rPr lang="ru-RU" sz="1000" dirty="0" smtClean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Факт </a:t>
                      </a:r>
                      <a:r>
                        <a:rPr lang="ru-RU" sz="1000" dirty="0" smtClean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%к  исполнению </a:t>
                      </a:r>
                      <a:r>
                        <a:rPr lang="ru-RU" sz="1000" dirty="0" smtClean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 к исполнению </a:t>
                      </a:r>
                      <a:r>
                        <a:rPr lang="ru-RU" sz="1000" dirty="0" smtClean="0">
                          <a:effectLst/>
                        </a:rPr>
                        <a:t>2018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Структура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исполнения </a:t>
                      </a:r>
                      <a:r>
                        <a:rPr lang="ru-RU" sz="1000" dirty="0" smtClean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204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НДФЛ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 </a:t>
                      </a:r>
                      <a:r>
                        <a:rPr lang="ru-RU" sz="1000" dirty="0" smtClean="0">
                          <a:effectLst/>
                        </a:rPr>
                        <a:t>1417,7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960,0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</a:t>
                      </a:r>
                      <a:r>
                        <a:rPr lang="ru-RU" sz="1000" dirty="0" smtClean="0">
                          <a:effectLst/>
                        </a:rPr>
                        <a:t>1117,0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116,4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78,81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133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Акцизы на нефтепродукты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1316,5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1133,8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1516,6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133,8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115,2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15,3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204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Единый сельскохозяйственный налог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716,1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803,3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803,3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</a:t>
                      </a:r>
                      <a:r>
                        <a:rPr lang="ru-RU" sz="1000" dirty="0" smtClean="0">
                          <a:effectLst/>
                        </a:rPr>
                        <a:t>100,0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112,2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223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 на имущество физических лиц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537,9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740,0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752,5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Св.100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129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Земельный налог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5777,7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5510,0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5592,1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100,9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96,8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56,5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4086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Доходы от сдачи в аренду имущества  находящегося в оперативном управлении органов управления поселений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107,0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107,0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Св.100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387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Доходы от перечисления части прибыли, остающейся после уплаты налогов и обязательных платежей МУП, созданных поселениями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r>
                        <a:rPr lang="ru-RU" sz="1000" dirty="0" smtClean="0">
                          <a:effectLst/>
                        </a:rPr>
                        <a:t>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3786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Прочие поступления от денежных взысканий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(штрафов) и иных сумм возмещения ущерба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338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Прочие доходы от компенсации затрат бюджетов сельских поселений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0,7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Св.100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204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 налоговые и неналоговые доходы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9797,6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9288,5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9892,9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106,5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101,0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258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Субвенции бюджетам поселений на первичный воинский учет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201,1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221,7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221,7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110,2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      </a:t>
                      </a:r>
                      <a:r>
                        <a:rPr lang="ru-RU" sz="1000" dirty="0" smtClean="0">
                          <a:effectLst/>
                        </a:rPr>
                        <a:t>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3064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Дотации бюджетам поселений на выравнивание бюджетной обеспеченности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693,8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165,8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165,8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23,9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3304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Дотации бюджетам  на поддержку мер по обеспечению сбалансированности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бюджетов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854,8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854,8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7,4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204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Прочие субсидии бюджетам поселений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15320,9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10529,3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10326,9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98,1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67,4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89,3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345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Субвенции на выполнение передаваемых полномочий субъектов Российской Федерации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204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Иные межбюджетные трансферты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4086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Доходы от возврата иных межбюджетных трансфертов, имеющих целевое назначение, прошлых лет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-2,4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216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 безвозмездных поступлений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16219,6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11775,4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11570,6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71,3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  <a:tr h="129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26017,</a:t>
                      </a:r>
                      <a:r>
                        <a:rPr lang="ru-RU" sz="1000" dirty="0">
                          <a:effectLst/>
                          <a:latin typeface="Times New Roman"/>
                        </a:rPr>
                        <a:t>2</a:t>
                      </a:r>
                      <a:endParaRPr lang="ru-RU" sz="1000" dirty="0" smtClean="0">
                        <a:effectLst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21063,9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21463,5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82,5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  <a:tc>
                  <a:txBody>
                    <a:bodyPr/>
                    <a:lstStyle/>
                    <a:p>
                      <a:pPr marR="11430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081" marR="160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налоговых и неналоговых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87442"/>
              </p:ext>
            </p:extLst>
          </p:nvPr>
        </p:nvGraphicFramePr>
        <p:xfrm>
          <a:off x="0" y="548680"/>
          <a:ext cx="896448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безвозмездных поступлений бюджета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077180"/>
              </p:ext>
            </p:extLst>
          </p:nvPr>
        </p:nvGraphicFramePr>
        <p:xfrm>
          <a:off x="0" y="548680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5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Бюджет Приазовского </a:t>
            </a:r>
            <a:r>
              <a:rPr lang="ru-RU" sz="1800" dirty="0">
                <a:solidFill>
                  <a:schemeClr val="tx1"/>
                </a:solidFill>
                <a:effectLst/>
              </a:rPr>
              <a:t>сельского поселения Приморско-Ахтарского района по расходам в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2019 </a:t>
            </a:r>
            <a:r>
              <a:rPr lang="ru-RU" sz="1800" dirty="0">
                <a:solidFill>
                  <a:schemeClr val="tx1"/>
                </a:solidFill>
                <a:effectLst/>
              </a:rPr>
              <a:t>году исполнен в сумме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23168,4 </a:t>
            </a:r>
            <a:r>
              <a:rPr lang="ru-RU" sz="1800" dirty="0">
                <a:solidFill>
                  <a:schemeClr val="tx1"/>
                </a:solidFill>
                <a:effectLst/>
              </a:rPr>
              <a:t>тыс. рублей при плановом значении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24350,5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тыс</a:t>
            </a:r>
            <a:r>
              <a:rPr lang="ru-RU" sz="1800" dirty="0">
                <a:solidFill>
                  <a:schemeClr val="tx1"/>
                </a:solidFill>
                <a:effectLst/>
              </a:rPr>
              <a:t>. рублей или на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95,1 </a:t>
            </a:r>
            <a:r>
              <a:rPr lang="ru-RU" sz="1800" dirty="0">
                <a:solidFill>
                  <a:schemeClr val="tx1"/>
                </a:solidFill>
                <a:effectLst/>
              </a:rPr>
              <a:t>%.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886696"/>
              </p:ext>
            </p:extLst>
          </p:nvPr>
        </p:nvGraphicFramePr>
        <p:xfrm>
          <a:off x="0" y="1196752"/>
          <a:ext cx="91085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967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«Общегосударственные вопросы»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355120"/>
              </p:ext>
            </p:extLst>
          </p:nvPr>
        </p:nvGraphicFramePr>
        <p:xfrm>
          <a:off x="755576" y="764704"/>
          <a:ext cx="7704855" cy="5590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4258"/>
                <a:gridCol w="740851"/>
                <a:gridCol w="806705"/>
                <a:gridCol w="806705"/>
                <a:gridCol w="823168"/>
                <a:gridCol w="823168"/>
              </a:tblGrid>
              <a:tr h="2290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отрасли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Факт </a:t>
                      </a:r>
                      <a:r>
                        <a:rPr lang="ru-RU" sz="1000" dirty="0" smtClean="0">
                          <a:effectLst/>
                        </a:rPr>
                        <a:t>2018 </a:t>
                      </a:r>
                      <a:r>
                        <a:rPr lang="ru-RU" sz="1000" dirty="0">
                          <a:effectLst/>
                        </a:rPr>
                        <a:t>года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процент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 плану </a:t>
                      </a:r>
                      <a:r>
                        <a:rPr lang="ru-RU" sz="1200" dirty="0" smtClean="0">
                          <a:effectLst/>
                        </a:rPr>
                        <a:t>2019г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Процент к </a:t>
                      </a: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факту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070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факт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Общегосударственные вопросы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4986,2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5223,7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5209,4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104,5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873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Функционирование высшего должностного лица субъекта Российской Федерации и органа  местного самоуправления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673,5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708,7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707,7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99,8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92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Функционирование  Правительства Российской Федерации, высших органов исполнительной власти субъектов  Российской Федерации, местных администраций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2674,2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2729,6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2721,7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101,8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873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47,6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52,5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52,5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110,3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36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проведения выборов и референдумов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85,0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85,0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873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Другие общегосударственные вопросы       ( ТОСы, Централизованная бухгалтерия, оформление мун. имущества, оплата штрафов)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1590,9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1647,9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1462,8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103,3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3260" y="1268760"/>
            <a:ext cx="5151156" cy="25202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/>
                <a:ea typeface="Times New Roman"/>
              </a:rPr>
              <a:t>По разделу "Национальная оборона" расходы в </a:t>
            </a:r>
            <a:r>
              <a:rPr lang="ru-RU" sz="1400" dirty="0" smtClean="0">
                <a:latin typeface="Times New Roman"/>
                <a:ea typeface="Times New Roman"/>
              </a:rPr>
              <a:t>2019 </a:t>
            </a:r>
            <a:r>
              <a:rPr lang="ru-RU" sz="1400" dirty="0">
                <a:latin typeface="Times New Roman"/>
                <a:ea typeface="Times New Roman"/>
              </a:rPr>
              <a:t>году на содержание инспектора ВУБ составили  </a:t>
            </a:r>
            <a:r>
              <a:rPr lang="ru-RU" sz="1400" dirty="0" smtClean="0">
                <a:latin typeface="Times New Roman"/>
                <a:ea typeface="Times New Roman"/>
              </a:rPr>
              <a:t>221,7  </a:t>
            </a:r>
            <a:r>
              <a:rPr lang="ru-RU" sz="1400" dirty="0">
                <a:latin typeface="Times New Roman"/>
                <a:ea typeface="Times New Roman"/>
              </a:rPr>
              <a:t>тыс. рублей, что на </a:t>
            </a:r>
            <a:r>
              <a:rPr lang="ru-RU" sz="1400" dirty="0" smtClean="0">
                <a:latin typeface="Times New Roman"/>
                <a:ea typeface="Times New Roman"/>
              </a:rPr>
              <a:t>20,6 </a:t>
            </a:r>
            <a:r>
              <a:rPr lang="ru-RU" sz="1400" dirty="0" smtClean="0">
                <a:latin typeface="Times New Roman"/>
                <a:ea typeface="Times New Roman"/>
              </a:rPr>
              <a:t>тыс</a:t>
            </a:r>
            <a:r>
              <a:rPr lang="ru-RU" sz="1400" dirty="0">
                <a:latin typeface="Times New Roman"/>
                <a:ea typeface="Times New Roman"/>
              </a:rPr>
              <a:t>. руб. </a:t>
            </a:r>
            <a:r>
              <a:rPr lang="ru-RU" sz="1400" dirty="0" smtClean="0">
                <a:latin typeface="Times New Roman"/>
                <a:ea typeface="Times New Roman"/>
              </a:rPr>
              <a:t>больше, </a:t>
            </a:r>
            <a:r>
              <a:rPr lang="ru-RU" sz="1400" dirty="0">
                <a:latin typeface="Times New Roman"/>
                <a:ea typeface="Times New Roman"/>
              </a:rPr>
              <a:t>чем в </a:t>
            </a:r>
            <a:r>
              <a:rPr lang="ru-RU" sz="1400" dirty="0" smtClean="0">
                <a:latin typeface="Times New Roman"/>
                <a:ea typeface="Times New Roman"/>
              </a:rPr>
              <a:t>2018 </a:t>
            </a:r>
            <a:r>
              <a:rPr lang="ru-RU" sz="1400" dirty="0">
                <a:latin typeface="Times New Roman"/>
                <a:ea typeface="Times New Roman"/>
              </a:rPr>
              <a:t>году. Данные расходы производились по факту поступивших субвенций из федерального бюджета. Исполнение в </a:t>
            </a:r>
            <a:r>
              <a:rPr lang="ru-RU" sz="1400" dirty="0" smtClean="0">
                <a:latin typeface="Times New Roman"/>
                <a:ea typeface="Times New Roman"/>
              </a:rPr>
              <a:t>2019 </a:t>
            </a:r>
            <a:r>
              <a:rPr lang="ru-RU" sz="1400" dirty="0">
                <a:latin typeface="Times New Roman"/>
                <a:ea typeface="Times New Roman"/>
              </a:rPr>
              <a:t>году составило 100 %.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1835696" y="3086200"/>
            <a:ext cx="7416824" cy="3771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По разделу "Национальная безопасность и правоохранительная деятельность" были произведены расходы в рамках муниципальной программы Приазовского сельского поселения Приморско-Ахтарского района «Обеспечение безопасности населения» в сумме </a:t>
            </a:r>
            <a:r>
              <a:rPr lang="ru-RU" sz="1200" dirty="0" smtClean="0">
                <a:latin typeface="Times New Roman"/>
                <a:ea typeface="Times New Roman"/>
              </a:rPr>
              <a:t>9,1 </a:t>
            </a:r>
            <a:r>
              <a:rPr lang="ru-RU" sz="1200" dirty="0" smtClean="0">
                <a:latin typeface="Times New Roman"/>
                <a:ea typeface="Times New Roman"/>
              </a:rPr>
              <a:t>тыс. руб.,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98,9</a:t>
            </a:r>
            <a:r>
              <a:rPr lang="ru-RU" sz="1200" dirty="0" smtClean="0">
                <a:latin typeface="Times New Roman"/>
                <a:ea typeface="Times New Roman"/>
              </a:rPr>
              <a:t>%, </a:t>
            </a:r>
            <a:r>
              <a:rPr lang="ru-RU" sz="1200" dirty="0" smtClean="0">
                <a:latin typeface="Times New Roman"/>
                <a:ea typeface="Times New Roman"/>
              </a:rPr>
              <a:t>из них: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Приобретены: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 журнал «Местное </a:t>
            </a:r>
            <a:r>
              <a:rPr lang="ru-RU" sz="1200" dirty="0" smtClean="0">
                <a:latin typeface="Times New Roman"/>
                <a:ea typeface="Times New Roman"/>
              </a:rPr>
              <a:t>право</a:t>
            </a:r>
            <a:r>
              <a:rPr lang="ru-RU" sz="1200" dirty="0" smtClean="0">
                <a:latin typeface="Times New Roman"/>
                <a:ea typeface="Times New Roman"/>
              </a:rPr>
              <a:t>» в сумме </a:t>
            </a:r>
            <a:r>
              <a:rPr lang="ru-RU" sz="1200" dirty="0" smtClean="0">
                <a:latin typeface="Times New Roman"/>
                <a:ea typeface="Times New Roman"/>
              </a:rPr>
              <a:t>1,9 </a:t>
            </a:r>
            <a:r>
              <a:rPr lang="ru-RU" sz="1200" dirty="0" smtClean="0">
                <a:latin typeface="Times New Roman"/>
                <a:ea typeface="Times New Roman"/>
              </a:rPr>
              <a:t>тыс. руб.;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latin typeface="Times New Roman"/>
                <a:ea typeface="Times New Roman"/>
              </a:rPr>
              <a:t>оплачена </a:t>
            </a:r>
            <a:r>
              <a:rPr lang="ru-RU" sz="1200" dirty="0" smtClean="0">
                <a:latin typeface="Times New Roman"/>
                <a:ea typeface="Times New Roman"/>
              </a:rPr>
              <a:t>страховая премия в сумме </a:t>
            </a:r>
            <a:r>
              <a:rPr lang="ru-RU" sz="1200" dirty="0" smtClean="0">
                <a:latin typeface="Times New Roman"/>
                <a:ea typeface="Times New Roman"/>
              </a:rPr>
              <a:t>1,2 </a:t>
            </a:r>
            <a:r>
              <a:rPr lang="ru-RU" sz="1200" dirty="0" smtClean="0">
                <a:latin typeface="Times New Roman"/>
                <a:ea typeface="Times New Roman"/>
              </a:rPr>
              <a:t>тыс. рублей;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 </a:t>
            </a:r>
            <a:r>
              <a:rPr lang="ru-RU" sz="1200" dirty="0" err="1" smtClean="0">
                <a:latin typeface="Times New Roman"/>
                <a:ea typeface="Times New Roman"/>
              </a:rPr>
              <a:t>тримеры</a:t>
            </a:r>
            <a:r>
              <a:rPr lang="ru-RU" sz="1200" dirty="0" smtClean="0">
                <a:latin typeface="Times New Roman"/>
                <a:ea typeface="Times New Roman"/>
              </a:rPr>
              <a:t> в </a:t>
            </a:r>
            <a:r>
              <a:rPr lang="ru-RU" sz="1200" dirty="0" smtClean="0">
                <a:latin typeface="Times New Roman"/>
                <a:ea typeface="Times New Roman"/>
              </a:rPr>
              <a:t>сумме </a:t>
            </a:r>
            <a:r>
              <a:rPr lang="ru-RU" sz="1200" dirty="0" smtClean="0">
                <a:latin typeface="Times New Roman"/>
                <a:ea typeface="Times New Roman"/>
              </a:rPr>
              <a:t>6,0 тыс</a:t>
            </a:r>
            <a:r>
              <a:rPr lang="ru-RU" sz="1200" dirty="0" smtClean="0">
                <a:latin typeface="Times New Roman"/>
                <a:ea typeface="Times New Roman"/>
              </a:rPr>
              <a:t>. рублей.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72808" cy="11967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b="1" dirty="0" smtClean="0">
                <a:solidFill>
                  <a:srgbClr val="7030A0"/>
                </a:solidFill>
              </a:rPr>
              <a:t>	В </a:t>
            </a:r>
            <a:r>
              <a:rPr lang="ru-RU" sz="1800" b="1" dirty="0" smtClean="0">
                <a:solidFill>
                  <a:srgbClr val="7030A0"/>
                </a:solidFill>
              </a:rPr>
              <a:t>2019 </a:t>
            </a:r>
            <a:r>
              <a:rPr lang="ru-RU" sz="1800" b="1" dirty="0" smtClean="0">
                <a:solidFill>
                  <a:srgbClr val="7030A0"/>
                </a:solidFill>
              </a:rPr>
              <a:t>году денежные средства бюджета Приазовского сельского поселения Приморско-Ахтарского района  расходовались по следующим направлениям:</a:t>
            </a:r>
            <a:endParaRPr lang="ru-RU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29446"/>
            <a:ext cx="6455895" cy="350100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разделу </a:t>
            </a:r>
            <a:r>
              <a:rPr lang="ru-RU" sz="1200" b="1" dirty="0">
                <a:latin typeface="Times New Roman"/>
                <a:ea typeface="Times New Roman"/>
              </a:rPr>
              <a:t>"Национальная экономика"</a:t>
            </a:r>
            <a:r>
              <a:rPr lang="ru-RU" sz="1200" dirty="0">
                <a:latin typeface="Times New Roman"/>
                <a:ea typeface="Times New Roman"/>
              </a:rPr>
              <a:t> были запланированы расходы в сумме </a:t>
            </a:r>
            <a:r>
              <a:rPr lang="ru-RU" sz="1200" dirty="0" smtClean="0">
                <a:latin typeface="Times New Roman"/>
                <a:ea typeface="Times New Roman"/>
              </a:rPr>
              <a:t>10600,0тыс</a:t>
            </a:r>
            <a:r>
              <a:rPr lang="ru-RU" sz="1200" dirty="0">
                <a:latin typeface="Times New Roman"/>
                <a:ea typeface="Times New Roman"/>
              </a:rPr>
              <a:t>. рублей.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99438,5 </a:t>
            </a:r>
            <a:r>
              <a:rPr lang="ru-RU" sz="1200" dirty="0">
                <a:latin typeface="Times New Roman"/>
                <a:ea typeface="Times New Roman"/>
              </a:rPr>
              <a:t>тыс. рублей, или   </a:t>
            </a:r>
            <a:r>
              <a:rPr lang="ru-RU" sz="1200" dirty="0" smtClean="0">
                <a:latin typeface="Times New Roman"/>
                <a:ea typeface="Times New Roman"/>
              </a:rPr>
              <a:t>89,0 </a:t>
            </a:r>
            <a:r>
              <a:rPr lang="ru-RU" sz="1200" dirty="0">
                <a:latin typeface="Times New Roman"/>
                <a:ea typeface="Times New Roman"/>
              </a:rPr>
              <a:t>%.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подразделу "Дорожное хозяйство (дорожные фонды)" было запланировано </a:t>
            </a:r>
            <a:r>
              <a:rPr lang="ru-RU" sz="1200" dirty="0" smtClean="0">
                <a:latin typeface="Times New Roman"/>
                <a:ea typeface="Times New Roman"/>
              </a:rPr>
              <a:t>10597,0 тыс</a:t>
            </a:r>
            <a:r>
              <a:rPr lang="ru-RU" sz="1200" dirty="0">
                <a:latin typeface="Times New Roman"/>
                <a:ea typeface="Times New Roman"/>
              </a:rPr>
              <a:t>. рублей,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9435,6 </a:t>
            </a:r>
            <a:r>
              <a:rPr lang="ru-RU" sz="1200" dirty="0">
                <a:latin typeface="Times New Roman"/>
                <a:ea typeface="Times New Roman"/>
              </a:rPr>
              <a:t>тыс. рублей </a:t>
            </a:r>
            <a:r>
              <a:rPr lang="ru-RU" sz="1200" dirty="0" smtClean="0">
                <a:latin typeface="Times New Roman"/>
                <a:ea typeface="Times New Roman"/>
              </a:rPr>
              <a:t>(89,0%), </a:t>
            </a:r>
            <a:r>
              <a:rPr lang="ru-RU" sz="1200" dirty="0">
                <a:latin typeface="Times New Roman"/>
                <a:ea typeface="Times New Roman"/>
              </a:rPr>
              <a:t>в том числе: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</a:t>
            </a:r>
            <a:r>
              <a:rPr lang="ru-RU" sz="1200" dirty="0" smtClean="0">
                <a:latin typeface="Times New Roman"/>
                <a:ea typeface="Times New Roman"/>
              </a:rPr>
              <a:t> капитальный ремонт ул. </a:t>
            </a:r>
            <a:r>
              <a:rPr lang="ru-RU" sz="1200" dirty="0" smtClean="0">
                <a:latin typeface="Times New Roman"/>
                <a:ea typeface="Times New Roman"/>
              </a:rPr>
              <a:t>Театральной, ул. Ленина </a:t>
            </a:r>
            <a:r>
              <a:rPr lang="ru-RU" sz="1200" dirty="0">
                <a:latin typeface="Times New Roman"/>
                <a:ea typeface="Times New Roman"/>
              </a:rPr>
              <a:t>и содержание автомобильных дорог – </a:t>
            </a:r>
            <a:r>
              <a:rPr lang="ru-RU" sz="1200" dirty="0" smtClean="0">
                <a:latin typeface="Times New Roman"/>
                <a:ea typeface="Times New Roman"/>
              </a:rPr>
              <a:t>9435,6 </a:t>
            </a:r>
            <a:r>
              <a:rPr lang="ru-RU" sz="1200" dirty="0">
                <a:latin typeface="Times New Roman"/>
                <a:ea typeface="Times New Roman"/>
              </a:rPr>
              <a:t>тыс. </a:t>
            </a:r>
            <a:r>
              <a:rPr lang="ru-RU" sz="1200" dirty="0" smtClean="0">
                <a:latin typeface="Times New Roman"/>
                <a:ea typeface="Times New Roman"/>
              </a:rPr>
              <a:t>рублей;</a:t>
            </a:r>
            <a:endParaRPr lang="ru-RU" sz="12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   </a:t>
            </a:r>
          </a:p>
        </p:txBody>
      </p:sp>
      <p:sp>
        <p:nvSpPr>
          <p:cNvPr id="5" name="Овал 4"/>
          <p:cNvSpPr/>
          <p:nvPr/>
        </p:nvSpPr>
        <p:spPr>
          <a:xfrm>
            <a:off x="1475656" y="3140968"/>
            <a:ext cx="7092281" cy="3600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"</a:t>
            </a:r>
            <a:r>
              <a:rPr lang="ru-RU" sz="1400" b="1" dirty="0">
                <a:latin typeface="Times New Roman"/>
                <a:ea typeface="Times New Roman"/>
              </a:rPr>
              <a:t>Другие вопросы в области национальной экономики"</a:t>
            </a:r>
            <a:r>
              <a:rPr lang="ru-RU" sz="1400" dirty="0">
                <a:latin typeface="Times New Roman"/>
                <a:ea typeface="Times New Roman"/>
              </a:rPr>
              <a:t> были запланированы расходы в сумме – </a:t>
            </a:r>
            <a:r>
              <a:rPr lang="ru-RU" sz="1400" dirty="0">
                <a:latin typeface="Times New Roman"/>
                <a:ea typeface="Times New Roman"/>
              </a:rPr>
              <a:t>3</a:t>
            </a:r>
            <a:r>
              <a:rPr lang="ru-RU" sz="1400" dirty="0" smtClean="0">
                <a:latin typeface="Times New Roman"/>
                <a:ea typeface="Times New Roman"/>
              </a:rPr>
              <a:t>,0 </a:t>
            </a:r>
            <a:r>
              <a:rPr lang="ru-RU" sz="1400" dirty="0">
                <a:latin typeface="Times New Roman"/>
                <a:ea typeface="Times New Roman"/>
              </a:rPr>
              <a:t>тыс. рублей на изготовление информационных материалов для субъектов малого и среднего предпринимательства. </a:t>
            </a:r>
            <a:r>
              <a:rPr lang="ru-RU" sz="1400" dirty="0" smtClean="0">
                <a:latin typeface="Times New Roman"/>
                <a:ea typeface="Times New Roman"/>
              </a:rPr>
              <a:t>Исполнение </a:t>
            </a:r>
            <a:r>
              <a:rPr lang="ru-RU" sz="1400" dirty="0">
                <a:latin typeface="Times New Roman"/>
                <a:ea typeface="Times New Roman"/>
              </a:rPr>
              <a:t>по </a:t>
            </a:r>
            <a:r>
              <a:rPr lang="ru-RU" sz="1400" dirty="0" smtClean="0">
                <a:latin typeface="Times New Roman"/>
                <a:ea typeface="Times New Roman"/>
              </a:rPr>
              <a:t>данному виду </a:t>
            </a:r>
            <a:r>
              <a:rPr lang="ru-RU" sz="1400" dirty="0">
                <a:latin typeface="Times New Roman"/>
                <a:ea typeface="Times New Roman"/>
              </a:rPr>
              <a:t>расходов составило  </a:t>
            </a:r>
            <a:r>
              <a:rPr lang="ru-RU" sz="1400" dirty="0" smtClean="0">
                <a:latin typeface="Times New Roman"/>
                <a:ea typeface="Times New Roman"/>
              </a:rPr>
              <a:t>96,7 </a:t>
            </a:r>
            <a:r>
              <a:rPr lang="ru-RU" sz="1400" dirty="0">
                <a:latin typeface="Times New Roman"/>
                <a:ea typeface="Times New Roman"/>
              </a:rPr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515</TotalTime>
  <Words>1201</Words>
  <Application>Microsoft Office PowerPoint</Application>
  <PresentationFormat>Экран (4:3)</PresentationFormat>
  <Paragraphs>279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АДМИНИСТРАЦИЯ ПРИАЗОВСКОГО СЕЛЬСКОГО ПОСЕЛЕНИЯ ПРИМОРСКО-АХТАРСКОГО РАЙОНА  </vt:lpstr>
      <vt:lpstr> Бюджет Приазовского сельского поселения Приморско-Ахтарского района на 2019 год утвержден решением Совета Приазовского сельского поселения Приморско-Ахтарского района от 14 декабря 2018 года № 240 "О бюджете Приазовского сельского поселения Приморско-Ахтарского района на 2019 год".</vt:lpstr>
      <vt:lpstr>Сведения об основных показателях доходов бюджета</vt:lpstr>
      <vt:lpstr>Структура налоговых и неналоговых доходов бюджета</vt:lpstr>
      <vt:lpstr>Структура безвозмездных поступлений бюджета</vt:lpstr>
      <vt:lpstr> Бюджет Приазовского сельского поселения Приморско-Ахтарского района по расходам в 2019 году исполнен в сумме 23168,4 тыс. рублей при плановом значении 24350,5 тыс. рублей или на 95,1 %.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2019 году денежные средства бюджета Приазовского сельского поселения Приморско-Ахтарского района  расходовались по следующим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55</cp:revision>
  <dcterms:modified xsi:type="dcterms:W3CDTF">2020-07-16T11:30:41Z</dcterms:modified>
  <cp:contentStatus/>
</cp:coreProperties>
</file>