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4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402197649213E-3"/>
          <c:y val="0.2809603842467116"/>
          <c:w val="0.44325978237686303"/>
          <c:h val="0.48934937461729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3.9610683844966937E-2"/>
                  <c:y val="5.3123280813510677E-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Доходы от части прибыли МУП</c:v>
                </c:pt>
                <c:pt idx="7">
                  <c:v>Доходы от оказания платных услуг (работ) и компенсации затрат государства</c:v>
                </c:pt>
                <c:pt idx="8">
                  <c:v>Доходы от продажи материальных и нематериальных активов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1256.5</c:v>
                </c:pt>
                <c:pt idx="1">
                  <c:v>1384.9</c:v>
                </c:pt>
                <c:pt idx="2">
                  <c:v>53.9</c:v>
                </c:pt>
                <c:pt idx="3">
                  <c:v>363.5</c:v>
                </c:pt>
                <c:pt idx="4">
                  <c:v>3718.8</c:v>
                </c:pt>
                <c:pt idx="5">
                  <c:v>64.400000000000006</c:v>
                </c:pt>
                <c:pt idx="6">
                  <c:v>4</c:v>
                </c:pt>
                <c:pt idx="7">
                  <c:v>12.3</c:v>
                </c:pt>
                <c:pt idx="8">
                  <c:v>1003.6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5390868948678387"/>
          <c:y val="1.2749587395242564E-2"/>
          <c:w val="0.54609131051321613"/>
          <c:h val="0.987250447624682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2648708083310168E-2"/>
          <c:y val="7.0547716920342188E-2"/>
          <c:w val="0.42531784443881787"/>
          <c:h val="0.553889437121365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Субсидии бюджетам сельских поселений</c:v>
                </c:pt>
                <c:pt idx="2">
                  <c:v>Субвенции бюджетам сельских поселений</c:v>
                </c:pt>
                <c:pt idx="3">
                  <c:v>Прочие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924.6</c:v>
                </c:pt>
                <c:pt idx="1">
                  <c:v>837.2</c:v>
                </c:pt>
                <c:pt idx="2">
                  <c:v>189.8</c:v>
                </c:pt>
                <c:pt idx="3">
                  <c:v>200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46466938069800506"/>
          <c:y val="0.10718204513224021"/>
          <c:w val="0.52689814724645478"/>
          <c:h val="0.785635746354980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025245858156286E-2"/>
          <c:y val="6.4954405650834116E-2"/>
          <c:w val="0.41086999577537653"/>
          <c:h val="0.6838441562048661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1.8125918372545041E-2"/>
                  <c:y val="-1.624454008034203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0158199414525152E-2"/>
                  <c:y val="7.151910021693495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8.3658084796361734E-3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9.0454919929771116E-2"/>
                  <c:y val="5.801621457264982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6.2743563597271304E-2"/>
                  <c:y val="0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4778.8</c:v>
                </c:pt>
                <c:pt idx="1">
                  <c:v>186</c:v>
                </c:pt>
                <c:pt idx="2">
                  <c:v>22.9</c:v>
                </c:pt>
                <c:pt idx="3">
                  <c:v>842.5</c:v>
                </c:pt>
                <c:pt idx="4">
                  <c:v>1739.8</c:v>
                </c:pt>
                <c:pt idx="5">
                  <c:v>107.3</c:v>
                </c:pt>
                <c:pt idx="6">
                  <c:v>2701.8</c:v>
                </c:pt>
                <c:pt idx="7">
                  <c:v>95</c:v>
                </c:pt>
                <c:pt idx="8">
                  <c:v>142.6</c:v>
                </c:pt>
                <c:pt idx="9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6975200318295957"/>
          <c:y val="1.2077239955794383E-2"/>
          <c:w val="0.5288536954037677"/>
          <c:h val="0.987922760044205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3A787-AF42-4F96-AEB5-B076860AF816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88E66-756C-4A14-BC98-69E0CA6783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88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88E66-756C-4A14-BC98-69E0CA67832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750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4569"/>
            <a:ext cx="7776864" cy="140033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АДМИНИСТРАЦИЯ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ПРИАЗОВСКОГО СЕЛЬСКОГО ПОСЕЛЕНИЯ</a:t>
            </a:r>
            <a:r>
              <a:rPr lang="ru-RU" sz="2000" b="1" dirty="0">
                <a:solidFill>
                  <a:schemeClr val="tx1"/>
                </a:solidFill>
              </a:rPr>
              <a:t/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ПРИМОРСКО-АХТАРСКОГО РАЙОНА </a:t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7560839" cy="2808312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Отчет об исполнении бюджета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Приазовского сельского поселения Приморско-Ахтарского района </a:t>
            </a:r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+mn-lt"/>
              </a:rPr>
              <a:t>за 2017 год</a:t>
            </a:r>
            <a:endParaRPr lang="ru-RU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6" name="Picture 2" descr="C:\Users\1\Desktop\бланки с гербом\Приазовское СП конт_герб на печать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0648"/>
            <a:ext cx="795520" cy="990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2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65123" y="376188"/>
            <a:ext cx="8784976" cy="5904656"/>
          </a:xfrm>
          <a:prstGeom prst="ellipse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Расходы по разделу </a:t>
            </a:r>
            <a:r>
              <a:rPr lang="ru-RU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"Жилищно-коммунальное хозяйство"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были запланированы в сумме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2718,5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рублей. Исполнение составило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2701,8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тыс. рублей, или  </a:t>
            </a:r>
            <a:r>
              <a:rPr lang="ru-RU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99,4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%, в том числе: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мероприятий муниципальной программы "Комплексное развитие Приазовского сельского поселения Приморско-Ахтарского района в сфере жилищно-коммунального хозяйства" в 2017 году  отремонтирована Башня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Рожновского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М.Горького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произведен частичный ремонт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водомагистрали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 на сумму 368,1 тыс. рублей, произведен ремонт фонарей уличного освещения на сумму 12,3 тыс. рублей, произведена уборка несанкционированных свалок и уборка главных улиц поселения на сумму 749 тыс. рублей, приобретена и установлена детская площадка на сумму 160,0 тыс. рублей, обустроен остановочный павильон в сумме 40,0 тыс. рублей.</a:t>
            </a:r>
          </a:p>
          <a:p>
            <a:pPr indent="342900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37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Куб 6"/>
          <p:cNvSpPr/>
          <p:nvPr/>
        </p:nvSpPr>
        <p:spPr>
          <a:xfrm>
            <a:off x="395536" y="332656"/>
            <a:ext cx="4104456" cy="2880320"/>
          </a:xfrm>
          <a:prstGeom prst="cube">
            <a:avLst>
              <a:gd name="adj" fmla="val 479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По разделу  </a:t>
            </a:r>
            <a:r>
              <a:rPr lang="ru-RU" sz="1400" b="1" dirty="0">
                <a:latin typeface="Times New Roman"/>
                <a:ea typeface="Times New Roman"/>
              </a:rPr>
              <a:t>"Образование"</a:t>
            </a:r>
            <a:r>
              <a:rPr lang="ru-RU" sz="1400" dirty="0">
                <a:latin typeface="Times New Roman"/>
                <a:ea typeface="Times New Roman"/>
              </a:rPr>
              <a:t> исполнение расходов в </a:t>
            </a:r>
            <a:r>
              <a:rPr lang="ru-RU" sz="1400" dirty="0" smtClean="0">
                <a:latin typeface="Times New Roman"/>
                <a:ea typeface="Times New Roman"/>
              </a:rPr>
              <a:t>2017 </a:t>
            </a:r>
            <a:r>
              <a:rPr lang="ru-RU" sz="1400" dirty="0">
                <a:latin typeface="Times New Roman"/>
                <a:ea typeface="Times New Roman"/>
              </a:rPr>
              <a:t>году составило </a:t>
            </a:r>
            <a:r>
              <a:rPr lang="ru-RU" sz="1400" dirty="0" smtClean="0">
                <a:latin typeface="Times New Roman"/>
                <a:ea typeface="Times New Roman"/>
              </a:rPr>
              <a:t>107,3 </a:t>
            </a:r>
            <a:r>
              <a:rPr lang="ru-RU" sz="1400" dirty="0">
                <a:latin typeface="Times New Roman"/>
                <a:ea typeface="Times New Roman"/>
              </a:rPr>
              <a:t>тыс. руб. на реализацию мероприятий муниципальной программы "Молодежь </a:t>
            </a:r>
            <a:r>
              <a:rPr lang="ru-RU" sz="1400" dirty="0" smtClean="0">
                <a:latin typeface="Times New Roman"/>
                <a:ea typeface="Times New Roman"/>
              </a:rPr>
              <a:t>Приазовского </a:t>
            </a:r>
            <a:r>
              <a:rPr lang="ru-RU" sz="1400" dirty="0">
                <a:latin typeface="Times New Roman"/>
                <a:ea typeface="Times New Roman"/>
              </a:rPr>
              <a:t>сельского поселения Приморско-Ахтарского района". План выполнен на </a:t>
            </a:r>
            <a:r>
              <a:rPr lang="ru-RU" sz="1400" dirty="0" smtClean="0">
                <a:latin typeface="Times New Roman"/>
                <a:ea typeface="Times New Roman"/>
              </a:rPr>
              <a:t>99,8 </a:t>
            </a:r>
            <a:r>
              <a:rPr lang="ru-RU" sz="1400" dirty="0">
                <a:latin typeface="Times New Roman"/>
                <a:ea typeface="Times New Roman"/>
              </a:rPr>
              <a:t>%. </a:t>
            </a:r>
            <a:r>
              <a:rPr lang="ru-RU" sz="1400" dirty="0" smtClean="0">
                <a:latin typeface="Times New Roman"/>
                <a:ea typeface="Times New Roman"/>
              </a:rPr>
              <a:t> </a:t>
            </a:r>
            <a:r>
              <a:rPr lang="ru-RU" sz="1400" dirty="0">
                <a:latin typeface="Times New Roman"/>
                <a:ea typeface="Times New Roman"/>
              </a:rPr>
              <a:t>денежные </a:t>
            </a:r>
            <a:r>
              <a:rPr lang="ru-RU" sz="1400" dirty="0" smtClean="0">
                <a:latin typeface="Times New Roman"/>
                <a:ea typeface="Times New Roman"/>
              </a:rPr>
              <a:t>средства направлены  </a:t>
            </a:r>
            <a:r>
              <a:rPr lang="ru-RU" sz="1400" dirty="0">
                <a:latin typeface="Times New Roman"/>
                <a:ea typeface="Times New Roman"/>
              </a:rPr>
              <a:t>на оплату услуг координатора по работе с </a:t>
            </a:r>
            <a:r>
              <a:rPr lang="ru-RU" sz="1400" dirty="0" smtClean="0">
                <a:latin typeface="Times New Roman"/>
                <a:ea typeface="Times New Roman"/>
              </a:rPr>
              <a:t>молодежью и мероприятия согласно утвержденной смете. </a:t>
            </a:r>
            <a:endParaRPr lang="ru-RU" sz="1400" dirty="0"/>
          </a:p>
        </p:txBody>
      </p:sp>
      <p:sp>
        <p:nvSpPr>
          <p:cNvPr id="8" name="Куб 7"/>
          <p:cNvSpPr/>
          <p:nvPr/>
        </p:nvSpPr>
        <p:spPr>
          <a:xfrm>
            <a:off x="4860032" y="332656"/>
            <a:ext cx="3888432" cy="2736304"/>
          </a:xfrm>
          <a:prstGeom prst="cube">
            <a:avLst>
              <a:gd name="adj" fmla="val 715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"Социальная политика"</a:t>
            </a:r>
            <a:r>
              <a:rPr lang="ru-RU" sz="1400" dirty="0">
                <a:latin typeface="Times New Roman"/>
                <a:ea typeface="Times New Roman"/>
              </a:rPr>
              <a:t> в 2017 году были исполнены в сумме </a:t>
            </a:r>
            <a:r>
              <a:rPr lang="ru-RU" sz="1400" dirty="0" smtClean="0">
                <a:latin typeface="Times New Roman"/>
                <a:ea typeface="Times New Roman"/>
              </a:rPr>
              <a:t>95,0 </a:t>
            </a:r>
            <a:r>
              <a:rPr lang="ru-RU" sz="1400" dirty="0">
                <a:latin typeface="Times New Roman"/>
                <a:ea typeface="Times New Roman"/>
              </a:rPr>
              <a:t>тыс. рублей. </a:t>
            </a:r>
            <a:r>
              <a:rPr lang="ru-RU" sz="1400" dirty="0" smtClean="0">
                <a:latin typeface="Times New Roman"/>
                <a:ea typeface="Times New Roman"/>
              </a:rPr>
              <a:t>План выполнен на 100%.</a:t>
            </a:r>
            <a:endParaRPr lang="ru-RU" sz="1400" dirty="0"/>
          </a:p>
        </p:txBody>
      </p:sp>
      <p:sp>
        <p:nvSpPr>
          <p:cNvPr id="9" name="Куб 8"/>
          <p:cNvSpPr/>
          <p:nvPr/>
        </p:nvSpPr>
        <p:spPr>
          <a:xfrm>
            <a:off x="251520" y="3356992"/>
            <a:ext cx="4104456" cy="2952328"/>
          </a:xfrm>
          <a:prstGeom prst="cube">
            <a:avLst>
              <a:gd name="adj" fmla="val 4587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 по разделу </a:t>
            </a:r>
            <a:r>
              <a:rPr lang="ru-RU" sz="1400" b="1" dirty="0">
                <a:latin typeface="Times New Roman"/>
                <a:ea typeface="Times New Roman"/>
              </a:rPr>
              <a:t>"Физическая культура  и спорт"</a:t>
            </a:r>
            <a:r>
              <a:rPr lang="ru-RU" sz="1400" dirty="0">
                <a:latin typeface="Times New Roman"/>
                <a:ea typeface="Times New Roman"/>
              </a:rPr>
              <a:t> составили </a:t>
            </a:r>
            <a:r>
              <a:rPr lang="ru-RU" sz="1400" dirty="0" smtClean="0">
                <a:latin typeface="Times New Roman"/>
                <a:ea typeface="Times New Roman"/>
              </a:rPr>
              <a:t>142,6 </a:t>
            </a:r>
            <a:r>
              <a:rPr lang="ru-RU" sz="1400" dirty="0">
                <a:latin typeface="Times New Roman"/>
                <a:ea typeface="Times New Roman"/>
              </a:rPr>
              <a:t>тыс. руб. или </a:t>
            </a:r>
            <a:r>
              <a:rPr lang="ru-RU" sz="1400" dirty="0" smtClean="0">
                <a:latin typeface="Times New Roman"/>
                <a:ea typeface="Times New Roman"/>
              </a:rPr>
              <a:t>99,9 </a:t>
            </a:r>
            <a:r>
              <a:rPr lang="ru-RU" sz="1400" dirty="0">
                <a:latin typeface="Times New Roman"/>
                <a:ea typeface="Times New Roman"/>
              </a:rPr>
              <a:t>% к годовому плану на реализацию мероприятий муниципальной </a:t>
            </a:r>
            <a:r>
              <a:rPr lang="ru-RU" sz="1400" dirty="0" smtClean="0">
                <a:latin typeface="Times New Roman"/>
                <a:ea typeface="Times New Roman"/>
              </a:rPr>
              <a:t>программы Приазовского сельского поселения Приморско-Ахтарского района </a:t>
            </a:r>
            <a:r>
              <a:rPr lang="ru-RU" sz="1400" dirty="0">
                <a:latin typeface="Times New Roman"/>
                <a:ea typeface="Times New Roman"/>
              </a:rPr>
              <a:t>"Развитие физической </a:t>
            </a:r>
            <a:r>
              <a:rPr lang="ru-RU" sz="1400" dirty="0" smtClean="0">
                <a:latin typeface="Times New Roman"/>
                <a:ea typeface="Times New Roman"/>
              </a:rPr>
              <a:t>культуры и спорта</a:t>
            </a:r>
            <a:r>
              <a:rPr lang="ru-RU" sz="1400" dirty="0">
                <a:latin typeface="Times New Roman"/>
                <a:ea typeface="Times New Roman"/>
              </a:rPr>
              <a:t>". денежные средства направлены  на оплату услуг </a:t>
            </a:r>
            <a:r>
              <a:rPr lang="ru-RU" sz="1400" dirty="0" smtClean="0">
                <a:latin typeface="Times New Roman"/>
                <a:ea typeface="Times New Roman"/>
              </a:rPr>
              <a:t>спорт. инструктора и </a:t>
            </a:r>
            <a:r>
              <a:rPr lang="ru-RU" sz="1400" dirty="0">
                <a:latin typeface="Times New Roman"/>
                <a:ea typeface="Times New Roman"/>
              </a:rPr>
              <a:t>мероприятия согласно утвержденной смете</a:t>
            </a:r>
            <a:endParaRPr lang="ru-RU" sz="1400" dirty="0"/>
          </a:p>
        </p:txBody>
      </p:sp>
      <p:sp>
        <p:nvSpPr>
          <p:cNvPr id="10" name="Куб 9"/>
          <p:cNvSpPr/>
          <p:nvPr/>
        </p:nvSpPr>
        <p:spPr>
          <a:xfrm>
            <a:off x="4572000" y="3356992"/>
            <a:ext cx="4032448" cy="2952328"/>
          </a:xfrm>
          <a:prstGeom prst="cube">
            <a:avLst>
              <a:gd name="adj" fmla="val 5642"/>
            </a:avLst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/>
                <a:ea typeface="Times New Roman"/>
              </a:rPr>
              <a:t>Расходы по разделу </a:t>
            </a:r>
            <a:r>
              <a:rPr lang="ru-RU" sz="1400" b="1" dirty="0">
                <a:latin typeface="Times New Roman"/>
                <a:ea typeface="Times New Roman"/>
              </a:rPr>
              <a:t>"Средства массовой информации" </a:t>
            </a:r>
            <a:r>
              <a:rPr lang="ru-RU" sz="1400" dirty="0">
                <a:latin typeface="Times New Roman"/>
                <a:ea typeface="Times New Roman"/>
              </a:rPr>
              <a:t>составили </a:t>
            </a:r>
            <a:r>
              <a:rPr lang="ru-RU" sz="1400" dirty="0" smtClean="0">
                <a:latin typeface="Times New Roman"/>
                <a:ea typeface="Times New Roman"/>
              </a:rPr>
              <a:t>200,0 </a:t>
            </a:r>
            <a:r>
              <a:rPr lang="ru-RU" sz="1400" dirty="0">
                <a:latin typeface="Times New Roman"/>
                <a:ea typeface="Times New Roman"/>
              </a:rPr>
              <a:t>тыс. рублей, или 100 % к плану на реализацию мероприятий муниципальной программы "Информационное </a:t>
            </a:r>
            <a:r>
              <a:rPr lang="ru-RU" sz="1400" dirty="0" smtClean="0">
                <a:latin typeface="Times New Roman"/>
                <a:ea typeface="Times New Roman"/>
              </a:rPr>
              <a:t>освещение </a:t>
            </a:r>
            <a:r>
              <a:rPr lang="ru-RU" sz="1400" dirty="0">
                <a:latin typeface="Times New Roman"/>
                <a:ea typeface="Times New Roman"/>
              </a:rPr>
              <a:t>деятельности </a:t>
            </a:r>
            <a:r>
              <a:rPr lang="ru-RU" sz="1400" dirty="0" smtClean="0">
                <a:latin typeface="Times New Roman"/>
                <a:ea typeface="Times New Roman"/>
              </a:rPr>
              <a:t>органов местного самоуправления Приазовского сельского </a:t>
            </a:r>
            <a:r>
              <a:rPr lang="ru-RU" sz="1400" dirty="0">
                <a:latin typeface="Times New Roman"/>
                <a:ea typeface="Times New Roman"/>
              </a:rPr>
              <a:t>поселения Приморско-Ахтарского </a:t>
            </a:r>
            <a:r>
              <a:rPr lang="ru-RU" sz="1400" dirty="0" smtClean="0">
                <a:latin typeface="Times New Roman"/>
                <a:ea typeface="Times New Roman"/>
              </a:rPr>
              <a:t>района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188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5148572" cy="38884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/>
                <a:ea typeface="Times New Roman"/>
              </a:rPr>
              <a:t> </a:t>
            </a:r>
            <a:endParaRPr lang="ru-RU" sz="1600" dirty="0" smtClean="0">
              <a:latin typeface="Times New Roman"/>
              <a:ea typeface="Times New Roman"/>
            </a:endParaRPr>
          </a:p>
          <a:p>
            <a:pPr algn="ctr"/>
            <a:r>
              <a:rPr lang="ru-RU" sz="1600" dirty="0" smtClean="0">
                <a:latin typeface="Times New Roman"/>
                <a:ea typeface="Times New Roman"/>
              </a:rPr>
              <a:t>По </a:t>
            </a:r>
            <a:r>
              <a:rPr lang="ru-RU" sz="1600" dirty="0">
                <a:latin typeface="Times New Roman"/>
                <a:ea typeface="Times New Roman"/>
              </a:rPr>
              <a:t>разделу "Культура, кинематография" были запланированы расходы в сумме </a:t>
            </a:r>
            <a:r>
              <a:rPr lang="ru-RU" sz="1600" dirty="0" smtClean="0">
                <a:latin typeface="Times New Roman"/>
                <a:ea typeface="Times New Roman"/>
              </a:rPr>
              <a:t>2718,5 </a:t>
            </a:r>
            <a:r>
              <a:rPr lang="ru-RU" sz="1600" dirty="0">
                <a:latin typeface="Times New Roman"/>
                <a:ea typeface="Times New Roman"/>
              </a:rPr>
              <a:t>тыс. рублей. Исполнение составило </a:t>
            </a:r>
            <a:r>
              <a:rPr lang="ru-RU" sz="1600" dirty="0" smtClean="0">
                <a:latin typeface="Times New Roman"/>
                <a:ea typeface="Times New Roman"/>
              </a:rPr>
              <a:t>2701,8 </a:t>
            </a:r>
            <a:r>
              <a:rPr lang="ru-RU" sz="1600" dirty="0">
                <a:latin typeface="Times New Roman"/>
                <a:ea typeface="Times New Roman"/>
              </a:rPr>
              <a:t>тыс. рублей или </a:t>
            </a:r>
            <a:r>
              <a:rPr lang="ru-RU" sz="1600" dirty="0" smtClean="0">
                <a:latin typeface="Times New Roman"/>
                <a:ea typeface="Times New Roman"/>
              </a:rPr>
              <a:t>99,4 </a:t>
            </a:r>
            <a:r>
              <a:rPr lang="ru-RU" sz="1600" dirty="0">
                <a:latin typeface="Times New Roman"/>
                <a:ea typeface="Times New Roman"/>
              </a:rPr>
              <a:t>%. </a:t>
            </a:r>
            <a:r>
              <a:rPr lang="ru-RU" sz="1600" dirty="0" smtClean="0">
                <a:latin typeface="Times New Roman"/>
                <a:ea typeface="Times New Roman"/>
              </a:rPr>
              <a:t>Средства краевого бюджета направленные </a:t>
            </a:r>
            <a:r>
              <a:rPr lang="ru-RU" sz="1600" dirty="0">
                <a:latin typeface="Times New Roman"/>
                <a:ea typeface="Times New Roman"/>
              </a:rPr>
              <a:t>на поэтапное повышение заработной платы работников муниципальных учреждений до средней заработной платы по Краснодарскому краю за счет краевых </a:t>
            </a:r>
            <a:r>
              <a:rPr lang="ru-RU" sz="1600" dirty="0" smtClean="0">
                <a:latin typeface="Times New Roman"/>
                <a:ea typeface="Times New Roman"/>
              </a:rPr>
              <a:t>средств освоены на 99,9%, </a:t>
            </a:r>
            <a:r>
              <a:rPr lang="ru-RU" sz="1600" dirty="0">
                <a:latin typeface="Times New Roman"/>
                <a:ea typeface="Times New Roman"/>
              </a:rPr>
              <a:t>в соответствии с фактически отработанным временем в необходимой потребности. </a:t>
            </a:r>
          </a:p>
          <a:p>
            <a:pPr algn="ctr"/>
            <a:r>
              <a:rPr lang="ru-RU" sz="1600" dirty="0">
                <a:latin typeface="Times New Roman"/>
                <a:ea typeface="Times New Roman"/>
              </a:rPr>
              <a:t>	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5292080" y="1412776"/>
            <a:ext cx="504056" cy="216024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099007" y="195558"/>
            <a:ext cx="2592288" cy="4097537"/>
          </a:xfrm>
          <a:prstGeom prst="snip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Средства, выделенные из краевого бюджета бюджету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Приазовского сельского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поселения на выплату заработной платы работникам культуры, составили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737,6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тыс. руб., из них было фактически израсходовано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732,0 тыс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. рублей.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10624" y="4077072"/>
            <a:ext cx="48948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По данному разделу расходовались средства на содержание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муниципальных казенных 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учреждений: </a:t>
            </a: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          - МКУ "СДК ст.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Приазовской"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в сумме –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1149,4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тыс. руб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. исполнение составило 99,2%;</a:t>
            </a:r>
            <a:endParaRPr lang="ru-RU" sz="1400" dirty="0">
              <a:solidFill>
                <a:srgbClr val="1D1B11"/>
              </a:solidFill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          - МКУК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«Приазовская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ПБ" в сумме –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439,0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тыс. руб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. исполнение составило 98,5%;</a:t>
            </a:r>
            <a:endParaRPr lang="ru-RU" sz="1400" dirty="0">
              <a:solidFill>
                <a:srgbClr val="1D1B11"/>
              </a:solidFill>
              <a:latin typeface="Times New Roman"/>
              <a:ea typeface="Times New Roman"/>
            </a:endParaRPr>
          </a:p>
          <a:p>
            <a:pPr indent="449580" algn="just">
              <a:spcAft>
                <a:spcPts val="0"/>
              </a:spcAft>
            </a:pP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	- на поэтапное повышение уровня средней заработной платы работников учреждений культуры –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1113,4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тыс. руб., из них средства краевого бюджета </a:t>
            </a:r>
            <a:r>
              <a:rPr lang="ru-RU" sz="1400" dirty="0" smtClean="0">
                <a:solidFill>
                  <a:srgbClr val="1D1B11"/>
                </a:solidFill>
                <a:latin typeface="Times New Roman"/>
                <a:ea typeface="Times New Roman"/>
              </a:rPr>
              <a:t>732,0 </a:t>
            </a:r>
            <a:r>
              <a:rPr lang="ru-RU" sz="1400" dirty="0">
                <a:solidFill>
                  <a:srgbClr val="1D1B11"/>
                </a:solidFill>
                <a:latin typeface="Times New Roman"/>
                <a:ea typeface="Times New Roman"/>
              </a:rPr>
              <a:t>тыс. рублей.	</a:t>
            </a:r>
          </a:p>
          <a:p>
            <a:endParaRPr lang="ru-RU" sz="800" i="1" dirty="0"/>
          </a:p>
        </p:txBody>
      </p:sp>
    </p:spTree>
    <p:extLst>
      <p:ext uri="{BB962C8B-B14F-4D97-AF65-F5344CB8AC3E}">
        <p14:creationId xmlns:p14="http://schemas.microsoft.com/office/powerpoint/2010/main" val="368541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05273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/>
              <a:t>	</a:t>
            </a:r>
            <a:endParaRPr lang="ru-RU" i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548680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Источники внутреннего финансирования дефицита бюджета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ctr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Решением Совета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от </a:t>
            </a:r>
            <a:r>
              <a:rPr lang="ru-RU" dirty="0" smtClean="0">
                <a:latin typeface="Times New Roman"/>
                <a:ea typeface="Times New Roman"/>
              </a:rPr>
              <a:t>14 </a:t>
            </a:r>
            <a:r>
              <a:rPr lang="ru-RU" dirty="0">
                <a:latin typeface="Times New Roman"/>
                <a:ea typeface="Times New Roman"/>
              </a:rPr>
              <a:t>декабря </a:t>
            </a:r>
            <a:r>
              <a:rPr lang="ru-RU" dirty="0" smtClean="0">
                <a:latin typeface="Times New Roman"/>
                <a:ea typeface="Times New Roman"/>
              </a:rPr>
              <a:t>2016 </a:t>
            </a:r>
            <a:r>
              <a:rPr lang="ru-RU" dirty="0">
                <a:latin typeface="Times New Roman"/>
                <a:ea typeface="Times New Roman"/>
              </a:rPr>
              <a:t>года № </a:t>
            </a:r>
            <a:r>
              <a:rPr lang="ru-RU" dirty="0" smtClean="0">
                <a:latin typeface="Times New Roman"/>
                <a:ea typeface="Times New Roman"/>
              </a:rPr>
              <a:t>115 </a:t>
            </a:r>
            <a:r>
              <a:rPr lang="ru-RU" dirty="0">
                <a:latin typeface="Times New Roman"/>
                <a:ea typeface="Times New Roman"/>
              </a:rPr>
              <a:t>"О бюджете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на </a:t>
            </a:r>
            <a:r>
              <a:rPr lang="ru-RU" dirty="0" smtClean="0">
                <a:latin typeface="Times New Roman"/>
                <a:ea typeface="Times New Roman"/>
              </a:rPr>
              <a:t>2017 </a:t>
            </a:r>
            <a:r>
              <a:rPr lang="ru-RU" dirty="0">
                <a:latin typeface="Times New Roman"/>
                <a:ea typeface="Times New Roman"/>
              </a:rPr>
              <a:t>год" дефицит бюджета планировался в сумме – 0,0 тыс. </a:t>
            </a:r>
            <a:r>
              <a:rPr lang="ru-RU" dirty="0" smtClean="0">
                <a:latin typeface="Times New Roman"/>
                <a:ea typeface="Times New Roman"/>
              </a:rPr>
              <a:t>рублей. Погашение </a:t>
            </a:r>
            <a:r>
              <a:rPr lang="ru-RU" dirty="0">
                <a:latin typeface="Times New Roman"/>
                <a:ea typeface="Times New Roman"/>
              </a:rPr>
              <a:t>дефицита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поселения Приморско-Ахтарского района </a:t>
            </a:r>
            <a:r>
              <a:rPr lang="ru-RU" dirty="0" smtClean="0">
                <a:latin typeface="Times New Roman"/>
                <a:ea typeface="Times New Roman"/>
              </a:rPr>
              <a:t>произведено </a:t>
            </a:r>
            <a:r>
              <a:rPr lang="ru-RU" dirty="0">
                <a:latin typeface="Times New Roman"/>
                <a:ea typeface="Times New Roman"/>
              </a:rPr>
              <a:t>за счет изменения  остатков средств на счетах по учету средств бюджета </a:t>
            </a:r>
            <a:r>
              <a:rPr lang="ru-RU" dirty="0" smtClean="0">
                <a:latin typeface="Times New Roman"/>
                <a:ea typeface="Times New Roman"/>
              </a:rPr>
              <a:t>Приазовского </a:t>
            </a:r>
            <a:r>
              <a:rPr lang="ru-RU" dirty="0">
                <a:latin typeface="Times New Roman"/>
                <a:ea typeface="Times New Roman"/>
              </a:rPr>
              <a:t>сельского </a:t>
            </a:r>
            <a:r>
              <a:rPr lang="ru-RU" dirty="0" smtClean="0">
                <a:latin typeface="Times New Roman"/>
                <a:ea typeface="Times New Roman"/>
              </a:rPr>
              <a:t>поселения Приморско-Ахтарского района.</a:t>
            </a:r>
            <a:endParaRPr lang="ru-RU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результате исполнения бюджета за </a:t>
            </a:r>
            <a:r>
              <a:rPr lang="ru-RU" dirty="0" smtClean="0">
                <a:latin typeface="Times New Roman"/>
                <a:ea typeface="Times New Roman"/>
              </a:rPr>
              <a:t>2017 </a:t>
            </a:r>
            <a:r>
              <a:rPr lang="ru-RU" dirty="0">
                <a:latin typeface="Times New Roman"/>
                <a:ea typeface="Times New Roman"/>
              </a:rPr>
              <a:t>год сложился дефицит бюджета в сумме – </a:t>
            </a:r>
            <a:r>
              <a:rPr lang="ru-RU" dirty="0" smtClean="0">
                <a:latin typeface="Times New Roman"/>
                <a:ea typeface="Times New Roman"/>
              </a:rPr>
              <a:t>0,0 </a:t>
            </a:r>
            <a:r>
              <a:rPr lang="ru-RU" dirty="0">
                <a:latin typeface="Times New Roman"/>
                <a:ea typeface="Times New Roman"/>
              </a:rPr>
              <a:t>тыс. рублей.</a:t>
            </a:r>
          </a:p>
        </p:txBody>
      </p:sp>
    </p:spTree>
    <p:extLst>
      <p:ext uri="{BB962C8B-B14F-4D97-AF65-F5344CB8AC3E}">
        <p14:creationId xmlns:p14="http://schemas.microsoft.com/office/powerpoint/2010/main" val="283621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600" dirty="0" smtClean="0">
                <a:solidFill>
                  <a:schemeClr val="tx1"/>
                </a:solidFill>
                <a:effectLst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Бюджет Приазовского сельского поселения Приморско-Ахтарского района на 2017 год утвержден решением </a:t>
            </a:r>
            <a:r>
              <a:rPr lang="ru-RU" sz="1600" b="1" smtClean="0">
                <a:solidFill>
                  <a:schemeClr val="tx1"/>
                </a:solidFill>
                <a:effectLst/>
              </a:rPr>
              <a:t>Совета </a:t>
            </a:r>
            <a:r>
              <a:rPr lang="ru-RU" sz="1600" b="1" smtClean="0">
                <a:solidFill>
                  <a:schemeClr val="tx1"/>
                </a:solidFill>
                <a:effectLst/>
              </a:rPr>
              <a:t>Приазовского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сельского поселения Приморско-Ахтарского района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14 декабря 2016 года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№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115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"О бюджете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Приазовского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сельского поселения Приморско-Ахтарского района на </a:t>
            </a:r>
            <a:r>
              <a:rPr lang="ru-RU" sz="1600" b="1" dirty="0" smtClean="0">
                <a:solidFill>
                  <a:schemeClr val="tx1"/>
                </a:solidFill>
                <a:effectLst/>
              </a:rPr>
              <a:t>2017 </a:t>
            </a:r>
            <a:r>
              <a:rPr lang="ru-RU" sz="1600" b="1" dirty="0">
                <a:solidFill>
                  <a:schemeClr val="tx1"/>
                </a:solidFill>
                <a:effectLst/>
              </a:rPr>
              <a:t>год".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2230180"/>
            <a:ext cx="4475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Основные характеристики </a:t>
            </a:r>
            <a:r>
              <a:rPr lang="ru-RU" b="1" dirty="0" smtClean="0"/>
              <a:t>бюджета: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996036"/>
              </p:ext>
            </p:extLst>
          </p:nvPr>
        </p:nvGraphicFramePr>
        <p:xfrm>
          <a:off x="457200" y="2997041"/>
          <a:ext cx="8435280" cy="20881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98658"/>
                <a:gridCol w="1034165"/>
                <a:gridCol w="1086464"/>
                <a:gridCol w="1086464"/>
                <a:gridCol w="1062846"/>
                <a:gridCol w="966683"/>
              </a:tblGrid>
              <a:tr h="3245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2016 г. факт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93370"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2017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факт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% к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факту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2016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% к плану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2017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1. Налоговые и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8454,7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9077,3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10317,3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122,0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113,7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2. 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2347,1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2152,2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2151,9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91,7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Итого доходов: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10801,8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11229,5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12469,2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115,4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111,9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Расходы: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9505,0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11229,5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Times New Roman"/>
                        </a:rPr>
                        <a:t>10816,7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113,8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969,3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Дефицит (-), профицит (+)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-945,5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-3670,7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</a:rPr>
                        <a:t>-3153,3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514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000" b="1" dirty="0">
                <a:solidFill>
                  <a:schemeClr val="tx1"/>
                </a:solidFill>
                <a:effectLst/>
              </a:rPr>
              <a:t>Сведения об основных показателях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38463" y="14636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(тыс. руб.)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94650"/>
              </p:ext>
            </p:extLst>
          </p:nvPr>
        </p:nvGraphicFramePr>
        <p:xfrm>
          <a:off x="827582" y="908720"/>
          <a:ext cx="7704857" cy="55444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88268"/>
                <a:gridCol w="768946"/>
                <a:gridCol w="845992"/>
                <a:gridCol w="768946"/>
                <a:gridCol w="607144"/>
                <a:gridCol w="832126"/>
                <a:gridCol w="693435"/>
              </a:tblGrid>
              <a:tr h="123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Наименование доходов</a:t>
                      </a:r>
                      <a:endParaRPr lang="ru-RU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 </a:t>
                      </a:r>
                      <a:endParaRPr lang="ru-RU" sz="5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Факт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2016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План 2017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Факт 2017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%к  исполнению 2017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% к исполнению 2016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Структура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исполнения 2017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11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НДФЛ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   1594,8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    1210,0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1323,8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109,4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83,0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    12,8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11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Акцизы на нефтепродукты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1396,4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1181,8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1190,7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100,8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85,3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11,5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11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Единый сельскохозяйственный налог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1037,7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1059,5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1146,7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 108,2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110,5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11,1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11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Налог на имущество физических лиц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228,3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239,9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105,1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11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Земельный налог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4152,3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5400,0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6390,0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118,3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153,9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61,9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451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Доходы от сдачи в аренду имущества  находящегося в оперативном управлении органов управления поселений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24,2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24,2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100,8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451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Доходы от перечисления части прибыли, остающейся после уплаты налогов и обязательных платежей МУП, созданных поселениями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150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*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790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Денежные взыскания (штрафы) за нарушение законодательства Российской Федерации о контрактной системе в сфере закупок товаров, работ, услуг для обеспечения государственных и муниципальных нужд для нужд сельских поселений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        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225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 налоговые и неналоговые доходы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8454,7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9077,3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10317,3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113,7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122,0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225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Субвенции бюджетам поселений на первичный воинский учет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190,4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186,0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186,0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97,7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       8,6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338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Дотации бюджетам поселений на выравнивание бюджетной обеспеченности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1625,9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924,6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924,6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56,9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43,0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2103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Прочие субсидии бюджетам поселений 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597,0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837,6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837,2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99,9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140,2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38,9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338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Субвенции на выполнение передаваемых полномочий субъектов Российской Федерации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0,2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11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 Иные межбюджетные трансферты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*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9,3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451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Доходы от возврата иных межбюджетных трансфертов, имеющих целевое назначение, прошлых лет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0,3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*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2258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Возврат остатков субсидий прошлых лет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-70,0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*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*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*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11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 безвозмездных поступлений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2347,1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2152,2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2151,9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99,9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91,7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100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  <a:tr h="112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10801,8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11229,5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12469,2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111,0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115,4</a:t>
                      </a:r>
                      <a:endParaRPr lang="ru-RU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  <a:tc>
                  <a:txBody>
                    <a:bodyPr/>
                    <a:lstStyle/>
                    <a:p>
                      <a:pPr marR="11430"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3639" marR="1363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10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налоговых и неналоговых доходов бюджета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107106"/>
              </p:ext>
            </p:extLst>
          </p:nvPr>
        </p:nvGraphicFramePr>
        <p:xfrm>
          <a:off x="0" y="548680"/>
          <a:ext cx="896448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</a:rPr>
              <a:t>Структура безвозмездных поступлений бюджета</a:t>
            </a:r>
            <a:endParaRPr lang="ru-RU" sz="2000" b="1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221528"/>
              </p:ext>
            </p:extLst>
          </p:nvPr>
        </p:nvGraphicFramePr>
        <p:xfrm>
          <a:off x="0" y="548680"/>
          <a:ext cx="90364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65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dirty="0" smtClean="0">
                <a:solidFill>
                  <a:schemeClr val="tx1"/>
                </a:solidFill>
                <a:effectLst/>
              </a:rPr>
              <a:t>	Бюджет Приазовского </a:t>
            </a:r>
            <a:r>
              <a:rPr lang="ru-RU" sz="1800" dirty="0">
                <a:solidFill>
                  <a:schemeClr val="tx1"/>
                </a:solidFill>
                <a:effectLst/>
              </a:rPr>
              <a:t>сельского поселения Приморско-Ахтарского района по расходам в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2017 </a:t>
            </a:r>
            <a:r>
              <a:rPr lang="ru-RU" sz="1800" dirty="0">
                <a:solidFill>
                  <a:schemeClr val="tx1"/>
                </a:solidFill>
                <a:effectLst/>
              </a:rPr>
              <a:t>году исполнен в сумме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10816,7 </a:t>
            </a:r>
            <a:r>
              <a:rPr lang="ru-RU" sz="1800" dirty="0">
                <a:solidFill>
                  <a:schemeClr val="tx1"/>
                </a:solidFill>
                <a:effectLst/>
              </a:rPr>
              <a:t>тыс. рублей при плановом значении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11229,5 тыс</a:t>
            </a:r>
            <a:r>
              <a:rPr lang="ru-RU" sz="1800" dirty="0">
                <a:solidFill>
                  <a:schemeClr val="tx1"/>
                </a:solidFill>
                <a:effectLst/>
              </a:rPr>
              <a:t>. рублей или на </a:t>
            </a:r>
            <a:r>
              <a:rPr lang="ru-RU" sz="1800" dirty="0" smtClean="0">
                <a:solidFill>
                  <a:schemeClr val="tx1"/>
                </a:solidFill>
                <a:effectLst/>
              </a:rPr>
              <a:t>96,3 </a:t>
            </a:r>
            <a:r>
              <a:rPr lang="ru-RU" sz="1800" dirty="0">
                <a:solidFill>
                  <a:schemeClr val="tx1"/>
                </a:solidFill>
                <a:effectLst/>
              </a:rPr>
              <a:t>%.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121637"/>
              </p:ext>
            </p:extLst>
          </p:nvPr>
        </p:nvGraphicFramePr>
        <p:xfrm>
          <a:off x="0" y="1196752"/>
          <a:ext cx="91085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895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96795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600" dirty="0">
                <a:solidFill>
                  <a:schemeClr val="tx1"/>
                </a:solidFill>
                <a:effectLst/>
              </a:rPr>
              <a:t>Расходы на обеспечение деятельности органов местного самоуправления и финансирование мероприятий по разделу </a:t>
            </a:r>
            <a:r>
              <a:rPr lang="ru-RU" sz="1600" dirty="0" smtClean="0">
                <a:solidFill>
                  <a:schemeClr val="tx1"/>
                </a:solidFill>
                <a:effectLst/>
              </a:rPr>
              <a:t>«Общегосударственные вопросы»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453655"/>
              </p:ext>
            </p:extLst>
          </p:nvPr>
        </p:nvGraphicFramePr>
        <p:xfrm>
          <a:off x="971599" y="764704"/>
          <a:ext cx="7344816" cy="58810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1162"/>
                <a:gridCol w="706232"/>
                <a:gridCol w="769008"/>
                <a:gridCol w="769008"/>
                <a:gridCol w="784703"/>
                <a:gridCol w="784703"/>
              </a:tblGrid>
              <a:tr h="14218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отрасли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75" marR="1647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Факт 2016 года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6475" marR="16475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2017 г.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процент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 плану 2017г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Процент к 2016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факту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</a:tr>
              <a:tr h="4152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план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факт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1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Общегосударственные вопросы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том числе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4498,4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4828,4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4778,8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106,2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</a:tr>
              <a:tr h="557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Функционирование высшего должностного лица субъекта Российской Федерации и органа  местного самоуправления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612,3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613,4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612,2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99,8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99,9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</a:tr>
              <a:tr h="69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Функционирование  Правительства Российской Федерации, высших органов исполнительной власти субъектов  Российской Федерации, местных администраций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2421,7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2577,5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2547,1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98,8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105,2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</a:tr>
              <a:tr h="69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44,9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41,0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41,0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91,3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</a:tr>
              <a:tr h="278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Обеспечение проведения выборов и референдумов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107,4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107,4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*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</a:tr>
              <a:tr h="696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Другие общегосударственные вопросы       ( ТОСы, Централизованная бухгалтерия, оформление мун. имущества, оплата штрафов)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1419,5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1489,1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1471,1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98,8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103,6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</a:tr>
              <a:tr h="140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Национальная оборона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190,4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186,0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186,0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97,7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</a:tr>
              <a:tr h="278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Мобилизационная и вневойсковая  подготовка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190,4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186,0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186,0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97,7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</a:tr>
              <a:tr h="278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19,2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24,0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22,9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95,4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119,3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</a:tr>
              <a:tr h="557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Защита населения и территории от последствий  чрезвычайных ситуаций природного и техногенного характера, гражданская оборона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98,0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102,1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</a:tr>
              <a:tr h="2787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Обеспечение противопожарной безопасности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    5,6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     9,1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91,0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162,5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</a:tr>
              <a:tr h="4181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Другие вопросы в области  национальной безопасности и правоохранительной деятельности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6475" marR="164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87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33260" y="1268760"/>
            <a:ext cx="5151156" cy="252028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>
                <a:latin typeface="Times New Roman"/>
                <a:ea typeface="Times New Roman"/>
              </a:rPr>
              <a:t>По разделу "Национальная оборона" расходы в </a:t>
            </a:r>
            <a:r>
              <a:rPr lang="ru-RU" sz="1400" dirty="0" smtClean="0">
                <a:latin typeface="Times New Roman"/>
                <a:ea typeface="Times New Roman"/>
              </a:rPr>
              <a:t>2017 </a:t>
            </a:r>
            <a:r>
              <a:rPr lang="ru-RU" sz="1400" dirty="0">
                <a:latin typeface="Times New Roman"/>
                <a:ea typeface="Times New Roman"/>
              </a:rPr>
              <a:t>году на содержание инспектора ВУБ составили  </a:t>
            </a:r>
            <a:r>
              <a:rPr lang="ru-RU" sz="1400" dirty="0" smtClean="0">
                <a:latin typeface="Times New Roman"/>
                <a:ea typeface="Times New Roman"/>
              </a:rPr>
              <a:t>186,0  </a:t>
            </a:r>
            <a:r>
              <a:rPr lang="ru-RU" sz="1400" dirty="0">
                <a:latin typeface="Times New Roman"/>
                <a:ea typeface="Times New Roman"/>
              </a:rPr>
              <a:t>тыс. рублей, что на </a:t>
            </a:r>
            <a:r>
              <a:rPr lang="ru-RU" sz="1400" dirty="0" smtClean="0">
                <a:latin typeface="Times New Roman"/>
                <a:ea typeface="Times New Roman"/>
              </a:rPr>
              <a:t>4,4 тыс</a:t>
            </a:r>
            <a:r>
              <a:rPr lang="ru-RU" sz="1400" dirty="0">
                <a:latin typeface="Times New Roman"/>
                <a:ea typeface="Times New Roman"/>
              </a:rPr>
              <a:t>. руб. </a:t>
            </a:r>
            <a:r>
              <a:rPr lang="ru-RU" sz="1400" dirty="0" smtClean="0">
                <a:latin typeface="Times New Roman"/>
                <a:ea typeface="Times New Roman"/>
              </a:rPr>
              <a:t>меньше, </a:t>
            </a:r>
            <a:r>
              <a:rPr lang="ru-RU" sz="1400" dirty="0">
                <a:latin typeface="Times New Roman"/>
                <a:ea typeface="Times New Roman"/>
              </a:rPr>
              <a:t>чем в </a:t>
            </a:r>
            <a:r>
              <a:rPr lang="ru-RU" sz="1400" dirty="0" smtClean="0">
                <a:latin typeface="Times New Roman"/>
                <a:ea typeface="Times New Roman"/>
              </a:rPr>
              <a:t>2016 </a:t>
            </a:r>
            <a:r>
              <a:rPr lang="ru-RU" sz="1400" dirty="0">
                <a:latin typeface="Times New Roman"/>
                <a:ea typeface="Times New Roman"/>
              </a:rPr>
              <a:t>году. Данные расходы производились по факту поступивших субвенций из федерального бюджета. Исполнение в </a:t>
            </a:r>
            <a:r>
              <a:rPr lang="ru-RU" sz="1400" dirty="0" smtClean="0">
                <a:latin typeface="Times New Roman"/>
                <a:ea typeface="Times New Roman"/>
              </a:rPr>
              <a:t>2017 </a:t>
            </a:r>
            <a:r>
              <a:rPr lang="ru-RU" sz="1400" dirty="0">
                <a:latin typeface="Times New Roman"/>
                <a:ea typeface="Times New Roman"/>
              </a:rPr>
              <a:t>году составило 100 %.</a:t>
            </a:r>
            <a:endParaRPr lang="ru-RU" sz="1400" dirty="0"/>
          </a:p>
        </p:txBody>
      </p:sp>
      <p:sp>
        <p:nvSpPr>
          <p:cNvPr id="6" name="Овал 5"/>
          <p:cNvSpPr/>
          <p:nvPr/>
        </p:nvSpPr>
        <p:spPr>
          <a:xfrm>
            <a:off x="1727176" y="3086200"/>
            <a:ext cx="7416824" cy="37718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По разделу "Национальная безопасность и правоохранительная деятельность" были произведены расходы в рамках муниципальной программы Приазовского сельского поселения Приморско-Ахтарского района «Обеспечение безопасности населения» в сумме 22,9 тыс. руб., исполнение составило 95,4%, из них: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Приобретен баннер, плакаты  в сумме 4,0 тыс. руб.;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Комплектующие к </a:t>
            </a:r>
            <a:r>
              <a:rPr lang="ru-RU" sz="1200" dirty="0" err="1" smtClean="0">
                <a:latin typeface="Times New Roman"/>
                <a:ea typeface="Times New Roman"/>
              </a:rPr>
              <a:t>мото.косе</a:t>
            </a:r>
            <a:r>
              <a:rPr lang="ru-RU" sz="1200" dirty="0" smtClean="0">
                <a:latin typeface="Times New Roman"/>
                <a:ea typeface="Times New Roman"/>
              </a:rPr>
              <a:t>, оплачена страховая премия в сумме 9,1 тыс. рублей;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Приобретен комплект  спец. одежды и комплектующие к бензопиле «Штиль» в сумме 9,8 тыс. рублей.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272808" cy="119675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1800" b="1" dirty="0" smtClean="0">
                <a:solidFill>
                  <a:srgbClr val="7030A0"/>
                </a:solidFill>
              </a:rPr>
              <a:t>	В 2017 году денежные средства бюджета Приазовского сельского поселения Приморско-Ахтарского района  расходовались по следующим направлениям:</a:t>
            </a:r>
            <a:endParaRPr lang="ru-RU" sz="1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67544" y="34545"/>
            <a:ext cx="6455895" cy="350100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По разделу </a:t>
            </a:r>
            <a:r>
              <a:rPr lang="ru-RU" sz="1200" b="1" dirty="0">
                <a:latin typeface="Times New Roman"/>
                <a:ea typeface="Times New Roman"/>
              </a:rPr>
              <a:t>"Национальная экономика"</a:t>
            </a:r>
            <a:r>
              <a:rPr lang="ru-RU" sz="1200" dirty="0">
                <a:latin typeface="Times New Roman"/>
                <a:ea typeface="Times New Roman"/>
              </a:rPr>
              <a:t> были запланированы расходы в сумме </a:t>
            </a:r>
            <a:r>
              <a:rPr lang="ru-RU" sz="1200" dirty="0" smtClean="0">
                <a:latin typeface="Times New Roman"/>
                <a:ea typeface="Times New Roman"/>
              </a:rPr>
              <a:t>1186,8 </a:t>
            </a:r>
            <a:r>
              <a:rPr lang="ru-RU" sz="1200" dirty="0">
                <a:latin typeface="Times New Roman"/>
                <a:ea typeface="Times New Roman"/>
              </a:rPr>
              <a:t>тыс. рублей. Исполнение составило </a:t>
            </a:r>
            <a:r>
              <a:rPr lang="ru-RU" sz="1200" dirty="0" smtClean="0">
                <a:latin typeface="Times New Roman"/>
                <a:ea typeface="Times New Roman"/>
              </a:rPr>
              <a:t>842,5 </a:t>
            </a:r>
            <a:r>
              <a:rPr lang="ru-RU" sz="1200" dirty="0">
                <a:latin typeface="Times New Roman"/>
                <a:ea typeface="Times New Roman"/>
              </a:rPr>
              <a:t>тыс. рублей, или   </a:t>
            </a:r>
            <a:r>
              <a:rPr lang="ru-RU" sz="1200" dirty="0" smtClean="0">
                <a:latin typeface="Times New Roman"/>
                <a:ea typeface="Times New Roman"/>
              </a:rPr>
              <a:t>71,0 </a:t>
            </a:r>
            <a:r>
              <a:rPr lang="ru-RU" sz="1200" dirty="0">
                <a:latin typeface="Times New Roman"/>
                <a:ea typeface="Times New Roman"/>
              </a:rPr>
              <a:t>%.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По подразделу "Дорожное хозяйство (дорожные фонды)" было запланировано </a:t>
            </a:r>
            <a:r>
              <a:rPr lang="ru-RU" sz="1200" dirty="0" smtClean="0">
                <a:latin typeface="Times New Roman"/>
                <a:ea typeface="Times New Roman"/>
              </a:rPr>
              <a:t>1181,8 </a:t>
            </a:r>
            <a:r>
              <a:rPr lang="ru-RU" sz="1200" dirty="0">
                <a:latin typeface="Times New Roman"/>
                <a:ea typeface="Times New Roman"/>
              </a:rPr>
              <a:t>тыс. рублей, исполнение составило </a:t>
            </a:r>
            <a:r>
              <a:rPr lang="ru-RU" sz="1200" dirty="0" smtClean="0">
                <a:latin typeface="Times New Roman"/>
                <a:ea typeface="Times New Roman"/>
              </a:rPr>
              <a:t>837,5 </a:t>
            </a:r>
            <a:r>
              <a:rPr lang="ru-RU" sz="1200" dirty="0">
                <a:latin typeface="Times New Roman"/>
                <a:ea typeface="Times New Roman"/>
              </a:rPr>
              <a:t>тыс. рублей </a:t>
            </a:r>
            <a:r>
              <a:rPr lang="ru-RU" sz="1200" dirty="0" smtClean="0">
                <a:latin typeface="Times New Roman"/>
                <a:ea typeface="Times New Roman"/>
              </a:rPr>
              <a:t>(71,0 </a:t>
            </a:r>
            <a:r>
              <a:rPr lang="ru-RU" sz="1200" dirty="0">
                <a:latin typeface="Times New Roman"/>
                <a:ea typeface="Times New Roman"/>
              </a:rPr>
              <a:t>%), в том числе:</a:t>
            </a: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- на ремонт и содержание автомобильных дорог – </a:t>
            </a:r>
            <a:r>
              <a:rPr lang="ru-RU" sz="1200" dirty="0" smtClean="0">
                <a:latin typeface="Times New Roman"/>
                <a:ea typeface="Times New Roman"/>
              </a:rPr>
              <a:t>743,0 </a:t>
            </a:r>
            <a:r>
              <a:rPr lang="ru-RU" sz="1200" dirty="0">
                <a:latin typeface="Times New Roman"/>
                <a:ea typeface="Times New Roman"/>
              </a:rPr>
              <a:t>тыс. </a:t>
            </a:r>
            <a:r>
              <a:rPr lang="ru-RU" sz="1200" dirty="0" smtClean="0">
                <a:latin typeface="Times New Roman"/>
                <a:ea typeface="Times New Roman"/>
              </a:rPr>
              <a:t>рублей;</a:t>
            </a:r>
            <a:endParaRPr lang="ru-RU" sz="1200" dirty="0">
              <a:latin typeface="Times New Roman"/>
              <a:ea typeface="Times New Roman"/>
            </a:endParaRPr>
          </a:p>
          <a:p>
            <a:pPr indent="3429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   - на приобретение и </a:t>
            </a:r>
            <a:r>
              <a:rPr lang="ru-RU" sz="1200" dirty="0" smtClean="0">
                <a:latin typeface="Times New Roman"/>
                <a:ea typeface="Times New Roman"/>
              </a:rPr>
              <a:t>установку 20-ти  </a:t>
            </a:r>
            <a:r>
              <a:rPr lang="ru-RU" sz="1200" dirty="0">
                <a:latin typeface="Times New Roman"/>
                <a:ea typeface="Times New Roman"/>
              </a:rPr>
              <a:t>дорожных </a:t>
            </a:r>
            <a:r>
              <a:rPr lang="ru-RU" sz="1200" dirty="0" smtClean="0">
                <a:latin typeface="Times New Roman"/>
                <a:ea typeface="Times New Roman"/>
              </a:rPr>
              <a:t>знаков– 99,5  </a:t>
            </a:r>
            <a:r>
              <a:rPr lang="ru-RU" sz="1200" dirty="0">
                <a:latin typeface="Times New Roman"/>
                <a:ea typeface="Times New Roman"/>
              </a:rPr>
              <a:t>тыс. рублей</a:t>
            </a:r>
            <a:r>
              <a:rPr lang="ru-RU" sz="1200" dirty="0" smtClean="0">
                <a:latin typeface="Times New Roman"/>
                <a:ea typeface="Times New Roman"/>
              </a:rPr>
              <a:t>.</a:t>
            </a:r>
            <a:endParaRPr lang="ru-RU" sz="1200" dirty="0">
              <a:latin typeface="Times New Roman"/>
              <a:ea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691680" y="3140968"/>
            <a:ext cx="7092281" cy="3600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indent="342900" algn="just">
              <a:spcAft>
                <a:spcPts val="0"/>
              </a:spcAft>
            </a:pPr>
            <a:r>
              <a:rPr lang="ru-RU" sz="1400" dirty="0">
                <a:latin typeface="Times New Roman"/>
                <a:ea typeface="Times New Roman"/>
              </a:rPr>
              <a:t>По подразделу "</a:t>
            </a:r>
            <a:r>
              <a:rPr lang="ru-RU" sz="1400" b="1" dirty="0">
                <a:latin typeface="Times New Roman"/>
                <a:ea typeface="Times New Roman"/>
              </a:rPr>
              <a:t>Другие вопросы в области национальной экономики"</a:t>
            </a:r>
            <a:r>
              <a:rPr lang="ru-RU" sz="1400" dirty="0">
                <a:latin typeface="Times New Roman"/>
                <a:ea typeface="Times New Roman"/>
              </a:rPr>
              <a:t> были запланированы расходы в сумме – </a:t>
            </a:r>
            <a:r>
              <a:rPr lang="ru-RU" sz="1400" dirty="0" smtClean="0">
                <a:latin typeface="Times New Roman"/>
                <a:ea typeface="Times New Roman"/>
              </a:rPr>
              <a:t>5,0 </a:t>
            </a:r>
            <a:r>
              <a:rPr lang="ru-RU" sz="1400" dirty="0">
                <a:latin typeface="Times New Roman"/>
                <a:ea typeface="Times New Roman"/>
              </a:rPr>
              <a:t>тыс. рублей на изготовление информационных материалов для субъектов малого и среднего предпринимательства. </a:t>
            </a:r>
            <a:r>
              <a:rPr lang="ru-RU" sz="1400" dirty="0" smtClean="0">
                <a:latin typeface="Times New Roman"/>
                <a:ea typeface="Times New Roman"/>
              </a:rPr>
              <a:t>Исполнение </a:t>
            </a:r>
            <a:r>
              <a:rPr lang="ru-RU" sz="1400" dirty="0">
                <a:latin typeface="Times New Roman"/>
                <a:ea typeface="Times New Roman"/>
              </a:rPr>
              <a:t>по </a:t>
            </a:r>
            <a:r>
              <a:rPr lang="ru-RU" sz="1400" dirty="0" smtClean="0">
                <a:latin typeface="Times New Roman"/>
                <a:ea typeface="Times New Roman"/>
              </a:rPr>
              <a:t>данному виду </a:t>
            </a:r>
            <a:r>
              <a:rPr lang="ru-RU" sz="1400" dirty="0">
                <a:latin typeface="Times New Roman"/>
                <a:ea typeface="Times New Roman"/>
              </a:rPr>
              <a:t>расходов составило  100 %.</a:t>
            </a:r>
          </a:p>
        </p:txBody>
      </p:sp>
    </p:spTree>
    <p:extLst>
      <p:ext uri="{BB962C8B-B14F-4D97-AF65-F5344CB8AC3E}">
        <p14:creationId xmlns:p14="http://schemas.microsoft.com/office/powerpoint/2010/main" val="10693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421</TotalTime>
  <Words>1363</Words>
  <Application>Microsoft Office PowerPoint</Application>
  <PresentationFormat>Экран (4:3)</PresentationFormat>
  <Paragraphs>309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АДМИНИСТРАЦИЯ ПРИАЗОВСКОГО СЕЛЬСКОГО ПОСЕЛЕНИЯ ПРИМОРСКО-АХТАРСКОГО РАЙОНА  </vt:lpstr>
      <vt:lpstr> Бюджет Приазовского сельского поселения Приморско-Ахтарского района на 2017 год утвержден решением Совета Приазовского сельского поселения Приморско-Ахтарского района от 14 декабря 2016 года № 115 "О бюджете Приазовского сельского поселения Приморско-Ахтарского района на 2017 год".</vt:lpstr>
      <vt:lpstr>Сведения об основных показателях доходов бюджета</vt:lpstr>
      <vt:lpstr>Структура налоговых и неналоговых доходов бюджета</vt:lpstr>
      <vt:lpstr>Структура безвозмездных поступлений бюджета</vt:lpstr>
      <vt:lpstr> Бюджет Приазовского сельского поселения Приморско-Ахтарского района по расходам в 2017 году исполнен в сумме 10816,7 тыс. рублей при плановом значении 11229,5 тыс. рублей или на 96,3 %.</vt:lpstr>
      <vt:lpstr>Расходы на обеспечение деятельности органов местного самоуправления и финансирование мероприятий по разделу «Общегосударственные вопросы»</vt:lpstr>
      <vt:lpstr> В 2017 году денежные средства бюджета Приазовского сельского поселения Приморско-Ахтарского района  расходовались по следующим направлениям: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Медведева Наталья Николаевна</dc:creator>
  <cp:lastModifiedBy>1</cp:lastModifiedBy>
  <cp:revision>45</cp:revision>
  <dcterms:modified xsi:type="dcterms:W3CDTF">2019-07-24T11:37:44Z</dcterms:modified>
</cp:coreProperties>
</file>