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60" r:id="rId4"/>
    <p:sldId id="261" r:id="rId5"/>
    <p:sldId id="262" r:id="rId6"/>
  </p:sldIdLst>
  <p:sldSz cx="9906000" cy="6858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0A21"/>
    <a:srgbClr val="CC3300"/>
    <a:srgbClr val="7B002C"/>
    <a:srgbClr val="501D0D"/>
    <a:srgbClr val="C52F2C"/>
    <a:srgbClr val="C5282E"/>
    <a:srgbClr val="C32A2D"/>
    <a:srgbClr val="D05857"/>
    <a:srgbClr val="C127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56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D26A-BE4B-4231-A723-3866727B614F}" type="datetimeFigureOut">
              <a:rPr lang="ru-RU" smtClean="0"/>
              <a:t>21.10.2019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4262-4587-4ED9-9F1B-0EF780DD969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866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D26A-BE4B-4231-A723-3866727B614F}" type="datetimeFigureOut">
              <a:rPr lang="ru-RU" smtClean="0"/>
              <a:t>21.10.2019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4262-4587-4ED9-9F1B-0EF780DD969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0384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D26A-BE4B-4231-A723-3866727B614F}" type="datetimeFigureOut">
              <a:rPr lang="ru-RU" smtClean="0"/>
              <a:t>21.10.2019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4262-4587-4ED9-9F1B-0EF780DD969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2652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D26A-BE4B-4231-A723-3866727B614F}" type="datetimeFigureOut">
              <a:rPr lang="ru-RU" smtClean="0"/>
              <a:t>21.10.2019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4262-4587-4ED9-9F1B-0EF780DD969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465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5878" y="1709741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878" y="4589466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D26A-BE4B-4231-A723-3866727B614F}" type="datetimeFigureOut">
              <a:rPr lang="ru-RU" smtClean="0"/>
              <a:t>21.10.2019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4262-4587-4ED9-9F1B-0EF780DD969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748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D26A-BE4B-4231-A723-3866727B614F}" type="datetimeFigureOut">
              <a:rPr lang="ru-RU" smtClean="0"/>
              <a:t>21.10.2019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4262-4587-4ED9-9F1B-0EF780DD969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3157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9" y="365128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D26A-BE4B-4231-A723-3866727B614F}" type="datetimeFigureOut">
              <a:rPr lang="ru-RU" smtClean="0"/>
              <a:t>21.10.2019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4262-4587-4ED9-9F1B-0EF780DD969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1051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D26A-BE4B-4231-A723-3866727B614F}" type="datetimeFigureOut">
              <a:rPr lang="ru-RU" smtClean="0"/>
              <a:t>21.10.2019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4262-4587-4ED9-9F1B-0EF780DD969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3546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D26A-BE4B-4231-A723-3866727B614F}" type="datetimeFigureOut">
              <a:rPr lang="ru-RU" smtClean="0"/>
              <a:t>21.10.2019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4262-4587-4ED9-9F1B-0EF780DD969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393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341" y="987428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D26A-BE4B-4231-A723-3866727B614F}" type="datetimeFigureOut">
              <a:rPr lang="ru-RU" smtClean="0"/>
              <a:t>21.10.2019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4262-4587-4ED9-9F1B-0EF780DD969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3014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341" y="987428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D26A-BE4B-4231-A723-3866727B614F}" type="datetimeFigureOut">
              <a:rPr lang="ru-RU" smtClean="0"/>
              <a:t>21.10.2019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94262-4587-4ED9-9F1B-0EF780DD969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926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6D26A-BE4B-4231-A723-3866727B614F}" type="datetimeFigureOut">
              <a:rPr lang="ru-RU" smtClean="0"/>
              <a:t>21.10.2019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81363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94262-4587-4ED9-9F1B-0EF780DD969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0091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7185" y="1842317"/>
            <a:ext cx="8734973" cy="201822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50" b="1" dirty="0">
                <a:solidFill>
                  <a:srgbClr val="550A21"/>
                </a:solidFill>
                <a:latin typeface="+mn-lt"/>
              </a:rPr>
              <a:t>Приглашаем Всех жителей Марковского муниципального образования в рамках профилактической акции пройти</a:t>
            </a:r>
            <a:br>
              <a:rPr lang="ru-RU" sz="3250" b="1" dirty="0">
                <a:solidFill>
                  <a:srgbClr val="550A21"/>
                </a:solidFill>
                <a:latin typeface="+mn-lt"/>
              </a:rPr>
            </a:br>
            <a:r>
              <a:rPr lang="ru-RU" sz="3250" b="1" dirty="0">
                <a:solidFill>
                  <a:srgbClr val="550A21"/>
                </a:solidFill>
                <a:latin typeface="+mn-lt"/>
              </a:rPr>
              <a:t>БЕСПЛАТНОЕ и АНОНИМНОЕ исследование </a:t>
            </a:r>
            <a:br>
              <a:rPr lang="ru-RU" sz="3250" b="1" dirty="0">
                <a:solidFill>
                  <a:srgbClr val="550A21"/>
                </a:solidFill>
                <a:latin typeface="+mn-lt"/>
              </a:rPr>
            </a:br>
            <a:r>
              <a:rPr lang="ru-RU" sz="3250" b="1" dirty="0">
                <a:solidFill>
                  <a:srgbClr val="550A21"/>
                </a:solidFill>
                <a:latin typeface="+mn-lt"/>
              </a:rPr>
              <a:t>на ВИЧ - инфекцию</a:t>
            </a:r>
            <a:endParaRPr lang="ru-RU" sz="3250" b="1" dirty="0">
              <a:solidFill>
                <a:srgbClr val="550A21"/>
              </a:solidFill>
            </a:endParaRPr>
          </a:p>
        </p:txBody>
      </p:sp>
      <p:pic>
        <p:nvPicPr>
          <p:cNvPr id="5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85" y="539674"/>
            <a:ext cx="1249454" cy="7774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4900" y="5364591"/>
            <a:ext cx="4023306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63" b="1" dirty="0">
                <a:solidFill>
                  <a:srgbClr val="550A21"/>
                </a:solidFill>
              </a:rPr>
              <a:t>С уважением, </a:t>
            </a:r>
          </a:p>
          <a:p>
            <a:r>
              <a:rPr lang="ru-RU" sz="1463" b="1" dirty="0">
                <a:solidFill>
                  <a:srgbClr val="550A21"/>
                </a:solidFill>
              </a:rPr>
              <a:t>специалисты Иркутской районной больницы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86639" y="563244"/>
            <a:ext cx="5504221" cy="1017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>
                <a:solidFill>
                  <a:srgbClr val="501D0D"/>
                </a:solidFill>
              </a:rPr>
              <a:t>Областное государственное бюджетное</a:t>
            </a:r>
          </a:p>
          <a:p>
            <a:r>
              <a:rPr lang="ru-RU" sz="1300" dirty="0">
                <a:solidFill>
                  <a:srgbClr val="501D0D"/>
                </a:solidFill>
              </a:rPr>
              <a:t>учреждение здравоохранения</a:t>
            </a:r>
          </a:p>
          <a:p>
            <a:r>
              <a:rPr lang="ru-RU" sz="1950" b="1" i="1" dirty="0">
                <a:solidFill>
                  <a:srgbClr val="550A21"/>
                </a:solidFill>
              </a:rPr>
              <a:t>«Иркутская районная больница»</a:t>
            </a:r>
          </a:p>
          <a:p>
            <a:endParaRPr lang="ru-RU" sz="1463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94900" y="4333720"/>
            <a:ext cx="7797437" cy="592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25" dirty="0">
                <a:solidFill>
                  <a:srgbClr val="550A21"/>
                </a:solidFill>
              </a:rPr>
              <a:t>Для проведения исследования необходимо обратиться </a:t>
            </a:r>
            <a:r>
              <a:rPr lang="ru-RU" sz="1625" b="1" dirty="0">
                <a:solidFill>
                  <a:srgbClr val="550A21"/>
                </a:solidFill>
              </a:rPr>
              <a:t>кабинет №1</a:t>
            </a:r>
            <a:r>
              <a:rPr lang="ru-RU" sz="1625" dirty="0">
                <a:solidFill>
                  <a:srgbClr val="550A21"/>
                </a:solidFill>
              </a:rPr>
              <a:t> передвижного медицинского комплекса.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60840" y="608399"/>
            <a:ext cx="790438" cy="7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42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9675" y="2216688"/>
            <a:ext cx="7688584" cy="201822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50" b="1" dirty="0">
                <a:solidFill>
                  <a:srgbClr val="550A21"/>
                </a:solidFill>
                <a:latin typeface="+mn-lt"/>
              </a:rPr>
              <a:t>Приглашаем Всех жителей Марковского муниципального образования</a:t>
            </a:r>
            <a:br>
              <a:rPr lang="ru-RU" sz="3250" b="1" dirty="0">
                <a:solidFill>
                  <a:srgbClr val="550A21"/>
                </a:solidFill>
                <a:latin typeface="+mn-lt"/>
              </a:rPr>
            </a:br>
            <a:r>
              <a:rPr lang="ru-RU" sz="3250" b="1" dirty="0">
                <a:solidFill>
                  <a:srgbClr val="550A21"/>
                </a:solidFill>
                <a:latin typeface="+mn-lt"/>
              </a:rPr>
              <a:t>пройти</a:t>
            </a:r>
            <a:br>
              <a:rPr lang="ru-RU" sz="3250" b="1" dirty="0">
                <a:solidFill>
                  <a:srgbClr val="550A21"/>
                </a:solidFill>
                <a:latin typeface="+mn-lt"/>
              </a:rPr>
            </a:br>
            <a:r>
              <a:rPr lang="ru-RU" sz="3250" b="1" dirty="0">
                <a:solidFill>
                  <a:srgbClr val="550A21"/>
                </a:solidFill>
                <a:latin typeface="+mn-lt"/>
              </a:rPr>
              <a:t>БЕСПЛАТНОЕ ФЛЮОРОГРАФИЧЕСКОЕ  исследование органов грудной клетки</a:t>
            </a:r>
            <a:endParaRPr lang="ru-RU" sz="3250" b="1" dirty="0">
              <a:solidFill>
                <a:srgbClr val="550A2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2753" y="5175015"/>
            <a:ext cx="4023306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63" b="1" dirty="0">
                <a:solidFill>
                  <a:srgbClr val="550A21"/>
                </a:solidFill>
              </a:rPr>
              <a:t>С уважением, </a:t>
            </a:r>
          </a:p>
          <a:p>
            <a:r>
              <a:rPr lang="ru-RU" sz="1463" b="1" dirty="0">
                <a:solidFill>
                  <a:srgbClr val="550A21"/>
                </a:solidFill>
              </a:rPr>
              <a:t>специалисты Иркутской районной больницы</a:t>
            </a:r>
          </a:p>
        </p:txBody>
      </p:sp>
      <p:pic>
        <p:nvPicPr>
          <p:cNvPr id="13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85" y="539674"/>
            <a:ext cx="1249454" cy="77747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686639" y="563244"/>
            <a:ext cx="5504221" cy="1017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>
                <a:solidFill>
                  <a:srgbClr val="501D0D"/>
                </a:solidFill>
              </a:rPr>
              <a:t>Областное государственное бюджетное</a:t>
            </a:r>
          </a:p>
          <a:p>
            <a:r>
              <a:rPr lang="ru-RU" sz="1300" dirty="0">
                <a:solidFill>
                  <a:srgbClr val="501D0D"/>
                </a:solidFill>
              </a:rPr>
              <a:t>учреждение здравоохранения</a:t>
            </a:r>
          </a:p>
          <a:p>
            <a:r>
              <a:rPr lang="ru-RU" sz="1950" b="1" i="1" dirty="0">
                <a:solidFill>
                  <a:srgbClr val="550A21"/>
                </a:solidFill>
              </a:rPr>
              <a:t>«Иркутская районная больница»</a:t>
            </a:r>
          </a:p>
          <a:p>
            <a:endParaRPr lang="ru-RU" sz="1463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60840" y="608399"/>
            <a:ext cx="790438" cy="7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9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920" y="2082955"/>
            <a:ext cx="8543925" cy="3711103"/>
          </a:xfrm>
        </p:spPr>
        <p:txBody>
          <a:bodyPr>
            <a:normAutofit/>
          </a:bodyPr>
          <a:lstStyle/>
          <a:p>
            <a:r>
              <a:rPr lang="ru-RU" sz="1950" dirty="0">
                <a:solidFill>
                  <a:srgbClr val="550A21"/>
                </a:solidFill>
              </a:rPr>
              <a:t>Доказано, что регулярное прохождение диспансеризации и профилактических осмотров в значительной степени уменьшает вероятность развития опасных патологий и выявить заболевание на ранних стадиях развития, когда его лечение наиболее эффективно.</a:t>
            </a:r>
          </a:p>
          <a:p>
            <a:r>
              <a:rPr lang="ru-RU" sz="1950" dirty="0">
                <a:solidFill>
                  <a:srgbClr val="550A21"/>
                </a:solidFill>
              </a:rPr>
              <a:t>Любое заболевание легче предупредить чем лечить, поэтому необходимо раннее выявление факторов риска и своевременно начатое лечение.</a:t>
            </a:r>
          </a:p>
          <a:p>
            <a:r>
              <a:rPr lang="ru-RU" sz="1950" dirty="0">
                <a:solidFill>
                  <a:srgbClr val="550A21"/>
                </a:solidFill>
              </a:rPr>
              <a:t>Диспансеризация и профилактический осмотр позволяет выявить предрасположенность к наследственным заболеваниям, не пропустить первые и скрытые признаки серьезных недугов, в том числе онкологическую патологию.</a:t>
            </a:r>
          </a:p>
          <a:p>
            <a:r>
              <a:rPr lang="ru-RU" sz="1950" dirty="0">
                <a:solidFill>
                  <a:srgbClr val="550A21"/>
                </a:solidFill>
              </a:rPr>
              <a:t>Основная цель диспансеризации – профилактика. Это отличная возможность убедится, что основные показатели здоровья человека в норме.</a:t>
            </a:r>
          </a:p>
          <a:p>
            <a:endParaRPr lang="ru-RU" sz="2519" b="1" dirty="0">
              <a:solidFill>
                <a:srgbClr val="550A2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550A2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09098" y="970140"/>
            <a:ext cx="5909783" cy="742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113" b="1" dirty="0">
                <a:solidFill>
                  <a:srgbClr val="550A21"/>
                </a:solidFill>
              </a:rPr>
              <a:t>Для чего нужна </a:t>
            </a:r>
            <a:r>
              <a:rPr lang="ru-RU" sz="2113" b="1" dirty="0" smtClean="0">
                <a:solidFill>
                  <a:srgbClr val="550A21"/>
                </a:solidFill>
              </a:rPr>
              <a:t>диспансеризация </a:t>
            </a:r>
            <a:endParaRPr lang="ru-RU" sz="2113" b="1" dirty="0">
              <a:solidFill>
                <a:srgbClr val="550A21"/>
              </a:solidFill>
            </a:endParaRPr>
          </a:p>
          <a:p>
            <a:pPr algn="ctr"/>
            <a:r>
              <a:rPr lang="ru-RU" sz="2113" b="1" dirty="0">
                <a:solidFill>
                  <a:srgbClr val="550A21"/>
                </a:solidFill>
              </a:rPr>
              <a:t>и профилактический осмотр?</a:t>
            </a:r>
          </a:p>
        </p:txBody>
      </p:sp>
      <p:pic>
        <p:nvPicPr>
          <p:cNvPr id="7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85" y="539674"/>
            <a:ext cx="1249454" cy="77747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60840" y="608399"/>
            <a:ext cx="790438" cy="7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94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40570" y="1812031"/>
            <a:ext cx="9097144" cy="2017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75" b="1" dirty="0">
                <a:solidFill>
                  <a:srgbClr val="550A21"/>
                </a:solidFill>
              </a:rPr>
              <a:t>Уважаемые жители Марковского муниципального образования!</a:t>
            </a:r>
          </a:p>
          <a:p>
            <a:pPr algn="ctr"/>
            <a:endParaRPr lang="ru-RU" sz="1138" b="1" dirty="0">
              <a:solidFill>
                <a:srgbClr val="550A21"/>
              </a:solidFill>
            </a:endParaRPr>
          </a:p>
          <a:p>
            <a:pPr algn="ctr"/>
            <a:r>
              <a:rPr lang="ru-RU" sz="1950" b="1" dirty="0">
                <a:solidFill>
                  <a:srgbClr val="550A21"/>
                </a:solidFill>
              </a:rPr>
              <a:t>Если Вы прикреплены к Иркутской районной больнице, то можете</a:t>
            </a:r>
            <a:r>
              <a:rPr lang="ru-RU" sz="2275" b="1" dirty="0">
                <a:solidFill>
                  <a:srgbClr val="550A21"/>
                </a:solidFill>
              </a:rPr>
              <a:t> </a:t>
            </a:r>
          </a:p>
          <a:p>
            <a:pPr algn="ctr"/>
            <a:r>
              <a:rPr lang="ru-RU" sz="2275" b="1" dirty="0">
                <a:solidFill>
                  <a:srgbClr val="550A21"/>
                </a:solidFill>
              </a:rPr>
              <a:t>ПРЯМО СЕЙЧАС БЕСПЛАТНО по полису ОМС</a:t>
            </a:r>
          </a:p>
          <a:p>
            <a:pPr algn="ctr"/>
            <a:r>
              <a:rPr lang="ru-RU" sz="2275" b="1" dirty="0">
                <a:solidFill>
                  <a:srgbClr val="550A21"/>
                </a:solidFill>
              </a:rPr>
              <a:t> пройти диспансеризацию и профилактический осмотр </a:t>
            </a:r>
          </a:p>
          <a:p>
            <a:pPr algn="ctr"/>
            <a:r>
              <a:rPr lang="ru-RU" sz="2275" b="1" dirty="0">
                <a:solidFill>
                  <a:srgbClr val="550A21"/>
                </a:solidFill>
              </a:rPr>
              <a:t>в передвижном медицинском комплексе.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4748" y="5683734"/>
            <a:ext cx="8028789" cy="842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25" b="1" dirty="0">
                <a:solidFill>
                  <a:srgbClr val="550A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Посетить врача, даже если ничего не беспокоит - это нормальное поведение человека, который заботится о том, чтобы оставаться здоровым как можно дольше.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6843" y="4617426"/>
            <a:ext cx="4023306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63" b="1" dirty="0">
                <a:solidFill>
                  <a:srgbClr val="550A21"/>
                </a:solidFill>
              </a:rPr>
              <a:t>С уважением, </a:t>
            </a:r>
          </a:p>
          <a:p>
            <a:r>
              <a:rPr lang="ru-RU" sz="1463" b="1" dirty="0">
                <a:solidFill>
                  <a:srgbClr val="550A21"/>
                </a:solidFill>
              </a:rPr>
              <a:t>специалисты Иркутской районной больницы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7847" y="4024956"/>
            <a:ext cx="8622590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25" dirty="0">
                <a:solidFill>
                  <a:srgbClr val="550A21"/>
                </a:solidFill>
              </a:rPr>
              <a:t>Для  прохождения диспансеризации необходимо обратиться в </a:t>
            </a:r>
            <a:r>
              <a:rPr lang="ru-RU" sz="1625" b="1" dirty="0">
                <a:solidFill>
                  <a:srgbClr val="550A21"/>
                </a:solidFill>
              </a:rPr>
              <a:t>кабинет №1 </a:t>
            </a:r>
            <a:r>
              <a:rPr lang="ru-RU" sz="1625" dirty="0">
                <a:solidFill>
                  <a:srgbClr val="550A21"/>
                </a:solidFill>
              </a:rPr>
              <a:t>передвижного медицинского комплекса.</a:t>
            </a:r>
          </a:p>
        </p:txBody>
      </p:sp>
      <p:pic>
        <p:nvPicPr>
          <p:cNvPr id="16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85" y="539674"/>
            <a:ext cx="1249454" cy="7774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686639" y="563244"/>
            <a:ext cx="5504221" cy="1017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>
                <a:solidFill>
                  <a:srgbClr val="501D0D"/>
                </a:solidFill>
              </a:rPr>
              <a:t>Областное государственное бюджетное</a:t>
            </a:r>
          </a:p>
          <a:p>
            <a:r>
              <a:rPr lang="ru-RU" sz="1300" dirty="0">
                <a:solidFill>
                  <a:srgbClr val="501D0D"/>
                </a:solidFill>
              </a:rPr>
              <a:t>учреждение здравоохранения</a:t>
            </a:r>
          </a:p>
          <a:p>
            <a:r>
              <a:rPr lang="ru-RU" sz="1950" b="1" i="1" dirty="0">
                <a:solidFill>
                  <a:srgbClr val="550A21"/>
                </a:solidFill>
              </a:rPr>
              <a:t>«Иркутская районная больница»</a:t>
            </a:r>
          </a:p>
          <a:p>
            <a:endParaRPr lang="ru-RU" sz="1463" dirty="0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60840" y="608399"/>
            <a:ext cx="790438" cy="7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57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40129" y="1915895"/>
            <a:ext cx="8820711" cy="1142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75" b="1" dirty="0">
                <a:solidFill>
                  <a:srgbClr val="550A21"/>
                </a:solidFill>
              </a:rPr>
              <a:t>Уважаемые жители Марковского муниципального образования!</a:t>
            </a:r>
          </a:p>
          <a:p>
            <a:pPr algn="ctr"/>
            <a:r>
              <a:rPr lang="ru-RU" sz="2275" b="1" dirty="0">
                <a:solidFill>
                  <a:srgbClr val="550A21"/>
                </a:solidFill>
              </a:rPr>
              <a:t> Приглашаем Вас на БЕСПЛАТНУЮ ВАКЦИНАЦИЮ</a:t>
            </a:r>
          </a:p>
          <a:p>
            <a:pPr algn="ctr"/>
            <a:r>
              <a:rPr lang="ru-RU" sz="2275" b="1" dirty="0">
                <a:solidFill>
                  <a:srgbClr val="550A21"/>
                </a:solidFill>
              </a:rPr>
              <a:t>против сезонного гриппа!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1912" y="5559147"/>
            <a:ext cx="6908434" cy="792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75" b="1" dirty="0">
                <a:solidFill>
                  <a:srgbClr val="550A21"/>
                </a:solidFill>
              </a:rPr>
              <a:t>Единственный эффективный способ</a:t>
            </a:r>
          </a:p>
          <a:p>
            <a:pPr algn="ctr"/>
            <a:r>
              <a:rPr lang="ru-RU" sz="2275" b="1" dirty="0">
                <a:solidFill>
                  <a:srgbClr val="550A21"/>
                </a:solidFill>
              </a:rPr>
              <a:t> профилактики гриппа - проведение вакцинации!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2051" y="3394606"/>
            <a:ext cx="8622590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25" dirty="0">
                <a:solidFill>
                  <a:srgbClr val="550A21"/>
                </a:solidFill>
              </a:rPr>
              <a:t>Для проведения вакцинации необходимо обратиться </a:t>
            </a:r>
            <a:r>
              <a:rPr lang="ru-RU" sz="1625" b="1" dirty="0">
                <a:solidFill>
                  <a:srgbClr val="550A21"/>
                </a:solidFill>
              </a:rPr>
              <a:t>кабинет №1 </a:t>
            </a:r>
            <a:r>
              <a:rPr lang="ru-RU" sz="1625" dirty="0">
                <a:solidFill>
                  <a:srgbClr val="550A21"/>
                </a:solidFill>
              </a:rPr>
              <a:t>передвижного медицинского комплекса.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7185" y="4088002"/>
            <a:ext cx="4023306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63" b="1" dirty="0">
                <a:solidFill>
                  <a:srgbClr val="550A21"/>
                </a:solidFill>
              </a:rPr>
              <a:t>С уважением, </a:t>
            </a:r>
          </a:p>
          <a:p>
            <a:r>
              <a:rPr lang="ru-RU" sz="1463" b="1" dirty="0">
                <a:solidFill>
                  <a:srgbClr val="550A21"/>
                </a:solidFill>
              </a:rPr>
              <a:t>специалисты Иркутской районной больницы</a:t>
            </a:r>
          </a:p>
        </p:txBody>
      </p:sp>
      <p:pic>
        <p:nvPicPr>
          <p:cNvPr id="17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85" y="539674"/>
            <a:ext cx="1249454" cy="77747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686639" y="563244"/>
            <a:ext cx="5504221" cy="1017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>
                <a:solidFill>
                  <a:srgbClr val="501D0D"/>
                </a:solidFill>
              </a:rPr>
              <a:t>Областное государственное бюджетное</a:t>
            </a:r>
          </a:p>
          <a:p>
            <a:r>
              <a:rPr lang="ru-RU" sz="1300" dirty="0">
                <a:solidFill>
                  <a:srgbClr val="501D0D"/>
                </a:solidFill>
              </a:rPr>
              <a:t>учреждение здравоохранения</a:t>
            </a:r>
          </a:p>
          <a:p>
            <a:r>
              <a:rPr lang="ru-RU" sz="1950" b="1" i="1" dirty="0">
                <a:solidFill>
                  <a:srgbClr val="550A21"/>
                </a:solidFill>
              </a:rPr>
              <a:t>«Иркутская районная больница»</a:t>
            </a:r>
          </a:p>
          <a:p>
            <a:endParaRPr lang="ru-RU" sz="1463"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60840" y="608399"/>
            <a:ext cx="790438" cy="7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9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презентации ИРБ" id="{052D6560-04DC-4403-A587-12A4A609DCAF}" vid="{94C573C4-FF3B-4CF8-964A-47DBB59D7B6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</TotalTime>
  <Words>309</Words>
  <Application>Microsoft Office PowerPoint</Application>
  <PresentationFormat>Лист A4 (210x297 мм)</PresentationFormat>
  <Paragraphs>43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Приглашаем Всех жителей Марковского муниципального образования в рамках профилактической акции пройти БЕСПЛАТНОЕ и АНОНИМНОЕ исследование  на ВИЧ - инфекцию</vt:lpstr>
      <vt:lpstr>Приглашаем Всех жителей Марковского муниципального образования пройти БЕСПЛАТНОЕ ФЛЮОРОГРАФИЧЕСКОЕ  исследование органов грудной клетки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ushba</dc:creator>
  <cp:lastModifiedBy>Урдаева</cp:lastModifiedBy>
  <cp:revision>34</cp:revision>
  <cp:lastPrinted>2019-10-15T12:31:29Z</cp:lastPrinted>
  <dcterms:created xsi:type="dcterms:W3CDTF">2019-04-03T06:30:40Z</dcterms:created>
  <dcterms:modified xsi:type="dcterms:W3CDTF">2019-10-21T04:47:31Z</dcterms:modified>
</cp:coreProperties>
</file>