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59" r:id="rId5"/>
    <p:sldId id="260" r:id="rId6"/>
    <p:sldId id="262" r:id="rId7"/>
    <p:sldId id="261" r:id="rId8"/>
    <p:sldId id="263" r:id="rId9"/>
    <p:sldId id="266" r:id="rId10"/>
    <p:sldId id="274" r:id="rId11"/>
    <p:sldId id="272" r:id="rId12"/>
    <p:sldId id="284" r:id="rId13"/>
    <p:sldId id="285" r:id="rId14"/>
    <p:sldId id="273" r:id="rId15"/>
    <p:sldId id="276" r:id="rId16"/>
    <p:sldId id="280" r:id="rId17"/>
    <p:sldId id="268" r:id="rId18"/>
    <p:sldId id="282" r:id="rId19"/>
    <p:sldId id="283" r:id="rId20"/>
    <p:sldId id="281" r:id="rId21"/>
    <p:sldId id="27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F6A1716-F888-40A5-BEEF-F2048DCF2E78}">
          <p14:sldIdLst>
            <p14:sldId id="257"/>
            <p14:sldId id="258"/>
            <p14:sldId id="259"/>
            <p14:sldId id="260"/>
            <p14:sldId id="262"/>
            <p14:sldId id="261"/>
            <p14:sldId id="263"/>
            <p14:sldId id="266"/>
            <p14:sldId id="274"/>
            <p14:sldId id="272"/>
            <p14:sldId id="284"/>
            <p14:sldId id="285"/>
            <p14:sldId id="273"/>
            <p14:sldId id="276"/>
          </p14:sldIdLst>
        </p14:section>
        <p14:section name="Раздел без заголовка" id="{CA5F6CB0-A9B9-47A8-9F6A-1ADFD5E2970C}">
          <p14:sldIdLst>
            <p14:sldId id="280"/>
            <p14:sldId id="268"/>
            <p14:sldId id="282"/>
            <p14:sldId id="283"/>
          </p14:sldIdLst>
        </p14:section>
        <p14:section name="Раздел без заголовка" id="{3C7CE80F-2BCD-4596-BA34-8B1D579B7C45}">
          <p14:sldIdLst>
            <p14:sldId id="281"/>
            <p14:sldId id="27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368A76-EF2C-4F56-B3C1-5C4A370281AF}" type="doc">
      <dgm:prSet loTypeId="urn:microsoft.com/office/officeart/2005/8/layout/process4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4441441-41AF-4500-93D4-EE0D89B0D0FD}">
      <dgm:prSet phldrT="[Текст]" custT="1"/>
      <dgm:spPr/>
      <dgm:t>
        <a:bodyPr/>
        <a:lstStyle/>
        <a:p>
          <a:r>
            <a:rPr lang="ru-RU" sz="1200" b="1" cap="none" spc="0" dirty="0" smtClean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Составление проекта бюджета</a:t>
          </a:r>
          <a:endParaRPr lang="ru-RU" sz="1200" b="1" cap="none" spc="0" dirty="0">
            <a:ln w="12700">
              <a:solidFill>
                <a:srgbClr val="7030A0"/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25D38ABA-04BB-43FF-A183-B868E2C6950B}" type="parTrans" cxnId="{6D8CB49C-0685-4A6B-B140-5560D2198037}">
      <dgm:prSet/>
      <dgm:spPr/>
      <dgm:t>
        <a:bodyPr/>
        <a:lstStyle/>
        <a:p>
          <a:endParaRPr lang="ru-RU"/>
        </a:p>
      </dgm:t>
    </dgm:pt>
    <dgm:pt modelId="{35FDA620-6A0F-4A03-9B48-124BA53E7EB9}" type="sibTrans" cxnId="{6D8CB49C-0685-4A6B-B140-5560D2198037}">
      <dgm:prSet/>
      <dgm:spPr/>
      <dgm:t>
        <a:bodyPr/>
        <a:lstStyle/>
        <a:p>
          <a:endParaRPr lang="ru-RU"/>
        </a:p>
      </dgm:t>
    </dgm:pt>
    <dgm:pt modelId="{73D728D5-ABEE-4461-A019-557F0C55664C}">
      <dgm:prSet phldrT="[Текст]" custT="1"/>
      <dgm:spPr/>
      <dgm:t>
        <a:bodyPr/>
        <a:lstStyle/>
        <a:p>
          <a:r>
            <a:rPr lang="ru-RU" sz="1200" b="0" i="0" u="none" dirty="0" smtClean="0">
              <a:solidFill>
                <a:srgbClr val="000099"/>
              </a:solidFill>
            </a:rPr>
            <a:t>Непосредственное составление бюджета осуществляет администрация Сепычевского сельского поселения Пермского края</a:t>
          </a:r>
        </a:p>
      </dgm:t>
    </dgm:pt>
    <dgm:pt modelId="{30626487-03CD-476C-BEA5-76C2490D0EEE}" type="parTrans" cxnId="{01326D4B-0E1C-4461-B407-83BE9F6E6556}">
      <dgm:prSet/>
      <dgm:spPr/>
      <dgm:t>
        <a:bodyPr/>
        <a:lstStyle/>
        <a:p>
          <a:endParaRPr lang="ru-RU"/>
        </a:p>
      </dgm:t>
    </dgm:pt>
    <dgm:pt modelId="{26BCE370-A261-4722-BD89-4E5F866E6E79}" type="sibTrans" cxnId="{01326D4B-0E1C-4461-B407-83BE9F6E6556}">
      <dgm:prSet/>
      <dgm:spPr/>
      <dgm:t>
        <a:bodyPr/>
        <a:lstStyle/>
        <a:p>
          <a:endParaRPr lang="ru-RU"/>
        </a:p>
      </dgm:t>
    </dgm:pt>
    <dgm:pt modelId="{AA2020E9-D9AF-4DC5-B374-57C32F543042}">
      <dgm:prSet phldrT="[Текст]" custT="1"/>
      <dgm:spPr/>
      <dgm:t>
        <a:bodyPr/>
        <a:lstStyle/>
        <a:p>
          <a:r>
            <a:rPr lang="ru-RU" sz="1200" b="1" cap="none" spc="0" dirty="0" smtClean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Утверждение проекта бюджета</a:t>
          </a:r>
          <a:endParaRPr lang="ru-RU" sz="1200" b="1" cap="none" spc="0" dirty="0">
            <a:ln w="12700">
              <a:solidFill>
                <a:srgbClr val="7030A0"/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633693A7-E34A-4915-81D0-A97874282733}" type="parTrans" cxnId="{95A730A2-E421-4703-8D32-7D24AE3BC70D}">
      <dgm:prSet/>
      <dgm:spPr/>
      <dgm:t>
        <a:bodyPr/>
        <a:lstStyle/>
        <a:p>
          <a:endParaRPr lang="ru-RU"/>
        </a:p>
      </dgm:t>
    </dgm:pt>
    <dgm:pt modelId="{AD127B39-152A-4CB0-AC03-AC2E61335F50}" type="sibTrans" cxnId="{95A730A2-E421-4703-8D32-7D24AE3BC70D}">
      <dgm:prSet/>
      <dgm:spPr/>
      <dgm:t>
        <a:bodyPr/>
        <a:lstStyle/>
        <a:p>
          <a:endParaRPr lang="ru-RU"/>
        </a:p>
      </dgm:t>
    </dgm:pt>
    <dgm:pt modelId="{28E357D6-8B76-4513-9A27-417174B0F809}">
      <dgm:prSet phldrT="[Текст]" custT="1"/>
      <dgm:spPr/>
      <dgm:t>
        <a:bodyPr/>
        <a:lstStyle/>
        <a:p>
          <a:r>
            <a:rPr lang="ru-RU" sz="1200" b="1" cap="none" spc="0" dirty="0" smtClean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Рассмотрение проекта бюджета</a:t>
          </a:r>
          <a:endParaRPr lang="ru-RU" sz="1200" b="1" cap="none" spc="0" dirty="0">
            <a:ln w="12700">
              <a:solidFill>
                <a:srgbClr val="7030A0"/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54551149-C3E3-4FCF-8A77-8D852D86E162}" type="sibTrans" cxnId="{0C248031-57B5-43CC-B79F-65A0FF40E86D}">
      <dgm:prSet/>
      <dgm:spPr/>
      <dgm:t>
        <a:bodyPr/>
        <a:lstStyle/>
        <a:p>
          <a:endParaRPr lang="ru-RU"/>
        </a:p>
      </dgm:t>
    </dgm:pt>
    <dgm:pt modelId="{78630C1A-97A7-456F-BD4D-368C66A50092}" type="parTrans" cxnId="{0C248031-57B5-43CC-B79F-65A0FF40E86D}">
      <dgm:prSet/>
      <dgm:spPr/>
      <dgm:t>
        <a:bodyPr/>
        <a:lstStyle/>
        <a:p>
          <a:endParaRPr lang="ru-RU"/>
        </a:p>
      </dgm:t>
    </dgm:pt>
    <dgm:pt modelId="{A0C391A6-F1E1-47D7-A7AD-FDE28FFC218E}">
      <dgm:prSet custT="1"/>
      <dgm:spPr/>
      <dgm:t>
        <a:bodyPr/>
        <a:lstStyle/>
        <a:p>
          <a:r>
            <a:rPr lang="ru-RU" sz="1100" dirty="0" smtClean="0">
              <a:solidFill>
                <a:srgbClr val="000099"/>
              </a:solidFill>
            </a:rPr>
            <a:t>Сформированный проект муниципального бюджета :</a:t>
          </a:r>
        </a:p>
        <a:p>
          <a:r>
            <a:rPr lang="ru-RU" sz="1100" dirty="0" smtClean="0">
              <a:solidFill>
                <a:srgbClr val="000099"/>
              </a:solidFill>
            </a:rPr>
            <a:t>Вносится на рассмотрение в Совет депутатов Сепычевского сельского поселения Пермского края. </a:t>
          </a:r>
        </a:p>
        <a:p>
          <a:r>
            <a:rPr lang="ru-RU" sz="1100" dirty="0" smtClean="0">
              <a:solidFill>
                <a:srgbClr val="000099"/>
              </a:solidFill>
            </a:rPr>
            <a:t>По проекту муниципального бюджета проводятся публичные слушания. Направляется  в контрольно- счетную палату </a:t>
          </a:r>
          <a:r>
            <a:rPr lang="ru-RU" sz="1100" dirty="0" err="1" smtClean="0">
              <a:solidFill>
                <a:srgbClr val="000099"/>
              </a:solidFill>
            </a:rPr>
            <a:t>Верещагинского</a:t>
          </a:r>
          <a:r>
            <a:rPr lang="ru-RU" sz="1100" dirty="0" smtClean="0">
              <a:solidFill>
                <a:srgbClr val="000099"/>
              </a:solidFill>
            </a:rPr>
            <a:t> муниципального района и Министерство финансов Пермского края для подготовки заключения на проект.</a:t>
          </a:r>
          <a:endParaRPr lang="ru-RU" sz="1100" dirty="0">
            <a:solidFill>
              <a:srgbClr val="000099"/>
            </a:solidFill>
          </a:endParaRPr>
        </a:p>
      </dgm:t>
    </dgm:pt>
    <dgm:pt modelId="{38716FCC-DC31-4F38-924E-63E1D3FF777D}" type="parTrans" cxnId="{6D870109-036A-4D5C-AB2F-AC0976525306}">
      <dgm:prSet/>
      <dgm:spPr/>
      <dgm:t>
        <a:bodyPr/>
        <a:lstStyle/>
        <a:p>
          <a:endParaRPr lang="ru-RU"/>
        </a:p>
      </dgm:t>
    </dgm:pt>
    <dgm:pt modelId="{961DC7CE-D51C-4E09-98DC-2A6C1294F2A5}" type="sibTrans" cxnId="{6D870109-036A-4D5C-AB2F-AC0976525306}">
      <dgm:prSet/>
      <dgm:spPr/>
      <dgm:t>
        <a:bodyPr/>
        <a:lstStyle/>
        <a:p>
          <a:endParaRPr lang="ru-RU"/>
        </a:p>
      </dgm:t>
    </dgm:pt>
    <dgm:pt modelId="{0499B66A-6F07-4A78-960C-63F592D9513A}">
      <dgm:prSet/>
      <dgm:spPr/>
      <dgm:t>
        <a:bodyPr/>
        <a:lstStyle/>
        <a:p>
          <a:r>
            <a:rPr lang="ru-RU" dirty="0" smtClean="0">
              <a:solidFill>
                <a:srgbClr val="000099"/>
              </a:solidFill>
            </a:rPr>
            <a:t>Проект бюджета утверждается  Советом депутатов Сепычевского сельского поселения Пермского края в форме Решения.</a:t>
          </a:r>
          <a:endParaRPr lang="ru-RU" dirty="0">
            <a:solidFill>
              <a:srgbClr val="000099"/>
            </a:solidFill>
          </a:endParaRPr>
        </a:p>
      </dgm:t>
    </dgm:pt>
    <dgm:pt modelId="{6DCA492E-0BF0-4FAA-AB96-B32A7DD91913}" type="parTrans" cxnId="{3F235562-F093-4A26-A41D-251026C8D146}">
      <dgm:prSet/>
      <dgm:spPr/>
      <dgm:t>
        <a:bodyPr/>
        <a:lstStyle/>
        <a:p>
          <a:endParaRPr lang="ru-RU"/>
        </a:p>
      </dgm:t>
    </dgm:pt>
    <dgm:pt modelId="{50C0CA99-584E-4B46-8C0B-BFC75E9C6180}" type="sibTrans" cxnId="{3F235562-F093-4A26-A41D-251026C8D146}">
      <dgm:prSet/>
      <dgm:spPr/>
      <dgm:t>
        <a:bodyPr/>
        <a:lstStyle/>
        <a:p>
          <a:endParaRPr lang="ru-RU"/>
        </a:p>
      </dgm:t>
    </dgm:pt>
    <dgm:pt modelId="{32B14B83-7CDE-4B32-8110-14ED298F03C3}" type="pres">
      <dgm:prSet presAssocID="{94368A76-EF2C-4F56-B3C1-5C4A370281A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B7E5BB-E04B-44E7-A160-F9F0B42620DC}" type="pres">
      <dgm:prSet presAssocID="{AA2020E9-D9AF-4DC5-B374-57C32F543042}" presName="boxAndChildren" presStyleCnt="0"/>
      <dgm:spPr/>
    </dgm:pt>
    <dgm:pt modelId="{7F65D457-FBE5-4D75-BC50-4D31E79D7D90}" type="pres">
      <dgm:prSet presAssocID="{AA2020E9-D9AF-4DC5-B374-57C32F543042}" presName="parentTextBox" presStyleLbl="node1" presStyleIdx="0" presStyleCnt="3"/>
      <dgm:spPr/>
      <dgm:t>
        <a:bodyPr/>
        <a:lstStyle/>
        <a:p>
          <a:endParaRPr lang="ru-RU"/>
        </a:p>
      </dgm:t>
    </dgm:pt>
    <dgm:pt modelId="{03E5BF3C-0A36-4D88-AA52-387947AE3719}" type="pres">
      <dgm:prSet presAssocID="{AA2020E9-D9AF-4DC5-B374-57C32F543042}" presName="entireBox" presStyleLbl="node1" presStyleIdx="0" presStyleCnt="3" custScaleY="49809"/>
      <dgm:spPr/>
      <dgm:t>
        <a:bodyPr/>
        <a:lstStyle/>
        <a:p>
          <a:endParaRPr lang="ru-RU"/>
        </a:p>
      </dgm:t>
    </dgm:pt>
    <dgm:pt modelId="{C85C23E0-49C9-41DC-9A97-C6650FC743C3}" type="pres">
      <dgm:prSet presAssocID="{AA2020E9-D9AF-4DC5-B374-57C32F543042}" presName="descendantBox" presStyleCnt="0"/>
      <dgm:spPr/>
    </dgm:pt>
    <dgm:pt modelId="{14977274-8D6A-4CFA-A774-1FC2D618729B}" type="pres">
      <dgm:prSet presAssocID="{0499B66A-6F07-4A78-960C-63F592D9513A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3C0551-A89D-4C5B-AA3F-373900342534}" type="pres">
      <dgm:prSet presAssocID="{54551149-C3E3-4FCF-8A77-8D852D86E162}" presName="sp" presStyleCnt="0"/>
      <dgm:spPr/>
    </dgm:pt>
    <dgm:pt modelId="{24E334F7-A775-4704-A7BE-2A7FCE527A08}" type="pres">
      <dgm:prSet presAssocID="{28E357D6-8B76-4513-9A27-417174B0F809}" presName="arrowAndChildren" presStyleCnt="0"/>
      <dgm:spPr/>
    </dgm:pt>
    <dgm:pt modelId="{3F61441D-358B-4938-945C-BDA246F8F27F}" type="pres">
      <dgm:prSet presAssocID="{28E357D6-8B76-4513-9A27-417174B0F809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5090340F-EBC1-4908-BECD-DF0A56181FD2}" type="pres">
      <dgm:prSet presAssocID="{28E357D6-8B76-4513-9A27-417174B0F809}" presName="arrow" presStyleLbl="node1" presStyleIdx="1" presStyleCnt="3" custScaleY="121608"/>
      <dgm:spPr/>
      <dgm:t>
        <a:bodyPr/>
        <a:lstStyle/>
        <a:p>
          <a:endParaRPr lang="ru-RU"/>
        </a:p>
      </dgm:t>
    </dgm:pt>
    <dgm:pt modelId="{E60768E7-E978-4444-96D4-5DD701B6ED2C}" type="pres">
      <dgm:prSet presAssocID="{28E357D6-8B76-4513-9A27-417174B0F809}" presName="descendantArrow" presStyleCnt="0"/>
      <dgm:spPr/>
    </dgm:pt>
    <dgm:pt modelId="{320135AB-CEB1-4833-920E-ECD187759AEB}" type="pres">
      <dgm:prSet presAssocID="{A0C391A6-F1E1-47D7-A7AD-FDE28FFC218E}" presName="childTextArrow" presStyleLbl="fgAccFollowNode1" presStyleIdx="1" presStyleCnt="3" custScaleY="184254" custLinFactNeighborX="-7" custLinFactNeighborY="182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021677-DC43-44E1-87FC-8312D3CA76AB}" type="pres">
      <dgm:prSet presAssocID="{35FDA620-6A0F-4A03-9B48-124BA53E7EB9}" presName="sp" presStyleCnt="0"/>
      <dgm:spPr/>
    </dgm:pt>
    <dgm:pt modelId="{53FAEB91-99D8-4216-A70F-1E506F3F4B17}" type="pres">
      <dgm:prSet presAssocID="{34441441-41AF-4500-93D4-EE0D89B0D0FD}" presName="arrowAndChildren" presStyleCnt="0"/>
      <dgm:spPr/>
    </dgm:pt>
    <dgm:pt modelId="{3D8BB182-2308-43E0-A506-669E6B5A9086}" type="pres">
      <dgm:prSet presAssocID="{34441441-41AF-4500-93D4-EE0D89B0D0FD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402551BF-9B21-4F2B-8F70-C4E246D72254}" type="pres">
      <dgm:prSet presAssocID="{34441441-41AF-4500-93D4-EE0D89B0D0FD}" presName="arrow" presStyleLbl="node1" presStyleIdx="2" presStyleCnt="3"/>
      <dgm:spPr/>
      <dgm:t>
        <a:bodyPr/>
        <a:lstStyle/>
        <a:p>
          <a:endParaRPr lang="ru-RU"/>
        </a:p>
      </dgm:t>
    </dgm:pt>
    <dgm:pt modelId="{C7AFAAC0-B21C-4112-BE6C-C7B13198F6E0}" type="pres">
      <dgm:prSet presAssocID="{34441441-41AF-4500-93D4-EE0D89B0D0FD}" presName="descendantArrow" presStyleCnt="0"/>
      <dgm:spPr/>
    </dgm:pt>
    <dgm:pt modelId="{5D4E7E6A-B862-4EEB-B652-B5DE454B0CC3}" type="pres">
      <dgm:prSet presAssocID="{73D728D5-ABEE-4461-A019-557F0C55664C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8CB49C-0685-4A6B-B140-5560D2198037}" srcId="{94368A76-EF2C-4F56-B3C1-5C4A370281AF}" destId="{34441441-41AF-4500-93D4-EE0D89B0D0FD}" srcOrd="0" destOrd="0" parTransId="{25D38ABA-04BB-43FF-A183-B868E2C6950B}" sibTransId="{35FDA620-6A0F-4A03-9B48-124BA53E7EB9}"/>
    <dgm:cxn modelId="{6B6DA719-F3AD-434E-A020-76B9AAE2BF4D}" type="presOf" srcId="{28E357D6-8B76-4513-9A27-417174B0F809}" destId="{3F61441D-358B-4938-945C-BDA246F8F27F}" srcOrd="0" destOrd="0" presId="urn:microsoft.com/office/officeart/2005/8/layout/process4"/>
    <dgm:cxn modelId="{01326D4B-0E1C-4461-B407-83BE9F6E6556}" srcId="{34441441-41AF-4500-93D4-EE0D89B0D0FD}" destId="{73D728D5-ABEE-4461-A019-557F0C55664C}" srcOrd="0" destOrd="0" parTransId="{30626487-03CD-476C-BEA5-76C2490D0EEE}" sibTransId="{26BCE370-A261-4722-BD89-4E5F866E6E79}"/>
    <dgm:cxn modelId="{98D2F463-E188-4178-BCB2-5A10B6C006D0}" type="presOf" srcId="{73D728D5-ABEE-4461-A019-557F0C55664C}" destId="{5D4E7E6A-B862-4EEB-B652-B5DE454B0CC3}" srcOrd="0" destOrd="0" presId="urn:microsoft.com/office/officeart/2005/8/layout/process4"/>
    <dgm:cxn modelId="{34E5F95D-A8E1-421C-B6DD-8DD1F78EBDC6}" type="presOf" srcId="{28E357D6-8B76-4513-9A27-417174B0F809}" destId="{5090340F-EBC1-4908-BECD-DF0A56181FD2}" srcOrd="1" destOrd="0" presId="urn:microsoft.com/office/officeart/2005/8/layout/process4"/>
    <dgm:cxn modelId="{0C248031-57B5-43CC-B79F-65A0FF40E86D}" srcId="{94368A76-EF2C-4F56-B3C1-5C4A370281AF}" destId="{28E357D6-8B76-4513-9A27-417174B0F809}" srcOrd="1" destOrd="0" parTransId="{78630C1A-97A7-456F-BD4D-368C66A50092}" sibTransId="{54551149-C3E3-4FCF-8A77-8D852D86E162}"/>
    <dgm:cxn modelId="{85641E08-5F12-40DD-A259-4830C921B6C6}" type="presOf" srcId="{34441441-41AF-4500-93D4-EE0D89B0D0FD}" destId="{3D8BB182-2308-43E0-A506-669E6B5A9086}" srcOrd="0" destOrd="0" presId="urn:microsoft.com/office/officeart/2005/8/layout/process4"/>
    <dgm:cxn modelId="{95A730A2-E421-4703-8D32-7D24AE3BC70D}" srcId="{94368A76-EF2C-4F56-B3C1-5C4A370281AF}" destId="{AA2020E9-D9AF-4DC5-B374-57C32F543042}" srcOrd="2" destOrd="0" parTransId="{633693A7-E34A-4915-81D0-A97874282733}" sibTransId="{AD127B39-152A-4CB0-AC03-AC2E61335F50}"/>
    <dgm:cxn modelId="{6D870109-036A-4D5C-AB2F-AC0976525306}" srcId="{28E357D6-8B76-4513-9A27-417174B0F809}" destId="{A0C391A6-F1E1-47D7-A7AD-FDE28FFC218E}" srcOrd="0" destOrd="0" parTransId="{38716FCC-DC31-4F38-924E-63E1D3FF777D}" sibTransId="{961DC7CE-D51C-4E09-98DC-2A6C1294F2A5}"/>
    <dgm:cxn modelId="{D5EDB4E9-865C-4970-97DE-51A1ED37CBCE}" type="presOf" srcId="{94368A76-EF2C-4F56-B3C1-5C4A370281AF}" destId="{32B14B83-7CDE-4B32-8110-14ED298F03C3}" srcOrd="0" destOrd="0" presId="urn:microsoft.com/office/officeart/2005/8/layout/process4"/>
    <dgm:cxn modelId="{0EF74C72-D6AC-4378-B4AF-38B1CFE178E7}" type="presOf" srcId="{AA2020E9-D9AF-4DC5-B374-57C32F543042}" destId="{03E5BF3C-0A36-4D88-AA52-387947AE3719}" srcOrd="1" destOrd="0" presId="urn:microsoft.com/office/officeart/2005/8/layout/process4"/>
    <dgm:cxn modelId="{10F850B2-311A-4D13-B6D7-F831FEEDA54F}" type="presOf" srcId="{AA2020E9-D9AF-4DC5-B374-57C32F543042}" destId="{7F65D457-FBE5-4D75-BC50-4D31E79D7D90}" srcOrd="0" destOrd="0" presId="urn:microsoft.com/office/officeart/2005/8/layout/process4"/>
    <dgm:cxn modelId="{7F1882D7-EBB3-40D9-869B-8155351A8290}" type="presOf" srcId="{A0C391A6-F1E1-47D7-A7AD-FDE28FFC218E}" destId="{320135AB-CEB1-4833-920E-ECD187759AEB}" srcOrd="0" destOrd="0" presId="urn:microsoft.com/office/officeart/2005/8/layout/process4"/>
    <dgm:cxn modelId="{C77E4BBD-ED1D-4D01-A82C-F3967C794564}" type="presOf" srcId="{34441441-41AF-4500-93D4-EE0D89B0D0FD}" destId="{402551BF-9B21-4F2B-8F70-C4E246D72254}" srcOrd="1" destOrd="0" presId="urn:microsoft.com/office/officeart/2005/8/layout/process4"/>
    <dgm:cxn modelId="{3F235562-F093-4A26-A41D-251026C8D146}" srcId="{AA2020E9-D9AF-4DC5-B374-57C32F543042}" destId="{0499B66A-6F07-4A78-960C-63F592D9513A}" srcOrd="0" destOrd="0" parTransId="{6DCA492E-0BF0-4FAA-AB96-B32A7DD91913}" sibTransId="{50C0CA99-584E-4B46-8C0B-BFC75E9C6180}"/>
    <dgm:cxn modelId="{919A83F5-1FAA-400E-95BF-2C1D58775373}" type="presOf" srcId="{0499B66A-6F07-4A78-960C-63F592D9513A}" destId="{14977274-8D6A-4CFA-A774-1FC2D618729B}" srcOrd="0" destOrd="0" presId="urn:microsoft.com/office/officeart/2005/8/layout/process4"/>
    <dgm:cxn modelId="{2D7ED597-B348-4B40-B0F1-4C026414D833}" type="presParOf" srcId="{32B14B83-7CDE-4B32-8110-14ED298F03C3}" destId="{3CB7E5BB-E04B-44E7-A160-F9F0B42620DC}" srcOrd="0" destOrd="0" presId="urn:microsoft.com/office/officeart/2005/8/layout/process4"/>
    <dgm:cxn modelId="{6695B18E-8A2F-4021-B781-157325964F55}" type="presParOf" srcId="{3CB7E5BB-E04B-44E7-A160-F9F0B42620DC}" destId="{7F65D457-FBE5-4D75-BC50-4D31E79D7D90}" srcOrd="0" destOrd="0" presId="urn:microsoft.com/office/officeart/2005/8/layout/process4"/>
    <dgm:cxn modelId="{70150754-31BE-4DD1-B96F-75DCD20139C6}" type="presParOf" srcId="{3CB7E5BB-E04B-44E7-A160-F9F0B42620DC}" destId="{03E5BF3C-0A36-4D88-AA52-387947AE3719}" srcOrd="1" destOrd="0" presId="urn:microsoft.com/office/officeart/2005/8/layout/process4"/>
    <dgm:cxn modelId="{B2AAD2BA-743B-427F-9155-894F1491F629}" type="presParOf" srcId="{3CB7E5BB-E04B-44E7-A160-F9F0B42620DC}" destId="{C85C23E0-49C9-41DC-9A97-C6650FC743C3}" srcOrd="2" destOrd="0" presId="urn:microsoft.com/office/officeart/2005/8/layout/process4"/>
    <dgm:cxn modelId="{D2CCCD88-5597-4962-ADE6-244C73FCC9E6}" type="presParOf" srcId="{C85C23E0-49C9-41DC-9A97-C6650FC743C3}" destId="{14977274-8D6A-4CFA-A774-1FC2D618729B}" srcOrd="0" destOrd="0" presId="urn:microsoft.com/office/officeart/2005/8/layout/process4"/>
    <dgm:cxn modelId="{BAC4CEEC-1C2B-4A45-81AB-9D19059C89CD}" type="presParOf" srcId="{32B14B83-7CDE-4B32-8110-14ED298F03C3}" destId="{B03C0551-A89D-4C5B-AA3F-373900342534}" srcOrd="1" destOrd="0" presId="urn:microsoft.com/office/officeart/2005/8/layout/process4"/>
    <dgm:cxn modelId="{DB54A53A-F90D-42B0-BA14-7BEA21413657}" type="presParOf" srcId="{32B14B83-7CDE-4B32-8110-14ED298F03C3}" destId="{24E334F7-A775-4704-A7BE-2A7FCE527A08}" srcOrd="2" destOrd="0" presId="urn:microsoft.com/office/officeart/2005/8/layout/process4"/>
    <dgm:cxn modelId="{C65586CD-1066-4FA8-9CCB-45F4B79ECA93}" type="presParOf" srcId="{24E334F7-A775-4704-A7BE-2A7FCE527A08}" destId="{3F61441D-358B-4938-945C-BDA246F8F27F}" srcOrd="0" destOrd="0" presId="urn:microsoft.com/office/officeart/2005/8/layout/process4"/>
    <dgm:cxn modelId="{A8687104-2B12-4297-8C5E-A78592F9E980}" type="presParOf" srcId="{24E334F7-A775-4704-A7BE-2A7FCE527A08}" destId="{5090340F-EBC1-4908-BECD-DF0A56181FD2}" srcOrd="1" destOrd="0" presId="urn:microsoft.com/office/officeart/2005/8/layout/process4"/>
    <dgm:cxn modelId="{33540960-F5F2-4A96-9B04-D5A5B726BCAE}" type="presParOf" srcId="{24E334F7-A775-4704-A7BE-2A7FCE527A08}" destId="{E60768E7-E978-4444-96D4-5DD701B6ED2C}" srcOrd="2" destOrd="0" presId="urn:microsoft.com/office/officeart/2005/8/layout/process4"/>
    <dgm:cxn modelId="{E0351B08-CEEF-44F7-BE19-C9F48EFD95A8}" type="presParOf" srcId="{E60768E7-E978-4444-96D4-5DD701B6ED2C}" destId="{320135AB-CEB1-4833-920E-ECD187759AEB}" srcOrd="0" destOrd="0" presId="urn:microsoft.com/office/officeart/2005/8/layout/process4"/>
    <dgm:cxn modelId="{6BAD09F6-BA52-42E6-95FC-177EE020389B}" type="presParOf" srcId="{32B14B83-7CDE-4B32-8110-14ED298F03C3}" destId="{F9021677-DC43-44E1-87FC-8312D3CA76AB}" srcOrd="3" destOrd="0" presId="urn:microsoft.com/office/officeart/2005/8/layout/process4"/>
    <dgm:cxn modelId="{20FDC90D-52A5-4D0F-A154-9C15635A99CB}" type="presParOf" srcId="{32B14B83-7CDE-4B32-8110-14ED298F03C3}" destId="{53FAEB91-99D8-4216-A70F-1E506F3F4B17}" srcOrd="4" destOrd="0" presId="urn:microsoft.com/office/officeart/2005/8/layout/process4"/>
    <dgm:cxn modelId="{EEB94C67-E62E-4F60-BA9A-46E367E37EFB}" type="presParOf" srcId="{53FAEB91-99D8-4216-A70F-1E506F3F4B17}" destId="{3D8BB182-2308-43E0-A506-669E6B5A9086}" srcOrd="0" destOrd="0" presId="urn:microsoft.com/office/officeart/2005/8/layout/process4"/>
    <dgm:cxn modelId="{E53D9CF8-3A22-4057-B6B4-C2B29FBBC727}" type="presParOf" srcId="{53FAEB91-99D8-4216-A70F-1E506F3F4B17}" destId="{402551BF-9B21-4F2B-8F70-C4E246D72254}" srcOrd="1" destOrd="0" presId="urn:microsoft.com/office/officeart/2005/8/layout/process4"/>
    <dgm:cxn modelId="{B2E089CA-5279-464B-B1FB-5C4C40064517}" type="presParOf" srcId="{53FAEB91-99D8-4216-A70F-1E506F3F4B17}" destId="{C7AFAAC0-B21C-4112-BE6C-C7B13198F6E0}" srcOrd="2" destOrd="0" presId="urn:microsoft.com/office/officeart/2005/8/layout/process4"/>
    <dgm:cxn modelId="{78CEFEAB-A43B-4DAC-ACF2-8CDA43279F76}" type="presParOf" srcId="{C7AFAAC0-B21C-4112-BE6C-C7B13198F6E0}" destId="{5D4E7E6A-B862-4EEB-B652-B5DE454B0CC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5279B0-7560-40FD-9C9E-7CA592AEF221}" type="doc">
      <dgm:prSet loTypeId="urn:microsoft.com/office/officeart/2005/8/layout/hierarchy1" loCatId="hierarchy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D0E03D1-63C1-4A0C-B6FF-9BC3A6B9EC2A}">
      <dgm:prSet phldrT="[Текст]" custT="1"/>
      <dgm:spPr/>
      <dgm:t>
        <a:bodyPr/>
        <a:lstStyle/>
        <a:p>
          <a:r>
            <a:rPr lang="ru-RU" sz="2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Narrow" pitchFamily="34" charset="0"/>
            </a:rPr>
            <a:t>Доходы бюджета</a:t>
          </a:r>
          <a:endParaRPr lang="ru-RU" sz="24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rgbClr val="FF0000"/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 Narrow" pitchFamily="34" charset="0"/>
          </a:endParaRPr>
        </a:p>
      </dgm:t>
    </dgm:pt>
    <dgm:pt modelId="{5E975E2E-54D6-4A6F-8ECF-B6FBBDF6053C}" type="parTrans" cxnId="{3283AC1F-EF86-4C6F-BB8F-36500376C87F}">
      <dgm:prSet/>
      <dgm:spPr/>
      <dgm:t>
        <a:bodyPr/>
        <a:lstStyle/>
        <a:p>
          <a:endParaRPr lang="ru-RU" sz="1000"/>
        </a:p>
      </dgm:t>
    </dgm:pt>
    <dgm:pt modelId="{FE96C831-6F3E-4E6C-8FCD-F82FF293D82E}" type="sibTrans" cxnId="{3283AC1F-EF86-4C6F-BB8F-36500376C87F}">
      <dgm:prSet/>
      <dgm:spPr/>
      <dgm:t>
        <a:bodyPr/>
        <a:lstStyle/>
        <a:p>
          <a:endParaRPr lang="ru-RU" sz="1000"/>
        </a:p>
      </dgm:t>
    </dgm:pt>
    <dgm:pt modelId="{945074A8-EBF6-4F0E-A6B1-E76FE37B03F0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000099"/>
              </a:solidFill>
              <a:latin typeface="Arial Narrow" pitchFamily="34" charset="0"/>
            </a:rPr>
            <a:t>Налоговые доходы</a:t>
          </a:r>
          <a:endParaRPr lang="ru-RU" sz="1800" dirty="0">
            <a:solidFill>
              <a:srgbClr val="000099"/>
            </a:solidFill>
            <a:latin typeface="Arial Narrow" pitchFamily="34" charset="0"/>
          </a:endParaRPr>
        </a:p>
      </dgm:t>
    </dgm:pt>
    <dgm:pt modelId="{5A7DBC96-8EA5-458E-B258-2980104EB6AE}" type="parTrans" cxnId="{BA19B351-4DB9-48D5-AFAB-0CE3FE808937}">
      <dgm:prSet/>
      <dgm:spPr/>
      <dgm:t>
        <a:bodyPr/>
        <a:lstStyle/>
        <a:p>
          <a:endParaRPr lang="ru-RU" sz="1000"/>
        </a:p>
      </dgm:t>
    </dgm:pt>
    <dgm:pt modelId="{CDFECD27-1E49-4D4F-941F-7844AAC7E3EB}" type="sibTrans" cxnId="{BA19B351-4DB9-48D5-AFAB-0CE3FE808937}">
      <dgm:prSet/>
      <dgm:spPr/>
      <dgm:t>
        <a:bodyPr/>
        <a:lstStyle/>
        <a:p>
          <a:endParaRPr lang="ru-RU" sz="1000"/>
        </a:p>
      </dgm:t>
    </dgm:pt>
    <dgm:pt modelId="{046072AE-A80E-4D7E-9827-611E77B5AE32}">
      <dgm:prSet phldrT="[Текст]" custT="1"/>
      <dgm:spPr/>
      <dgm:t>
        <a:bodyPr/>
        <a:lstStyle/>
        <a:p>
          <a:endParaRPr lang="ru-RU" sz="1150" dirty="0" smtClean="0">
            <a:latin typeface="Arial Narrow" pitchFamily="34" charset="0"/>
          </a:endParaRPr>
        </a:p>
        <a:p>
          <a:endParaRPr lang="ru-RU" sz="1150" dirty="0" smtClean="0">
            <a:latin typeface="Arial Narrow" pitchFamily="34" charset="0"/>
          </a:endParaRPr>
        </a:p>
        <a:p>
          <a:r>
            <a:rPr lang="ru-RU" sz="1150" b="1" dirty="0" smtClean="0">
              <a:latin typeface="Arial Narrow" pitchFamily="34" charset="0"/>
            </a:rPr>
            <a:t>Поступления от уплаты налогов, установленных Налоговым кодексом РФ</a:t>
          </a:r>
          <a:r>
            <a:rPr lang="ru-RU" sz="1150" dirty="0" smtClean="0">
              <a:latin typeface="Arial Narrow" pitchFamily="34" charset="0"/>
            </a:rPr>
            <a:t>, например:</a:t>
          </a:r>
        </a:p>
        <a:p>
          <a:r>
            <a:rPr lang="ru-RU" sz="1150" dirty="0" smtClean="0">
              <a:latin typeface="Arial Narrow" pitchFamily="34" charset="0"/>
            </a:rPr>
            <a:t>- налог на доходы физических лиц;</a:t>
          </a:r>
        </a:p>
        <a:p>
          <a:r>
            <a:rPr lang="ru-RU" sz="1150" dirty="0" smtClean="0">
              <a:latin typeface="Arial Narrow" pitchFamily="34" charset="0"/>
            </a:rPr>
            <a:t>- акцизы;</a:t>
          </a:r>
        </a:p>
        <a:p>
          <a:r>
            <a:rPr lang="ru-RU" sz="1150" dirty="0" smtClean="0">
              <a:latin typeface="Arial Narrow" pitchFamily="34" charset="0"/>
            </a:rPr>
            <a:t>- земельный налог;</a:t>
          </a:r>
        </a:p>
        <a:p>
          <a:r>
            <a:rPr lang="ru-RU" sz="1150" dirty="0" smtClean="0">
              <a:latin typeface="Arial Narrow" pitchFamily="34" charset="0"/>
            </a:rPr>
            <a:t>- налог на имущество физических лиц;</a:t>
          </a:r>
        </a:p>
        <a:p>
          <a:r>
            <a:rPr lang="ru-RU" sz="1150" dirty="0" smtClean="0">
              <a:latin typeface="Arial Narrow" pitchFamily="34" charset="0"/>
            </a:rPr>
            <a:t>- ЕСХН;</a:t>
          </a:r>
        </a:p>
        <a:p>
          <a:r>
            <a:rPr lang="ru-RU" sz="1150" dirty="0" smtClean="0">
              <a:latin typeface="Arial Narrow" pitchFamily="34" charset="0"/>
            </a:rPr>
            <a:t>- ЕНВД.</a:t>
          </a:r>
        </a:p>
        <a:p>
          <a:endParaRPr lang="ru-RU" sz="1150" dirty="0" smtClean="0">
            <a:latin typeface="Arial Narrow" pitchFamily="34" charset="0"/>
          </a:endParaRPr>
        </a:p>
        <a:p>
          <a:endParaRPr lang="ru-RU" sz="1150" dirty="0">
            <a:latin typeface="Arial Narrow" pitchFamily="34" charset="0"/>
          </a:endParaRPr>
        </a:p>
      </dgm:t>
    </dgm:pt>
    <dgm:pt modelId="{15D444E5-DE1F-401D-A953-51033D08804B}" type="parTrans" cxnId="{0809416F-4A5C-4A62-BECA-550EC6AEEF5E}">
      <dgm:prSet/>
      <dgm:spPr/>
      <dgm:t>
        <a:bodyPr/>
        <a:lstStyle/>
        <a:p>
          <a:endParaRPr lang="ru-RU" sz="1000"/>
        </a:p>
      </dgm:t>
    </dgm:pt>
    <dgm:pt modelId="{270DB2E1-AB21-4987-9356-1D74BA7168E5}" type="sibTrans" cxnId="{0809416F-4A5C-4A62-BECA-550EC6AEEF5E}">
      <dgm:prSet/>
      <dgm:spPr/>
      <dgm:t>
        <a:bodyPr/>
        <a:lstStyle/>
        <a:p>
          <a:endParaRPr lang="ru-RU" sz="1000"/>
        </a:p>
      </dgm:t>
    </dgm:pt>
    <dgm:pt modelId="{4A8B9FD0-AE22-4CEE-8028-D71C2AD954EA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000099"/>
              </a:solidFill>
              <a:latin typeface="Arial Narrow" pitchFamily="34" charset="0"/>
            </a:rPr>
            <a:t>Неналоговые доходы</a:t>
          </a:r>
          <a:endParaRPr lang="ru-RU" sz="1800" dirty="0">
            <a:solidFill>
              <a:srgbClr val="000099"/>
            </a:solidFill>
            <a:latin typeface="Arial Narrow" pitchFamily="34" charset="0"/>
          </a:endParaRPr>
        </a:p>
      </dgm:t>
    </dgm:pt>
    <dgm:pt modelId="{CD1E56FE-BF84-4C19-9ED0-90EC91C8B199}" type="parTrans" cxnId="{C8658545-E10A-4D83-A6B9-2BF57AAE6754}">
      <dgm:prSet/>
      <dgm:spPr/>
      <dgm:t>
        <a:bodyPr/>
        <a:lstStyle/>
        <a:p>
          <a:endParaRPr lang="ru-RU" sz="1000"/>
        </a:p>
      </dgm:t>
    </dgm:pt>
    <dgm:pt modelId="{6B7E6CEB-0946-44B0-B77A-8DFEC2EC1F74}" type="sibTrans" cxnId="{C8658545-E10A-4D83-A6B9-2BF57AAE6754}">
      <dgm:prSet/>
      <dgm:spPr/>
      <dgm:t>
        <a:bodyPr/>
        <a:lstStyle/>
        <a:p>
          <a:endParaRPr lang="ru-RU" sz="1000"/>
        </a:p>
      </dgm:t>
    </dgm:pt>
    <dgm:pt modelId="{11FE5FA3-56BA-4F05-A215-760AFCE99180}">
      <dgm:prSet phldrT="[Текст]" custT="1"/>
      <dgm:spPr/>
      <dgm:t>
        <a:bodyPr/>
        <a:lstStyle/>
        <a:p>
          <a:r>
            <a:rPr lang="ru-RU" sz="1150" dirty="0" smtClean="0">
              <a:latin typeface="Arial Narrow" pitchFamily="34" charset="0"/>
            </a:rPr>
            <a:t>- доходы от реализации имущества;</a:t>
          </a:r>
        </a:p>
        <a:p>
          <a:r>
            <a:rPr lang="ru-RU" sz="1150" dirty="0" smtClean="0">
              <a:latin typeface="Arial Narrow" pitchFamily="34" charset="0"/>
            </a:rPr>
            <a:t>- доходы от использования имущества;</a:t>
          </a:r>
        </a:p>
        <a:p>
          <a:r>
            <a:rPr lang="ru-RU" sz="1150" dirty="0" smtClean="0">
              <a:latin typeface="Arial Narrow" pitchFamily="34" charset="0"/>
            </a:rPr>
            <a:t>- платежи при пользовании природными ресурсами;</a:t>
          </a:r>
        </a:p>
        <a:p>
          <a:r>
            <a:rPr lang="ru-RU" sz="1150" dirty="0" smtClean="0">
              <a:latin typeface="Arial Narrow" pitchFamily="34" charset="0"/>
            </a:rPr>
            <a:t>- доходы от оказания платных услуг и компенсации затрат государства.</a:t>
          </a:r>
          <a:endParaRPr lang="ru-RU" sz="1150" dirty="0">
            <a:latin typeface="Arial Narrow" pitchFamily="34" charset="0"/>
          </a:endParaRPr>
        </a:p>
      </dgm:t>
    </dgm:pt>
    <dgm:pt modelId="{583D081A-1601-4EF7-9D50-5A6D29346345}" type="parTrans" cxnId="{0B73A09A-9D07-4EF7-8FEE-72CF18C91425}">
      <dgm:prSet/>
      <dgm:spPr/>
      <dgm:t>
        <a:bodyPr/>
        <a:lstStyle/>
        <a:p>
          <a:endParaRPr lang="ru-RU" sz="1000"/>
        </a:p>
      </dgm:t>
    </dgm:pt>
    <dgm:pt modelId="{A54D9D50-4CF5-4580-B742-6B255785A157}" type="sibTrans" cxnId="{0B73A09A-9D07-4EF7-8FEE-72CF18C91425}">
      <dgm:prSet/>
      <dgm:spPr/>
      <dgm:t>
        <a:bodyPr/>
        <a:lstStyle/>
        <a:p>
          <a:endParaRPr lang="ru-RU" sz="1000"/>
        </a:p>
      </dgm:t>
    </dgm:pt>
    <dgm:pt modelId="{82AAE547-41B7-4AFF-89C9-0B61A2FB73B3}">
      <dgm:prSet custT="1"/>
      <dgm:spPr/>
      <dgm:t>
        <a:bodyPr/>
        <a:lstStyle/>
        <a:p>
          <a:r>
            <a:rPr lang="ru-RU" sz="1800" dirty="0" smtClean="0">
              <a:solidFill>
                <a:srgbClr val="000099"/>
              </a:solidFill>
              <a:latin typeface="Arial Narrow" pitchFamily="34" charset="0"/>
            </a:rPr>
            <a:t>Безвозмездные поступления</a:t>
          </a:r>
          <a:endParaRPr lang="ru-RU" sz="1800" dirty="0">
            <a:solidFill>
              <a:srgbClr val="000099"/>
            </a:solidFill>
            <a:latin typeface="Arial Narrow" pitchFamily="34" charset="0"/>
          </a:endParaRPr>
        </a:p>
      </dgm:t>
    </dgm:pt>
    <dgm:pt modelId="{26A0DAE8-7B8D-4A2C-9DB1-448A60C3F274}" type="parTrans" cxnId="{A44EBFE7-4E0E-445F-BF28-CC615EF81197}">
      <dgm:prSet/>
      <dgm:spPr/>
      <dgm:t>
        <a:bodyPr/>
        <a:lstStyle/>
        <a:p>
          <a:endParaRPr lang="ru-RU" sz="1000"/>
        </a:p>
      </dgm:t>
    </dgm:pt>
    <dgm:pt modelId="{D68C176C-75BD-44CA-BB25-21602004FF52}" type="sibTrans" cxnId="{A44EBFE7-4E0E-445F-BF28-CC615EF81197}">
      <dgm:prSet/>
      <dgm:spPr/>
      <dgm:t>
        <a:bodyPr/>
        <a:lstStyle/>
        <a:p>
          <a:endParaRPr lang="ru-RU" sz="1000"/>
        </a:p>
      </dgm:t>
    </dgm:pt>
    <dgm:pt modelId="{71B3B704-23E5-4724-B0A8-99E15E86FC26}">
      <dgm:prSet custT="1"/>
      <dgm:spPr/>
      <dgm:t>
        <a:bodyPr/>
        <a:lstStyle/>
        <a:p>
          <a:r>
            <a:rPr lang="ru-RU" sz="1150" b="1" dirty="0" smtClean="0">
              <a:latin typeface="Arial Narrow" pitchFamily="34" charset="0"/>
            </a:rPr>
            <a:t>Поступления от других бюджетов бюджетной системы (межбюджетные трансферты), организаций, граждан (кроме налоговых и неналоговых доходов).</a:t>
          </a:r>
          <a:endParaRPr lang="ru-RU" sz="1150" b="1" dirty="0">
            <a:latin typeface="Arial Narrow" pitchFamily="34" charset="0"/>
          </a:endParaRPr>
        </a:p>
      </dgm:t>
    </dgm:pt>
    <dgm:pt modelId="{76DE9DB8-F2B5-49F6-8849-61BC21C04B0A}" type="parTrans" cxnId="{BFAC04C7-C65C-4A5F-BF12-DE9C95A6F169}">
      <dgm:prSet/>
      <dgm:spPr/>
      <dgm:t>
        <a:bodyPr/>
        <a:lstStyle/>
        <a:p>
          <a:endParaRPr lang="ru-RU" sz="1000"/>
        </a:p>
      </dgm:t>
    </dgm:pt>
    <dgm:pt modelId="{5A7BB334-473E-4DBE-ACB2-09D2394097B9}" type="sibTrans" cxnId="{BFAC04C7-C65C-4A5F-BF12-DE9C95A6F169}">
      <dgm:prSet/>
      <dgm:spPr/>
      <dgm:t>
        <a:bodyPr/>
        <a:lstStyle/>
        <a:p>
          <a:endParaRPr lang="ru-RU" sz="1000"/>
        </a:p>
      </dgm:t>
    </dgm:pt>
    <dgm:pt modelId="{7D22AA26-F8FB-4570-B487-0C3AE4E62DBD}" type="pres">
      <dgm:prSet presAssocID="{655279B0-7560-40FD-9C9E-7CA592AEF22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AFC3489-A329-4F74-8E0B-67E657922D83}" type="pres">
      <dgm:prSet presAssocID="{9D0E03D1-63C1-4A0C-B6FF-9BC3A6B9EC2A}" presName="hierRoot1" presStyleCnt="0"/>
      <dgm:spPr/>
    </dgm:pt>
    <dgm:pt modelId="{6AF7B576-EC58-44BA-84DD-2A40529DDF5D}" type="pres">
      <dgm:prSet presAssocID="{9D0E03D1-63C1-4A0C-B6FF-9BC3A6B9EC2A}" presName="composite" presStyleCnt="0"/>
      <dgm:spPr/>
    </dgm:pt>
    <dgm:pt modelId="{7F055C8D-4174-4B25-9580-753E0BC84A17}" type="pres">
      <dgm:prSet presAssocID="{9D0E03D1-63C1-4A0C-B6FF-9BC3A6B9EC2A}" presName="background" presStyleLbl="node0" presStyleIdx="0" presStyleCnt="1"/>
      <dgm:spPr/>
    </dgm:pt>
    <dgm:pt modelId="{EBE2EE11-A3BB-4C56-A576-5CEF0FF85384}" type="pres">
      <dgm:prSet presAssocID="{9D0E03D1-63C1-4A0C-B6FF-9BC3A6B9EC2A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72BE640-D6BB-44D0-A7F8-772353DC020B}" type="pres">
      <dgm:prSet presAssocID="{9D0E03D1-63C1-4A0C-B6FF-9BC3A6B9EC2A}" presName="hierChild2" presStyleCnt="0"/>
      <dgm:spPr/>
    </dgm:pt>
    <dgm:pt modelId="{F6900CA7-6F5A-47C0-8B44-2738194FBB5B}" type="pres">
      <dgm:prSet presAssocID="{5A7DBC96-8EA5-458E-B258-2980104EB6AE}" presName="Name10" presStyleLbl="parChTrans1D2" presStyleIdx="0" presStyleCnt="3"/>
      <dgm:spPr/>
      <dgm:t>
        <a:bodyPr/>
        <a:lstStyle/>
        <a:p>
          <a:endParaRPr lang="ru-RU"/>
        </a:p>
      </dgm:t>
    </dgm:pt>
    <dgm:pt modelId="{BA2D0293-F6BF-4590-A01E-17DC5ECA0CF6}" type="pres">
      <dgm:prSet presAssocID="{945074A8-EBF6-4F0E-A6B1-E76FE37B03F0}" presName="hierRoot2" presStyleCnt="0"/>
      <dgm:spPr/>
    </dgm:pt>
    <dgm:pt modelId="{6F51C2E7-84B2-46FD-BA73-B801DD3AE5DC}" type="pres">
      <dgm:prSet presAssocID="{945074A8-EBF6-4F0E-A6B1-E76FE37B03F0}" presName="composite2" presStyleCnt="0"/>
      <dgm:spPr/>
    </dgm:pt>
    <dgm:pt modelId="{E5F18CE2-5EDF-46B5-B028-A5F91353782B}" type="pres">
      <dgm:prSet presAssocID="{945074A8-EBF6-4F0E-A6B1-E76FE37B03F0}" presName="background2" presStyleLbl="node2" presStyleIdx="0" presStyleCnt="3"/>
      <dgm:spPr/>
    </dgm:pt>
    <dgm:pt modelId="{6D705784-9384-45F5-8E37-98865C22484D}" type="pres">
      <dgm:prSet presAssocID="{945074A8-EBF6-4F0E-A6B1-E76FE37B03F0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6701F27-23C4-4D91-ACE9-269B67CF1B4A}" type="pres">
      <dgm:prSet presAssocID="{945074A8-EBF6-4F0E-A6B1-E76FE37B03F0}" presName="hierChild3" presStyleCnt="0"/>
      <dgm:spPr/>
    </dgm:pt>
    <dgm:pt modelId="{4D7238C8-06C2-42FA-B04C-E2B8A52452BA}" type="pres">
      <dgm:prSet presAssocID="{15D444E5-DE1F-401D-A953-51033D08804B}" presName="Name17" presStyleLbl="parChTrans1D3" presStyleIdx="0" presStyleCnt="3"/>
      <dgm:spPr/>
      <dgm:t>
        <a:bodyPr/>
        <a:lstStyle/>
        <a:p>
          <a:endParaRPr lang="ru-RU"/>
        </a:p>
      </dgm:t>
    </dgm:pt>
    <dgm:pt modelId="{AE925AA5-808D-4BC7-B208-78A1E2D7FD71}" type="pres">
      <dgm:prSet presAssocID="{046072AE-A80E-4D7E-9827-611E77B5AE32}" presName="hierRoot3" presStyleCnt="0"/>
      <dgm:spPr/>
    </dgm:pt>
    <dgm:pt modelId="{DB1A2210-17A8-44B8-8EAD-355FDDADB773}" type="pres">
      <dgm:prSet presAssocID="{046072AE-A80E-4D7E-9827-611E77B5AE32}" presName="composite3" presStyleCnt="0"/>
      <dgm:spPr/>
    </dgm:pt>
    <dgm:pt modelId="{5D84A4CD-8A37-47E0-89CD-575FA91A9807}" type="pres">
      <dgm:prSet presAssocID="{046072AE-A80E-4D7E-9827-611E77B5AE32}" presName="background3" presStyleLbl="node3" presStyleIdx="0" presStyleCnt="3"/>
      <dgm:spPr/>
    </dgm:pt>
    <dgm:pt modelId="{8DB29B6F-F1DA-4CC3-A468-A2145D4D1320}" type="pres">
      <dgm:prSet presAssocID="{046072AE-A80E-4D7E-9827-611E77B5AE32}" presName="text3" presStyleLbl="fgAcc3" presStyleIdx="0" presStyleCnt="3" custScaleX="209073" custScaleY="1807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4B1EE6D-025C-461F-8A6D-4AFDBFF59490}" type="pres">
      <dgm:prSet presAssocID="{046072AE-A80E-4D7E-9827-611E77B5AE32}" presName="hierChild4" presStyleCnt="0"/>
      <dgm:spPr/>
    </dgm:pt>
    <dgm:pt modelId="{633CD396-2A6A-47BC-A23F-44445CF3E59F}" type="pres">
      <dgm:prSet presAssocID="{CD1E56FE-BF84-4C19-9ED0-90EC91C8B199}" presName="Name10" presStyleLbl="parChTrans1D2" presStyleIdx="1" presStyleCnt="3"/>
      <dgm:spPr/>
      <dgm:t>
        <a:bodyPr/>
        <a:lstStyle/>
        <a:p>
          <a:endParaRPr lang="ru-RU"/>
        </a:p>
      </dgm:t>
    </dgm:pt>
    <dgm:pt modelId="{889E8C21-3A6B-4878-9020-D1383D5B3947}" type="pres">
      <dgm:prSet presAssocID="{4A8B9FD0-AE22-4CEE-8028-D71C2AD954EA}" presName="hierRoot2" presStyleCnt="0"/>
      <dgm:spPr/>
    </dgm:pt>
    <dgm:pt modelId="{B78FFB39-BCAD-45CE-B30B-4197CFADFF40}" type="pres">
      <dgm:prSet presAssocID="{4A8B9FD0-AE22-4CEE-8028-D71C2AD954EA}" presName="composite2" presStyleCnt="0"/>
      <dgm:spPr/>
    </dgm:pt>
    <dgm:pt modelId="{9DBA8D0C-96EE-411B-A461-965FA649BE71}" type="pres">
      <dgm:prSet presAssocID="{4A8B9FD0-AE22-4CEE-8028-D71C2AD954EA}" presName="background2" presStyleLbl="node2" presStyleIdx="1" presStyleCnt="3"/>
      <dgm:spPr/>
    </dgm:pt>
    <dgm:pt modelId="{CB910FF8-F322-419C-BC72-2403F35C9BD7}" type="pres">
      <dgm:prSet presAssocID="{4A8B9FD0-AE22-4CEE-8028-D71C2AD954EA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B67F91C-A279-4BD8-9517-F7643A8B443D}" type="pres">
      <dgm:prSet presAssocID="{4A8B9FD0-AE22-4CEE-8028-D71C2AD954EA}" presName="hierChild3" presStyleCnt="0"/>
      <dgm:spPr/>
    </dgm:pt>
    <dgm:pt modelId="{6311908F-0E6D-49AF-AA29-A324B5084AEC}" type="pres">
      <dgm:prSet presAssocID="{583D081A-1601-4EF7-9D50-5A6D29346345}" presName="Name17" presStyleLbl="parChTrans1D3" presStyleIdx="1" presStyleCnt="3"/>
      <dgm:spPr/>
      <dgm:t>
        <a:bodyPr/>
        <a:lstStyle/>
        <a:p>
          <a:endParaRPr lang="ru-RU"/>
        </a:p>
      </dgm:t>
    </dgm:pt>
    <dgm:pt modelId="{4DCBF713-0649-4E27-AD9C-BC97E3A70541}" type="pres">
      <dgm:prSet presAssocID="{11FE5FA3-56BA-4F05-A215-760AFCE99180}" presName="hierRoot3" presStyleCnt="0"/>
      <dgm:spPr/>
    </dgm:pt>
    <dgm:pt modelId="{FAA8CBE4-B026-40F0-B8EE-8F4D1B16E5D7}" type="pres">
      <dgm:prSet presAssocID="{11FE5FA3-56BA-4F05-A215-760AFCE99180}" presName="composite3" presStyleCnt="0"/>
      <dgm:spPr/>
    </dgm:pt>
    <dgm:pt modelId="{90D21978-0A62-45D4-BDD3-DE35B14FD87E}" type="pres">
      <dgm:prSet presAssocID="{11FE5FA3-56BA-4F05-A215-760AFCE99180}" presName="background3" presStyleLbl="node3" presStyleIdx="1" presStyleCnt="3"/>
      <dgm:spPr/>
    </dgm:pt>
    <dgm:pt modelId="{B10C9AFE-30FA-4AF7-BDC0-A827115AA871}" type="pres">
      <dgm:prSet presAssocID="{11FE5FA3-56BA-4F05-A215-760AFCE99180}" presName="text3" presStyleLbl="fgAcc3" presStyleIdx="1" presStyleCnt="3" custScaleX="137027" custScaleY="1829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677A07E-A86F-4AF4-A882-A1378E0DD161}" type="pres">
      <dgm:prSet presAssocID="{11FE5FA3-56BA-4F05-A215-760AFCE99180}" presName="hierChild4" presStyleCnt="0"/>
      <dgm:spPr/>
    </dgm:pt>
    <dgm:pt modelId="{D82D73DC-059E-44C5-8FD4-999386190053}" type="pres">
      <dgm:prSet presAssocID="{26A0DAE8-7B8D-4A2C-9DB1-448A60C3F274}" presName="Name10" presStyleLbl="parChTrans1D2" presStyleIdx="2" presStyleCnt="3"/>
      <dgm:spPr/>
      <dgm:t>
        <a:bodyPr/>
        <a:lstStyle/>
        <a:p>
          <a:endParaRPr lang="ru-RU"/>
        </a:p>
      </dgm:t>
    </dgm:pt>
    <dgm:pt modelId="{EF313DE0-1753-4D8C-AAA2-33E4DCB61A86}" type="pres">
      <dgm:prSet presAssocID="{82AAE547-41B7-4AFF-89C9-0B61A2FB73B3}" presName="hierRoot2" presStyleCnt="0"/>
      <dgm:spPr/>
    </dgm:pt>
    <dgm:pt modelId="{8A2D435C-EAB6-4B04-900C-862D51A992C3}" type="pres">
      <dgm:prSet presAssocID="{82AAE547-41B7-4AFF-89C9-0B61A2FB73B3}" presName="composite2" presStyleCnt="0"/>
      <dgm:spPr/>
    </dgm:pt>
    <dgm:pt modelId="{C601A861-00D5-417B-AE11-D1739CB0BEB6}" type="pres">
      <dgm:prSet presAssocID="{82AAE547-41B7-4AFF-89C9-0B61A2FB73B3}" presName="background2" presStyleLbl="node2" presStyleIdx="2" presStyleCnt="3"/>
      <dgm:spPr/>
    </dgm:pt>
    <dgm:pt modelId="{4E7D135E-4AEB-4F03-8099-1442F8F76154}" type="pres">
      <dgm:prSet presAssocID="{82AAE547-41B7-4AFF-89C9-0B61A2FB73B3}" presName="text2" presStyleLbl="fgAcc2" presStyleIdx="2" presStyleCnt="3" custScaleX="1098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9959CAC-8216-4843-97B5-F171CD6E6ABA}" type="pres">
      <dgm:prSet presAssocID="{82AAE547-41B7-4AFF-89C9-0B61A2FB73B3}" presName="hierChild3" presStyleCnt="0"/>
      <dgm:spPr/>
    </dgm:pt>
    <dgm:pt modelId="{EB0E21EC-FBA9-495D-8C5C-093B388C1583}" type="pres">
      <dgm:prSet presAssocID="{76DE9DB8-F2B5-49F6-8849-61BC21C04B0A}" presName="Name17" presStyleLbl="parChTrans1D3" presStyleIdx="2" presStyleCnt="3"/>
      <dgm:spPr/>
      <dgm:t>
        <a:bodyPr/>
        <a:lstStyle/>
        <a:p>
          <a:endParaRPr lang="ru-RU"/>
        </a:p>
      </dgm:t>
    </dgm:pt>
    <dgm:pt modelId="{05086E19-1731-410D-9102-4751761234F9}" type="pres">
      <dgm:prSet presAssocID="{71B3B704-23E5-4724-B0A8-99E15E86FC26}" presName="hierRoot3" presStyleCnt="0"/>
      <dgm:spPr/>
    </dgm:pt>
    <dgm:pt modelId="{B5123C42-7B6B-4EE7-9D90-A1C19422720C}" type="pres">
      <dgm:prSet presAssocID="{71B3B704-23E5-4724-B0A8-99E15E86FC26}" presName="composite3" presStyleCnt="0"/>
      <dgm:spPr/>
    </dgm:pt>
    <dgm:pt modelId="{971293D7-0F5E-4996-AA62-D40BDB5279D5}" type="pres">
      <dgm:prSet presAssocID="{71B3B704-23E5-4724-B0A8-99E15E86FC26}" presName="background3" presStyleLbl="node3" presStyleIdx="2" presStyleCnt="3"/>
      <dgm:spPr/>
    </dgm:pt>
    <dgm:pt modelId="{61779066-C374-418C-AC83-37F61A187AF7}" type="pres">
      <dgm:prSet presAssocID="{71B3B704-23E5-4724-B0A8-99E15E86FC26}" presName="text3" presStyleLbl="fgAcc3" presStyleIdx="2" presStyleCnt="3" custScaleX="138038" custScaleY="1839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9BB4F54-29FB-4932-8530-7D2B5976FB92}" type="pres">
      <dgm:prSet presAssocID="{71B3B704-23E5-4724-B0A8-99E15E86FC26}" presName="hierChild4" presStyleCnt="0"/>
      <dgm:spPr/>
    </dgm:pt>
  </dgm:ptLst>
  <dgm:cxnLst>
    <dgm:cxn modelId="{1901DA6C-B2D0-4B67-B33D-8DEAB1325F0D}" type="presOf" srcId="{CD1E56FE-BF84-4C19-9ED0-90EC91C8B199}" destId="{633CD396-2A6A-47BC-A23F-44445CF3E59F}" srcOrd="0" destOrd="0" presId="urn:microsoft.com/office/officeart/2005/8/layout/hierarchy1"/>
    <dgm:cxn modelId="{B06F95A9-AE2C-4945-BD80-CA787529DE58}" type="presOf" srcId="{15D444E5-DE1F-401D-A953-51033D08804B}" destId="{4D7238C8-06C2-42FA-B04C-E2B8A52452BA}" srcOrd="0" destOrd="0" presId="urn:microsoft.com/office/officeart/2005/8/layout/hierarchy1"/>
    <dgm:cxn modelId="{81E7C576-9DAA-4217-ADCE-0F30FAE9ACA0}" type="presOf" srcId="{82AAE547-41B7-4AFF-89C9-0B61A2FB73B3}" destId="{4E7D135E-4AEB-4F03-8099-1442F8F76154}" srcOrd="0" destOrd="0" presId="urn:microsoft.com/office/officeart/2005/8/layout/hierarchy1"/>
    <dgm:cxn modelId="{C8658545-E10A-4D83-A6B9-2BF57AAE6754}" srcId="{9D0E03D1-63C1-4A0C-B6FF-9BC3A6B9EC2A}" destId="{4A8B9FD0-AE22-4CEE-8028-D71C2AD954EA}" srcOrd="1" destOrd="0" parTransId="{CD1E56FE-BF84-4C19-9ED0-90EC91C8B199}" sibTransId="{6B7E6CEB-0946-44B0-B77A-8DFEC2EC1F74}"/>
    <dgm:cxn modelId="{23EE63B7-2C1D-4C5D-9E8E-0F1241E9C7F0}" type="presOf" srcId="{11FE5FA3-56BA-4F05-A215-760AFCE99180}" destId="{B10C9AFE-30FA-4AF7-BDC0-A827115AA871}" srcOrd="0" destOrd="0" presId="urn:microsoft.com/office/officeart/2005/8/layout/hierarchy1"/>
    <dgm:cxn modelId="{A44EBFE7-4E0E-445F-BF28-CC615EF81197}" srcId="{9D0E03D1-63C1-4A0C-B6FF-9BC3A6B9EC2A}" destId="{82AAE547-41B7-4AFF-89C9-0B61A2FB73B3}" srcOrd="2" destOrd="0" parTransId="{26A0DAE8-7B8D-4A2C-9DB1-448A60C3F274}" sibTransId="{D68C176C-75BD-44CA-BB25-21602004FF52}"/>
    <dgm:cxn modelId="{11678C5B-E0B1-47E1-B851-4EB2669FDAE5}" type="presOf" srcId="{583D081A-1601-4EF7-9D50-5A6D29346345}" destId="{6311908F-0E6D-49AF-AA29-A324B5084AEC}" srcOrd="0" destOrd="0" presId="urn:microsoft.com/office/officeart/2005/8/layout/hierarchy1"/>
    <dgm:cxn modelId="{84B331EE-B242-458D-A2DC-E1E50F7DC71C}" type="presOf" srcId="{4A8B9FD0-AE22-4CEE-8028-D71C2AD954EA}" destId="{CB910FF8-F322-419C-BC72-2403F35C9BD7}" srcOrd="0" destOrd="0" presId="urn:microsoft.com/office/officeart/2005/8/layout/hierarchy1"/>
    <dgm:cxn modelId="{06B9D2FC-CEBF-4752-A396-1AA3C28695D1}" type="presOf" srcId="{655279B0-7560-40FD-9C9E-7CA592AEF221}" destId="{7D22AA26-F8FB-4570-B487-0C3AE4E62DBD}" srcOrd="0" destOrd="0" presId="urn:microsoft.com/office/officeart/2005/8/layout/hierarchy1"/>
    <dgm:cxn modelId="{7CD901AB-8634-4416-83B7-9EF8F4169B57}" type="presOf" srcId="{5A7DBC96-8EA5-458E-B258-2980104EB6AE}" destId="{F6900CA7-6F5A-47C0-8B44-2738194FBB5B}" srcOrd="0" destOrd="0" presId="urn:microsoft.com/office/officeart/2005/8/layout/hierarchy1"/>
    <dgm:cxn modelId="{BFAC04C7-C65C-4A5F-BF12-DE9C95A6F169}" srcId="{82AAE547-41B7-4AFF-89C9-0B61A2FB73B3}" destId="{71B3B704-23E5-4724-B0A8-99E15E86FC26}" srcOrd="0" destOrd="0" parTransId="{76DE9DB8-F2B5-49F6-8849-61BC21C04B0A}" sibTransId="{5A7BB334-473E-4DBE-ACB2-09D2394097B9}"/>
    <dgm:cxn modelId="{75F0777C-AE0A-4A99-963F-4E3A30EFB517}" type="presOf" srcId="{046072AE-A80E-4D7E-9827-611E77B5AE32}" destId="{8DB29B6F-F1DA-4CC3-A468-A2145D4D1320}" srcOrd="0" destOrd="0" presId="urn:microsoft.com/office/officeart/2005/8/layout/hierarchy1"/>
    <dgm:cxn modelId="{BA19B351-4DB9-48D5-AFAB-0CE3FE808937}" srcId="{9D0E03D1-63C1-4A0C-B6FF-9BC3A6B9EC2A}" destId="{945074A8-EBF6-4F0E-A6B1-E76FE37B03F0}" srcOrd="0" destOrd="0" parTransId="{5A7DBC96-8EA5-458E-B258-2980104EB6AE}" sibTransId="{CDFECD27-1E49-4D4F-941F-7844AAC7E3EB}"/>
    <dgm:cxn modelId="{0A3B57A8-9E0C-4626-8BCA-4720E6AB7EBB}" type="presOf" srcId="{76DE9DB8-F2B5-49F6-8849-61BC21C04B0A}" destId="{EB0E21EC-FBA9-495D-8C5C-093B388C1583}" srcOrd="0" destOrd="0" presId="urn:microsoft.com/office/officeart/2005/8/layout/hierarchy1"/>
    <dgm:cxn modelId="{E6016103-B357-403E-9771-951525B0B12C}" type="presOf" srcId="{945074A8-EBF6-4F0E-A6B1-E76FE37B03F0}" destId="{6D705784-9384-45F5-8E37-98865C22484D}" srcOrd="0" destOrd="0" presId="urn:microsoft.com/office/officeart/2005/8/layout/hierarchy1"/>
    <dgm:cxn modelId="{09B1DBA4-603A-4AA5-A16F-3EC77A8187DF}" type="presOf" srcId="{9D0E03D1-63C1-4A0C-B6FF-9BC3A6B9EC2A}" destId="{EBE2EE11-A3BB-4C56-A576-5CEF0FF85384}" srcOrd="0" destOrd="0" presId="urn:microsoft.com/office/officeart/2005/8/layout/hierarchy1"/>
    <dgm:cxn modelId="{0809416F-4A5C-4A62-BECA-550EC6AEEF5E}" srcId="{945074A8-EBF6-4F0E-A6B1-E76FE37B03F0}" destId="{046072AE-A80E-4D7E-9827-611E77B5AE32}" srcOrd="0" destOrd="0" parTransId="{15D444E5-DE1F-401D-A953-51033D08804B}" sibTransId="{270DB2E1-AB21-4987-9356-1D74BA7168E5}"/>
    <dgm:cxn modelId="{A40D96B4-30F9-4944-98F7-2378E1E00341}" type="presOf" srcId="{71B3B704-23E5-4724-B0A8-99E15E86FC26}" destId="{61779066-C374-418C-AC83-37F61A187AF7}" srcOrd="0" destOrd="0" presId="urn:microsoft.com/office/officeart/2005/8/layout/hierarchy1"/>
    <dgm:cxn modelId="{F4EE29C0-8336-48A5-B805-C9DE91C1CB2E}" type="presOf" srcId="{26A0DAE8-7B8D-4A2C-9DB1-448A60C3F274}" destId="{D82D73DC-059E-44C5-8FD4-999386190053}" srcOrd="0" destOrd="0" presId="urn:microsoft.com/office/officeart/2005/8/layout/hierarchy1"/>
    <dgm:cxn modelId="{0B73A09A-9D07-4EF7-8FEE-72CF18C91425}" srcId="{4A8B9FD0-AE22-4CEE-8028-D71C2AD954EA}" destId="{11FE5FA3-56BA-4F05-A215-760AFCE99180}" srcOrd="0" destOrd="0" parTransId="{583D081A-1601-4EF7-9D50-5A6D29346345}" sibTransId="{A54D9D50-4CF5-4580-B742-6B255785A157}"/>
    <dgm:cxn modelId="{3283AC1F-EF86-4C6F-BB8F-36500376C87F}" srcId="{655279B0-7560-40FD-9C9E-7CA592AEF221}" destId="{9D0E03D1-63C1-4A0C-B6FF-9BC3A6B9EC2A}" srcOrd="0" destOrd="0" parTransId="{5E975E2E-54D6-4A6F-8ECF-B6FBBDF6053C}" sibTransId="{FE96C831-6F3E-4E6C-8FCD-F82FF293D82E}"/>
    <dgm:cxn modelId="{14FCD647-1D02-4EAB-8CBC-9FF336515170}" type="presParOf" srcId="{7D22AA26-F8FB-4570-B487-0C3AE4E62DBD}" destId="{BAFC3489-A329-4F74-8E0B-67E657922D83}" srcOrd="0" destOrd="0" presId="urn:microsoft.com/office/officeart/2005/8/layout/hierarchy1"/>
    <dgm:cxn modelId="{9E7972AE-0C15-461A-8B2C-7BEF4A670540}" type="presParOf" srcId="{BAFC3489-A329-4F74-8E0B-67E657922D83}" destId="{6AF7B576-EC58-44BA-84DD-2A40529DDF5D}" srcOrd="0" destOrd="0" presId="urn:microsoft.com/office/officeart/2005/8/layout/hierarchy1"/>
    <dgm:cxn modelId="{024A2260-A6A4-4A53-80A5-5BCEE3B697F0}" type="presParOf" srcId="{6AF7B576-EC58-44BA-84DD-2A40529DDF5D}" destId="{7F055C8D-4174-4B25-9580-753E0BC84A17}" srcOrd="0" destOrd="0" presId="urn:microsoft.com/office/officeart/2005/8/layout/hierarchy1"/>
    <dgm:cxn modelId="{F85F4A94-E078-4F38-87EA-6C69545567AD}" type="presParOf" srcId="{6AF7B576-EC58-44BA-84DD-2A40529DDF5D}" destId="{EBE2EE11-A3BB-4C56-A576-5CEF0FF85384}" srcOrd="1" destOrd="0" presId="urn:microsoft.com/office/officeart/2005/8/layout/hierarchy1"/>
    <dgm:cxn modelId="{E22CC180-D3CA-4885-A286-D0481747CFE3}" type="presParOf" srcId="{BAFC3489-A329-4F74-8E0B-67E657922D83}" destId="{672BE640-D6BB-44D0-A7F8-772353DC020B}" srcOrd="1" destOrd="0" presId="urn:microsoft.com/office/officeart/2005/8/layout/hierarchy1"/>
    <dgm:cxn modelId="{DFEEB175-CE89-45F5-B869-D01EDC9C2230}" type="presParOf" srcId="{672BE640-D6BB-44D0-A7F8-772353DC020B}" destId="{F6900CA7-6F5A-47C0-8B44-2738194FBB5B}" srcOrd="0" destOrd="0" presId="urn:microsoft.com/office/officeart/2005/8/layout/hierarchy1"/>
    <dgm:cxn modelId="{28B6AB63-AF6E-4CDE-96FF-28BA5288CA39}" type="presParOf" srcId="{672BE640-D6BB-44D0-A7F8-772353DC020B}" destId="{BA2D0293-F6BF-4590-A01E-17DC5ECA0CF6}" srcOrd="1" destOrd="0" presId="urn:microsoft.com/office/officeart/2005/8/layout/hierarchy1"/>
    <dgm:cxn modelId="{AF6B0B95-28D9-4CDD-8CE6-41B2269CDF2E}" type="presParOf" srcId="{BA2D0293-F6BF-4590-A01E-17DC5ECA0CF6}" destId="{6F51C2E7-84B2-46FD-BA73-B801DD3AE5DC}" srcOrd="0" destOrd="0" presId="urn:microsoft.com/office/officeart/2005/8/layout/hierarchy1"/>
    <dgm:cxn modelId="{6A8AECE7-3409-43D2-81BC-EA64517F721F}" type="presParOf" srcId="{6F51C2E7-84B2-46FD-BA73-B801DD3AE5DC}" destId="{E5F18CE2-5EDF-46B5-B028-A5F91353782B}" srcOrd="0" destOrd="0" presId="urn:microsoft.com/office/officeart/2005/8/layout/hierarchy1"/>
    <dgm:cxn modelId="{BD3A714D-4EFF-4029-B180-DF8316609FB8}" type="presParOf" srcId="{6F51C2E7-84B2-46FD-BA73-B801DD3AE5DC}" destId="{6D705784-9384-45F5-8E37-98865C22484D}" srcOrd="1" destOrd="0" presId="urn:microsoft.com/office/officeart/2005/8/layout/hierarchy1"/>
    <dgm:cxn modelId="{B67027BC-C628-426C-A488-334A93A593FA}" type="presParOf" srcId="{BA2D0293-F6BF-4590-A01E-17DC5ECA0CF6}" destId="{16701F27-23C4-4D91-ACE9-269B67CF1B4A}" srcOrd="1" destOrd="0" presId="urn:microsoft.com/office/officeart/2005/8/layout/hierarchy1"/>
    <dgm:cxn modelId="{6FF41BF4-F4C4-4BBB-9C60-4CC0ED3F1860}" type="presParOf" srcId="{16701F27-23C4-4D91-ACE9-269B67CF1B4A}" destId="{4D7238C8-06C2-42FA-B04C-E2B8A52452BA}" srcOrd="0" destOrd="0" presId="urn:microsoft.com/office/officeart/2005/8/layout/hierarchy1"/>
    <dgm:cxn modelId="{E2C2DBF7-D425-4AE7-AB72-77D884505148}" type="presParOf" srcId="{16701F27-23C4-4D91-ACE9-269B67CF1B4A}" destId="{AE925AA5-808D-4BC7-B208-78A1E2D7FD71}" srcOrd="1" destOrd="0" presId="urn:microsoft.com/office/officeart/2005/8/layout/hierarchy1"/>
    <dgm:cxn modelId="{26C07E45-6F17-453E-8027-6EDA35976108}" type="presParOf" srcId="{AE925AA5-808D-4BC7-B208-78A1E2D7FD71}" destId="{DB1A2210-17A8-44B8-8EAD-355FDDADB773}" srcOrd="0" destOrd="0" presId="urn:microsoft.com/office/officeart/2005/8/layout/hierarchy1"/>
    <dgm:cxn modelId="{B6722D05-90DD-49E4-B84F-115BA4790C7B}" type="presParOf" srcId="{DB1A2210-17A8-44B8-8EAD-355FDDADB773}" destId="{5D84A4CD-8A37-47E0-89CD-575FA91A9807}" srcOrd="0" destOrd="0" presId="urn:microsoft.com/office/officeart/2005/8/layout/hierarchy1"/>
    <dgm:cxn modelId="{36D4E56D-3933-46EE-9F8E-21609C9CD941}" type="presParOf" srcId="{DB1A2210-17A8-44B8-8EAD-355FDDADB773}" destId="{8DB29B6F-F1DA-4CC3-A468-A2145D4D1320}" srcOrd="1" destOrd="0" presId="urn:microsoft.com/office/officeart/2005/8/layout/hierarchy1"/>
    <dgm:cxn modelId="{945BC20C-17C3-4911-9983-5A2FB3ABE087}" type="presParOf" srcId="{AE925AA5-808D-4BC7-B208-78A1E2D7FD71}" destId="{94B1EE6D-025C-461F-8A6D-4AFDBFF59490}" srcOrd="1" destOrd="0" presId="urn:microsoft.com/office/officeart/2005/8/layout/hierarchy1"/>
    <dgm:cxn modelId="{907C8BF6-D6DB-4C30-9AD5-C5E05A27DBAE}" type="presParOf" srcId="{672BE640-D6BB-44D0-A7F8-772353DC020B}" destId="{633CD396-2A6A-47BC-A23F-44445CF3E59F}" srcOrd="2" destOrd="0" presId="urn:microsoft.com/office/officeart/2005/8/layout/hierarchy1"/>
    <dgm:cxn modelId="{DF3AED90-7C1B-4A4D-848B-642DA3F72143}" type="presParOf" srcId="{672BE640-D6BB-44D0-A7F8-772353DC020B}" destId="{889E8C21-3A6B-4878-9020-D1383D5B3947}" srcOrd="3" destOrd="0" presId="urn:microsoft.com/office/officeart/2005/8/layout/hierarchy1"/>
    <dgm:cxn modelId="{53D36B76-9FFB-4514-944B-CBBF6A6E93F2}" type="presParOf" srcId="{889E8C21-3A6B-4878-9020-D1383D5B3947}" destId="{B78FFB39-BCAD-45CE-B30B-4197CFADFF40}" srcOrd="0" destOrd="0" presId="urn:microsoft.com/office/officeart/2005/8/layout/hierarchy1"/>
    <dgm:cxn modelId="{5D717508-E4B2-4FCF-9D66-DBE9A96E070C}" type="presParOf" srcId="{B78FFB39-BCAD-45CE-B30B-4197CFADFF40}" destId="{9DBA8D0C-96EE-411B-A461-965FA649BE71}" srcOrd="0" destOrd="0" presId="urn:microsoft.com/office/officeart/2005/8/layout/hierarchy1"/>
    <dgm:cxn modelId="{C3FD8289-597D-4151-B384-0C8E56C3C899}" type="presParOf" srcId="{B78FFB39-BCAD-45CE-B30B-4197CFADFF40}" destId="{CB910FF8-F322-419C-BC72-2403F35C9BD7}" srcOrd="1" destOrd="0" presId="urn:microsoft.com/office/officeart/2005/8/layout/hierarchy1"/>
    <dgm:cxn modelId="{89BD5489-1628-4D8A-AFD4-92FDD004ED2D}" type="presParOf" srcId="{889E8C21-3A6B-4878-9020-D1383D5B3947}" destId="{AB67F91C-A279-4BD8-9517-F7643A8B443D}" srcOrd="1" destOrd="0" presId="urn:microsoft.com/office/officeart/2005/8/layout/hierarchy1"/>
    <dgm:cxn modelId="{C183C227-0032-4ED2-BB73-1972D7A2F0F8}" type="presParOf" srcId="{AB67F91C-A279-4BD8-9517-F7643A8B443D}" destId="{6311908F-0E6D-49AF-AA29-A324B5084AEC}" srcOrd="0" destOrd="0" presId="urn:microsoft.com/office/officeart/2005/8/layout/hierarchy1"/>
    <dgm:cxn modelId="{4EF70D6C-08D9-4BE9-9708-7DC0F71B8E1B}" type="presParOf" srcId="{AB67F91C-A279-4BD8-9517-F7643A8B443D}" destId="{4DCBF713-0649-4E27-AD9C-BC97E3A70541}" srcOrd="1" destOrd="0" presId="urn:microsoft.com/office/officeart/2005/8/layout/hierarchy1"/>
    <dgm:cxn modelId="{D200298B-2E80-4024-A5A6-EF524217F00F}" type="presParOf" srcId="{4DCBF713-0649-4E27-AD9C-BC97E3A70541}" destId="{FAA8CBE4-B026-40F0-B8EE-8F4D1B16E5D7}" srcOrd="0" destOrd="0" presId="urn:microsoft.com/office/officeart/2005/8/layout/hierarchy1"/>
    <dgm:cxn modelId="{BA0939E1-5B92-4575-ACEF-7C2A27023AE1}" type="presParOf" srcId="{FAA8CBE4-B026-40F0-B8EE-8F4D1B16E5D7}" destId="{90D21978-0A62-45D4-BDD3-DE35B14FD87E}" srcOrd="0" destOrd="0" presId="urn:microsoft.com/office/officeart/2005/8/layout/hierarchy1"/>
    <dgm:cxn modelId="{6E247226-0106-4476-A4C6-F97A9D89F761}" type="presParOf" srcId="{FAA8CBE4-B026-40F0-B8EE-8F4D1B16E5D7}" destId="{B10C9AFE-30FA-4AF7-BDC0-A827115AA871}" srcOrd="1" destOrd="0" presId="urn:microsoft.com/office/officeart/2005/8/layout/hierarchy1"/>
    <dgm:cxn modelId="{61BC0D67-8756-49B8-AAB9-9A54EB26E1B5}" type="presParOf" srcId="{4DCBF713-0649-4E27-AD9C-BC97E3A70541}" destId="{4677A07E-A86F-4AF4-A882-A1378E0DD161}" srcOrd="1" destOrd="0" presId="urn:microsoft.com/office/officeart/2005/8/layout/hierarchy1"/>
    <dgm:cxn modelId="{747AEFAE-5D96-485F-AB28-CF1806444334}" type="presParOf" srcId="{672BE640-D6BB-44D0-A7F8-772353DC020B}" destId="{D82D73DC-059E-44C5-8FD4-999386190053}" srcOrd="4" destOrd="0" presId="urn:microsoft.com/office/officeart/2005/8/layout/hierarchy1"/>
    <dgm:cxn modelId="{57474B4E-8603-4046-86A9-31E285C0BAC7}" type="presParOf" srcId="{672BE640-D6BB-44D0-A7F8-772353DC020B}" destId="{EF313DE0-1753-4D8C-AAA2-33E4DCB61A86}" srcOrd="5" destOrd="0" presId="urn:microsoft.com/office/officeart/2005/8/layout/hierarchy1"/>
    <dgm:cxn modelId="{DBE05F5E-A23F-4909-AFAA-69BCA124477C}" type="presParOf" srcId="{EF313DE0-1753-4D8C-AAA2-33E4DCB61A86}" destId="{8A2D435C-EAB6-4B04-900C-862D51A992C3}" srcOrd="0" destOrd="0" presId="urn:microsoft.com/office/officeart/2005/8/layout/hierarchy1"/>
    <dgm:cxn modelId="{ADE7BFDC-FCB8-4710-880D-AF1E5CEB0C44}" type="presParOf" srcId="{8A2D435C-EAB6-4B04-900C-862D51A992C3}" destId="{C601A861-00D5-417B-AE11-D1739CB0BEB6}" srcOrd="0" destOrd="0" presId="urn:microsoft.com/office/officeart/2005/8/layout/hierarchy1"/>
    <dgm:cxn modelId="{A58CF5FD-7B2D-4705-BADA-0E7CE4968C5B}" type="presParOf" srcId="{8A2D435C-EAB6-4B04-900C-862D51A992C3}" destId="{4E7D135E-4AEB-4F03-8099-1442F8F76154}" srcOrd="1" destOrd="0" presId="urn:microsoft.com/office/officeart/2005/8/layout/hierarchy1"/>
    <dgm:cxn modelId="{8F98B824-53F0-4A81-A64F-0B0E698AA281}" type="presParOf" srcId="{EF313DE0-1753-4D8C-AAA2-33E4DCB61A86}" destId="{E9959CAC-8216-4843-97B5-F171CD6E6ABA}" srcOrd="1" destOrd="0" presId="urn:microsoft.com/office/officeart/2005/8/layout/hierarchy1"/>
    <dgm:cxn modelId="{04447648-27B3-46FD-BAFD-88CB05813A5F}" type="presParOf" srcId="{E9959CAC-8216-4843-97B5-F171CD6E6ABA}" destId="{EB0E21EC-FBA9-495D-8C5C-093B388C1583}" srcOrd="0" destOrd="0" presId="urn:microsoft.com/office/officeart/2005/8/layout/hierarchy1"/>
    <dgm:cxn modelId="{77A958BD-EDF8-4591-941E-C59CE2E58DBE}" type="presParOf" srcId="{E9959CAC-8216-4843-97B5-F171CD6E6ABA}" destId="{05086E19-1731-410D-9102-4751761234F9}" srcOrd="1" destOrd="0" presId="urn:microsoft.com/office/officeart/2005/8/layout/hierarchy1"/>
    <dgm:cxn modelId="{42A064FF-EFA6-4E5E-A758-76D01AAF9679}" type="presParOf" srcId="{05086E19-1731-410D-9102-4751761234F9}" destId="{B5123C42-7B6B-4EE7-9D90-A1C19422720C}" srcOrd="0" destOrd="0" presId="urn:microsoft.com/office/officeart/2005/8/layout/hierarchy1"/>
    <dgm:cxn modelId="{5504D63E-791D-4B82-B1A5-6899ADEC2CA2}" type="presParOf" srcId="{B5123C42-7B6B-4EE7-9D90-A1C19422720C}" destId="{971293D7-0F5E-4996-AA62-D40BDB5279D5}" srcOrd="0" destOrd="0" presId="urn:microsoft.com/office/officeart/2005/8/layout/hierarchy1"/>
    <dgm:cxn modelId="{32F8FAB2-27D7-4D38-8BB9-D2289C58A06A}" type="presParOf" srcId="{B5123C42-7B6B-4EE7-9D90-A1C19422720C}" destId="{61779066-C374-418C-AC83-37F61A187AF7}" srcOrd="1" destOrd="0" presId="urn:microsoft.com/office/officeart/2005/8/layout/hierarchy1"/>
    <dgm:cxn modelId="{4061292A-1448-4603-B9FA-565AD3590C9B}" type="presParOf" srcId="{05086E19-1731-410D-9102-4751761234F9}" destId="{E9BB4F54-29FB-4932-8530-7D2B5976FB9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E5BF3C-0A36-4D88-AA52-387947AE3719}">
      <dsp:nvSpPr>
        <dsp:cNvPr id="0" name=""/>
        <dsp:cNvSpPr/>
      </dsp:nvSpPr>
      <dsp:spPr>
        <a:xfrm>
          <a:off x="0" y="3435436"/>
          <a:ext cx="7567612" cy="50643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cap="none" spc="0" dirty="0" smtClean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Утверждение проекта бюджета</a:t>
          </a:r>
          <a:endParaRPr lang="ru-RU" sz="1200" b="1" kern="1200" cap="none" spc="0" dirty="0">
            <a:ln w="12700">
              <a:solidFill>
                <a:srgbClr val="7030A0"/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0" y="3435436"/>
        <a:ext cx="7567612" cy="273476"/>
      </dsp:txXfrm>
    </dsp:sp>
    <dsp:sp modelId="{14977274-8D6A-4CFA-A774-1FC2D618729B}">
      <dsp:nvSpPr>
        <dsp:cNvPr id="0" name=""/>
        <dsp:cNvSpPr/>
      </dsp:nvSpPr>
      <dsp:spPr>
        <a:xfrm>
          <a:off x="0" y="3708990"/>
          <a:ext cx="7567612" cy="46770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rgbClr val="000099"/>
              </a:solidFill>
            </a:rPr>
            <a:t>Проект бюджета утверждается  Советом депутатов Сепычевского сельского поселения Пермского края в форме Решения.</a:t>
          </a:r>
          <a:endParaRPr lang="ru-RU" sz="1500" kern="1200" dirty="0">
            <a:solidFill>
              <a:srgbClr val="000099"/>
            </a:solidFill>
          </a:endParaRPr>
        </a:p>
      </dsp:txBody>
      <dsp:txXfrm>
        <a:off x="0" y="3708990"/>
        <a:ext cx="7567612" cy="467709"/>
      </dsp:txXfrm>
    </dsp:sp>
    <dsp:sp modelId="{5090340F-EBC1-4908-BECD-DF0A56181FD2}">
      <dsp:nvSpPr>
        <dsp:cNvPr id="0" name=""/>
        <dsp:cNvSpPr/>
      </dsp:nvSpPr>
      <dsp:spPr>
        <a:xfrm rot="10800000">
          <a:off x="0" y="1549008"/>
          <a:ext cx="7567612" cy="1901678"/>
        </a:xfrm>
        <a:prstGeom prst="upArrowCallou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cap="none" spc="0" dirty="0" smtClean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Рассмотрение проекта бюджета</a:t>
          </a:r>
          <a:endParaRPr lang="ru-RU" sz="1200" b="1" kern="1200" cap="none" spc="0" dirty="0">
            <a:ln w="12700">
              <a:solidFill>
                <a:srgbClr val="7030A0"/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 rot="-10800000">
        <a:off x="0" y="1549008"/>
        <a:ext cx="7567612" cy="667489"/>
      </dsp:txXfrm>
    </dsp:sp>
    <dsp:sp modelId="{320135AB-CEB1-4833-920E-ECD187759AEB}">
      <dsp:nvSpPr>
        <dsp:cNvPr id="0" name=""/>
        <dsp:cNvSpPr/>
      </dsp:nvSpPr>
      <dsp:spPr>
        <a:xfrm>
          <a:off x="0" y="2155152"/>
          <a:ext cx="7567612" cy="861515"/>
        </a:xfrm>
        <a:prstGeom prst="rect">
          <a:avLst/>
        </a:prstGeom>
        <a:solidFill>
          <a:schemeClr val="accent2">
            <a:tint val="40000"/>
            <a:alpha val="90000"/>
            <a:hueOff val="2512910"/>
            <a:satOff val="-2189"/>
            <a:lumOff val="-3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2512910"/>
              <a:satOff val="-2189"/>
              <a:lumOff val="-3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rgbClr val="000099"/>
              </a:solidFill>
            </a:rPr>
            <a:t>Сформированный проект муниципального бюджета :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rgbClr val="000099"/>
              </a:solidFill>
            </a:rPr>
            <a:t>Вносится на рассмотрение в Совет депутатов Сепычевского сельского поселения Пермского края.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rgbClr val="000099"/>
              </a:solidFill>
            </a:rPr>
            <a:t>По проекту муниципального бюджета проводятся публичные слушания. Направляется  в контрольно- счетную палату </a:t>
          </a:r>
          <a:r>
            <a:rPr lang="ru-RU" sz="1100" kern="1200" dirty="0" err="1" smtClean="0">
              <a:solidFill>
                <a:srgbClr val="000099"/>
              </a:solidFill>
            </a:rPr>
            <a:t>Верещагинского</a:t>
          </a:r>
          <a:r>
            <a:rPr lang="ru-RU" sz="1100" kern="1200" dirty="0" smtClean="0">
              <a:solidFill>
                <a:srgbClr val="000099"/>
              </a:solidFill>
            </a:rPr>
            <a:t> муниципального района и Министерство финансов Пермского края для подготовки заключения на проект.</a:t>
          </a:r>
          <a:endParaRPr lang="ru-RU" sz="1100" kern="1200" dirty="0">
            <a:solidFill>
              <a:srgbClr val="000099"/>
            </a:solidFill>
          </a:endParaRPr>
        </a:p>
      </dsp:txBody>
      <dsp:txXfrm>
        <a:off x="0" y="2155152"/>
        <a:ext cx="7567612" cy="861515"/>
      </dsp:txXfrm>
    </dsp:sp>
    <dsp:sp modelId="{402551BF-9B21-4F2B-8F70-C4E246D72254}">
      <dsp:nvSpPr>
        <dsp:cNvPr id="0" name=""/>
        <dsp:cNvSpPr/>
      </dsp:nvSpPr>
      <dsp:spPr>
        <a:xfrm rot="10800000">
          <a:off x="0" y="482"/>
          <a:ext cx="7567612" cy="1563777"/>
        </a:xfrm>
        <a:prstGeom prst="upArrowCallou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cap="none" spc="0" dirty="0" smtClean="0">
              <a:ln w="12700">
                <a:solidFill>
                  <a:srgbClr val="7030A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Составление проекта бюджета</a:t>
          </a:r>
          <a:endParaRPr lang="ru-RU" sz="1200" b="1" kern="1200" cap="none" spc="0" dirty="0">
            <a:ln w="12700">
              <a:solidFill>
                <a:srgbClr val="7030A0"/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 rot="-10800000">
        <a:off x="0" y="482"/>
        <a:ext cx="7567612" cy="548886"/>
      </dsp:txXfrm>
    </dsp:sp>
    <dsp:sp modelId="{5D4E7E6A-B862-4EEB-B652-B5DE454B0CC3}">
      <dsp:nvSpPr>
        <dsp:cNvPr id="0" name=""/>
        <dsp:cNvSpPr/>
      </dsp:nvSpPr>
      <dsp:spPr>
        <a:xfrm>
          <a:off x="0" y="549368"/>
          <a:ext cx="7567612" cy="467569"/>
        </a:xfrm>
        <a:prstGeom prst="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u="none" kern="1200" dirty="0" smtClean="0">
              <a:solidFill>
                <a:srgbClr val="000099"/>
              </a:solidFill>
            </a:rPr>
            <a:t>Непосредственное составление бюджета осуществляет администрация Сепычевского сельского поселения Пермского края</a:t>
          </a:r>
        </a:p>
      </dsp:txBody>
      <dsp:txXfrm>
        <a:off x="0" y="549368"/>
        <a:ext cx="7567612" cy="4675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0E21EC-FBA9-495D-8C5C-093B388C1583}">
      <dsp:nvSpPr>
        <dsp:cNvPr id="0" name=""/>
        <dsp:cNvSpPr/>
      </dsp:nvSpPr>
      <dsp:spPr>
        <a:xfrm>
          <a:off x="7034718" y="2390131"/>
          <a:ext cx="91440" cy="4451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517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2D73DC-059E-44C5-8FD4-999386190053}">
      <dsp:nvSpPr>
        <dsp:cNvPr id="0" name=""/>
        <dsp:cNvSpPr/>
      </dsp:nvSpPr>
      <dsp:spPr>
        <a:xfrm>
          <a:off x="4400804" y="972967"/>
          <a:ext cx="2679633" cy="4451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3374"/>
              </a:lnTo>
              <a:lnTo>
                <a:pt x="2679633" y="303374"/>
              </a:lnTo>
              <a:lnTo>
                <a:pt x="2679633" y="44517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11908F-0E6D-49AF-AA29-A324B5084AEC}">
      <dsp:nvSpPr>
        <dsp:cNvPr id="0" name=""/>
        <dsp:cNvSpPr/>
      </dsp:nvSpPr>
      <dsp:spPr>
        <a:xfrm>
          <a:off x="4589368" y="2390131"/>
          <a:ext cx="91440" cy="4451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517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3CD396-2A6A-47BC-A23F-44445CF3E59F}">
      <dsp:nvSpPr>
        <dsp:cNvPr id="0" name=""/>
        <dsp:cNvSpPr/>
      </dsp:nvSpPr>
      <dsp:spPr>
        <a:xfrm>
          <a:off x="4400804" y="972967"/>
          <a:ext cx="234283" cy="4451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3374"/>
              </a:lnTo>
              <a:lnTo>
                <a:pt x="234283" y="303374"/>
              </a:lnTo>
              <a:lnTo>
                <a:pt x="234283" y="44517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7238C8-06C2-42FA-B04C-E2B8A52452BA}">
      <dsp:nvSpPr>
        <dsp:cNvPr id="0" name=""/>
        <dsp:cNvSpPr/>
      </dsp:nvSpPr>
      <dsp:spPr>
        <a:xfrm>
          <a:off x="1600355" y="2390131"/>
          <a:ext cx="91440" cy="4451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517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900CA7-6F5A-47C0-8B44-2738194FBB5B}">
      <dsp:nvSpPr>
        <dsp:cNvPr id="0" name=""/>
        <dsp:cNvSpPr/>
      </dsp:nvSpPr>
      <dsp:spPr>
        <a:xfrm>
          <a:off x="1646075" y="972967"/>
          <a:ext cx="2754729" cy="445175"/>
        </a:xfrm>
        <a:custGeom>
          <a:avLst/>
          <a:gdLst/>
          <a:ahLst/>
          <a:cxnLst/>
          <a:rect l="0" t="0" r="0" b="0"/>
          <a:pathLst>
            <a:path>
              <a:moveTo>
                <a:pt x="2754729" y="0"/>
              </a:moveTo>
              <a:lnTo>
                <a:pt x="2754729" y="303374"/>
              </a:lnTo>
              <a:lnTo>
                <a:pt x="0" y="303374"/>
              </a:lnTo>
              <a:lnTo>
                <a:pt x="0" y="44517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055C8D-4174-4B25-9580-753E0BC84A17}">
      <dsp:nvSpPr>
        <dsp:cNvPr id="0" name=""/>
        <dsp:cNvSpPr/>
      </dsp:nvSpPr>
      <dsp:spPr>
        <a:xfrm>
          <a:off x="3635459" y="979"/>
          <a:ext cx="1530690" cy="9719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E2EE11-A3BB-4C56-A576-5CEF0FF85384}">
      <dsp:nvSpPr>
        <dsp:cNvPr id="0" name=""/>
        <dsp:cNvSpPr/>
      </dsp:nvSpPr>
      <dsp:spPr>
        <a:xfrm>
          <a:off x="3805536" y="162552"/>
          <a:ext cx="1530690" cy="9719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Narrow" pitchFamily="34" charset="0"/>
            </a:rPr>
            <a:t>Доходы бюджета</a:t>
          </a:r>
          <a:endParaRPr lang="ru-RU" sz="2400" b="1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rgbClr val="FF0000"/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Arial Narrow" pitchFamily="34" charset="0"/>
          </a:endParaRPr>
        </a:p>
      </dsp:txBody>
      <dsp:txXfrm>
        <a:off x="3834005" y="191021"/>
        <a:ext cx="1473752" cy="915050"/>
      </dsp:txXfrm>
    </dsp:sp>
    <dsp:sp modelId="{E5F18CE2-5EDF-46B5-B028-A5F91353782B}">
      <dsp:nvSpPr>
        <dsp:cNvPr id="0" name=""/>
        <dsp:cNvSpPr/>
      </dsp:nvSpPr>
      <dsp:spPr>
        <a:xfrm>
          <a:off x="880730" y="1418143"/>
          <a:ext cx="1530690" cy="9719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D705784-9384-45F5-8E37-98865C22484D}">
      <dsp:nvSpPr>
        <dsp:cNvPr id="0" name=""/>
        <dsp:cNvSpPr/>
      </dsp:nvSpPr>
      <dsp:spPr>
        <a:xfrm>
          <a:off x="1050807" y="1579716"/>
          <a:ext cx="1530690" cy="9719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99"/>
              </a:solidFill>
              <a:latin typeface="Arial Narrow" pitchFamily="34" charset="0"/>
            </a:rPr>
            <a:t>Налоговые доходы</a:t>
          </a:r>
          <a:endParaRPr lang="ru-RU" sz="1800" kern="1200" dirty="0">
            <a:solidFill>
              <a:srgbClr val="000099"/>
            </a:solidFill>
            <a:latin typeface="Arial Narrow" pitchFamily="34" charset="0"/>
          </a:endParaRPr>
        </a:p>
      </dsp:txBody>
      <dsp:txXfrm>
        <a:off x="1079276" y="1608185"/>
        <a:ext cx="1473752" cy="915050"/>
      </dsp:txXfrm>
    </dsp:sp>
    <dsp:sp modelId="{5D84A4CD-8A37-47E0-89CD-575FA91A9807}">
      <dsp:nvSpPr>
        <dsp:cNvPr id="0" name=""/>
        <dsp:cNvSpPr/>
      </dsp:nvSpPr>
      <dsp:spPr>
        <a:xfrm>
          <a:off x="45945" y="2835307"/>
          <a:ext cx="3200260" cy="17572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DB29B6F-F1DA-4CC3-A468-A2145D4D1320}">
      <dsp:nvSpPr>
        <dsp:cNvPr id="0" name=""/>
        <dsp:cNvSpPr/>
      </dsp:nvSpPr>
      <dsp:spPr>
        <a:xfrm>
          <a:off x="216022" y="2996880"/>
          <a:ext cx="3200260" cy="17572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50" kern="1200" dirty="0" smtClean="0">
            <a:latin typeface="Arial Narrow" pitchFamily="34" charset="0"/>
          </a:endParaRPr>
        </a:p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50" kern="1200" dirty="0" smtClean="0">
            <a:latin typeface="Arial Narrow" pitchFamily="34" charset="0"/>
          </a:endParaRPr>
        </a:p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50" b="1" kern="1200" dirty="0" smtClean="0">
              <a:latin typeface="Arial Narrow" pitchFamily="34" charset="0"/>
            </a:rPr>
            <a:t>Поступления от уплаты налогов, установленных Налоговым кодексом РФ</a:t>
          </a:r>
          <a:r>
            <a:rPr lang="ru-RU" sz="1150" kern="1200" dirty="0" smtClean="0">
              <a:latin typeface="Arial Narrow" pitchFamily="34" charset="0"/>
            </a:rPr>
            <a:t>, например:</a:t>
          </a:r>
        </a:p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50" kern="1200" dirty="0" smtClean="0">
              <a:latin typeface="Arial Narrow" pitchFamily="34" charset="0"/>
            </a:rPr>
            <a:t>- налог на доходы физических лиц;</a:t>
          </a:r>
        </a:p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50" kern="1200" dirty="0" smtClean="0">
              <a:latin typeface="Arial Narrow" pitchFamily="34" charset="0"/>
            </a:rPr>
            <a:t>- акцизы;</a:t>
          </a:r>
        </a:p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50" kern="1200" dirty="0" smtClean="0">
              <a:latin typeface="Arial Narrow" pitchFamily="34" charset="0"/>
            </a:rPr>
            <a:t>- земельный налог;</a:t>
          </a:r>
        </a:p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50" kern="1200" dirty="0" smtClean="0">
              <a:latin typeface="Arial Narrow" pitchFamily="34" charset="0"/>
            </a:rPr>
            <a:t>- налог на имущество физических лиц;</a:t>
          </a:r>
        </a:p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50" kern="1200" dirty="0" smtClean="0">
              <a:latin typeface="Arial Narrow" pitchFamily="34" charset="0"/>
            </a:rPr>
            <a:t>- ЕСХН;</a:t>
          </a:r>
        </a:p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50" kern="1200" dirty="0" smtClean="0">
              <a:latin typeface="Arial Narrow" pitchFamily="34" charset="0"/>
            </a:rPr>
            <a:t>- ЕНВД.</a:t>
          </a:r>
        </a:p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50" kern="1200" dirty="0" smtClean="0">
            <a:latin typeface="Arial Narrow" pitchFamily="34" charset="0"/>
          </a:endParaRPr>
        </a:p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50" kern="1200" dirty="0">
            <a:latin typeface="Arial Narrow" pitchFamily="34" charset="0"/>
          </a:endParaRPr>
        </a:p>
      </dsp:txBody>
      <dsp:txXfrm>
        <a:off x="267491" y="3048349"/>
        <a:ext cx="3097322" cy="1654358"/>
      </dsp:txXfrm>
    </dsp:sp>
    <dsp:sp modelId="{9DBA8D0C-96EE-411B-A461-965FA649BE71}">
      <dsp:nvSpPr>
        <dsp:cNvPr id="0" name=""/>
        <dsp:cNvSpPr/>
      </dsp:nvSpPr>
      <dsp:spPr>
        <a:xfrm>
          <a:off x="3869743" y="1418143"/>
          <a:ext cx="1530690" cy="9719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910FF8-F322-419C-BC72-2403F35C9BD7}">
      <dsp:nvSpPr>
        <dsp:cNvPr id="0" name=""/>
        <dsp:cNvSpPr/>
      </dsp:nvSpPr>
      <dsp:spPr>
        <a:xfrm>
          <a:off x="4039820" y="1579716"/>
          <a:ext cx="1530690" cy="9719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99"/>
              </a:solidFill>
              <a:latin typeface="Arial Narrow" pitchFamily="34" charset="0"/>
            </a:rPr>
            <a:t>Неналоговые доходы</a:t>
          </a:r>
          <a:endParaRPr lang="ru-RU" sz="1800" kern="1200" dirty="0">
            <a:solidFill>
              <a:srgbClr val="000099"/>
            </a:solidFill>
            <a:latin typeface="Arial Narrow" pitchFamily="34" charset="0"/>
          </a:endParaRPr>
        </a:p>
      </dsp:txBody>
      <dsp:txXfrm>
        <a:off x="4068289" y="1608185"/>
        <a:ext cx="1473752" cy="915050"/>
      </dsp:txXfrm>
    </dsp:sp>
    <dsp:sp modelId="{90D21978-0A62-45D4-BDD3-DE35B14FD87E}">
      <dsp:nvSpPr>
        <dsp:cNvPr id="0" name=""/>
        <dsp:cNvSpPr/>
      </dsp:nvSpPr>
      <dsp:spPr>
        <a:xfrm>
          <a:off x="3586359" y="2835307"/>
          <a:ext cx="2097459" cy="17784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10C9AFE-30FA-4AF7-BDC0-A827115AA871}">
      <dsp:nvSpPr>
        <dsp:cNvPr id="0" name=""/>
        <dsp:cNvSpPr/>
      </dsp:nvSpPr>
      <dsp:spPr>
        <a:xfrm>
          <a:off x="3756435" y="2996880"/>
          <a:ext cx="2097459" cy="17784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50" kern="1200" dirty="0" smtClean="0">
              <a:latin typeface="Arial Narrow" pitchFamily="34" charset="0"/>
            </a:rPr>
            <a:t>- доходы от реализации имущества;</a:t>
          </a:r>
        </a:p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50" kern="1200" dirty="0" smtClean="0">
              <a:latin typeface="Arial Narrow" pitchFamily="34" charset="0"/>
            </a:rPr>
            <a:t>- доходы от использования имущества;</a:t>
          </a:r>
        </a:p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50" kern="1200" dirty="0" smtClean="0">
              <a:latin typeface="Arial Narrow" pitchFamily="34" charset="0"/>
            </a:rPr>
            <a:t>- платежи при пользовании природными ресурсами;</a:t>
          </a:r>
        </a:p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50" kern="1200" dirty="0" smtClean="0">
              <a:latin typeface="Arial Narrow" pitchFamily="34" charset="0"/>
            </a:rPr>
            <a:t>- доходы от оказания платных услуг и компенсации затрат государства.</a:t>
          </a:r>
          <a:endParaRPr lang="ru-RU" sz="1150" kern="1200" dirty="0">
            <a:latin typeface="Arial Narrow" pitchFamily="34" charset="0"/>
          </a:endParaRPr>
        </a:p>
      </dsp:txBody>
      <dsp:txXfrm>
        <a:off x="3808523" y="3048968"/>
        <a:ext cx="1993283" cy="1674251"/>
      </dsp:txXfrm>
    </dsp:sp>
    <dsp:sp modelId="{C601A861-00D5-417B-AE11-D1739CB0BEB6}">
      <dsp:nvSpPr>
        <dsp:cNvPr id="0" name=""/>
        <dsp:cNvSpPr/>
      </dsp:nvSpPr>
      <dsp:spPr>
        <a:xfrm>
          <a:off x="6239997" y="1418143"/>
          <a:ext cx="1680881" cy="9719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7D135E-4AEB-4F03-8099-1442F8F76154}">
      <dsp:nvSpPr>
        <dsp:cNvPr id="0" name=""/>
        <dsp:cNvSpPr/>
      </dsp:nvSpPr>
      <dsp:spPr>
        <a:xfrm>
          <a:off x="6410074" y="1579716"/>
          <a:ext cx="1680881" cy="9719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99"/>
              </a:solidFill>
              <a:latin typeface="Arial Narrow" pitchFamily="34" charset="0"/>
            </a:rPr>
            <a:t>Безвозмездные поступления</a:t>
          </a:r>
          <a:endParaRPr lang="ru-RU" sz="1800" kern="1200" dirty="0">
            <a:solidFill>
              <a:srgbClr val="000099"/>
            </a:solidFill>
            <a:latin typeface="Arial Narrow" pitchFamily="34" charset="0"/>
          </a:endParaRPr>
        </a:p>
      </dsp:txBody>
      <dsp:txXfrm>
        <a:off x="6438543" y="1608185"/>
        <a:ext cx="1623943" cy="915050"/>
      </dsp:txXfrm>
    </dsp:sp>
    <dsp:sp modelId="{971293D7-0F5E-4996-AA62-D40BDB5279D5}">
      <dsp:nvSpPr>
        <dsp:cNvPr id="0" name=""/>
        <dsp:cNvSpPr/>
      </dsp:nvSpPr>
      <dsp:spPr>
        <a:xfrm>
          <a:off x="6023971" y="2835307"/>
          <a:ext cx="2112934" cy="17875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779066-C374-418C-AC83-37F61A187AF7}">
      <dsp:nvSpPr>
        <dsp:cNvPr id="0" name=""/>
        <dsp:cNvSpPr/>
      </dsp:nvSpPr>
      <dsp:spPr>
        <a:xfrm>
          <a:off x="6194048" y="2996880"/>
          <a:ext cx="2112934" cy="17875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50" b="1" kern="1200" dirty="0" smtClean="0">
              <a:latin typeface="Arial Narrow" pitchFamily="34" charset="0"/>
            </a:rPr>
            <a:t>Поступления от других бюджетов бюджетной системы (межбюджетные трансферты), организаций, граждан (кроме налоговых и неналоговых доходов).</a:t>
          </a:r>
          <a:endParaRPr lang="ru-RU" sz="1150" b="1" kern="1200" dirty="0">
            <a:latin typeface="Arial Narrow" pitchFamily="34" charset="0"/>
          </a:endParaRPr>
        </a:p>
      </dsp:txBody>
      <dsp:txXfrm>
        <a:off x="6246403" y="3049235"/>
        <a:ext cx="2008224" cy="16828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F3C1A-AC49-494B-A383-CB6042CC475C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5841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DB4CC-DE52-4EBD-9948-4ADE97CBE773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299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EDE5A-7146-4421-B504-A8392E92C33D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1746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D52F0-CCB6-460C-AA39-E966478B8248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4328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9C31E-8591-431E-BC21-2F250BB5BE8A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3883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9CC5C-48FC-4350-967A-8B776A8C7756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2114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D6C73-A6B2-4285-B645-41E58CACD4EF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6504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09D64-91A2-4796-B3C0-198DA1018FD8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036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E6F55-7AC7-403E-8B5D-C2DD25CD8547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2381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9D007-66DF-4CC1-B2BD-3ED7BE9A536E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9678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DC491-4A2C-4E94-AF56-D1245911A30E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819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26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>
                  <a:shade val="50000"/>
                </a:prstClr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>
                  <a:shade val="50000"/>
                </a:prstClr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956911-69BC-40A6-816A-ED3E78BF610A}" type="slidenum">
              <a:rPr lang="ru-RU">
                <a:solidFill>
                  <a:prstClr val="white">
                    <a:shade val="50000"/>
                  </a:prstClr>
                </a:solidFill>
                <a:latin typeface="Tahoma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  <a:latin typeface="Tahom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735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1.docx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Schoolbook" pitchFamily="18" charset="0"/>
                <a:ea typeface="MingLiU_HKSCS-ExtB" pitchFamily="18" charset="-120"/>
              </a:rPr>
              <a:t>БЮДЖЕТ ДЛЯ</a:t>
            </a:r>
            <a:br>
              <a:rPr lang="ru-RU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Schoolbook" pitchFamily="18" charset="0"/>
                <a:ea typeface="MingLiU_HKSCS-ExtB" pitchFamily="18" charset="-120"/>
              </a:rPr>
            </a:br>
            <a:r>
              <a:rPr lang="ru-RU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entury Schoolbook" pitchFamily="18" charset="0"/>
                <a:ea typeface="MingLiU_HKSCS-ExtB" pitchFamily="18" charset="-120"/>
              </a:rPr>
              <a:t>ГРАЖДАН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1296144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</a:rPr>
              <a:t>к проекту Решения </a:t>
            </a:r>
            <a:r>
              <a:rPr lang="ru-RU" sz="16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1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</a:rPr>
              <a:t>Совета депутатов Сепычевского сельского поселения «О бюджете МО  «Сепычевское сельское поселение на 2018 год и на плановый период 2019 и 2020 годов»</a:t>
            </a:r>
            <a:endParaRPr lang="ru-RU" sz="1600" b="1" dirty="0">
              <a:ln w="12700">
                <a:noFill/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1030" name="Picture 6" descr="C:\Users\USER\Desktop\презентация\t03204p001b.jpg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740898"/>
            <a:ext cx="2952328" cy="19050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USER\Desktop\презентация\aaa_25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749164" y="5157192"/>
            <a:ext cx="2232248" cy="12601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5055410"/>
              </p:ext>
            </p:extLst>
          </p:nvPr>
        </p:nvGraphicFramePr>
        <p:xfrm>
          <a:off x="3209925" y="764704"/>
          <a:ext cx="5934075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Документ" r:id="rId4" imgW="5934816" imgH="952237" progId="Word.Document.12">
                  <p:embed/>
                </p:oleObj>
              </mc:Choice>
              <mc:Fallback>
                <p:oleObj name="Документ" r:id="rId4" imgW="5934816" imgH="952237" progId="Word.Document.12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9925" y="764704"/>
                        <a:ext cx="5934075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778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6896967"/>
              </p:ext>
            </p:extLst>
          </p:nvPr>
        </p:nvGraphicFramePr>
        <p:xfrm>
          <a:off x="755576" y="2564904"/>
          <a:ext cx="7560840" cy="3816424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152128"/>
                <a:gridCol w="1224136"/>
                <a:gridCol w="792088"/>
                <a:gridCol w="1296144"/>
                <a:gridCol w="864096"/>
                <a:gridCol w="1296144"/>
                <a:gridCol w="936104"/>
              </a:tblGrid>
              <a:tr h="10752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  <a:latin typeface="Arial Narrow" pitchFamily="34" charset="0"/>
                        </a:rPr>
                        <a:t>Наименование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  <a:latin typeface="Arial Narrow" pitchFamily="34" charset="0"/>
                        </a:rPr>
                        <a:t>Сумма на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Arial Narrow" pitchFamily="34" charset="0"/>
                        </a:rPr>
                        <a:t>2018</a:t>
                      </a:r>
                      <a:r>
                        <a:rPr lang="ru-RU" sz="1400" b="1" baseline="0" dirty="0" smtClean="0">
                          <a:solidFill>
                            <a:srgbClr val="7030A0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Arial Narrow" pitchFamily="34" charset="0"/>
                        </a:rPr>
                        <a:t>год</a:t>
                      </a: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  <a:latin typeface="Arial Narrow" pitchFamily="34" charset="0"/>
                        </a:rPr>
                        <a:t>, </a:t>
                      </a:r>
                      <a:r>
                        <a:rPr lang="ru-RU" sz="1400" b="1" dirty="0" err="1" smtClean="0">
                          <a:solidFill>
                            <a:srgbClr val="7030A0"/>
                          </a:solidFill>
                          <a:effectLst/>
                          <a:latin typeface="Arial Narrow" pitchFamily="34" charset="0"/>
                        </a:rPr>
                        <a:t>тыс.рублей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  <a:latin typeface="Arial Narrow" pitchFamily="34" charset="0"/>
                        </a:rPr>
                        <a:t>Удельный вес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Arial Narrow" pitchFamily="34" charset="0"/>
                        </a:rPr>
                        <a:t>, %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Arial Narrow" pitchFamily="34" charset="0"/>
                        </a:rPr>
                        <a:t>Сумма на 2019</a:t>
                      </a:r>
                      <a:r>
                        <a:rPr lang="ru-RU" sz="1400" b="1" baseline="0" dirty="0" smtClean="0">
                          <a:solidFill>
                            <a:srgbClr val="7030A0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Arial Narrow" pitchFamily="34" charset="0"/>
                        </a:rPr>
                        <a:t>год, </a:t>
                      </a:r>
                      <a:r>
                        <a:rPr lang="ru-RU" sz="1400" b="1" dirty="0" err="1" smtClean="0">
                          <a:solidFill>
                            <a:srgbClr val="7030A0"/>
                          </a:solidFill>
                          <a:effectLst/>
                          <a:latin typeface="Arial Narrow" pitchFamily="34" charset="0"/>
                        </a:rPr>
                        <a:t>тыс.рублей</a:t>
                      </a:r>
                      <a:endParaRPr lang="ru-RU" sz="1400" b="1" dirty="0" smtClean="0">
                        <a:solidFill>
                          <a:srgbClr val="7030A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Удельный вес, 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Arial Narrow" pitchFamily="34" charset="0"/>
                        </a:rPr>
                        <a:t>Сумма на 2020</a:t>
                      </a:r>
                      <a:r>
                        <a:rPr lang="ru-RU" sz="1400" b="1" baseline="0" dirty="0" smtClean="0">
                          <a:solidFill>
                            <a:srgbClr val="7030A0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Arial Narrow" pitchFamily="34" charset="0"/>
                        </a:rPr>
                        <a:t>год, </a:t>
                      </a:r>
                      <a:r>
                        <a:rPr lang="ru-RU" sz="1400" b="1" dirty="0" err="1" smtClean="0">
                          <a:solidFill>
                            <a:srgbClr val="7030A0"/>
                          </a:solidFill>
                          <a:effectLst/>
                          <a:latin typeface="Arial Narrow" pitchFamily="34" charset="0"/>
                        </a:rPr>
                        <a:t>тыс.рублей</a:t>
                      </a:r>
                      <a:endParaRPr lang="ru-RU" sz="1400" b="1" dirty="0" smtClean="0">
                        <a:solidFill>
                          <a:srgbClr val="7030A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Arial Narrow" pitchFamily="34" charset="0"/>
                        </a:rPr>
                        <a:t>Удельный вес, %</a:t>
                      </a:r>
                      <a:endParaRPr lang="ru-RU" sz="1400" b="1" dirty="0" smtClean="0">
                        <a:solidFill>
                          <a:srgbClr val="7030A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19050" marR="19050" marT="0" marB="0"/>
                </a:tc>
              </a:tr>
              <a:tr h="11569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itchFamily="34" charset="0"/>
                        </a:rPr>
                        <a:t>Безвозмездные поступления ВСЕГО, в том </a:t>
                      </a:r>
                      <a:r>
                        <a:rPr lang="ru-RU" sz="1200" dirty="0" smtClean="0">
                          <a:effectLst/>
                          <a:latin typeface="Arial Narrow" pitchFamily="34" charset="0"/>
                        </a:rPr>
                        <a:t>числе:</a:t>
                      </a:r>
                      <a:endParaRPr lang="ru-RU" sz="1200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+mn-cs"/>
                        </a:rPr>
                        <a:t>9866,9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 Narrow" pitchFamily="34" charset="0"/>
                        <a:ea typeface="Times New Roman"/>
                        <a:cs typeface="+mn-cs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+mn-cs"/>
                        </a:rPr>
                        <a:t>100</a:t>
                      </a: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+mn-cs"/>
                        </a:rPr>
                        <a:t>9041,2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 Narrow" pitchFamily="34" charset="0"/>
                        <a:ea typeface="Times New Roman"/>
                        <a:cs typeface="+mn-cs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+mn-cs"/>
                        </a:rPr>
                        <a:t>100</a:t>
                      </a: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+mn-cs"/>
                        </a:rPr>
                        <a:t>9381,2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 Narrow" pitchFamily="34" charset="0"/>
                        <a:ea typeface="Times New Roman"/>
                        <a:cs typeface="+mn-cs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+mn-cs"/>
                        </a:rPr>
                        <a:t>100</a:t>
                      </a:r>
                    </a:p>
                  </a:txBody>
                  <a:tcPr marL="19050" marR="19050" marT="0" marB="0"/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Arial Narrow" pitchFamily="34" charset="0"/>
                        </a:rPr>
                        <a:t>дотации</a:t>
                      </a:r>
                      <a:endParaRPr lang="ru-RU" sz="1200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+mn-cs"/>
                        </a:rPr>
                        <a:t>9587,3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 Narrow" pitchFamily="34" charset="0"/>
                        <a:ea typeface="Times New Roman"/>
                        <a:cs typeface="+mn-cs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+mn-cs"/>
                        </a:rPr>
                        <a:t>97,2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 Narrow" pitchFamily="34" charset="0"/>
                        <a:ea typeface="Times New Roman"/>
                        <a:cs typeface="+mn-cs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+mn-cs"/>
                        </a:rPr>
                        <a:t>8759,4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 Narrow" pitchFamily="34" charset="0"/>
                        <a:ea typeface="Times New Roman"/>
                        <a:cs typeface="+mn-cs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+mn-cs"/>
                        </a:rPr>
                        <a:t>96,9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 Narrow" pitchFamily="34" charset="0"/>
                        <a:ea typeface="Times New Roman"/>
                        <a:cs typeface="+mn-cs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+mn-cs"/>
                        </a:rPr>
                        <a:t>9092,1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 Narrow" pitchFamily="34" charset="0"/>
                        <a:ea typeface="Times New Roman"/>
                        <a:cs typeface="+mn-cs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+mn-cs"/>
                        </a:rPr>
                        <a:t>97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 Narrow" pitchFamily="34" charset="0"/>
                        <a:ea typeface="Times New Roman"/>
                        <a:cs typeface="+mn-cs"/>
                      </a:endParaRPr>
                    </a:p>
                  </a:txBody>
                  <a:tcPr marL="19050" marR="19050" marT="0" marB="0"/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Arial Narrow" pitchFamily="34" charset="0"/>
                          <a:ea typeface="Times New Roman"/>
                        </a:rPr>
                        <a:t>субсидии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+mn-cs"/>
                        </a:rPr>
                        <a:t>0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 Narrow" pitchFamily="34" charset="0"/>
                        <a:ea typeface="Times New Roman"/>
                        <a:cs typeface="+mn-cs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+mn-cs"/>
                        </a:rPr>
                        <a:t>0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 Narrow" pitchFamily="34" charset="0"/>
                        <a:ea typeface="Times New Roman"/>
                        <a:cs typeface="+mn-cs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+mn-cs"/>
                        </a:rPr>
                        <a:t>0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 Narrow" pitchFamily="34" charset="0"/>
                        <a:ea typeface="Times New Roman"/>
                        <a:cs typeface="+mn-cs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+mn-cs"/>
                        </a:rPr>
                        <a:t>0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 Narrow" pitchFamily="34" charset="0"/>
                        <a:ea typeface="Times New Roman"/>
                        <a:cs typeface="+mn-cs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+mn-cs"/>
                        </a:rPr>
                        <a:t>0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 Narrow" pitchFamily="34" charset="0"/>
                        <a:ea typeface="Times New Roman"/>
                        <a:cs typeface="+mn-cs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+mn-cs"/>
                        </a:rPr>
                        <a:t>0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 Narrow" pitchFamily="34" charset="0"/>
                        <a:ea typeface="Times New Roman"/>
                        <a:cs typeface="+mn-cs"/>
                      </a:endParaRPr>
                    </a:p>
                  </a:txBody>
                  <a:tcPr marL="19050" marR="19050" marT="0" marB="0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 Narrow" pitchFamily="34" charset="0"/>
                          <a:ea typeface="Times New Roman"/>
                        </a:rPr>
                        <a:t>субвенции</a:t>
                      </a:r>
                      <a:endParaRPr lang="ru-RU" sz="1200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+mn-cs"/>
                        </a:rPr>
                        <a:t>279,6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 Narrow" pitchFamily="34" charset="0"/>
                        <a:ea typeface="Times New Roman"/>
                        <a:cs typeface="+mn-cs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+mn-cs"/>
                        </a:rPr>
                        <a:t>2,8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 Narrow" pitchFamily="34" charset="0"/>
                        <a:ea typeface="Times New Roman"/>
                        <a:cs typeface="+mn-cs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+mn-cs"/>
                        </a:rPr>
                        <a:t>281,8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 Narrow" pitchFamily="34" charset="0"/>
                        <a:ea typeface="Times New Roman"/>
                        <a:cs typeface="+mn-cs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+mn-cs"/>
                        </a:rPr>
                        <a:t>3,1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 Narrow" pitchFamily="34" charset="0"/>
                        <a:ea typeface="Times New Roman"/>
                        <a:cs typeface="+mn-cs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+mn-cs"/>
                        </a:rPr>
                        <a:t>289,1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 Narrow" pitchFamily="34" charset="0"/>
                        <a:ea typeface="Times New Roman"/>
                        <a:cs typeface="+mn-cs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+mn-cs"/>
                        </a:rPr>
                        <a:t>3,0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 Narrow" pitchFamily="34" charset="0"/>
                        <a:ea typeface="Times New Roman"/>
                        <a:cs typeface="+mn-cs"/>
                      </a:endParaRPr>
                    </a:p>
                  </a:txBody>
                  <a:tcPr marL="19050" marR="19050" marT="0" marB="0"/>
                </a:tc>
              </a:tr>
            </a:tbl>
          </a:graphicData>
        </a:graphic>
      </p:graphicFrame>
      <p:sp>
        <p:nvSpPr>
          <p:cNvPr id="6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44408" y="260648"/>
            <a:ext cx="648072" cy="216024"/>
          </a:xfr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fld id="{B19B0651-EE4F-4900-A07F-96A6BFA9D0F0}" type="slidenum">
              <a:rPr lang="ru-RU" sz="1400" b="1" smtClean="0">
                <a:solidFill>
                  <a:srgbClr val="000099"/>
                </a:solidFill>
                <a:latin typeface="Monotype Corsiva" pitchFamily="66" charset="0"/>
              </a:rPr>
              <a:t>10</a:t>
            </a:fld>
            <a:endParaRPr lang="ru-RU" sz="1400" b="1" dirty="0">
              <a:solidFill>
                <a:srgbClr val="000099"/>
              </a:solidFill>
              <a:latin typeface="Monotype Corsiva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548680"/>
            <a:ext cx="7416824" cy="1152128"/>
          </a:xfrm>
        </p:spPr>
        <p:txBody>
          <a:bodyPr>
            <a:normAutofit fontScale="90000"/>
          </a:bodyPr>
          <a:lstStyle/>
          <a:p>
            <a:r>
              <a:rPr lang="x-none" sz="27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Структура безвозмездных </a:t>
            </a:r>
            <a:r>
              <a:rPr lang="x-none" sz="27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поступлений</a:t>
            </a:r>
            <a:r>
              <a:rPr lang="ru-RU" sz="27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x-none" sz="27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x-none" sz="27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бюджета </a:t>
            </a: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на 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2018 </a:t>
            </a: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год и на плановый период 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2019 </a:t>
            </a: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и 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2020 </a:t>
            </a: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годов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3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Поступление налоговых и неналоговых доходов в </a:t>
            </a:r>
            <a:r>
              <a:rPr lang="ru-RU" dirty="0" smtClean="0"/>
              <a:t>бюджет 2017-2020 годы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3529448"/>
              </p:ext>
            </p:extLst>
          </p:nvPr>
        </p:nvGraphicFramePr>
        <p:xfrm>
          <a:off x="827584" y="1817442"/>
          <a:ext cx="7560840" cy="50405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24800"/>
                <a:gridCol w="666750"/>
                <a:gridCol w="666750"/>
                <a:gridCol w="590550"/>
                <a:gridCol w="542925"/>
                <a:gridCol w="695325"/>
                <a:gridCol w="1473740"/>
              </a:tblGrid>
              <a:tr h="10844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Наименование  доходов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План 2017г.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Ожидаемая оценка 2017г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2018 год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% к ожид. оценке 2017г.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2019 год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2020 год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</a:tr>
              <a:tr h="3419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Всего доходов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17926,6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17746,3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15103,2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85,1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14168,5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14630,8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</a:tr>
              <a:tr h="3419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1.Налоговые и неналоговые доходы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6081,1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6068,7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5236,3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86,3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5127,3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5249,6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</a:tr>
              <a:tr h="3419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из них: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</a:tr>
              <a:tr h="3419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Налог на доходы с физических лиц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1747,2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1832,2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1056,4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57,6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1114,3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1180,8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</a:tr>
              <a:tr h="7132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Акцизы по проданным товарам (продукции)производимым на территории  РФ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1890,0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1968,7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1876,3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95,3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1992,3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2040,8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</a:tr>
              <a:tr h="3419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Налог на совокупный доход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124,8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120,0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125,2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104,3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130,9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137,3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</a:tr>
              <a:tr h="5069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Налог на имущество физических лиц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276,2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276,2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307,3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111,2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307,3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307,3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</a:tr>
              <a:tr h="3419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Земельный налог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750,0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537,2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535,3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115,3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535,3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535,3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</a:tr>
              <a:tr h="3419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Транспортный налог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840,6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856,8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960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112,0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960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960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</a:tr>
              <a:tr h="3419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Государственная пошлина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0,7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0,5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0,7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140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0,7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0,7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182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4663242"/>
              </p:ext>
            </p:extLst>
          </p:nvPr>
        </p:nvGraphicFramePr>
        <p:xfrm>
          <a:off x="827585" y="620686"/>
          <a:ext cx="7689954" cy="53346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01278"/>
                <a:gridCol w="833849"/>
                <a:gridCol w="833849"/>
                <a:gridCol w="738552"/>
                <a:gridCol w="678991"/>
                <a:gridCol w="869586"/>
                <a:gridCol w="833849"/>
              </a:tblGrid>
              <a:tr h="9080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Доходы, получаемые в виде арендной платы за земли, находящиеся в собственности поселений(100%)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12,7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12,7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16,5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130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16,5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16,5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</a:tr>
              <a:tr h="2440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Доходы от сдачи в аренду имущества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17,2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17,2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17,9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104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18,8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19,7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</a:tr>
              <a:tr h="4724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Прочие поступления от использования имущества(</a:t>
                      </a:r>
                      <a:r>
                        <a:rPr lang="ru-RU" sz="100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найм</a:t>
                      </a:r>
                      <a:r>
                        <a:rPr lang="ru-RU" sz="1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жилья)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14,0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18,5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15,0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81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15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15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</a:tr>
              <a:tr h="4724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Прочие доходы от  платных услуг и компенсации затрат бюджетов поселений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20,0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41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36,2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88,3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36,2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36,2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</a:tr>
              <a:tr h="3187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Прочие неналоговые доходы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289,5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</a:tr>
              <a:tr h="3187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Доходы от продажи  активов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387,7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387,7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</a:tr>
              <a:tr h="2802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2.Безвозмездные поступления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11351,1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11183,2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9866,9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88,2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9041,2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9381,2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</a:tr>
              <a:tr h="3187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из них:            дотации 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9134,3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9134,3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9587,3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105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8759,4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9092,1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</a:tr>
              <a:tr h="3187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                      субсидии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1970,3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1802,4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</a:tr>
              <a:tr h="3187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                      субвенции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246,0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246,0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279,6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113,7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281,8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289,1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</a:tr>
              <a:tr h="3219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                     иные межбюдж.трансф.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0,5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0,5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</a:tr>
              <a:tr h="2802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       3.Прочие безвозмездные пост.          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495,6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495,6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</a:tr>
              <a:tr h="472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        4.Возврат остатков субсидий прошлых лет   из бюджета            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-1,2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-1,2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</a:tr>
              <a:tr h="2802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2"/>
                          </a:solidFill>
                          <a:effectLst/>
                        </a:rPr>
                        <a:t>     </a:t>
                      </a:r>
                      <a:endParaRPr lang="ru-RU" sz="12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614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564904"/>
            <a:ext cx="8568952" cy="3888433"/>
          </a:xfr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Основной составляющей бюджета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являются муниципальные программы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 algn="just">
              <a:buNone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Муниципальная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— утверждённый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постановление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администрации документ, определяющий цели и задачи деятельно­сти органов местного самоуправления, систему мероприятий (действий), направ­ленных на достижение целей и решение задач, систему индикаторов (показате­лей) эффективности деятельности органов местного самоуправления и их целе­вые значения, а также взаимоувязку целей, задач, мероприятий, индикаторов (показателей) и выделяемых на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муниципальную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программу средств.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2018-2020 годах 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будет осуществляться реализация 6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муниципальных программ. </a:t>
            </a:r>
          </a:p>
          <a:p>
            <a:pPr algn="just"/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44408" y="260648"/>
            <a:ext cx="648072" cy="216024"/>
          </a:xfr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fld id="{B19B0651-EE4F-4900-A07F-96A6BFA9D0F0}" type="slidenum">
              <a:rPr lang="ru-RU" sz="1400" b="1" smtClean="0">
                <a:solidFill>
                  <a:srgbClr val="000099"/>
                </a:solidFill>
                <a:latin typeface="Monotype Corsiva" pitchFamily="66" charset="0"/>
              </a:rPr>
              <a:t>13</a:t>
            </a:fld>
            <a:endParaRPr lang="ru-RU" sz="1400" b="1" dirty="0">
              <a:solidFill>
                <a:srgbClr val="000099"/>
              </a:solidFill>
              <a:latin typeface="Monotype Corsiva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Программная структура расходов бюджета городского округа 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6216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1081896"/>
              </p:ext>
            </p:extLst>
          </p:nvPr>
        </p:nvGraphicFramePr>
        <p:xfrm>
          <a:off x="395536" y="1628800"/>
          <a:ext cx="8352927" cy="50183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23787"/>
                <a:gridCol w="1164845"/>
                <a:gridCol w="1387915"/>
                <a:gridCol w="1276380"/>
              </a:tblGrid>
              <a:tr h="3925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Garamond" pitchFamily="18" charset="0"/>
                        </a:rPr>
                        <a:t>Наименование муниципальной программы</a:t>
                      </a:r>
                      <a:endParaRPr lang="ru-RU" sz="1200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39972" marR="399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Garamond" pitchFamily="18" charset="0"/>
                        </a:rPr>
                        <a:t>Расходы в </a:t>
                      </a:r>
                      <a:r>
                        <a:rPr lang="ru-RU" sz="1200" dirty="0" smtClean="0">
                          <a:effectLst/>
                          <a:latin typeface="Garamond" pitchFamily="18" charset="0"/>
                        </a:rPr>
                        <a:t>2018 </a:t>
                      </a:r>
                      <a:r>
                        <a:rPr lang="ru-RU" sz="1200" dirty="0">
                          <a:effectLst/>
                          <a:latin typeface="Garamond" pitchFamily="18" charset="0"/>
                        </a:rPr>
                        <a:t>году, </a:t>
                      </a:r>
                      <a:r>
                        <a:rPr lang="ru-RU" sz="1200" dirty="0" err="1" smtClean="0">
                          <a:effectLst/>
                          <a:latin typeface="Garamond" pitchFamily="18" charset="0"/>
                        </a:rPr>
                        <a:t>тыс.рублей</a:t>
                      </a:r>
                      <a:endParaRPr lang="ru-RU" sz="1200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39972" marR="39972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Garamond" pitchFamily="18" charset="0"/>
                        </a:rPr>
                        <a:t>Расходы в 2019 году, </a:t>
                      </a:r>
                      <a:r>
                        <a:rPr lang="ru-RU" sz="1200" dirty="0" err="1" smtClean="0">
                          <a:effectLst/>
                          <a:latin typeface="Garamond" pitchFamily="18" charset="0"/>
                        </a:rPr>
                        <a:t>тыс.рублей</a:t>
                      </a:r>
                      <a:endParaRPr lang="ru-RU" sz="1200" dirty="0" smtClean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39972" marR="39972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Garamond" pitchFamily="18" charset="0"/>
                        </a:rPr>
                        <a:t>Расходы в 2020 году, </a:t>
                      </a:r>
                      <a:r>
                        <a:rPr lang="ru-RU" sz="1200" dirty="0" err="1" smtClean="0">
                          <a:effectLst/>
                          <a:latin typeface="Garamond" pitchFamily="18" charset="0"/>
                        </a:rPr>
                        <a:t>тыс.рублей</a:t>
                      </a:r>
                      <a:endParaRPr lang="ru-RU" sz="1200" dirty="0" smtClean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39972" marR="39972" marT="0" marB="0" anchor="ctr"/>
                </a:tc>
              </a:tr>
              <a:tr h="6973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Garamond" pitchFamily="18" charset="0"/>
                        </a:rPr>
                        <a:t>Муниципальная программа «Содержание</a:t>
                      </a:r>
                      <a:r>
                        <a:rPr lang="ru-RU" sz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Garamond" pitchFamily="18" charset="0"/>
                        </a:rPr>
                        <a:t> и развитие муниципального хозяйства Сепычевского сельского поселения»  (3 подпрограммы)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39972" marR="399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Garamond" pitchFamily="18" charset="0"/>
                          <a:ea typeface="Times New Roman"/>
                        </a:rPr>
                        <a:t>3468,5</a:t>
                      </a:r>
                      <a:endParaRPr lang="ru-RU" sz="1200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39972" marR="399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Garamond" pitchFamily="18" charset="0"/>
                          <a:ea typeface="Times New Roman"/>
                        </a:rPr>
                        <a:t>2933,5</a:t>
                      </a:r>
                      <a:endParaRPr lang="ru-RU" sz="1200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39972" marR="399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Garamond" pitchFamily="18" charset="0"/>
                          <a:ea typeface="Times New Roman"/>
                        </a:rPr>
                        <a:t>3093,0</a:t>
                      </a:r>
                      <a:endParaRPr lang="ru-RU" sz="1200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39972" marR="39972" marT="0" marB="0" anchor="ctr"/>
                </a:tc>
              </a:tr>
              <a:tr h="6973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Garamond" pitchFamily="18" charset="0"/>
                        </a:rPr>
                        <a:t>Муниципальная программа </a:t>
                      </a:r>
                      <a:r>
                        <a:rPr lang="ru-RU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Garamond" pitchFamily="18" charset="0"/>
                        </a:rPr>
                        <a:t>«Развитие</a:t>
                      </a:r>
                      <a:r>
                        <a:rPr lang="ru-RU" sz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Garamond" pitchFamily="18" charset="0"/>
                        </a:rPr>
                        <a:t> сферы культуры, молодежной политики, физической культуры и спорта в </a:t>
                      </a:r>
                      <a:r>
                        <a:rPr lang="ru-RU" sz="1200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Garamond" pitchFamily="18" charset="0"/>
                        </a:rPr>
                        <a:t>Сепычевском</a:t>
                      </a:r>
                      <a:r>
                        <a:rPr lang="ru-RU" sz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Garamond" pitchFamily="18" charset="0"/>
                        </a:rPr>
                        <a:t> сельском поселении» 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39972" marR="399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Garamond" pitchFamily="18" charset="0"/>
                          <a:ea typeface="Times New Roman"/>
                        </a:rPr>
                        <a:t>5930,0</a:t>
                      </a:r>
                      <a:endParaRPr lang="ru-RU" sz="1200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39972" marR="399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Garamond" pitchFamily="18" charset="0"/>
                          <a:ea typeface="Times New Roman"/>
                        </a:rPr>
                        <a:t>5900,0</a:t>
                      </a:r>
                      <a:endParaRPr lang="ru-RU" sz="1200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39972" marR="399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Garamond" pitchFamily="18" charset="0"/>
                          <a:ea typeface="Times New Roman"/>
                        </a:rPr>
                        <a:t>6000,0</a:t>
                      </a:r>
                      <a:endParaRPr lang="ru-RU" sz="1200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39972" marR="39972" marT="0" marB="0" anchor="ctr"/>
                </a:tc>
              </a:tr>
              <a:tr h="3887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Garamond" pitchFamily="18" charset="0"/>
                        </a:rPr>
                        <a:t>Муниципальная программа </a:t>
                      </a:r>
                      <a:r>
                        <a:rPr lang="ru-RU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Garamond" pitchFamily="18" charset="0"/>
                        </a:rPr>
                        <a:t>«Безопасность</a:t>
                      </a:r>
                      <a:r>
                        <a:rPr lang="ru-RU" sz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Garamond" pitchFamily="18" charset="0"/>
                        </a:rPr>
                        <a:t> Сепычевского сельского поселения»(3 подпрограммы)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39972" marR="399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Garamond" pitchFamily="18" charset="0"/>
                          <a:ea typeface="Times New Roman"/>
                        </a:rPr>
                        <a:t>116,6</a:t>
                      </a:r>
                      <a:endParaRPr lang="ru-RU" sz="1200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39972" marR="399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Garamond" pitchFamily="18" charset="0"/>
                          <a:ea typeface="Times New Roman"/>
                        </a:rPr>
                        <a:t>111,6</a:t>
                      </a:r>
                      <a:endParaRPr lang="ru-RU" sz="1200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39972" marR="399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Garamond" pitchFamily="18" charset="0"/>
                          <a:ea typeface="Times New Roman"/>
                        </a:rPr>
                        <a:t>111,6</a:t>
                      </a:r>
                      <a:endParaRPr lang="ru-RU" sz="1200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39972" marR="39972" marT="0" marB="0" anchor="ctr"/>
                </a:tc>
              </a:tr>
              <a:tr h="6973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Garamond" pitchFamily="18" charset="0"/>
                        </a:rPr>
                        <a:t>Муниципальная программа </a:t>
                      </a:r>
                      <a:r>
                        <a:rPr lang="ru-RU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Garamond" pitchFamily="18" charset="0"/>
                        </a:rPr>
                        <a:t>«Доступная</a:t>
                      </a:r>
                      <a:r>
                        <a:rPr lang="ru-RU" sz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Garamond" pitchFamily="18" charset="0"/>
                        </a:rPr>
                        <a:t> среда в </a:t>
                      </a:r>
                      <a:r>
                        <a:rPr lang="ru-RU" sz="1200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Garamond" pitchFamily="18" charset="0"/>
                        </a:rPr>
                        <a:t>Сепычевском</a:t>
                      </a:r>
                      <a:r>
                        <a:rPr lang="ru-RU" sz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Garamond" pitchFamily="18" charset="0"/>
                        </a:rPr>
                        <a:t> сельском поселении»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39972" marR="399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Garamond" pitchFamily="18" charset="0"/>
                          <a:ea typeface="Times New Roman"/>
                        </a:rPr>
                        <a:t>74,5</a:t>
                      </a:r>
                      <a:endParaRPr lang="ru-RU" sz="1200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39972" marR="399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Garamond" pitchFamily="18" charset="0"/>
                          <a:ea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39972" marR="399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Garamond" pitchFamily="18" charset="0"/>
                          <a:ea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39972" marR="39972" marT="0" marB="0" anchor="ctr"/>
                </a:tc>
              </a:tr>
              <a:tr h="69737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</a:rPr>
                        <a:t>Муниципальная программа «Формирование</a:t>
                      </a:r>
                      <a:r>
                        <a:rPr lang="ru-RU" sz="12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</a:rPr>
                        <a:t> современной городской среды на территории МО «Сепычевское сельское поселение»</a:t>
                      </a:r>
                      <a:endParaRPr lang="ru-RU" sz="12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 marL="39972" marR="3997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Garamond" pitchFamily="18" charset="0"/>
                          <a:ea typeface="Times New Roman"/>
                        </a:rPr>
                        <a:t>444,9</a:t>
                      </a:r>
                      <a:endParaRPr lang="ru-RU" sz="1200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39972" marR="399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Garamond" pitchFamily="18" charset="0"/>
                          <a:ea typeface="Times New Roman"/>
                        </a:rPr>
                        <a:t>134,3</a:t>
                      </a:r>
                      <a:endParaRPr lang="ru-RU" sz="1200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39972" marR="399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Garamond" pitchFamily="18" charset="0"/>
                          <a:ea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39972" marR="39972" marT="0" marB="0" anchor="ctr"/>
                </a:tc>
              </a:tr>
              <a:tr h="6973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Garamond" pitchFamily="18" charset="0"/>
                        </a:rPr>
                        <a:t>Муниципальная программа «Организация</a:t>
                      </a:r>
                      <a:r>
                        <a:rPr lang="ru-RU" sz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Garamond" pitchFamily="18" charset="0"/>
                        </a:rPr>
                        <a:t> муниципального управления в органах местного самоуправления Сепычевского сельского поселения» (3 подпрограммы)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39972" marR="3997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Garamond" pitchFamily="18" charset="0"/>
                          <a:ea typeface="Times New Roman"/>
                        </a:rPr>
                        <a:t>4963,7</a:t>
                      </a:r>
                      <a:endParaRPr lang="ru-RU" sz="1200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39972" marR="399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Garamond" pitchFamily="18" charset="0"/>
                          <a:ea typeface="Times New Roman"/>
                        </a:rPr>
                        <a:t>4879,6</a:t>
                      </a:r>
                      <a:endParaRPr lang="ru-RU" sz="1200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39972" marR="399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Garamond" pitchFamily="18" charset="0"/>
                          <a:ea typeface="Times New Roman"/>
                        </a:rPr>
                        <a:t>4886,9</a:t>
                      </a:r>
                      <a:endParaRPr lang="ru-RU" sz="1200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39972" marR="39972" marT="0" marB="0" anchor="ctr"/>
                </a:tc>
              </a:tr>
              <a:tr h="306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Garamond" pitchFamily="18" charset="0"/>
                        </a:rPr>
                        <a:t>Непрограммная деятельность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39972" marR="39972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</a:rPr>
                        <a:t>339,5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 marL="39972" marR="39972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</a:rPr>
                        <a:t>48,5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 marL="39972" marR="39972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Garamond" pitchFamily="18" charset="0"/>
                          <a:ea typeface="+mn-ea"/>
                          <a:cs typeface="+mn-cs"/>
                        </a:rPr>
                        <a:t>48,5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Garamond" pitchFamily="18" charset="0"/>
                        <a:ea typeface="+mn-ea"/>
                        <a:cs typeface="+mn-cs"/>
                      </a:endParaRPr>
                    </a:p>
                  </a:txBody>
                  <a:tcPr marL="39972" marR="39972" marT="0" marB="0" anchor="ctr"/>
                </a:tc>
              </a:tr>
              <a:tr h="2879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Garamond" pitchFamily="18" charset="0"/>
                        </a:rPr>
                        <a:t>ВСЕГО РАСХОДОВ: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39972" marR="3997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Garamond" pitchFamily="18" charset="0"/>
                          <a:ea typeface="Times New Roman"/>
                        </a:rPr>
                        <a:t>15337,7</a:t>
                      </a:r>
                      <a:endParaRPr lang="ru-RU" sz="1200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39972" marR="399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Garamond" pitchFamily="18" charset="0"/>
                          <a:ea typeface="Times New Roman"/>
                        </a:rPr>
                        <a:t>14007,6</a:t>
                      </a:r>
                      <a:endParaRPr lang="ru-RU" sz="1200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39972" marR="399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Garamond" pitchFamily="18" charset="0"/>
                          <a:ea typeface="Times New Roman"/>
                        </a:rPr>
                        <a:t>14140,0</a:t>
                      </a:r>
                      <a:endParaRPr lang="ru-RU" sz="1200" dirty="0">
                        <a:effectLst/>
                        <a:latin typeface="Garamond" pitchFamily="18" charset="0"/>
                        <a:ea typeface="Times New Roman"/>
                      </a:endParaRPr>
                    </a:p>
                  </a:txBody>
                  <a:tcPr marL="39972" marR="39972" marT="0" marB="0" anchor="ctr"/>
                </a:tc>
              </a:tr>
            </a:tbl>
          </a:graphicData>
        </a:graphic>
      </p:graphicFrame>
      <p:sp>
        <p:nvSpPr>
          <p:cNvPr id="6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44408" y="260648"/>
            <a:ext cx="648072" cy="216024"/>
          </a:xfr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fld id="{B19B0651-EE4F-4900-A07F-96A6BFA9D0F0}" type="slidenum">
              <a:rPr lang="ru-RU" sz="1400" b="1" smtClean="0">
                <a:solidFill>
                  <a:srgbClr val="000099"/>
                </a:solidFill>
                <a:latin typeface="Monotype Corsiva" pitchFamily="66" charset="0"/>
              </a:rPr>
              <a:t>14</a:t>
            </a:fld>
            <a:endParaRPr lang="ru-RU" sz="1400" b="1" dirty="0">
              <a:solidFill>
                <a:srgbClr val="000099"/>
              </a:solidFill>
              <a:latin typeface="Monotype Corsiva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338328"/>
            <a:ext cx="8640960" cy="1252728"/>
          </a:xfrm>
        </p:spPr>
        <p:txBody>
          <a:bodyPr>
            <a:normAutofit/>
          </a:bodyPr>
          <a:lstStyle/>
          <a:p>
            <a:r>
              <a:rPr lang="ru-RU" sz="2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Перечень муниципальных программ, планируемых к реализации на 2018 год и на плановый период 2019 и 2020 годов</a:t>
            </a:r>
            <a:endParaRPr lang="ru-RU" sz="23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50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44408" y="260648"/>
            <a:ext cx="648072" cy="216024"/>
          </a:xfr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fld id="{B19B0651-EE4F-4900-A07F-96A6BFA9D0F0}" type="slidenum">
              <a:rPr lang="ru-RU" sz="1400" b="1" smtClean="0">
                <a:solidFill>
                  <a:srgbClr val="000099"/>
                </a:solidFill>
                <a:latin typeface="Monotype Corsiva" pitchFamily="66" charset="0"/>
              </a:rPr>
              <a:t>15</a:t>
            </a:fld>
            <a:endParaRPr lang="ru-RU" sz="1400" b="1" dirty="0">
              <a:solidFill>
                <a:srgbClr val="000099"/>
              </a:solidFill>
              <a:latin typeface="Monotype Corsiva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548680"/>
            <a:ext cx="7416824" cy="1152128"/>
          </a:xfrm>
        </p:spPr>
        <p:txBody>
          <a:bodyPr>
            <a:normAutofit fontScale="90000"/>
          </a:bodyPr>
          <a:lstStyle/>
          <a:p>
            <a:r>
              <a:rPr lang="x-none" sz="27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Струк</a:t>
            </a:r>
            <a:r>
              <a:rPr lang="ru-RU" sz="27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ура  расходов </a:t>
            </a:r>
            <a:r>
              <a:rPr lang="x-none" sz="27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x-none" sz="27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бюджета </a:t>
            </a: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на 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2018 </a:t>
            </a: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год и на плановый период 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2019 </a:t>
            </a: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и 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2020 </a:t>
            </a: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годов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72816"/>
            <a:ext cx="7920880" cy="3744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618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2236787"/>
          </a:xfrm>
        </p:spPr>
        <p:txBody>
          <a:bodyPr anchorCtr="0">
            <a:normAutofit/>
          </a:bodyPr>
          <a:lstStyle/>
          <a:p>
            <a:pPr eaLnBrk="1" hangingPunct="1">
              <a:defRPr/>
            </a:pPr>
            <a:r>
              <a:rPr lang="ru-RU" sz="2800" dirty="0" smtClean="0">
                <a:solidFill>
                  <a:srgbClr val="660066"/>
                </a:solidFill>
              </a:rPr>
              <a:t>Расходы бюджета, формируемые в рамках муниципальных программ  и непрограммных направлениях деятельности на 2018 год</a:t>
            </a:r>
            <a:endParaRPr lang="ru-RU" sz="4000" dirty="0" smtClean="0">
              <a:solidFill>
                <a:schemeClr val="accent1"/>
              </a:solidFill>
            </a:endParaRPr>
          </a:p>
        </p:txBody>
      </p:sp>
      <p:graphicFrame>
        <p:nvGraphicFramePr>
          <p:cNvPr id="44035" name="Object 5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29697532"/>
              </p:ext>
            </p:extLst>
          </p:nvPr>
        </p:nvGraphicFramePr>
        <p:xfrm>
          <a:off x="9525" y="2794000"/>
          <a:ext cx="8774113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Диаграмма" r:id="rId3" imgW="8801164" imgH="4076807" progId="MSGraph.Chart.8">
                  <p:embed followColorScheme="full"/>
                </p:oleObj>
              </mc:Choice>
              <mc:Fallback>
                <p:oleObj name="Диаграмма" r:id="rId3" imgW="8801164" imgH="4076807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" y="2794000"/>
                        <a:ext cx="8774113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411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2236787"/>
          </a:xfrm>
        </p:spPr>
        <p:txBody>
          <a:bodyPr anchorCtr="0">
            <a:normAutofit/>
          </a:bodyPr>
          <a:lstStyle/>
          <a:p>
            <a:pPr eaLnBrk="1" hangingPunct="1">
              <a:defRPr/>
            </a:pPr>
            <a:r>
              <a:rPr lang="ru-RU" sz="2800" dirty="0" smtClean="0">
                <a:solidFill>
                  <a:srgbClr val="660066"/>
                </a:solidFill>
              </a:rPr>
              <a:t>Расходы бюджета, формируемые в рамках муниципальных программ  и непрограммных направлениях деятельности на 2020год</a:t>
            </a:r>
            <a:endParaRPr lang="ru-RU" sz="4000" dirty="0" smtClean="0">
              <a:solidFill>
                <a:schemeClr val="accent1"/>
              </a:solidFill>
            </a:endParaRPr>
          </a:p>
        </p:txBody>
      </p:sp>
      <p:graphicFrame>
        <p:nvGraphicFramePr>
          <p:cNvPr id="44035" name="Object 5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82691002"/>
              </p:ext>
            </p:extLst>
          </p:nvPr>
        </p:nvGraphicFramePr>
        <p:xfrm>
          <a:off x="9525" y="2795588"/>
          <a:ext cx="8774113" cy="405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Диаграмма" r:id="rId3" imgW="8810609" imgH="4076807" progId="MSGraph.Chart.8">
                  <p:embed followColorScheme="full"/>
                </p:oleObj>
              </mc:Choice>
              <mc:Fallback>
                <p:oleObj name="Диаграмма" r:id="rId3" imgW="8810609" imgH="4076807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" y="2795588"/>
                        <a:ext cx="8774113" cy="4059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88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2236787"/>
          </a:xfrm>
        </p:spPr>
        <p:txBody>
          <a:bodyPr anchorCtr="0">
            <a:normAutofit/>
          </a:bodyPr>
          <a:lstStyle/>
          <a:p>
            <a:pPr eaLnBrk="1" hangingPunct="1">
              <a:defRPr/>
            </a:pPr>
            <a:r>
              <a:rPr lang="ru-RU" sz="2800" dirty="0" smtClean="0">
                <a:solidFill>
                  <a:srgbClr val="660066"/>
                </a:solidFill>
              </a:rPr>
              <a:t>Расходы бюджета, формируемые в рамках муниципальных программ  и непрограммных направлениях деятельности на 2018 год</a:t>
            </a:r>
            <a:endParaRPr lang="ru-RU" sz="4000" dirty="0" smtClean="0">
              <a:solidFill>
                <a:schemeClr val="accent1"/>
              </a:solidFill>
            </a:endParaRPr>
          </a:p>
        </p:txBody>
      </p:sp>
      <p:graphicFrame>
        <p:nvGraphicFramePr>
          <p:cNvPr id="44035" name="Object 5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31058197"/>
              </p:ext>
            </p:extLst>
          </p:nvPr>
        </p:nvGraphicFramePr>
        <p:xfrm>
          <a:off x="9525" y="2794000"/>
          <a:ext cx="8774113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Диаграмма" r:id="rId3" imgW="8801164" imgH="4076807" progId="MSGraph.Chart.8">
                  <p:embed followColorScheme="full"/>
                </p:oleObj>
              </mc:Choice>
              <mc:Fallback>
                <p:oleObj name="Диаграмма" r:id="rId3" imgW="8801164" imgH="4076807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" y="2794000"/>
                        <a:ext cx="8774113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88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32656"/>
            <a:ext cx="7776864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884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44408" y="260648"/>
            <a:ext cx="648072" cy="216024"/>
          </a:xfr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fld id="{B19B0651-EE4F-4900-A07F-96A6BFA9D0F0}" type="slidenum">
              <a:rPr lang="ru-RU" sz="1400" b="1" smtClean="0">
                <a:solidFill>
                  <a:srgbClr val="000099"/>
                </a:solidFill>
                <a:latin typeface="Monotype Corsiva" pitchFamily="66" charset="0"/>
              </a:rPr>
              <a:t>2</a:t>
            </a:fld>
            <a:endParaRPr lang="ru-RU" sz="1400" b="1" dirty="0">
              <a:solidFill>
                <a:srgbClr val="000099"/>
              </a:solidFill>
              <a:latin typeface="Monotype Corsiva" pitchFamily="66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1259632" y="1484784"/>
            <a:ext cx="6552728" cy="2664296"/>
          </a:xfrm>
          <a:solidFill>
            <a:schemeClr val="accent5">
              <a:lumMod val="20000"/>
              <a:lumOff val="80000"/>
            </a:schemeClr>
          </a:solidFill>
          <a:ln>
            <a:solidFill>
              <a:srgbClr val="FF6600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mpact" pitchFamily="34" charset="0"/>
              </a:rPr>
              <a:t>«Бюджет для граждан» </a:t>
            </a:r>
            <a:r>
              <a:rPr lang="ru-RU" sz="2400" b="1" dirty="0" smtClean="0">
                <a:ln w="12700">
                  <a:solidFill>
                    <a:srgbClr val="000099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- аналитический документ, содержащий основные положения проекта бюджета муниципального образования в доступной для широкого круга заинтересованных пользователей форме, разрабатываемый в целях ознакомления населения с основными целями, задачами бюджетной политики и достигнутыми результатами.</a:t>
            </a:r>
            <a:endParaRPr lang="ru-RU" sz="2400" b="1" dirty="0">
              <a:ln w="12700">
                <a:solidFill>
                  <a:srgbClr val="000099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14400" y="332656"/>
            <a:ext cx="7474024" cy="1080120"/>
          </a:xfrm>
        </p:spPr>
        <p:txBody>
          <a:bodyPr/>
          <a:lstStyle/>
          <a:p>
            <a:pPr algn="ctr"/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itchFamily="18" charset="0"/>
              </a:rPr>
              <a:t>Что такое «Бюджет для граждан»?</a:t>
            </a:r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221088"/>
            <a:ext cx="3024336" cy="226825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4199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92696"/>
            <a:ext cx="8208912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072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Основные характеристики бюджета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44408" y="260648"/>
            <a:ext cx="648072" cy="216024"/>
          </a:xfr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fld id="{B19B0651-EE4F-4900-A07F-96A6BFA9D0F0}" type="slidenum">
              <a:rPr lang="ru-RU" sz="1400" b="1" smtClean="0">
                <a:solidFill>
                  <a:srgbClr val="000099"/>
                </a:solidFill>
                <a:latin typeface="Monotype Corsiva" pitchFamily="66" charset="0"/>
              </a:rPr>
              <a:t>3</a:t>
            </a:fld>
            <a:endParaRPr lang="ru-RU" sz="1400" b="1" dirty="0">
              <a:solidFill>
                <a:srgbClr val="000099"/>
              </a:solidFill>
              <a:latin typeface="Monotype Corsiva" pitchFamily="66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412776"/>
            <a:ext cx="1839891" cy="100811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Объект 3"/>
          <p:cNvSpPr>
            <a:spLocks noGrp="1"/>
          </p:cNvSpPr>
          <p:nvPr>
            <p:ph sz="quarter" idx="4294967295"/>
          </p:nvPr>
        </p:nvSpPr>
        <p:spPr>
          <a:xfrm>
            <a:off x="755576" y="2564904"/>
            <a:ext cx="7783776" cy="30963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>
            <a:normAutofit fontScale="700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ru-RU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Доходы бюджета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 поступающие в бюджет денежные средства, за исключением средств, являющихся </a:t>
            </a: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источниками </a:t>
            </a:r>
            <a:r>
              <a:rPr lang="ru-RU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финансирования дефицита </a:t>
            </a: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бюджета;</a:t>
            </a:r>
          </a:p>
          <a:p>
            <a:pPr lvl="0">
              <a:buFont typeface="Wingdings" pitchFamily="2" charset="2"/>
              <a:buChar char="Ø"/>
            </a:pP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Расходы </a:t>
            </a:r>
            <a:r>
              <a:rPr lang="ru-RU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бюджета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 выплачиваемые из бюджета денежные средства, за исключением средств, являющихся </a:t>
            </a: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источниками </a:t>
            </a:r>
            <a:r>
              <a:rPr lang="ru-RU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финансирования дефицита </a:t>
            </a: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бюджета;</a:t>
            </a:r>
          </a:p>
          <a:p>
            <a:pPr lvl="0">
              <a:buFont typeface="Wingdings" pitchFamily="2" charset="2"/>
              <a:buChar char="Ø"/>
            </a:pP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Дефицит </a:t>
            </a:r>
            <a:r>
              <a:rPr lang="ru-RU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бюджета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 превышение расходов бюджета над его </a:t>
            </a: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доходами;</a:t>
            </a:r>
          </a:p>
          <a:p>
            <a:pPr lvl="0">
              <a:buFont typeface="Wingdings" pitchFamily="2" charset="2"/>
              <a:buChar char="Ø"/>
            </a:pP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Профицит </a:t>
            </a:r>
            <a:r>
              <a:rPr lang="ru-RU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бюджета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 превышение доходов бюджета над его </a:t>
            </a: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расходами.</a:t>
            </a:r>
            <a:endParaRPr lang="ru-RU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101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Этапы составления и утверждения бюджета  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44408" y="260648"/>
            <a:ext cx="648072" cy="216024"/>
          </a:xfr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fld id="{B19B0651-EE4F-4900-A07F-96A6BFA9D0F0}" type="slidenum">
              <a:rPr lang="ru-RU" sz="1400" b="1" smtClean="0">
                <a:solidFill>
                  <a:srgbClr val="000099"/>
                </a:solidFill>
                <a:latin typeface="Monotype Corsiva" pitchFamily="66" charset="0"/>
              </a:rPr>
              <a:t>4</a:t>
            </a:fld>
            <a:endParaRPr lang="ru-RU" sz="1400" b="1" dirty="0">
              <a:solidFill>
                <a:srgbClr val="000099"/>
              </a:solidFill>
              <a:latin typeface="Monotype Corsiva" pitchFamily="66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802802784"/>
              </p:ext>
            </p:extLst>
          </p:nvPr>
        </p:nvGraphicFramePr>
        <p:xfrm>
          <a:off x="900113" y="1916112"/>
          <a:ext cx="7567612" cy="41771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332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5288737"/>
              </p:ext>
            </p:extLst>
          </p:nvPr>
        </p:nvGraphicFramePr>
        <p:xfrm>
          <a:off x="395536" y="1340768"/>
          <a:ext cx="8352928" cy="4785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44408" y="260648"/>
            <a:ext cx="648072" cy="216024"/>
          </a:xfr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fld id="{B19B0651-EE4F-4900-A07F-96A6BFA9D0F0}" type="slidenum">
              <a:rPr lang="ru-RU" sz="1400" b="1" smtClean="0">
                <a:solidFill>
                  <a:srgbClr val="000099"/>
                </a:solidFill>
                <a:latin typeface="Monotype Corsiva" pitchFamily="66" charset="0"/>
              </a:rPr>
              <a:t>5</a:t>
            </a:fld>
            <a:endParaRPr lang="ru-RU" sz="1400" b="1" dirty="0">
              <a:solidFill>
                <a:srgbClr val="000099"/>
              </a:solidFill>
              <a:latin typeface="Monotype Corsiva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mpact" pitchFamily="34" charset="0"/>
              </a:rPr>
              <a:t>Доходы </a:t>
            </a: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mpact" pitchFamily="34" charset="0"/>
              </a:rPr>
              <a:t> 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mpact" pitchFamily="34" charset="0"/>
              </a:rPr>
              <a:t>    бюджета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04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906682"/>
              </p:ext>
            </p:extLst>
          </p:nvPr>
        </p:nvGraphicFramePr>
        <p:xfrm>
          <a:off x="871538" y="2674938"/>
          <a:ext cx="7408863" cy="2626269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7408863"/>
              </a:tblGrid>
              <a:tr h="875423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Обеспечение сбалансированности и устойчивости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бюджетной системы</a:t>
                      </a:r>
                    </a:p>
                  </a:txBody>
                  <a:tcPr marL="91441" marR="91441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8754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Повышение результативности бюджетных расходов, достижение установленных показателей</a:t>
                      </a:r>
                    </a:p>
                  </a:txBody>
                  <a:tcPr marL="91441" marR="91441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875423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Обеспечение прозрачности и открытости бюджетного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  <a:ea typeface="+mn-ea"/>
                          <a:cs typeface="+mn-cs"/>
                        </a:rPr>
                        <a:t>процесса для граждан</a:t>
                      </a:r>
                      <a:endParaRPr lang="ru-RU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marL="91441" marR="91441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44408" y="260648"/>
            <a:ext cx="648072" cy="216024"/>
          </a:xfr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fld id="{B19B0651-EE4F-4900-A07F-96A6BFA9D0F0}" type="slidenum">
              <a:rPr lang="ru-RU" sz="1400" b="1" smtClean="0">
                <a:solidFill>
                  <a:srgbClr val="000099"/>
                </a:solidFill>
                <a:latin typeface="Monotype Corsiva" pitchFamily="66" charset="0"/>
              </a:rPr>
              <a:t>6</a:t>
            </a:fld>
            <a:endParaRPr lang="ru-RU" sz="1400" b="1" dirty="0">
              <a:solidFill>
                <a:srgbClr val="000099"/>
              </a:solidFill>
              <a:latin typeface="Monotype Corsiva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65051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mpact" pitchFamily="34" charset="0"/>
              </a:rPr>
              <a:t>Общие характеристики </a:t>
            </a:r>
            <a:b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mpact" pitchFamily="34" charset="0"/>
              </a:rPr>
            </a:br>
            <a:r>
              <a:rPr lang="ru-RU" sz="23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Основные цели бюджетной политики на 2018 год и на плановый период 2019 и 2020 годов</a:t>
            </a:r>
            <a:endParaRPr lang="ru-RU" sz="23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50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990600"/>
            <a:ext cx="7810500" cy="779463"/>
          </a:xfrm>
        </p:spPr>
        <p:txBody>
          <a:bodyPr anchor="b" anchorCtr="0">
            <a:normAutofit fontScale="90000"/>
          </a:bodyPr>
          <a:lstStyle/>
          <a:p>
            <a:pPr eaLnBrk="1" hangingPunct="1"/>
            <a:r>
              <a:rPr lang="ru-RU" altLang="ru-RU" sz="2800" dirty="0" smtClean="0"/>
              <a:t>Основные параметры проекта решения                                   «О бюджете </a:t>
            </a:r>
            <a:r>
              <a:rPr lang="ru-RU" altLang="ru-RU" sz="2800" dirty="0"/>
              <a:t> </a:t>
            </a:r>
            <a:r>
              <a:rPr lang="ru-RU" altLang="ru-RU" sz="2800" dirty="0" smtClean="0"/>
              <a:t>МО «Сепычевское сельское поселение»  на 2018 год и плановый период 2019 и 2020 годов»</a:t>
            </a:r>
            <a:br>
              <a:rPr lang="ru-RU" altLang="ru-RU" sz="2800" dirty="0" smtClean="0"/>
            </a:br>
            <a:endParaRPr lang="ru-RU" altLang="ru-RU" sz="2800" dirty="0" smtClean="0"/>
          </a:p>
        </p:txBody>
      </p:sp>
      <p:graphicFrame>
        <p:nvGraphicFramePr>
          <p:cNvPr id="32828" name="Group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176466"/>
              </p:ext>
            </p:extLst>
          </p:nvPr>
        </p:nvGraphicFramePr>
        <p:xfrm>
          <a:off x="827584" y="2708920"/>
          <a:ext cx="7924800" cy="2482344"/>
        </p:xfrm>
        <a:graphic>
          <a:graphicData uri="http://schemas.openxmlformats.org/drawingml/2006/table">
            <a:tbl>
              <a:tblPr/>
              <a:tblGrid>
                <a:gridCol w="3456384"/>
                <a:gridCol w="1872208"/>
                <a:gridCol w="1368152"/>
                <a:gridCol w="1228056"/>
              </a:tblGrid>
              <a:tr h="61624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201</a:t>
                      </a: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8 год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201</a:t>
                      </a: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9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2020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71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I.</a:t>
                      </a: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Доходы, всего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15103,16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14168,5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14630,8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9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II. </a:t>
                      </a: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Расходы, всего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15337,66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14368,0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14886,0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III. Дефицит (-), профицит (+)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-234,5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-199,5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-255,2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809" name="Rectangle 61"/>
          <p:cNvSpPr>
            <a:spLocks noChangeArrowheads="1"/>
          </p:cNvSpPr>
          <p:nvPr/>
        </p:nvSpPr>
        <p:spPr bwMode="auto">
          <a:xfrm>
            <a:off x="6781800" y="1524000"/>
            <a:ext cx="1828800" cy="457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 err="1"/>
              <a:t>тыс.рублей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0786676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23" name="Rectangle 19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330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Динамика доходов бюджета</a:t>
            </a:r>
          </a:p>
        </p:txBody>
      </p:sp>
      <p:grpSp>
        <p:nvGrpSpPr>
          <p:cNvPr id="2" name="Organization Chart 5"/>
          <p:cNvGrpSpPr>
            <a:grpSpLocks noChangeAspect="1"/>
          </p:cNvGrpSpPr>
          <p:nvPr/>
        </p:nvGrpSpPr>
        <p:grpSpPr bwMode="auto">
          <a:xfrm>
            <a:off x="838200" y="1917700"/>
            <a:ext cx="3929063" cy="4354513"/>
            <a:chOff x="1152" y="1296"/>
            <a:chExt cx="2880" cy="720"/>
          </a:xfrm>
        </p:grpSpPr>
      </p:grpSp>
      <p:graphicFrame>
        <p:nvGraphicFramePr>
          <p:cNvPr id="1029" name="Object 18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70850369"/>
              </p:ext>
            </p:extLst>
          </p:nvPr>
        </p:nvGraphicFramePr>
        <p:xfrm>
          <a:off x="467544" y="1605384"/>
          <a:ext cx="786130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Диаграмма" r:id="rId3" imgW="11791918" imgH="6857933" progId="MSGraph.Chart.8">
                  <p:embed followColorScheme="full"/>
                </p:oleObj>
              </mc:Choice>
              <mc:Fallback>
                <p:oleObj name="Диаграмма" r:id="rId3" imgW="11791918" imgH="685793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605384"/>
                        <a:ext cx="7861300" cy="4572000"/>
                      </a:xfrm>
                      <a:prstGeom prst="rect">
                        <a:avLst/>
                      </a:prstGeom>
                      <a:solidFill>
                        <a:schemeClr val="tx1">
                          <a:lumMod val="50000"/>
                        </a:schemeClr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4038600" y="1600200"/>
            <a:ext cx="1981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>
                <a:solidFill>
                  <a:srgbClr val="C9C2D1"/>
                </a:solidFill>
              </a:rPr>
              <a:t>тыс.рублей</a:t>
            </a:r>
          </a:p>
        </p:txBody>
      </p:sp>
    </p:spTree>
    <p:extLst>
      <p:ext uri="{BB962C8B-B14F-4D97-AF65-F5344CB8AC3E}">
        <p14:creationId xmlns:p14="http://schemas.microsoft.com/office/powerpoint/2010/main" val="350705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9341723"/>
              </p:ext>
            </p:extLst>
          </p:nvPr>
        </p:nvGraphicFramePr>
        <p:xfrm>
          <a:off x="611560" y="1988840"/>
          <a:ext cx="7632849" cy="4242248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874381"/>
                <a:gridCol w="933931"/>
                <a:gridCol w="1296144"/>
                <a:gridCol w="1101811"/>
                <a:gridCol w="1213291"/>
                <a:gridCol w="1213291"/>
              </a:tblGrid>
              <a:tr h="18868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 Narrow" pitchFamily="34" charset="0"/>
                        </a:rPr>
                        <a:t>Наименование показателя</a:t>
                      </a:r>
                      <a:endParaRPr lang="ru-RU" sz="14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17144" marR="171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 Narrow" pitchFamily="34" charset="0"/>
                        </a:rPr>
                        <a:t>Единица измерения</a:t>
                      </a:r>
                      <a:endParaRPr lang="ru-RU" sz="14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17144" marR="171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 Narrow" pitchFamily="34" charset="0"/>
                        </a:rPr>
                        <a:t>Значения показателей</a:t>
                      </a:r>
                      <a:endParaRPr lang="ru-RU" sz="14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17144" marR="171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17144" marR="171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17144" marR="171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3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Arial Narrow" pitchFamily="34" charset="0"/>
                        </a:rPr>
                        <a:t>2017 (оценка)</a:t>
                      </a:r>
                      <a:endParaRPr lang="ru-RU" sz="14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17144" marR="171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Arial Narrow" pitchFamily="34" charset="0"/>
                        </a:rPr>
                        <a:t>2018</a:t>
                      </a:r>
                      <a:r>
                        <a:rPr lang="ru-RU" sz="1400" b="1" baseline="0" dirty="0" smtClean="0"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400" b="1" dirty="0" smtClean="0">
                          <a:effectLst/>
                          <a:latin typeface="Arial Narrow" pitchFamily="34" charset="0"/>
                        </a:rPr>
                        <a:t>год</a:t>
                      </a:r>
                      <a:endParaRPr lang="ru-RU" sz="14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17144" marR="171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Arial Narrow" pitchFamily="34" charset="0"/>
                          <a:ea typeface="Times New Roman"/>
                        </a:rPr>
                        <a:t>2019 год</a:t>
                      </a:r>
                      <a:endParaRPr lang="ru-RU" sz="14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17144" marR="171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Arial Narrow" pitchFamily="34" charset="0"/>
                          <a:ea typeface="Times New Roman"/>
                        </a:rPr>
                        <a:t>2020 год</a:t>
                      </a:r>
                      <a:endParaRPr lang="ru-RU" sz="1400" b="1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17144" marR="171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 Narrow" pitchFamily="34" charset="0"/>
                        </a:rPr>
                        <a:t>Всего доходов бюджета </a:t>
                      </a:r>
                      <a:endParaRPr lang="ru-RU" sz="1100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17144" marR="171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err="1" smtClean="0">
                          <a:effectLst/>
                          <a:latin typeface="Arial Narrow" pitchFamily="34" charset="0"/>
                        </a:rPr>
                        <a:t>Тыс.рублей</a:t>
                      </a:r>
                      <a:endParaRPr lang="ru-RU" sz="1100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17144" marR="171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17746,3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15103,2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14168,5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14630,8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Arial Narrow" pitchFamily="34" charset="0"/>
                        </a:rPr>
                        <a:t>в том числе:</a:t>
                      </a:r>
                      <a:endParaRPr lang="ru-RU" sz="110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17144" marR="171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Arial Narrow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17144" marR="171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Arial Narrow" pitchFamily="34" charset="0"/>
                        </a:rPr>
                        <a:t>Налоговые и неналоговые доходы</a:t>
                      </a:r>
                      <a:endParaRPr lang="ru-RU" sz="110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17144" marR="171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err="1" smtClean="0">
                          <a:effectLst/>
                          <a:latin typeface="Arial Narrow" pitchFamily="34" charset="0"/>
                        </a:rPr>
                        <a:t>Тыс.рублей</a:t>
                      </a:r>
                      <a:endParaRPr lang="ru-RU" sz="1100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17144" marR="171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6068,7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5236,3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5127,3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5249,6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Arial Narrow" pitchFamily="34" charset="0"/>
                        </a:rPr>
                        <a:t>Налоговые доходы</a:t>
                      </a:r>
                      <a:endParaRPr lang="ru-RU" sz="110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17144" marR="171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err="1" smtClean="0">
                          <a:effectLst/>
                          <a:latin typeface="Arial Narrow" pitchFamily="34" charset="0"/>
                        </a:rPr>
                        <a:t>Тыс.рублей</a:t>
                      </a:r>
                      <a:endParaRPr lang="ru-RU" sz="1100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17144" marR="171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5591,3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4860,5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5040,1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5161,5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65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 Narrow" pitchFamily="34" charset="0"/>
                        </a:rPr>
                        <a:t>Удельный вес налоговых доходов бюджета </a:t>
                      </a:r>
                      <a:r>
                        <a:rPr lang="ru-RU" sz="1300" dirty="0" smtClean="0"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300" dirty="0">
                          <a:effectLst/>
                          <a:latin typeface="Arial Narrow" pitchFamily="34" charset="0"/>
                        </a:rPr>
                        <a:t>ко всем доходам </a:t>
                      </a:r>
                      <a:endParaRPr lang="ru-RU" sz="1100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17144" marR="171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 Narrow" pitchFamily="34" charset="0"/>
                        </a:rPr>
                        <a:t>%</a:t>
                      </a:r>
                      <a:endParaRPr lang="ru-RU" sz="1100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17144" marR="171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31,5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32,2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35,6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35,2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3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 Narrow" pitchFamily="34" charset="0"/>
                        </a:rPr>
                        <a:t>Неналоговые доходы</a:t>
                      </a:r>
                      <a:endParaRPr lang="ru-RU" sz="1100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17144" marR="171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err="1" smtClean="0">
                          <a:effectLst/>
                          <a:latin typeface="Arial Narrow" pitchFamily="34" charset="0"/>
                        </a:rPr>
                        <a:t>Тыс.рублей</a:t>
                      </a:r>
                      <a:endParaRPr lang="ru-RU" sz="1100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17144" marR="171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477,4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375,8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87,2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88,1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5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 Narrow" pitchFamily="34" charset="0"/>
                        </a:rPr>
                        <a:t>Удельный вес неналоговых доходов бюджета </a:t>
                      </a:r>
                      <a:r>
                        <a:rPr lang="ru-RU" sz="1300" dirty="0" smtClean="0"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300" dirty="0">
                          <a:effectLst/>
                          <a:latin typeface="Arial Narrow" pitchFamily="34" charset="0"/>
                        </a:rPr>
                        <a:t>ко всем доходам </a:t>
                      </a:r>
                      <a:endParaRPr lang="ru-RU" sz="1100" dirty="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17144" marR="171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Arial Narrow" pitchFamily="34" charset="0"/>
                        </a:rPr>
                        <a:t>%</a:t>
                      </a:r>
                      <a:endParaRPr lang="ru-RU" sz="1100"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17144" marR="171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2,7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2,5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0,6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0,6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44408" y="260648"/>
            <a:ext cx="648072" cy="216024"/>
          </a:xfr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fld id="{B19B0651-EE4F-4900-A07F-96A6BFA9D0F0}" type="slidenum">
              <a:rPr lang="ru-RU" sz="1400" b="1" smtClean="0">
                <a:solidFill>
                  <a:srgbClr val="000099"/>
                </a:solidFill>
                <a:latin typeface="Monotype Corsiva" pitchFamily="66" charset="0"/>
              </a:rPr>
              <a:t>9</a:t>
            </a:fld>
            <a:endParaRPr lang="ru-RU" sz="1400" b="1" dirty="0">
              <a:solidFill>
                <a:srgbClr val="000099"/>
              </a:solidFill>
              <a:latin typeface="Monotype Corsiva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40960" cy="1296144"/>
          </a:xfrm>
        </p:spPr>
        <p:txBody>
          <a:bodyPr>
            <a:noAutofit/>
          </a:bodyPr>
          <a:lstStyle/>
          <a:p>
            <a:r>
              <a:rPr lang="ru-RU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труктуры 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налоговых и неналоговых доходов </a:t>
            </a:r>
            <a:b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бюджета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на 2018 год и на плановый период 2019 и 2020 годов</a:t>
            </a:r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31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1139</Words>
  <Application>Microsoft Office PowerPoint</Application>
  <PresentationFormat>Экран (4:3)</PresentationFormat>
  <Paragraphs>380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Тема Office</vt:lpstr>
      <vt:lpstr>Апекс</vt:lpstr>
      <vt:lpstr>Документ</vt:lpstr>
      <vt:lpstr>Диаграмма</vt:lpstr>
      <vt:lpstr>БЮДЖЕТ ДЛЯ ГРАЖДАН</vt:lpstr>
      <vt:lpstr>Что такое «Бюджет для граждан»?</vt:lpstr>
      <vt:lpstr>Основные характеристики бюджета</vt:lpstr>
      <vt:lpstr>Этапы составления и утверждения бюджета  </vt:lpstr>
      <vt:lpstr>Доходы      бюджета</vt:lpstr>
      <vt:lpstr>Общие характеристики  Основные цели бюджетной политики на 2018 год и на плановый период 2019 и 2020 годов</vt:lpstr>
      <vt:lpstr>Основные параметры проекта решения                                   «О бюджете  МО «Сепычевское сельское поселение»  на 2018 год и плановый период 2019 и 2020 годов» </vt:lpstr>
      <vt:lpstr>Динамика доходов бюджета</vt:lpstr>
      <vt:lpstr>Структуры налоговых и неналоговых доходов  бюджета на 2018 год и на плановый период 2019 и 2020 годов</vt:lpstr>
      <vt:lpstr>Структура безвозмездных поступлений  бюджета на 2018 год и на плановый период 2019 и 2020 годов</vt:lpstr>
      <vt:lpstr>Поступление налоговых и неналоговых доходов в бюджет 2017-2020 годы</vt:lpstr>
      <vt:lpstr>Презентация PowerPoint</vt:lpstr>
      <vt:lpstr>Программная структура расходов бюджета городского округа </vt:lpstr>
      <vt:lpstr>Перечень муниципальных программ, планируемых к реализации на 2018 год и на плановый период 2019 и 2020 годов</vt:lpstr>
      <vt:lpstr>Струкура  расходов  бюджета на 2018 год и на плановый период 2019 и 2020 годов</vt:lpstr>
      <vt:lpstr>Расходы бюджета, формируемые в рамках муниципальных программ  и непрограммных направлениях деятельности на 2018 год</vt:lpstr>
      <vt:lpstr>Расходы бюджета, формируемые в рамках муниципальных программ  и непрограммных направлениях деятельности на 2020год</vt:lpstr>
      <vt:lpstr>Расходы бюджета, формируемые в рамках муниципальных программ  и непрограммных направлениях деятельности на 2018 год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36</cp:revision>
  <dcterms:created xsi:type="dcterms:W3CDTF">2018-03-21T09:27:53Z</dcterms:created>
  <dcterms:modified xsi:type="dcterms:W3CDTF">2018-03-22T04:54:52Z</dcterms:modified>
</cp:coreProperties>
</file>