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0"/>
  </p:notesMasterIdLst>
  <p:handoutMasterIdLst>
    <p:handoutMasterId r:id="rId11"/>
  </p:handoutMasterIdLst>
  <p:sldIdLst>
    <p:sldId id="442" r:id="rId2"/>
    <p:sldId id="445" r:id="rId3"/>
    <p:sldId id="440" r:id="rId4"/>
    <p:sldId id="446" r:id="rId5"/>
    <p:sldId id="449" r:id="rId6"/>
    <p:sldId id="447" r:id="rId7"/>
    <p:sldId id="448" r:id="rId8"/>
    <p:sldId id="450" r:id="rId9"/>
  </p:sldIdLst>
  <p:sldSz cx="9144000" cy="6858000" type="screen4x3"/>
  <p:notesSz cx="6797675" cy="9926638"/>
  <p:defaultTextStyle>
    <a:defPPr>
      <a:defRPr lang="ru-RU"/>
    </a:defPPr>
    <a:lvl1pPr marL="0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76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165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250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333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422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505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587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670" algn="l" defTabSz="8961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CF4FE"/>
    <a:srgbClr val="66FF99"/>
    <a:srgbClr val="0099CC"/>
    <a:srgbClr val="CAF8FE"/>
    <a:srgbClr val="FFCCFF"/>
    <a:srgbClr val="03D3EF"/>
    <a:srgbClr val="336699"/>
    <a:srgbClr val="02B6CE"/>
    <a:srgbClr val="E7EDFF"/>
    <a:srgbClr val="D6D9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 autoAdjust="0"/>
    <p:restoredTop sz="96552" autoAdjust="0"/>
  </p:normalViewPr>
  <p:slideViewPr>
    <p:cSldViewPr>
      <p:cViewPr varScale="1">
        <p:scale>
          <a:sx n="108" d="100"/>
          <a:sy n="108" d="100"/>
        </p:scale>
        <p:origin x="-1620" y="-96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A68C7-E273-4AE9-B825-27E523A52D80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0A682-45D8-442E-A48E-3732A2F732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6576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E700C-9832-47D6-9B7F-6844A840C3F9}" type="datetimeFigureOut">
              <a:rPr lang="ru-RU" smtClean="0"/>
              <a:pPr/>
              <a:t>05.07.2021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D19DB-0B1F-421C-A9A6-B12FD06F9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771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8076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96165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44250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92333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40422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88505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36587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84670" algn="l" defTabSz="8961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93795" y="2183420"/>
            <a:ext cx="5130034" cy="4619513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cs typeface="Arial" charset="0"/>
                </a:rPr>
                <a:t>КОНФИДЕНЦИАЛЬНО</a:t>
              </a:r>
              <a:endParaRPr lang="en-US" sz="14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cs typeface="Arial" charset="0"/>
                </a:rPr>
                <a:t>Тип документа</a:t>
              </a:r>
              <a:endParaRPr lang="en-US" sz="14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  <a:cs typeface="Arial" charset="0"/>
                </a:rPr>
                <a:t>Дата</a:t>
              </a:r>
              <a:endParaRPr lang="en-US" sz="14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1065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0" dirty="0">
                  <a:solidFill>
                    <a:srgbClr val="000000"/>
                  </a:solidFill>
                  <a:cs typeface="Arial" charset="0"/>
                </a:rPr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</a:t>
              </a:r>
              <a:r>
                <a:rPr lang="ru-RU" sz="900" dirty="0" err="1">
                  <a:solidFill>
                    <a:srgbClr val="000000"/>
                  </a:solidFill>
                  <a:cs typeface="Arial" charset="0"/>
                </a:rPr>
                <a:t>McKinsey</a:t>
              </a:r>
              <a:r>
                <a:rPr lang="ru-RU" sz="900" dirty="0">
                  <a:solidFill>
                    <a:srgbClr val="000000"/>
                  </a:solidFill>
                  <a:cs typeface="Arial" charset="0"/>
                </a:rPr>
                <a:t> &amp; </a:t>
              </a:r>
              <a:r>
                <a:rPr lang="ru-RU" sz="900" dirty="0" err="1">
                  <a:solidFill>
                    <a:srgbClr val="000000"/>
                  </a:solidFill>
                  <a:cs typeface="Arial" charset="0"/>
                </a:rPr>
                <a:t>Company</a:t>
              </a:r>
              <a:r>
                <a:rPr lang="ru-RU" sz="90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pPr defTabSz="81065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0" dirty="0">
                <a:solidFill>
                  <a:srgbClr val="000000"/>
                </a:solidFill>
                <a:cs typeface="Arial" charset="0"/>
              </a:endParaRPr>
            </a:p>
            <a:p>
              <a:pPr defTabSz="81065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900" dirty="0">
                  <a:solidFill>
                    <a:srgbClr val="000000"/>
                  </a:solidFill>
                  <a:cs typeface="Arial" charset="0"/>
                </a:rPr>
                <a:t>Настоящий отчет был использован консультантами </a:t>
              </a:r>
              <a:br>
                <a:rPr lang="ru-RU" sz="900" dirty="0">
                  <a:solidFill>
                    <a:srgbClr val="000000"/>
                  </a:solidFill>
                  <a:cs typeface="Arial" charset="0"/>
                </a:rPr>
              </a:br>
              <a:r>
                <a:rPr lang="ru-RU" sz="900" dirty="0" err="1">
                  <a:solidFill>
                    <a:srgbClr val="000000"/>
                  </a:solidFill>
                  <a:cs typeface="Arial" charset="0"/>
                </a:rPr>
                <a:t>McKinsey</a:t>
              </a:r>
              <a:r>
                <a:rPr lang="ru-RU" sz="900" dirty="0">
                  <a:solidFill>
                    <a:srgbClr val="000000"/>
                  </a:solidFill>
                  <a:cs typeface="Arial" charset="0"/>
                </a:rPr>
                <a:t> &amp; </a:t>
              </a:r>
              <a:r>
                <a:rPr lang="ru-RU" sz="900" dirty="0" err="1">
                  <a:solidFill>
                    <a:srgbClr val="000000"/>
                  </a:solidFill>
                  <a:cs typeface="Arial" charset="0"/>
                </a:rPr>
                <a:t>Company</a:t>
              </a:r>
              <a:r>
                <a:rPr lang="ru-RU" sz="900" dirty="0">
                  <a:solidFill>
                    <a:srgbClr val="000000"/>
                  </a:solidFill>
                  <a:cs typeface="Arial" charset="0"/>
                </a:rPr>
                <a:t>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27638" y="349865"/>
            <a:ext cx="3110094" cy="22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01786" fontAlgn="base">
              <a:spcBef>
                <a:spcPct val="0"/>
              </a:spcBef>
              <a:spcAft>
                <a:spcPct val="0"/>
              </a:spcAft>
              <a:buSzPct val="120000"/>
              <a:defRPr/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27763" y="594447"/>
            <a:ext cx="4080379" cy="18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cs typeface="Arial" charset="0"/>
              </a:rPr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27763" y="816352"/>
            <a:ext cx="3644641" cy="18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00"/>
                </a:solidFill>
                <a:cs typeface="Arial" charset="0"/>
              </a:rPr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3923" y="2756806"/>
            <a:ext cx="5130033" cy="376834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3923" y="3961896"/>
            <a:ext cx="5130033" cy="21982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8915537" y="37258"/>
            <a:ext cx="66" cy="125612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MOS-ROS005-200600608-SS1wm-r_c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34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94440" y="1299035"/>
            <a:ext cx="4924425" cy="9421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6794-2E90-4EBE-83E1-4C6B766D0DC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307660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26458" y="234875"/>
            <a:ext cx="292388" cy="2311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110" y="234875"/>
            <a:ext cx="1231106" cy="2311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7AB8B-3997-4A42-B101-827479F80E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20508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492" y="234863"/>
            <a:ext cx="8797352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4C04-759E-4915-ABBD-482F96D33D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171034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EDA6E-D7B2-4F8C-8685-E8F6D58680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281914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574" y="4407331"/>
            <a:ext cx="7771995" cy="628056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574" y="2907445"/>
            <a:ext cx="7771995" cy="314028"/>
          </a:xfrm>
        </p:spPr>
        <p:txBody>
          <a:bodyPr anchor="b"/>
          <a:lstStyle>
            <a:lvl1pPr marL="0" indent="0">
              <a:buNone/>
              <a:defRPr sz="2000"/>
            </a:lvl1pPr>
            <a:lvl2pPr marL="460442" indent="0">
              <a:buNone/>
              <a:defRPr sz="1800"/>
            </a:lvl2pPr>
            <a:lvl3pPr marL="920967" indent="0">
              <a:buNone/>
              <a:defRPr sz="1600"/>
            </a:lvl3pPr>
            <a:lvl4pPr marL="1381458" indent="0">
              <a:buNone/>
              <a:defRPr sz="1400"/>
            </a:lvl4pPr>
            <a:lvl5pPr marL="1841945" indent="0">
              <a:buNone/>
              <a:defRPr sz="1400"/>
            </a:lvl5pPr>
            <a:lvl6pPr marL="2302434" indent="0">
              <a:buNone/>
              <a:defRPr sz="1400"/>
            </a:lvl6pPr>
            <a:lvl7pPr marL="2762922" indent="0">
              <a:buNone/>
              <a:defRPr sz="1400"/>
            </a:lvl7pPr>
            <a:lvl8pPr marL="3223409" indent="0">
              <a:buNone/>
              <a:defRPr sz="1400"/>
            </a:lvl8pPr>
            <a:lvl9pPr marL="3683896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16D3-F77B-4C7C-B970-8A0260CD52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119396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4728" y="1299162"/>
            <a:ext cx="4318496" cy="169575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98728" y="1299162"/>
            <a:ext cx="4320114" cy="169575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D5893-53F4-4506-9072-EB5D0C84D5C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84735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797" y="275377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6816" y="1535518"/>
            <a:ext cx="4039882" cy="3768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442" indent="0">
              <a:buNone/>
              <a:defRPr sz="2000" b="1"/>
            </a:lvl2pPr>
            <a:lvl3pPr marL="920967" indent="0">
              <a:buNone/>
              <a:defRPr sz="1800" b="1"/>
            </a:lvl3pPr>
            <a:lvl4pPr marL="1381458" indent="0">
              <a:buNone/>
              <a:defRPr sz="1600" b="1"/>
            </a:lvl4pPr>
            <a:lvl5pPr marL="1841945" indent="0">
              <a:buNone/>
              <a:defRPr sz="1600" b="1"/>
            </a:lvl5pPr>
            <a:lvl6pPr marL="2302434" indent="0">
              <a:buNone/>
              <a:defRPr sz="1600" b="1"/>
            </a:lvl6pPr>
            <a:lvl7pPr marL="2762922" indent="0">
              <a:buNone/>
              <a:defRPr sz="1600" b="1"/>
            </a:lvl7pPr>
            <a:lvl8pPr marL="3223409" indent="0">
              <a:buNone/>
              <a:defRPr sz="1600" b="1"/>
            </a:lvl8pPr>
            <a:lvl9pPr marL="36838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816" y="2175318"/>
            <a:ext cx="4039882" cy="1475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705" y="1535518"/>
            <a:ext cx="4041502" cy="3768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0442" indent="0">
              <a:buNone/>
              <a:defRPr sz="2000" b="1"/>
            </a:lvl2pPr>
            <a:lvl3pPr marL="920967" indent="0">
              <a:buNone/>
              <a:defRPr sz="1800" b="1"/>
            </a:lvl3pPr>
            <a:lvl4pPr marL="1381458" indent="0">
              <a:buNone/>
              <a:defRPr sz="1600" b="1"/>
            </a:lvl4pPr>
            <a:lvl5pPr marL="1841945" indent="0">
              <a:buNone/>
              <a:defRPr sz="1600" b="1"/>
            </a:lvl5pPr>
            <a:lvl6pPr marL="2302434" indent="0">
              <a:buNone/>
              <a:defRPr sz="1600" b="1"/>
            </a:lvl6pPr>
            <a:lvl7pPr marL="2762922" indent="0">
              <a:buNone/>
              <a:defRPr sz="1600" b="1"/>
            </a:lvl7pPr>
            <a:lvl8pPr marL="3223409" indent="0">
              <a:buNone/>
              <a:defRPr sz="1600" b="1"/>
            </a:lvl8pPr>
            <a:lvl9pPr marL="3683896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705" y="2175318"/>
            <a:ext cx="4041502" cy="14759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096F-7BA6-4F3B-8F92-6CA2A1866D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312764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D7A9-89F1-41BB-AED4-953FEF4E5A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264072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8DE-41D3-45E3-9CA1-DF14649554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426655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22" y="273740"/>
            <a:ext cx="3008043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4988" y="273740"/>
            <a:ext cx="5112217" cy="194697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6922" y="1435094"/>
            <a:ext cx="3008043" cy="219820"/>
          </a:xfrm>
        </p:spPr>
        <p:txBody>
          <a:bodyPr/>
          <a:lstStyle>
            <a:lvl1pPr marL="0" indent="0">
              <a:buNone/>
              <a:defRPr sz="1400"/>
            </a:lvl1pPr>
            <a:lvl2pPr marL="460442" indent="0">
              <a:buNone/>
              <a:defRPr sz="1200"/>
            </a:lvl2pPr>
            <a:lvl3pPr marL="920967" indent="0">
              <a:buNone/>
              <a:defRPr sz="1000"/>
            </a:lvl3pPr>
            <a:lvl4pPr marL="1381458" indent="0">
              <a:buNone/>
              <a:defRPr sz="900"/>
            </a:lvl4pPr>
            <a:lvl5pPr marL="1841945" indent="0">
              <a:buNone/>
              <a:defRPr sz="900"/>
            </a:lvl5pPr>
            <a:lvl6pPr marL="2302434" indent="0">
              <a:buNone/>
              <a:defRPr sz="900"/>
            </a:lvl6pPr>
            <a:lvl7pPr marL="2762922" indent="0">
              <a:buNone/>
              <a:defRPr sz="900"/>
            </a:lvl7pPr>
            <a:lvl8pPr marL="3223409" indent="0">
              <a:buNone/>
              <a:defRPr sz="900"/>
            </a:lvl8pPr>
            <a:lvl9pPr marL="36838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22A4-5930-4B60-994B-854F4A1E90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15410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546" y="4800940"/>
            <a:ext cx="5486400" cy="3140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546" y="612390"/>
            <a:ext cx="5486400" cy="507831"/>
          </a:xfrm>
        </p:spPr>
        <p:txBody>
          <a:bodyPr/>
          <a:lstStyle>
            <a:lvl1pPr marL="0" indent="0">
              <a:buNone/>
              <a:defRPr sz="3300"/>
            </a:lvl1pPr>
            <a:lvl2pPr marL="460442" indent="0">
              <a:buNone/>
              <a:defRPr sz="2900"/>
            </a:lvl2pPr>
            <a:lvl3pPr marL="920967" indent="0">
              <a:buNone/>
              <a:defRPr sz="2400"/>
            </a:lvl3pPr>
            <a:lvl4pPr marL="1381458" indent="0">
              <a:buNone/>
              <a:defRPr sz="2000"/>
            </a:lvl4pPr>
            <a:lvl5pPr marL="1841945" indent="0">
              <a:buNone/>
              <a:defRPr sz="2000"/>
            </a:lvl5pPr>
            <a:lvl6pPr marL="2302434" indent="0">
              <a:buNone/>
              <a:defRPr sz="2000"/>
            </a:lvl6pPr>
            <a:lvl7pPr marL="2762922" indent="0">
              <a:buNone/>
              <a:defRPr sz="2000"/>
            </a:lvl7pPr>
            <a:lvl8pPr marL="3223409" indent="0">
              <a:buNone/>
              <a:defRPr sz="2000"/>
            </a:lvl8pPr>
            <a:lvl9pPr marL="3683896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546" y="5367834"/>
            <a:ext cx="5486400" cy="219820"/>
          </a:xfrm>
        </p:spPr>
        <p:txBody>
          <a:bodyPr/>
          <a:lstStyle>
            <a:lvl1pPr marL="0" indent="0">
              <a:buNone/>
              <a:defRPr sz="1400"/>
            </a:lvl1pPr>
            <a:lvl2pPr marL="460442" indent="0">
              <a:buNone/>
              <a:defRPr sz="1200"/>
            </a:lvl2pPr>
            <a:lvl3pPr marL="920967" indent="0">
              <a:buNone/>
              <a:defRPr sz="1000"/>
            </a:lvl3pPr>
            <a:lvl4pPr marL="1381458" indent="0">
              <a:buNone/>
              <a:defRPr sz="900"/>
            </a:lvl4pPr>
            <a:lvl5pPr marL="1841945" indent="0">
              <a:buNone/>
              <a:defRPr sz="900"/>
            </a:lvl5pPr>
            <a:lvl6pPr marL="2302434" indent="0">
              <a:buNone/>
              <a:defRPr sz="900"/>
            </a:lvl6pPr>
            <a:lvl7pPr marL="2762922" indent="0">
              <a:buNone/>
              <a:defRPr sz="900"/>
            </a:lvl7pPr>
            <a:lvl8pPr marL="3223409" indent="0">
              <a:buNone/>
              <a:defRPr sz="900"/>
            </a:lvl8pPr>
            <a:lvl9pPr marL="368389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515"/>
            <a:ext cx="1904932" cy="2826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334B5-2928-43CE-A47C-B2AFAFCEE8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FFFFFF"/>
                </a:solidFill>
              </a:rPr>
              <a:t>MOS-ROS005-200600608-SS1wm-r_c</a:t>
            </a:r>
          </a:p>
        </p:txBody>
      </p:sp>
    </p:spTree>
    <p:extLst>
      <p:ext uri="{BB962C8B-B14F-4D97-AF65-F5344CB8AC3E}">
        <p14:creationId xmlns="" xmlns:p14="http://schemas.microsoft.com/office/powerpoint/2010/main" val="59539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4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5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23" Type="http://schemas.openxmlformats.org/officeDocument/2006/relationships/tags" Target="../tags/tag9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54" y="-22677"/>
            <a:ext cx="9145619" cy="241343"/>
            <a:chOff x="-4" y="-14"/>
            <a:chExt cx="5646" cy="149"/>
          </a:xfrm>
        </p:grpSpPr>
        <p:sp>
          <p:nvSpPr>
            <p:cNvPr id="122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2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3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4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5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6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7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8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9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0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1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2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3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4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5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6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37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534436" y="-20932"/>
            <a:ext cx="2611183" cy="2397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" y="164"/>
              </a:cxn>
              <a:cxn ang="0">
                <a:pos x="1612" y="164"/>
              </a:cxn>
              <a:cxn ang="0">
                <a:pos x="1612" y="0"/>
              </a:cxn>
              <a:cxn ang="0">
                <a:pos x="0" y="0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lIns="92090" tIns="46052" rIns="92090" bIns="46052"/>
          <a:lstStyle/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20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479" y="-27536"/>
            <a:ext cx="9174776" cy="25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0" tIns="46052" rIns="92090" bIns="46052"/>
          <a:lstStyle/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 dirty="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36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860" y="6616658"/>
            <a:ext cx="9140759" cy="264018"/>
            <a:chOff x="3" y="4085"/>
            <a:chExt cx="5643" cy="163"/>
          </a:xfrm>
        </p:grpSpPr>
        <p:sp>
          <p:nvSpPr>
            <p:cNvPr id="1060" name="Rectangle 36"/>
            <p:cNvSpPr>
              <a:spLocks noChangeArrowheads="1"/>
            </p:cNvSpPr>
            <p:nvPr userDrawn="1">
              <p:custDataLst>
                <p:tags r:id="rId25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378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164"/>
                </a:cxn>
                <a:cxn ang="0">
                  <a:pos x="1612" y="164"/>
                </a:cxn>
                <a:cxn ang="0">
                  <a:pos x="1612" y="0"/>
                </a:cxn>
                <a:cxn ang="0">
                  <a:pos x="0" y="0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2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7010670" y="6660391"/>
            <a:ext cx="1904932" cy="18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fld id="{3794C994-0D96-468B-BB4F-3C9C8F67A9F0}" type="slidenum">
              <a:rPr lang="en-US" sz="1200" smtClean="0">
                <a:solidFill>
                  <a:srgbClr val="FFFFFF"/>
                </a:solidFill>
              </a:rPr>
              <a:pPr defTabSz="90265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38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21614" y="234886"/>
            <a:ext cx="8794113" cy="29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4853" y="1299160"/>
            <a:ext cx="8794113" cy="125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40" name="McK Slide Elements"/>
          <p:cNvGrpSpPr>
            <a:grpSpLocks/>
          </p:cNvGrpSpPr>
          <p:nvPr/>
        </p:nvGrpSpPr>
        <p:grpSpPr bwMode="auto">
          <a:xfrm>
            <a:off x="124853" y="542740"/>
            <a:ext cx="8794113" cy="6292709"/>
            <a:chOff x="77" y="335"/>
            <a:chExt cx="5429" cy="3885"/>
          </a:xfrm>
        </p:grpSpPr>
        <p:sp>
          <p:nvSpPr>
            <p:cNvPr id="1032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0178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  <a:cs typeface="Arial" charset="0"/>
                </a:rPr>
                <a:t>Unit of measure</a:t>
              </a:r>
            </a:p>
          </p:txBody>
        </p:sp>
        <p:sp>
          <p:nvSpPr>
            <p:cNvPr id="2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12247" indent="-812247" defTabSz="901786" fontAlgn="base">
                <a:spcBef>
                  <a:spcPct val="0"/>
                </a:spcBef>
                <a:spcAft>
                  <a:spcPct val="0"/>
                </a:spcAft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cs typeface="Arial" charset="0"/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  <a:cs typeface="Arial" charset="0"/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  <a:cs typeface="Arial" charset="0"/>
                </a:rPr>
                <a:t>	Сноска</a:t>
              </a:r>
              <a:endParaRPr lang="en-US" sz="1200" dirty="0">
                <a:solidFill>
                  <a:srgbClr val="000000"/>
                </a:solidFill>
                <a:cs typeface="Arial" charset="0"/>
              </a:endParaRPr>
            </a:p>
            <a:p>
              <a:pPr marL="812247" indent="-812247" defTabSz="901786" fontAlgn="base">
                <a:spcBef>
                  <a:spcPct val="20000"/>
                </a:spcBef>
                <a:spcAft>
                  <a:spcPct val="0"/>
                </a:spcAft>
                <a:tabLst>
                  <a:tab pos="722710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  <a:cs typeface="Arial" charset="0"/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  <a:cs typeface="Arial" charset="0"/>
                </a:rPr>
                <a:t>	Источник</a:t>
              </a:r>
              <a:endParaRPr lang="en-US" sz="12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190800" y="2765836"/>
            <a:ext cx="1763903" cy="9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574655" y="4302975"/>
            <a:ext cx="996144" cy="9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Printed 08/06/2006 17:52:59</a:t>
            </a:r>
          </a:p>
        </p:txBody>
      </p:sp>
      <p:sp>
        <p:nvSpPr>
          <p:cNvPr id="1029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50646" y="37255"/>
            <a:ext cx="1843378" cy="126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 defTabSz="9026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1031" name="AutoShape 7"/>
          <p:cNvGraphicFramePr>
            <a:graphicFrameLocks/>
          </p:cNvGraphicFramePr>
          <p:nvPr/>
        </p:nvGraphicFramePr>
        <p:xfrm>
          <a:off x="0" y="0"/>
          <a:ext cx="161984" cy="161974"/>
        </p:xfrm>
        <a:graphic>
          <a:graphicData uri="http://schemas.openxmlformats.org/presentationml/2006/ole">
            <p:oleObj spid="_x0000_s28714" r:id="rId26" imgW="0" imgH="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0365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hf sldNum="0" hdr="0" ftr="0" dt="0"/>
  <p:txStyles>
    <p:titleStyle>
      <a:lvl1pPr algn="l" defTabSz="901786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1786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01786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01786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01786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0442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20967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81458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41945" algn="l" defTabSz="901786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5365" indent="-345365" algn="l" defTabSz="901786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5502" indent="-143904" algn="l" defTabSz="901786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7397" indent="-150297" algn="l" defTabSz="901786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4902" indent="-135911" algn="l" defTabSz="901786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6804" indent="-150297" algn="l" defTabSz="901786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47292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507781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68266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28755" indent="-150297" algn="l" defTabSz="901786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442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0967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1458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1945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2434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62922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23409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83896" algn="l" defTabSz="92096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anepa.ru/" TargetMode="External"/><Relationship Id="rId5" Type="http://schemas.openxmlformats.org/officeDocument/2006/relationships/hyperlink" Target="http://www.tsu.ru/" TargetMode="External"/><Relationship Id="rId4" Type="http://schemas.openxmlformats.org/officeDocument/2006/relationships/hyperlink" Target="https://worldskills.ru/ano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rkzan.ru/czn/inde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irkzan.ru/czn/index" TargetMode="External"/><Relationship Id="rId4" Type="http://schemas.openxmlformats.org/officeDocument/2006/relationships/hyperlink" Target="http://www.trudvsem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rkzan.ru/czn/inde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67744" y="2636913"/>
            <a:ext cx="6408712" cy="38472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sz="1600" dirty="0" smtClean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730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13 марта 2021 г. № 369 «О предоставлении грантов в форме субсидий из федерального бюджета некоммерческим организациям на реализацию мероприятий по организации профессионального обучения и дополнительного профессионального образования отдельных категорий граждан в рамках федерального проекта «Содействие занятости» национального проекта «Демография»</a:t>
            </a:r>
          </a:p>
          <a:p>
            <a:pPr indent="273050">
              <a:buClr>
                <a:srgbClr val="C00000"/>
              </a:buClr>
            </a:pPr>
            <a:endParaRPr lang="ru-RU" sz="1600" dirty="0" smtClean="0">
              <a:solidFill>
                <a:schemeClr val="tx2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730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27.05.2021 № 800 "О реализации мероприятий по организации профессионального обучения и дополнительного профессионального образования отдельных категорий граждан на период до 2024 года".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6"/>
          <p:cNvSpPr txBox="1">
            <a:spLocks/>
          </p:cNvSpPr>
          <p:nvPr/>
        </p:nvSpPr>
        <p:spPr>
          <a:xfrm>
            <a:off x="251520" y="404664"/>
            <a:ext cx="6624736" cy="1368152"/>
          </a:xfrm>
          <a:prstGeom prst="rect">
            <a:avLst/>
          </a:prstGeom>
          <a:solidFill>
            <a:schemeClr val="accent5">
              <a:alpha val="59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 algn="ctr" defTabSz="9017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Обучение отдельных категорий граждан</a:t>
            </a:r>
          </a:p>
          <a:p>
            <a:pPr lvl="0" algn="ctr" defTabSz="9017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+mj-ea"/>
                <a:cs typeface="Calibri" pitchFamily="34" charset="0"/>
              </a:rPr>
              <a:t>в рамках регионального проекта</a:t>
            </a:r>
          </a:p>
          <a:p>
            <a:pPr lvl="0" algn="ctr" defTabSz="9017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+mj-ea"/>
                <a:cs typeface="Calibri" pitchFamily="34" charset="0"/>
              </a:rPr>
              <a:t>«С</a:t>
            </a:r>
            <a:r>
              <a:rPr lang="ru-RU" sz="20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одействие</a:t>
            </a: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занятости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+mj-ea"/>
                <a:cs typeface="Calibri" pitchFamily="34" charset="0"/>
              </a:rPr>
              <a:t>» национального проекта «Демография»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ea typeface="+mj-ea"/>
              <a:cs typeface="Calibri" pitchFamily="34" charset="0"/>
            </a:endParaRPr>
          </a:p>
        </p:txBody>
      </p:sp>
      <p:pic>
        <p:nvPicPr>
          <p:cNvPr id="17" name="Рисунок 16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22" name="Полилиния 21"/>
          <p:cNvSpPr/>
          <p:nvPr/>
        </p:nvSpPr>
        <p:spPr bwMode="auto">
          <a:xfrm>
            <a:off x="323528" y="2132856"/>
            <a:ext cx="5040560" cy="64807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8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220486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Нормативно-правовая база: </a:t>
            </a:r>
            <a:endParaRPr lang="ru-RU" sz="2400" b="1" dirty="0">
              <a:latin typeface="Calibri" pitchFamily="34" charset="0"/>
            </a:endParaRPr>
          </a:p>
        </p:txBody>
      </p:sp>
      <p:pic>
        <p:nvPicPr>
          <p:cNvPr id="25" name="Рисунок 24" descr="работа в р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84984"/>
            <a:ext cx="1723923" cy="2625064"/>
          </a:xfrm>
          <a:prstGeom prst="rect">
            <a:avLst/>
          </a:prstGeom>
          <a:ln>
            <a:solidFill>
              <a:schemeClr val="tx2"/>
            </a:solidFill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251520" y="404664"/>
            <a:ext cx="6624736" cy="1368152"/>
          </a:xfrm>
          <a:prstGeom prst="rect">
            <a:avLst/>
          </a:prstGeom>
          <a:solidFill>
            <a:schemeClr val="accent5">
              <a:alpha val="59000"/>
            </a:schemeClr>
          </a:solidFill>
          <a:ln>
            <a:solidFill>
              <a:schemeClr val="accent3"/>
            </a:solidFill>
          </a:ln>
        </p:spPr>
        <p:txBody>
          <a:bodyPr/>
          <a:lstStyle/>
          <a:p>
            <a:pPr algn="ctr" defTabSz="9017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Times New Roman" pitchFamily="18" charset="0"/>
              </a:rPr>
              <a:t>Обучение отдельных категорий граждан</a:t>
            </a:r>
          </a:p>
          <a:p>
            <a:pPr lvl="0" algn="ctr" defTabSz="9017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+mj-ea"/>
                <a:cs typeface="Calibri" pitchFamily="34" charset="0"/>
              </a:rPr>
              <a:t>регионального проекта</a:t>
            </a:r>
          </a:p>
          <a:p>
            <a:pPr lvl="0" algn="ctr" defTabSz="9017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+mj-ea"/>
                <a:cs typeface="Calibri" pitchFamily="34" charset="0"/>
              </a:rPr>
              <a:t>«С</a:t>
            </a:r>
            <a:r>
              <a:rPr lang="ru-RU" sz="20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одействие</a:t>
            </a:r>
            <a:r>
              <a:rPr lang="ru-RU" sz="20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занятости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  <a:lumOff val="25000"/>
                  </a:schemeClr>
                </a:solidFill>
                <a:effectLst/>
                <a:uLnTx/>
                <a:uFillTx/>
                <a:ea typeface="+mj-ea"/>
                <a:cs typeface="Calibri" pitchFamily="34" charset="0"/>
              </a:rPr>
              <a:t>» национального проекта «Демография»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  <a:lumOff val="25000"/>
                </a:schemeClr>
              </a:solidFill>
              <a:effectLst/>
              <a:uLnTx/>
              <a:uFillTx/>
              <a:ea typeface="+mj-ea"/>
              <a:cs typeface="Calibri" pitchFamily="34" charset="0"/>
            </a:endParaRPr>
          </a:p>
        </p:txBody>
      </p:sp>
      <p:pic>
        <p:nvPicPr>
          <p:cNvPr id="17" name="Рисунок 16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22" name="Полилиния 21"/>
          <p:cNvSpPr/>
          <p:nvPr/>
        </p:nvSpPr>
        <p:spPr bwMode="auto">
          <a:xfrm>
            <a:off x="251520" y="1844824"/>
            <a:ext cx="8712968" cy="720080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8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184482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Обучение организуется определенными правительством Российской Федерации образовательными организациям - федеральными операторами: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9" name="Полилиния 8"/>
          <p:cNvSpPr/>
          <p:nvPr/>
        </p:nvSpPr>
        <p:spPr bwMode="auto">
          <a:xfrm>
            <a:off x="323528" y="2708920"/>
            <a:ext cx="7632848" cy="100811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56896" y="0"/>
                </a:moveTo>
                <a:lnTo>
                  <a:pt x="0" y="790222"/>
                </a:lnTo>
                <a:lnTo>
                  <a:pt x="1337959" y="711200"/>
                </a:lnTo>
                <a:lnTo>
                  <a:pt x="1479296" y="0"/>
                </a:lnTo>
                <a:lnTo>
                  <a:pt x="56896" y="0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2852936"/>
            <a:ext cx="6696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АНО «Агентство развития профессионального мастерства (</a:t>
            </a:r>
            <a:r>
              <a:rPr lang="ru-RU" sz="1400" b="1" dirty="0" err="1" smtClean="0">
                <a:solidFill>
                  <a:schemeClr val="bg1"/>
                </a:solidFill>
              </a:rPr>
              <a:t>Ворлдскиллс</a:t>
            </a:r>
            <a:r>
              <a:rPr lang="ru-RU" sz="1400" b="1" dirty="0" smtClean="0">
                <a:solidFill>
                  <a:schemeClr val="bg1"/>
                </a:solidFill>
              </a:rPr>
              <a:t> Россия)»: </a:t>
            </a: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  <a:hlinkClick r:id="rId4"/>
              </a:rPr>
              <a:t>https://worldskills.ru/ano/</a:t>
            </a:r>
            <a:endParaRPr lang="ru-RU" sz="14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олилиния 11"/>
          <p:cNvSpPr/>
          <p:nvPr/>
        </p:nvSpPr>
        <p:spPr bwMode="auto">
          <a:xfrm>
            <a:off x="2123728" y="3429000"/>
            <a:ext cx="6732240" cy="64807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8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3429000"/>
            <a:ext cx="6480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Иркутской области - Центр опережающей подготовки: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http://copp38.ru/demografya</a:t>
            </a:r>
            <a:endParaRPr lang="ru-RU" sz="14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Полилиния 13"/>
          <p:cNvSpPr/>
          <p:nvPr/>
        </p:nvSpPr>
        <p:spPr bwMode="auto">
          <a:xfrm>
            <a:off x="395536" y="4077072"/>
            <a:ext cx="7488832" cy="1080120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56896" y="0"/>
                </a:moveTo>
                <a:lnTo>
                  <a:pt x="0" y="790222"/>
                </a:lnTo>
                <a:lnTo>
                  <a:pt x="1337959" y="711200"/>
                </a:lnTo>
                <a:lnTo>
                  <a:pt x="1479296" y="0"/>
                </a:lnTo>
                <a:lnTo>
                  <a:pt x="56896" y="0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4221088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ФГАОУ ВО «Национальный исследовательский Томский государственный университет»:  </a:t>
            </a:r>
            <a:r>
              <a:rPr lang="ru-RU" sz="1400" b="1" u="sng" dirty="0" err="1" smtClean="0">
                <a:solidFill>
                  <a:schemeClr val="accent2">
                    <a:lumMod val="50000"/>
                  </a:schemeClr>
                </a:solidFill>
                <a:hlinkClick r:id="rId5"/>
              </a:rPr>
              <a:t>www.tsu.ru</a:t>
            </a:r>
            <a:endParaRPr lang="ru-RU" sz="14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олилиния 15"/>
          <p:cNvSpPr/>
          <p:nvPr/>
        </p:nvSpPr>
        <p:spPr bwMode="auto">
          <a:xfrm>
            <a:off x="2123728" y="4797152"/>
            <a:ext cx="6768752" cy="720080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8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75248" y="4797152"/>
            <a:ext cx="6768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Иркутской области – МРЦПК ФГБОУ ВО «Иркутский национально-исследовательский технический университет»: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https://www.istu.edu/news/61444/ /</a:t>
            </a:r>
            <a:endParaRPr lang="ru-RU" sz="14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Полилиния 18"/>
          <p:cNvSpPr/>
          <p:nvPr/>
        </p:nvSpPr>
        <p:spPr bwMode="auto">
          <a:xfrm>
            <a:off x="323528" y="5517232"/>
            <a:ext cx="7632848" cy="100811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56896" y="0"/>
                </a:moveTo>
                <a:lnTo>
                  <a:pt x="0" y="790222"/>
                </a:lnTo>
                <a:lnTo>
                  <a:pt x="1337959" y="711200"/>
                </a:lnTo>
                <a:lnTo>
                  <a:pt x="1479296" y="0"/>
                </a:lnTo>
                <a:lnTo>
                  <a:pt x="56896" y="0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5661248"/>
            <a:ext cx="6624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ФГБОУ ВО «РАНГХИС»:  </a:t>
            </a:r>
            <a:r>
              <a:rPr lang="ru-RU" sz="1400" b="1" u="sng" dirty="0" smtClean="0">
                <a:solidFill>
                  <a:schemeClr val="bg1"/>
                </a:solidFill>
                <a:hlinkClick r:id="rId6"/>
              </a:rPr>
              <a:t>https://www.ranepa.ru/</a:t>
            </a:r>
            <a:endParaRPr lang="ru-RU" sz="1400" b="1" u="sng" dirty="0" smtClean="0">
              <a:solidFill>
                <a:schemeClr val="bg1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 bwMode="auto">
          <a:xfrm>
            <a:off x="2195736" y="6021288"/>
            <a:ext cx="6624736" cy="64807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8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75248" y="6093296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 Иркутской области – РАНГХИС Иркутский филиал: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pPr algn="ctr"/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https://irk.ranepa.ru/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24" name="Picture 2" descr="C:\Users\petrachkova\Desktop\картинки\иконка-галочка-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3068960"/>
            <a:ext cx="432048" cy="432048"/>
          </a:xfrm>
          <a:prstGeom prst="rect">
            <a:avLst/>
          </a:prstGeom>
          <a:noFill/>
        </p:spPr>
      </p:pic>
      <p:pic>
        <p:nvPicPr>
          <p:cNvPr id="26" name="Picture 2" descr="C:\Users\petrachkova\Desktop\картинки\иконка-галочка-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437112"/>
            <a:ext cx="432048" cy="432048"/>
          </a:xfrm>
          <a:prstGeom prst="rect">
            <a:avLst/>
          </a:prstGeom>
          <a:noFill/>
        </p:spPr>
      </p:pic>
      <p:pic>
        <p:nvPicPr>
          <p:cNvPr id="28" name="Picture 2" descr="C:\Users\petrachkova\Desktop\картинки\иконка-галочка-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5877272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dirty="0" smtClean="0">
                <a:solidFill>
                  <a:schemeClr val="bg2"/>
                </a:solidFill>
                <a:latin typeface="+mn-lt"/>
              </a:rPr>
              <a:t>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n-lt"/>
              </a:rPr>
            </a:br>
            <a:endParaRPr lang="ru-RU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Стрелка вниз 4"/>
          <p:cNvSpPr/>
          <p:nvPr/>
        </p:nvSpPr>
        <p:spPr>
          <a:xfrm>
            <a:off x="4211960" y="3140968"/>
            <a:ext cx="264121" cy="361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676456" y="6597352"/>
            <a:ext cx="360040" cy="260648"/>
          </a:xfrm>
          <a:prstGeom prst="rect">
            <a:avLst/>
          </a:prstGeom>
        </p:spPr>
        <p:txBody>
          <a:bodyPr vert="horz" lIns="91430" tIns="45716" rIns="91430" bIns="45716" rtlCol="0" anchor="ctr"/>
          <a:lstStyle/>
          <a:p>
            <a:pPr algn="r" defTabSz="914303"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2782" y="201243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960"/>
                </a:solidFill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 bwMode="auto">
          <a:xfrm>
            <a:off x="179512" y="260648"/>
            <a:ext cx="7416824" cy="1080120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47667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В обучении в рамках регионального проекта «Содействие занятости» могут принять участие граждане следующих категорий:</a:t>
            </a:r>
            <a:endParaRPr lang="ru-RU" b="1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Рисунок 10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3568" y="1844824"/>
            <a:ext cx="7848872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ru-RU" sz="1400" b="1" dirty="0" smtClean="0"/>
              <a:t>       Для подтверждения категории гражданам необходимо предоставить образовательной организации:</a:t>
            </a:r>
          </a:p>
          <a:p>
            <a:pPr marL="342900" indent="-342900"/>
            <a:endParaRPr lang="ru-RU" sz="1400" b="1" dirty="0" smtClean="0"/>
          </a:p>
          <a:p>
            <a:pPr marL="342900" indent="-342900">
              <a:buFont typeface="+mj-lt"/>
              <a:buAutoNum type="arabicParenR"/>
            </a:pPr>
            <a:r>
              <a:rPr lang="ru-RU" sz="1400" b="1" dirty="0" smtClean="0">
                <a:solidFill>
                  <a:srgbClr val="0070C0"/>
                </a:solidFill>
              </a:rPr>
              <a:t>паспорт гражданина РФ или документ, его заменяющий. 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1628800"/>
            <a:ext cx="5832648" cy="43204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b="1" dirty="0" smtClean="0"/>
              <a:t>лица в возрасте 50-ти лет и старше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568" y="3861048"/>
            <a:ext cx="8280920" cy="2160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marL="360363" algn="just"/>
            <a:r>
              <a:rPr lang="ru-RU" sz="1400" b="1" dirty="0" smtClean="0"/>
              <a:t>Для подтверждения категории гражданам необходимо предоставить образовательной организации: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1) паспорт гражданина РФ или документ, его заменяющий; 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2</a:t>
            </a:r>
            <a:r>
              <a:rPr lang="ru-RU" sz="1400" b="1" dirty="0" smtClean="0">
                <a:solidFill>
                  <a:srgbClr val="0070C0"/>
                </a:solidFill>
              </a:rPr>
              <a:t>) справка об отнесении к категории </a:t>
            </a:r>
            <a:r>
              <a:rPr lang="ru-RU" sz="1400" b="1" dirty="0" err="1" smtClean="0">
                <a:solidFill>
                  <a:srgbClr val="0070C0"/>
                </a:solidFill>
              </a:rPr>
              <a:t>предпенсионера</a:t>
            </a:r>
            <a:r>
              <a:rPr lang="ru-RU" sz="1400" b="1" dirty="0" smtClean="0">
                <a:solidFill>
                  <a:srgbClr val="0070C0"/>
                </a:solidFill>
              </a:rPr>
              <a:t> из Пенсионного фонда России. 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3645024"/>
            <a:ext cx="5832648" cy="43204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/>
              <a:t>2.  лица </a:t>
            </a:r>
            <a:r>
              <a:rPr lang="ru-RU" b="1" dirty="0" err="1"/>
              <a:t>предпенсионного</a:t>
            </a:r>
            <a:r>
              <a:rPr lang="ru-RU" b="1" dirty="0"/>
              <a:t> возраста</a:t>
            </a:r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dirty="0" smtClean="0">
                <a:solidFill>
                  <a:schemeClr val="bg2"/>
                </a:solidFill>
                <a:latin typeface="+mn-lt"/>
              </a:rPr>
              <a:t>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n-lt"/>
              </a:rPr>
            </a:br>
            <a:endParaRPr lang="ru-RU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Стрелка вниз 4"/>
          <p:cNvSpPr/>
          <p:nvPr/>
        </p:nvSpPr>
        <p:spPr>
          <a:xfrm>
            <a:off x="4211960" y="3140968"/>
            <a:ext cx="264121" cy="361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676456" y="6597352"/>
            <a:ext cx="360040" cy="260648"/>
          </a:xfrm>
          <a:prstGeom prst="rect">
            <a:avLst/>
          </a:prstGeom>
        </p:spPr>
        <p:txBody>
          <a:bodyPr vert="horz" lIns="91430" tIns="45716" rIns="91430" bIns="45716" rtlCol="0" anchor="ctr"/>
          <a:lstStyle/>
          <a:p>
            <a:pPr algn="r" defTabSz="914303"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2782" y="201243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960"/>
                </a:solidFill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 bwMode="auto">
          <a:xfrm>
            <a:off x="179512" y="260648"/>
            <a:ext cx="7344816" cy="1080120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47667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В обучении в рамках регионального проекта «Содействие занятости» могут принять участие граждане следующих категорий:</a:t>
            </a:r>
            <a:endParaRPr lang="ru-RU" b="1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Рисунок 10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3568" y="1844824"/>
            <a:ext cx="8136904" cy="18722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marL="342900" indent="17463"/>
            <a:r>
              <a:rPr lang="ru-RU" sz="1400" b="1" dirty="0" smtClean="0"/>
              <a:t>Для подтверждения категории гражданам необходимо предоставить образовательной организации:</a:t>
            </a:r>
          </a:p>
          <a:p>
            <a:pPr marL="342900" indent="17463"/>
            <a:endParaRPr lang="ru-RU" sz="1400" b="1" dirty="0" smtClean="0"/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0C0"/>
                </a:solidFill>
              </a:rPr>
              <a:t>паспорт гражданина РФ или документ, его заменяющий;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2)    копия документа, связанного с работой и подтверждающего нахождение в отпуске по уходу за ребенком;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3)   свидетельство о рождении ребенка. 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1628800"/>
            <a:ext cx="7344816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/>
              <a:t>3.  женщины, находящиеся в отпуске по уходу за ребенком в возрасте до трех лет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3568" y="4221088"/>
            <a:ext cx="8280920" cy="2160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ru-RU" sz="1600" b="1" dirty="0" smtClean="0"/>
              <a:t>    </a:t>
            </a:r>
          </a:p>
          <a:p>
            <a:pPr marL="342900" indent="17463"/>
            <a:r>
              <a:rPr lang="ru-RU" sz="1400" b="1" dirty="0" smtClean="0"/>
              <a:t>Для подтверждения категории гражданам необходимо предоставить образовательной организации :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0C0"/>
                </a:solidFill>
              </a:rPr>
              <a:t>паспорт гражданина РФ или документ, его заменяющий; 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0C0"/>
                </a:solidFill>
              </a:rPr>
              <a:t>свидетельство о рождении ребенка;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0C0"/>
                </a:solidFill>
              </a:rPr>
              <a:t>справка об отсутствии статуса индивидуального предпринимателя из ФНС;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4)   справка о состоянии лицевого счета из Пенсионного фонда России.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4005064"/>
            <a:ext cx="7344816" cy="5760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/>
              <a:t>4. женщины, имеющие детей дошкольного возраста, не состоящие в трудовых отношениях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dirty="0" smtClean="0">
                <a:solidFill>
                  <a:schemeClr val="bg2"/>
                </a:solidFill>
                <a:latin typeface="+mn-lt"/>
              </a:rPr>
              <a:t>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n-lt"/>
              </a:rPr>
            </a:br>
            <a:endParaRPr lang="ru-RU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Стрелка вниз 4"/>
          <p:cNvSpPr/>
          <p:nvPr/>
        </p:nvSpPr>
        <p:spPr>
          <a:xfrm>
            <a:off x="4211960" y="3140968"/>
            <a:ext cx="264121" cy="361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676456" y="6597352"/>
            <a:ext cx="360040" cy="260648"/>
          </a:xfrm>
          <a:prstGeom prst="rect">
            <a:avLst/>
          </a:prstGeom>
        </p:spPr>
        <p:txBody>
          <a:bodyPr vert="horz" lIns="91430" tIns="45716" rIns="91430" bIns="45716" rtlCol="0" anchor="ctr"/>
          <a:lstStyle/>
          <a:p>
            <a:pPr algn="r" defTabSz="914303"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2782" y="201243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960"/>
                </a:solidFill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 bwMode="auto">
          <a:xfrm>
            <a:off x="179512" y="404664"/>
            <a:ext cx="7344816" cy="1080120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476672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В обучении в рамках регионального проекта «Содействие занятости» могут принять участие граждане следующих категорий:</a:t>
            </a:r>
            <a:endParaRPr lang="ru-RU" b="1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Рисунок 10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11560" y="2204864"/>
            <a:ext cx="8280920" cy="23762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marL="342900" indent="-342900"/>
            <a:r>
              <a:rPr lang="ru-RU" sz="1600" b="1" dirty="0" smtClean="0"/>
              <a:t>    </a:t>
            </a:r>
          </a:p>
          <a:p>
            <a:pPr marL="342900" indent="17463"/>
            <a:r>
              <a:rPr lang="ru-RU" sz="1400" b="1" dirty="0" smtClean="0"/>
              <a:t>Для подтверждения категории гражданам необходимо предоставить образовательной организации :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0070C0"/>
                </a:solidFill>
              </a:rPr>
              <a:t>паспорт гражданина РФ или документ, его заменяющий; 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</a:endParaRPr>
          </a:p>
          <a:p>
            <a:pPr marL="342900" indent="-342900"/>
            <a:r>
              <a:rPr lang="ru-RU" sz="1400" b="1" dirty="0" smtClean="0">
                <a:solidFill>
                  <a:srgbClr val="C00000"/>
                </a:solidFill>
              </a:rPr>
              <a:t>       </a:t>
            </a:r>
            <a:r>
              <a:rPr lang="ru-RU" sz="1400" b="1" u="sng" dirty="0" smtClean="0">
                <a:solidFill>
                  <a:srgbClr val="C00000"/>
                </a:solidFill>
              </a:rPr>
              <a:t>Органами занятости Иркутской области по запросу оператора (образовательной организации) предоставляется по месту требования: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</a:rPr>
              <a:t>       </a:t>
            </a:r>
            <a:r>
              <a:rPr lang="ru-RU" sz="1400" b="1" spc="-20" dirty="0" smtClean="0">
                <a:solidFill>
                  <a:srgbClr val="0070C0"/>
                </a:solidFill>
              </a:rPr>
              <a:t>справка о регистрации гражданина в качестве лица, ищущего работу, либо безработного</a:t>
            </a:r>
            <a:endParaRPr lang="ru-RU" sz="1400" b="1" u="sng" spc="-20" dirty="0" smtClean="0">
              <a:solidFill>
                <a:srgbClr val="C00000"/>
              </a:solidFill>
            </a:endParaRPr>
          </a:p>
          <a:p>
            <a:endParaRPr lang="ru-RU" sz="1400" b="1" dirty="0" smtClean="0">
              <a:solidFill>
                <a:srgbClr val="0070C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1916832"/>
            <a:ext cx="7344816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/>
              <a:t>5. граждане, ищущие работу и обратившиеся в органы службы занятости, включая безработных</a:t>
            </a:r>
          </a:p>
        </p:txBody>
      </p:sp>
      <p:sp>
        <p:nvSpPr>
          <p:cNvPr id="16" name="Полилиния 15"/>
          <p:cNvSpPr/>
          <p:nvPr/>
        </p:nvSpPr>
        <p:spPr bwMode="auto">
          <a:xfrm>
            <a:off x="251520" y="4725144"/>
            <a:ext cx="7704856" cy="100811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56896" y="0"/>
                </a:moveTo>
                <a:lnTo>
                  <a:pt x="0" y="790222"/>
                </a:lnTo>
                <a:lnTo>
                  <a:pt x="1337959" y="711200"/>
                </a:lnTo>
                <a:lnTo>
                  <a:pt x="1479296" y="0"/>
                </a:lnTo>
                <a:lnTo>
                  <a:pt x="56896" y="0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27584" y="4869160"/>
            <a:ext cx="669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Центр занятости населения может</a:t>
            </a:r>
            <a:r>
              <a:rPr lang="ru-RU" sz="2000" b="1" dirty="0" smtClean="0">
                <a:solidFill>
                  <a:schemeClr val="bg1"/>
                </a:solidFill>
              </a:rPr>
              <a:t>:</a:t>
            </a:r>
            <a:endParaRPr lang="ru-RU" sz="20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Полилиния 24"/>
          <p:cNvSpPr/>
          <p:nvPr/>
        </p:nvSpPr>
        <p:spPr bwMode="auto">
          <a:xfrm>
            <a:off x="1151112" y="5301208"/>
            <a:ext cx="7992888" cy="136815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47664" y="5445224"/>
            <a:ext cx="74168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предоставить государственную услугу по профессиональной ориентации;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выдать направление на обучение в образовательную организацию;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произвести социальную выплату в период обучения;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оказать содействие в трудоустройстве после завершения обучения.</a:t>
            </a:r>
          </a:p>
          <a:p>
            <a:pPr>
              <a:buClr>
                <a:srgbClr val="C00000"/>
              </a:buClr>
            </a:pPr>
            <a:r>
              <a:rPr lang="ru-RU" sz="1400" dirty="0" smtClean="0"/>
              <a:t>Адреса и контакты Центров занятости населения: </a:t>
            </a:r>
            <a:r>
              <a:rPr lang="ru-RU" sz="1400" u="sng" dirty="0" smtClean="0">
                <a:hlinkClick r:id="rId4"/>
              </a:rPr>
              <a:t>https://irkzan.ru/czn/index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dirty="0" smtClean="0">
                <a:solidFill>
                  <a:schemeClr val="bg2"/>
                </a:solidFill>
                <a:latin typeface="+mn-lt"/>
              </a:rPr>
              <a:t>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n-lt"/>
              </a:rPr>
            </a:br>
            <a:endParaRPr lang="ru-RU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Стрелка вниз 4"/>
          <p:cNvSpPr/>
          <p:nvPr/>
        </p:nvSpPr>
        <p:spPr>
          <a:xfrm>
            <a:off x="4211960" y="3140968"/>
            <a:ext cx="264121" cy="361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676456" y="6597352"/>
            <a:ext cx="360040" cy="260648"/>
          </a:xfrm>
          <a:prstGeom prst="rect">
            <a:avLst/>
          </a:prstGeom>
        </p:spPr>
        <p:txBody>
          <a:bodyPr vert="horz" lIns="91430" tIns="45716" rIns="91430" bIns="45716" rtlCol="0" anchor="ctr"/>
          <a:lstStyle/>
          <a:p>
            <a:pPr algn="r" defTabSz="914303"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2782" y="201243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960"/>
                </a:solidFill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 bwMode="auto">
          <a:xfrm>
            <a:off x="179512" y="476672"/>
            <a:ext cx="7344816" cy="936104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62068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Для участия в обучении гражданину необходимо подать заявление на Портале «Работа в России» </a:t>
            </a:r>
            <a:endParaRPr lang="ru-RU" b="1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Рисунок 10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3568" y="1844824"/>
            <a:ext cx="8136904" cy="35283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600" b="1" dirty="0" smtClean="0"/>
              <a:t> </a:t>
            </a:r>
            <a:r>
              <a:rPr lang="ru-RU" sz="1400" b="1" dirty="0" smtClean="0"/>
              <a:t>войти на сайт «Работа в России Общероссийская база вакансий и резюме»: </a:t>
            </a:r>
            <a:r>
              <a:rPr lang="en-US" sz="1400" b="1" dirty="0" smtClean="0">
                <a:solidFill>
                  <a:srgbClr val="0070C0"/>
                </a:solidFill>
                <a:hlinkClick r:id="rId4"/>
              </a:rPr>
              <a:t>www</a:t>
            </a:r>
            <a:r>
              <a:rPr lang="ru-RU" sz="1400" b="1" dirty="0" smtClean="0">
                <a:solidFill>
                  <a:srgbClr val="0070C0"/>
                </a:solidFill>
                <a:hlinkClick r:id="rId4"/>
              </a:rPr>
              <a:t>.</a:t>
            </a:r>
            <a:r>
              <a:rPr lang="ru-RU" sz="1400" b="1" dirty="0" err="1" smtClean="0">
                <a:solidFill>
                  <a:srgbClr val="0070C0"/>
                </a:solidFill>
                <a:hlinkClick r:id="rId4"/>
              </a:rPr>
              <a:t>trudvsem.ru</a:t>
            </a:r>
            <a:r>
              <a:rPr lang="ru-RU" sz="1400" b="1" dirty="0" smtClean="0"/>
              <a:t>; </a:t>
            </a:r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перейти в новую версию, нажав клавишу, размещенную вверху сайта «попробовать»;</a:t>
            </a:r>
          </a:p>
          <a:p>
            <a:pPr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выбрать в разделе «Новое на портале» подразделе «Пройдите обучение в рамках федерального проекта «Содействие занятости» ссылку «узнать больше»;</a:t>
            </a:r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 в открывшемся окне выбрать ссылку «записаться на обучение»;</a:t>
            </a:r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в открывшемся окне ввести пароль и логин от учетной записи гражданина Единого портала </a:t>
            </a:r>
            <a:r>
              <a:rPr lang="ru-RU" sz="1400" b="1" dirty="0" err="1" smtClean="0"/>
              <a:t>госуслуг</a:t>
            </a:r>
            <a:r>
              <a:rPr lang="ru-RU" sz="1400" b="1" dirty="0" smtClean="0"/>
              <a:t>;</a:t>
            </a:r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после введения логина и пароля учетной записи Единого портала </a:t>
            </a:r>
            <a:r>
              <a:rPr lang="ru-RU" sz="1400" b="1" dirty="0" err="1" smtClean="0"/>
              <a:t>госуслуг</a:t>
            </a:r>
            <a:r>
              <a:rPr lang="ru-RU" sz="1400" b="1" dirty="0" smtClean="0"/>
              <a:t> перейти в раздел для заполнения заявления на прохождение обучения;</a:t>
            </a:r>
          </a:p>
          <a:p>
            <a:pPr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  в открывшемся окне заполнить все позиции, выбрать программу подготовки из перечня;</a:t>
            </a:r>
          </a:p>
          <a:p>
            <a:pPr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400" b="1" dirty="0" smtClean="0"/>
              <a:t>направить заявление образовательной организации, осуществляющему обучение по выбранной программе.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1628800"/>
            <a:ext cx="7344816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/>
              <a:t>Подача заявления на Портале «Работа в России»</a:t>
            </a:r>
          </a:p>
        </p:txBody>
      </p:sp>
      <p:sp>
        <p:nvSpPr>
          <p:cNvPr id="18" name="Полилиния 17"/>
          <p:cNvSpPr/>
          <p:nvPr/>
        </p:nvSpPr>
        <p:spPr bwMode="auto">
          <a:xfrm>
            <a:off x="107504" y="5157192"/>
            <a:ext cx="8856984" cy="136815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56896" y="0"/>
                </a:moveTo>
                <a:lnTo>
                  <a:pt x="0" y="790222"/>
                </a:lnTo>
                <a:lnTo>
                  <a:pt x="1337959" y="711200"/>
                </a:lnTo>
                <a:lnTo>
                  <a:pt x="1479296" y="0"/>
                </a:lnTo>
                <a:lnTo>
                  <a:pt x="56896" y="0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27584" y="5373216"/>
            <a:ext cx="80283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ПРИ НЕОБХОДИМОСТИ ЦЕНТР ЗАНЯТОСТИ МОЖЕТ ОКАЗАТЬ СОДЕЙСТВИЕ В ОПРЕДЕЛЕНИИ ПРОГРАММЫ ОБУЧЕНИЯ И ПРЕДОСТАВИТ ГОСУДАРСТВЕННУЮ УСЛУГУ ПО ПРОФЕССИОНАЛЬНОЙ ОРИЕНТАЦИИ</a:t>
            </a:r>
          </a:p>
          <a:p>
            <a:pPr algn="ctr"/>
            <a:r>
              <a:rPr lang="ru-RU" sz="1400" dirty="0" smtClean="0"/>
              <a:t>Адреса и контакты Центров занятости населения: </a:t>
            </a:r>
            <a:r>
              <a:rPr lang="ru-RU" sz="1400" u="sng" dirty="0" smtClean="0">
                <a:hlinkClick r:id="rId5"/>
              </a:rPr>
              <a:t>https://irkzan.ru/czn/index</a:t>
            </a:r>
            <a:endParaRPr lang="ru-RU" sz="1400" b="1" dirty="0" smtClean="0"/>
          </a:p>
          <a:p>
            <a:pPr algn="ctr"/>
            <a:endParaRPr lang="ru-RU" sz="16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dirty="0" smtClean="0">
                <a:solidFill>
                  <a:schemeClr val="bg2"/>
                </a:solidFill>
                <a:latin typeface="+mn-lt"/>
              </a:rPr>
              <a:t>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n-lt"/>
              </a:rPr>
            </a:br>
            <a:endParaRPr lang="ru-RU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Стрелка вниз 4"/>
          <p:cNvSpPr/>
          <p:nvPr/>
        </p:nvSpPr>
        <p:spPr>
          <a:xfrm>
            <a:off x="4211960" y="3140968"/>
            <a:ext cx="264121" cy="36136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676456" y="6597352"/>
            <a:ext cx="360040" cy="260648"/>
          </a:xfrm>
          <a:prstGeom prst="rect">
            <a:avLst/>
          </a:prstGeom>
        </p:spPr>
        <p:txBody>
          <a:bodyPr vert="horz" lIns="91430" tIns="45716" rIns="91430" bIns="45716" rtlCol="0" anchor="ctr"/>
          <a:lstStyle/>
          <a:p>
            <a:pPr algn="r" defTabSz="914303"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2782" y="201243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960"/>
                </a:solidFill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 bwMode="auto">
          <a:xfrm>
            <a:off x="179512" y="476672"/>
            <a:ext cx="7344816" cy="936104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62068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Образовательной организацией рассматривается заявление гражданина и принимается решение</a:t>
            </a:r>
            <a:endParaRPr lang="ru-RU" b="1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Рисунок 10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3568" y="1844824"/>
            <a:ext cx="8136904" cy="3312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51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AutoNum type="arabicPeriod"/>
            </a:pPr>
            <a:endParaRPr lang="ru-RU" dirty="0"/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ru-RU" sz="1600" dirty="0" smtClean="0"/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600" dirty="0" smtClean="0"/>
              <a:t>рассмотрение  заявления осуществляется в течение 15 дней с момента подачи заявления гражданином; </a:t>
            </a:r>
          </a:p>
          <a:p>
            <a:pPr lvl="0" indent="179388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600" dirty="0" smtClean="0"/>
              <a:t>в течение этого времени образовательной организацией у граждан запрашиваются необходимые документы для подтверждения категории;</a:t>
            </a:r>
          </a:p>
          <a:p>
            <a:pPr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600" dirty="0" smtClean="0"/>
              <a:t>по итогам рассмотрения образовательной организацией принимается решение о включении либо отказе гражданину включении в обучение;</a:t>
            </a:r>
          </a:p>
          <a:p>
            <a:pPr lvl="0" indent="179388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1600" dirty="0" smtClean="0"/>
              <a:t> о принятом решении гражданин информируется посредством личного кабинета на портале «Работа в России» </a:t>
            </a:r>
          </a:p>
          <a:p>
            <a:pPr indent="179388">
              <a:buClr>
                <a:schemeClr val="accent2">
                  <a:lumMod val="75000"/>
                </a:schemeClr>
              </a:buClr>
            </a:pPr>
            <a:endParaRPr lang="ru-RU" sz="1400" b="1" dirty="0" smtClean="0"/>
          </a:p>
          <a:p>
            <a:r>
              <a:rPr lang="ru-RU" sz="1400" b="1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/>
            <a:endParaRPr lang="ru-RU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1628800"/>
            <a:ext cx="7344816" cy="64807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ru-RU" b="1" dirty="0" smtClean="0"/>
              <a:t>Рассмотрение заявления гражданина образовательной организацией</a:t>
            </a:r>
          </a:p>
        </p:txBody>
      </p:sp>
      <p:sp>
        <p:nvSpPr>
          <p:cNvPr id="15" name="Полилиния 14"/>
          <p:cNvSpPr/>
          <p:nvPr/>
        </p:nvSpPr>
        <p:spPr bwMode="auto">
          <a:xfrm>
            <a:off x="827584" y="4725144"/>
            <a:ext cx="7632848" cy="1728192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28448 w 1450848"/>
              <a:gd name="connsiteY0" fmla="*/ 0 h 790222"/>
              <a:gd name="connsiteX1" fmla="*/ 0 w 1450848"/>
              <a:gd name="connsiteY1" fmla="*/ 790222 h 790222"/>
              <a:gd name="connsiteX2" fmla="*/ 1337959 w 1450848"/>
              <a:gd name="connsiteY2" fmla="*/ 711200 h 790222"/>
              <a:gd name="connsiteX3" fmla="*/ 1450848 w 1450848"/>
              <a:gd name="connsiteY3" fmla="*/ 0 h 790222"/>
              <a:gd name="connsiteX4" fmla="*/ 28448 w 1450848"/>
              <a:gd name="connsiteY4" fmla="*/ 0 h 790222"/>
              <a:gd name="connsiteX0" fmla="*/ 28448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28448 w 1479296"/>
              <a:gd name="connsiteY4" fmla="*/ 0 h 790222"/>
              <a:gd name="connsiteX0" fmla="*/ 56896 w 1479296"/>
              <a:gd name="connsiteY0" fmla="*/ 0 h 790222"/>
              <a:gd name="connsiteX1" fmla="*/ 0 w 1479296"/>
              <a:gd name="connsiteY1" fmla="*/ 790222 h 790222"/>
              <a:gd name="connsiteX2" fmla="*/ 1337959 w 1479296"/>
              <a:gd name="connsiteY2" fmla="*/ 711200 h 790222"/>
              <a:gd name="connsiteX3" fmla="*/ 1479296 w 1479296"/>
              <a:gd name="connsiteY3" fmla="*/ 0 h 790222"/>
              <a:gd name="connsiteX4" fmla="*/ 56896 w 1479296"/>
              <a:gd name="connsiteY4" fmla="*/ 0 h 7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9296" h="790222">
                <a:moveTo>
                  <a:pt x="56896" y="0"/>
                </a:moveTo>
                <a:lnTo>
                  <a:pt x="0" y="790222"/>
                </a:lnTo>
                <a:lnTo>
                  <a:pt x="1337959" y="711200"/>
                </a:lnTo>
                <a:lnTo>
                  <a:pt x="1479296" y="0"/>
                </a:lnTo>
                <a:lnTo>
                  <a:pt x="56896" y="0"/>
                </a:lnTo>
                <a:close/>
              </a:path>
            </a:pathLst>
          </a:custGeom>
          <a:solidFill>
            <a:srgbClr val="02B6CE"/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0800000" lon="10799999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31640" y="5013176"/>
            <a:ext cx="669674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ПРИ НЕОБХОДИМОСТИ ЦЕНТР ЗАНЯТОСТИ МОЖЕТ ПРЕДОСТАВИТЬ ГОСУДАРСТВЕННУЮ УСЛУГУ СОДЕЙСТВИЯ В ПОИСКЕ ПОДХОДЯЩЕЙ РАБОТЫ 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dirty="0" smtClean="0"/>
              <a:t>Адреса и контакты Центров занятости населения: </a:t>
            </a:r>
            <a:r>
              <a:rPr lang="ru-RU" sz="1400" u="sng" dirty="0" smtClean="0">
                <a:hlinkClick r:id="rId4"/>
              </a:rPr>
              <a:t>https://irkzan.ru/czn/index</a:t>
            </a:r>
            <a:endParaRPr lang="ru-RU" sz="1400" b="1" dirty="0" smtClean="0"/>
          </a:p>
          <a:p>
            <a:pPr algn="ctr"/>
            <a:endParaRPr lang="ru-RU" sz="1600" b="1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17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8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dirty="0" smtClean="0">
                <a:solidFill>
                  <a:schemeClr val="bg2"/>
                </a:solidFill>
                <a:latin typeface="+mn-lt"/>
              </a:rPr>
              <a:t>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n-lt"/>
              </a:rPr>
            </a:br>
            <a:endParaRPr lang="ru-RU" sz="18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Стрелка вниз 4"/>
          <p:cNvSpPr/>
          <p:nvPr/>
        </p:nvSpPr>
        <p:spPr>
          <a:xfrm>
            <a:off x="3131840" y="1700808"/>
            <a:ext cx="1344241" cy="4248472"/>
          </a:xfrm>
          <a:prstGeom prst="rect">
            <a:avLst/>
          </a:prstGeom>
          <a:solidFill>
            <a:schemeClr val="bg1"/>
          </a:solidFill>
          <a:ln>
            <a:solidFill>
              <a:srgbClr val="0099C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300" kern="1200"/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8676456" y="6597352"/>
            <a:ext cx="360040" cy="260648"/>
          </a:xfrm>
          <a:prstGeom prst="rect">
            <a:avLst/>
          </a:prstGeom>
        </p:spPr>
        <p:txBody>
          <a:bodyPr vert="horz" lIns="91430" tIns="45716" rIns="91430" bIns="45716" rtlCol="0" anchor="ctr"/>
          <a:lstStyle/>
          <a:p>
            <a:pPr algn="r" defTabSz="914303"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02782" y="201243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960"/>
                </a:solidFill>
              </a:rPr>
              <a:t> </a:t>
            </a:r>
            <a:endParaRPr lang="ru-RU" dirty="0"/>
          </a:p>
        </p:txBody>
      </p:sp>
      <p:sp>
        <p:nvSpPr>
          <p:cNvPr id="8" name="Полилиния 7"/>
          <p:cNvSpPr/>
          <p:nvPr/>
        </p:nvSpPr>
        <p:spPr bwMode="auto">
          <a:xfrm>
            <a:off x="179512" y="476672"/>
            <a:ext cx="7344816" cy="864096"/>
          </a:xfrm>
          <a:custGeom>
            <a:avLst/>
            <a:gdLst>
              <a:gd name="connsiteX0" fmla="*/ 0 w 1422400"/>
              <a:gd name="connsiteY0" fmla="*/ 0 h 790222"/>
              <a:gd name="connsiteX1" fmla="*/ 11289 w 1422400"/>
              <a:gd name="connsiteY1" fmla="*/ 790222 h 790222"/>
              <a:gd name="connsiteX2" fmla="*/ 1309511 w 1422400"/>
              <a:gd name="connsiteY2" fmla="*/ 711200 h 790222"/>
              <a:gd name="connsiteX3" fmla="*/ 1422400 w 1422400"/>
              <a:gd name="connsiteY3" fmla="*/ 0 h 790222"/>
              <a:gd name="connsiteX4" fmla="*/ 0 w 1422400"/>
              <a:gd name="connsiteY4" fmla="*/ 0 h 790222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6943 w 1459832"/>
              <a:gd name="connsiteY2" fmla="*/ 711200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84969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  <a:gd name="connsiteX0" fmla="*/ 37432 w 1459832"/>
              <a:gd name="connsiteY0" fmla="*/ 0 h 878024"/>
              <a:gd name="connsiteX1" fmla="*/ 0 w 1459832"/>
              <a:gd name="connsiteY1" fmla="*/ 878024 h 878024"/>
              <a:gd name="connsiteX2" fmla="*/ 1347538 w 1459832"/>
              <a:gd name="connsiteY2" fmla="*/ 790222 h 878024"/>
              <a:gd name="connsiteX3" fmla="*/ 1459832 w 1459832"/>
              <a:gd name="connsiteY3" fmla="*/ 0 h 878024"/>
              <a:gd name="connsiteX4" fmla="*/ 37432 w 1459832"/>
              <a:gd name="connsiteY4" fmla="*/ 0 h 87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832" h="878024">
                <a:moveTo>
                  <a:pt x="37432" y="0"/>
                </a:moveTo>
                <a:lnTo>
                  <a:pt x="0" y="878024"/>
                </a:lnTo>
                <a:lnTo>
                  <a:pt x="1347538" y="790222"/>
                </a:lnTo>
                <a:lnTo>
                  <a:pt x="1459832" y="0"/>
                </a:lnTo>
                <a:lnTo>
                  <a:pt x="37432" y="0"/>
                </a:lnTo>
                <a:close/>
              </a:path>
            </a:pathLst>
          </a:custGeom>
          <a:solidFill>
            <a:srgbClr val="CAF8FE">
              <a:alpha val="65000"/>
            </a:srgbClr>
          </a:solidFill>
          <a:ln w="12700" cap="rnd" cmpd="sng" algn="ctr">
            <a:solidFill>
              <a:schemeClr val="bg2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548680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Алгоритм действий органов занятости при организации обучения отдельных категорий граждан в рамках постановления правительства РФ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от 13 марта 2021 года № 369</a:t>
            </a:r>
            <a:endParaRPr lang="ru-RU" sz="1400" b="1" dirty="0">
              <a:solidFill>
                <a:schemeClr val="accent1">
                  <a:lumMod val="10000"/>
                </a:schemeClr>
              </a:solidFill>
              <a:latin typeface="Calibri" pitchFamily="34" charset="0"/>
            </a:endParaRPr>
          </a:p>
        </p:txBody>
      </p:sp>
      <p:pic>
        <p:nvPicPr>
          <p:cNvPr id="11" name="Рисунок 10" descr="22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260648"/>
            <a:ext cx="1665227" cy="1377699"/>
          </a:xfrm>
          <a:prstGeom prst="rect">
            <a:avLst/>
          </a:prstGeom>
        </p:spPr>
      </p:pic>
      <p:pic>
        <p:nvPicPr>
          <p:cNvPr id="20" name="Рисунок 19" descr="moth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844824"/>
            <a:ext cx="712490" cy="712490"/>
          </a:xfrm>
          <a:prstGeom prst="rect">
            <a:avLst/>
          </a:prstGeom>
        </p:spPr>
      </p:pic>
      <p:pic>
        <p:nvPicPr>
          <p:cNvPr id="24" name="Рисунок 23" descr="senio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3501008"/>
            <a:ext cx="800251" cy="800251"/>
          </a:xfrm>
          <a:prstGeom prst="rect">
            <a:avLst/>
          </a:prstGeom>
        </p:spPr>
      </p:pic>
      <p:pic>
        <p:nvPicPr>
          <p:cNvPr id="25" name="Рисунок 24" descr="639087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5229200"/>
            <a:ext cx="874530" cy="874530"/>
          </a:xfrm>
          <a:prstGeom prst="rect">
            <a:avLst/>
          </a:prstGeom>
        </p:spPr>
      </p:pic>
      <p:pic>
        <p:nvPicPr>
          <p:cNvPr id="26" name="Рисунок 25" descr="1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2636912"/>
            <a:ext cx="1224136" cy="136815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059832" y="4077072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ОГКУ ЦЗН </a:t>
            </a:r>
            <a:r>
              <a:rPr lang="ru-RU" sz="1600" b="1" dirty="0" smtClean="0"/>
              <a:t>Иркутской области</a:t>
            </a:r>
            <a:endParaRPr lang="ru-RU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15616" y="3429000"/>
            <a:ext cx="1512168" cy="369332"/>
          </a:xfrm>
          <a:prstGeom prst="rect">
            <a:avLst/>
          </a:prstGeom>
          <a:solidFill>
            <a:schemeClr val="accent1"/>
          </a:solidFill>
          <a:ln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лица в возрасте 50-ти лет и старше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15616" y="3933056"/>
            <a:ext cx="1512168" cy="369332"/>
          </a:xfrm>
          <a:prstGeom prst="rect">
            <a:avLst/>
          </a:prstGeom>
          <a:solidFill>
            <a:schemeClr val="accent1"/>
          </a:solidFill>
          <a:ln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лица </a:t>
            </a:r>
            <a:r>
              <a:rPr lang="ru-RU" sz="900" b="1" dirty="0" err="1" smtClean="0"/>
              <a:t>предпенсионного</a:t>
            </a:r>
            <a:r>
              <a:rPr lang="ru-RU" sz="900" b="1" dirty="0" smtClean="0"/>
              <a:t> возраста</a:t>
            </a:r>
            <a:endParaRPr lang="ru-RU" sz="9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115616" y="1484784"/>
            <a:ext cx="1512168" cy="784830"/>
          </a:xfrm>
          <a:prstGeom prst="rect">
            <a:avLst/>
          </a:prstGeom>
          <a:solidFill>
            <a:srgbClr val="FFCCFF"/>
          </a:solidFill>
          <a:ln w="12700"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женщины, находящиеся в отпуске по уходу за ребенком в возрасте до трех лет</a:t>
            </a:r>
            <a:endParaRPr lang="ru-RU" sz="9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115616" y="2348880"/>
            <a:ext cx="1512168" cy="784830"/>
          </a:xfrm>
          <a:prstGeom prst="rect">
            <a:avLst/>
          </a:prstGeom>
          <a:solidFill>
            <a:srgbClr val="FFCCFF"/>
          </a:solidFill>
          <a:ln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женщины, находящиеся в отпуске по уходу за ребенком в возрасте до трех лет</a:t>
            </a:r>
            <a:endParaRPr lang="ru-RU" sz="9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115616" y="5157192"/>
            <a:ext cx="1512168" cy="923330"/>
          </a:xfrm>
          <a:prstGeom prst="rect">
            <a:avLst/>
          </a:prstGeom>
          <a:solidFill>
            <a:srgbClr val="66FF99"/>
          </a:solidFill>
          <a:ln>
            <a:solidFill>
              <a:srgbClr val="0099CC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граждане, ищущие работу и обратившиеся в органы службы занятости, включая безработных</a:t>
            </a:r>
            <a:endParaRPr lang="ru-RU" sz="9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004048" y="1412776"/>
            <a:ext cx="461665" cy="5112568"/>
          </a:xfrm>
          <a:prstGeom prst="rect">
            <a:avLst/>
          </a:prstGeom>
          <a:solidFill>
            <a:srgbClr val="CAF8FE"/>
          </a:solidFill>
          <a:ln>
            <a:solidFill>
              <a:srgbClr val="0099CC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/>
              <a:t>Профориентация при необходимости 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796136" y="1412776"/>
            <a:ext cx="400110" cy="5112568"/>
          </a:xfrm>
          <a:prstGeom prst="rect">
            <a:avLst/>
          </a:prstGeom>
          <a:solidFill>
            <a:srgbClr val="CAF8FE"/>
          </a:solidFill>
          <a:ln>
            <a:solidFill>
              <a:srgbClr val="0099CC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ru-RU" sz="1400" b="1" spc="-20" dirty="0" smtClean="0"/>
              <a:t>Содействие в регистрации на портале «Работа в России»  </a:t>
            </a:r>
            <a:endParaRPr lang="ru-RU" sz="1400" b="1" spc="-20" dirty="0"/>
          </a:p>
        </p:txBody>
      </p:sp>
      <p:sp>
        <p:nvSpPr>
          <p:cNvPr id="36" name="TextBox 35"/>
          <p:cNvSpPr txBox="1"/>
          <p:nvPr/>
        </p:nvSpPr>
        <p:spPr>
          <a:xfrm>
            <a:off x="7236296" y="4581128"/>
            <a:ext cx="346249" cy="2016224"/>
          </a:xfrm>
          <a:prstGeom prst="rect">
            <a:avLst/>
          </a:prstGeom>
          <a:solidFill>
            <a:srgbClr val="66FF99"/>
          </a:solidFill>
          <a:ln>
            <a:solidFill>
              <a:srgbClr val="0099CC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ru-RU" sz="1050" dirty="0" smtClean="0"/>
              <a:t>Подтверждение категории</a:t>
            </a:r>
            <a:endParaRPr lang="ru-RU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7884368" y="4581128"/>
            <a:ext cx="346249" cy="2016224"/>
          </a:xfrm>
          <a:prstGeom prst="rect">
            <a:avLst/>
          </a:prstGeom>
          <a:solidFill>
            <a:srgbClr val="66FF99"/>
          </a:solidFill>
          <a:ln>
            <a:solidFill>
              <a:srgbClr val="0099CC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ru-RU" sz="1050" dirty="0" smtClean="0"/>
              <a:t>Выдача направления</a:t>
            </a:r>
            <a:endParaRPr lang="ru-RU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8532440" y="4581128"/>
            <a:ext cx="338554" cy="2016224"/>
          </a:xfrm>
          <a:prstGeom prst="rect">
            <a:avLst/>
          </a:prstGeom>
          <a:solidFill>
            <a:srgbClr val="66FF99"/>
          </a:solidFill>
          <a:ln>
            <a:solidFill>
              <a:srgbClr val="0099CC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ru-RU" sz="1000" dirty="0" smtClean="0"/>
              <a:t>Содействие в трудоустройстве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6588224" y="4581128"/>
            <a:ext cx="346249" cy="2016224"/>
          </a:xfrm>
          <a:prstGeom prst="rect">
            <a:avLst/>
          </a:prstGeom>
          <a:solidFill>
            <a:srgbClr val="66FF99"/>
          </a:solidFill>
          <a:ln>
            <a:solidFill>
              <a:srgbClr val="0099CC"/>
            </a:solidFill>
          </a:ln>
        </p:spPr>
        <p:txBody>
          <a:bodyPr vert="vert270" wrap="square" rtlCol="0">
            <a:spAutoFit/>
          </a:bodyPr>
          <a:lstStyle/>
          <a:p>
            <a:r>
              <a:rPr lang="ru-RU" sz="1050" dirty="0" smtClean="0"/>
              <a:t>Регистрация в ЦЗН </a:t>
            </a:r>
            <a:endParaRPr lang="ru-RU" sz="1050" dirty="0"/>
          </a:p>
        </p:txBody>
      </p:sp>
      <p:sp>
        <p:nvSpPr>
          <p:cNvPr id="40" name="TextBox 39"/>
          <p:cNvSpPr txBox="1"/>
          <p:nvPr/>
        </p:nvSpPr>
        <p:spPr>
          <a:xfrm>
            <a:off x="6588224" y="1916832"/>
            <a:ext cx="2304256" cy="1846659"/>
          </a:xfrm>
          <a:prstGeom prst="rect">
            <a:avLst/>
          </a:prstGeom>
          <a:solidFill>
            <a:srgbClr val="ACF4FE"/>
          </a:solidFill>
          <a:ln>
            <a:solidFill>
              <a:srgbClr val="0099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ru-RU" sz="900" b="1" dirty="0" smtClean="0"/>
          </a:p>
          <a:p>
            <a:pPr algn="ctr"/>
            <a:r>
              <a:rPr lang="ru-RU" sz="1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ПРОВЕДЕНИЕ </a:t>
            </a:r>
            <a:r>
              <a:rPr lang="ru-RU" sz="1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ИНФОРМИРОВАНИЯ ГРАЖДАН </a:t>
            </a:r>
            <a:r>
              <a:rPr lang="ru-RU" sz="12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О ВОЗМОЖНОСТИ УЧАСТИЯ В МЕРОПРИЯТИИ И ПРОХОЖДЕНИЯ ОБУЧЕНИЯ ДЛЯ ПОСЛЕДУЮЩЕГО ТРУДОУСТРОЙСТВА</a:t>
            </a:r>
          </a:p>
          <a:p>
            <a:endParaRPr lang="ru-RU" sz="900" b="1" dirty="0"/>
          </a:p>
        </p:txBody>
      </p:sp>
      <p:sp>
        <p:nvSpPr>
          <p:cNvPr id="35" name="Стрелка вправо 34"/>
          <p:cNvSpPr/>
          <p:nvPr/>
        </p:nvSpPr>
        <p:spPr bwMode="auto">
          <a:xfrm rot="19147797">
            <a:off x="2724168" y="4865181"/>
            <a:ext cx="368907" cy="432048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1" name="Стрелка вправо 40"/>
          <p:cNvSpPr/>
          <p:nvPr/>
        </p:nvSpPr>
        <p:spPr bwMode="auto">
          <a:xfrm>
            <a:off x="2699792" y="3573016"/>
            <a:ext cx="360040" cy="432048"/>
          </a:xfrm>
          <a:prstGeom prst="rightArrow">
            <a:avLst/>
          </a:prstGeom>
          <a:solidFill>
            <a:schemeClr val="accent1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2" name="Стрелка вправо 41"/>
          <p:cNvSpPr/>
          <p:nvPr/>
        </p:nvSpPr>
        <p:spPr bwMode="auto">
          <a:xfrm rot="2396701">
            <a:off x="2724808" y="2197121"/>
            <a:ext cx="357204" cy="432048"/>
          </a:xfrm>
          <a:prstGeom prst="rightArrow">
            <a:avLst/>
          </a:prstGeom>
          <a:solidFill>
            <a:srgbClr val="FFCCFF"/>
          </a:solidFill>
          <a:ln w="3175" cap="rnd" cmpd="sng" algn="ctr">
            <a:solidFill>
              <a:srgbClr val="0099CC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4644008" y="1916832"/>
            <a:ext cx="308332" cy="744301"/>
          </a:xfrm>
          <a:prstGeom prst="rightArrow">
            <a:avLst>
              <a:gd name="adj1" fmla="val 50000"/>
              <a:gd name="adj2" fmla="val 47149"/>
            </a:avLst>
          </a:prstGeom>
          <a:solidFill>
            <a:srgbClr val="FFCCFF"/>
          </a:solidFill>
          <a:ln w="3175" cap="rnd" cmpd="sng" algn="ctr">
            <a:solidFill>
              <a:srgbClr val="0099CC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4" name="Стрелка вправо 43"/>
          <p:cNvSpPr/>
          <p:nvPr/>
        </p:nvSpPr>
        <p:spPr bwMode="auto">
          <a:xfrm>
            <a:off x="4644008" y="3429000"/>
            <a:ext cx="288032" cy="792088"/>
          </a:xfrm>
          <a:prstGeom prst="rightArrow">
            <a:avLst/>
          </a:prstGeom>
          <a:solidFill>
            <a:schemeClr val="accent1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5" name="Стрелка вправо 44"/>
          <p:cNvSpPr/>
          <p:nvPr/>
        </p:nvSpPr>
        <p:spPr bwMode="auto">
          <a:xfrm>
            <a:off x="4660845" y="5377259"/>
            <a:ext cx="270402" cy="716037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8" name="Стрелка вправо 47"/>
          <p:cNvSpPr/>
          <p:nvPr/>
        </p:nvSpPr>
        <p:spPr bwMode="auto">
          <a:xfrm>
            <a:off x="5508104" y="5373216"/>
            <a:ext cx="216024" cy="716037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9" name="Стрелка вправо 48"/>
          <p:cNvSpPr/>
          <p:nvPr/>
        </p:nvSpPr>
        <p:spPr bwMode="auto">
          <a:xfrm>
            <a:off x="6300192" y="5373216"/>
            <a:ext cx="216024" cy="716037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50" name="Стрелка вправо 49"/>
          <p:cNvSpPr/>
          <p:nvPr/>
        </p:nvSpPr>
        <p:spPr bwMode="auto">
          <a:xfrm>
            <a:off x="7020272" y="5373216"/>
            <a:ext cx="198394" cy="716037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51" name="Стрелка вправо 50"/>
          <p:cNvSpPr/>
          <p:nvPr/>
        </p:nvSpPr>
        <p:spPr bwMode="auto">
          <a:xfrm>
            <a:off x="7668344" y="5373216"/>
            <a:ext cx="198394" cy="716037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52" name="Стрелка вправо 51"/>
          <p:cNvSpPr/>
          <p:nvPr/>
        </p:nvSpPr>
        <p:spPr bwMode="auto">
          <a:xfrm>
            <a:off x="8316416" y="5373216"/>
            <a:ext cx="198394" cy="716037"/>
          </a:xfrm>
          <a:prstGeom prst="rightArrow">
            <a:avLst/>
          </a:prstGeom>
          <a:solidFill>
            <a:srgbClr val="66FF99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6" name="Стрелка вправо 45"/>
          <p:cNvSpPr/>
          <p:nvPr/>
        </p:nvSpPr>
        <p:spPr bwMode="auto">
          <a:xfrm>
            <a:off x="5508104" y="1916832"/>
            <a:ext cx="216024" cy="744301"/>
          </a:xfrm>
          <a:prstGeom prst="rightArrow">
            <a:avLst>
              <a:gd name="adj1" fmla="val 50000"/>
              <a:gd name="adj2" fmla="val 47149"/>
            </a:avLst>
          </a:prstGeom>
          <a:solidFill>
            <a:srgbClr val="FFCCFF"/>
          </a:solidFill>
          <a:ln w="3175" cap="rnd" cmpd="sng" algn="ctr">
            <a:solidFill>
              <a:srgbClr val="0099CC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47" name="Стрелка вправо 46"/>
          <p:cNvSpPr/>
          <p:nvPr/>
        </p:nvSpPr>
        <p:spPr bwMode="auto">
          <a:xfrm>
            <a:off x="5508104" y="3429000"/>
            <a:ext cx="216024" cy="792088"/>
          </a:xfrm>
          <a:prstGeom prst="rightArrow">
            <a:avLst/>
          </a:prstGeom>
          <a:solidFill>
            <a:schemeClr val="accent1"/>
          </a:solidFill>
          <a:ln w="3175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heme/theme1.xml><?xml version="1.0" encoding="utf-8"?>
<a:theme xmlns:a="http://schemas.openxmlformats.org/drawingml/2006/main" name="11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40878</TotalTime>
  <Words>875</Words>
  <Application>Microsoft Office PowerPoint</Application>
  <PresentationFormat>Экран (4:3)</PresentationFormat>
  <Paragraphs>119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11_Universal Template_RU</vt:lpstr>
      <vt:lpstr>Слайд 1</vt:lpstr>
      <vt:lpstr>Слайд 2</vt:lpstr>
      <vt:lpstr>         </vt:lpstr>
      <vt:lpstr>         </vt:lpstr>
      <vt:lpstr>         </vt:lpstr>
      <vt:lpstr>         </vt:lpstr>
      <vt:lpstr>         </vt:lpstr>
      <vt:lpstr>         </vt:lpstr>
    </vt:vector>
  </TitlesOfParts>
  <Company>Administration of Irkutsk region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m.bak</dc:creator>
  <cp:lastModifiedBy>petrachkova</cp:lastModifiedBy>
  <cp:revision>2101</cp:revision>
  <cp:lastPrinted>2014-04-22T00:00:31Z</cp:lastPrinted>
  <dcterms:created xsi:type="dcterms:W3CDTF">2014-04-19T02:28:48Z</dcterms:created>
  <dcterms:modified xsi:type="dcterms:W3CDTF">2021-07-05T04:15:14Z</dcterms:modified>
</cp:coreProperties>
</file>