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9"/>
  </p:notesMasterIdLst>
  <p:sldIdLst>
    <p:sldId id="256" r:id="rId2"/>
    <p:sldId id="259" r:id="rId3"/>
    <p:sldId id="348" r:id="rId4"/>
    <p:sldId id="257" r:id="rId5"/>
    <p:sldId id="345" r:id="rId6"/>
    <p:sldId id="260" r:id="rId7"/>
    <p:sldId id="261" r:id="rId8"/>
    <p:sldId id="263" r:id="rId9"/>
    <p:sldId id="262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346" r:id="rId29"/>
    <p:sldId id="286" r:id="rId30"/>
    <p:sldId id="347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3" r:id="rId56"/>
    <p:sldId id="312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35D"/>
    <a:srgbClr val="EB7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96000" autoAdjust="0"/>
  </p:normalViewPr>
  <p:slideViewPr>
    <p:cSldViewPr>
      <p:cViewPr varScale="1">
        <p:scale>
          <a:sx n="71" d="100"/>
          <a:sy n="71" d="100"/>
        </p:scale>
        <p:origin x="-12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Машины и оборудование -56,4 %</c:v>
                </c:pt>
                <c:pt idx="1">
                  <c:v>Здания и сооружения - 15,9 %</c:v>
                </c:pt>
                <c:pt idx="2">
                  <c:v>Хоз. Инвентарь - 13,5 %</c:v>
                </c:pt>
                <c:pt idx="3">
                  <c:v>Транспортные средства - 11,8 %</c:v>
                </c:pt>
                <c:pt idx="4">
                  <c:v>Прочие - 2,4 %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56.4</c:v>
                </c:pt>
                <c:pt idx="1">
                  <c:v>15.9</c:v>
                </c:pt>
                <c:pt idx="2">
                  <c:v>13.5</c:v>
                </c:pt>
                <c:pt idx="3">
                  <c:v>11.8</c:v>
                </c:pt>
                <c:pt idx="4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Местный -45,4 %</c:v>
                </c:pt>
                <c:pt idx="1">
                  <c:v>Областной - 54,4 %</c:v>
                </c:pt>
                <c:pt idx="2">
                  <c:v>Федеральный - 0,2 %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45.4</c:v>
                </c:pt>
                <c:pt idx="1">
                  <c:v>54.4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35000</c:v>
                </c:pt>
                <c:pt idx="1">
                  <c:v>33000</c:v>
                </c:pt>
                <c:pt idx="2">
                  <c:v>40000</c:v>
                </c:pt>
                <c:pt idx="3">
                  <c:v>52000</c:v>
                </c:pt>
                <c:pt idx="4">
                  <c:v>138000</c:v>
                </c:pt>
                <c:pt idx="5">
                  <c:v>140000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  <c:pt idx="5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239360"/>
        <c:axId val="132240896"/>
      </c:barChart>
      <c:catAx>
        <c:axId val="132239360"/>
        <c:scaling>
          <c:orientation val="minMax"/>
        </c:scaling>
        <c:delete val="1"/>
        <c:axPos val="b"/>
        <c:majorTickMark val="cross"/>
        <c:minorTickMark val="cross"/>
        <c:tickLblPos val="nextTo"/>
        <c:crossAx val="132240896"/>
        <c:crosses val="autoZero"/>
        <c:auto val="1"/>
        <c:lblAlgn val="ctr"/>
        <c:lblOffset val="100"/>
        <c:noMultiLvlLbl val="1"/>
      </c:catAx>
      <c:valAx>
        <c:axId val="132240896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132239360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35000</c:v>
                </c:pt>
                <c:pt idx="1">
                  <c:v>36000</c:v>
                </c:pt>
                <c:pt idx="2">
                  <c:v>39000</c:v>
                </c:pt>
                <c:pt idx="3">
                  <c:v>82000</c:v>
                </c:pt>
                <c:pt idx="4">
                  <c:v>115000</c:v>
                </c:pt>
                <c:pt idx="5">
                  <c:v>150000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  <c:pt idx="5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953984"/>
        <c:axId val="145236736"/>
      </c:barChart>
      <c:catAx>
        <c:axId val="134953984"/>
        <c:scaling>
          <c:orientation val="minMax"/>
        </c:scaling>
        <c:delete val="1"/>
        <c:axPos val="b"/>
        <c:majorTickMark val="cross"/>
        <c:minorTickMark val="cross"/>
        <c:tickLblPos val="nextTo"/>
        <c:crossAx val="145236736"/>
        <c:crosses val="autoZero"/>
        <c:auto val="1"/>
        <c:lblAlgn val="ctr"/>
        <c:lblOffset val="100"/>
        <c:noMultiLvlLbl val="1"/>
      </c:catAx>
      <c:valAx>
        <c:axId val="145236736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134953984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23000</c:v>
                </c:pt>
                <c:pt idx="1">
                  <c:v>24000</c:v>
                </c:pt>
                <c:pt idx="2">
                  <c:v>17000</c:v>
                </c:pt>
                <c:pt idx="3">
                  <c:v>34500</c:v>
                </c:pt>
                <c:pt idx="4">
                  <c:v>37000</c:v>
                </c:pt>
                <c:pt idx="5">
                  <c:v>34000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  <c:pt idx="5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283328"/>
        <c:axId val="145285120"/>
      </c:barChart>
      <c:catAx>
        <c:axId val="145283328"/>
        <c:scaling>
          <c:orientation val="minMax"/>
        </c:scaling>
        <c:delete val="1"/>
        <c:axPos val="b"/>
        <c:majorTickMark val="cross"/>
        <c:minorTickMark val="cross"/>
        <c:tickLblPos val="nextTo"/>
        <c:crossAx val="145285120"/>
        <c:crosses val="autoZero"/>
        <c:auto val="1"/>
        <c:lblAlgn val="ctr"/>
        <c:lblOffset val="100"/>
        <c:noMultiLvlLbl val="1"/>
      </c:catAx>
      <c:valAx>
        <c:axId val="145285120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145283328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3878847653126813"/>
                  <c:y val="-0.10039665354330712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/>
                      <a:t>59,9</a:t>
                    </a:r>
                    <a:r>
                      <a:rPr lang="en-US" sz="2800" b="1" dirty="0" smtClean="0"/>
                      <a:t>%</a:t>
                    </a:r>
                    <a:endParaRPr lang="en-US" sz="2800" b="1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8.3356624044270584E-3"/>
                  <c:y val="-1.1862450787401627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/>
                      <a:t>7,9</a:t>
                    </a:r>
                    <a:r>
                      <a:rPr lang="en-US" sz="2400" b="1" dirty="0" smtClean="0"/>
                      <a:t>%</a:t>
                    </a:r>
                    <a:endParaRPr lang="en-US" sz="2400" b="1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layout>
                <c:manualLayout>
                  <c:x val="0.13427905482577995"/>
                  <c:y val="3.6587106299212656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/>
                      <a:t>20,7</a:t>
                    </a:r>
                    <a:r>
                      <a:rPr lang="en-US" sz="2400" b="1" dirty="0" smtClean="0"/>
                      <a:t>%</a:t>
                    </a:r>
                    <a:endParaRPr lang="en-US" sz="2400" b="1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3"/>
              <c:layout>
                <c:manualLayout>
                  <c:x val="1.5320443803112907E-2"/>
                  <c:y val="-1.7456692913385828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1,3</a:t>
                    </a:r>
                    <a:r>
                      <a:rPr lang="en-US" sz="2000" b="1" dirty="0" smtClean="0"/>
                      <a:t>%</a:t>
                    </a:r>
                    <a:endParaRPr lang="en-US" sz="2000" b="1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400" b="1" dirty="0" smtClean="0"/>
                      <a:t>10</a:t>
                    </a:r>
                    <a:r>
                      <a:rPr lang="ru-RU" sz="2400" b="1" dirty="0" smtClean="0"/>
                      <a:t>,2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доходы от уплаты акцизов</c:v>
                </c:pt>
                <c:pt idx="4">
                  <c:v>неналоговые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59.9</c:v>
                </c:pt>
                <c:pt idx="1">
                  <c:v>7.9</c:v>
                </c:pt>
                <c:pt idx="2">
                  <c:v>20.7</c:v>
                </c:pt>
                <c:pt idx="3">
                  <c:v>1.3</c:v>
                </c:pt>
                <c:pt idx="4">
                  <c:v>10.200000000000001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  <c:firstSliceAng val="0"/>
      </c:pieChart>
    </c:plotArea>
    <c:legend>
      <c:legendPos val="r"/>
      <c:layout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Дотации - 0,6%</c:v>
                </c:pt>
                <c:pt idx="1">
                  <c:v>Субсидии - 76,2%</c:v>
                </c:pt>
                <c:pt idx="2">
                  <c:v>Иные межбюджетные трансферты - 22,9%</c:v>
                </c:pt>
                <c:pt idx="3">
                  <c:v>Прочие - 0,3%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0.60000000000000031</c:v>
                </c:pt>
                <c:pt idx="1">
                  <c:v>76.2</c:v>
                </c:pt>
                <c:pt idx="2">
                  <c:v>22.9</c:v>
                </c:pt>
                <c:pt idx="3">
                  <c:v>0.30000000000000016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461975065616863"/>
          <c:y val="0"/>
          <c:w val="0.33538024934383248"/>
          <c:h val="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0.38281</cdr:x>
      <cdr:y>0.39453</cdr:y>
    </cdr:from>
    <cdr:to>
      <cdr:x>0.53281</cdr:x>
      <cdr:y>0.61953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33620" y="16033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3200" b="1" i="1" dirty="0" smtClean="0"/>
            <a:t>56,4 %</a:t>
          </a:r>
          <a:endParaRPr lang="ru-RU" sz="3200" b="1" i="1" dirty="0"/>
        </a:p>
      </cdr:txBody>
    </cdr:sp>
  </cdr:relSizeAnchor>
  <cdr:relSizeAnchor xmlns:cdr="http://schemas.openxmlformats.org/drawingml/2006/chartDrawing">
    <cdr:from>
      <cdr:x>0.0664</cdr:x>
      <cdr:y>0.58789</cdr:y>
    </cdr:from>
    <cdr:to>
      <cdr:x>0.2164</cdr:x>
      <cdr:y>0.81289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4794" y="23891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800" b="1" i="1" dirty="0" smtClean="0"/>
            <a:t>15,9 %</a:t>
          </a:r>
          <a:endParaRPr lang="ru-RU" sz="2800" b="1" i="1" dirty="0"/>
        </a:p>
      </cdr:txBody>
    </cdr:sp>
  </cdr:relSizeAnchor>
  <cdr:relSizeAnchor xmlns:cdr="http://schemas.openxmlformats.org/drawingml/2006/chartDrawing">
    <cdr:from>
      <cdr:x>0.03125</cdr:x>
      <cdr:y>0.32422</cdr:y>
    </cdr:from>
    <cdr:to>
      <cdr:x>0.18125</cdr:x>
      <cdr:y>0.54922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0480" y="13176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800" b="1" i="1" dirty="0" smtClean="0"/>
            <a:t>13,5 %</a:t>
          </a:r>
          <a:endParaRPr lang="ru-RU" sz="2800" b="1" i="1" dirty="0"/>
        </a:p>
      </cdr:txBody>
    </cdr:sp>
  </cdr:relSizeAnchor>
  <cdr:relSizeAnchor xmlns:cdr="http://schemas.openxmlformats.org/drawingml/2006/chartDrawing">
    <cdr:from>
      <cdr:x>0.125</cdr:x>
      <cdr:y>0.13086</cdr:y>
    </cdr:from>
    <cdr:to>
      <cdr:x>0.275</cdr:x>
      <cdr:y>0.35586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61984" y="5318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400" b="1" i="1" dirty="0" smtClean="0"/>
            <a:t>11,8 %</a:t>
          </a:r>
          <a:endParaRPr lang="ru-RU" sz="2400" b="1" i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0.39453</cdr:x>
      <cdr:y>0.3418</cdr:y>
    </cdr:from>
    <cdr:to>
      <cdr:x>0.54453</cdr:x>
      <cdr:y>0.5668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05058" y="1389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800" b="1" i="1" dirty="0" smtClean="0"/>
            <a:t>45,4 %</a:t>
          </a:r>
          <a:endParaRPr lang="ru-RU" sz="2800" b="1" i="1" dirty="0"/>
        </a:p>
      </cdr:txBody>
    </cdr:sp>
  </cdr:relSizeAnchor>
  <cdr:relSizeAnchor xmlns:cdr="http://schemas.openxmlformats.org/drawingml/2006/chartDrawing">
    <cdr:from>
      <cdr:x>0.05468</cdr:x>
      <cdr:y>0.37695</cdr:y>
    </cdr:from>
    <cdr:to>
      <cdr:x>0.20468</cdr:x>
      <cdr:y>0.60195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3356" y="153193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3600" b="1" i="1" dirty="0" smtClean="0"/>
            <a:t>54,4 %</a:t>
          </a:r>
          <a:endParaRPr lang="ru-RU" sz="3600" b="1" i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0.375</cdr:x>
      <cdr:y>0.5625</cdr:y>
    </cdr:from>
    <cdr:to>
      <cdr:x>0.525</cdr:x>
      <cdr:y>0.7875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16" y="22860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800" b="1" dirty="0" smtClean="0"/>
            <a:t>76,2</a:t>
          </a:r>
          <a:endParaRPr lang="ru-RU" sz="2800" b="1" dirty="0"/>
        </a:p>
      </cdr:txBody>
    </cdr:sp>
  </cdr:relSizeAnchor>
  <cdr:relSizeAnchor xmlns:cdr="http://schemas.openxmlformats.org/drawingml/2006/chartDrawing">
    <cdr:from>
      <cdr:x>0.14063</cdr:x>
      <cdr:y>0.1582</cdr:y>
    </cdr:from>
    <cdr:to>
      <cdr:x>0.29063</cdr:x>
      <cdr:y>0.3832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57256" y="64294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800" b="1" dirty="0" smtClean="0"/>
            <a:t>22,9</a:t>
          </a:r>
          <a:endParaRPr lang="ru-RU" sz="2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9BD70-2370-4ABC-94F6-19AF6BA96321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C681E-FF8F-479A-BC6F-D8A2F4F48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5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81E-FF8F-479A-BC6F-D8A2F4F4874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81E-FF8F-479A-BC6F-D8A2F4F48742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81E-FF8F-479A-BC6F-D8A2F4F48742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81E-FF8F-479A-BC6F-D8A2F4F48742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81E-FF8F-479A-BC6F-D8A2F4F48742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81E-FF8F-479A-BC6F-D8A2F4F48742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slow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pull dir="u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729" y="3429000"/>
            <a:ext cx="650085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ОТЧЕТ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Главы Нижнесергинского городского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п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оселения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А. М.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Чекасина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за 2014 год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Татьяна\Desktop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14290"/>
            <a:ext cx="2543175" cy="3219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88583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Приняты правовые акты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071546"/>
          <a:ext cx="8286808" cy="205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702"/>
                <a:gridCol w="2071702"/>
                <a:gridCol w="2071702"/>
                <a:gridCol w="2071702"/>
              </a:tblGrid>
              <a:tr h="41871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2014 г., экз.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2013</a:t>
                      </a:r>
                      <a:r>
                        <a:rPr lang="ru-RU" sz="2000" baseline="0" dirty="0" smtClean="0"/>
                        <a:t> г., экз.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2012 г., экз.</a:t>
                      </a:r>
                      <a:endParaRPr lang="ru-RU" sz="2000" dirty="0"/>
                    </a:p>
                  </a:txBody>
                  <a:tcPr/>
                </a:tc>
              </a:tr>
              <a:tr h="7227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постановления главы НГП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/>
                        <a:t>492</a:t>
                      </a:r>
                      <a:endParaRPr lang="ru-RU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/>
                        <a:t>452</a:t>
                      </a:r>
                      <a:endParaRPr lang="ru-RU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/>
                        <a:t>403</a:t>
                      </a:r>
                      <a:endParaRPr lang="ru-RU" sz="2000" b="0" i="0" dirty="0"/>
                    </a:p>
                  </a:txBody>
                  <a:tcPr/>
                </a:tc>
              </a:tr>
              <a:tr h="85883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распоряжения по основной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/>
                        <a:t>90</a:t>
                      </a:r>
                      <a:endParaRPr lang="ru-RU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/>
                        <a:t>79</a:t>
                      </a:r>
                      <a:endParaRPr lang="ru-RU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/>
                        <a:t>78</a:t>
                      </a:r>
                      <a:endParaRPr lang="ru-RU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5688" y="3500438"/>
            <a:ext cx="88583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Обращения граждан</a:t>
            </a:r>
            <a:endParaRPr lang="ru-RU" sz="2400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4500570"/>
          <a:ext cx="8215372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843"/>
                <a:gridCol w="2053843"/>
                <a:gridCol w="2053843"/>
                <a:gridCol w="205384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2014 г. , экз.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2013</a:t>
                      </a:r>
                      <a:r>
                        <a:rPr lang="ru-RU" sz="2000" baseline="0" dirty="0" smtClean="0"/>
                        <a:t> г., экз.</a:t>
                      </a:r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2012 г., экз.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письменных обращений граждан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469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1269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462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устных (прием)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159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73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1214422"/>
            <a:ext cx="85725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  сбор и вывоз ТБО  </a:t>
            </a:r>
            <a:r>
              <a:rPr lang="ru-RU" sz="2000" b="1" dirty="0" smtClean="0">
                <a:solidFill>
                  <a:srgbClr val="FF0000"/>
                </a:solidFill>
              </a:rPr>
              <a:t>- 26;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ремонт дорог            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-5;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уличное освещение -           </a:t>
            </a:r>
            <a:r>
              <a:rPr lang="ru-RU" sz="2000" b="1" dirty="0" smtClean="0">
                <a:solidFill>
                  <a:srgbClr val="FF0000"/>
                </a:solidFill>
              </a:rPr>
              <a:t>12;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спиливание тополей -         </a:t>
            </a:r>
            <a:r>
              <a:rPr lang="ru-RU" sz="2000" b="1" dirty="0" smtClean="0">
                <a:solidFill>
                  <a:srgbClr val="FF0000"/>
                </a:solidFill>
              </a:rPr>
              <a:t>13;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вопросы по водоснабжению </a:t>
            </a:r>
          </a:p>
          <a:p>
            <a:r>
              <a:rPr lang="ru-RU" sz="2000" dirty="0" smtClean="0"/>
              <a:t>                         и канализации  </a:t>
            </a:r>
            <a:r>
              <a:rPr lang="ru-RU" sz="2000" b="1" dirty="0" smtClean="0">
                <a:solidFill>
                  <a:srgbClr val="FF0000"/>
                </a:solidFill>
              </a:rPr>
              <a:t>- 12;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вопросы ЖКХ          </a:t>
            </a:r>
            <a:r>
              <a:rPr lang="ru-RU" sz="2000" b="1" dirty="0" smtClean="0">
                <a:solidFill>
                  <a:srgbClr val="FF0000"/>
                </a:solidFill>
              </a:rPr>
              <a:t>– 42</a:t>
            </a:r>
            <a:r>
              <a:rPr lang="ru-RU" sz="2000" dirty="0" smtClean="0">
                <a:solidFill>
                  <a:srgbClr val="FF0000"/>
                </a:solidFill>
              </a:rPr>
              <a:t>,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благоустройство    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- 77,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снос ветхого жилья  </a:t>
            </a:r>
            <a:r>
              <a:rPr lang="ru-RU" sz="2000" b="1" dirty="0" smtClean="0">
                <a:solidFill>
                  <a:srgbClr val="FF0000"/>
                </a:solidFill>
              </a:rPr>
              <a:t>- 7,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оплата ремонта в муниципальном жилье           </a:t>
            </a:r>
            <a:r>
              <a:rPr lang="ru-RU" sz="2000" b="1" dirty="0" smtClean="0">
                <a:solidFill>
                  <a:srgbClr val="FF0000"/>
                </a:solidFill>
              </a:rPr>
              <a:t>– 9,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по квитанциям на оплату за коммунальные услуги, места общего пользования    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- 36,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по выбору способа управления многоквартирным домом   </a:t>
            </a:r>
            <a:r>
              <a:rPr lang="ru-RU" sz="2000" b="1" dirty="0" smtClean="0">
                <a:solidFill>
                  <a:srgbClr val="FF0000"/>
                </a:solidFill>
              </a:rPr>
              <a:t>- 23,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торговля и массовое питание   </a:t>
            </a:r>
            <a:r>
              <a:rPr lang="ru-RU" sz="2000" b="1" dirty="0" smtClean="0">
                <a:solidFill>
                  <a:srgbClr val="FF0000"/>
                </a:solidFill>
              </a:rPr>
              <a:t>– 2,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не прицепленные собаки           </a:t>
            </a:r>
            <a:r>
              <a:rPr lang="ru-RU" sz="2000" b="1" dirty="0" smtClean="0">
                <a:solidFill>
                  <a:srgbClr val="FF0000"/>
                </a:solidFill>
              </a:rPr>
              <a:t>- 26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428604"/>
            <a:ext cx="8572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Тематика обращений: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Татьяна\Desktop\Работа\ФОТО для отчёта главы\фото к отчету\526771a13a9df0.03369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357298"/>
            <a:ext cx="3214710" cy="29391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214422"/>
            <a:ext cx="821537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Кроме того, </a:t>
            </a:r>
            <a:r>
              <a:rPr lang="ru-RU" sz="2000" b="1" i="1" dirty="0" smtClean="0"/>
              <a:t>подготовлены запросы </a:t>
            </a:r>
            <a:r>
              <a:rPr lang="ru-RU" sz="2000" dirty="0" smtClean="0"/>
              <a:t>и получены ответы из </a:t>
            </a:r>
          </a:p>
          <a:p>
            <a:r>
              <a:rPr lang="ru-RU" sz="2000" dirty="0" smtClean="0"/>
              <a:t>Единого государственного реестра прав </a:t>
            </a:r>
          </a:p>
          <a:p>
            <a:r>
              <a:rPr lang="ru-RU" sz="2000" dirty="0" smtClean="0"/>
              <a:t>на недвижимое имущество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-  828, </a:t>
            </a:r>
          </a:p>
          <a:p>
            <a:r>
              <a:rPr lang="ru-RU" sz="2000" dirty="0" smtClean="0"/>
              <a:t>в том числе в электронном виде     </a:t>
            </a:r>
            <a:r>
              <a:rPr lang="ru-RU" sz="2000" b="1" dirty="0" smtClean="0">
                <a:solidFill>
                  <a:srgbClr val="FF0000"/>
                </a:solidFill>
              </a:rPr>
              <a:t>- 680, </a:t>
            </a:r>
          </a:p>
          <a:p>
            <a:r>
              <a:rPr lang="ru-RU" sz="2000" dirty="0" smtClean="0"/>
              <a:t>на бумажном носителе         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- 148.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выданы копии архивных документов   </a:t>
            </a:r>
            <a:r>
              <a:rPr lang="ru-RU" sz="2000" b="1" dirty="0" smtClean="0">
                <a:solidFill>
                  <a:srgbClr val="FF0000"/>
                </a:solidFill>
              </a:rPr>
              <a:t>-  38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рассмотрено заявлений на предоставление </a:t>
            </a:r>
          </a:p>
          <a:p>
            <a:r>
              <a:rPr lang="ru-RU" sz="2000" dirty="0" smtClean="0"/>
              <a:t>земельных  участков                        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– 263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рассмотрено заявлений о постановке </a:t>
            </a:r>
          </a:p>
          <a:p>
            <a:r>
              <a:rPr lang="ru-RU" sz="2000" dirty="0" smtClean="0"/>
              <a:t>на учет нуждающихся в улучшении жилищных условий   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-13;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выдано разрешений на строительство объектов           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-108,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уточнение почтовых адресов             </a:t>
            </a:r>
            <a:r>
              <a:rPr lang="ru-RU" sz="2000" b="1" dirty="0" smtClean="0">
                <a:solidFill>
                  <a:srgbClr val="FF0000"/>
                </a:solidFill>
              </a:rPr>
              <a:t>- 115;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заключение договора соц.найма       </a:t>
            </a:r>
            <a:r>
              <a:rPr lang="ru-RU" sz="2000" b="1" dirty="0" smtClean="0">
                <a:solidFill>
                  <a:srgbClr val="FF0000"/>
                </a:solidFill>
              </a:rPr>
              <a:t>- 21,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обследования жилья на предмет пригодности к проживанию </a:t>
            </a:r>
            <a:r>
              <a:rPr lang="ru-RU" sz="2000" b="1" dirty="0" smtClean="0">
                <a:solidFill>
                  <a:srgbClr val="FF0000"/>
                </a:solidFill>
              </a:rPr>
              <a:t>– 15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предоставлено </a:t>
            </a:r>
            <a:r>
              <a:rPr lang="ru-RU" sz="2000" b="1" dirty="0" smtClean="0">
                <a:solidFill>
                  <a:srgbClr val="FF0000"/>
                </a:solidFill>
              </a:rPr>
              <a:t>более 95 консультаций </a:t>
            </a:r>
            <a:r>
              <a:rPr lang="ru-RU" sz="2000" dirty="0" smtClean="0"/>
              <a:t>по вопросам постановки на учет и обеспечения жильем различных категорий граждан.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428604"/>
            <a:ext cx="8572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Тематика обращений: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Татьяна\Desktop\Работа\ФОТО для отчёта главы\фото к отчету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571612"/>
            <a:ext cx="3000396" cy="24383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88583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Производственный комплекс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000108"/>
          <a:ext cx="8572560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  <a:gridCol w="2857520"/>
                <a:gridCol w="2857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  <a:r>
                        <a:rPr kumimoji="0"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экономической</a:t>
                      </a:r>
                      <a:r>
                        <a:rPr kumimoji="0"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деятельности</a:t>
                      </a:r>
                      <a:r>
                        <a:rPr kumimoji="0"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Темп роста (снижения) к соответствующему периоду прошлого года, 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Обрабатывающее производство, </a:t>
                      </a:r>
                    </a:p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том числе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94,0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Основной объем производства приходится на производственную площадку  ОАО «НСММЗ».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 и распределение электроэнергии, газа и воды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114,7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Положительный</a:t>
                      </a:r>
                      <a:r>
                        <a:rPr kumimoji="0" lang="en-US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</a:t>
                      </a:r>
                      <a:endParaRPr lang="ru-RU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Оптовая и розничная торговля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138,1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Положительный</a:t>
                      </a:r>
                      <a:r>
                        <a:rPr kumimoji="0" lang="en-US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</a:t>
                      </a:r>
                      <a:endParaRPr lang="ru-RU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Транспорт </a:t>
                      </a:r>
                    </a:p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связь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Положительный</a:t>
                      </a:r>
                      <a:r>
                        <a:rPr kumimoji="0" lang="en-US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</a:t>
                      </a:r>
                      <a:endParaRPr lang="ru-RU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Здравоохранение и  предоставление социальных услуг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110,3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Положительный</a:t>
                      </a:r>
                      <a:r>
                        <a:rPr kumimoji="0" lang="en-US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</a:t>
                      </a:r>
                      <a:endParaRPr lang="ru-RU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Предоставление прочих коммунальных, социальных и персональных услуг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100,3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Положительный</a:t>
                      </a:r>
                      <a:r>
                        <a:rPr kumimoji="0" lang="en-US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ctr"/>
                      <a:r>
                        <a:rPr kumimoji="0" lang="en-US" sz="20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</a:t>
                      </a:r>
                      <a:endParaRPr lang="ru-RU" sz="2000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9" y="785794"/>
            <a:ext cx="8429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Инвестиции в основной капитал крупных и средних предприятий </a:t>
            </a:r>
            <a:r>
              <a:rPr lang="ru-RU" dirty="0" smtClean="0"/>
              <a:t>Нижнесергинского городского поселения и учреждений </a:t>
            </a:r>
          </a:p>
          <a:p>
            <a:pPr algn="ctr"/>
            <a:r>
              <a:rPr lang="ru-RU" dirty="0" smtClean="0"/>
              <a:t>бюджетной сферы </a:t>
            </a:r>
            <a:r>
              <a:rPr lang="ru-RU" b="1" i="1" dirty="0" smtClean="0"/>
              <a:t>составили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за 2014 год составили 73,6 млн. руб.</a:t>
            </a:r>
          </a:p>
          <a:p>
            <a:pPr algn="ctr"/>
            <a:r>
              <a:rPr lang="ru-RU" b="1" i="1" dirty="0" smtClean="0"/>
              <a:t>Структуры инвестиций</a:t>
            </a:r>
            <a:endParaRPr 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1928802"/>
          <a:ext cx="8416637" cy="20338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962567"/>
                <a:gridCol w="1000132"/>
                <a:gridCol w="1071570"/>
                <a:gridCol w="1020909"/>
                <a:gridCol w="3361459"/>
              </a:tblGrid>
              <a:tr h="54032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собственных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средств,%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привлеченных средств, %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196">
                <a:tc rowSpan="4">
                  <a:txBody>
                    <a:bodyPr/>
                    <a:lstStyle/>
                    <a:p>
                      <a:pPr algn="ctr"/>
                      <a:endParaRPr kumimoji="0" lang="ru-RU" sz="1600" b="1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2014 год-  35,7</a:t>
                      </a:r>
                      <a:endParaRPr lang="ru-RU" sz="1600" b="1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2014 год – 64,3, из них</a:t>
                      </a:r>
                      <a:endParaRPr lang="ru-RU" sz="16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Бюджетные –75,3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том числе прочие  привлеченные,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заемные  средства</a:t>
                      </a:r>
                      <a:endParaRPr lang="ru-RU" sz="1600" dirty="0"/>
                    </a:p>
                  </a:txBody>
                  <a:tcPr/>
                </a:tc>
              </a:tr>
              <a:tr h="335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ФБ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МБ</a:t>
                      </a:r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49,2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32,4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2014 год - 24,7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7158" y="4000504"/>
            <a:ext cx="835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Инвестиции по видам экономической деятельности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4357694"/>
          <a:ext cx="8429684" cy="22860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144799"/>
                <a:gridCol w="1615786"/>
                <a:gridCol w="1669099"/>
              </a:tblGrid>
              <a:tr h="306532">
                <a:tc rowSpan="2">
                  <a:txBody>
                    <a:bodyPr/>
                    <a:lstStyle/>
                    <a:p>
                      <a:pPr algn="ctr"/>
                      <a:endParaRPr kumimoji="0" lang="ru-RU" sz="1400" b="1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Вид  деятельности</a:t>
                      </a:r>
                      <a:endParaRPr lang="ru-RU" sz="1400" b="1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в общей сумме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инвестиций, %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3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2014 г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2013 г</a:t>
                      </a:r>
                      <a:endParaRPr lang="ru-RU" sz="1400" b="1" i="1" dirty="0"/>
                    </a:p>
                  </a:txBody>
                  <a:tcPr/>
                </a:tc>
              </a:tr>
              <a:tr h="30757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Обрабатывающее производство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32,7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14,4</a:t>
                      </a:r>
                      <a:endParaRPr lang="ru-RU" sz="1600" dirty="0"/>
                    </a:p>
                  </a:txBody>
                  <a:tcPr/>
                </a:tc>
              </a:tr>
              <a:tr h="39901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управление и обеспечение военной безопасности; </a:t>
                      </a:r>
                    </a:p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социальное страхование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19,5</a:t>
                      </a:r>
                      <a:endParaRPr lang="ru-RU" sz="1600" dirty="0"/>
                    </a:p>
                  </a:txBody>
                  <a:tcPr/>
                </a:tc>
              </a:tr>
              <a:tr h="25977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Образование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3,2</a:t>
                      </a:r>
                      <a:endParaRPr lang="ru-RU" sz="1600" dirty="0"/>
                    </a:p>
                  </a:txBody>
                  <a:tcPr/>
                </a:tc>
              </a:tr>
              <a:tr h="301445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Здравоохранение и предоставление социальных услуг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22,9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5720" y="142852"/>
            <a:ext cx="8572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инвестиции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8858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Наибольшая доля инвестиций приходится на :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1472" y="857232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Прочие – 2,4 %</a:t>
            </a:r>
            <a:endParaRPr lang="ru-RU" sz="2400" b="1" i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>
            <a:off x="1500166" y="1285860"/>
            <a:ext cx="1857388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857232"/>
            <a:ext cx="635798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/>
              <a:t>Инновационные изделия служащие  хорошим примером </a:t>
            </a:r>
          </a:p>
          <a:p>
            <a:pPr algn="ctr"/>
            <a:r>
              <a:rPr lang="ru-RU" sz="1600" b="1" i="1" u="sng" dirty="0" err="1" smtClean="0"/>
              <a:t>импортозамещения</a:t>
            </a:r>
            <a:r>
              <a:rPr lang="ru-RU" sz="1600" b="1" i="1" u="sng" dirty="0" smtClean="0"/>
              <a:t>: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</a:t>
            </a:r>
            <a:r>
              <a:rPr lang="ru-RU" sz="1600" dirty="0" err="1" smtClean="0"/>
              <a:t>Разбуриватель</a:t>
            </a:r>
            <a:r>
              <a:rPr lang="ru-RU" sz="1600" dirty="0" smtClean="0"/>
              <a:t> шарошечный диаметром 1360 мм для бурения мягко-средних абразивных пород с </a:t>
            </a:r>
            <a:r>
              <a:rPr lang="ru-RU" sz="1600" dirty="0" err="1" smtClean="0"/>
              <a:t>эрлифтовой</a:t>
            </a:r>
            <a:r>
              <a:rPr lang="ru-RU" sz="1600" dirty="0" smtClean="0"/>
              <a:t> системой промывки, выпущенный по программе </a:t>
            </a:r>
            <a:r>
              <a:rPr lang="ru-RU" sz="1600" dirty="0" err="1" smtClean="0"/>
              <a:t>импортозамещения</a:t>
            </a:r>
            <a:r>
              <a:rPr lang="ru-RU" sz="1600" dirty="0" smtClean="0"/>
              <a:t>, а так же такие уникальные вещи, как буровой инструмент для вертикального и горизонтального бурения.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10 января 2015 года  опубликовано подтверждение на получение патента № RU149621 U1 «ШАРОШЕЧНОЕ ДОЛОТО С РАЗДЕЛЬНОЙ КОНСТРУКЦИЕЙ </a:t>
            </a:r>
          </a:p>
          <a:p>
            <a:r>
              <a:rPr lang="ru-RU" sz="1600" dirty="0" smtClean="0"/>
              <a:t>ЦАПФЫ И КОРПУСА»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Авторами изобретения являются  директор предприятия </a:t>
            </a:r>
            <a:r>
              <a:rPr lang="ru-RU" sz="1600" dirty="0" err="1" smtClean="0"/>
              <a:t>Симисинов</a:t>
            </a:r>
            <a:r>
              <a:rPr lang="ru-RU" sz="1600" dirty="0" smtClean="0"/>
              <a:t> И.Л. и его сын- зам. проректора по научной работе Уральского горного  университета  </a:t>
            </a:r>
            <a:r>
              <a:rPr lang="ru-RU" sz="1600" dirty="0" err="1" smtClean="0"/>
              <a:t>Симисинов</a:t>
            </a:r>
            <a:r>
              <a:rPr lang="ru-RU" sz="1600" dirty="0" smtClean="0"/>
              <a:t> Д.И.;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В стадии экспертизы в ФГБУ Федеральный институт  промышленной собственности рассматриваются еще 2 заявки на  изобретения этих авторов: </a:t>
            </a:r>
            <a:r>
              <a:rPr lang="ru-RU" sz="1600" dirty="0" err="1" smtClean="0"/>
              <a:t>одношарочное</a:t>
            </a:r>
            <a:r>
              <a:rPr lang="ru-RU" sz="1600" dirty="0" smtClean="0"/>
              <a:t> долото и  расширитель со  сменными шарошечными  секциями, причем опытный образец последнего работает в карьерных условиях. Отработано  четыре комплекса сменных секций, экономический эффект от применения составляет около 400 тыс. руб.</a:t>
            </a:r>
          </a:p>
          <a:p>
            <a:pPr algn="ctr"/>
            <a:r>
              <a:rPr lang="ru-RU" sz="1600" dirty="0" smtClean="0"/>
              <a:t>         </a:t>
            </a:r>
            <a:r>
              <a:rPr lang="ru-RU" sz="2000" b="1" i="1" dirty="0" smtClean="0">
                <a:solidFill>
                  <a:schemeClr val="accent2"/>
                </a:solidFill>
              </a:rPr>
              <a:t>Сумма инвестиций - более 3 млн.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0"/>
            <a:ext cx="85011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Ооо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«опытный завод технических</a:t>
            </a:r>
          </a:p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Средств бурения на газ»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4" descr="C:\Users\Татьяна\Desktop\Работа\ФОТО для отчёта главы\фото к отчету\симисинов завод буре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000108"/>
            <a:ext cx="2479151" cy="1785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C:\Users\Татьяна\Desktop\Работа\ФОТО для отчёта главы\фото к отчету\drill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496"/>
            <a:ext cx="2452705" cy="1785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3" descr="C:\Users\Татьяна\Desktop\Работа\ФОТО для отчёта главы\фото к отчету\dril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714884"/>
            <a:ext cx="2474276" cy="19288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1000108"/>
            <a:ext cx="52864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/>
              <a:t>Реализованы  следующие  мероприятия: </a:t>
            </a:r>
            <a:endParaRPr lang="ru-RU" i="1" u="sng" dirty="0" smtClean="0"/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     программа оборудования производственных помещений противопожарной автоматикой;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     приобретение сервера учёта </a:t>
            </a:r>
          </a:p>
          <a:p>
            <a:pPr lvl="0"/>
            <a:r>
              <a:rPr lang="ru-RU" dirty="0" smtClean="0"/>
              <a:t>простоев ПЦ№5;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     </a:t>
            </a:r>
            <a:r>
              <a:rPr lang="ru-RU" b="1" i="1" dirty="0" smtClean="0"/>
              <a:t>продолжилось строительство блока очистных сооружений </a:t>
            </a:r>
            <a:r>
              <a:rPr lang="ru-RU" dirty="0" smtClean="0"/>
              <a:t>для сбора, очистки и возврата в оборотный цикл поверхностных вод с </a:t>
            </a:r>
            <a:r>
              <a:rPr lang="ru-RU" dirty="0" err="1" smtClean="0"/>
              <a:t>пром.площадки</a:t>
            </a:r>
            <a:r>
              <a:rPr lang="ru-RU" dirty="0" smtClean="0"/>
              <a:t> предприятия, с целью исключения их сброса в русло реки  Серги;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     </a:t>
            </a:r>
            <a:r>
              <a:rPr lang="ru-RU" b="1" i="1" dirty="0" smtClean="0"/>
              <a:t>работы по организации расчетной санитарно-защитной зоны </a:t>
            </a:r>
            <a:r>
              <a:rPr lang="ru-RU" dirty="0" smtClean="0"/>
              <a:t>(программа по снижению шумового воздействия, выкуп земельных участков) в г. Н. Серги; </a:t>
            </a:r>
          </a:p>
          <a:p>
            <a:pPr lvl="0"/>
            <a:endParaRPr lang="ru-RU" dirty="0" smtClean="0"/>
          </a:p>
          <a:p>
            <a:r>
              <a:rPr lang="ru-RU" b="1" i="1" u="sng" dirty="0" smtClean="0"/>
              <a:t>Реализация проекта ж.д. станция Заставка</a:t>
            </a:r>
          </a:p>
          <a:p>
            <a:pPr algn="ctr"/>
            <a:r>
              <a:rPr lang="ru-RU" sz="1600" i="1" u="sng" dirty="0" smtClean="0"/>
              <a:t>                 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Сумма инвестиций - около 18  млн.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42852"/>
            <a:ext cx="85011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Производственная площадка </a:t>
            </a:r>
          </a:p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ОАО НСММЗ в г. Н-Серги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3" descr="C:\Users\Татьяна\Desktop\Работа\ФОТО для отчёта главы\фото к отчету\завод 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3929066"/>
            <a:ext cx="3385523" cy="2571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26" name="Picture 2" descr="C:\Users\Татьяна\Desktop\Работа\ФОТО для отчёта главы\фото к отчету\НСММЗ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214422"/>
            <a:ext cx="3357586" cy="2571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1142984"/>
            <a:ext cx="428628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/>
              <a:t>Инициатор проекта ЗАО ТПК «</a:t>
            </a:r>
            <a:r>
              <a:rPr lang="ru-RU" b="1" i="1" u="sng" dirty="0" err="1" smtClean="0"/>
              <a:t>Сперанца</a:t>
            </a:r>
            <a:r>
              <a:rPr lang="ru-RU" b="1" i="1" u="sng" dirty="0" smtClean="0"/>
              <a:t>».  </a:t>
            </a:r>
          </a:p>
          <a:p>
            <a:pPr algn="ctr"/>
            <a:endParaRPr lang="ru-RU" i="1" dirty="0" smtClean="0"/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За предыдущие годы закуплено 20 лошадей, пони, отара овец.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 Разработаны конные туристические маршруты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 Построено два гриль - домика на 14 чел.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Конюшня,  летнее кафе, административное  здание с закусочной и баром,  </a:t>
            </a:r>
          </a:p>
          <a:p>
            <a:pPr algn="ctr"/>
            <a:r>
              <a:rPr lang="ru-RU" sz="1600" dirty="0" smtClean="0"/>
              <a:t>три гостевых домика  с банями.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Построен Дом татарского деда Мороза.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Создано 12 постоянных рабочих мест.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 В 2014 г построены: овчарня, мельница, кузня.</a:t>
            </a:r>
            <a:endParaRPr lang="ru-RU" dirty="0" smtClean="0"/>
          </a:p>
          <a:p>
            <a:pPr algn="ctr">
              <a:buFont typeface="Wingdings" pitchFamily="2" charset="2"/>
              <a:buChar char="ü"/>
            </a:pPr>
            <a:r>
              <a:rPr lang="ru-RU" sz="1600" i="1" dirty="0" smtClean="0"/>
              <a:t> В конце 2014 года  введен 1 этаж гостиницы с банкетным залом.</a:t>
            </a:r>
          </a:p>
          <a:p>
            <a:pPr algn="ctr"/>
            <a:r>
              <a:rPr lang="ru-RU" sz="1600" i="1" u="sng" dirty="0" smtClean="0"/>
              <a:t>                 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Сумма инвестиций – около 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18  млн.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85728"/>
            <a:ext cx="85011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Создание конно-туристической базы</a:t>
            </a:r>
          </a:p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«новая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ельня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 descr="C:\Users\Татьяна\Desktop\Работа\ФОТО для отчёта главы\фото к отчету\ельня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3714776" cy="26432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Picture 7" descr="C:\Users\Татьяна\Desktop\Работа\ФОТО для отчёта главы\фото к отчету\коттеджи ельн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000504"/>
            <a:ext cx="3714776" cy="2571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857232"/>
            <a:ext cx="57150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i="1" dirty="0" smtClean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Количество посетителей Парка за отчетный период всего – </a:t>
            </a:r>
            <a:r>
              <a:rPr lang="ru-RU" sz="1600" dirty="0" smtClean="0">
                <a:solidFill>
                  <a:srgbClr val="FF0000"/>
                </a:solidFill>
              </a:rPr>
              <a:t>около 80 тыс. человека,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Количество проведенных сотрудниками Парка экскурсий за 2014 год - </a:t>
            </a:r>
            <a:r>
              <a:rPr lang="ru-RU" sz="1600" dirty="0" smtClean="0">
                <a:solidFill>
                  <a:srgbClr val="FF0000"/>
                </a:solidFill>
              </a:rPr>
              <a:t>328 ед.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Кроме того, сезонно трудоустраивается 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порядка 50 человек.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В 2014 году</a:t>
            </a:r>
            <a:r>
              <a:rPr lang="ru-RU" sz="1600" b="1" dirty="0" smtClean="0"/>
              <a:t> </a:t>
            </a:r>
            <a:r>
              <a:rPr lang="ru-RU" sz="1600" dirty="0" smtClean="0"/>
              <a:t>проведен ремонт</a:t>
            </a:r>
            <a:r>
              <a:rPr lang="ru-RU" sz="1600" b="1" dirty="0" smtClean="0"/>
              <a:t> </a:t>
            </a:r>
            <a:r>
              <a:rPr lang="ru-RU" sz="1600" dirty="0" smtClean="0"/>
              <a:t>тропы здоровья </a:t>
            </a:r>
          </a:p>
          <a:p>
            <a:r>
              <a:rPr lang="ru-RU" sz="1600" dirty="0" smtClean="0"/>
              <a:t>(50 м.), ремонт 4 беседок, ремонт крыши на административном здании и крыш 2-х дровяников,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Перенос 8 туалетов, конопачение пазов на кордонах,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Замена окна в домике Лесной олень, отсыпка участка тропы (100 м.), ремонт деревянного настила моста </a:t>
            </a:r>
          </a:p>
          <a:p>
            <a:r>
              <a:rPr lang="ru-RU" sz="1600" dirty="0" smtClean="0"/>
              <a:t>через </a:t>
            </a:r>
            <a:r>
              <a:rPr lang="ru-RU" sz="1600" dirty="0" err="1" smtClean="0"/>
              <a:t>р.Сергу</a:t>
            </a:r>
            <a:r>
              <a:rPr lang="ru-RU" sz="1600" dirty="0" smtClean="0"/>
              <a:t>,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Проведены осмотры инженерных сооружений,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Изготовление короба на крепление тросов моста в районе скалы Карстовый мост,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 Обустроено 500 м. технологической дороги по маршруту к скале Священник, сооружены 2 трапа общей протяженностью 6 м</a:t>
            </a:r>
          </a:p>
          <a:p>
            <a:r>
              <a:rPr lang="ru-RU" sz="1600" i="1" u="sng" dirty="0" smtClean="0"/>
              <a:t>                 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Сумма инвестиций - около 150 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85728"/>
            <a:ext cx="85011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Развитие природного парка</a:t>
            </a:r>
          </a:p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«оленьи ручьи»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5" descr="C:\Users\Татьяна\Desktop\Работа\ФОТО для отчёта главы\фото к отчету\111010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214422"/>
            <a:ext cx="3143272" cy="26432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9" descr="C:\Users\Татьяна\Desktop\Работа\ФОТО для отчёта главы\фото к отчету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071942"/>
            <a:ext cx="3143272" cy="2500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чек док\Чекасин-фото\_DSC1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57166"/>
            <a:ext cx="3101134" cy="452567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786182" y="285728"/>
            <a:ext cx="46434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_FuturicaLt" pitchFamily="34" charset="-52"/>
              </a:rPr>
              <a:t>Уважаемые земляки!</a:t>
            </a:r>
            <a:r>
              <a:rPr lang="ru-RU" sz="2000" dirty="0" smtClean="0">
                <a:latin typeface="a_FuturicaLt" pitchFamily="34" charset="-52"/>
              </a:rPr>
              <a:t/>
            </a:r>
            <a:br>
              <a:rPr lang="ru-RU" sz="2000" dirty="0" smtClean="0">
                <a:latin typeface="a_FuturicaLt" pitchFamily="34" charset="-52"/>
              </a:rPr>
            </a:br>
            <a:r>
              <a:rPr lang="ru-RU" sz="2000" dirty="0" smtClean="0">
                <a:latin typeface="a_FuturicaLt" pitchFamily="34" charset="-52"/>
              </a:rPr>
              <a:t>         </a:t>
            </a:r>
            <a:r>
              <a:rPr lang="ru-RU" dirty="0" smtClean="0">
                <a:latin typeface="a_FuturicaLt" pitchFamily="34" charset="-52"/>
              </a:rPr>
              <a:t>Ежегодный отчет главы поселения  </a:t>
            </a:r>
          </a:p>
          <a:p>
            <a:pPr algn="ctr"/>
            <a:r>
              <a:rPr lang="ru-RU" dirty="0" smtClean="0">
                <a:latin typeface="a_FuturicaLt" pitchFamily="34" charset="-52"/>
              </a:rPr>
              <a:t>о проведенной работе – не только законодательное требование. Необходимость озвучить результаты деятельности и определить задачи на ближайший год продиктована принципом открытости власти.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a_FuturicaLt" pitchFamily="34" charset="-52"/>
              </a:rPr>
              <a:t>Открытая власть </a:t>
            </a:r>
            <a:r>
              <a:rPr lang="ru-RU" dirty="0" smtClean="0">
                <a:latin typeface="a_FuturicaLt" pitchFamily="34" charset="-52"/>
              </a:rPr>
              <a:t>- это прозрачность шагов, планов, стремление быть понятными в своих решениях. </a:t>
            </a:r>
          </a:p>
          <a:p>
            <a:pPr algn="ctr"/>
            <a:r>
              <a:rPr lang="ru-RU" dirty="0" smtClean="0">
                <a:latin typeface="a_FuturicaLt" pitchFamily="34" charset="-52"/>
              </a:rPr>
              <a:t>Это диалог с гражданским обществом.</a:t>
            </a:r>
            <a:br>
              <a:rPr lang="ru-RU" dirty="0" smtClean="0">
                <a:latin typeface="a_FuturicaLt" pitchFamily="34" charset="-52"/>
              </a:rPr>
            </a:br>
            <a:r>
              <a:rPr lang="ru-RU" dirty="0" smtClean="0">
                <a:latin typeface="a_FuturicaLt" pitchFamily="34" charset="-52"/>
              </a:rPr>
              <a:t>        </a:t>
            </a:r>
            <a:r>
              <a:rPr lang="ru-RU" b="1" i="1" dirty="0" smtClean="0">
                <a:solidFill>
                  <a:srgbClr val="FF0000"/>
                </a:solidFill>
                <a:latin typeface="a_FuturicaLt" pitchFamily="34" charset="-52"/>
              </a:rPr>
              <a:t> И сегодняшний отчет </a:t>
            </a:r>
            <a:r>
              <a:rPr lang="ru-RU" dirty="0" smtClean="0">
                <a:latin typeface="a_FuturicaLt" pitchFamily="34" charset="-52"/>
              </a:rPr>
              <a:t>– не констатация фактов и цифр, а платформа для обсуждения и выработки алгоритма дальнейших действий.</a:t>
            </a:r>
            <a:endParaRPr lang="ru-RU" dirty="0">
              <a:latin typeface="a_FuturicaLt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286388"/>
            <a:ext cx="82868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_FuturicaLt" pitchFamily="34" charset="-52"/>
              </a:rPr>
              <a:t>Работа нашей команды направлена на выполнение программы развития Нижнесергинского городского поселения, </a:t>
            </a:r>
          </a:p>
          <a:p>
            <a:pPr algn="ctr"/>
            <a:r>
              <a:rPr lang="ru-RU" dirty="0" smtClean="0">
                <a:latin typeface="a_FuturicaLt" pitchFamily="34" charset="-52"/>
              </a:rPr>
              <a:t>с которой я шел на выборы и решения наказов, обращений жителей, </a:t>
            </a:r>
          </a:p>
          <a:p>
            <a:pPr algn="ctr"/>
            <a:r>
              <a:rPr lang="ru-RU" dirty="0" smtClean="0">
                <a:latin typeface="a_FuturicaLt" pitchFamily="34" charset="-52"/>
              </a:rPr>
              <a:t>которые являются  ориентиром для планов и решений.</a:t>
            </a:r>
            <a:r>
              <a:rPr lang="ru-RU" sz="2000" dirty="0" smtClean="0">
                <a:latin typeface="a_FuturicaLt" pitchFamily="34" charset="-52"/>
              </a:rPr>
              <a:t> </a:t>
            </a:r>
            <a:endParaRPr lang="ru-RU" sz="2000" dirty="0">
              <a:latin typeface="a_FuturicaLt" pitchFamily="34" charset="-52"/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1142984"/>
            <a:ext cx="578647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/>
              <a:t>Инициатор проекта ЗАО «Триумф».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b="1" i="1" dirty="0" smtClean="0"/>
              <a:t> Приобретение шведской линии питания в столовой курорта- «шведский стол».</a:t>
            </a:r>
            <a:r>
              <a:rPr lang="ru-RU" sz="1600" dirty="0" smtClean="0"/>
              <a:t> Стоимость оборудования и ремонта зала </a:t>
            </a:r>
            <a:r>
              <a:rPr lang="ru-RU" sz="1600" dirty="0" smtClean="0">
                <a:solidFill>
                  <a:srgbClr val="FF0000"/>
                </a:solidFill>
              </a:rPr>
              <a:t>обошлась около 500 тыс. руб. 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 В 2014 году  курорт получил </a:t>
            </a:r>
            <a:r>
              <a:rPr lang="ru-RU" sz="1600" b="1" i="1" dirty="0" smtClean="0"/>
              <a:t>лицензию на оказание косметологических услуг</a:t>
            </a:r>
            <a:r>
              <a:rPr lang="ru-RU" sz="1600" dirty="0" smtClean="0"/>
              <a:t>, принят в штат врач-косметолог.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Приобретено  для этих целей оборудование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на сумму около 70 тыс. руб.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 Возобновлены процедуры по принятию пантовых ванн, в связи с чем проведен ремонт в ванном отделении лечебного корпуса с заменой ванн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стоимостью более 100 тыс. руб.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 Крупным  инвестиционным проектом на 2014-2016 г. </a:t>
            </a:r>
          </a:p>
          <a:p>
            <a:pPr algn="ctr"/>
            <a:r>
              <a:rPr lang="ru-RU" sz="1600" dirty="0" smtClean="0"/>
              <a:t>является строительство открытого бассейна с подогреваемой минеральной водой круглогодичного использования.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  Проектом предусматривается  </a:t>
            </a:r>
            <a:r>
              <a:rPr lang="ru-RU" sz="1600" b="1" i="1" dirty="0" smtClean="0"/>
              <a:t>строительство здания </a:t>
            </a:r>
            <a:r>
              <a:rPr lang="ru-RU" sz="1600" dirty="0" smtClean="0"/>
              <a:t>на 1000 кв.м. </a:t>
            </a:r>
          </a:p>
          <a:p>
            <a:pPr algn="ctr"/>
            <a:r>
              <a:rPr lang="ru-RU" sz="1600" dirty="0" smtClean="0"/>
              <a:t>и </a:t>
            </a:r>
            <a:r>
              <a:rPr lang="ru-RU" sz="1600" b="1" i="1" dirty="0" smtClean="0"/>
              <a:t>бассейна </a:t>
            </a:r>
            <a:r>
              <a:rPr lang="ru-RU" sz="1600" dirty="0" smtClean="0"/>
              <a:t>размером 10*20 метров. </a:t>
            </a:r>
            <a:r>
              <a:rPr lang="ru-RU" sz="1600" i="1" u="sng" dirty="0" smtClean="0"/>
              <a:t>                 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Сумма инвестиций – предположительно 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от 60 до 100 млн.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14290"/>
            <a:ext cx="85011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Развитие «санатория нижние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серги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Зао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«триумф»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 descr="C:\Users\Татьяна\Desktop\Работа\ФОТО для отчёта главы\фото к отчету\куро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357298"/>
            <a:ext cx="2950390" cy="24288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Picture 5" descr="C:\Users\Татьяна\Desktop\Работа\ФОТО для отчёта главы\фото к отчету\3527649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071942"/>
            <a:ext cx="2948940" cy="23574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3786190"/>
            <a:ext cx="4214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Среднемесячная заработная плата по всем видам экономической деятельности </a:t>
            </a:r>
            <a:r>
              <a:rPr lang="ru-RU" sz="2800" b="1" i="1" dirty="0" smtClean="0"/>
              <a:t>составила </a:t>
            </a:r>
            <a:r>
              <a:rPr lang="ru-RU" sz="2800" b="1" i="1" dirty="0" smtClean="0">
                <a:solidFill>
                  <a:srgbClr val="FF0000"/>
                </a:solidFill>
              </a:rPr>
              <a:t>27869,1 руб.</a:t>
            </a:r>
            <a:r>
              <a:rPr lang="ru-RU" sz="2800" i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85728"/>
            <a:ext cx="857256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ЗАРАБОТНАЯ ПЛАТА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6314" y="1142984"/>
            <a:ext cx="3938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Численность работников крупных и средних предприятий и организаций Нижнесергинского городского поселения </a:t>
            </a:r>
          </a:p>
          <a:p>
            <a:pPr algn="ctr"/>
            <a:r>
              <a:rPr lang="ru-RU" sz="2400" b="1" i="1" dirty="0" smtClean="0"/>
              <a:t>за 2014 год составляет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3901 человек</a:t>
            </a:r>
            <a:r>
              <a:rPr lang="ru-RU" sz="2400" i="1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3794" name="Picture 2" descr="C:\Users\Татьяна\Desktop\Работа\ФОТО для отчёта главы\фото к отчету\4700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4357694"/>
            <a:ext cx="3357586" cy="21788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3795" name="Picture 3" descr="C:\Users\Татьяна\Desktop\Работа\ФОТО для отчёта главы\фото к отчету\b53c139ffa31e19fd15326521df5fa0e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3571900" cy="24439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1214422"/>
          <a:ext cx="8402320" cy="5425440"/>
        </p:xfrm>
        <a:graphic>
          <a:graphicData uri="http://schemas.openxmlformats.org/drawingml/2006/table">
            <a:tbl>
              <a:tblPr/>
              <a:tblGrid>
                <a:gridCol w="5760720"/>
                <a:gridCol w="2641600"/>
              </a:tblGrid>
              <a:tr h="35560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Обрабатывающее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113,5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 и распределение </a:t>
                      </a:r>
                    </a:p>
                    <a:p>
                      <a:pPr algn="ctr"/>
                      <a:r>
                        <a:rPr kumimoji="0"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эл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энергии, газа и воды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114,6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Операции с недвижимым имуществом, </a:t>
                      </a:r>
                    </a:p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аренда и предоставление  услуг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110,4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Оптовая и розничная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торговля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101,5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Гостиницы и рестораны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114,3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107,6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Здравоохранение и предоставление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социальных услуг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116,5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Предоставление прочих коммунальных, социальных и персональных</a:t>
                      </a:r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услуг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127,9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Деятельность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области культуры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124,2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Деятельность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области спорта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UkrainianTextBook" pitchFamily="34" charset="0"/>
                        </a:rPr>
                        <a:t>170,2</a:t>
                      </a:r>
                      <a:endParaRPr lang="ru-RU" sz="2400" dirty="0">
                        <a:latin typeface="UkrainianText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357166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Темп роста уровня заработной платы (%)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Рынок труда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071546"/>
          <a:ext cx="8501124" cy="559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28"/>
                <a:gridCol w="1500198"/>
                <a:gridCol w="1428760"/>
                <a:gridCol w="1571638"/>
              </a:tblGrid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kern="1200" dirty="0" smtClean="0"/>
                        <a:t>Показатель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/>
                        <a:t>На 1 января </a:t>
                      </a:r>
                    </a:p>
                    <a:p>
                      <a:pPr algn="ctr"/>
                      <a:r>
                        <a:rPr kumimoji="0" lang="ru-RU" sz="1400" kern="1200" dirty="0" smtClean="0"/>
                        <a:t>2015 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/>
                        <a:t>На 1 января 2014 г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Рост «+»</a:t>
                      </a:r>
                    </a:p>
                    <a:p>
                      <a:pPr algn="ctr"/>
                      <a:r>
                        <a:rPr lang="ru-RU" sz="1200" dirty="0" smtClean="0"/>
                        <a:t>Снижение «-» к 1 января 2013 г</a:t>
                      </a:r>
                      <a:endParaRPr lang="ru-RU" sz="12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Заявлено предприятиями на сокращение рабочих мест за 12  месяцев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-38</a:t>
                      </a:r>
                      <a:endParaRPr lang="ru-RU" sz="18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Создано рабочих мест в рамках организации общественных работ по ведомственной Программе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154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-114</a:t>
                      </a:r>
                      <a:endParaRPr lang="ru-RU" sz="18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граждан, обратившихся за содействием  в поиске работы в течение года, чел.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242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334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-92</a:t>
                      </a:r>
                      <a:endParaRPr lang="ru-RU" sz="18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Трудоустроено, </a:t>
                      </a:r>
                    </a:p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251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-41</a:t>
                      </a:r>
                      <a:endParaRPr lang="ru-RU" sz="18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Признано безработными </a:t>
                      </a:r>
                    </a:p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течение года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158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-43</a:t>
                      </a:r>
                      <a:endParaRPr lang="ru-RU" sz="18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безработных </a:t>
                      </a:r>
                    </a:p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 01.10.2014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87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110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-23</a:t>
                      </a:r>
                      <a:endParaRPr lang="ru-RU" sz="18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лиц, принявших участие в общественных работах по ведомственной Программе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154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-115</a:t>
                      </a:r>
                      <a:endParaRPr lang="ru-RU" sz="18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специальных рабочих </a:t>
                      </a:r>
                    </a:p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мест созданных для инвалидов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+2</a:t>
                      </a:r>
                      <a:endParaRPr lang="ru-RU" sz="1800" dirty="0"/>
                    </a:p>
                  </a:txBody>
                  <a:tcPr/>
                </a:tc>
              </a:tr>
              <a:tr h="5500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регистрируемой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безработицы, 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/>
                        <a:t>1,89</a:t>
                      </a:r>
                      <a:endParaRPr lang="ru-RU" sz="1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/>
                        <a:t>2,44</a:t>
                      </a:r>
                      <a:endParaRPr lang="ru-RU" sz="1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/>
                        <a:t>-0,55</a:t>
                      </a:r>
                      <a:endParaRPr lang="ru-RU" sz="1800" b="1" i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Рынок труда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857232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Количество рабочих вакансий на 31.12.2014 </a:t>
            </a:r>
          </a:p>
          <a:p>
            <a:pPr algn="ctr"/>
            <a:r>
              <a:rPr lang="ru-RU" b="1" i="1" dirty="0" smtClean="0"/>
              <a:t>составляет 31 ед. при 34 вакансий на конец 2013 года.</a:t>
            </a:r>
            <a:endParaRPr lang="ru-RU" b="1" i="1" dirty="0"/>
          </a:p>
        </p:txBody>
      </p:sp>
      <p:pic>
        <p:nvPicPr>
          <p:cNvPr id="1027" name="Picture 3" descr="C:\Users\Татьяна\Desktop\Работа\ФОТО для отчёта главы\фото к отчету\01бу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3433756" cy="22905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28" name="Picture 4" descr="C:\Users\Татьяна\Desktop\Работа\ФОТО для отчёта главы\фото к отчету\01бух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000504"/>
            <a:ext cx="3429024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29" name="Picture 5" descr="C:\Users\Татьяна\Desktop\Работа\ФОТО для отчёта главы\фото к отчету\01бух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71612"/>
            <a:ext cx="3643338" cy="22845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0" name="Picture 6" descr="C:\Users\Татьяна\Desktop\Работа\ФОТО для отчёта главы\фото к отчету\02бух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00504"/>
            <a:ext cx="3643338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Потребительский рынок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1000108"/>
            <a:ext cx="85725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Общей характеристикой субъектов, </a:t>
            </a:r>
          </a:p>
          <a:p>
            <a:pPr algn="ctr"/>
            <a:r>
              <a:rPr lang="ru-RU" b="1" i="1" dirty="0" smtClean="0"/>
              <a:t>осуществляющих деятельность в сфере потребительского рынка, </a:t>
            </a:r>
          </a:p>
          <a:p>
            <a:pPr algn="ctr"/>
            <a:r>
              <a:rPr lang="ru-RU" b="1" i="1" dirty="0" smtClean="0"/>
              <a:t>является отнесение их к категории малого и среднего бизнеса, из них: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FF0000"/>
                </a:solidFill>
              </a:rPr>
              <a:t>216</a:t>
            </a:r>
            <a:r>
              <a:rPr lang="ru-RU" dirty="0" smtClean="0"/>
              <a:t>  - индивидуальных предпринимателей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64</a:t>
            </a:r>
            <a:r>
              <a:rPr lang="ru-RU" dirty="0" smtClean="0">
                <a:solidFill>
                  <a:srgbClr val="FF0000"/>
                </a:solidFill>
              </a:rPr>
              <a:t>   </a:t>
            </a:r>
            <a:r>
              <a:rPr lang="ru-RU" dirty="0" smtClean="0"/>
              <a:t>-  малых предприятия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FF0000"/>
                </a:solidFill>
              </a:rPr>
              <a:t>8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 -  микро предприятий </a:t>
            </a:r>
          </a:p>
          <a:p>
            <a:pPr algn="ctr"/>
            <a:r>
              <a:rPr lang="ru-RU" dirty="0" smtClean="0"/>
              <a:t> </a:t>
            </a:r>
          </a:p>
          <a:p>
            <a:pPr algn="ctr"/>
            <a:r>
              <a:rPr lang="ru-RU" dirty="0" smtClean="0"/>
              <a:t>Обеспеченность торговыми площадями </a:t>
            </a:r>
            <a:r>
              <a:rPr lang="ru-RU" b="1" i="1" dirty="0" smtClean="0"/>
              <a:t>на 1 тыс. жителей </a:t>
            </a:r>
          </a:p>
          <a:p>
            <a:pPr algn="ctr"/>
            <a:r>
              <a:rPr lang="ru-RU" dirty="0" smtClean="0"/>
              <a:t>по состоянию на 01.01.2015 составила </a:t>
            </a:r>
            <a:r>
              <a:rPr lang="ru-RU" sz="2800" b="1" dirty="0" smtClean="0">
                <a:solidFill>
                  <a:srgbClr val="FF0000"/>
                </a:solidFill>
              </a:rPr>
              <a:t>542 кв. м.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За 2014 год темп роста объёма </a:t>
            </a:r>
            <a:r>
              <a:rPr lang="ru-RU" b="1" i="1" u="sng" dirty="0" smtClean="0"/>
              <a:t>оборота розничной торговли</a:t>
            </a:r>
            <a:r>
              <a:rPr lang="ru-RU" b="1" i="1" dirty="0" smtClean="0"/>
              <a:t>   </a:t>
            </a:r>
            <a:r>
              <a:rPr lang="ru-RU" dirty="0" smtClean="0"/>
              <a:t>составляет </a:t>
            </a:r>
            <a:r>
              <a:rPr lang="ru-RU" sz="2400" b="1" dirty="0" smtClean="0">
                <a:solidFill>
                  <a:srgbClr val="FF0000"/>
                </a:solidFill>
              </a:rPr>
              <a:t>129,7%</a:t>
            </a:r>
            <a:r>
              <a:rPr lang="ru-RU" dirty="0" smtClean="0"/>
              <a:t> к аналогичному периоду 2013 года.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За 2014 год темп роста объёма  </a:t>
            </a:r>
            <a:r>
              <a:rPr lang="ru-RU" b="1" i="1" u="sng" dirty="0" smtClean="0"/>
              <a:t>оборота общественного питания</a:t>
            </a:r>
            <a:r>
              <a:rPr lang="ru-RU" b="1" i="1" dirty="0" smtClean="0"/>
              <a:t> </a:t>
            </a:r>
          </a:p>
          <a:p>
            <a:pPr algn="ctr"/>
            <a:r>
              <a:rPr lang="ru-RU" dirty="0" smtClean="0"/>
              <a:t>к аналогичному периоду 2013 года  по расчетным данным  </a:t>
            </a:r>
          </a:p>
          <a:p>
            <a:pPr algn="ctr"/>
            <a:r>
              <a:rPr lang="ru-RU" dirty="0" smtClean="0"/>
              <a:t>составил </a:t>
            </a:r>
            <a:r>
              <a:rPr lang="ru-RU" sz="2400" b="1" dirty="0" smtClean="0">
                <a:solidFill>
                  <a:srgbClr val="FF0000"/>
                </a:solidFill>
              </a:rPr>
              <a:t>100,1%.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42852"/>
            <a:ext cx="857256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Приоритеты в работе администрации города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сфере потребительского рынка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1071546"/>
            <a:ext cx="4357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  Постоянно функционирует </a:t>
            </a:r>
            <a:r>
              <a:rPr lang="ru-RU" sz="2400" b="1" i="1" dirty="0" smtClean="0"/>
              <a:t>сельскохозяйственная  ярмарка, </a:t>
            </a:r>
          </a:p>
          <a:p>
            <a:pPr algn="ctr"/>
            <a:r>
              <a:rPr lang="ru-RU" sz="2400" dirty="0" smtClean="0"/>
              <a:t>которая пользуется большой популярностью среди горожан;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4000504"/>
            <a:ext cx="4000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Контроль уровня цен </a:t>
            </a:r>
          </a:p>
          <a:p>
            <a:pPr algn="ctr"/>
            <a:r>
              <a:rPr lang="ru-RU" sz="2400" dirty="0" smtClean="0"/>
              <a:t>на социально значимые товары </a:t>
            </a:r>
          </a:p>
          <a:p>
            <a:pPr algn="ctr"/>
            <a:r>
              <a:rPr lang="ru-RU" sz="2400" dirty="0" smtClean="0"/>
              <a:t>первой необходимости позволил стабилизировать  ситуацию с ценами;</a:t>
            </a:r>
            <a:endParaRPr lang="ru-RU" sz="2400" dirty="0"/>
          </a:p>
        </p:txBody>
      </p:sp>
      <p:pic>
        <p:nvPicPr>
          <p:cNvPr id="2050" name="Picture 2" descr="C:\Users\Татьяна\Desktop\Работа\ФОТО для отчёта главы\фото к отчету\v800_7853830418_2cfd718b48_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214422"/>
            <a:ext cx="4074513" cy="27146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1" name="Picture 3" descr="C:\Users\Татьяна\Desktop\Работа\ФОТО для отчёта главы\фото к отчету\produktovaya_korzi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429000"/>
            <a:ext cx="3929090" cy="30448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42852"/>
            <a:ext cx="857256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Приоритеты в работе администрации города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сфере потребительского рынка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000108"/>
            <a:ext cx="5429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Целенаправленная работа по привлечению серьезных иногородних компаний сетевой торговли обеспечила появление сети магазинов известных торговых брендов – </a:t>
            </a:r>
            <a:r>
              <a:rPr lang="ru-RU" b="1" dirty="0" smtClean="0"/>
              <a:t>«Монетка», «Магнит», «Пятерочка», </a:t>
            </a:r>
          </a:p>
          <a:p>
            <a:pPr algn="ctr"/>
            <a:r>
              <a:rPr lang="ru-RU" b="1" dirty="0" smtClean="0"/>
              <a:t>«Все по 39», «</a:t>
            </a:r>
            <a:r>
              <a:rPr lang="ru-RU" b="1" dirty="0" err="1" smtClean="0"/>
              <a:t>Ариант</a:t>
            </a:r>
            <a:r>
              <a:rPr lang="ru-RU" b="1" dirty="0" smtClean="0"/>
              <a:t>», </a:t>
            </a:r>
          </a:p>
          <a:p>
            <a:pPr algn="ctr"/>
            <a:r>
              <a:rPr lang="ru-RU" b="1" dirty="0" smtClean="0"/>
              <a:t>в 2015 году –«</a:t>
            </a:r>
            <a:r>
              <a:rPr lang="ru-RU" b="1" dirty="0" err="1" smtClean="0"/>
              <a:t>Ермолинские</a:t>
            </a:r>
            <a:r>
              <a:rPr lang="ru-RU" b="1" dirty="0" smtClean="0"/>
              <a:t> деликатесы»;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7554" y="3357562"/>
            <a:ext cx="54292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Администрацией Нижнесергинского городского поселения разработана муниципальная программа </a:t>
            </a:r>
            <a:r>
              <a:rPr lang="ru-RU" b="1" dirty="0" smtClean="0"/>
              <a:t>«Поддержка субъектов малого и  среднего предпринимательства на территории Нижнесергинского городского поселения </a:t>
            </a:r>
          </a:p>
          <a:p>
            <a:pPr algn="ctr"/>
            <a:r>
              <a:rPr lang="ru-RU" b="1" dirty="0" smtClean="0"/>
              <a:t>до 2017 г.»,</a:t>
            </a:r>
            <a:r>
              <a:rPr lang="ru-RU" dirty="0" smtClean="0"/>
              <a:t> которая предусматривает, </a:t>
            </a:r>
          </a:p>
          <a:p>
            <a:pPr algn="ctr"/>
            <a:r>
              <a:rPr lang="ru-RU" dirty="0" smtClean="0"/>
              <a:t>начиная с 2015 г., субсидии субъектам малого и среднего предпринимательства  на открытие своего дела и на компенсацию части затрат по уплате процентов по кредитам, привлеченным в российских кредитных организациях.</a:t>
            </a:r>
            <a:endParaRPr lang="ru-RU" dirty="0"/>
          </a:p>
        </p:txBody>
      </p:sp>
      <p:pic>
        <p:nvPicPr>
          <p:cNvPr id="3075" name="Picture 3" descr="C:\Users\Татьяна\Desktop\Работа\ФОТО для отчёта главы\фото к отчету\lfooC14062084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00438"/>
            <a:ext cx="3143272" cy="29289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290" name="Picture 2" descr="C:\Users\Татьяна\Desktop\Работа\ФОТО для отчёта главы\инет\51681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000108"/>
            <a:ext cx="3333750" cy="23574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7256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Приоритеты в работе администрации города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сфере потребительского рынка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928670"/>
            <a:ext cx="857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На постоянной основе функционирует </a:t>
            </a:r>
          </a:p>
          <a:p>
            <a:pPr algn="ctr"/>
            <a:r>
              <a:rPr lang="ru-RU" sz="2000" b="1" i="1" dirty="0" smtClean="0"/>
              <a:t>Совет Предпринимателей </a:t>
            </a:r>
          </a:p>
          <a:p>
            <a:pPr algn="ctr"/>
            <a:r>
              <a:rPr lang="ru-RU" sz="2000" b="1" i="1" dirty="0" smtClean="0"/>
              <a:t>при главе  Нижнесергинского городского поселения.</a:t>
            </a:r>
            <a:endParaRPr lang="ru-RU" sz="2000" b="1" i="1" dirty="0"/>
          </a:p>
        </p:txBody>
      </p:sp>
      <p:pic>
        <p:nvPicPr>
          <p:cNvPr id="14338" name="Picture 2" descr="C:\Users\Татьяна\Desktop\Работа\ФОТО для отчёта главы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8429684" cy="42862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Исполнение бюджета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928670"/>
            <a:ext cx="864399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Бюджет Нижнесергинского </a:t>
            </a:r>
          </a:p>
          <a:p>
            <a:pPr algn="ctr"/>
            <a:r>
              <a:rPr lang="ru-RU" sz="2000" b="1" i="1" dirty="0" smtClean="0"/>
              <a:t>городского поселения:</a:t>
            </a:r>
          </a:p>
          <a:p>
            <a:pPr algn="ctr"/>
            <a:r>
              <a:rPr lang="ru-RU" dirty="0" smtClean="0"/>
              <a:t> </a:t>
            </a:r>
            <a:r>
              <a:rPr lang="ru-RU" b="1" dirty="0" smtClean="0"/>
              <a:t>по доходам </a:t>
            </a:r>
            <a:r>
              <a:rPr lang="ru-RU" dirty="0" smtClean="0"/>
              <a:t>на 2014 год утверждён </a:t>
            </a:r>
            <a:r>
              <a:rPr lang="ru-RU" sz="2000" b="1" dirty="0" smtClean="0"/>
              <a:t>в сумме 163,8 </a:t>
            </a:r>
            <a:r>
              <a:rPr lang="ru-RU" sz="2000" b="1" dirty="0" err="1" smtClean="0"/>
              <a:t>млн.руб</a:t>
            </a:r>
            <a:r>
              <a:rPr lang="ru-RU" sz="2000" b="1" dirty="0" smtClean="0"/>
              <a:t>., </a:t>
            </a:r>
            <a:r>
              <a:rPr lang="ru-RU" i="1" dirty="0" smtClean="0"/>
              <a:t>в том числе: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   запланировано поступление налоговых и неналоговых доходов –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32,4 млн. руб.,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    безвозмездных поступлений – </a:t>
            </a:r>
            <a:r>
              <a:rPr lang="ru-RU" sz="2000" b="1" dirty="0" smtClean="0">
                <a:solidFill>
                  <a:srgbClr val="FF0000"/>
                </a:solidFill>
              </a:rPr>
              <a:t>131,4 млн. руб.</a:t>
            </a:r>
          </a:p>
          <a:p>
            <a:pPr algn="ctr"/>
            <a:r>
              <a:rPr lang="ru-RU" b="1" dirty="0" smtClean="0"/>
              <a:t>Исполнение бюджета</a:t>
            </a:r>
            <a:r>
              <a:rPr lang="ru-RU" dirty="0" smtClean="0"/>
              <a:t> на 01.01.2015г. </a:t>
            </a:r>
            <a:r>
              <a:rPr lang="ru-RU" b="1" dirty="0" smtClean="0"/>
              <a:t>составило 150,7 </a:t>
            </a:r>
            <a:r>
              <a:rPr lang="ru-RU" b="1" dirty="0" err="1" smtClean="0"/>
              <a:t>млн.руб</a:t>
            </a:r>
            <a:r>
              <a:rPr lang="ru-RU" b="1" dirty="0" smtClean="0"/>
              <a:t>., или 92%.</a:t>
            </a:r>
          </a:p>
        </p:txBody>
      </p:sp>
      <p:pic>
        <p:nvPicPr>
          <p:cNvPr id="4098" name="Picture 2" descr="C:\Users\Татьяна\Desktop\Работа\ФОТО для отчёта главы\фото к отчету\2fc9c0fbe668211c4aed48e0277d4b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286124"/>
            <a:ext cx="5600485" cy="3143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чек док\Чекасин-фото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3089276" cy="47863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43306" y="214290"/>
            <a:ext cx="52149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FuturicaLt" pitchFamily="34" charset="-52"/>
              </a:rPr>
              <a:t>      </a:t>
            </a:r>
            <a:r>
              <a:rPr lang="ru-RU" b="1" i="1" dirty="0" smtClean="0">
                <a:latin typeface="a_FuturicaLt" pitchFamily="34" charset="-52"/>
              </a:rPr>
              <a:t>Руководство к действиям для нас - майские Указы Президента РФ Владимира Владимировича Путина.</a:t>
            </a:r>
            <a:r>
              <a:rPr lang="ru-RU" dirty="0" smtClean="0">
                <a:latin typeface="a_FuturicaLt" pitchFamily="34" charset="-52"/>
              </a:rPr>
              <a:t/>
            </a:r>
            <a:br>
              <a:rPr lang="ru-RU" dirty="0" smtClean="0">
                <a:latin typeface="a_FuturicaLt" pitchFamily="34" charset="-52"/>
              </a:rPr>
            </a:br>
            <a:r>
              <a:rPr lang="ru-RU" dirty="0" smtClean="0">
                <a:latin typeface="a_FuturicaLt" pitchFamily="34" charset="-52"/>
              </a:rPr>
              <a:t>         Также хочу выразить искреннюю признательность всем гражданам, общественным организациям, различным учреждениям и их коллективам за проявленные инициативы по решению насущных проблем. </a:t>
            </a:r>
          </a:p>
          <a:p>
            <a:pPr algn="ctr"/>
            <a:r>
              <a:rPr lang="ru-RU" dirty="0" smtClean="0">
                <a:latin typeface="a_FuturicaLt" pitchFamily="34" charset="-52"/>
              </a:rPr>
              <a:t>Хочу вас заверить, что все, что прозвучит сегодня в ходе нашей встречи, рациональные предложения и пожелания администрацией Нижнесергинского городского поселения обязательно  будут учтены  при определении основных направлений работы – </a:t>
            </a:r>
          </a:p>
          <a:p>
            <a:pPr algn="ctr"/>
            <a:r>
              <a:rPr lang="ru-RU" dirty="0" smtClean="0">
                <a:latin typeface="a_FuturicaLt" pitchFamily="34" charset="-52"/>
              </a:rPr>
              <a:t>в экономике, коммунальной и социальных  сферах. </a:t>
            </a:r>
            <a:endParaRPr lang="ru-RU" dirty="0">
              <a:latin typeface="a_FuturicaLt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5214950"/>
            <a:ext cx="8429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_FuturicaLt" pitchFamily="34" charset="-52"/>
              </a:rPr>
              <a:t>На мой взгляд, самое главное не останавливаться, не бояться прогнозов и не ждать, что жизнь преподнесет нам более комфортные условия для развития и реализации задуманного. Как говорится, «глаза страшатся, а руки делают». 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a_FuturicaLt" pitchFamily="34" charset="-52"/>
              </a:rPr>
              <a:t>У нас много смелых, хороших идей, способных существенно улучшить 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a_FuturicaLt" pitchFamily="34" charset="-52"/>
              </a:rPr>
              <a:t>качество жизни  </a:t>
            </a:r>
            <a:r>
              <a:rPr lang="ru-RU" sz="1600" b="1" i="1" dirty="0" err="1" smtClean="0">
                <a:solidFill>
                  <a:srgbClr val="FF0000"/>
                </a:solidFill>
                <a:latin typeface="a_FuturicaLt" pitchFamily="34" charset="-52"/>
              </a:rPr>
              <a:t>Нижнесергинцев</a:t>
            </a:r>
            <a:r>
              <a:rPr lang="ru-RU" sz="1600" b="1" i="1" dirty="0" smtClean="0">
                <a:solidFill>
                  <a:srgbClr val="FF0000"/>
                </a:solidFill>
                <a:latin typeface="a_FuturicaLt" pitchFamily="34" charset="-52"/>
              </a:rPr>
              <a:t>!</a:t>
            </a:r>
            <a:endParaRPr lang="ru-RU" sz="1600" b="1" i="1" dirty="0">
              <a:solidFill>
                <a:srgbClr val="FF0000"/>
              </a:solidFill>
              <a:latin typeface="a_FuturicaLt" pitchFamily="34" charset="-52"/>
            </a:endParaRPr>
          </a:p>
        </p:txBody>
      </p:sp>
    </p:spTree>
  </p:cSld>
  <p:clrMapOvr>
    <a:masterClrMapping/>
  </p:clrMapOvr>
  <p:transition spd="slow">
    <p:pull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доли бюджета 2014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524000" y="1397000"/>
          <a:ext cx="66199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86248" y="928670"/>
            <a:ext cx="3238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Федеральный - 0,2 %</a:t>
            </a:r>
            <a:endParaRPr lang="ru-RU" sz="2400" b="1" i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643306" y="1357298"/>
            <a:ext cx="171451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142976" y="1714488"/>
          <a:ext cx="671517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5720" y="285728"/>
            <a:ext cx="857256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Общий объём расходов бюджета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тыс.руб.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142976" y="1714488"/>
          <a:ext cx="671517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5720" y="285728"/>
            <a:ext cx="857256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Общий объём доходов бюджета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тыс.руб.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214414" y="1285860"/>
          <a:ext cx="671517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5720" y="285728"/>
            <a:ext cx="857256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Собственные доходы бюджета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тыс.руб.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5715016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Примечание: </a:t>
            </a:r>
          </a:p>
          <a:p>
            <a:pPr algn="ctr"/>
            <a:r>
              <a:rPr lang="ru-RU" i="1" dirty="0" smtClean="0"/>
              <a:t>В 2014 г. процент отчисление от уплаты  НДФЛ  в бюджет поселения уменьшен  </a:t>
            </a:r>
            <a:r>
              <a:rPr lang="ru-RU" i="1" smtClean="0"/>
              <a:t>с  </a:t>
            </a:r>
            <a:r>
              <a:rPr lang="ru-RU" i="1" smtClean="0"/>
              <a:t>13 </a:t>
            </a:r>
            <a:r>
              <a:rPr lang="ru-RU" i="1" dirty="0" smtClean="0"/>
              <a:t>%   </a:t>
            </a:r>
            <a:r>
              <a:rPr lang="ru-RU" i="1" smtClean="0"/>
              <a:t>до   </a:t>
            </a:r>
            <a:r>
              <a:rPr lang="ru-RU" i="1" smtClean="0"/>
              <a:t>10 </a:t>
            </a:r>
            <a:r>
              <a:rPr lang="ru-RU" i="1" dirty="0" smtClean="0"/>
              <a:t>%</a:t>
            </a:r>
            <a:endParaRPr lang="ru-RU" i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857256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За  2014 год перевыполнен план поступления  </a:t>
            </a:r>
          </a:p>
          <a:p>
            <a:pPr algn="ctr"/>
            <a:r>
              <a:rPr lang="ru-RU" sz="2000" b="1" i="1" dirty="0" smtClean="0"/>
              <a:t>налоговых и неналоговых доходов на  5,1% </a:t>
            </a:r>
          </a:p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в натуральном выражении </a:t>
            </a:r>
          </a:p>
          <a:p>
            <a:pPr algn="ctr"/>
            <a:r>
              <a:rPr lang="ru-RU" sz="2400" b="1" i="1" dirty="0" smtClean="0">
                <a:solidFill>
                  <a:schemeClr val="accent1"/>
                </a:solidFill>
              </a:rPr>
              <a:t>это составляет  сумму  34060,7  тыс. руб. </a:t>
            </a:r>
          </a:p>
          <a:p>
            <a:pPr algn="ctr"/>
            <a:endParaRPr lang="ru-RU" dirty="0" smtClean="0"/>
          </a:p>
          <a:p>
            <a:pPr algn="ctr"/>
            <a:r>
              <a:rPr lang="ru-RU" b="1" i="1" dirty="0" smtClean="0"/>
              <a:t>В структуре налоговых и неналоговых доходов </a:t>
            </a:r>
          </a:p>
          <a:p>
            <a:pPr algn="ctr"/>
            <a:r>
              <a:rPr lang="ru-RU" b="1" i="1" dirty="0" smtClean="0"/>
              <a:t>основная доля приходится на: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57158" y="2357430"/>
          <a:ext cx="842968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Безвозмездные поступления: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928670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бюджете городского поселения за 2014 г.</a:t>
            </a:r>
          </a:p>
          <a:p>
            <a:pPr algn="ctr"/>
            <a:r>
              <a:rPr lang="ru-RU" sz="2400" b="1" dirty="0" smtClean="0"/>
              <a:t>составили  116641,4 тыс.руб., в том числе: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285852" y="2071678"/>
          <a:ext cx="707236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64399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За 2014 года бюджет Нижнесергинского городского поселения по расходам утвержден в сумме 170240,1 тыс. руб., исполнение составило 139467,3 тыс. руб. или 81,92 % годового назначения.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142984"/>
            <a:ext cx="8643998" cy="70788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бюджета Нижнесергинского городского поселения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составляют от общего объёма расходов бюджета: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1902797"/>
            <a:ext cx="86439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  Жилищно-коммунальное хозяйство     </a:t>
            </a:r>
            <a:r>
              <a:rPr lang="ru-RU" sz="2400" b="1" i="1" dirty="0" smtClean="0">
                <a:solidFill>
                  <a:srgbClr val="C00000"/>
                </a:solidFill>
              </a:rPr>
              <a:t>-  56%;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  Национальная экономика                           </a:t>
            </a:r>
            <a:r>
              <a:rPr lang="ru-RU" sz="2000" b="1" i="1" dirty="0" smtClean="0">
                <a:solidFill>
                  <a:srgbClr val="C00000"/>
                </a:solidFill>
              </a:rPr>
              <a:t> -  </a:t>
            </a:r>
            <a:r>
              <a:rPr lang="ru-RU" sz="2400" b="1" i="1" dirty="0" smtClean="0">
                <a:solidFill>
                  <a:srgbClr val="C00000"/>
                </a:solidFill>
              </a:rPr>
              <a:t>18,6%;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  </a:t>
            </a:r>
            <a:r>
              <a:rPr lang="ru-RU" b="1" i="1" dirty="0" smtClean="0"/>
              <a:t>Культура, кинематография и средства массовой информации</a:t>
            </a:r>
            <a:r>
              <a:rPr lang="ru-RU" sz="2400" b="1" i="1" dirty="0" smtClean="0">
                <a:solidFill>
                  <a:srgbClr val="C00000"/>
                </a:solidFill>
              </a:rPr>
              <a:t>- 12,5% 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  Функционирование местных администраций        </a:t>
            </a:r>
            <a:r>
              <a:rPr lang="ru-RU" sz="2400" b="1" i="1" dirty="0" smtClean="0">
                <a:solidFill>
                  <a:srgbClr val="C00000"/>
                </a:solidFill>
              </a:rPr>
              <a:t>-      5%;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  Спорт   </a:t>
            </a:r>
            <a:r>
              <a:rPr lang="ru-RU" sz="2000" b="1" i="1" dirty="0" smtClean="0">
                <a:solidFill>
                  <a:srgbClr val="C00000"/>
                </a:solidFill>
              </a:rPr>
              <a:t> -     </a:t>
            </a:r>
            <a:r>
              <a:rPr lang="ru-RU" sz="2400" b="1" i="1" dirty="0" smtClean="0">
                <a:solidFill>
                  <a:srgbClr val="C00000"/>
                </a:solidFill>
              </a:rPr>
              <a:t>4,6%;</a:t>
            </a:r>
            <a:endParaRPr lang="ru-RU" sz="2000" b="1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  Функционирование высшего должностного лица органа   </a:t>
            </a:r>
          </a:p>
          <a:p>
            <a:r>
              <a:rPr lang="ru-RU" sz="2000" b="1" i="1" dirty="0" smtClean="0"/>
              <a:t>                                                     местного самоуправления     </a:t>
            </a:r>
            <a:r>
              <a:rPr lang="ru-RU" sz="2400" b="1" i="1" dirty="0" smtClean="0">
                <a:solidFill>
                  <a:srgbClr val="C00000"/>
                </a:solidFill>
              </a:rPr>
              <a:t>-     0,6%;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 Функционирование законодательных </a:t>
            </a:r>
          </a:p>
          <a:p>
            <a:r>
              <a:rPr lang="ru-RU" b="1" i="1" dirty="0" smtClean="0"/>
              <a:t>(представительных)органов местного самоуправления      </a:t>
            </a:r>
            <a:r>
              <a:rPr lang="ru-RU" sz="2400" b="1" i="1" dirty="0" smtClean="0">
                <a:solidFill>
                  <a:srgbClr val="C00000"/>
                </a:solidFill>
              </a:rPr>
              <a:t>-    0,4%;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 Национальная безопасность и правоохранительная деятельность    </a:t>
            </a:r>
            <a:r>
              <a:rPr lang="ru-RU" sz="2400" b="1" i="1" dirty="0" smtClean="0">
                <a:solidFill>
                  <a:srgbClr val="C00000"/>
                </a:solidFill>
              </a:rPr>
              <a:t>-     0,4%;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Иные                   </a:t>
            </a:r>
            <a:r>
              <a:rPr lang="ru-RU" sz="2400" b="1" i="1" dirty="0" smtClean="0">
                <a:solidFill>
                  <a:srgbClr val="C00000"/>
                </a:solidFill>
              </a:rPr>
              <a:t>-     1,9%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Жилищный фонд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928670"/>
            <a:ext cx="8643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Жилищный фонд на 01.01.2015 г.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составляет 267,1 тыс. кв. м., в том числе: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97,6% </a:t>
            </a:r>
            <a:r>
              <a:rPr lang="ru-RU" sz="2000" dirty="0" smtClean="0"/>
              <a:t>всего жилищного фонда – в городе;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2,4% – </a:t>
            </a:r>
            <a:r>
              <a:rPr lang="ru-RU" sz="2000" dirty="0" smtClean="0"/>
              <a:t>в сельской местности.</a:t>
            </a:r>
          </a:p>
          <a:p>
            <a:r>
              <a:rPr lang="ru-RU" sz="2000" dirty="0" smtClean="0"/>
              <a:t>Ветхий фонд составляет </a:t>
            </a:r>
            <a:r>
              <a:rPr lang="ru-RU" sz="2000" b="1" dirty="0" smtClean="0">
                <a:solidFill>
                  <a:srgbClr val="FF0000"/>
                </a:solidFill>
              </a:rPr>
              <a:t>-2,9% </a:t>
            </a:r>
          </a:p>
          <a:p>
            <a:r>
              <a:rPr lang="ru-RU" sz="2000" dirty="0" smtClean="0"/>
              <a:t>от общего жилищного фонда;</a:t>
            </a:r>
          </a:p>
          <a:p>
            <a:r>
              <a:rPr lang="ru-RU" sz="2000" dirty="0" smtClean="0"/>
              <a:t>аварийный фонд</a:t>
            </a:r>
            <a:r>
              <a:rPr lang="ru-RU" sz="2000" b="1" dirty="0" smtClean="0">
                <a:solidFill>
                  <a:srgbClr val="FF0000"/>
                </a:solidFill>
              </a:rPr>
              <a:t>- 0,3 %. </a:t>
            </a:r>
          </a:p>
          <a:p>
            <a:r>
              <a:rPr lang="ru-RU" sz="2000" dirty="0" smtClean="0"/>
              <a:t>Уровень обеспеченности жильем </a:t>
            </a:r>
          </a:p>
          <a:p>
            <a:r>
              <a:rPr lang="ru-RU" sz="2000" dirty="0" smtClean="0"/>
              <a:t>составил </a:t>
            </a:r>
            <a:r>
              <a:rPr lang="ru-RU" sz="2000" b="1" dirty="0" smtClean="0">
                <a:solidFill>
                  <a:srgbClr val="FF0000"/>
                </a:solidFill>
              </a:rPr>
              <a:t>26,8 кв.м./чел. </a:t>
            </a: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           </a:t>
            </a:r>
            <a:r>
              <a:rPr lang="ru-RU" sz="2000" b="1" i="1" dirty="0" smtClean="0">
                <a:solidFill>
                  <a:schemeClr val="accent2"/>
                </a:solidFill>
              </a:rPr>
              <a:t>Реализация приоритетного национального проекта </a:t>
            </a:r>
          </a:p>
          <a:p>
            <a:r>
              <a:rPr lang="ru-RU" sz="2000" b="1" i="1" dirty="0" smtClean="0">
                <a:solidFill>
                  <a:schemeClr val="accent2"/>
                </a:solidFill>
              </a:rPr>
              <a:t>       «Доступное и комфортное жилье – гражданам России»</a:t>
            </a:r>
          </a:p>
          <a:p>
            <a:endParaRPr lang="ru-RU" sz="2000" b="1" i="1" dirty="0" smtClean="0">
              <a:solidFill>
                <a:schemeClr val="accent2"/>
              </a:solidFill>
            </a:endParaRPr>
          </a:p>
          <a:p>
            <a:pPr algn="ctr"/>
            <a:r>
              <a:rPr lang="ru-RU" sz="2000" dirty="0" smtClean="0"/>
              <a:t>   По итогам  2014 г. </a:t>
            </a:r>
            <a:r>
              <a:rPr lang="ru-RU" sz="2000" b="1" dirty="0" smtClean="0"/>
              <a:t>ввод жилья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составил 6528 кв. м </a:t>
            </a:r>
            <a:r>
              <a:rPr lang="ru-RU" sz="2000" dirty="0" smtClean="0"/>
              <a:t>с учетом нового строительства индивидуальных жилых домов и реконструкции существующих ИЖС, в том числе с использованием материнского капитала, </a:t>
            </a:r>
            <a:r>
              <a:rPr lang="ru-RU" sz="2000" b="1" i="1" dirty="0" smtClean="0">
                <a:solidFill>
                  <a:srgbClr val="FF0000"/>
                </a:solidFill>
              </a:rPr>
              <a:t>что составило 522 % к плану.</a:t>
            </a:r>
          </a:p>
          <a:p>
            <a:pPr algn="ctr"/>
            <a:r>
              <a:rPr lang="ru-RU" sz="2000" dirty="0" smtClean="0"/>
              <a:t>По сравнению с аналогичным периодом прошлого года объем ввода жилья </a:t>
            </a:r>
            <a:r>
              <a:rPr lang="ru-RU" sz="2000" b="1" i="1" dirty="0" smtClean="0">
                <a:solidFill>
                  <a:srgbClr val="FF0000"/>
                </a:solidFill>
              </a:rPr>
              <a:t>увеличен в 3 раза. </a:t>
            </a:r>
          </a:p>
        </p:txBody>
      </p:sp>
      <p:pic>
        <p:nvPicPr>
          <p:cNvPr id="11266" name="Picture 2" descr="C:\Users\Татьяна\Desktop\Работа\ФОТО для отчёта главы\инет\877_Azov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000108"/>
            <a:ext cx="3429024" cy="27146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Введены в эксплуатацию: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785794"/>
          <a:ext cx="8471882" cy="5852160"/>
        </p:xfrm>
        <a:graphic>
          <a:graphicData uri="http://schemas.openxmlformats.org/drawingml/2006/table">
            <a:tbl>
              <a:tblPr/>
              <a:tblGrid>
                <a:gridCol w="1066531"/>
                <a:gridCol w="4352613"/>
                <a:gridCol w="3052738"/>
              </a:tblGrid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Срок ввода</a:t>
                      </a:r>
                      <a:endParaRPr lang="ru-RU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5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объекта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5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54B"/>
                    </a:solidFill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19.02.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Газоснабжение жилого сектора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ул.Пролетарская, Калинина,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Чапаева, </a:t>
                      </a:r>
                      <a:r>
                        <a:rPr kumimoji="0"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Бр.Фроловых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г.Нижние Серги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ГРПШ-1,4х8,0 протяженность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высокого давления-</a:t>
                      </a:r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1,7м,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низкого давления-</a:t>
                      </a:r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10045,4 м.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20.02.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Расширение системы газоснабжения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путем установки ГРПБ-2 в  г.Нижние Серги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Протяженность </a:t>
                      </a:r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34,03 м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ГРП-1 шт.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24.02.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Газопровод высокого и низкого давления с установкой ГРП и ШРП для газоснабжения жилых домов потребительского газового </a:t>
                      </a:r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кооператива «Огонек»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г.Нижние Серги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Протяженность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Высокого</a:t>
                      </a:r>
                      <a:r>
                        <a:rPr kumimoji="0"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давления-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74,0 м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Низкого</a:t>
                      </a:r>
                      <a:r>
                        <a:rPr kumimoji="0"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давления –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12026,5 м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25.04.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Реконструкция части здания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ОАО «Сбербанк России»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г.Нижние Серги ,ул.Ленина д.36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551,4 кв.м</a:t>
                      </a:r>
                      <a:endParaRPr lang="ru-RU" sz="20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22.07.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газопровода низкого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давления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г.Нижние Серги ул.Титова №92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43,0 кв.м</a:t>
                      </a:r>
                      <a:endParaRPr lang="ru-RU" sz="20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06.08.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Магазин «</a:t>
                      </a:r>
                      <a:r>
                        <a:rPr kumimoji="0" lang="ru-RU" sz="1600" b="1" i="1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Сантехстрой</a:t>
                      </a:r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г.Нижние Серги, ул.Советская №8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104,7 кв.м</a:t>
                      </a:r>
                      <a:endParaRPr lang="ru-RU" sz="20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14.09.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гаражей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г.Нижние Серги ул.Жукова д.73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176,о кв.м</a:t>
                      </a:r>
                      <a:endParaRPr lang="ru-RU" sz="20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Введены в эксплуатацию: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785794"/>
          <a:ext cx="8471882" cy="5132088"/>
        </p:xfrm>
        <a:graphic>
          <a:graphicData uri="http://schemas.openxmlformats.org/drawingml/2006/table">
            <a:tbl>
              <a:tblPr/>
              <a:tblGrid>
                <a:gridCol w="1066531"/>
                <a:gridCol w="4352613"/>
                <a:gridCol w="3052738"/>
              </a:tblGrid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Срок ввода</a:t>
                      </a:r>
                      <a:endParaRPr lang="ru-RU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3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объекта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3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35D"/>
                    </a:solidFill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11.09.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дома 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для проведения</a:t>
                      </a:r>
                      <a:r>
                        <a:rPr kumimoji="0" lang="ru-RU" sz="1600" b="1" i="1" kern="1200" baseline="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 т</a:t>
                      </a:r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оржеств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п.Новая Ельня, ул.Центральная д.17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322,4 кв.м</a:t>
                      </a:r>
                      <a:endParaRPr lang="ru-RU" sz="2000" b="1" i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17.11.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Административное здание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Нижние Серги, ул. Блюхера,3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20,4кв.м</a:t>
                      </a:r>
                      <a:endParaRPr lang="ru-RU" sz="2000" b="1" i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056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17.11.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Наземная автостоянка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Нижние Серги, ул. Титова, 94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143,4 кв.м</a:t>
                      </a:r>
                      <a:endParaRPr lang="ru-RU" sz="2000" b="1" i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11.12.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Гараж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 Новая Ельня, ул. Центральная, 1А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107, 4 кв.м</a:t>
                      </a:r>
                      <a:endParaRPr lang="ru-RU" sz="2000" b="1" i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11.12.</a:t>
                      </a:r>
                    </a:p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Административное здание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 Новая Ельня, ул. Центральная, 1А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20,9 кв.м</a:t>
                      </a:r>
                      <a:endParaRPr lang="ru-RU" sz="2000" b="1" i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11.12.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Ангар </a:t>
                      </a:r>
                    </a:p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 Новая Ельня, ул. Центральная, 1А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377,0 кв.м</a:t>
                      </a:r>
                      <a:endParaRPr lang="ru-RU" sz="2000" b="1" i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11.12.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600" b="1" i="1" dirty="0" smtClean="0"/>
                    </a:p>
                    <a:p>
                      <a:pPr algn="ctr"/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solidFill>
                            <a:schemeClr val="accent2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Административное </a:t>
                      </a:r>
                      <a:r>
                        <a:rPr lang="ru-RU" sz="1600" b="1" i="1" dirty="0" smtClean="0">
                          <a:solidFill>
                            <a:schemeClr val="accent2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здание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Нижние Серги, ул. Титова, 92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228,8 кв.м</a:t>
                      </a:r>
                      <a:endParaRPr lang="ru-RU" sz="2000" b="1" i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5720" y="6000768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Общая площадь - </a:t>
            </a:r>
            <a:r>
              <a:rPr lang="ru-RU" sz="2000" b="1" i="1" dirty="0" smtClean="0">
                <a:solidFill>
                  <a:srgbClr val="FF0000"/>
                </a:solidFill>
              </a:rPr>
              <a:t>2095,4 кв.м., </a:t>
            </a:r>
            <a:r>
              <a:rPr lang="ru-RU" b="1" i="1" dirty="0" smtClean="0"/>
              <a:t>общая протяжённость – </a:t>
            </a:r>
            <a:r>
              <a:rPr lang="ru-RU" sz="2000" b="1" i="1" dirty="0" smtClean="0">
                <a:solidFill>
                  <a:srgbClr val="FF0000"/>
                </a:solidFill>
              </a:rPr>
              <a:t>22181,63 м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пециалист\Desktop\чек док\2 фото для отчета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928670"/>
            <a:ext cx="4071966" cy="257381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96" y="3500438"/>
            <a:ext cx="821537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err="1" smtClean="0">
                <a:latin typeface="UkrainianTextBook" pitchFamily="34" charset="0"/>
                <a:cs typeface="Arial" pitchFamily="34" charset="0"/>
              </a:rPr>
              <a:t>Нижнесергинское</a:t>
            </a:r>
            <a:r>
              <a:rPr lang="ru-RU" b="1" u="sng" dirty="0" smtClean="0">
                <a:latin typeface="UkrainianTextBook" pitchFamily="34" charset="0"/>
                <a:cs typeface="Arial" pitchFamily="34" charset="0"/>
              </a:rPr>
              <a:t> городское поселение</a:t>
            </a:r>
          </a:p>
          <a:p>
            <a:pPr algn="ctr"/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Численность населения – </a:t>
            </a:r>
            <a:r>
              <a:rPr lang="ru-RU" sz="1600" dirty="0" smtClean="0">
                <a:solidFill>
                  <a:srgbClr val="FF0000"/>
                </a:solidFill>
                <a:latin typeface="UkrainianTextBook" pitchFamily="34" charset="0"/>
                <a:cs typeface="Arial" pitchFamily="34" charset="0"/>
              </a:rPr>
              <a:t>9603 человека</a:t>
            </a:r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, в том числе:</a:t>
            </a:r>
          </a:p>
          <a:p>
            <a:pPr algn="ctr"/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городское – </a:t>
            </a:r>
            <a:r>
              <a:rPr lang="ru-RU" sz="1600" dirty="0" smtClean="0">
                <a:solidFill>
                  <a:srgbClr val="FF0000"/>
                </a:solidFill>
                <a:latin typeface="UkrainianTextBook" pitchFamily="34" charset="0"/>
                <a:cs typeface="Arial" pitchFamily="34" charset="0"/>
              </a:rPr>
              <a:t>9532 человека</a:t>
            </a:r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; сельское – </a:t>
            </a:r>
            <a:r>
              <a:rPr lang="ru-RU" sz="1600" dirty="0" smtClean="0">
                <a:solidFill>
                  <a:srgbClr val="FF0000"/>
                </a:solidFill>
                <a:latin typeface="UkrainianTextBook" pitchFamily="34" charset="0"/>
                <a:cs typeface="Arial" pitchFamily="34" charset="0"/>
              </a:rPr>
              <a:t>71 человек.</a:t>
            </a:r>
            <a:endParaRPr lang="ru-RU" sz="1600" dirty="0" smtClean="0">
              <a:latin typeface="UkrainianTextBook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Экономически активное население – </a:t>
            </a:r>
            <a:r>
              <a:rPr lang="ru-RU" sz="1600" dirty="0" smtClean="0">
                <a:solidFill>
                  <a:srgbClr val="FF0000"/>
                </a:solidFill>
                <a:latin typeface="UkrainianTextBook" pitchFamily="34" charset="0"/>
                <a:cs typeface="Arial" pitchFamily="34" charset="0"/>
              </a:rPr>
              <a:t>4600 человек </a:t>
            </a:r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(45,3%).</a:t>
            </a:r>
          </a:p>
          <a:p>
            <a:pPr algn="ctr"/>
            <a:r>
              <a:rPr lang="ru-RU" sz="1600" b="1" dirty="0" smtClean="0">
                <a:latin typeface="UkrainianTextBook" pitchFamily="34" charset="0"/>
                <a:cs typeface="Arial" pitchFamily="34" charset="0"/>
              </a:rPr>
              <a:t>Руководители органов местного самоуправления: </a:t>
            </a:r>
          </a:p>
          <a:p>
            <a:pPr algn="ctr"/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Глава Нижнесергинского городского поселения -</a:t>
            </a:r>
          </a:p>
          <a:p>
            <a:pPr algn="ctr"/>
            <a:r>
              <a:rPr lang="ru-RU" sz="1600" b="1" dirty="0" err="1" smtClean="0">
                <a:solidFill>
                  <a:srgbClr val="C00000"/>
                </a:solidFill>
                <a:latin typeface="UkrainianTextBook" pitchFamily="34" charset="0"/>
                <a:cs typeface="Arial" pitchFamily="34" charset="0"/>
              </a:rPr>
              <a:t>Чекасин</a:t>
            </a:r>
            <a:r>
              <a:rPr lang="ru-RU" sz="1600" b="1" dirty="0" smtClean="0">
                <a:solidFill>
                  <a:srgbClr val="C00000"/>
                </a:solidFill>
                <a:latin typeface="UkrainianTextBook" pitchFamily="34" charset="0"/>
                <a:cs typeface="Arial" pitchFamily="34" charset="0"/>
              </a:rPr>
              <a:t> Андрей Михайлович, </a:t>
            </a:r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1968 г.р.</a:t>
            </a:r>
          </a:p>
          <a:p>
            <a:pPr algn="ctr"/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Глава муниципального образования возглавляет местную администрацию.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UkrainianTextBook" pitchFamily="34" charset="0"/>
                <a:cs typeface="Arial" pitchFamily="34" charset="0"/>
              </a:rPr>
              <a:t>Срок полномочий: сентябрь 2013 г. –  сентябрь 2017 г., первый срок полномочий.</a:t>
            </a:r>
            <a:r>
              <a:rPr lang="ru-RU" sz="1600" b="1" dirty="0" smtClean="0"/>
              <a:t> </a:t>
            </a:r>
            <a:r>
              <a:rPr lang="ru-RU" sz="1600" b="1" dirty="0" smtClean="0">
                <a:latin typeface="UkrainianTextBook" pitchFamily="34" charset="0"/>
              </a:rPr>
              <a:t>Председатель Думы</a:t>
            </a:r>
            <a:r>
              <a:rPr lang="ru-RU" sz="1600" dirty="0" smtClean="0">
                <a:latin typeface="UkrainianTextBook" pitchFamily="34" charset="0"/>
              </a:rPr>
              <a:t> </a:t>
            </a:r>
            <a:r>
              <a:rPr lang="ru-RU" sz="1600" b="1" dirty="0" smtClean="0">
                <a:latin typeface="UkrainianTextBook" pitchFamily="34" charset="0"/>
              </a:rPr>
              <a:t>Нижнесергинского городского поселения:</a:t>
            </a:r>
          </a:p>
          <a:p>
            <a:pPr algn="ctr"/>
            <a:r>
              <a:rPr lang="ru-RU" sz="1600" b="1" dirty="0" err="1" smtClean="0">
                <a:solidFill>
                  <a:srgbClr val="C00000"/>
                </a:solidFill>
                <a:latin typeface="UkrainianTextBook" pitchFamily="34" charset="0"/>
              </a:rPr>
              <a:t>Жердева</a:t>
            </a:r>
            <a:r>
              <a:rPr lang="ru-RU" sz="1600" b="1" dirty="0" smtClean="0">
                <a:solidFill>
                  <a:srgbClr val="C00000"/>
                </a:solidFill>
                <a:latin typeface="UkrainianTextBook" pitchFamily="34" charset="0"/>
              </a:rPr>
              <a:t> Лариса Викторовна, </a:t>
            </a:r>
            <a:r>
              <a:rPr lang="ru-RU" sz="1600" dirty="0" smtClean="0">
                <a:latin typeface="UkrainianTextBook" pitchFamily="34" charset="0"/>
              </a:rPr>
              <a:t>1972 г.р. </a:t>
            </a:r>
          </a:p>
          <a:p>
            <a:pPr algn="ctr"/>
            <a:r>
              <a:rPr lang="ru-RU" sz="1600" dirty="0" smtClean="0">
                <a:latin typeface="UkrainianTextBook" pitchFamily="34" charset="0"/>
              </a:rPr>
              <a:t>Срок полномочий городской Думы: сентябрь 2013 г.– сентябрь 2017 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0"/>
            <a:ext cx="81439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Уважаемые депутаты и жители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Нижнесергинского городского поселения!</a:t>
            </a:r>
            <a:endParaRPr lang="ru-RU" sz="2400" b="1" cap="none" spc="0" dirty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C:\Users\Татьяна\Desktop\Работа\ФОТО для отчёта главы\фото к отчету\phoca_thumb_l_ns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928670"/>
            <a:ext cx="3429024" cy="25641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по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земельно-имущественным отношениям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000108"/>
            <a:ext cx="850112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 Рассмотрено заявлений на предоставление </a:t>
            </a:r>
            <a:r>
              <a:rPr lang="ru-RU" b="1" i="1" dirty="0" smtClean="0"/>
              <a:t>земельных участков  </a:t>
            </a:r>
            <a:r>
              <a:rPr lang="ru-RU" sz="2000" b="1" i="1" dirty="0" smtClean="0">
                <a:solidFill>
                  <a:schemeClr val="accent1"/>
                </a:solidFill>
              </a:rPr>
              <a:t>- 263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Рассмотрено  и зарегистрировано </a:t>
            </a:r>
            <a:r>
              <a:rPr lang="ru-RU" b="1" i="1" dirty="0" smtClean="0"/>
              <a:t>межевых дел </a:t>
            </a:r>
            <a:r>
              <a:rPr lang="ru-RU" sz="2000" b="1" i="1" dirty="0" smtClean="0">
                <a:solidFill>
                  <a:schemeClr val="accent1"/>
                </a:solidFill>
              </a:rPr>
              <a:t>- 107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Подготовлено постановлений  </a:t>
            </a:r>
            <a:r>
              <a:rPr lang="ru-RU" b="1" i="1" dirty="0" smtClean="0"/>
              <a:t>о присвоении,  уточнении  адресов </a:t>
            </a:r>
            <a:r>
              <a:rPr lang="ru-RU" sz="2000" b="1" i="1" dirty="0" smtClean="0">
                <a:solidFill>
                  <a:schemeClr val="accent1"/>
                </a:solidFill>
              </a:rPr>
              <a:t>- 115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Подготовлено выписок и справок из хозяйственного учета с целью  заготовки кормов для личного подсобного хозяйства и </a:t>
            </a:r>
            <a:r>
              <a:rPr lang="ru-RU" b="1" i="1" dirty="0" smtClean="0"/>
              <a:t>оформления правоустанавливающих документов</a:t>
            </a:r>
            <a:r>
              <a:rPr lang="ru-RU" dirty="0" smtClean="0"/>
              <a:t>  </a:t>
            </a:r>
            <a:r>
              <a:rPr lang="ru-RU" sz="2000" b="1" i="1" dirty="0" smtClean="0">
                <a:solidFill>
                  <a:schemeClr val="accent1"/>
                </a:solidFill>
              </a:rPr>
              <a:t>- 20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Проведено выездных комиссий  по признанию  жилых помещений непригодными для проживания  и составлено  актов: жилые помещения признанные </a:t>
            </a:r>
            <a:r>
              <a:rPr lang="ru-RU" b="1" i="1" dirty="0" smtClean="0"/>
              <a:t>аварийными, непригодными для проживания </a:t>
            </a:r>
            <a:r>
              <a:rPr lang="ru-RU" sz="2000" b="1" i="1" dirty="0" smtClean="0">
                <a:solidFill>
                  <a:schemeClr val="accent1"/>
                </a:solidFill>
              </a:rPr>
              <a:t>- 22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были включены в реестр аварийного жилья и учтены в муниципальной  программе </a:t>
            </a:r>
            <a:r>
              <a:rPr lang="ru-RU" b="1" i="1" dirty="0" smtClean="0"/>
              <a:t>по переселению граждан  </a:t>
            </a:r>
            <a:r>
              <a:rPr lang="ru-RU" sz="2000" b="1" i="1" dirty="0" smtClean="0">
                <a:solidFill>
                  <a:schemeClr val="accent1"/>
                </a:solidFill>
              </a:rPr>
              <a:t>-   108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Подготовлены запросы  и получены ответы из Единого реестра регистрации прав </a:t>
            </a:r>
            <a:r>
              <a:rPr lang="ru-RU" b="1" i="1" dirty="0" smtClean="0"/>
              <a:t>на недвижимое имущество </a:t>
            </a:r>
            <a:r>
              <a:rPr lang="ru-RU" sz="2000" b="1" i="1" dirty="0" smtClean="0">
                <a:solidFill>
                  <a:schemeClr val="accent1"/>
                </a:solidFill>
              </a:rPr>
              <a:t>– 828 </a:t>
            </a:r>
          </a:p>
          <a:p>
            <a:pPr>
              <a:buFont typeface="Wingdings" pitchFamily="2" charset="2"/>
              <a:buChar char="Ø"/>
            </a:pPr>
            <a:r>
              <a:rPr lang="ru-RU" i="1" dirty="0" smtClean="0"/>
              <a:t>  в том числе </a:t>
            </a:r>
            <a:r>
              <a:rPr lang="ru-RU" b="1" i="1" dirty="0" smtClean="0"/>
              <a:t>в электронном виде  </a:t>
            </a:r>
            <a:r>
              <a:rPr lang="ru-RU" sz="2000" b="1" i="1" dirty="0" smtClean="0">
                <a:solidFill>
                  <a:schemeClr val="accent1"/>
                </a:solidFill>
              </a:rPr>
              <a:t>- 680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</a:t>
            </a:r>
            <a:r>
              <a:rPr lang="ru-RU" b="1" i="1" dirty="0" smtClean="0"/>
              <a:t>на бумажном носителе </a:t>
            </a:r>
            <a:r>
              <a:rPr lang="ru-RU" sz="2000" b="1" i="1" dirty="0" smtClean="0">
                <a:solidFill>
                  <a:schemeClr val="accent1"/>
                </a:solidFill>
              </a:rPr>
              <a:t>-148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Проведена регистрация права в </a:t>
            </a:r>
            <a:r>
              <a:rPr lang="ru-RU" dirty="0" err="1" smtClean="0"/>
              <a:t>Рос.реестре</a:t>
            </a:r>
            <a:r>
              <a:rPr lang="ru-RU" dirty="0" smtClean="0"/>
              <a:t> объектов, в том числе право собственности </a:t>
            </a:r>
            <a:r>
              <a:rPr lang="ru-RU" b="1" i="1" dirty="0" smtClean="0"/>
              <a:t>на газопроводы, квартиры, земельные участки  </a:t>
            </a:r>
            <a:r>
              <a:rPr lang="ru-RU" sz="2000" b="1" i="1" dirty="0" smtClean="0">
                <a:solidFill>
                  <a:schemeClr val="accent1"/>
                </a:solidFill>
              </a:rPr>
              <a:t>-  46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Подготовлено выписок </a:t>
            </a:r>
            <a:r>
              <a:rPr lang="ru-RU" b="1" i="1" dirty="0" smtClean="0"/>
              <a:t>из реестра муниципальной собственности </a:t>
            </a:r>
            <a:r>
              <a:rPr lang="ru-RU" sz="2000" b="1" i="1" dirty="0" smtClean="0">
                <a:solidFill>
                  <a:schemeClr val="accent1"/>
                </a:solidFill>
              </a:rPr>
              <a:t>– 83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</a:t>
            </a:r>
            <a:r>
              <a:rPr lang="ru-RU" b="1" i="1" dirty="0" smtClean="0"/>
              <a:t>Приватизация жилого помещения </a:t>
            </a:r>
            <a:r>
              <a:rPr lang="ru-RU" dirty="0" smtClean="0"/>
              <a:t>муниципального жилищного фонда </a:t>
            </a:r>
            <a:r>
              <a:rPr lang="ru-RU" sz="2000" b="1" i="1" dirty="0" smtClean="0">
                <a:solidFill>
                  <a:schemeClr val="accent1"/>
                </a:solidFill>
              </a:rPr>
              <a:t>- 3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по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земельно-имущественным отношениям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071546"/>
            <a:ext cx="85011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  </a:t>
            </a:r>
            <a:r>
              <a:rPr lang="ru-RU" sz="2000" b="1" i="1" dirty="0" smtClean="0"/>
              <a:t>Предоставление разрешений </a:t>
            </a:r>
            <a:r>
              <a:rPr lang="ru-RU" sz="2000" dirty="0" smtClean="0"/>
              <a:t>на условно разрешенный вид использования земельного участка или объекта капитального строительства   </a:t>
            </a:r>
            <a:r>
              <a:rPr lang="ru-RU" sz="2000" b="1" i="1" dirty="0" smtClean="0">
                <a:solidFill>
                  <a:schemeClr val="accent1"/>
                </a:solidFill>
              </a:rPr>
              <a:t>-1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</a:t>
            </a:r>
            <a:r>
              <a:rPr lang="ru-RU" sz="2000" b="1" i="1" dirty="0" smtClean="0"/>
              <a:t>Согласование местоположения границ земельных участков, </a:t>
            </a:r>
            <a:r>
              <a:rPr lang="ru-RU" sz="2000" dirty="0" smtClean="0"/>
              <a:t>находящихся в муниципальной собственности или в государственной собственности до ее разграничения </a:t>
            </a:r>
            <a:r>
              <a:rPr lang="ru-RU" sz="2000" b="1" i="1" dirty="0" smtClean="0">
                <a:solidFill>
                  <a:schemeClr val="accent1"/>
                </a:solidFill>
              </a:rPr>
              <a:t>- 27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</a:t>
            </a:r>
            <a:r>
              <a:rPr lang="ru-RU" sz="2000" b="1" i="1" dirty="0" smtClean="0"/>
              <a:t>Согласование местоположения границ земельных участков, </a:t>
            </a:r>
            <a:r>
              <a:rPr lang="ru-RU" sz="2000" dirty="0" smtClean="0"/>
              <a:t>являющихся смежными по отношению к земельным участкам, находящимся в муниципальной собственности или в государственной собственности до ее разграничения  </a:t>
            </a:r>
            <a:r>
              <a:rPr lang="ru-RU" sz="2000" b="1" i="1" dirty="0" smtClean="0">
                <a:solidFill>
                  <a:schemeClr val="accent1"/>
                </a:solidFill>
              </a:rPr>
              <a:t>- 80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Выдача разрешений </a:t>
            </a:r>
            <a:r>
              <a:rPr lang="ru-RU" sz="2000" b="1" i="1" dirty="0" smtClean="0"/>
              <a:t>на проведение земляных работ </a:t>
            </a:r>
            <a:r>
              <a:rPr lang="ru-RU" sz="2000" b="1" i="1" dirty="0" smtClean="0">
                <a:solidFill>
                  <a:schemeClr val="accent1"/>
                </a:solidFill>
              </a:rPr>
              <a:t>– 6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Прием заявлений и выдача документов о согласовании переустройства и (или) </a:t>
            </a:r>
            <a:r>
              <a:rPr lang="ru-RU" sz="2000" b="1" i="1" dirty="0" smtClean="0"/>
              <a:t>перепланировки жилого помещения  </a:t>
            </a:r>
            <a:r>
              <a:rPr lang="ru-RU" sz="2000" b="1" i="1" dirty="0" smtClean="0">
                <a:solidFill>
                  <a:schemeClr val="accent1"/>
                </a:solidFill>
              </a:rPr>
              <a:t>- 3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</a:t>
            </a:r>
            <a:r>
              <a:rPr lang="ru-RU" sz="2000" b="1" i="1" dirty="0" smtClean="0"/>
              <a:t>Выдача разрешений на строительство, </a:t>
            </a:r>
            <a:r>
              <a:rPr lang="ru-RU" sz="2000" dirty="0" smtClean="0"/>
              <a:t>реконструкцию объектов капитального строительства, в том  числе строительство </a:t>
            </a:r>
          </a:p>
          <a:p>
            <a:r>
              <a:rPr lang="ru-RU" sz="2000" dirty="0" smtClean="0"/>
              <a:t>2 очереди ПГК «Искра», строительство многоквартирного жилого дома </a:t>
            </a:r>
          </a:p>
          <a:p>
            <a:r>
              <a:rPr lang="ru-RU" sz="2000" dirty="0" smtClean="0"/>
              <a:t>ул. Кузнечная, №2/1   </a:t>
            </a:r>
            <a:r>
              <a:rPr lang="ru-RU" sz="2000" b="1" i="1" dirty="0" smtClean="0">
                <a:solidFill>
                  <a:schemeClr val="accent1"/>
                </a:solidFill>
              </a:rPr>
              <a:t> -  108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</a:t>
            </a:r>
            <a:r>
              <a:rPr lang="ru-RU" sz="2000" b="1" i="1" dirty="0" smtClean="0"/>
              <a:t>Присвоение адреса </a:t>
            </a:r>
            <a:r>
              <a:rPr lang="ru-RU" sz="2000" dirty="0" smtClean="0"/>
              <a:t>объекту недвижимости  </a:t>
            </a:r>
            <a:r>
              <a:rPr lang="ru-RU" sz="2000" b="1" i="1" dirty="0" smtClean="0">
                <a:solidFill>
                  <a:schemeClr val="accent1"/>
                </a:solidFill>
              </a:rPr>
              <a:t>- 123  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по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земельно-имущественным отношениям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071546"/>
            <a:ext cx="850112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 Выдача разрешений </a:t>
            </a:r>
            <a:r>
              <a:rPr lang="ru-RU" b="1" i="1" dirty="0" smtClean="0"/>
              <a:t>на ввод в эксплуатацию объектов </a:t>
            </a:r>
            <a:r>
              <a:rPr lang="ru-RU" dirty="0" smtClean="0"/>
              <a:t>капитального строительства, в том числе газопроводы ПГК «Огонек» и «Искра», ГРПБ-2 в районе «</a:t>
            </a:r>
            <a:r>
              <a:rPr lang="ru-RU" dirty="0" err="1" smtClean="0"/>
              <a:t>Ахманаевка</a:t>
            </a:r>
            <a:r>
              <a:rPr lang="ru-RU" dirty="0" smtClean="0"/>
              <a:t>», административное здание и газопровод низкого давления к зданию сотовой связи «Мотив»(ООО «Апрель»), гаражный кооператив (8 боксов) ул. Жукова, здание магазина «</a:t>
            </a:r>
            <a:r>
              <a:rPr lang="ru-RU" dirty="0" err="1" smtClean="0"/>
              <a:t>Сантехстрой</a:t>
            </a:r>
            <a:r>
              <a:rPr lang="ru-RU" dirty="0" smtClean="0"/>
              <a:t>»  в городе Нижние Серги, ангар, гараж и административное здание в п. Новая Ельня  </a:t>
            </a:r>
            <a:r>
              <a:rPr lang="ru-RU" sz="2000" b="1" i="1" dirty="0" smtClean="0">
                <a:solidFill>
                  <a:schemeClr val="accent1"/>
                </a:solidFill>
              </a:rPr>
              <a:t>– 16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</a:t>
            </a:r>
            <a:r>
              <a:rPr lang="ru-RU" b="1" i="1" dirty="0" smtClean="0"/>
              <a:t>Предоставление жилого помещения</a:t>
            </a:r>
            <a:r>
              <a:rPr lang="ru-RU" dirty="0" smtClean="0"/>
              <a:t> муниципального жилищного фонда </a:t>
            </a:r>
          </a:p>
          <a:p>
            <a:r>
              <a:rPr lang="ru-RU" dirty="0" smtClean="0"/>
              <a:t>по договору найма в специализированном жилищном фонде   </a:t>
            </a:r>
            <a:r>
              <a:rPr lang="ru-RU" sz="2000" b="1" i="1" dirty="0" smtClean="0">
                <a:solidFill>
                  <a:schemeClr val="accent1"/>
                </a:solidFill>
              </a:rPr>
              <a:t>–  6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Принятие документов, а также выдача разрешений о переводе или об отказе в переводе жилого помещения в нежилое или </a:t>
            </a:r>
            <a:r>
              <a:rPr lang="ru-RU" b="1" i="1" dirty="0" smtClean="0"/>
              <a:t>нежилого помещения в жилое помещение   </a:t>
            </a:r>
            <a:r>
              <a:rPr lang="ru-RU" sz="2000" b="1" i="1" dirty="0" smtClean="0">
                <a:solidFill>
                  <a:schemeClr val="accent1"/>
                </a:solidFill>
              </a:rPr>
              <a:t>-  5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Продолжалась работа </a:t>
            </a:r>
            <a:r>
              <a:rPr lang="ru-RU" b="1" i="1" dirty="0" smtClean="0"/>
              <a:t>по формированию земельных участков </a:t>
            </a:r>
            <a:r>
              <a:rPr lang="ru-RU" dirty="0" smtClean="0"/>
              <a:t>под многоквартирными жилыми домами с целью создания условий для вхождения в программу по капитальному ремонту </a:t>
            </a:r>
            <a:r>
              <a:rPr lang="ru-RU" dirty="0" err="1" smtClean="0"/>
              <a:t>общедомового</a:t>
            </a:r>
            <a:r>
              <a:rPr lang="ru-RU" dirty="0" smtClean="0"/>
              <a:t> имущества МКД, участки поставлены на кадастровый учет  </a:t>
            </a:r>
            <a:r>
              <a:rPr lang="ru-RU" sz="2000" b="1" i="1" dirty="0" smtClean="0">
                <a:solidFill>
                  <a:schemeClr val="accent1"/>
                </a:solidFill>
              </a:rPr>
              <a:t>–  13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Подготовлены  договора аренды на земельные участки </a:t>
            </a:r>
            <a:r>
              <a:rPr lang="ru-RU" b="1" i="1" dirty="0" smtClean="0"/>
              <a:t>под временными гаражами и индивидуальными огородами  </a:t>
            </a:r>
            <a:r>
              <a:rPr lang="ru-RU" sz="2000" b="1" i="1" dirty="0" smtClean="0">
                <a:solidFill>
                  <a:schemeClr val="accent1"/>
                </a:solidFill>
              </a:rPr>
              <a:t>–  263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Признание в установленном порядке жилых помещений муниципального жилищного фонда </a:t>
            </a:r>
            <a:r>
              <a:rPr lang="ru-RU" b="1" i="1" dirty="0" smtClean="0"/>
              <a:t>непригодными для проживания  </a:t>
            </a:r>
            <a:r>
              <a:rPr lang="ru-RU" sz="2000" b="1" i="1" dirty="0" smtClean="0">
                <a:solidFill>
                  <a:schemeClr val="accent1"/>
                </a:solidFill>
              </a:rPr>
              <a:t>- 109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671691"/>
            <a:ext cx="60007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  по формированию земельных участков для строительства многоквартирных жилых домов в г. Нижние Серги, ул. Молодежная;</a:t>
            </a:r>
          </a:p>
          <a:p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подготовлен пакет документов и подана заявка на участие в программе «Родники» для ремонта 5 источников нецентрализованного водоснабжения;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подготовлены 3 эскизных проекта земельных участков для формирования;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выполнены работы оценки </a:t>
            </a:r>
            <a:r>
              <a:rPr lang="ru-RU" sz="1600" dirty="0" err="1" smtClean="0"/>
              <a:t>лесопотерь</a:t>
            </a:r>
            <a:r>
              <a:rPr lang="ru-RU" sz="1600" dirty="0" smtClean="0"/>
              <a:t>, связанных с созданием инженерной инфраструктуры по строительству дороги и линии электроснабжения на ул. Чапаева;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выполнены работы по формированию земельных участков для строительства газовой котельной №2 и наружных водопроводных сетей (кольцевой водопровод), получены технические условия на присоединение;</a:t>
            </a:r>
          </a:p>
          <a:p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проведена работа с муниципальными предприятиями «Тепловые сети г. Нижние Серги», «Энергоресурс г. Нижние Серги» по оформлению прав на  объекты, находящиеся в хозяйственном ведении предприятий.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Кроме того, выполнены работы: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9394" name="Picture 2" descr="C:\Users\Татьяна\Desktop\Работа\ФОТО для отчёта главы\инет\877_Azov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071546"/>
            <a:ext cx="2675798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9395" name="Picture 3" descr="C:\Users\Татьяна\Desktop\Работа\ФОТО для отчёта главы\инет\img_intervyu_136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3786190"/>
            <a:ext cx="2643206" cy="2339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Улучшение жилищных условий граждан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4744" y="857232"/>
            <a:ext cx="485778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  </a:t>
            </a:r>
            <a:r>
              <a:rPr lang="ru-RU" sz="1600" b="1" i="1" dirty="0" smtClean="0"/>
              <a:t>Приобретено жилое помещение </a:t>
            </a:r>
            <a:r>
              <a:rPr lang="ru-RU" sz="1600" dirty="0" smtClean="0"/>
              <a:t>с использованием единовременной денежной выплаты для инвалид, вставшего на учет до 01.01.2005 г;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</a:t>
            </a:r>
            <a:r>
              <a:rPr lang="ru-RU" sz="1600" b="1" i="1" dirty="0" smtClean="0"/>
              <a:t>Приобретена</a:t>
            </a:r>
            <a:r>
              <a:rPr lang="ru-RU" sz="1600" dirty="0" smtClean="0"/>
              <a:t> </a:t>
            </a:r>
            <a:r>
              <a:rPr lang="ru-RU" sz="1600" b="1" i="1" dirty="0" smtClean="0"/>
              <a:t>квартира</a:t>
            </a:r>
            <a:r>
              <a:rPr lang="ru-RU" sz="1600" dirty="0" smtClean="0"/>
              <a:t> семье, имеющей ребенка инвалида;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</a:t>
            </a:r>
            <a:r>
              <a:rPr lang="ru-RU" sz="1600" b="1" i="1" dirty="0" smtClean="0"/>
              <a:t>Шесть многодетных семей получили </a:t>
            </a:r>
            <a:r>
              <a:rPr lang="ru-RU" sz="1600" dirty="0" smtClean="0"/>
              <a:t>социальную выплату на приобретение (строительство) жилья;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Две молодые семьи </a:t>
            </a:r>
            <a:r>
              <a:rPr lang="ru-RU" sz="1600" b="1" i="1" dirty="0" smtClean="0"/>
              <a:t>получили социальную выплату </a:t>
            </a:r>
            <a:r>
              <a:rPr lang="ru-RU" sz="1600" dirty="0" smtClean="0"/>
              <a:t>на приобретение жилья; </a:t>
            </a:r>
          </a:p>
          <a:p>
            <a:pPr>
              <a:buFont typeface="Wingdings" pitchFamily="2" charset="2"/>
              <a:buChar char="ü"/>
            </a:pPr>
            <a:r>
              <a:rPr lang="ru-RU" sz="1600" b="1" i="1" dirty="0" smtClean="0"/>
              <a:t>  Проведен ремонт жилого помещения </a:t>
            </a:r>
            <a:r>
              <a:rPr lang="ru-RU" sz="1600" dirty="0" smtClean="0"/>
              <a:t>муниципального жилищного фонда, которое предоставлено на условиях договора социального найма очереднику-льготнику.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 </a:t>
            </a:r>
            <a:r>
              <a:rPr lang="ru-RU" sz="1600" b="1" i="1" dirty="0" smtClean="0"/>
              <a:t>Пройден отбор на  субсидии </a:t>
            </a:r>
            <a:r>
              <a:rPr lang="ru-RU" sz="1600" dirty="0" smtClean="0"/>
              <a:t>Свердловской области при  </a:t>
            </a:r>
            <a:r>
              <a:rPr lang="ru-RU" sz="1600" dirty="0" err="1" smtClean="0"/>
              <a:t>софинансировани</a:t>
            </a:r>
            <a:r>
              <a:rPr lang="ru-RU" sz="1600" dirty="0" smtClean="0"/>
              <a:t> местного бюджета молодым семьям на приобретение (строительство) жилья и погашение основной суммы долга по ипотечным кредитам в 2015 году.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 </a:t>
            </a:r>
            <a:r>
              <a:rPr lang="ru-RU" sz="1600" b="1" i="1" dirty="0" smtClean="0"/>
              <a:t>Начато строительство многоквартирного дома </a:t>
            </a:r>
            <a:r>
              <a:rPr lang="ru-RU" sz="1600" dirty="0" smtClean="0"/>
              <a:t>в микрорайоне "Южный" для  переселение из аварийного жилья 18 семей. </a:t>
            </a:r>
          </a:p>
        </p:txBody>
      </p:sp>
      <p:pic>
        <p:nvPicPr>
          <p:cNvPr id="60418" name="Picture 2" descr="C:\Users\Татьяна\Desktop\Работа\ФОТО для отчёта главы\инет\b1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3286148" cy="25352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0" name="Picture 2" descr="C:\Users\Татьяна\Desktop\Работа\ФОТО для отчёта главы\2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3286148" cy="27146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ТЕПЛОСНАБЖЕНИЕ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714356"/>
            <a:ext cx="84296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Администрация Нижнесергинского городского поселения для обеспечения теплоснабжения и горячего водоснабжения поселения имеет: </a:t>
            </a:r>
            <a:r>
              <a:rPr lang="ru-RU" dirty="0" smtClean="0"/>
              <a:t>	</a:t>
            </a:r>
          </a:p>
          <a:p>
            <a:pPr marL="342900" indent="-342900" algn="ctr">
              <a:buAutoNum type="arabicPeriod"/>
            </a:pPr>
            <a:r>
              <a:rPr lang="ru-RU" b="1" i="1" dirty="0" smtClean="0"/>
              <a:t>хозяйственный комплекс обеспечивающий подачу и распределение </a:t>
            </a:r>
            <a:r>
              <a:rPr lang="ru-RU" dirty="0" smtClean="0"/>
              <a:t>тепловой энергии и ГВС от котельной </a:t>
            </a:r>
          </a:p>
          <a:p>
            <a:pPr marL="342900" indent="-342900" algn="ctr"/>
            <a:r>
              <a:rPr lang="ru-RU" dirty="0" smtClean="0"/>
              <a:t>ООО «Теплоснабжающая организация» до жилых домов,</a:t>
            </a:r>
          </a:p>
          <a:p>
            <a:pPr algn="ctr"/>
            <a:r>
              <a:rPr lang="ru-RU" b="1" i="1" dirty="0" smtClean="0"/>
              <a:t>2.   функционирует МУП «Тепловые сети г. Нижние Серги», </a:t>
            </a:r>
            <a:r>
              <a:rPr lang="ru-RU" dirty="0" smtClean="0"/>
              <a:t>обеспечивающий передачу тепловой энергии и ГВС, содержание и ремонт сетей, необходимую подготовку к очередному отопительному сезону.</a:t>
            </a:r>
          </a:p>
        </p:txBody>
      </p:sp>
      <p:pic>
        <p:nvPicPr>
          <p:cNvPr id="1026" name="Picture 2" descr="C:\Users\Татьяна\Desktop\Работа\ФОТО для отчёта главы\фото к отчету\котельны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876"/>
            <a:ext cx="3857652" cy="25304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27" name="Picture 3" descr="C:\Users\Татьяна\Desktop\Работа\ФОТО для отчёта главы\инет\shutterstock_910318461-960x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8445" y="3571876"/>
            <a:ext cx="3954083" cy="2500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Меры, принимаемые администрацией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Нижнесергинского городского поселения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071546"/>
            <a:ext cx="84296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b="1" i="1" dirty="0" smtClean="0">
                <a:solidFill>
                  <a:schemeClr val="accent2"/>
                </a:solidFill>
              </a:rPr>
              <a:t>В целях получения достоверных данных о потреблении тепловой энергии и ГВС жителями многоквартирных домов, и стимулировании граждан к экономии потребляемых тепло энергоресурсов проведена установка </a:t>
            </a:r>
            <a:r>
              <a:rPr lang="ru-RU" b="1" i="1" dirty="0" err="1" smtClean="0">
                <a:solidFill>
                  <a:schemeClr val="accent2"/>
                </a:solidFill>
              </a:rPr>
              <a:t>общедомовых</a:t>
            </a:r>
            <a:r>
              <a:rPr lang="ru-RU" b="1" i="1" dirty="0" smtClean="0">
                <a:solidFill>
                  <a:schemeClr val="accent2"/>
                </a:solidFill>
              </a:rPr>
              <a:t> приборов учета:</a:t>
            </a:r>
          </a:p>
          <a:p>
            <a:pPr algn="ctr"/>
            <a:r>
              <a:rPr lang="ru-RU" dirty="0" smtClean="0"/>
              <a:t> - 43 прибора учета тепловой энергии и ГВС; 	</a:t>
            </a:r>
          </a:p>
          <a:p>
            <a:pPr algn="ctr"/>
            <a:r>
              <a:rPr lang="ru-RU" dirty="0" smtClean="0"/>
              <a:t> - 63 прибора учета ХВС.</a:t>
            </a:r>
          </a:p>
          <a:p>
            <a:pPr algn="ctr"/>
            <a:endParaRPr lang="ru-RU" dirty="0" smtClean="0"/>
          </a:p>
          <a:p>
            <a:pPr algn="ctr"/>
            <a:r>
              <a:rPr lang="ru-RU" sz="2000" b="1" i="1" dirty="0" smtClean="0"/>
              <a:t> Затраты составили 8827,2 тыс. руб. – областной бюджет и </a:t>
            </a:r>
          </a:p>
          <a:p>
            <a:pPr algn="ctr"/>
            <a:r>
              <a:rPr lang="ru-RU" sz="2000" b="1" i="1" dirty="0" smtClean="0"/>
              <a:t>273,0 тыс. руб. местный бюджет.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Практически все многоквартирные дома теперь имеют </a:t>
            </a:r>
            <a:r>
              <a:rPr lang="ru-RU" dirty="0" err="1" smtClean="0"/>
              <a:t>общедомовые</a:t>
            </a:r>
            <a:r>
              <a:rPr lang="ru-RU" dirty="0" smtClean="0"/>
              <a:t> приборы учета вышеуказанных энергоносителей.    </a:t>
            </a:r>
          </a:p>
          <a:p>
            <a:pPr marL="342900" indent="-342900" algn="ctr">
              <a:buAutoNum type="arabicPeriod" startAt="2"/>
            </a:pPr>
            <a:r>
              <a:rPr lang="ru-RU" b="1" i="1" dirty="0" smtClean="0">
                <a:solidFill>
                  <a:schemeClr val="accent2"/>
                </a:solidFill>
              </a:rPr>
              <a:t>Разработана и утверждена схема теплоснабжения Нижнесергинского городского поселения. </a:t>
            </a:r>
          </a:p>
          <a:p>
            <a:pPr marL="342900" indent="-342900" algn="ctr"/>
            <a:r>
              <a:rPr lang="ru-RU" dirty="0" smtClean="0"/>
              <a:t>В соответствии с разработанной схемой теплоснабжения, </a:t>
            </a:r>
          </a:p>
          <a:p>
            <a:pPr marL="342900" indent="-342900" algn="ctr"/>
            <a:r>
              <a:rPr lang="ru-RU" dirty="0" smtClean="0"/>
              <a:t>принято решение о децентрализации существующей системы путем строительства двух блочных газовых котельных: </a:t>
            </a:r>
          </a:p>
          <a:p>
            <a:pPr marL="342900" indent="-342900" algn="ctr"/>
            <a:r>
              <a:rPr lang="ru-RU" dirty="0" smtClean="0"/>
              <a:t>котельная № 1, мощностью 25 МВт и котельная № 2, мощностью 2,6 МВт.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Меры, принимаемые администрацией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Нижнесергинского городского поселения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000108"/>
            <a:ext cx="85725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Для теплоснабжения курорта «Нижние Серги» </a:t>
            </a:r>
          </a:p>
          <a:p>
            <a:pPr algn="ctr"/>
            <a:r>
              <a:rPr lang="ru-RU" sz="1600" dirty="0" smtClean="0"/>
              <a:t>была проложена </a:t>
            </a:r>
            <a:r>
              <a:rPr lang="ru-RU" sz="1600" dirty="0" err="1" smtClean="0"/>
              <a:t>тепломагистраль</a:t>
            </a:r>
            <a:r>
              <a:rPr lang="ru-RU" sz="1600" dirty="0" smtClean="0"/>
              <a:t> диаметром 450-350 мм </a:t>
            </a:r>
          </a:p>
          <a:p>
            <a:pPr algn="ctr"/>
            <a:r>
              <a:rPr lang="ru-RU" sz="1600" dirty="0" smtClean="0"/>
              <a:t>и длиной 3 км в двухтрубном исчислении. </a:t>
            </a:r>
          </a:p>
          <a:p>
            <a:pPr algn="ctr"/>
            <a:r>
              <a:rPr lang="ru-RU" sz="1600" dirty="0" smtClean="0"/>
              <a:t>Теплоснабжение данного микрорайона по существующей </a:t>
            </a:r>
          </a:p>
          <a:p>
            <a:pPr algn="ctr"/>
            <a:r>
              <a:rPr lang="ru-RU" sz="1600" dirty="0" smtClean="0"/>
              <a:t>центральной системе крайне неэффективно. </a:t>
            </a:r>
          </a:p>
          <a:p>
            <a:pPr algn="ctr"/>
            <a:r>
              <a:rPr lang="ru-RU" sz="1600" dirty="0" smtClean="0"/>
              <a:t>Проблему решает строительство в этом микрорайоне блочной газовой котельной мощностью 2,6 МВт.  При этом протяженность магистрального трубопровода сократится на 1,5 км в двухтрубном исчислении, до ул. 50 лет Октября).</a:t>
            </a:r>
          </a:p>
          <a:p>
            <a:pPr algn="ctr"/>
            <a:r>
              <a:rPr lang="ru-RU" b="1" i="1" dirty="0" smtClean="0"/>
              <a:t>Сметная стоимость строительства котельной по разработанной проектно-сметной документации составляет 28095,6 тыс. руб. </a:t>
            </a:r>
          </a:p>
        </p:txBody>
      </p:sp>
      <p:pic>
        <p:nvPicPr>
          <p:cNvPr id="3074" name="Picture 2" descr="C:\Users\Татьяна\Desktop\Работа\ФОТО для отчёта главы\фото к отчету\труб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786190"/>
            <a:ext cx="8286808" cy="27146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Проектирование газовой котельной №1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ул. Уральская мощностью 25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вт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142984"/>
            <a:ext cx="850112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000" dirty="0" smtClean="0"/>
              <a:t> В целях обеспечения котельной природным газом проведена корректировка схемы газоснабжения </a:t>
            </a:r>
          </a:p>
          <a:p>
            <a:pPr algn="ctr"/>
            <a:r>
              <a:rPr lang="ru-RU" sz="2000" dirty="0" smtClean="0"/>
              <a:t>г. Нижние Серги, высокой стороны. </a:t>
            </a:r>
          </a:p>
          <a:p>
            <a:pPr algn="ctr"/>
            <a:endParaRPr lang="ru-RU" sz="2000" dirty="0" smtClean="0"/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b="1" i="1" dirty="0" smtClean="0"/>
              <a:t>Затраты составили </a:t>
            </a:r>
            <a:r>
              <a:rPr lang="ru-RU" sz="2400" b="1" i="1" dirty="0" smtClean="0">
                <a:solidFill>
                  <a:srgbClr val="C00000"/>
                </a:solidFill>
              </a:rPr>
              <a:t>14,8 тыс. руб. </a:t>
            </a:r>
          </a:p>
          <a:p>
            <a:pPr algn="ctr">
              <a:buFont typeface="Wingdings" pitchFamily="2" charset="2"/>
              <a:buChar char="ü"/>
            </a:pPr>
            <a:endParaRPr lang="ru-RU" sz="2000" dirty="0" smtClean="0"/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/>
              <a:t> Выявлена необходимость строительства газопровода высокого </a:t>
            </a:r>
          </a:p>
          <a:p>
            <a:pPr algn="ctr"/>
            <a:r>
              <a:rPr lang="ru-RU" sz="2000" dirty="0" smtClean="0"/>
              <a:t>давления диаметром 225 мм, протяженностью 2,3 км.</a:t>
            </a:r>
          </a:p>
          <a:p>
            <a:pPr algn="ctr"/>
            <a:r>
              <a:rPr lang="ru-RU" sz="2000" dirty="0" smtClean="0"/>
              <a:t>	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b="1" i="1" dirty="0" smtClean="0"/>
              <a:t>Ориентировочная стоимость строительства котельной 25 МВт (с учетом подводящих газовых сетей) </a:t>
            </a:r>
            <a:r>
              <a:rPr lang="ru-RU" sz="2400" b="1" i="1" dirty="0" smtClean="0">
                <a:solidFill>
                  <a:srgbClr val="C00000"/>
                </a:solidFill>
              </a:rPr>
              <a:t>123,6 млн. руб. </a:t>
            </a:r>
          </a:p>
          <a:p>
            <a:pPr algn="ctr"/>
            <a:endParaRPr lang="ru-RU" sz="2000" dirty="0" smtClean="0"/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/>
              <a:t> В настоящее время ведутся необходимые пред проектные работы.</a:t>
            </a:r>
          </a:p>
          <a:p>
            <a:pPr algn="ctr"/>
            <a:r>
              <a:rPr lang="ru-RU" sz="2000" dirty="0" smtClean="0"/>
              <a:t>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/>
              <a:t> Кроме того, необходимо решить проблему </a:t>
            </a:r>
          </a:p>
          <a:p>
            <a:pPr algn="ctr"/>
            <a:r>
              <a:rPr lang="ru-RU" sz="2000" dirty="0" smtClean="0"/>
              <a:t>водоснабжения новой котельной.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Строительство водопроводных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наружных инженерных сетей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142984"/>
            <a:ext cx="53578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Теплоснабжение и ГВС социальной и жилищной инфраструктуры от новой котельной №1 не может осуществляться без стабильного обеспечения её водой питьевого качества. </a:t>
            </a:r>
          </a:p>
          <a:p>
            <a:pPr algn="ctr"/>
            <a:r>
              <a:rPr lang="ru-RU" dirty="0" smtClean="0"/>
              <a:t>Для этого необходимо предусмотреть строительство водопроводных наружных инженерных сетей </a:t>
            </a:r>
          </a:p>
          <a:p>
            <a:pPr algn="ctr"/>
            <a:r>
              <a:rPr lang="ru-RU" dirty="0" smtClean="0"/>
              <a:t>диаметром 280 мм от существующего водовода 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до новой котельной протяженности 2,3 км.</a:t>
            </a:r>
          </a:p>
          <a:p>
            <a:pPr algn="ctr"/>
            <a:r>
              <a:rPr lang="ru-RU" b="1" i="1" dirty="0" smtClean="0"/>
              <a:t>В соответствии с разработанной проектно-сметной документацией </a:t>
            </a:r>
          </a:p>
          <a:p>
            <a:pPr algn="ctr"/>
            <a:r>
              <a:rPr lang="ru-RU" b="1" i="1" dirty="0" smtClean="0"/>
              <a:t>стоимость реализации проекта составляет </a:t>
            </a:r>
            <a:r>
              <a:rPr lang="ru-RU" b="1" i="1" dirty="0" smtClean="0">
                <a:solidFill>
                  <a:schemeClr val="accent2"/>
                </a:solidFill>
              </a:rPr>
              <a:t>17039,51 тыс. руб.</a:t>
            </a:r>
          </a:p>
          <a:p>
            <a:pPr algn="ctr"/>
            <a:r>
              <a:rPr lang="ru-RU" dirty="0" smtClean="0"/>
              <a:t>Заключен муниципальный контракт на выполнение подрядных работ </a:t>
            </a:r>
          </a:p>
          <a:p>
            <a:pPr algn="ctr"/>
            <a:r>
              <a:rPr lang="ru-RU" dirty="0" smtClean="0"/>
              <a:t>на строительство объекта. </a:t>
            </a:r>
          </a:p>
          <a:p>
            <a:pPr algn="ctr"/>
            <a:r>
              <a:rPr lang="ru-RU" sz="2000" b="1" i="1" dirty="0" smtClean="0"/>
              <a:t>Цена контракта </a:t>
            </a:r>
            <a:r>
              <a:rPr lang="ru-RU" sz="2000" b="1" i="1" dirty="0" smtClean="0">
                <a:solidFill>
                  <a:schemeClr val="accent2"/>
                </a:solidFill>
              </a:rPr>
              <a:t>14995,585 тыс. руб. </a:t>
            </a:r>
          </a:p>
          <a:p>
            <a:pPr algn="ctr"/>
            <a:r>
              <a:rPr lang="ru-RU" b="1" i="1" dirty="0" smtClean="0"/>
              <a:t>За 2014 год освоено </a:t>
            </a:r>
            <a:r>
              <a:rPr lang="ru-RU" b="1" i="1" dirty="0" smtClean="0">
                <a:solidFill>
                  <a:schemeClr val="accent2"/>
                </a:solidFill>
              </a:rPr>
              <a:t>10855,6 тыс. руб</a:t>
            </a:r>
            <a:r>
              <a:rPr lang="ru-RU" b="1" i="1" dirty="0" smtClean="0"/>
              <a:t>. </a:t>
            </a:r>
            <a:r>
              <a:rPr lang="ru-RU" dirty="0" smtClean="0"/>
              <a:t>Работы будут продолжены 2015 году.</a:t>
            </a:r>
          </a:p>
        </p:txBody>
      </p:sp>
      <p:pic>
        <p:nvPicPr>
          <p:cNvPr id="1026" name="Picture 2" descr="C:\Users\Татьяна\Desktop\Работа\ФОТО для отчёта главы\инет\394511_1_xio-fcmsimage-20110506175927-006011-4dc41adf15d99.345698583_1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357298"/>
            <a:ext cx="3071834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28" name="Picture 4" descr="C:\Users\Татьяна\Desktop\Работа\ФОТО для отчёта главы\IMG_20150402_112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857628"/>
            <a:ext cx="3069169" cy="24288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Работа\ФОТО для отчёта главы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00438"/>
            <a:ext cx="4140061" cy="29289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1" name="Picture 3" descr="C:\Users\Татьяна\Desktop\Работа\ФОТО для отчёта главы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7" y="3500438"/>
            <a:ext cx="4143404" cy="29289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TextBox 3"/>
          <p:cNvSpPr txBox="1"/>
          <p:nvPr/>
        </p:nvSpPr>
        <p:spPr>
          <a:xfrm>
            <a:off x="214282" y="285728"/>
            <a:ext cx="864399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2014 г. Правительством Свердловской области подведены итоги мониторинга социально-экономического развития муниципалитетов Свердловской области за 2013 г, где наше поселение совместно с ещё 4 поселениями Нижнесергинского муниципального района, </a:t>
            </a:r>
            <a:r>
              <a:rPr lang="ru-RU" sz="2000" b="1" i="1" dirty="0" smtClean="0">
                <a:solidFill>
                  <a:schemeClr val="accent2"/>
                </a:solidFill>
              </a:rPr>
              <a:t>занимает 1 место в своей подгруппе.  </a:t>
            </a:r>
          </a:p>
          <a:p>
            <a:r>
              <a:rPr lang="ru-RU" dirty="0" smtClean="0"/>
              <a:t>       Граждане, внёсшие вклад в развитие нашего города, не остаются незамеченными и поощряются Почётными грамотами и Благодарственными письмами не только главы города и Думы города, а также представляются к награждению наградами Свердловской области.</a:t>
            </a: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</a:rPr>
              <a:t>Так, за 2014 г. различными наградами награждены более 80 человек.</a:t>
            </a:r>
            <a:endParaRPr lang="ru-RU" sz="24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pull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Водоснабжение</a:t>
            </a:r>
          </a:p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Муп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«водоканал»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928670"/>
            <a:ext cx="621510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600" b="1" i="1" dirty="0" smtClean="0"/>
              <a:t>1.   </a:t>
            </a:r>
            <a:r>
              <a:rPr lang="ru-RU" sz="1600" dirty="0" smtClean="0"/>
              <a:t>За счет бюджетных средств многоквартирные </a:t>
            </a:r>
            <a:r>
              <a:rPr lang="ru-RU" sz="1600" b="1" i="1" dirty="0" smtClean="0"/>
              <a:t>дома оборудованы </a:t>
            </a:r>
            <a:r>
              <a:rPr lang="ru-RU" sz="1600" b="1" i="1" dirty="0" err="1" smtClean="0"/>
              <a:t>общедомовыми</a:t>
            </a:r>
            <a:r>
              <a:rPr lang="ru-RU" sz="1600" b="1" i="1" dirty="0" smtClean="0"/>
              <a:t> приборами учета </a:t>
            </a:r>
            <a:r>
              <a:rPr lang="ru-RU" sz="1600" i="1" dirty="0" smtClean="0"/>
              <a:t>потребления холодной воды.</a:t>
            </a:r>
          </a:p>
          <a:p>
            <a:r>
              <a:rPr lang="ru-RU" sz="1600" b="1" i="1" dirty="0" smtClean="0"/>
              <a:t>2.    Разработаны схемы водоснабжения и водоотведения </a:t>
            </a:r>
          </a:p>
          <a:p>
            <a:r>
              <a:rPr lang="ru-RU" sz="1600" dirty="0" smtClean="0"/>
              <a:t>Нижнесергинского городского поселения</a:t>
            </a:r>
          </a:p>
          <a:p>
            <a:r>
              <a:rPr lang="ru-RU" sz="1600" b="1" i="1" dirty="0" smtClean="0"/>
              <a:t>3.    Разработана ПСД и проведена экспертиза сметной документации </a:t>
            </a:r>
          </a:p>
          <a:p>
            <a:r>
              <a:rPr lang="ru-RU" sz="1600" dirty="0" smtClean="0"/>
              <a:t>на модернизацию насосных станций в г. Нижние Серги. </a:t>
            </a:r>
          </a:p>
          <a:p>
            <a:r>
              <a:rPr lang="ru-RU" sz="1600" dirty="0" smtClean="0"/>
              <a:t>Затраты составили 51,2 тыс. руб.</a:t>
            </a:r>
          </a:p>
          <a:p>
            <a:pPr marL="342900" indent="-342900">
              <a:buAutoNum type="arabicPeriod" startAt="4"/>
            </a:pPr>
            <a:r>
              <a:rPr lang="ru-RU" sz="1600" b="1" i="1" dirty="0" smtClean="0"/>
              <a:t> Автоматизирована работа насосных станций </a:t>
            </a:r>
            <a:r>
              <a:rPr lang="ru-RU" sz="1600" dirty="0" smtClean="0"/>
              <a:t>(автоматизация </a:t>
            </a:r>
            <a:r>
              <a:rPr lang="ru-RU" sz="1600" u="sng" dirty="0" smtClean="0"/>
              <a:t>насосной станций II-го подъема</a:t>
            </a:r>
            <a:r>
              <a:rPr lang="ru-RU" sz="1600" dirty="0" smtClean="0"/>
              <a:t>, </a:t>
            </a:r>
          </a:p>
          <a:p>
            <a:pPr marL="342900" indent="-342900"/>
            <a:r>
              <a:rPr lang="ru-RU" sz="1600" dirty="0" smtClean="0"/>
              <a:t>        с заменой технологического оборудования):</a:t>
            </a:r>
          </a:p>
          <a:p>
            <a:r>
              <a:rPr lang="ru-RU" sz="1600" b="1" i="1" dirty="0" smtClean="0"/>
              <a:t>4.1.   Проведена замена </a:t>
            </a:r>
            <a:r>
              <a:rPr lang="ru-RU" sz="1600" dirty="0" smtClean="0"/>
              <a:t>имеющих превышающий установленный срок эксплуатации двух насосных агрегатов «5МС-7» и двух «ЦНС 105-98» на четыре новых насосных агрегата «1 Д20090А».  Предусмотрена возможность дистанционного и автоматического управления запорной арматурой на напорных трубопроводах насосов и напорных распределительных коллекторах. </a:t>
            </a:r>
          </a:p>
          <a:p>
            <a:r>
              <a:rPr lang="ru-RU" sz="1600" b="1" i="1" dirty="0" smtClean="0"/>
              <a:t>4.2.    Выполнена замена существующего электрооборудования. </a:t>
            </a:r>
            <a:r>
              <a:rPr lang="ru-RU" sz="1600" dirty="0" smtClean="0"/>
              <a:t>На вводных линиях </a:t>
            </a:r>
            <a:r>
              <a:rPr lang="ru-RU" sz="1600" dirty="0" err="1" smtClean="0"/>
              <a:t>электрообеспечения</a:t>
            </a:r>
            <a:r>
              <a:rPr lang="ru-RU" sz="1600" dirty="0" smtClean="0"/>
              <a:t> насосных станций выполнена установка приборов учета эклектической энергии.</a:t>
            </a:r>
          </a:p>
        </p:txBody>
      </p:sp>
      <p:pic>
        <p:nvPicPr>
          <p:cNvPr id="2050" name="Picture 2" descr="C:\Users\Татьяна\Desktop\Работа\ФОТО для отчёта главы\Пульт управлен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142984"/>
            <a:ext cx="2567144" cy="23685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1" name="Picture 3" descr="C:\Users\Татьяна\Desktop\Работа\ФОТО для отчёта главы\Насосн.ст.2го подъема (2)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929066"/>
            <a:ext cx="2571768" cy="24288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водоснабжение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928670"/>
            <a:ext cx="850112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4.3.   </a:t>
            </a:r>
            <a:r>
              <a:rPr lang="ru-RU" sz="1600" dirty="0" smtClean="0"/>
              <a:t>Совместно с заменой силового электрооборудования предусмотрена автоматическая система управления оборудованием насосной станции (система управления обеспечивает автоматический контроль и регулировку режимов работы оборудования насосной станции). </a:t>
            </a:r>
          </a:p>
          <a:p>
            <a:endParaRPr lang="ru-RU" sz="1600" dirty="0" smtClean="0"/>
          </a:p>
          <a:p>
            <a:r>
              <a:rPr lang="ru-RU" sz="1600" b="1" i="1" dirty="0" smtClean="0"/>
              <a:t>4.4. </a:t>
            </a:r>
            <a:r>
              <a:rPr lang="ru-RU" sz="1600" dirty="0" smtClean="0"/>
              <a:t>Предусматривается в т. ч. автоматизированное рабочее место (АРМ) в помещении мастеров (АБК очистных сооружений).</a:t>
            </a:r>
          </a:p>
          <a:p>
            <a:endParaRPr lang="ru-RU" sz="1600" dirty="0" smtClean="0"/>
          </a:p>
          <a:p>
            <a:r>
              <a:rPr lang="ru-RU" sz="1600" b="1" i="1" dirty="0" smtClean="0"/>
              <a:t>4.5. </a:t>
            </a:r>
            <a:r>
              <a:rPr lang="ru-RU" sz="1600" dirty="0" smtClean="0"/>
              <a:t>Для экономичной работы насосной станции при пиковых расходах </a:t>
            </a:r>
          </a:p>
          <a:p>
            <a:r>
              <a:rPr lang="ru-RU" sz="1600" dirty="0" err="1" smtClean="0"/>
              <a:t>хоз</a:t>
            </a:r>
            <a:r>
              <a:rPr lang="ru-RU" sz="1600" dirty="0" smtClean="0"/>
              <a:t>. питьевой воды установлено четыре преобразователя частоты </a:t>
            </a:r>
          </a:p>
          <a:p>
            <a:r>
              <a:rPr lang="ru-RU" sz="1600" dirty="0" smtClean="0"/>
              <a:t>(по одному на каждый привод насоса). Для исключения участия сменного персонала непосредственно в насосной станции, предусмотрен дистанционный контроль и управление оборудованием с автоматизированного рабочего места (АРМ).  </a:t>
            </a:r>
          </a:p>
          <a:p>
            <a:endParaRPr lang="ru-RU" sz="1600" dirty="0" smtClean="0"/>
          </a:p>
          <a:p>
            <a:r>
              <a:rPr lang="ru-RU" sz="1600" b="1" i="1" dirty="0" smtClean="0"/>
              <a:t>5. Замена технологического оборудования водоподготовки, </a:t>
            </a:r>
            <a:r>
              <a:rPr lang="ru-RU" sz="1600" dirty="0" smtClean="0"/>
              <a:t>обеззараживания хозяйственно питьевой воды.</a:t>
            </a:r>
          </a:p>
          <a:p>
            <a:endParaRPr lang="ru-RU" sz="1600" dirty="0" smtClean="0"/>
          </a:p>
          <a:p>
            <a:r>
              <a:rPr lang="ru-RU" sz="1600" b="1" i="1" dirty="0" smtClean="0"/>
              <a:t>* Замена существующего хлоратора АХВ-1000 на вновь приобретаемый </a:t>
            </a:r>
          </a:p>
          <a:p>
            <a:r>
              <a:rPr lang="ru-RU" sz="1600" b="1" i="1" dirty="0" smtClean="0"/>
              <a:t>ДХ-100-1 с использованием диоксида хлора.</a:t>
            </a:r>
          </a:p>
          <a:p>
            <a:r>
              <a:rPr lang="ru-RU" sz="1600" b="1" i="1" dirty="0" smtClean="0"/>
              <a:t>  </a:t>
            </a:r>
          </a:p>
          <a:p>
            <a:r>
              <a:rPr lang="ru-RU" b="1" i="1" dirty="0" smtClean="0"/>
              <a:t>Стоимость проекта составила </a:t>
            </a:r>
            <a:r>
              <a:rPr lang="ru-RU" b="1" i="1" dirty="0" smtClean="0">
                <a:solidFill>
                  <a:schemeClr val="accent2"/>
                </a:solidFill>
              </a:rPr>
              <a:t>1843,36 тыс. руб. 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Финансирование </a:t>
            </a:r>
            <a:r>
              <a:rPr lang="ru-RU" b="1" i="1" dirty="0" smtClean="0"/>
              <a:t>за счет средств </a:t>
            </a:r>
            <a:r>
              <a:rPr lang="ru-RU" b="1" i="1" dirty="0" smtClean="0">
                <a:solidFill>
                  <a:schemeClr val="accent2"/>
                </a:solidFill>
              </a:rPr>
              <a:t>областного и местного бюджетов. </a:t>
            </a:r>
            <a:endParaRPr lang="ru-RU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водоснабжение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85725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6"/>
            </a:pPr>
            <a:r>
              <a:rPr lang="ru-RU" sz="1600" b="1" i="1" dirty="0" smtClean="0"/>
              <a:t>Автоматизация насосной станции микрорайона ТУСМ с заменой </a:t>
            </a:r>
          </a:p>
          <a:p>
            <a:pPr marL="342900" indent="-342900"/>
            <a:r>
              <a:rPr lang="ru-RU" sz="1600" b="1" i="1" dirty="0" smtClean="0"/>
              <a:t>   технологического оборудования.</a:t>
            </a:r>
          </a:p>
          <a:p>
            <a:r>
              <a:rPr lang="ru-RU" sz="1600" dirty="0" smtClean="0"/>
              <a:t>Система автоматического управления подачей воды предназначена для автоматического поддержания давления на заданном уровне (в т. ч. частотное регулирование работы сетевого насоса), для </a:t>
            </a:r>
            <a:r>
              <a:rPr lang="ru-RU" sz="1600" dirty="0" err="1" smtClean="0"/>
              <a:t>автоподдержания</a:t>
            </a:r>
            <a:r>
              <a:rPr lang="ru-RU" sz="1600" dirty="0" smtClean="0"/>
              <a:t> допустимого уровня воды в накопительной емкости, для комплексной защиты сетевого и скважинного насоса 2 от перегрузки и аномальных режимов работы. Затраты составили 823,5 тыс. руб. Финансирование за счет средств областного и местного бюджетов.</a:t>
            </a:r>
          </a:p>
          <a:p>
            <a:endParaRPr lang="ru-RU" sz="1600" dirty="0" smtClean="0"/>
          </a:p>
          <a:p>
            <a:r>
              <a:rPr lang="ru-RU" sz="1600" b="1" i="1" dirty="0" smtClean="0"/>
              <a:t>7.   Автоматизации режимов работы </a:t>
            </a:r>
            <a:r>
              <a:rPr lang="ru-RU" sz="1600" dirty="0" smtClean="0"/>
              <a:t>и управления технологическими процессами насосных станций 1- ого подъема, 2- ого подъема, микрорайона ТУСМ, КНС № 1, КНС №2, КНС № 3.         </a:t>
            </a:r>
          </a:p>
          <a:p>
            <a:r>
              <a:rPr lang="ru-RU" sz="1600" b="1" i="1" dirty="0" smtClean="0"/>
              <a:t>Затраты составили </a:t>
            </a:r>
            <a:r>
              <a:rPr lang="ru-RU" sz="1600" b="1" i="1" dirty="0" smtClean="0">
                <a:solidFill>
                  <a:schemeClr val="accent2"/>
                </a:solidFill>
              </a:rPr>
              <a:t>823,5 тыс. руб. </a:t>
            </a:r>
          </a:p>
          <a:p>
            <a:r>
              <a:rPr lang="ru-RU" sz="1600" b="1" i="1" dirty="0" smtClean="0">
                <a:solidFill>
                  <a:schemeClr val="accent2"/>
                </a:solidFill>
              </a:rPr>
              <a:t>Финансирование</a:t>
            </a:r>
            <a:r>
              <a:rPr lang="ru-RU" sz="1600" b="1" i="1" dirty="0" smtClean="0"/>
              <a:t> за счет средств </a:t>
            </a:r>
            <a:r>
              <a:rPr lang="ru-RU" sz="1600" b="1" i="1" dirty="0" smtClean="0">
                <a:solidFill>
                  <a:schemeClr val="accent2"/>
                </a:solidFill>
              </a:rPr>
              <a:t>областного и местного бюджетов.</a:t>
            </a:r>
          </a:p>
          <a:p>
            <a:endParaRPr lang="ru-RU" sz="1600" dirty="0" smtClean="0"/>
          </a:p>
          <a:p>
            <a:pPr marL="342900" indent="-342900">
              <a:buAutoNum type="arabicPeriod" startAt="8"/>
            </a:pPr>
            <a:r>
              <a:rPr lang="ru-RU" sz="1600" b="1" i="1" dirty="0" smtClean="0"/>
              <a:t>Строительство водопроводных наружных инженерных сетей </a:t>
            </a:r>
            <a:r>
              <a:rPr lang="ru-RU" sz="1600" dirty="0" smtClean="0"/>
              <a:t>в г. Нижние Серги», </a:t>
            </a:r>
          </a:p>
          <a:p>
            <a:pPr marL="342900" indent="-342900"/>
            <a:r>
              <a:rPr lang="ru-RU" sz="1600" dirty="0" smtClean="0"/>
              <a:t>с целью обеспечения водой работы проектируемой котельной № 1 </a:t>
            </a:r>
          </a:p>
          <a:p>
            <a:pPr marL="342900" indent="-342900"/>
            <a:r>
              <a:rPr lang="ru-RU" sz="1600" dirty="0" smtClean="0"/>
              <a:t>по ул. Уральская в г. Нижние Серги.</a:t>
            </a:r>
          </a:p>
          <a:p>
            <a:r>
              <a:rPr lang="ru-RU" sz="1600" b="1" i="1" dirty="0" smtClean="0"/>
              <a:t>        Общая протяженность проектируемой трассы водопровода 2320 м, </a:t>
            </a:r>
          </a:p>
          <a:p>
            <a:r>
              <a:rPr lang="ru-RU" sz="1600" b="1" i="1" dirty="0" smtClean="0"/>
              <a:t>                                                   диаметр водопровода 280 мм. </a:t>
            </a:r>
          </a:p>
          <a:p>
            <a:r>
              <a:rPr lang="ru-RU" sz="1600" i="1" dirty="0" smtClean="0"/>
              <a:t>      Вместе с тем данные водопроводные сети будут функционировать в общей системе водоснабжения г. Нижние Серги, тем самым возрастает надежность системы водоснабжения и повысится качество услуги холодного водоснабжения для населения. </a:t>
            </a:r>
            <a:endParaRPr lang="ru-RU" sz="1600" i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водоотведение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785794"/>
            <a:ext cx="4143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Общая протяженность канализационных сетей составляет 36,9 км. </a:t>
            </a:r>
          </a:p>
          <a:p>
            <a:pPr algn="ctr"/>
            <a:r>
              <a:rPr lang="ru-RU" sz="1600" dirty="0" smtClean="0"/>
              <a:t>Учитывая гористый рельеф местности территории сбор и перекачка сточных вод от предприятий и жилого сектора осуществляется 5 канализационными насосными станциями. Износ системы водоотведения составляет 80-100%.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3071810"/>
            <a:ext cx="43577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Планируется строительство новых очистных сооружений </a:t>
            </a:r>
            <a:r>
              <a:rPr lang="ru-RU" sz="1600" i="1" dirty="0" smtClean="0"/>
              <a:t>и модернизация канализационных станций и сетей, </a:t>
            </a:r>
            <a:r>
              <a:rPr lang="ru-RU" sz="1600" dirty="0" smtClean="0"/>
              <a:t>либо реконструкция старых, что позволит обеспечить экологическую и эпидемиологическую безопасность системы водоотведения, обеспечить </a:t>
            </a:r>
            <a:r>
              <a:rPr lang="ru-RU" sz="1600" dirty="0" err="1" smtClean="0"/>
              <a:t>энергоэффективность</a:t>
            </a:r>
            <a:r>
              <a:rPr lang="ru-RU" sz="1600" dirty="0" smtClean="0"/>
              <a:t> применяемой технологии транспортировки и очистки, обеспечить необходимые объемы для подключения вновь строящихся и реконструируемых объектов, а также обеспечить бесперебойность услуги водоотведения.</a:t>
            </a:r>
          </a:p>
        </p:txBody>
      </p:sp>
      <p:pic>
        <p:nvPicPr>
          <p:cNvPr id="3074" name="Picture 2" descr="C:\Users\Татьяна\Desktop\Работа\ФОТО для отчёта главы\инет\vodootvedenie-b_i54qkwfiaw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85794"/>
            <a:ext cx="3857652" cy="22145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075" name="Picture 3" descr="C:\Users\Татьяна\Desktop\Работа\ФОТО для отчёта главы\инет\Основные-моменты-проведения-гидроизоляции-объектов-водоснабжен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14686"/>
            <a:ext cx="4071966" cy="3143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газификация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642918"/>
            <a:ext cx="85011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В рамках муниципальной программы «Газификация Нижнесергинского городского поселения на 2014-2017 годы»  </a:t>
            </a:r>
            <a:r>
              <a:rPr lang="ru-RU" sz="1600" i="1" dirty="0" smtClean="0"/>
              <a:t>освоено  </a:t>
            </a:r>
            <a:r>
              <a:rPr lang="ru-RU" sz="1600" b="1" i="1" dirty="0" smtClean="0"/>
              <a:t>– 15878,4 тыс. руб., в т.ч</a:t>
            </a:r>
            <a:endParaRPr lang="ru-RU" sz="1600" b="1" dirty="0" smtClean="0"/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 -областной бюджет – 13234,4 руб.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-местный бюджет- 2644,0 тыс. руб.</a:t>
            </a:r>
          </a:p>
          <a:p>
            <a:pPr algn="ctr"/>
            <a:r>
              <a:rPr lang="ru-RU" sz="1600" dirty="0" smtClean="0"/>
              <a:t>	</a:t>
            </a:r>
            <a:r>
              <a:rPr lang="ru-RU" sz="1600" b="1" i="1" dirty="0" smtClean="0"/>
              <a:t>1.  Построены газораспределительные сети </a:t>
            </a:r>
            <a:r>
              <a:rPr lang="ru-RU" sz="1600" dirty="0" smtClean="0"/>
              <a:t>для потребительского  газового  кооператива </a:t>
            </a:r>
            <a:r>
              <a:rPr lang="ru-RU" sz="1600" i="1" dirty="0" smtClean="0"/>
              <a:t>«Искра 2» протяженностью 9,6 км. </a:t>
            </a:r>
          </a:p>
          <a:p>
            <a:pPr algn="ctr"/>
            <a:r>
              <a:rPr lang="ru-RU" sz="1600" b="1" i="1" dirty="0" smtClean="0">
                <a:solidFill>
                  <a:schemeClr val="accent2"/>
                </a:solidFill>
              </a:rPr>
              <a:t>Затраты составили 14234,4 тыс. руб., </a:t>
            </a:r>
          </a:p>
          <a:p>
            <a:pPr algn="ctr"/>
            <a:r>
              <a:rPr lang="ru-RU" sz="1600" b="1" i="1" dirty="0" smtClean="0">
                <a:solidFill>
                  <a:schemeClr val="accent2"/>
                </a:solidFill>
              </a:rPr>
              <a:t>в т.ч. областной бюджет – 13234,4 тыс. руб., местный бюджет – 1000 тыс. руб.</a:t>
            </a:r>
          </a:p>
          <a:p>
            <a:pPr marL="342900" indent="-342900" algn="ctr">
              <a:buAutoNum type="arabicPeriod" startAt="2"/>
            </a:pPr>
            <a:r>
              <a:rPr lang="ru-RU" sz="1600" dirty="0" smtClean="0"/>
              <a:t>Для объектов  «Газоснабжение жилых домов ПГК «За </a:t>
            </a:r>
            <a:r>
              <a:rPr lang="ru-RU" sz="1600" dirty="0" err="1" smtClean="0"/>
              <a:t>Сергой</a:t>
            </a:r>
            <a:r>
              <a:rPr lang="ru-RU" sz="1600" dirty="0" smtClean="0"/>
              <a:t>», «Газоснабжение жилых домов ПК «Северо-западный» III очередь», «Газоснабжение жилых домов </a:t>
            </a:r>
          </a:p>
          <a:p>
            <a:pPr marL="342900" indent="-342900" algn="ctr"/>
            <a:r>
              <a:rPr lang="ru-RU" sz="1600" dirty="0" smtClean="0"/>
              <a:t>по ул. Жукова г. Нижние Серги», произведена оплата из средств  местного бюджета Государственной экспертизы проектно-сметной документации, получены  положительные заключения. </a:t>
            </a:r>
          </a:p>
          <a:p>
            <a:pPr marL="342900" indent="-342900" algn="ctr"/>
            <a:r>
              <a:rPr lang="ru-RU" b="1" i="1" dirty="0" smtClean="0"/>
              <a:t>Затраты из местного бюджета составили 577,6 тыс. руб.</a:t>
            </a:r>
          </a:p>
        </p:txBody>
      </p:sp>
      <p:pic>
        <p:nvPicPr>
          <p:cNvPr id="4098" name="Picture 2" descr="C:\Users\Татьяна\Desktop\Работа\ФОТО для отчёта главы\инет\gazifikaci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14818"/>
            <a:ext cx="4618211" cy="24288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газификация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85794"/>
            <a:ext cx="842968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3.   Оформлены бюджетные заявки   на 2015 год </a:t>
            </a:r>
            <a:r>
              <a:rPr lang="ru-RU" dirty="0" smtClean="0"/>
              <a:t>на </a:t>
            </a:r>
            <a:r>
              <a:rPr lang="ru-RU" dirty="0" err="1" smtClean="0"/>
              <a:t>софинансирование</a:t>
            </a:r>
            <a:r>
              <a:rPr lang="ru-RU" dirty="0" smtClean="0"/>
              <a:t> строительства газораспределительных сетей для ПГК «За </a:t>
            </a:r>
            <a:r>
              <a:rPr lang="ru-RU" dirty="0" err="1" smtClean="0"/>
              <a:t>Сергой</a:t>
            </a:r>
            <a:r>
              <a:rPr lang="ru-RU" dirty="0" smtClean="0"/>
              <a:t>» и ПГК «Северо-западный» из областного бюджета.</a:t>
            </a:r>
          </a:p>
          <a:p>
            <a:r>
              <a:rPr lang="ru-RU" b="1" i="1" dirty="0" smtClean="0"/>
              <a:t>4.   Проведены корректировки схемы газоснабжения </a:t>
            </a:r>
            <a:r>
              <a:rPr lang="ru-RU" dirty="0" smtClean="0"/>
              <a:t>высокого давления г. Нижние Серги и схемы низкого давления для ПГК «Маяк», «Надежда», «Южный»  Оплата  составила 113,7 тыс.  рублей из местного бюджета.</a:t>
            </a:r>
          </a:p>
          <a:p>
            <a:r>
              <a:rPr lang="ru-RU" b="1" i="1" dirty="0" smtClean="0"/>
              <a:t>5.   Проведены необходимые мероприятия </a:t>
            </a:r>
            <a:r>
              <a:rPr lang="ru-RU" dirty="0" smtClean="0"/>
              <a:t>по запуску в работу газопроводов кооперативов «Огонек», «Искра»1 очередь.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Затраты из местного бюджета составили 351,2 тыс. руб.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Татьяна\Desktop\Работа\ФОТО для отчёта главы\инет\regional-policy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876"/>
            <a:ext cx="4347085" cy="2889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123" name="Picture 3" descr="C:\Users\Татьяна\Desktop\Работа\ФОТО для отчёта главы\инет\20140312-ga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571876"/>
            <a:ext cx="3862373" cy="28851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Проектирование котельных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928670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Проведена  государственная  экспертиза проектно-сметной документации по объекту «Котельная №2 в г. Нижние Серги, Свердловской области», получены и оплачены  положительные заключения из местного бюджета.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2066" y="3571876"/>
            <a:ext cx="3786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Проведен расчет потребности в природном газе для котельной №1 по ул. Уральская в г. Нижние Серги. Оплата по договору составила </a:t>
            </a:r>
          </a:p>
          <a:p>
            <a:pPr algn="ctr"/>
            <a:r>
              <a:rPr lang="ru-RU" sz="2400" dirty="0" smtClean="0"/>
              <a:t>17,7 тыс. руб.</a:t>
            </a:r>
            <a:endParaRPr lang="ru-RU" sz="2400" dirty="0"/>
          </a:p>
        </p:txBody>
      </p:sp>
      <p:pic>
        <p:nvPicPr>
          <p:cNvPr id="6146" name="Picture 2" descr="C:\Users\Татьяна\Desktop\Работа\ФОТО для отчёта главы\инет\proje_ve_fizibilite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785794"/>
            <a:ext cx="4201428" cy="28051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147" name="Picture 3" descr="C:\Users\Татьяна\Desktop\Работа\ФОТО для отчёта главы\инет\1-gazopostachannya-opalennya-vodopostachann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4214842" cy="29607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Дорожное хозяйство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9" y="857232"/>
            <a:ext cx="4071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Протяженность </a:t>
            </a:r>
            <a:r>
              <a:rPr lang="ru-RU" dirty="0" smtClean="0"/>
              <a:t>автомобильных дорог внутри населенных пунктов </a:t>
            </a:r>
            <a:r>
              <a:rPr lang="ru-RU" b="1" i="1" dirty="0" smtClean="0"/>
              <a:t>составляет 113 км</a:t>
            </a:r>
            <a:r>
              <a:rPr lang="ru-RU" dirty="0" smtClean="0"/>
              <a:t>, из них дорог с асфальтобетонным покрытием </a:t>
            </a:r>
          </a:p>
          <a:p>
            <a:pPr algn="ctr"/>
            <a:r>
              <a:rPr lang="ru-RU" b="1" i="1" dirty="0" smtClean="0"/>
              <a:t>31 км </a:t>
            </a:r>
            <a:r>
              <a:rPr lang="ru-RU" dirty="0" smtClean="0"/>
              <a:t>и грунтовых дорог – </a:t>
            </a:r>
            <a:r>
              <a:rPr lang="ru-RU" b="1" i="1" dirty="0" smtClean="0"/>
              <a:t>82,0 км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Из бюджета Нижнесергинского городского поселения в 2014 году </a:t>
            </a:r>
            <a:r>
              <a:rPr lang="ru-RU" b="1" i="1" dirty="0" smtClean="0"/>
              <a:t>освоено  6,8 млн. руб., в том числе :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зимнее содержание -3,7 млн. руб.;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летнее содержание- 3,0 млн. руб.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0562" y="3571876"/>
            <a:ext cx="43577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рамках программы </a:t>
            </a:r>
            <a:r>
              <a:rPr lang="ru-RU" b="1" i="1" dirty="0" smtClean="0"/>
              <a:t>"Развитие и обеспечение сохранности сети автомобильных дорог местного значения, в том числе проходящих  по сельским населенным пунктам на 2011-2015 годы", </a:t>
            </a:r>
          </a:p>
          <a:p>
            <a:pPr algn="ctr"/>
            <a:r>
              <a:rPr lang="ru-RU" dirty="0" smtClean="0"/>
              <a:t>проведен  капитальный ремонт дороги по улице Чкалова </a:t>
            </a:r>
          </a:p>
          <a:p>
            <a:pPr algn="ctr"/>
            <a:r>
              <a:rPr lang="ru-RU" dirty="0" smtClean="0"/>
              <a:t>протяженностью </a:t>
            </a:r>
            <a:r>
              <a:rPr lang="ru-RU" b="1" i="1" dirty="0" smtClean="0"/>
              <a:t>336 м </a:t>
            </a:r>
            <a:r>
              <a:rPr lang="ru-RU" i="1" dirty="0" smtClean="0"/>
              <a:t>в объеме: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средств ОБ - 14579,5 тыс. руб., 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МБ - 784,9 тыс. руб. </a:t>
            </a:r>
          </a:p>
        </p:txBody>
      </p:sp>
      <p:pic>
        <p:nvPicPr>
          <p:cNvPr id="7170" name="Picture 2" descr="C:\Users\Татьяна\Desktop\Работа\ФОТО для отчёта главы\инет\011813_0186857889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928670"/>
            <a:ext cx="4357718" cy="26368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171" name="Picture 3" descr="C:\Users\Татьяна\Desktop\Работа\ФОТО для отчёта главы\инет\2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86190"/>
            <a:ext cx="4143404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Проведены следующие мероприятия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70492"/>
              </p:ext>
            </p:extLst>
          </p:nvPr>
        </p:nvGraphicFramePr>
        <p:xfrm>
          <a:off x="357158" y="1000108"/>
          <a:ext cx="6994825" cy="5047082"/>
        </p:xfrm>
        <a:graphic>
          <a:graphicData uri="http://schemas.openxmlformats.org/drawingml/2006/table">
            <a:tbl>
              <a:tblPr/>
              <a:tblGrid>
                <a:gridCol w="4271819"/>
                <a:gridCol w="1396457"/>
                <a:gridCol w="1326549"/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/>
                        <a:t>Мероприятие </a:t>
                      </a:r>
                      <a:endParaRPr lang="ru-RU" sz="16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/>
                        <a:t>В натур. измерении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/>
                        <a:t>Степень </a:t>
                      </a:r>
                      <a:r>
                        <a:rPr lang="ru-RU" sz="1400" b="1" i="1" dirty="0" smtClean="0"/>
                        <a:t>выполнения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ямочный ремонт асфальтового покрытия автобусного маршрута  протяженностью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 км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Выполнено 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2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ремонт тротуара по ул. Победы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600 м2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Выполнено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дорог с грунтовым покрытием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4,8 км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Выполнено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+mn-lt"/>
                          <a:ea typeface="Times New Roman"/>
                          <a:cs typeface="Times New Roman"/>
                        </a:rPr>
                        <a:t>Устройство</a:t>
                      </a:r>
                      <a:r>
                        <a:rPr lang="ru-RU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 smtClean="0">
                          <a:latin typeface="+mn-lt"/>
                          <a:ea typeface="Times New Roman"/>
                          <a:cs typeface="Times New Roman"/>
                        </a:rPr>
                        <a:t>водоотводных </a:t>
                      </a: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+mn-lt"/>
                          <a:ea typeface="Times New Roman"/>
                          <a:cs typeface="Times New Roman"/>
                        </a:rPr>
                        <a:t>канав</a:t>
                      </a:r>
                      <a:endParaRPr lang="ru-RU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1,3 км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04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ограждения автомобильных мостов.(р. Заставка, Средняя)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0,01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0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автобусных остановок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 шт.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Выполнено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0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Установка дорожных знаков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 шт.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Выполнено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Проведены следующие мероприятия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22625"/>
              </p:ext>
            </p:extLst>
          </p:nvPr>
        </p:nvGraphicFramePr>
        <p:xfrm>
          <a:off x="357158" y="1142984"/>
          <a:ext cx="6994825" cy="4318082"/>
        </p:xfrm>
        <a:graphic>
          <a:graphicData uri="http://schemas.openxmlformats.org/drawingml/2006/table">
            <a:tbl>
              <a:tblPr/>
              <a:tblGrid>
                <a:gridCol w="3998818"/>
                <a:gridCol w="1669458"/>
                <a:gridCol w="1326549"/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/>
                        <a:t>Мероприятие </a:t>
                      </a:r>
                      <a:endParaRPr lang="ru-RU" sz="16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/>
                        <a:t>В натур. измерении</a:t>
                      </a:r>
                      <a:endParaRPr lang="ru-RU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/>
                        <a:t>Степень </a:t>
                      </a:r>
                      <a:r>
                        <a:rPr lang="ru-RU" sz="1400" b="1" i="1" dirty="0" smtClean="0"/>
                        <a:t>выполнения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дорожных знаков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48 шт.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Выполнено 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2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Покраска пешеходных переходов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14 шт.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Выполнено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светофорных объектов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 шт.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Выполнено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Установка звуковой сигнализации на  светофорных объектах</a:t>
                      </a:r>
                      <a:endParaRPr lang="ru-RU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 шт.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Выполнено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04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по ремонту пешеходных мостов по ул. Мира, Жукова, Титова 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 шт.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Выполнено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0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дорожных знаков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 шт.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Выполнено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928670"/>
            <a:ext cx="85725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b="1" i="1" dirty="0" smtClean="0"/>
              <a:t>Градообразующее предприятие – Обособленное подразделение </a:t>
            </a:r>
          </a:p>
          <a:p>
            <a:pPr marL="342900" indent="-342900" algn="ctr"/>
            <a:r>
              <a:rPr lang="ru-RU" b="1" dirty="0" smtClean="0">
                <a:solidFill>
                  <a:srgbClr val="C00000"/>
                </a:solidFill>
              </a:rPr>
              <a:t>ОАО «</a:t>
            </a:r>
            <a:r>
              <a:rPr lang="ru-RU" b="1" dirty="0" err="1" smtClean="0">
                <a:solidFill>
                  <a:srgbClr val="C00000"/>
                </a:solidFill>
              </a:rPr>
              <a:t>Нижнесергинский</a:t>
            </a:r>
            <a:r>
              <a:rPr lang="ru-RU" b="1" dirty="0" smtClean="0">
                <a:solidFill>
                  <a:srgbClr val="C00000"/>
                </a:solidFill>
              </a:rPr>
              <a:t> метизно-металлургический завод» </a:t>
            </a:r>
          </a:p>
          <a:p>
            <a:pPr marL="342900" indent="-342900" algn="ctr"/>
            <a:r>
              <a:rPr lang="ru-RU" dirty="0" smtClean="0"/>
              <a:t>в г.Нижние Серги, численность  работающих </a:t>
            </a:r>
            <a:r>
              <a:rPr lang="ru-RU" dirty="0" smtClean="0">
                <a:solidFill>
                  <a:srgbClr val="FF0000"/>
                </a:solidFill>
              </a:rPr>
              <a:t>571 человек. </a:t>
            </a:r>
          </a:p>
          <a:p>
            <a:pPr marL="342900" indent="-342900" algn="ctr"/>
            <a:r>
              <a:rPr lang="ru-RU" dirty="0" smtClean="0"/>
              <a:t>Ежегодный объём реализации готовой продукции без НДС около </a:t>
            </a:r>
            <a:r>
              <a:rPr lang="ru-RU" dirty="0" smtClean="0">
                <a:solidFill>
                  <a:srgbClr val="FF0000"/>
                </a:solidFill>
              </a:rPr>
              <a:t>20 млн. руб. </a:t>
            </a: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marL="342900" indent="-342900" algn="ctr">
              <a:buAutoNum type="arabicPeriod" startAt="2"/>
            </a:pPr>
            <a:r>
              <a:rPr lang="ru-RU" b="1" dirty="0" smtClean="0">
                <a:solidFill>
                  <a:srgbClr val="C00000"/>
                </a:solidFill>
              </a:rPr>
              <a:t>ООО «Опытный завод технических средств бурения на газ». </a:t>
            </a:r>
            <a:r>
              <a:rPr lang="ru-RU" dirty="0" smtClean="0"/>
              <a:t>Это производство, опирающееся на самые современные технологии. </a:t>
            </a:r>
          </a:p>
          <a:p>
            <a:pPr algn="ctr"/>
            <a:r>
              <a:rPr lang="ru-RU" dirty="0" smtClean="0"/>
              <a:t>Подтверждение тому, </a:t>
            </a:r>
            <a:r>
              <a:rPr lang="ru-RU" dirty="0" smtClean="0">
                <a:solidFill>
                  <a:srgbClr val="FF0000"/>
                </a:solidFill>
              </a:rPr>
              <a:t>более 10 авторских свидетельств и патентов на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изобретения, </a:t>
            </a:r>
            <a:r>
              <a:rPr lang="ru-RU" dirty="0" smtClean="0"/>
              <a:t>служащие с хорошим примером </a:t>
            </a:r>
            <a:r>
              <a:rPr lang="ru-RU" dirty="0" err="1" smtClean="0">
                <a:solidFill>
                  <a:srgbClr val="FF0000"/>
                </a:solidFill>
              </a:rPr>
              <a:t>импортозамещения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 smtClean="0"/>
              <a:t> </a:t>
            </a:r>
          </a:p>
          <a:p>
            <a:pPr algn="ctr"/>
            <a:endParaRPr lang="ru-RU" b="1" i="1" dirty="0" smtClean="0"/>
          </a:p>
          <a:p>
            <a:pPr algn="ctr"/>
            <a:r>
              <a:rPr lang="ru-RU" b="1" dirty="0" smtClean="0"/>
              <a:t>3.   </a:t>
            </a:r>
            <a:r>
              <a:rPr lang="ru-RU" b="1" dirty="0" smtClean="0">
                <a:solidFill>
                  <a:srgbClr val="C00000"/>
                </a:solidFill>
              </a:rPr>
              <a:t>Конно-туристическая база «Новая Ельня». </a:t>
            </a:r>
          </a:p>
          <a:p>
            <a:pPr marL="342900" indent="-342900" algn="ctr"/>
            <a:r>
              <a:rPr lang="ru-RU" dirty="0" smtClean="0"/>
              <a:t>Инициатор проекта ЗАО ТПК «</a:t>
            </a:r>
            <a:r>
              <a:rPr lang="ru-RU" dirty="0" err="1" smtClean="0"/>
              <a:t>Сперанца</a:t>
            </a:r>
            <a:r>
              <a:rPr lang="ru-RU" dirty="0" smtClean="0"/>
              <a:t>».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  <a:p>
            <a:pPr marL="342900" indent="-342900" algn="ctr"/>
            <a:endParaRPr lang="ru-RU" dirty="0" smtClean="0">
              <a:solidFill>
                <a:srgbClr val="C00000"/>
              </a:solidFill>
            </a:endParaRPr>
          </a:p>
          <a:p>
            <a:pPr marL="342900" indent="-342900" algn="ctr">
              <a:buAutoNum type="arabicPeriod" startAt="4"/>
            </a:pPr>
            <a:r>
              <a:rPr lang="ru-RU" b="1" dirty="0" smtClean="0">
                <a:solidFill>
                  <a:srgbClr val="C00000"/>
                </a:solidFill>
              </a:rPr>
              <a:t>Многопрофильный санаторий «Нижние Серги» </a:t>
            </a:r>
          </a:p>
          <a:p>
            <a:pPr marL="342900" indent="-342900" algn="ctr"/>
            <a:r>
              <a:rPr lang="ru-RU" dirty="0" smtClean="0"/>
              <a:t>- одно из крупнейших здравниц Урала и пользуется большой популярностью.</a:t>
            </a:r>
          </a:p>
          <a:p>
            <a:pPr marL="342900" indent="-342900" algn="ctr"/>
            <a:r>
              <a:rPr lang="ru-RU" dirty="0" smtClean="0">
                <a:solidFill>
                  <a:srgbClr val="FF0000"/>
                </a:solidFill>
              </a:rPr>
              <a:t>Оздоровление – до 4000 человек в год. </a:t>
            </a:r>
          </a:p>
          <a:p>
            <a:pPr marL="342900" indent="-342900" algn="ctr"/>
            <a:endParaRPr lang="ru-RU" dirty="0" smtClean="0">
              <a:solidFill>
                <a:srgbClr val="FF0000"/>
              </a:solidFill>
            </a:endParaRPr>
          </a:p>
          <a:p>
            <a:pPr marL="342900" indent="-342900" algn="ctr">
              <a:buAutoNum type="arabicPeriod" startAt="5"/>
            </a:pPr>
            <a:r>
              <a:rPr lang="ru-RU" b="1" dirty="0" smtClean="0">
                <a:solidFill>
                  <a:srgbClr val="C00000"/>
                </a:solidFill>
              </a:rPr>
              <a:t>Природный парк «Оленьи ручьи». </a:t>
            </a:r>
          </a:p>
          <a:p>
            <a:pPr marL="342900" indent="-342900" algn="ctr"/>
            <a:r>
              <a:rPr lang="ru-RU" dirty="0" smtClean="0"/>
              <a:t>Ежегодное количество  посетителей           </a:t>
            </a:r>
          </a:p>
          <a:p>
            <a:pPr algn="ctr"/>
            <a:r>
              <a:rPr lang="ru-RU" dirty="0" smtClean="0"/>
              <a:t>Парка – </a:t>
            </a:r>
            <a:r>
              <a:rPr lang="ru-RU" dirty="0" smtClean="0">
                <a:solidFill>
                  <a:srgbClr val="FF0000"/>
                </a:solidFill>
              </a:rPr>
              <a:t>около 80 тыс. человек. </a:t>
            </a: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14290"/>
            <a:ext cx="8572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Основные предприятия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Придомовая территория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85794"/>
            <a:ext cx="850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рамках муниципальной программы </a:t>
            </a:r>
          </a:p>
          <a:p>
            <a:pPr algn="ctr"/>
            <a:r>
              <a:rPr lang="ru-RU" sz="2000" b="1" i="1" dirty="0" smtClean="0"/>
              <a:t>«Комплексное благоустройство дворовых территорий Нижнесергинского городского поселения» - «Тысяча дворов» </a:t>
            </a:r>
          </a:p>
          <a:p>
            <a:pPr algn="ctr"/>
            <a:r>
              <a:rPr lang="ru-RU" sz="2000" dirty="0" smtClean="0"/>
              <a:t>на 2011-2015 годы, </a:t>
            </a:r>
          </a:p>
          <a:p>
            <a:pPr algn="ctr"/>
            <a:r>
              <a:rPr lang="ru-RU" sz="2000" dirty="0" smtClean="0"/>
              <a:t>осуществлена установка 3 детских дворовых площадок,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стоимостью  ОБ - 1200 тыс. руб., МБ - 784,9 тыс. руб. (100%).</a:t>
            </a:r>
          </a:p>
        </p:txBody>
      </p:sp>
      <p:pic>
        <p:nvPicPr>
          <p:cNvPr id="8194" name="Picture 2" descr="C:\Users\Татьяна\Desktop\Работа\ФОТО для отчёта главы\инет\66a9e4554d3507e2de6cb964fa377a5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143248"/>
            <a:ext cx="3786214" cy="30003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6" name="Picture 4" descr="C:\Users\Татьяна\Desktop\Работа\ФОТО для отчёта главы\инет\chg-beregovaya-dvor_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143248"/>
            <a:ext cx="3813180" cy="30003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Иные мероприятия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819486"/>
              </p:ext>
            </p:extLst>
          </p:nvPr>
        </p:nvGraphicFramePr>
        <p:xfrm>
          <a:off x="406400" y="934720"/>
          <a:ext cx="6908800" cy="2001520"/>
        </p:xfrm>
        <a:graphic>
          <a:graphicData uri="http://schemas.openxmlformats.org/drawingml/2006/table">
            <a:tbl>
              <a:tblPr/>
              <a:tblGrid>
                <a:gridCol w="3891280"/>
                <a:gridCol w="1463040"/>
                <a:gridCol w="1554480"/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Устройство ледовых городков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шт.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Выполнено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Установка камер видеонаблюдения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шт.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Выполнено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пожарных гидрантов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шт.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Выполнено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муниципального  жилищного фонда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квартира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Выполнено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18" name="Picture 2" descr="C:\Users\Татьяна\Desktop\Работа\ФОТО для отчёта главы\инет\8440bashen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714752"/>
            <a:ext cx="3798779" cy="26432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219" name="Picture 3" descr="C:\Users\Татьяна\Desktop\Работа\ФОТО для отчёта главы\инет\177733140151b55d8f41bb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714752"/>
            <a:ext cx="4214842" cy="26432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4000504"/>
            <a:ext cx="4286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accent2"/>
                </a:solidFill>
              </a:rPr>
              <a:t>Зелёное (садово-парковое) хозяйство:</a:t>
            </a:r>
          </a:p>
          <a:p>
            <a:pPr algn="ctr"/>
            <a:r>
              <a:rPr lang="ru-RU" sz="2400" dirty="0" err="1" smtClean="0"/>
              <a:t>Кронирование</a:t>
            </a:r>
            <a:r>
              <a:rPr lang="ru-RU" sz="2400" dirty="0" smtClean="0"/>
              <a:t> тополей, вывоз обрезки-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80 ед.  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Иные мероприятия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Татьяна\Desktop\Работа\ФОТО для отчёта главы\инет\article-1395129645-65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4000528" cy="26432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TextBox 5"/>
          <p:cNvSpPr txBox="1"/>
          <p:nvPr/>
        </p:nvSpPr>
        <p:spPr>
          <a:xfrm>
            <a:off x="4572000" y="1000108"/>
            <a:ext cx="4286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accent2"/>
                </a:solidFill>
              </a:rPr>
              <a:t>Санитарная очистка и уборка территории</a:t>
            </a:r>
            <a:r>
              <a:rPr lang="ru-RU" sz="2400" b="1" i="1" dirty="0" smtClean="0">
                <a:solidFill>
                  <a:schemeClr val="accent2"/>
                </a:solidFill>
              </a:rPr>
              <a:t>: </a:t>
            </a:r>
          </a:p>
          <a:p>
            <a:pPr algn="ctr"/>
            <a:r>
              <a:rPr lang="ru-RU" sz="2400" dirty="0" smtClean="0"/>
              <a:t>Содержание городских улиц - </a:t>
            </a:r>
            <a:r>
              <a:rPr lang="ru-RU" sz="2400" b="1" i="1" dirty="0" smtClean="0">
                <a:solidFill>
                  <a:srgbClr val="C00000"/>
                </a:solidFill>
              </a:rPr>
              <a:t>772,0 тыс. руб.</a:t>
            </a:r>
          </a:p>
          <a:p>
            <a:pPr algn="ctr"/>
            <a:r>
              <a:rPr lang="ru-RU" sz="2400" dirty="0" smtClean="0"/>
              <a:t> Ремонт контейнерных площадок – </a:t>
            </a:r>
            <a:r>
              <a:rPr lang="ru-RU" sz="2400" b="1" i="1" dirty="0" smtClean="0">
                <a:solidFill>
                  <a:srgbClr val="C00000"/>
                </a:solidFill>
              </a:rPr>
              <a:t>115,0 тыс. руб.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Татьяна\Desktop\Работа\ФОТО для отчёта главы\инет\700[1476].jpg.watermark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643314"/>
            <a:ext cx="3920119" cy="28575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Иные мероприятия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642918"/>
            <a:ext cx="45720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ru-RU" b="1" i="1" u="sng" dirty="0" smtClean="0"/>
              <a:t>Уличное освещение: </a:t>
            </a:r>
          </a:p>
          <a:p>
            <a:pPr algn="ctr" hangingPunct="0"/>
            <a:r>
              <a:rPr lang="ru-RU" sz="1600" i="1" dirty="0" smtClean="0"/>
              <a:t>Произведен ремонт уличного освещения </a:t>
            </a:r>
          </a:p>
          <a:p>
            <a:pPr algn="ctr" hangingPunct="0"/>
            <a:r>
              <a:rPr lang="ru-RU" sz="1600" i="1" dirty="0" smtClean="0"/>
              <a:t>с прокладкой новых линий, заменой ламп, светильников в 2 этапа:</a:t>
            </a:r>
          </a:p>
          <a:p>
            <a:pPr marL="342900" indent="-342900" algn="ctr" hangingPunct="0">
              <a:buAutoNum type="arabicPeriod"/>
            </a:pPr>
            <a:r>
              <a:rPr lang="ru-RU" sz="1600" b="1" i="1" dirty="0" smtClean="0">
                <a:solidFill>
                  <a:schemeClr val="accent2"/>
                </a:solidFill>
              </a:rPr>
              <a:t>С 01.07по 01.08 по улицам: </a:t>
            </a:r>
            <a:r>
              <a:rPr lang="ru-RU" sz="1600" dirty="0" err="1" smtClean="0"/>
              <a:t>Бажукова</a:t>
            </a:r>
            <a:r>
              <a:rPr lang="ru-RU" sz="1600" dirty="0" smtClean="0"/>
              <a:t>, </a:t>
            </a:r>
          </a:p>
          <a:p>
            <a:pPr marL="342900" indent="-342900" algn="ctr" hangingPunct="0"/>
            <a:r>
              <a:rPr lang="ru-RU" sz="1600" dirty="0" smtClean="0"/>
              <a:t>22 Партсъезда, Уральская, Чапаева, Титова, </a:t>
            </a:r>
          </a:p>
          <a:p>
            <a:pPr marL="342900" indent="-342900" algn="ctr" hangingPunct="0"/>
            <a:r>
              <a:rPr lang="ru-RU" sz="1600" dirty="0" smtClean="0"/>
              <a:t>Отдыха. Геологов, Чкалова, Мира, Свободы. Победы, Советская, Ленина, Пролетарская, Гагарина, Коммуны, Жукова.</a:t>
            </a:r>
          </a:p>
          <a:p>
            <a:pPr algn="ctr"/>
            <a:r>
              <a:rPr lang="ru-RU" sz="1600" b="1" i="1" dirty="0" smtClean="0">
                <a:solidFill>
                  <a:schemeClr val="accent2"/>
                </a:solidFill>
              </a:rPr>
              <a:t>2. С 01.11.2014г. по 07.11.2014г по улицам: </a:t>
            </a:r>
            <a:r>
              <a:rPr lang="ru-RU" sz="1600" dirty="0" smtClean="0"/>
              <a:t>Горная, Школьная, Свердлова, Металлургов, </a:t>
            </a:r>
          </a:p>
          <a:p>
            <a:pPr algn="ctr"/>
            <a:r>
              <a:rPr lang="ru-RU" sz="1600" dirty="0" smtClean="0"/>
              <a:t>Мира, Степана Разина, Буденного, </a:t>
            </a:r>
          </a:p>
          <a:p>
            <a:pPr algn="ctr"/>
            <a:r>
              <a:rPr lang="ru-RU" sz="1600" dirty="0" smtClean="0"/>
              <a:t>Володарского, Дачная, Азина.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747,7 тыс. руб.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876" y="3286124"/>
            <a:ext cx="4429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Уборка несанкционированных </a:t>
            </a:r>
          </a:p>
          <a:p>
            <a:pPr algn="ctr"/>
            <a:r>
              <a:rPr lang="ru-RU" b="1" i="1" dirty="0" smtClean="0"/>
              <a:t>свалок:</a:t>
            </a:r>
          </a:p>
          <a:p>
            <a:pPr lvl="0" algn="ctr"/>
            <a:r>
              <a:rPr lang="ru-RU" b="1" i="1" dirty="0" smtClean="0">
                <a:solidFill>
                  <a:schemeClr val="accent2"/>
                </a:solidFill>
              </a:rPr>
              <a:t>34 квартал </a:t>
            </a:r>
            <a:r>
              <a:rPr lang="ru-RU" dirty="0" err="1" smtClean="0"/>
              <a:t>Бардымского</a:t>
            </a:r>
            <a:r>
              <a:rPr lang="ru-RU" dirty="0" smtClean="0"/>
              <a:t> </a:t>
            </a:r>
            <a:r>
              <a:rPr lang="ru-RU" dirty="0" err="1" smtClean="0"/>
              <a:t>участкого</a:t>
            </a:r>
            <a:r>
              <a:rPr lang="ru-RU" dirty="0" smtClean="0"/>
              <a:t> лесничества, </a:t>
            </a:r>
            <a:r>
              <a:rPr lang="ru-RU" b="1" i="1" dirty="0" smtClean="0"/>
              <a:t>площадью </a:t>
            </a:r>
          </a:p>
          <a:p>
            <a:pPr lvl="0" algn="ctr"/>
            <a:r>
              <a:rPr lang="ru-RU" b="1" i="1" dirty="0" smtClean="0"/>
              <a:t>619 м2 – вывезено 163 м3</a:t>
            </a:r>
          </a:p>
          <a:p>
            <a:pPr lvl="0" algn="ctr"/>
            <a:r>
              <a:rPr lang="ru-RU" b="1" i="1" dirty="0" smtClean="0">
                <a:solidFill>
                  <a:schemeClr val="accent2"/>
                </a:solidFill>
              </a:rPr>
              <a:t>23 квартал </a:t>
            </a:r>
            <a:r>
              <a:rPr lang="ru-RU" dirty="0" err="1" smtClean="0"/>
              <a:t>Бардымского</a:t>
            </a:r>
            <a:r>
              <a:rPr lang="ru-RU" dirty="0" smtClean="0"/>
              <a:t> </a:t>
            </a:r>
            <a:r>
              <a:rPr lang="ru-RU" dirty="0" err="1" smtClean="0"/>
              <a:t>участкого</a:t>
            </a:r>
            <a:r>
              <a:rPr lang="ru-RU" dirty="0" smtClean="0"/>
              <a:t> лесничества, площадью </a:t>
            </a:r>
          </a:p>
          <a:p>
            <a:pPr lvl="0" algn="ctr"/>
            <a:r>
              <a:rPr lang="ru-RU" b="1" i="1" dirty="0" smtClean="0">
                <a:solidFill>
                  <a:schemeClr val="accent2"/>
                </a:solidFill>
              </a:rPr>
              <a:t>755 м2 – вывезено 185 м3</a:t>
            </a:r>
          </a:p>
          <a:p>
            <a:pPr algn="ctr"/>
            <a:r>
              <a:rPr lang="ru-RU" dirty="0" smtClean="0"/>
              <a:t>ул. Уральская, около входа в коллективный сад, </a:t>
            </a:r>
            <a:r>
              <a:rPr lang="ru-RU" i="1" dirty="0" smtClean="0"/>
              <a:t>площадью 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43 м2 – вывезено 18м3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320,0 тыс. руб.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Татьяна\Desktop\Работа\ФОТО для отчёта главы\инет\939941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857232"/>
            <a:ext cx="3919839" cy="24288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098" name="Picture 2" descr="C:\Users\Татьяна\Desktop\Работа\ФОТО для отчёта главы\инет\uss-70-1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256"/>
            <a:ext cx="4429156" cy="22780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Иные мероприятия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6314" y="4071942"/>
            <a:ext cx="38576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/>
              <a:t>Содержание и развитие малых архитектурных форм: </a:t>
            </a:r>
          </a:p>
          <a:p>
            <a:pPr algn="ctr"/>
            <a:r>
              <a:rPr lang="ru-RU" sz="2000" i="1" dirty="0" smtClean="0"/>
              <a:t>памятников, оград.</a:t>
            </a:r>
          </a:p>
          <a:p>
            <a:pPr algn="ctr"/>
            <a:r>
              <a:rPr lang="ru-RU" sz="2000" i="1" dirty="0" smtClean="0"/>
              <a:t>Ремонт памятников, обелисков </a:t>
            </a:r>
          </a:p>
          <a:p>
            <a:pPr algn="ctr"/>
            <a:r>
              <a:rPr lang="ru-RU" sz="2000" i="1" dirty="0" smtClean="0"/>
              <a:t>1 объект - 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 90,0 тыс. руб.</a:t>
            </a:r>
            <a:endParaRPr lang="ru-RU" sz="2000" b="1" i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876" y="928670"/>
            <a:ext cx="41434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/>
              <a:t>Содержание пляжей, кладбищ и прочих видов благоустройства: </a:t>
            </a:r>
            <a:r>
              <a:rPr lang="ru-RU" sz="2000" dirty="0" smtClean="0"/>
              <a:t>Круглогодично вывозится мусор из контейнера расположенного при входе на кладбище. </a:t>
            </a:r>
          </a:p>
          <a:p>
            <a:pPr algn="ctr"/>
            <a:r>
              <a:rPr lang="ru-RU" sz="2000" b="1" i="1" dirty="0" smtClean="0"/>
              <a:t>Вывезено 213 м3 мусора. 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173,0 тыс. руб.</a:t>
            </a:r>
            <a:endParaRPr lang="ru-RU" sz="2000" b="1" i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857232"/>
            <a:ext cx="43577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ru-RU" b="1" i="1" u="sng" dirty="0" smtClean="0"/>
              <a:t>Охрана  нового  кладбища:</a:t>
            </a:r>
          </a:p>
          <a:p>
            <a:pPr algn="ctr"/>
            <a:r>
              <a:rPr lang="ru-RU" dirty="0" smtClean="0"/>
              <a:t>с 01.06.2014 г. в штат МБУ «Служба городского хозяйства и благоустройства» принят сторож </a:t>
            </a:r>
          </a:p>
          <a:p>
            <a:pPr algn="ctr"/>
            <a:r>
              <a:rPr lang="ru-RU" dirty="0" smtClean="0"/>
              <a:t>на 0,5 ставки, для охраны территории «Нового кладбища», расположенного между населенными пунктами </a:t>
            </a:r>
          </a:p>
          <a:p>
            <a:pPr algn="ctr"/>
            <a:r>
              <a:rPr lang="ru-RU" dirty="0" smtClean="0"/>
              <a:t>г. Нижние Серги и р.п. </a:t>
            </a:r>
            <a:r>
              <a:rPr lang="ru-RU" dirty="0" err="1" smtClean="0"/>
              <a:t>Атиг</a:t>
            </a:r>
            <a:r>
              <a:rPr lang="ru-RU" dirty="0" smtClean="0"/>
              <a:t> -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</a:rPr>
              <a:t>63,8 тыс. руб.</a:t>
            </a:r>
            <a:endParaRPr lang="ru-RU" sz="2000" b="1" i="1" dirty="0">
              <a:solidFill>
                <a:schemeClr val="accent2"/>
              </a:solidFill>
            </a:endParaRPr>
          </a:p>
        </p:txBody>
      </p:sp>
      <p:pic>
        <p:nvPicPr>
          <p:cNvPr id="5122" name="Picture 2" descr="C:\Users\Татьяна\Desktop\Работа\ФОТО для отчёта главы\НОВЫЕ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00438"/>
            <a:ext cx="4500594" cy="30702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Природоохранные мероприятия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4143380"/>
            <a:ext cx="8358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/>
              <a:t>Места захоронения</a:t>
            </a:r>
          </a:p>
          <a:p>
            <a:pPr algn="ctr"/>
            <a:endParaRPr lang="ru-RU" b="1" i="1" dirty="0" smtClean="0"/>
          </a:p>
          <a:p>
            <a:pPr algn="ctr"/>
            <a:r>
              <a:rPr lang="ru-RU" dirty="0" smtClean="0"/>
              <a:t>Для  размещения нового городского кладбища 12.08.2014 года  осуществлен перевод из категории земель сельскохозяйственного значения в категорию земель особо охраняемых территорий и объектов. </a:t>
            </a:r>
          </a:p>
          <a:p>
            <a:pPr algn="ctr"/>
            <a:r>
              <a:rPr lang="ru-RU" dirty="0" smtClean="0"/>
              <a:t>В 2015 году планируется  осуществить регистрацию права пользования данным земельным участком.</a:t>
            </a:r>
          </a:p>
          <a:p>
            <a:pPr algn="ctr"/>
            <a:endParaRPr lang="ru-RU" dirty="0"/>
          </a:p>
        </p:txBody>
      </p:sp>
      <p:pic>
        <p:nvPicPr>
          <p:cNvPr id="4098" name="Picture 2" descr="C:\Users\Татьяна\Desktop\Работа\ФОТО для отчёта главы\инет\S3020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000108"/>
            <a:ext cx="3439605" cy="27146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TextBox 4"/>
          <p:cNvSpPr txBox="1"/>
          <p:nvPr/>
        </p:nvSpPr>
        <p:spPr>
          <a:xfrm>
            <a:off x="357158" y="928670"/>
            <a:ext cx="49292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соответствии с планом мероприятий по выполнению программы "Экологическая безопасность Нижнесергинского городского поселения на 2014-2017 годы осуществлен анализ 5 нецентрализованных  источников воды (колодцев) на сумму 9,2 тыс. руб. средств местного бюджета с целью дальнейшего ремонта данных источников в 2015 году на условиях </a:t>
            </a:r>
            <a:r>
              <a:rPr lang="ru-RU" dirty="0" err="1" smtClean="0"/>
              <a:t>софинансирования</a:t>
            </a:r>
            <a:r>
              <a:rPr lang="ru-RU" dirty="0" smtClean="0"/>
              <a:t>  ОБ- 383,0 тыс. </a:t>
            </a:r>
            <a:r>
              <a:rPr lang="ru-RU" dirty="0" err="1" smtClean="0"/>
              <a:t>руб</a:t>
            </a:r>
            <a:r>
              <a:rPr lang="ru-RU" dirty="0" smtClean="0"/>
              <a:t>, МБ- 183,0 тыс. руб.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pull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Социальное обслуживание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85794"/>
            <a:ext cx="83582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Органами социальной защиты населения в течение 2014 года </a:t>
            </a:r>
            <a:r>
              <a:rPr lang="ru-RU" sz="2000" dirty="0" smtClean="0"/>
              <a:t>продолжалась работа по реализации ряда федеральных законов социальной направленности. Увеличены объемы бюджетных ассигнований на выполнение федеральных и областных законов социальной направленности, финансирование которых производится своевременно и в полном объёме. Задержки по выплатам нет.  </a:t>
            </a:r>
            <a:r>
              <a:rPr lang="ru-RU" sz="2000" b="1" i="1" dirty="0" smtClean="0"/>
              <a:t>Ветераны и инвалиды </a:t>
            </a:r>
            <a:r>
              <a:rPr lang="ru-RU" sz="2000" dirty="0" smtClean="0"/>
              <a:t>получают законодательно установленные </a:t>
            </a:r>
            <a:r>
              <a:rPr lang="ru-RU" sz="2000" b="1" i="1" dirty="0" smtClean="0"/>
              <a:t>льготы по проезду, по оплате жилищно-коммунальных услуг и услуг связи, обеспечению бесплатными лекарствами и лечению в санаторно-курортных учреждениях.</a:t>
            </a:r>
          </a:p>
          <a:p>
            <a:pPr algn="ctr"/>
            <a:endParaRPr lang="ru-RU" sz="2000" dirty="0"/>
          </a:p>
        </p:txBody>
      </p:sp>
      <p:pic>
        <p:nvPicPr>
          <p:cNvPr id="5122" name="Picture 2" descr="C:\Users\Татьяна\Desktop\Работа\ФОТО для отчёта главы\инет\image14061090784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000504"/>
            <a:ext cx="3071834" cy="23574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123" name="Picture 3" descr="C:\Users\Татьяна\Desktop\Работа\ФОТО для отчёта главы\инет\vetera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000504"/>
            <a:ext cx="3143272" cy="23574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Общая характеристика преступности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8429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 Мониторинг преступности в целом и  преступности несовершеннолетних </a:t>
            </a:r>
          </a:p>
          <a:p>
            <a:pPr algn="ctr"/>
            <a:r>
              <a:rPr lang="ru-RU" i="1" dirty="0" smtClean="0"/>
              <a:t>за 2014 года  указывает на  значительное снижение зарегистрированных преступлений по сравнению с аналогичным периодом прошлого года</a:t>
            </a:r>
            <a:endParaRPr lang="ru-RU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643050"/>
          <a:ext cx="8643999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2595"/>
                <a:gridCol w="1035351"/>
                <a:gridCol w="1035351"/>
                <a:gridCol w="1213445"/>
                <a:gridCol w="8572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 месяц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Всего зарегистрировано преступлений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158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140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11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-11,4</a:t>
                      </a:r>
                      <a:endParaRPr lang="ru-RU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уровень преступности на 10 тыс.человек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135,2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-17,4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тяжких и особо тяжких преступлений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-6,1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совершенных в общественных местах и на улицах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 Преступлений по видам:</a:t>
                      </a:r>
                    </a:p>
                    <a:p>
                      <a:pPr algn="ctr"/>
                      <a:r>
                        <a:rPr kumimoji="0"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а) убийств</a:t>
                      </a:r>
                    </a:p>
                    <a:p>
                      <a:pPr algn="ctr"/>
                      <a:r>
                        <a:rPr kumimoji="0"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б)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тяжких телесных повреждений</a:t>
                      </a:r>
                      <a:endParaRPr lang="ru-RU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0,0</a:t>
                      </a:r>
                    </a:p>
                    <a:p>
                      <a:pPr algn="ctr"/>
                      <a:r>
                        <a:rPr lang="ru-RU" dirty="0" smtClean="0"/>
                        <a:t>800,0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в) изнасилований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г) грабежей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100,0</a:t>
                      </a:r>
                    </a:p>
                    <a:p>
                      <a:pPr algn="ctr"/>
                      <a:r>
                        <a:rPr lang="ru-RU" dirty="0" smtClean="0"/>
                        <a:t>-25,0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разбойных нападений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е) краж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-100,0</a:t>
                      </a:r>
                    </a:p>
                    <a:p>
                      <a:pPr algn="ctr"/>
                      <a:r>
                        <a:rPr lang="ru-RU" dirty="0" smtClean="0"/>
                        <a:t>-15,6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Общая характеристика преступности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1071546"/>
          <a:ext cx="8643997" cy="4859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471"/>
                <a:gridCol w="1071570"/>
                <a:gridCol w="1000132"/>
                <a:gridCol w="1071570"/>
                <a:gridCol w="857254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Показатели</a:t>
                      </a:r>
                    </a:p>
                    <a:p>
                      <a:pPr algn="ctr"/>
                      <a:r>
                        <a:rPr kumimoji="0" lang="ru-RU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/>
                          </a:solidFill>
                        </a:rPr>
                        <a:t>2013 г.</a:t>
                      </a:r>
                      <a:endParaRPr lang="ru-RU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/>
                          </a:solidFill>
                        </a:rPr>
                        <a:t>2014 г.</a:t>
                      </a:r>
                      <a:endParaRPr lang="ru-RU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tx1"/>
                          </a:solidFill>
                        </a:rPr>
                        <a:t>За месяц</a:t>
                      </a:r>
                      <a:endParaRPr lang="ru-RU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7054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ж) хулиганств</a:t>
                      </a:r>
                    </a:p>
                    <a:p>
                      <a:pPr algn="ctr"/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наркотики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-100,0</a:t>
                      </a:r>
                    </a:p>
                    <a:p>
                      <a:pPr algn="ctr"/>
                      <a:r>
                        <a:rPr lang="ru-RU" dirty="0" smtClean="0"/>
                        <a:t>-0</a:t>
                      </a:r>
                      <a:endParaRPr lang="ru-RU" dirty="0"/>
                    </a:p>
                  </a:txBody>
                  <a:tcPr/>
                </a:tc>
              </a:tr>
              <a:tr h="651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и) угоны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к)</a:t>
                      </a:r>
                      <a:r>
                        <a:rPr lang="ru-RU" sz="1800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ДТП</a:t>
                      </a:r>
                      <a:endParaRPr lang="ru-RU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</a:p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-66,7</a:t>
                      </a:r>
                    </a:p>
                    <a:p>
                      <a:pPr algn="ctr"/>
                      <a:r>
                        <a:rPr lang="ru-RU" dirty="0" smtClean="0"/>
                        <a:t>-72,7</a:t>
                      </a:r>
                      <a:endParaRPr lang="ru-RU" dirty="0"/>
                    </a:p>
                  </a:txBody>
                  <a:tcPr/>
                </a:tc>
              </a:tr>
              <a:tr h="55542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Экономических  преступлений</a:t>
                      </a:r>
                    </a:p>
                    <a:p>
                      <a:pPr algn="ctr"/>
                      <a:r>
                        <a:rPr kumimoji="0" lang="ru-RU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r>
                        <a:rPr kumimoji="0" lang="ru-RU" sz="18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Разрешено преступлений</a:t>
                      </a:r>
                      <a:endParaRPr lang="ru-RU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</a:t>
                      </a:r>
                    </a:p>
                    <a:p>
                      <a:pPr algn="ctr"/>
                      <a:r>
                        <a:rPr lang="ru-RU" dirty="0" smtClean="0"/>
                        <a:t>99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</a:p>
                    <a:p>
                      <a:pPr algn="ctr"/>
                      <a:r>
                        <a:rPr lang="ru-RU" dirty="0" smtClean="0"/>
                        <a:t>87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</a:t>
                      </a:r>
                    </a:p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-57,1</a:t>
                      </a:r>
                    </a:p>
                    <a:p>
                      <a:pPr algn="ctr"/>
                      <a:r>
                        <a:rPr lang="ru-RU" dirty="0" smtClean="0"/>
                        <a:t>-12,1</a:t>
                      </a:r>
                      <a:endParaRPr lang="ru-RU" dirty="0"/>
                    </a:p>
                  </a:txBody>
                  <a:tcPr/>
                </a:tc>
              </a:tr>
              <a:tr h="7054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1.3. Приостановлено по п.1-3 ст.208 УПК РФ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1.4. % раскрываемости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</a:t>
                      </a:r>
                    </a:p>
                    <a:p>
                      <a:pPr algn="ctr"/>
                      <a:r>
                        <a:rPr lang="ru-RU" dirty="0" smtClean="0"/>
                        <a:t>64,7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</a:t>
                      </a:r>
                    </a:p>
                    <a:p>
                      <a:pPr algn="ctr"/>
                      <a:r>
                        <a:rPr lang="ru-RU" dirty="0" smtClean="0"/>
                        <a:t>64,0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-9,3</a:t>
                      </a:r>
                    </a:p>
                    <a:p>
                      <a:pPr algn="ctr"/>
                      <a:r>
                        <a:rPr lang="ru-RU" dirty="0" smtClean="0"/>
                        <a:t>0,7</a:t>
                      </a:r>
                      <a:endParaRPr lang="ru-RU" dirty="0"/>
                    </a:p>
                  </a:txBody>
                  <a:tcPr/>
                </a:tc>
              </a:tr>
              <a:tr h="7054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Преступления по линии КМ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а) разрешено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76</a:t>
                      </a:r>
                    </a:p>
                    <a:p>
                      <a:pPr algn="ctr"/>
                      <a:r>
                        <a:rPr lang="ru-RU" dirty="0" smtClean="0"/>
                        <a:t>47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64</a:t>
                      </a:r>
                    </a:p>
                    <a:p>
                      <a:pPr algn="ctr"/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</a:p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-15,8</a:t>
                      </a:r>
                    </a:p>
                    <a:p>
                      <a:pPr algn="ctr"/>
                      <a:r>
                        <a:rPr lang="ru-RU" dirty="0" smtClean="0"/>
                        <a:t>-12,8</a:t>
                      </a:r>
                      <a:endParaRPr lang="ru-RU" dirty="0"/>
                    </a:p>
                  </a:txBody>
                  <a:tcPr/>
                </a:tc>
              </a:tr>
              <a:tr h="7054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б) приостановлено по п.1-3 УПК РФ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в) % раскрываемости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</a:t>
                      </a:r>
                    </a:p>
                    <a:p>
                      <a:pPr algn="ctr"/>
                      <a:r>
                        <a:rPr lang="ru-RU" dirty="0" smtClean="0"/>
                        <a:t>67,1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</a:t>
                      </a:r>
                    </a:p>
                    <a:p>
                      <a:pPr algn="ctr"/>
                      <a:r>
                        <a:rPr lang="ru-RU" dirty="0" smtClean="0"/>
                        <a:t>64,1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-3,1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Общая характеристика преступности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928670"/>
          <a:ext cx="8501122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172"/>
                <a:gridCol w="1018238"/>
                <a:gridCol w="1018238"/>
                <a:gridCol w="1193388"/>
                <a:gridCol w="84308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 месяц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Зарегистрировано преступлений по линии МОБ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82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76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7,0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-7,3</a:t>
                      </a:r>
                      <a:endParaRPr lang="ru-RU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а) разрешено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б) приостановлено по п.1-3 УПК РФ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</a:t>
                      </a:r>
                    </a:p>
                    <a:p>
                      <a:pPr algn="ctr"/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</a:t>
                      </a:r>
                    </a:p>
                    <a:p>
                      <a:pPr algn="ctr"/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</a:p>
                    <a:p>
                      <a:pPr algn="ctr"/>
                      <a:r>
                        <a:rPr lang="ru-RU" dirty="0" smtClean="0"/>
                        <a:t>4,0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-11,5</a:t>
                      </a:r>
                    </a:p>
                    <a:p>
                      <a:pPr algn="ctr"/>
                      <a:r>
                        <a:rPr lang="ru-RU" dirty="0" smtClean="0"/>
                        <a:t>-16,1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в) % раскрываемости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62,7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63,9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5. Преступления совершены: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а) несовершеннолетними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500,0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б) ранее совершавшими преступления</a:t>
                      </a:r>
                      <a:endParaRPr lang="ru-RU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-31,6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в)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группе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г) в состоянии опьянения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27,6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7158" y="4929198"/>
            <a:ext cx="50006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настоящее время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предупреждение преступности представляет собой сложный комплекс разнообразных мер   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        упреждающего воздействия. </a:t>
            </a:r>
            <a:r>
              <a:rPr lang="ru-RU" sz="2000" i="1" dirty="0" smtClean="0"/>
              <a:t>	</a:t>
            </a:r>
          </a:p>
        </p:txBody>
      </p:sp>
      <p:pic>
        <p:nvPicPr>
          <p:cNvPr id="9218" name="Picture 2" descr="C:\Users\Татьяна\Desktop\Работа\ФОТО для отчёта главы\инет\242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929198"/>
            <a:ext cx="3214710" cy="17145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1142984"/>
            <a:ext cx="814393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</a:t>
            </a:r>
            <a:r>
              <a:rPr lang="ru-RU" sz="2000" b="1" i="1" dirty="0" smtClean="0"/>
              <a:t>На территории Нижнесергинского городского поселения действуют:</a:t>
            </a:r>
          </a:p>
          <a:p>
            <a:pPr algn="ctr"/>
            <a:endParaRPr lang="ru-RU" dirty="0" smtClean="0"/>
          </a:p>
          <a:p>
            <a:pPr marL="342900" lvl="0" indent="-342900" algn="ctr">
              <a:buAutoNum type="arabicPeriod"/>
            </a:pPr>
            <a:r>
              <a:rPr lang="ru-RU" b="1" dirty="0" smtClean="0"/>
              <a:t>Две</a:t>
            </a:r>
            <a:r>
              <a:rPr lang="ru-RU" b="1" i="1" dirty="0" smtClean="0"/>
              <a:t> общественные организации</a:t>
            </a:r>
            <a:r>
              <a:rPr lang="ru-RU" i="1" dirty="0" smtClean="0"/>
              <a:t>:</a:t>
            </a:r>
          </a:p>
          <a:p>
            <a:pPr marL="342900" lvl="0" indent="-342900" algn="ctr">
              <a:buAutoNum type="arabicPeriod"/>
            </a:pPr>
            <a:endParaRPr lang="ru-RU" dirty="0" smtClean="0"/>
          </a:p>
          <a:p>
            <a:pPr lvl="0" algn="ctr">
              <a:buFont typeface="Wingdings" pitchFamily="2" charset="2"/>
              <a:buChar char="Ø"/>
            </a:pPr>
            <a:r>
              <a:rPr lang="ru-RU" dirty="0" smtClean="0"/>
              <a:t>       Некоммерческое общественное объединение </a:t>
            </a:r>
            <a:r>
              <a:rPr lang="ru-RU" dirty="0" smtClean="0">
                <a:solidFill>
                  <a:srgbClr val="FF0000"/>
                </a:solidFill>
              </a:rPr>
              <a:t>«Местное отделение Свердловской  областной общественной организации ветеранов войны, труда, боевых действий, государственной службы, пенсионеров Нижнесергинского городского поселения».  </a:t>
            </a:r>
            <a:r>
              <a:rPr lang="ru-RU" dirty="0" smtClean="0"/>
              <a:t>Данной организации, начиная с 2014 года, предоставляются субсидии из местного бюджета  поселения на  реализацию уставных целей и задач.</a:t>
            </a:r>
          </a:p>
          <a:p>
            <a:pPr lvl="0" algn="ctr">
              <a:buFont typeface="Wingdings" pitchFamily="2" charset="2"/>
              <a:buChar char="Ø"/>
            </a:pPr>
            <a:endParaRPr lang="ru-RU" dirty="0" smtClean="0"/>
          </a:p>
          <a:p>
            <a:pPr lvl="0" algn="ctr">
              <a:buFont typeface="Wingdings" pitchFamily="2" charset="2"/>
              <a:buChar char="Ø"/>
            </a:pPr>
            <a:r>
              <a:rPr lang="ru-RU" dirty="0" smtClean="0"/>
              <a:t>       </a:t>
            </a:r>
            <a:r>
              <a:rPr lang="ru-RU" dirty="0" err="1" smtClean="0"/>
              <a:t>Нижнесергинское</a:t>
            </a:r>
            <a:r>
              <a:rPr lang="ru-RU" dirty="0" smtClean="0"/>
              <a:t> местное отделение Всероссийской общественной организации ветеранов </a:t>
            </a:r>
            <a:r>
              <a:rPr lang="ru-RU" dirty="0" smtClean="0">
                <a:solidFill>
                  <a:srgbClr val="FF0000"/>
                </a:solidFill>
              </a:rPr>
              <a:t>"Боевое братство"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28604"/>
            <a:ext cx="857256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Представлены общественные организации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Профилактика асоциальных явлений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785794"/>
            <a:ext cx="821537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МБУК  </a:t>
            </a:r>
            <a:r>
              <a:rPr lang="ru-RU" b="1" i="1" dirty="0" smtClean="0"/>
              <a:t>«Библиотечно-информационный центр» </a:t>
            </a:r>
          </a:p>
          <a:p>
            <a:r>
              <a:rPr lang="ru-RU" i="1" dirty="0" smtClean="0"/>
              <a:t>в целях профилактики экстремизма и недопущению </a:t>
            </a:r>
          </a:p>
          <a:p>
            <a:r>
              <a:rPr lang="ru-RU" i="1" dirty="0" smtClean="0"/>
              <a:t>конфликтных ситуаций было проведено </a:t>
            </a:r>
          </a:p>
          <a:p>
            <a:r>
              <a:rPr lang="ru-RU" i="1" dirty="0" smtClean="0"/>
              <a:t>15 мероприятий, </a:t>
            </a:r>
            <a:r>
              <a:rPr lang="ru-RU" b="1" i="1" dirty="0" smtClean="0"/>
              <a:t>в них приняло участие </a:t>
            </a:r>
          </a:p>
          <a:p>
            <a:r>
              <a:rPr lang="ru-RU" b="1" i="1" dirty="0" smtClean="0"/>
              <a:t>400 человек, в том числе:</a:t>
            </a:r>
          </a:p>
          <a:p>
            <a:pPr>
              <a:buFont typeface="Wingdings" pitchFamily="2" charset="2"/>
              <a:buChar char="§"/>
            </a:pPr>
            <a:r>
              <a:rPr lang="ru-RU" i="1" dirty="0" smtClean="0"/>
              <a:t>   выставка- беседа </a:t>
            </a:r>
            <a:r>
              <a:rPr lang="ru-RU" b="1" i="1" dirty="0" smtClean="0">
                <a:solidFill>
                  <a:schemeClr val="accent2"/>
                </a:solidFill>
              </a:rPr>
              <a:t>«Терроризм и 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экстремизм – угроза миру»;</a:t>
            </a:r>
          </a:p>
          <a:p>
            <a:pPr>
              <a:buFont typeface="Wingdings" pitchFamily="2" charset="2"/>
              <a:buChar char="§"/>
            </a:pPr>
            <a:r>
              <a:rPr lang="ru-RU" i="1" dirty="0" smtClean="0"/>
              <a:t>   урок толерантности «Толерантность</a:t>
            </a:r>
          </a:p>
          <a:p>
            <a:r>
              <a:rPr lang="ru-RU" i="1" dirty="0" smtClean="0"/>
              <a:t> – путь к миру»;</a:t>
            </a:r>
          </a:p>
          <a:p>
            <a:pPr>
              <a:buFont typeface="Wingdings" pitchFamily="2" charset="2"/>
              <a:buChar char="§"/>
            </a:pPr>
            <a:r>
              <a:rPr lang="ru-RU" i="1" dirty="0" smtClean="0"/>
              <a:t>  День информации 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«Мир добра и открытых сердец»;</a:t>
            </a:r>
          </a:p>
          <a:p>
            <a:pPr>
              <a:buFont typeface="Wingdings" pitchFamily="2" charset="2"/>
              <a:buChar char="§"/>
            </a:pPr>
            <a:r>
              <a:rPr lang="ru-RU" i="1" dirty="0" smtClean="0"/>
              <a:t>  выставка</a:t>
            </a:r>
            <a:r>
              <a:rPr lang="ru-RU" b="1" i="1" dirty="0" smtClean="0"/>
              <a:t> </a:t>
            </a:r>
            <a:r>
              <a:rPr lang="ru-RU" i="1" dirty="0" smtClean="0"/>
              <a:t>«Милосердие без границ»;</a:t>
            </a:r>
          </a:p>
          <a:p>
            <a:endParaRPr lang="ru-RU" i="1" dirty="0" smtClean="0"/>
          </a:p>
          <a:p>
            <a:pPr algn="ctr"/>
            <a:r>
              <a:rPr lang="ru-RU" b="1" i="1" dirty="0" smtClean="0"/>
              <a:t>С целью профилактики асоциальных явлений  администрацией города  ежеквартально проводились заседания:</a:t>
            </a:r>
          </a:p>
          <a:p>
            <a:pPr algn="ctr"/>
            <a:r>
              <a:rPr lang="ru-RU" i="1" dirty="0" smtClean="0"/>
              <a:t>Антитеррористической комиссии ;  Комиссии по профилактике экстремизма;  </a:t>
            </a:r>
            <a:r>
              <a:rPr lang="ru-RU" i="1" dirty="0" err="1" smtClean="0"/>
              <a:t>Антинаркотической</a:t>
            </a:r>
            <a:r>
              <a:rPr lang="ru-RU" i="1" dirty="0" smtClean="0"/>
              <a:t> комиссии; Совета по профилактике безнадзорности и правонарушений  несовершеннолетних и защите их прав; </a:t>
            </a:r>
          </a:p>
          <a:p>
            <a:pPr algn="ctr"/>
            <a:r>
              <a:rPr lang="ru-RU" sz="2400" i="1" dirty="0" smtClean="0"/>
              <a:t> </a:t>
            </a:r>
            <a:r>
              <a:rPr lang="ru-RU" sz="2400" b="1" i="1" dirty="0" smtClean="0">
                <a:solidFill>
                  <a:schemeClr val="accent2"/>
                </a:solidFill>
              </a:rPr>
              <a:t>Профилактические беседы </a:t>
            </a: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</a:rPr>
              <a:t>с родителями и подростками.</a:t>
            </a:r>
          </a:p>
        </p:txBody>
      </p:sp>
      <p:pic>
        <p:nvPicPr>
          <p:cNvPr id="3074" name="Picture 2" descr="C:\Users\Татьяна\Desktop\Работа\ФОТО для отчёта главы\фото к отчету\гиб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500174"/>
            <a:ext cx="4000496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БЛАГОТВОРИТЕЛЬНОСТЬ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По результатам проведенной работы </a:t>
            </a:r>
            <a:r>
              <a:rPr lang="ru-RU" sz="2400" i="1" dirty="0" err="1" smtClean="0"/>
              <a:t>Нижнесергинское</a:t>
            </a:r>
            <a:r>
              <a:rPr lang="ru-RU" sz="2400" i="1" dirty="0" smtClean="0"/>
              <a:t> городское поселение второй год подряд  </a:t>
            </a:r>
            <a:r>
              <a:rPr lang="ru-RU" sz="2400" b="1" i="1" dirty="0" smtClean="0"/>
              <a:t>получило призовое  1 место</a:t>
            </a:r>
            <a:r>
              <a:rPr lang="ru-RU" sz="2400" i="1" dirty="0" smtClean="0"/>
              <a:t> по благотворительной деятельности по Свердловской области в своей подгруппе.</a:t>
            </a:r>
          </a:p>
        </p:txBody>
      </p:sp>
      <p:pic>
        <p:nvPicPr>
          <p:cNvPr id="1026" name="Picture 2" descr="C:\Users\Татьяна\Desktop\Работа\ФОТО для отчёта главы\фото к отчету\благотворительност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357430"/>
            <a:ext cx="6429419" cy="42897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84296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Система образования Нижнесергинского городского поселения  представлена 7 образовательными учреждениями дошкольного, школьного общего и дополнительного образования.</a:t>
            </a:r>
          </a:p>
          <a:p>
            <a:pPr algn="ctr"/>
            <a:r>
              <a:rPr lang="ru-RU" dirty="0" smtClean="0"/>
              <a:t>Количество учащихся в  3-х учреждениях </a:t>
            </a:r>
            <a:r>
              <a:rPr lang="ru-RU" u="sng" dirty="0" smtClean="0"/>
              <a:t>школьного</a:t>
            </a:r>
            <a:r>
              <a:rPr lang="ru-RU" dirty="0" smtClean="0"/>
              <a:t> общего образования </a:t>
            </a:r>
            <a:r>
              <a:rPr lang="ru-RU" sz="2000" b="1" i="1" dirty="0" smtClean="0">
                <a:solidFill>
                  <a:schemeClr val="accent2"/>
                </a:solidFill>
              </a:rPr>
              <a:t>составляет  1125 человек. </a:t>
            </a:r>
          </a:p>
          <a:p>
            <a:pPr algn="ctr"/>
            <a:r>
              <a:rPr lang="ru-RU" u="sng" dirty="0" smtClean="0"/>
              <a:t>Дошкольные</a:t>
            </a:r>
            <a:r>
              <a:rPr lang="ru-RU" dirty="0" smtClean="0"/>
              <a:t> образовательные учреждения( 3 детских сада и группа при общеобразовательной школе № 6) </a:t>
            </a:r>
            <a:r>
              <a:rPr lang="ru-RU" b="1" i="1" dirty="0" smtClean="0">
                <a:solidFill>
                  <a:schemeClr val="accent2"/>
                </a:solidFill>
              </a:rPr>
              <a:t>посещает 573 ребенка.</a:t>
            </a:r>
          </a:p>
          <a:p>
            <a:pPr algn="ctr"/>
            <a:r>
              <a:rPr lang="ru-RU" dirty="0" smtClean="0"/>
              <a:t>Дополнительное образование представлено 2 отделениями: Детская школа искусств  - </a:t>
            </a:r>
            <a:r>
              <a:rPr lang="ru-RU" b="1" i="1" dirty="0" smtClean="0">
                <a:solidFill>
                  <a:schemeClr val="accent2"/>
                </a:solidFill>
              </a:rPr>
              <a:t>19 человек, </a:t>
            </a:r>
            <a:r>
              <a:rPr lang="ru-RU" dirty="0" smtClean="0"/>
              <a:t>Центр детского творчества  - </a:t>
            </a:r>
            <a:r>
              <a:rPr lang="ru-RU" b="1" i="1" dirty="0" smtClean="0">
                <a:solidFill>
                  <a:schemeClr val="accent2"/>
                </a:solidFill>
              </a:rPr>
              <a:t>376 человек. </a:t>
            </a:r>
          </a:p>
        </p:txBody>
      </p:sp>
      <p:pic>
        <p:nvPicPr>
          <p:cNvPr id="2051" name="Picture 3" descr="C:\Users\Татьяна\Desktop\Работа\ФОТО для отчёта главы\фото к отчету\школ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429000"/>
            <a:ext cx="2714644" cy="30718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2" name="Picture 4" descr="C:\Users\Татьяна\Desktop\Работа\ФОТО для отчёта главы\фото к отчету\школа №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429000"/>
            <a:ext cx="2786082" cy="30718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146" name="Picture 2" descr="C:\Users\Татьяна\Desktop\Работа\ФОТО для отчёта главы\НОВЫЕ\Безымянны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429000"/>
            <a:ext cx="2786082" cy="30718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84296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Управлением образования Нижнесергинского муниципального района  проведены мероприятия, связанные с текущим  и капитальным ремонтом зданий и сооружений  </a:t>
            </a:r>
            <a:r>
              <a:rPr lang="ru-RU" sz="2000" b="1" i="1" dirty="0" smtClean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</a:rPr>
              <a:t>на сумму 2331,2 тыс. руб. что составляет 91,6 % </a:t>
            </a: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</a:rPr>
              <a:t>от плана на 2014 год.  </a:t>
            </a:r>
          </a:p>
          <a:p>
            <a:pPr algn="ctr"/>
            <a:r>
              <a:rPr lang="ru-RU" sz="2000" b="1" i="1" dirty="0" smtClean="0"/>
              <a:t>Средняя заработная плата </a:t>
            </a:r>
            <a:r>
              <a:rPr lang="ru-RU" sz="2000" dirty="0" smtClean="0"/>
              <a:t>работников образовательных учреждений на 01.01.2015 г. </a:t>
            </a:r>
            <a:r>
              <a:rPr lang="ru-RU" sz="2400" b="1" i="1" dirty="0" smtClean="0">
                <a:solidFill>
                  <a:schemeClr val="accent2"/>
                </a:solidFill>
              </a:rPr>
              <a:t>составила 21077,5 рублей.</a:t>
            </a:r>
          </a:p>
        </p:txBody>
      </p:sp>
      <p:pic>
        <p:nvPicPr>
          <p:cNvPr id="2050" name="Picture 2" descr="C:\Users\Татьяна\Desktop\Работа\ФОТО для отчёта главы\фото к отчету\школ меро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143248"/>
            <a:ext cx="5256714" cy="35227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ЗДРАВООХРАНЕНИЕ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842968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Населению Нижнесергинского городского поселения медицинскую помощь  оказывает  ГБУЗ СО «</a:t>
            </a:r>
            <a:r>
              <a:rPr lang="ru-RU" sz="2000" b="1" i="1" dirty="0" err="1" smtClean="0"/>
              <a:t>Нижнесергинская</a:t>
            </a:r>
            <a:r>
              <a:rPr lang="ru-RU" sz="2000" b="1" i="1" dirty="0" smtClean="0"/>
              <a:t> ЦРБ»:</a:t>
            </a:r>
          </a:p>
          <a:p>
            <a:pPr algn="ctr"/>
            <a:endParaRPr lang="ru-RU" sz="2000" b="1" i="1" dirty="0" smtClean="0"/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отделение скорой медицинской помощи </a:t>
            </a:r>
          </a:p>
          <a:p>
            <a:r>
              <a:rPr lang="ru-RU" sz="2000" dirty="0" smtClean="0"/>
              <a:t>работает в круглосуточном режиме </a:t>
            </a:r>
          </a:p>
          <a:p>
            <a:r>
              <a:rPr lang="ru-RU" sz="2000" dirty="0" smtClean="0"/>
              <a:t>( 2 фельдшерские бригады в смену);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 поликлиника;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 детская и женская консультации; 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/>
              <a:t>  круглосуточный стационар </a:t>
            </a:r>
          </a:p>
          <a:p>
            <a:r>
              <a:rPr lang="ru-RU" sz="2000" b="1" i="1" dirty="0" smtClean="0"/>
              <a:t>включает в себя: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  терапевтическое отделение, </a:t>
            </a:r>
          </a:p>
          <a:p>
            <a:pPr lvl="0"/>
            <a:r>
              <a:rPr lang="ru-RU" sz="2000" dirty="0" smtClean="0"/>
              <a:t>включая неврологические и </a:t>
            </a:r>
          </a:p>
          <a:p>
            <a:pPr lvl="0"/>
            <a:r>
              <a:rPr lang="ru-RU" sz="2000" dirty="0" smtClean="0"/>
              <a:t>кардиологические койки;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хирургическое отделение, включая урологические, </a:t>
            </a:r>
          </a:p>
          <a:p>
            <a:pPr lvl="0"/>
            <a:r>
              <a:rPr lang="ru-RU" sz="2000" dirty="0" smtClean="0"/>
              <a:t>травматологические, онкологические, </a:t>
            </a:r>
          </a:p>
          <a:p>
            <a:pPr lvl="0"/>
            <a:r>
              <a:rPr lang="ru-RU" sz="2000" dirty="0" smtClean="0"/>
              <a:t>гинекологические и одну  отоларингологическую койку;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детское отделение, включая детские  неврологические койки;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родильное отделение;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err="1" smtClean="0"/>
              <a:t>реанимационно</a:t>
            </a:r>
            <a:r>
              <a:rPr lang="ru-RU" sz="2000" dirty="0" smtClean="0"/>
              <a:t> – анестезиологическое  отделение.</a:t>
            </a:r>
          </a:p>
        </p:txBody>
      </p:sp>
      <p:pic>
        <p:nvPicPr>
          <p:cNvPr id="3074" name="Picture 2" descr="C:\Users\Татьяна\Desktop\Работа\ФОТО для отчёта главы\инет\Fotolia_13194293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785926"/>
            <a:ext cx="3429024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ЗДРАВООХРАНЕНИЕ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85794"/>
            <a:ext cx="84296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Виды медицинской помощи в условиях дневного стационара : </a:t>
            </a:r>
          </a:p>
          <a:p>
            <a:pPr algn="ctr"/>
            <a:r>
              <a:rPr lang="ru-RU" b="1" dirty="0" smtClean="0"/>
              <a:t>терапия, хирургия, педиатрия, неврология, онкология, патология беременности в ранних сроках. </a:t>
            </a:r>
          </a:p>
          <a:p>
            <a:r>
              <a:rPr lang="ru-RU" b="1" i="1" dirty="0" smtClean="0"/>
              <a:t>1.</a:t>
            </a:r>
            <a:r>
              <a:rPr lang="ru-RU" dirty="0" smtClean="0"/>
              <a:t>Кадровый состав: врачи – 42 чел. ( в целом по ЦРБ - 81 чел.), </a:t>
            </a:r>
          </a:p>
          <a:p>
            <a:r>
              <a:rPr lang="ru-RU" dirty="0" smtClean="0"/>
              <a:t>средний медперсонал – 113 чел. ( по ЦРБ -  300 чел.). </a:t>
            </a:r>
          </a:p>
          <a:p>
            <a:r>
              <a:rPr lang="ru-RU" dirty="0" smtClean="0"/>
              <a:t>Среднемесячная заработная плата в целом  по системе здравоохранения </a:t>
            </a:r>
          </a:p>
          <a:p>
            <a:r>
              <a:rPr lang="ru-RU" sz="2000" b="1" i="1" dirty="0" smtClean="0">
                <a:solidFill>
                  <a:schemeClr val="accent2"/>
                </a:solidFill>
              </a:rPr>
              <a:t>на 01.01. 2015 года составила  25324,3 руб.</a:t>
            </a:r>
          </a:p>
          <a:p>
            <a:r>
              <a:rPr lang="ru-RU" b="1" i="1" dirty="0" smtClean="0"/>
              <a:t>2.</a:t>
            </a:r>
            <a:r>
              <a:rPr lang="ru-RU" dirty="0" smtClean="0"/>
              <a:t>Изменения структуры: с 01.09.14 г. </a:t>
            </a:r>
            <a:r>
              <a:rPr lang="ru-RU" b="1" i="1" dirty="0" smtClean="0"/>
              <a:t>закрыто инфекционное отделение.</a:t>
            </a:r>
          </a:p>
          <a:p>
            <a:r>
              <a:rPr lang="ru-RU" b="1" i="1" dirty="0" smtClean="0"/>
              <a:t>3.Новые технологии и виды медицинской помощи, </a:t>
            </a:r>
            <a:r>
              <a:rPr lang="ru-RU" dirty="0" smtClean="0"/>
              <a:t>внедренные в 2014 г.: детская хирургия, детская эндокринология, проведение контактной </a:t>
            </a:r>
            <a:r>
              <a:rPr lang="ru-RU" dirty="0" err="1" smtClean="0"/>
              <a:t>литотрипсии</a:t>
            </a:r>
            <a:r>
              <a:rPr lang="ru-RU" dirty="0" smtClean="0"/>
              <a:t> при мочекаменной болезни, проведение </a:t>
            </a:r>
            <a:r>
              <a:rPr lang="ru-RU" dirty="0" err="1" smtClean="0"/>
              <a:t>генно</a:t>
            </a:r>
            <a:r>
              <a:rPr lang="ru-RU" dirty="0" smtClean="0"/>
              <a:t> – инженерной терапии.</a:t>
            </a:r>
          </a:p>
        </p:txBody>
      </p:sp>
      <p:pic>
        <p:nvPicPr>
          <p:cNvPr id="7170" name="Picture 2" descr="C:\Users\Татьяна\Desktop\Работа\ФОТО для отчёта главы\НОВЫЕ\P1000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14818"/>
            <a:ext cx="3857652" cy="24288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171" name="Picture 3" descr="C:\Users\Татьяна\Desktop\Работа\ФОТО для отчёта главы\НОВЫЕ\P1000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29066"/>
            <a:ext cx="4149666" cy="27146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ЗДРАВООХРАНЕНИЕ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785794"/>
            <a:ext cx="82868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4.</a:t>
            </a:r>
            <a:r>
              <a:rPr lang="ru-RU" sz="2000" dirty="0" smtClean="0"/>
              <a:t> </a:t>
            </a:r>
            <a:r>
              <a:rPr lang="ru-RU" sz="2000" b="1" i="1" dirty="0" smtClean="0"/>
              <a:t>Материально техническая база: </a:t>
            </a:r>
          </a:p>
          <a:p>
            <a:r>
              <a:rPr lang="ru-RU" b="1" i="1" dirty="0" smtClean="0"/>
              <a:t>4.1. Проведены текущие ремонты </a:t>
            </a:r>
            <a:r>
              <a:rPr lang="ru-RU" dirty="0" smtClean="0"/>
              <a:t>в женской консультации, в отдельных помещениях и кабинетах поликлиники, мягкой кровли поликлиники, капитальный ремонт - замена деревянных оконных блоков на конструкции из ПВХ  в здании № 2 в бывшем инфекционном отделении.</a:t>
            </a:r>
          </a:p>
          <a:p>
            <a:r>
              <a:rPr lang="ru-RU" b="1" i="1" dirty="0" smtClean="0"/>
              <a:t>4.2. Оборудование: </a:t>
            </a:r>
            <a:r>
              <a:rPr lang="ru-RU" dirty="0" smtClean="0"/>
              <a:t>приобретены - облучатель </a:t>
            </a:r>
            <a:r>
              <a:rPr lang="ru-RU" dirty="0" err="1" smtClean="0"/>
              <a:t>фототерапевтический</a:t>
            </a:r>
            <a:r>
              <a:rPr lang="ru-RU" dirty="0" smtClean="0"/>
              <a:t> </a:t>
            </a:r>
            <a:r>
              <a:rPr lang="ru-RU" dirty="0" err="1" smtClean="0"/>
              <a:t>неонатальный</a:t>
            </a:r>
            <a:r>
              <a:rPr lang="ru-RU" dirty="0" smtClean="0"/>
              <a:t>, </a:t>
            </a:r>
            <a:r>
              <a:rPr lang="ru-RU" dirty="0" err="1" smtClean="0"/>
              <a:t>гистероскоп</a:t>
            </a:r>
            <a:r>
              <a:rPr lang="ru-RU" dirty="0" smtClean="0"/>
              <a:t> операционный, монитор акушерский компьютерный, </a:t>
            </a:r>
            <a:r>
              <a:rPr lang="ru-RU" dirty="0" err="1" smtClean="0"/>
              <a:t>видеогастроскоп</a:t>
            </a:r>
            <a:r>
              <a:rPr lang="ru-RU" dirty="0" smtClean="0"/>
              <a:t>, устройство для операций из сверхмалых разрезов, </a:t>
            </a:r>
            <a:r>
              <a:rPr lang="ru-RU" dirty="0" err="1" smtClean="0"/>
              <a:t>уретероскоп</a:t>
            </a:r>
            <a:r>
              <a:rPr lang="ru-RU" dirty="0" smtClean="0"/>
              <a:t> жесткий, </a:t>
            </a:r>
            <a:r>
              <a:rPr lang="ru-RU" dirty="0" err="1" smtClean="0"/>
              <a:t>уретеропиелоскоп</a:t>
            </a:r>
            <a:r>
              <a:rPr lang="ru-RU" dirty="0" smtClean="0"/>
              <a:t>.</a:t>
            </a:r>
          </a:p>
          <a:p>
            <a:pPr marL="342900" indent="-342900" algn="ctr">
              <a:buAutoNum type="arabicPeriod" startAt="5"/>
            </a:pPr>
            <a:r>
              <a:rPr lang="ru-RU" sz="2000" b="1" i="1" dirty="0" smtClean="0"/>
              <a:t>Профилактическая работа: </a:t>
            </a:r>
          </a:p>
          <a:p>
            <a:pPr marL="342900" indent="-342900" algn="ctr"/>
            <a:r>
              <a:rPr lang="ru-RU" dirty="0" smtClean="0"/>
              <a:t>В течение года проводились иммунопрофилактика инфекционных </a:t>
            </a:r>
          </a:p>
          <a:p>
            <a:pPr marL="342900" indent="-342900" algn="ctr"/>
            <a:r>
              <a:rPr lang="ru-RU" dirty="0" smtClean="0"/>
              <a:t>заболеваний, </a:t>
            </a:r>
            <a:r>
              <a:rPr lang="ru-RU" dirty="0" err="1" smtClean="0"/>
              <a:t>скрининговые</a:t>
            </a:r>
            <a:r>
              <a:rPr lang="ru-RU" dirty="0" smtClean="0"/>
              <a:t> обследования населения на туберкулез, ВИЧ-инфекцию, сифилис.</a:t>
            </a:r>
          </a:p>
        </p:txBody>
      </p:sp>
      <p:pic>
        <p:nvPicPr>
          <p:cNvPr id="8194" name="Picture 2" descr="C:\Users\Татьяна\Desktop\Работа\ФОТО для отчёта главы\НОВЫЕ\P1000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500570"/>
            <a:ext cx="3524434" cy="20717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5" name="Picture 3" descr="C:\Users\Татьяна\Desktop\Работа\ФОТО для отчёта главы\НОВЫЕ\P10006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500570"/>
            <a:ext cx="3571900" cy="20717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84296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В состав МКУ« Комитет по физической культуре и спорту» </a:t>
            </a:r>
          </a:p>
          <a:p>
            <a:pPr algn="ctr"/>
            <a:r>
              <a:rPr lang="ru-RU" b="1" i="1" dirty="0" smtClean="0"/>
              <a:t>входит клуб «Атлант» и «Золушка». 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Всего функционирует  14 кружков и секций, в которых занимается на постоянной основе 250 чел. до 18 лет  и 109 чел. старше 18 лет.</a:t>
            </a:r>
          </a:p>
          <a:p>
            <a:pPr algn="ctr"/>
            <a:r>
              <a:rPr lang="ru-RU" b="1" i="1" dirty="0" smtClean="0"/>
              <a:t>Сеть спортивных сооружений представлена: </a:t>
            </a:r>
          </a:p>
          <a:p>
            <a:pPr algn="ctr"/>
            <a:r>
              <a:rPr lang="ru-RU" i="1" dirty="0" smtClean="0"/>
              <a:t>2 футбольными полями, 2  хоккейными кортами, 4 спортивными залами. </a:t>
            </a:r>
          </a:p>
          <a:p>
            <a:r>
              <a:rPr lang="ru-RU" dirty="0" smtClean="0"/>
              <a:t>     </a:t>
            </a:r>
            <a:r>
              <a:rPr lang="ru-RU" b="1" i="1" dirty="0" smtClean="0"/>
              <a:t>В МКУ «Комитет по физической культуре и спорту»  </a:t>
            </a:r>
          </a:p>
          <a:p>
            <a:r>
              <a:rPr lang="ru-RU" b="1" i="1" dirty="0" smtClean="0"/>
              <a:t>ведут работу 14 секций: </a:t>
            </a:r>
            <a:r>
              <a:rPr lang="ru-RU" dirty="0" smtClean="0"/>
              <a:t>баскетбол, бодибилдинг, волейбол,  лыжи, легкая атлетика,  настольный теннис, пауэрлифтинг,  рукопашный бой, спортивная аэробика, ушу,  футбол, шахматы,  хоккей  и другие. </a:t>
            </a:r>
            <a:endParaRPr lang="ru-RU" b="1" i="1" dirty="0" smtClean="0">
              <a:solidFill>
                <a:schemeClr val="accent2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Запланировано провести 77 мероприятий,  проведено 76, в которых приняло участие 4323 спортсмена   из  них 3300 детей и подростков.</a:t>
            </a:r>
          </a:p>
        </p:txBody>
      </p:sp>
      <p:pic>
        <p:nvPicPr>
          <p:cNvPr id="6147" name="Picture 3" descr="C:\Users\Татьяна\Desktop\Работа\ФОТО для отчёта главы\фото к отчету\шаш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071942"/>
            <a:ext cx="3775635" cy="2571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0" name="Picture 2" descr="C:\Users\Татьяна\Desktop\Работа\ФОТО для отчёта главы\фото к отчету\IMG_2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71942"/>
            <a:ext cx="3714776" cy="2571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78581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Участие спортсменов в соревнованиях и  мероприятиях различного уровня: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b="1" i="1" dirty="0" smtClean="0">
                <a:solidFill>
                  <a:schemeClr val="accent1"/>
                </a:solidFill>
              </a:rPr>
              <a:t>Выполнили  нормативы для получения  </a:t>
            </a:r>
          </a:p>
          <a:p>
            <a:r>
              <a:rPr lang="ru-RU" sz="2000" dirty="0" smtClean="0"/>
              <a:t>2 и 3 юношеских разрядов  всего 9 чел.;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b="1" i="1" dirty="0" smtClean="0">
                <a:solidFill>
                  <a:schemeClr val="accent1"/>
                </a:solidFill>
              </a:rPr>
              <a:t>Призовые места в выездных </a:t>
            </a:r>
          </a:p>
          <a:p>
            <a:r>
              <a:rPr lang="ru-RU" sz="2000" b="1" i="1" dirty="0" smtClean="0">
                <a:solidFill>
                  <a:schemeClr val="accent1"/>
                </a:solidFill>
              </a:rPr>
              <a:t>соревнованиях </a:t>
            </a:r>
            <a:r>
              <a:rPr lang="ru-RU" sz="2000" dirty="0" smtClean="0"/>
              <a:t>(личные 43 чел., командные 7);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b="1" i="1" dirty="0" smtClean="0">
                <a:solidFill>
                  <a:schemeClr val="accent1"/>
                </a:solidFill>
              </a:rPr>
              <a:t>Призовые места заняли местного </a:t>
            </a:r>
          </a:p>
          <a:p>
            <a:r>
              <a:rPr lang="ru-RU" sz="2000" b="1" i="1" dirty="0" smtClean="0">
                <a:solidFill>
                  <a:schemeClr val="accent1"/>
                </a:solidFill>
              </a:rPr>
              <a:t>уровня </a:t>
            </a:r>
            <a:r>
              <a:rPr lang="ru-RU" sz="2000" dirty="0" smtClean="0"/>
              <a:t>(личные 32 чел., командные 14);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b="1" i="1" dirty="0" smtClean="0">
                <a:solidFill>
                  <a:schemeClr val="accent1"/>
                </a:solidFill>
              </a:rPr>
              <a:t>Спортсменом года стал – </a:t>
            </a:r>
            <a:r>
              <a:rPr lang="ru-RU" sz="2000" i="1" dirty="0" smtClean="0"/>
              <a:t>Аникин </a:t>
            </a:r>
          </a:p>
          <a:p>
            <a:r>
              <a:rPr lang="ru-RU" sz="2000" i="1" dirty="0" smtClean="0"/>
              <a:t>                                             Дмитрий Леонидович;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 </a:t>
            </a:r>
            <a:r>
              <a:rPr lang="ru-RU" sz="2000" b="1" i="1" dirty="0" smtClean="0">
                <a:solidFill>
                  <a:schemeClr val="accent1"/>
                </a:solidFill>
              </a:rPr>
              <a:t>Детская футбольная команда «Факел - Спорткомитет» - </a:t>
            </a:r>
          </a:p>
          <a:p>
            <a:r>
              <a:rPr lang="ru-RU" sz="2000" dirty="0" smtClean="0"/>
              <a:t>  1 место в открытом Кубке МАО ДОД ДЮСШ по </a:t>
            </a:r>
            <a:r>
              <a:rPr lang="ru-RU" sz="2000" dirty="0" err="1" smtClean="0"/>
              <a:t>футзалу</a:t>
            </a:r>
            <a:r>
              <a:rPr lang="ru-RU" sz="2000" dirty="0" smtClean="0"/>
              <a:t>; </a:t>
            </a:r>
          </a:p>
          <a:p>
            <a:r>
              <a:rPr lang="ru-RU" sz="2000" dirty="0" smtClean="0"/>
              <a:t>  3 место Кубок </a:t>
            </a:r>
            <a:r>
              <a:rPr lang="ru-RU" sz="2000" dirty="0" err="1" smtClean="0"/>
              <a:t>УрФО</a:t>
            </a:r>
            <a:r>
              <a:rPr lang="ru-RU" sz="2000" dirty="0" smtClean="0"/>
              <a:t> по футболу среди детских команд 7 </a:t>
            </a:r>
            <a:r>
              <a:rPr lang="ru-RU" sz="2000" dirty="0" err="1" smtClean="0"/>
              <a:t>х</a:t>
            </a:r>
            <a:r>
              <a:rPr lang="ru-RU" sz="2000" dirty="0" smtClean="0"/>
              <a:t> 7;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Легкоатлеты Комитета приняли участие в 31- м областном легкоатлетическом пробеге «Сказы Бажова» 4-й Этап Кубка России среди КЛБ, 5-й Этап Гран При КЛБ России, где Никулина Тоня в своей возрастной группе 2005г.р. и младше заняла 3 место;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Впервые Комитетом организованы </a:t>
            </a:r>
          </a:p>
          <a:p>
            <a:r>
              <a:rPr lang="ru-RU" sz="2000" b="1" i="1" dirty="0" smtClean="0">
                <a:solidFill>
                  <a:schemeClr val="accent1"/>
                </a:solidFill>
              </a:rPr>
              <a:t>      районные соревнования по </a:t>
            </a:r>
            <a:r>
              <a:rPr lang="ru-RU" sz="2000" b="1" i="1" dirty="0" err="1" smtClean="0">
                <a:solidFill>
                  <a:schemeClr val="accent1"/>
                </a:solidFill>
              </a:rPr>
              <a:t>стритболу</a:t>
            </a:r>
            <a:r>
              <a:rPr lang="ru-RU" sz="2000" b="1" i="1" dirty="0" smtClean="0">
                <a:solidFill>
                  <a:schemeClr val="accent1"/>
                </a:solidFill>
              </a:rPr>
              <a:t>; </a:t>
            </a:r>
          </a:p>
        </p:txBody>
      </p:sp>
      <p:pic>
        <p:nvPicPr>
          <p:cNvPr id="10242" name="Picture 2" descr="C:\Users\Татьяна\Desktop\Работа\ФОТО для отчёта главы\фото к отчету\Женщины волейбол 3 е мес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214422"/>
            <a:ext cx="2928958" cy="2571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879" y="928670"/>
            <a:ext cx="79296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i="1" dirty="0" smtClean="0"/>
              <a:t>  Участие </a:t>
            </a:r>
            <a:r>
              <a:rPr lang="ru-RU" i="1" dirty="0" smtClean="0"/>
              <a:t>в традиционной Всероссийской лыжной гонке </a:t>
            </a:r>
          </a:p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«Лыжня России 2014» </a:t>
            </a:r>
            <a:r>
              <a:rPr lang="ru-RU" i="1" dirty="0" smtClean="0"/>
              <a:t>и Всероссийском дне бега </a:t>
            </a:r>
            <a:r>
              <a:rPr lang="ru-RU" b="1" i="1" dirty="0" smtClean="0">
                <a:solidFill>
                  <a:schemeClr val="accent1"/>
                </a:solidFill>
              </a:rPr>
              <a:t>«Кросс Наций 2014»;</a:t>
            </a:r>
          </a:p>
          <a:p>
            <a:pPr algn="ctr">
              <a:buFont typeface="Wingdings" pitchFamily="2" charset="2"/>
              <a:buChar char="Ø"/>
            </a:pPr>
            <a:r>
              <a:rPr lang="ru-RU" b="1" i="1" dirty="0" smtClean="0"/>
              <a:t>   3 место </a:t>
            </a:r>
            <a:r>
              <a:rPr lang="ru-RU" i="1" dirty="0" smtClean="0"/>
              <a:t>в открытом турнире Западного Управленческого округа </a:t>
            </a:r>
            <a:r>
              <a:rPr lang="ru-RU" i="1" dirty="0" smtClean="0">
                <a:solidFill>
                  <a:schemeClr val="accent1"/>
                </a:solidFill>
              </a:rPr>
              <a:t>по футболу среди мужских команд.</a:t>
            </a:r>
          </a:p>
          <a:p>
            <a:pPr algn="ctr">
              <a:buFontTx/>
              <a:buChar char="-"/>
            </a:pPr>
            <a:endParaRPr lang="ru-RU" dirty="0" smtClean="0"/>
          </a:p>
          <a:p>
            <a:pPr algn="ctr"/>
            <a:r>
              <a:rPr lang="ru-RU" i="1" dirty="0" smtClean="0"/>
              <a:t>Ежегодно на областные соревнования по легкой атлетике приезжают </a:t>
            </a:r>
          </a:p>
          <a:p>
            <a:pPr algn="ctr"/>
            <a:r>
              <a:rPr lang="ru-RU" i="1" dirty="0" smtClean="0"/>
              <a:t>4 спортсмена – колясочника из п. Арти.</a:t>
            </a:r>
          </a:p>
        </p:txBody>
      </p:sp>
      <p:pic>
        <p:nvPicPr>
          <p:cNvPr id="1028" name="Picture 4" descr="C:\Users\Татьяна\Desktop\Работа\ФОТО для отчёта главы\фото к отчету\IMG_1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3248"/>
            <a:ext cx="4286248" cy="32149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29" name="Picture 5" descr="C:\Users\Татьяна\Desktop\Работа\ФОТО для отчёта главы\фото к отчету\DSC00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43248"/>
            <a:ext cx="4286449" cy="32147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285728"/>
            <a:ext cx="43577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2.   </a:t>
            </a:r>
            <a:r>
              <a:rPr lang="ru-RU" b="1" i="1" dirty="0" smtClean="0"/>
              <a:t>Три религиозные организации</a:t>
            </a:r>
            <a:r>
              <a:rPr lang="ru-RU" i="1" dirty="0" smtClean="0"/>
              <a:t>: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         Местная православная религиозная организация 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«Приход во имя Святого Иоанна Предтечи»;</a:t>
            </a:r>
            <a:endParaRPr lang="ru-RU" dirty="0" smtClean="0"/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        Местная православная религиозная организация 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«Храм во имя Воздвижения Креста Господня»;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     Церковь христиан веры Евангельской </a:t>
            </a:r>
            <a:r>
              <a:rPr lang="ru-RU" dirty="0" smtClean="0">
                <a:solidFill>
                  <a:srgbClr val="FF0000"/>
                </a:solidFill>
              </a:rPr>
              <a:t>«Новая жизнь». </a:t>
            </a:r>
          </a:p>
        </p:txBody>
      </p:sp>
      <p:pic>
        <p:nvPicPr>
          <p:cNvPr id="25602" name="Picture 2" descr="C:\Users\Татьяна\Desktop\Работа\ФОТО для отчёта главы\фото к отчету\храм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00438"/>
            <a:ext cx="4003668" cy="30003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5603" name="Picture 3" descr="C:\Users\Татьяна\Desktop\Работа\ФОТО для отчёта главы\фото к отчету\11526_20131205_061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6"/>
            <a:ext cx="3997392" cy="28575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314" name="Picture 2" descr="C:\Users\Татьяна\Desktop\Работа\ФОТО для отчёта главы\фото к отчету\курковь евангелист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00438"/>
            <a:ext cx="4071966" cy="30718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714356"/>
            <a:ext cx="821537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За счет средств бюджета Нижнесергинского городского поселения: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Осуществлен ремонт кровли здания МКУ «Комитет по физической культуре и спорту»;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Ремонт, покраска большого зала МКУ «Комитет по физической культуре и спорту»;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Косметический ремонт в клубе «Атлант»;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Замена окон в здании МКУ «Комитет по физической культуре и спорту»;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Ремонт туалета в МКУ «Комитет по физической культуре и спорту»;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Подготовка беговой дорожки на центральном стадионе.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Приобретено спортивное оборудование и инвентарь.</a:t>
            </a:r>
          </a:p>
          <a:p>
            <a:pPr algn="ctr"/>
            <a:r>
              <a:rPr lang="ru-RU" sz="2000" b="1" i="1" dirty="0" smtClean="0"/>
              <a:t>С привлечением средств областного бюджета: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Провели ремонт канализации в здании МКУ «Комитет по физической культуре и спорту»;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Заменили оборудование и тренажеры в клубах «Атлант» и «Золушка»,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Замена оконных блоков, ремонт </a:t>
            </a:r>
            <a:r>
              <a:rPr lang="ru-RU" sz="2000" dirty="0" err="1" smtClean="0"/>
              <a:t>сан.узлов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ransition spd="slow">
    <p:pull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785794"/>
            <a:ext cx="85011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Коллектив Муниципального бюджетного учреждения </a:t>
            </a:r>
          </a:p>
          <a:p>
            <a:pPr algn="ctr"/>
            <a:r>
              <a:rPr lang="ru-RU" b="1" i="1" dirty="0" smtClean="0"/>
              <a:t>«Дворец культуры города Нижние Серги» </a:t>
            </a:r>
          </a:p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провел за 2014 год - 159 мероприятий, </a:t>
            </a:r>
          </a:p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в которых приняли участие  28900 человек.</a:t>
            </a:r>
          </a:p>
          <a:p>
            <a:pPr algn="ctr"/>
            <a:r>
              <a:rPr lang="ru-RU" b="1" i="1" dirty="0" smtClean="0"/>
              <a:t> В 2014 году во Дворце культуры занималось 33 объединение в различных направлениях. </a:t>
            </a:r>
            <a:r>
              <a:rPr lang="ru-RU" i="1" dirty="0" smtClean="0"/>
              <a:t>Из них:</a:t>
            </a:r>
          </a:p>
          <a:p>
            <a:pPr algn="ctr"/>
            <a:r>
              <a:rPr lang="ru-RU" dirty="0" smtClean="0"/>
              <a:t>23 - клубные формирования. Количество – 205 человек.</a:t>
            </a:r>
          </a:p>
          <a:p>
            <a:pPr algn="ctr"/>
            <a:r>
              <a:rPr lang="ru-RU" dirty="0" smtClean="0"/>
              <a:t>7 - любительских объединений. Количество – 38 человек.</a:t>
            </a:r>
          </a:p>
          <a:p>
            <a:pPr algn="ctr"/>
            <a:r>
              <a:rPr lang="ru-RU" dirty="0" smtClean="0"/>
              <a:t>3 - клуба по интересам. Количество – 33 человека.</a:t>
            </a:r>
          </a:p>
        </p:txBody>
      </p:sp>
      <p:pic>
        <p:nvPicPr>
          <p:cNvPr id="3074" name="Picture 2" descr="C:\Users\Татьяна\Desktop\Работа\ФОТО для отчёта главы\фото к отчету\д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357562"/>
            <a:ext cx="7591425" cy="32956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Электронные технологии МБУ  «дворец культуры г.нижние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серги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000108"/>
            <a:ext cx="84296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• Для жителей города показывается кино, эксплуатируя новейшие электронные установки.</a:t>
            </a:r>
          </a:p>
          <a:p>
            <a:r>
              <a:rPr lang="ru-RU" dirty="0" smtClean="0"/>
              <a:t>• Рабочие места сотрудников учреждения оснащены современными компьютерами и ноутбуками. Все компьютеры подключены к сети интернет, а так же подключен  </a:t>
            </a:r>
            <a:r>
              <a:rPr lang="ru-RU" dirty="0" err="1" smtClean="0"/>
              <a:t>Wi-Fi</a:t>
            </a:r>
            <a:r>
              <a:rPr lang="ru-RU" dirty="0" smtClean="0"/>
              <a:t>. </a:t>
            </a:r>
          </a:p>
          <a:p>
            <a:r>
              <a:rPr lang="ru-RU" dirty="0" smtClean="0"/>
              <a:t>• Концертная деятельность МБУ «Дворец культуры города Нижние Серги» осуществляется при непосредственном использовании современных музыкальных установок, иллюстративного материала, аудиовизуальных средств, лазерной техники, звукоусилителей и светового оборудования.</a:t>
            </a:r>
          </a:p>
          <a:p>
            <a:r>
              <a:rPr lang="ru-RU" dirty="0" smtClean="0"/>
              <a:t>• На семинарах, собраниях, презентациях и любых других </a:t>
            </a:r>
            <a:r>
              <a:rPr lang="ru-RU" dirty="0" err="1" smtClean="0"/>
              <a:t>культурно-досуговых</a:t>
            </a:r>
            <a:r>
              <a:rPr lang="ru-RU" dirty="0" smtClean="0"/>
              <a:t> мероприятиях используется видеопроектор.</a:t>
            </a:r>
          </a:p>
        </p:txBody>
      </p:sp>
      <p:pic>
        <p:nvPicPr>
          <p:cNvPr id="6147" name="Picture 3" descr="C:\Users\Татьяна\Desktop\Работа\ФОТО для отчёта главы\инет\wif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214818"/>
            <a:ext cx="3929090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148" name="Picture 4" descr="C:\Users\Татьяна\Desktop\Работа\ФОТО для отчёта главы\инет\le-film-du-jeudi-s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14818"/>
            <a:ext cx="3857652" cy="2286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Электронные технологии МБУ  «дворец культуры г.нижние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серги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071546"/>
            <a:ext cx="83582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Укрепление материально технической базы и оснащение творческого процесса современными техническими средствами является важным условием повышения качества услуг.  </a:t>
            </a:r>
          </a:p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За счёт средств  местного бюджета приобрели: </a:t>
            </a:r>
          </a:p>
          <a:p>
            <a:pPr algn="ctr"/>
            <a:r>
              <a:rPr lang="ru-RU" dirty="0" smtClean="0"/>
              <a:t>акустическую гитару, тур вышку, синтезатор, телевизор, компьютер, ноутбук, подвесные микрофоны, шкафы купе для костюмерной, мебель в кабинет хормейстера и балетмейстера, обновлен на 50% гардероб костюмерной. </a:t>
            </a:r>
          </a:p>
          <a:p>
            <a:pPr algn="ctr"/>
            <a:r>
              <a:rPr lang="ru-RU" dirty="0" smtClean="0"/>
              <a:t>Произвели замену простых ламп на энергосберегающие, укомплектовали полностью помещения новыми огнетушителями.</a:t>
            </a:r>
          </a:p>
          <a:p>
            <a:pPr algn="ctr"/>
            <a:r>
              <a:rPr lang="ru-RU" dirty="0" smtClean="0"/>
              <a:t>Заменили входную группу, установили пандус.  </a:t>
            </a:r>
          </a:p>
        </p:txBody>
      </p:sp>
      <p:pic>
        <p:nvPicPr>
          <p:cNvPr id="7170" name="Picture 2" descr="C:\Users\Татьяна\Desktop\Работа\ФОТО для отчёта главы\инет\872205899038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000504"/>
            <a:ext cx="3929090" cy="26210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171" name="Picture 3" descr="C:\Users\Татьяна\Desktop\Работа\ФОТО для отчёта главы\инет\tntrze9f8h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000504"/>
            <a:ext cx="3857652" cy="26432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85011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Библиотечное обслуживание</a:t>
            </a:r>
            <a:r>
              <a:rPr lang="ru-RU" dirty="0" smtClean="0"/>
              <a:t>, которое представлено деятельностью  </a:t>
            </a:r>
          </a:p>
          <a:p>
            <a:pPr algn="ctr"/>
            <a:r>
              <a:rPr lang="ru-RU" sz="2000" b="1" i="1" dirty="0" smtClean="0">
                <a:solidFill>
                  <a:schemeClr val="accent1"/>
                </a:solidFill>
              </a:rPr>
              <a:t>МБУК «Библиотечно-информационный центр». </a:t>
            </a:r>
          </a:p>
          <a:p>
            <a:pPr algn="ctr"/>
            <a:r>
              <a:rPr lang="ru-RU" dirty="0" smtClean="0"/>
              <a:t>На базе библиотечно-информационного центра функционирует  </a:t>
            </a:r>
          </a:p>
          <a:p>
            <a:pPr algn="ctr"/>
            <a:r>
              <a:rPr lang="ru-RU" dirty="0" smtClean="0"/>
              <a:t>5  формирований (кружков, секций, клубов).</a:t>
            </a:r>
          </a:p>
          <a:p>
            <a:pPr algn="ctr"/>
            <a:r>
              <a:rPr lang="ru-RU" dirty="0" smtClean="0"/>
              <a:t>В 2014 году всего читателей 5486  (3653- взрослых; 1833 –детей).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sz="2000" b="1" i="1" dirty="0" smtClean="0"/>
              <a:t>Фонд библиотеки составляет 104 275 экземпляров, из них 27209 экземпляров составляют книги для читателей от 0 до 14 лет.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Татьяна\Desktop\Работа\ФОТО для отчёта главы\инет\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357562"/>
            <a:ext cx="4071966" cy="32147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5" name="Picture 3" descr="C:\Users\Татьяна\Desktop\Работа\ФОТО для отчёта главы\инет\fotosessiya_s_knigoy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357562"/>
            <a:ext cx="4071967" cy="31924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857232"/>
            <a:ext cx="842968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2014 год </a:t>
            </a:r>
            <a:r>
              <a:rPr lang="ru-RU" sz="2400" b="1" i="1" dirty="0" smtClean="0"/>
              <a:t>объявлен Годом Российской Культуры. </a:t>
            </a:r>
            <a:r>
              <a:rPr lang="ru-RU" b="1" i="1" dirty="0" smtClean="0">
                <a:solidFill>
                  <a:schemeClr val="accent2"/>
                </a:solidFill>
              </a:rPr>
              <a:t>Основные направления работы библиотеки связаны с  темой Года культуры: </a:t>
            </a:r>
          </a:p>
          <a:p>
            <a:r>
              <a:rPr lang="ru-RU" dirty="0" smtClean="0"/>
              <a:t>1. Библиотеки как институты общественной памяти. </a:t>
            </a:r>
          </a:p>
          <a:p>
            <a:r>
              <a:rPr lang="ru-RU" dirty="0" smtClean="0"/>
              <a:t>2. Народная традиционная культура. </a:t>
            </a:r>
          </a:p>
          <a:p>
            <a:r>
              <a:rPr lang="ru-RU" dirty="0" smtClean="0"/>
              <a:t>3. Многонациональность российской культуры: взаимодействие и взаимопроникновение. </a:t>
            </a:r>
          </a:p>
          <a:p>
            <a:r>
              <a:rPr lang="ru-RU" dirty="0" smtClean="0"/>
              <a:t>4. Искусство как явление культуры.</a:t>
            </a:r>
          </a:p>
          <a:p>
            <a:r>
              <a:rPr lang="ru-RU" dirty="0" smtClean="0"/>
              <a:t>5. Экология культуры.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С 1 декабря 2013 года  пользователи и сотрудники МБУК «Библиотечно-информационный центр» Нижнесергинского городского поселения  вступили в областной  межведомственный культурный проект 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«Открытая книга» - «Лидер чтения – 2014».</a:t>
            </a:r>
          </a:p>
          <a:p>
            <a:pPr algn="ctr"/>
            <a:r>
              <a:rPr lang="ru-RU" b="1" i="1" dirty="0" smtClean="0"/>
              <a:t>Конкурс включает следующие  номинации </a:t>
            </a:r>
          </a:p>
          <a:p>
            <a:pPr algn="ctr"/>
            <a:r>
              <a:rPr lang="ru-RU" b="1" i="1" dirty="0" smtClean="0"/>
              <a:t>(во взрослой и детской библиотеках):</a:t>
            </a:r>
          </a:p>
          <a:p>
            <a:r>
              <a:rPr lang="ru-RU" dirty="0" smtClean="0"/>
              <a:t>1) «Лучший читатель» (по возрастам) – создание  презентации «Моя книжная полка»;</a:t>
            </a:r>
          </a:p>
          <a:p>
            <a:r>
              <a:rPr lang="ru-RU" dirty="0" smtClean="0"/>
              <a:t>2) «Семь – Я» и книга» - создание презентации «Наша семейная библиотека» или «Дневник чтения семьи».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заключение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671691"/>
            <a:ext cx="85011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Деятельность органов местного самоуправления Нижнесергинского городского поселения направлена на удовлетворение социальных потребностей населения. Сфера  деятельности представляет собой сложную, открытую, целостную, постоянно изменяющуюся, динамично функционирующую подсистему общества. </a:t>
            </a:r>
          </a:p>
          <a:p>
            <a:r>
              <a:rPr lang="ru-RU" dirty="0" smtClean="0"/>
              <a:t>     В целях закрепления позитивных тенденций социально-экономического развития Нижнесергинского городского поселения </a:t>
            </a:r>
            <a:r>
              <a:rPr lang="ru-RU" b="1" dirty="0" smtClean="0"/>
              <a:t>приоритетными задачами на 2015год считать</a:t>
            </a:r>
            <a:r>
              <a:rPr lang="ru-RU" dirty="0" smtClean="0"/>
              <a:t>: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1) Продолжение работы по оптимизации бюджетного процесса;</a:t>
            </a:r>
          </a:p>
          <a:p>
            <a:r>
              <a:rPr lang="ru-RU" dirty="0" smtClean="0"/>
              <a:t>2) При исполнении  бюджета исходить из ясного понимания доходных возможностей  Нижнесергинского городского поселения, определения приоритетов, четко определить направления и целевые установки налоговой, бюджетной и долговой политики.</a:t>
            </a:r>
          </a:p>
          <a:p>
            <a:r>
              <a:rPr lang="ru-RU" dirty="0" smtClean="0"/>
              <a:t>3) Главным распорядителям бюджетных средств, бюджетополучателям, руководителям муниципальных унитарных предприятий, руководителям муниципальных учреждений и организаций, уделять особое внимание внутреннему финансовому контролю и ответственности за результаты и итоги деятельности.</a:t>
            </a:r>
          </a:p>
          <a:p>
            <a:r>
              <a:rPr lang="ru-RU" dirty="0" smtClean="0"/>
              <a:t>4) Принять исчерпывающие меры по выполнению плана поступления доходов в местный бюджет.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заключение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85794"/>
            <a:ext cx="85011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5) Качественно и своевременно решать вопросы  жилищно-коммунального   комплекса  Нижнесергинского городского поселения.</a:t>
            </a:r>
          </a:p>
          <a:p>
            <a:r>
              <a:rPr lang="ru-RU" dirty="0" smtClean="0"/>
              <a:t>6)  Совершенствовать систему закупок товаров, работ и услуг для муниципальных нужд  Нижнесергинского городского поселения, повышая эффективность размещения заказов.</a:t>
            </a:r>
          </a:p>
          <a:p>
            <a:r>
              <a:rPr lang="ru-RU" dirty="0" smtClean="0"/>
              <a:t>7) Содействовать развитию малого бизнеса, увеличению численности работающих в сфере малого предпринимательства.</a:t>
            </a:r>
          </a:p>
          <a:p>
            <a:r>
              <a:rPr lang="ru-RU" dirty="0" smtClean="0"/>
              <a:t>8)  Системно изучать «болевые точки» и «точки роста», характеризующие настоящее, а также прогнозировать будущее состояние Нижнесергинского городского поселения; </a:t>
            </a:r>
          </a:p>
          <a:p>
            <a:r>
              <a:rPr lang="ru-RU" dirty="0" smtClean="0"/>
              <a:t>9) Изучать общественное мнение, потребности населения и степень их удовлетворенности; своевременно и оперативно реагировать на обращения граждан, контролировать выполнение «социального заказа» населения;</a:t>
            </a:r>
          </a:p>
          <a:p>
            <a:r>
              <a:rPr lang="ru-RU" dirty="0" smtClean="0"/>
              <a:t>10)  Вырабатывать и осуществлять мероприятия, направленные на улучшение состояния той или иной сферы деятельности органов местного самоуправления.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642918"/>
            <a:ext cx="76438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i="1" dirty="0" smtClean="0"/>
          </a:p>
          <a:p>
            <a:pPr algn="ctr">
              <a:buFontTx/>
              <a:buChar char="-"/>
            </a:pPr>
            <a:r>
              <a:rPr lang="ru-RU" dirty="0" smtClean="0"/>
              <a:t>  Газета </a:t>
            </a:r>
            <a:r>
              <a:rPr lang="ru-RU" dirty="0" smtClean="0">
                <a:solidFill>
                  <a:srgbClr val="FF0000"/>
                </a:solidFill>
              </a:rPr>
              <a:t>«Новое время»;</a:t>
            </a:r>
          </a:p>
          <a:p>
            <a:pPr algn="ctr">
              <a:buFontTx/>
              <a:buChar char="-"/>
            </a:pPr>
            <a:r>
              <a:rPr lang="ru-RU" dirty="0" smtClean="0"/>
              <a:t>  Газета </a:t>
            </a:r>
            <a:r>
              <a:rPr lang="ru-RU" dirty="0" smtClean="0">
                <a:solidFill>
                  <a:srgbClr val="FF0000"/>
                </a:solidFill>
              </a:rPr>
              <a:t>«Муниципальный вестник Нижнесергинского городского поселения»</a:t>
            </a:r>
            <a:r>
              <a:rPr lang="ru-RU" dirty="0" smtClean="0"/>
              <a:t>, учредители Дума Нижнесергинского городского поселения, администрация Нижнесергинского городского поселения; </a:t>
            </a:r>
          </a:p>
          <a:p>
            <a:pPr algn="ctr">
              <a:buFontTx/>
              <a:buChar char="-"/>
            </a:pPr>
            <a:r>
              <a:rPr lang="ru-RU" dirty="0" smtClean="0"/>
              <a:t>  Студия местного телевидения </a:t>
            </a:r>
            <a:r>
              <a:rPr lang="ru-RU" dirty="0" smtClean="0">
                <a:solidFill>
                  <a:srgbClr val="FF0000"/>
                </a:solidFill>
              </a:rPr>
              <a:t>ООО «Студия Ладья»;</a:t>
            </a:r>
          </a:p>
          <a:p>
            <a:pPr algn="ctr"/>
            <a:r>
              <a:rPr lang="ru-RU" dirty="0" smtClean="0"/>
              <a:t>-  </a:t>
            </a:r>
            <a:r>
              <a:rPr lang="ru-RU" dirty="0" smtClean="0">
                <a:solidFill>
                  <a:srgbClr val="FF0000"/>
                </a:solidFill>
              </a:rPr>
              <a:t>Официальный сайт </a:t>
            </a:r>
            <a:r>
              <a:rPr lang="ru-RU" dirty="0" smtClean="0"/>
              <a:t>Нижнесергинского городского поселения.</a:t>
            </a:r>
            <a:endParaRPr lang="ru-RU" dirty="0"/>
          </a:p>
        </p:txBody>
      </p:sp>
      <p:pic>
        <p:nvPicPr>
          <p:cNvPr id="26627" name="Picture 3" descr="C:\Users\Татьяна\Desktop\Работа\ФОТО для отчёта главы\фото к отчету\сай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071810"/>
            <a:ext cx="3929090" cy="32861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6628" name="Picture 4" descr="C:\Users\Татьяна\Desktop\Работа\ФОТО для отчёта главы\фото к отчету\68d0507e9e1e4d5257657b600c625d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71810"/>
            <a:ext cx="4071965" cy="32861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428604"/>
            <a:ext cx="8572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Средства массовой информации: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2618</TotalTime>
  <Words>7410</Words>
  <Application>Microsoft Office PowerPoint</Application>
  <PresentationFormat>Экран (4:3)</PresentationFormat>
  <Paragraphs>1213</Paragraphs>
  <Slides>87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Справедливость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Наталья Анатольевна</cp:lastModifiedBy>
  <cp:revision>333</cp:revision>
  <cp:lastPrinted>2015-04-30T04:54:32Z</cp:lastPrinted>
  <dcterms:created xsi:type="dcterms:W3CDTF">2015-04-04T05:55:33Z</dcterms:created>
  <dcterms:modified xsi:type="dcterms:W3CDTF">2015-05-12T05:39:08Z</dcterms:modified>
</cp:coreProperties>
</file>