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  <p:sldMasterId id="2147483804" r:id="rId2"/>
    <p:sldMasterId id="2147483828" r:id="rId3"/>
    <p:sldMasterId id="2147483852" r:id="rId4"/>
    <p:sldMasterId id="2147483864" r:id="rId5"/>
    <p:sldMasterId id="2147483876" r:id="rId6"/>
    <p:sldMasterId id="2147483924" r:id="rId7"/>
    <p:sldMasterId id="2147483960" r:id="rId8"/>
    <p:sldMasterId id="2147483972" r:id="rId9"/>
  </p:sldMasterIdLst>
  <p:notesMasterIdLst>
    <p:notesMasterId r:id="rId83"/>
  </p:notesMasterIdLst>
  <p:sldIdLst>
    <p:sldId id="256" r:id="rId10"/>
    <p:sldId id="259" r:id="rId11"/>
    <p:sldId id="348" r:id="rId12"/>
    <p:sldId id="427" r:id="rId13"/>
    <p:sldId id="269" r:id="rId14"/>
    <p:sldId id="428" r:id="rId15"/>
    <p:sldId id="358" r:id="rId16"/>
    <p:sldId id="357" r:id="rId17"/>
    <p:sldId id="359" r:id="rId18"/>
    <p:sldId id="257" r:id="rId19"/>
    <p:sldId id="360" r:id="rId20"/>
    <p:sldId id="361" r:id="rId21"/>
    <p:sldId id="292" r:id="rId22"/>
    <p:sldId id="363" r:id="rId23"/>
    <p:sldId id="439" r:id="rId24"/>
    <p:sldId id="270" r:id="rId25"/>
    <p:sldId id="366" r:id="rId26"/>
    <p:sldId id="367" r:id="rId27"/>
    <p:sldId id="369" r:id="rId28"/>
    <p:sldId id="370" r:id="rId29"/>
    <p:sldId id="368" r:id="rId30"/>
    <p:sldId id="373" r:id="rId31"/>
    <p:sldId id="431" r:id="rId32"/>
    <p:sldId id="376" r:id="rId33"/>
    <p:sldId id="374" r:id="rId34"/>
    <p:sldId id="375" r:id="rId35"/>
    <p:sldId id="371" r:id="rId36"/>
    <p:sldId id="432" r:id="rId37"/>
    <p:sldId id="378" r:id="rId38"/>
    <p:sldId id="379" r:id="rId39"/>
    <p:sldId id="380" r:id="rId40"/>
    <p:sldId id="381" r:id="rId41"/>
    <p:sldId id="383" r:id="rId42"/>
    <p:sldId id="382" r:id="rId43"/>
    <p:sldId id="434" r:id="rId44"/>
    <p:sldId id="433" r:id="rId45"/>
    <p:sldId id="435" r:id="rId46"/>
    <p:sldId id="384" r:id="rId47"/>
    <p:sldId id="385" r:id="rId48"/>
    <p:sldId id="386" r:id="rId49"/>
    <p:sldId id="262" r:id="rId50"/>
    <p:sldId id="438" r:id="rId51"/>
    <p:sldId id="387" r:id="rId52"/>
    <p:sldId id="397" r:id="rId53"/>
    <p:sldId id="441" r:id="rId54"/>
    <p:sldId id="440" r:id="rId55"/>
    <p:sldId id="442" r:id="rId56"/>
    <p:sldId id="443" r:id="rId57"/>
    <p:sldId id="444" r:id="rId58"/>
    <p:sldId id="436" r:id="rId59"/>
    <p:sldId id="393" r:id="rId60"/>
    <p:sldId id="389" r:id="rId61"/>
    <p:sldId id="390" r:id="rId62"/>
    <p:sldId id="399" r:id="rId63"/>
    <p:sldId id="416" r:id="rId64"/>
    <p:sldId id="401" r:id="rId65"/>
    <p:sldId id="410" r:id="rId66"/>
    <p:sldId id="418" r:id="rId67"/>
    <p:sldId id="341" r:id="rId68"/>
    <p:sldId id="424" r:id="rId69"/>
    <p:sldId id="425" r:id="rId70"/>
    <p:sldId id="437" r:id="rId71"/>
    <p:sldId id="429" r:id="rId72"/>
    <p:sldId id="426" r:id="rId73"/>
    <p:sldId id="327" r:id="rId74"/>
    <p:sldId id="430" r:id="rId75"/>
    <p:sldId id="445" r:id="rId76"/>
    <p:sldId id="446" r:id="rId77"/>
    <p:sldId id="447" r:id="rId78"/>
    <p:sldId id="343" r:id="rId79"/>
    <p:sldId id="448" r:id="rId80"/>
    <p:sldId id="344" r:id="rId81"/>
    <p:sldId id="354" r:id="rId82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835D"/>
    <a:srgbClr val="EB75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777" autoAdjust="0"/>
    <p:restoredTop sz="98754" autoAdjust="0"/>
  </p:normalViewPr>
  <p:slideViewPr>
    <p:cSldViewPr>
      <p:cViewPr varScale="1">
        <p:scale>
          <a:sx n="69" d="100"/>
          <a:sy n="69" d="100"/>
        </p:scale>
        <p:origin x="-159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14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76" Type="http://schemas.openxmlformats.org/officeDocument/2006/relationships/slide" Target="slides/slide67.xml"/><Relationship Id="rId8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slide" Target="slides/slide57.xml"/><Relationship Id="rId74" Type="http://schemas.openxmlformats.org/officeDocument/2006/relationships/slide" Target="slides/slide65.xml"/><Relationship Id="rId79" Type="http://schemas.openxmlformats.org/officeDocument/2006/relationships/slide" Target="slides/slide70.xml"/><Relationship Id="rId8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2.xml"/><Relationship Id="rId82" Type="http://schemas.openxmlformats.org/officeDocument/2006/relationships/slide" Target="slides/slide73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77" Type="http://schemas.openxmlformats.org/officeDocument/2006/relationships/slide" Target="slides/slide6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80" Type="http://schemas.openxmlformats.org/officeDocument/2006/relationships/slide" Target="slides/slide71.xml"/><Relationship Id="rId85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slide" Target="slides/slide69.xml"/><Relationship Id="rId81" Type="http://schemas.openxmlformats.org/officeDocument/2006/relationships/slide" Target="slides/slide72.xml"/><Relationship Id="rId86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746241-6E8A-4AB5-848F-E07480B30615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210327E5-4FA7-49F8-A44B-0C6034BDA174}">
      <dgm:prSet/>
      <dgm:spPr/>
      <dgm:t>
        <a:bodyPr/>
        <a:lstStyle/>
        <a:p>
          <a:r>
            <a:rPr lang="ru-RU" b="1" dirty="0" smtClean="0">
              <a:latin typeface="Times New Roman"/>
              <a:ea typeface="Times New Roman"/>
            </a:rPr>
            <a:t>Задолженность населения перед поставщиками коммунальных услуг</a:t>
          </a:r>
          <a:endParaRPr lang="ru-RU" b="1" dirty="0"/>
        </a:p>
      </dgm:t>
    </dgm:pt>
    <dgm:pt modelId="{AE00622A-04BF-49C6-8BBB-D4FF8FB6297D}" type="parTrans" cxnId="{C6417BC2-F386-4BF8-959C-ACA688D5C963}">
      <dgm:prSet/>
      <dgm:spPr/>
      <dgm:t>
        <a:bodyPr/>
        <a:lstStyle/>
        <a:p>
          <a:endParaRPr lang="ru-RU"/>
        </a:p>
      </dgm:t>
    </dgm:pt>
    <dgm:pt modelId="{B6BA4798-F4D5-4005-BE64-D8A61F07ACE6}" type="sibTrans" cxnId="{C6417BC2-F386-4BF8-959C-ACA688D5C963}">
      <dgm:prSet/>
      <dgm:spPr/>
      <dgm:t>
        <a:bodyPr/>
        <a:lstStyle/>
        <a:p>
          <a:endParaRPr lang="ru-RU"/>
        </a:p>
      </dgm:t>
    </dgm:pt>
    <dgm:pt modelId="{1FF92761-F7FB-4615-8D9D-1AC5CFF0BF15}">
      <dgm:prSet/>
      <dgm:spPr/>
      <dgm:t>
        <a:bodyPr/>
        <a:lstStyle/>
        <a:p>
          <a:r>
            <a:rPr lang="ru-RU" b="1" dirty="0" smtClean="0">
              <a:latin typeface="Times New Roman"/>
              <a:ea typeface="Times New Roman"/>
            </a:rPr>
            <a:t>Долги предприятий коммунального комплекса перед </a:t>
          </a:r>
          <a:r>
            <a:rPr lang="ru-RU" b="1" dirty="0" err="1" smtClean="0">
              <a:latin typeface="Times New Roman"/>
              <a:ea typeface="Times New Roman"/>
            </a:rPr>
            <a:t>энергоснабжающими</a:t>
          </a:r>
          <a:r>
            <a:rPr lang="ru-RU" b="1" dirty="0" smtClean="0">
              <a:latin typeface="Times New Roman"/>
              <a:ea typeface="Times New Roman"/>
            </a:rPr>
            <a:t> организациями</a:t>
          </a:r>
          <a:endParaRPr lang="ru-RU" b="1" dirty="0"/>
        </a:p>
      </dgm:t>
    </dgm:pt>
    <dgm:pt modelId="{9FDBFCE1-F861-4250-B6BC-0B66E78C05E3}" type="parTrans" cxnId="{8B79B6A5-67AA-4CDB-BC32-1123C1D524FA}">
      <dgm:prSet/>
      <dgm:spPr/>
      <dgm:t>
        <a:bodyPr/>
        <a:lstStyle/>
        <a:p>
          <a:endParaRPr lang="ru-RU"/>
        </a:p>
      </dgm:t>
    </dgm:pt>
    <dgm:pt modelId="{5BD81764-22DA-4A89-9317-CBA4445208C0}" type="sibTrans" cxnId="{8B79B6A5-67AA-4CDB-BC32-1123C1D524FA}">
      <dgm:prSet/>
      <dgm:spPr/>
      <dgm:t>
        <a:bodyPr/>
        <a:lstStyle/>
        <a:p>
          <a:endParaRPr lang="ru-RU"/>
        </a:p>
      </dgm:t>
    </dgm:pt>
    <dgm:pt modelId="{D710533C-F9A0-4F39-9B23-0EF926A958DD}" type="pres">
      <dgm:prSet presAssocID="{27746241-6E8A-4AB5-848F-E07480B30615}" presName="Name0" presStyleCnt="0">
        <dgm:presLayoutVars>
          <dgm:dir/>
          <dgm:resizeHandles val="exact"/>
        </dgm:presLayoutVars>
      </dgm:prSet>
      <dgm:spPr/>
    </dgm:pt>
    <dgm:pt modelId="{F200523C-F829-4825-94D4-B27932369B88}" type="pres">
      <dgm:prSet presAssocID="{210327E5-4FA7-49F8-A44B-0C6034BDA174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F93E71-0871-4324-899F-2ACCB3778EF7}" type="pres">
      <dgm:prSet presAssocID="{B6BA4798-F4D5-4005-BE64-D8A61F07ACE6}" presName="sibTrans" presStyleLbl="sibTrans2D1" presStyleIdx="0" presStyleCnt="1"/>
      <dgm:spPr/>
      <dgm:t>
        <a:bodyPr/>
        <a:lstStyle/>
        <a:p>
          <a:endParaRPr lang="ru-RU"/>
        </a:p>
      </dgm:t>
    </dgm:pt>
    <dgm:pt modelId="{D795FC20-DE36-4ACB-879D-8357F6A857BD}" type="pres">
      <dgm:prSet presAssocID="{B6BA4798-F4D5-4005-BE64-D8A61F07ACE6}" presName="connectorText" presStyleLbl="sibTrans2D1" presStyleIdx="0" presStyleCnt="1"/>
      <dgm:spPr/>
      <dgm:t>
        <a:bodyPr/>
        <a:lstStyle/>
        <a:p>
          <a:endParaRPr lang="ru-RU"/>
        </a:p>
      </dgm:t>
    </dgm:pt>
    <dgm:pt modelId="{E5E673EC-ADFC-40E0-A26A-93A601F8CED6}" type="pres">
      <dgm:prSet presAssocID="{1FF92761-F7FB-4615-8D9D-1AC5CFF0BF15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F7CBB5D-FE67-44E3-ADFE-A25CE14752C0}" type="presOf" srcId="{B6BA4798-F4D5-4005-BE64-D8A61F07ACE6}" destId="{FAF93E71-0871-4324-899F-2ACCB3778EF7}" srcOrd="0" destOrd="0" presId="urn:microsoft.com/office/officeart/2005/8/layout/process1"/>
    <dgm:cxn modelId="{3FEEAAA7-432E-4F38-8923-CAFEED26B2DC}" type="presOf" srcId="{210327E5-4FA7-49F8-A44B-0C6034BDA174}" destId="{F200523C-F829-4825-94D4-B27932369B88}" srcOrd="0" destOrd="0" presId="urn:microsoft.com/office/officeart/2005/8/layout/process1"/>
    <dgm:cxn modelId="{8B79B6A5-67AA-4CDB-BC32-1123C1D524FA}" srcId="{27746241-6E8A-4AB5-848F-E07480B30615}" destId="{1FF92761-F7FB-4615-8D9D-1AC5CFF0BF15}" srcOrd="1" destOrd="0" parTransId="{9FDBFCE1-F861-4250-B6BC-0B66E78C05E3}" sibTransId="{5BD81764-22DA-4A89-9317-CBA4445208C0}"/>
    <dgm:cxn modelId="{39E72F6A-46DF-4A98-BAAD-A7CDC133EDBE}" type="presOf" srcId="{27746241-6E8A-4AB5-848F-E07480B30615}" destId="{D710533C-F9A0-4F39-9B23-0EF926A958DD}" srcOrd="0" destOrd="0" presId="urn:microsoft.com/office/officeart/2005/8/layout/process1"/>
    <dgm:cxn modelId="{08D3ECD5-587D-4DC6-8097-D519101299E7}" type="presOf" srcId="{B6BA4798-F4D5-4005-BE64-D8A61F07ACE6}" destId="{D795FC20-DE36-4ACB-879D-8357F6A857BD}" srcOrd="1" destOrd="0" presId="urn:microsoft.com/office/officeart/2005/8/layout/process1"/>
    <dgm:cxn modelId="{C6417BC2-F386-4BF8-959C-ACA688D5C963}" srcId="{27746241-6E8A-4AB5-848F-E07480B30615}" destId="{210327E5-4FA7-49F8-A44B-0C6034BDA174}" srcOrd="0" destOrd="0" parTransId="{AE00622A-04BF-49C6-8BBB-D4FF8FB6297D}" sibTransId="{B6BA4798-F4D5-4005-BE64-D8A61F07ACE6}"/>
    <dgm:cxn modelId="{B4AE18A6-2DA7-4B11-AF7A-EBD0AC6175B5}" type="presOf" srcId="{1FF92761-F7FB-4615-8D9D-1AC5CFF0BF15}" destId="{E5E673EC-ADFC-40E0-A26A-93A601F8CED6}" srcOrd="0" destOrd="0" presId="urn:microsoft.com/office/officeart/2005/8/layout/process1"/>
    <dgm:cxn modelId="{E51FB77A-1702-4ACD-9D57-DB6D4B48AEFC}" type="presParOf" srcId="{D710533C-F9A0-4F39-9B23-0EF926A958DD}" destId="{F200523C-F829-4825-94D4-B27932369B88}" srcOrd="0" destOrd="0" presId="urn:microsoft.com/office/officeart/2005/8/layout/process1"/>
    <dgm:cxn modelId="{1FF5364F-35E1-4329-8C34-8B2F234C80FE}" type="presParOf" srcId="{D710533C-F9A0-4F39-9B23-0EF926A958DD}" destId="{FAF93E71-0871-4324-899F-2ACCB3778EF7}" srcOrd="1" destOrd="0" presId="urn:microsoft.com/office/officeart/2005/8/layout/process1"/>
    <dgm:cxn modelId="{AF36206E-54A1-429E-BC11-6A233C7A0C69}" type="presParOf" srcId="{FAF93E71-0871-4324-899F-2ACCB3778EF7}" destId="{D795FC20-DE36-4ACB-879D-8357F6A857BD}" srcOrd="0" destOrd="0" presId="urn:microsoft.com/office/officeart/2005/8/layout/process1"/>
    <dgm:cxn modelId="{9C681776-5A3C-4532-A910-1418A1B8939B}" type="presParOf" srcId="{D710533C-F9A0-4F39-9B23-0EF926A958DD}" destId="{E5E673EC-ADFC-40E0-A26A-93A601F8CED6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C9BD70-2370-4ABC-94F6-19AF6BA96321}" type="datetimeFigureOut">
              <a:rPr lang="ru-RU" smtClean="0"/>
              <a:pPr/>
              <a:t>24.04.2018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0C681E-FF8F-479A-BC6F-D8A2F4F487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3652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0C681E-FF8F-479A-BC6F-D8A2F4F48742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0C681E-FF8F-479A-BC6F-D8A2F4F48742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9663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slow">
    <p:pull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605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0867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3919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565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7460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0974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3028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153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spd="slow">
    <p:pull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724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2577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9669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1996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0026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0383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6236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643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0171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710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7950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8417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2536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4343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2637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7897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0996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797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3191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746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spd="slow">
    <p:pull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7607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342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2973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8348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6830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2569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2573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1110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3685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621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spd="slow">
    <p:pull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9329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6469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9411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3555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9648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3156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8988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40080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2628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24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91969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69956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54888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89039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92102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4235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3870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13567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29464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100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u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77567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96244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08039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18421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48176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7531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99393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45461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14201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963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spd="slow">
    <p:pull dir="u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19730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70958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27097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41943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83018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4761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9099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85088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98186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260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  <p:transition spd="slow">
    <p:pull dir="u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48677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69787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73138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07197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74905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42556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02583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93542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75359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050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 spd="slow">
    <p:pull dir="u"/>
  </p:transition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206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429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621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253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246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449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175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43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g"/><Relationship Id="rId4" Type="http://schemas.openxmlformats.org/officeDocument/2006/relationships/image" Target="../media/image6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1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9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9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9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9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2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9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11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1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12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7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6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428729" y="3429000"/>
            <a:ext cx="6500858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ОТЧЕТ</a:t>
            </a:r>
          </a:p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</a:rPr>
              <a:t>Главы Нижнесергинского городского</a:t>
            </a:r>
          </a:p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</a:rPr>
              <a:t>п</a:t>
            </a:r>
            <a:r>
              <a:rPr lang="ru-RU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</a:rPr>
              <a:t>оселения </a:t>
            </a:r>
          </a:p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</a:rPr>
              <a:t>А. М. </a:t>
            </a:r>
            <a:r>
              <a:rPr lang="ru-RU" sz="2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</a:rPr>
              <a:t>Чекасина</a:t>
            </a:r>
            <a:endParaRPr lang="ru-RU" sz="2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/>
            </a:endParaRPr>
          </a:p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</a:rPr>
              <a:t>за 2017 год</a:t>
            </a:r>
            <a:r>
              <a:rPr lang="ru-RU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</a:rPr>
              <a:t> </a:t>
            </a:r>
            <a:endParaRPr lang="ru-RU" sz="2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6" name="Picture 2" descr="C:\Users\Татьяна\Desktop\Безымянны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7554" y="214290"/>
            <a:ext cx="2543175" cy="32194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0991" y="928670"/>
            <a:ext cx="3863132" cy="2212298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lop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50990" y="3140968"/>
            <a:ext cx="7970817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>
                <a:latin typeface="UkrainianTextBook" pitchFamily="34" charset="0"/>
                <a:cs typeface="Arial" pitchFamily="34" charset="0"/>
              </a:rPr>
              <a:t>Нижнесергинское </a:t>
            </a:r>
            <a:r>
              <a:rPr lang="ru-RU" u="sng" dirty="0" smtClean="0">
                <a:latin typeface="UkrainianTextBook" pitchFamily="34" charset="0"/>
                <a:cs typeface="Arial" pitchFamily="34" charset="0"/>
              </a:rPr>
              <a:t>городское поселение</a:t>
            </a:r>
          </a:p>
          <a:p>
            <a:pPr algn="ctr"/>
            <a:r>
              <a:rPr lang="ru-RU" sz="1600" dirty="0" smtClean="0">
                <a:latin typeface="UkrainianTextBook" pitchFamily="34" charset="0"/>
                <a:cs typeface="Arial" pitchFamily="34" charset="0"/>
              </a:rPr>
              <a:t>Численность населения – </a:t>
            </a:r>
            <a:r>
              <a:rPr lang="ru-RU" sz="1600" dirty="0" smtClean="0">
                <a:solidFill>
                  <a:srgbClr val="FF0000"/>
                </a:solidFill>
                <a:latin typeface="UkrainianTextBook" pitchFamily="34" charset="0"/>
                <a:cs typeface="Arial" pitchFamily="34" charset="0"/>
              </a:rPr>
              <a:t>9333 человека</a:t>
            </a:r>
            <a:r>
              <a:rPr lang="ru-RU" sz="1600" dirty="0" smtClean="0">
                <a:latin typeface="UkrainianTextBook" pitchFamily="34" charset="0"/>
                <a:cs typeface="Arial" pitchFamily="34" charset="0"/>
              </a:rPr>
              <a:t>, в том числе</a:t>
            </a:r>
            <a:r>
              <a:rPr lang="ru-RU" sz="1600" dirty="0" smtClean="0">
                <a:solidFill>
                  <a:srgbClr val="FF0000"/>
                </a:solidFill>
                <a:latin typeface="UkrainianTextBook" pitchFamily="34" charset="0"/>
                <a:cs typeface="Arial" pitchFamily="34" charset="0"/>
              </a:rPr>
              <a:t>.</a:t>
            </a:r>
            <a:endParaRPr lang="ru-RU" sz="1600" dirty="0" smtClean="0">
              <a:latin typeface="UkrainianTextBook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latin typeface="UkrainianTextBook" pitchFamily="34" charset="0"/>
                <a:cs typeface="Arial" pitchFamily="34" charset="0"/>
              </a:rPr>
              <a:t>Экономически активное население – </a:t>
            </a:r>
            <a:r>
              <a:rPr lang="ru-RU" sz="1600" dirty="0" smtClean="0">
                <a:solidFill>
                  <a:srgbClr val="FF0000"/>
                </a:solidFill>
                <a:latin typeface="UkrainianTextBook" pitchFamily="34" charset="0"/>
                <a:cs typeface="Arial" pitchFamily="34" charset="0"/>
              </a:rPr>
              <a:t>4500 человек </a:t>
            </a:r>
            <a:r>
              <a:rPr lang="ru-RU" sz="1600" dirty="0" smtClean="0">
                <a:latin typeface="UkrainianTextBook" pitchFamily="34" charset="0"/>
                <a:cs typeface="Arial" pitchFamily="34" charset="0"/>
              </a:rPr>
              <a:t>(45,3%).</a:t>
            </a:r>
          </a:p>
          <a:p>
            <a:pPr algn="ctr"/>
            <a:r>
              <a:rPr lang="ru-RU" sz="1600" dirty="0" smtClean="0">
                <a:latin typeface="UkrainianTextBook" pitchFamily="34" charset="0"/>
                <a:cs typeface="Arial" pitchFamily="34" charset="0"/>
              </a:rPr>
              <a:t>Естественная убыль населения- </a:t>
            </a:r>
            <a:r>
              <a:rPr lang="ru-RU" sz="1600" dirty="0" smtClean="0">
                <a:solidFill>
                  <a:srgbClr val="C00000"/>
                </a:solidFill>
                <a:latin typeface="UkrainianTextBook" pitchFamily="34" charset="0"/>
                <a:cs typeface="Arial" pitchFamily="34" charset="0"/>
              </a:rPr>
              <a:t>148 человек</a:t>
            </a:r>
          </a:p>
          <a:p>
            <a:pPr algn="ctr"/>
            <a:endParaRPr lang="ru-RU" sz="1600" dirty="0" smtClean="0">
              <a:solidFill>
                <a:srgbClr val="C00000"/>
              </a:solidFill>
              <a:latin typeface="UkrainianTextBook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0034" y="0"/>
            <a:ext cx="814393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Уважаемые депутаты и жители </a:t>
            </a:r>
          </a:p>
          <a:p>
            <a:pPr algn="ctr"/>
            <a:r>
              <a:rPr lang="ru-RU" sz="2400" b="1" cap="none" spc="0" dirty="0" smtClean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Нижнесергинского городского поселения!</a:t>
            </a:r>
            <a:endParaRPr lang="ru-RU" sz="2400" b="1" cap="none" spc="0" dirty="0">
              <a:ln w="1905"/>
              <a:solidFill>
                <a:schemeClr val="accent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146" name="Picture 2" descr="C:\Users\Татьяна\Desktop\Работа\ФОТО для отчёта главы\фото к отчету\phoca_thumb_l_ns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928670"/>
            <a:ext cx="3429024" cy="221229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2882041"/>
              </p:ext>
            </p:extLst>
          </p:nvPr>
        </p:nvGraphicFramePr>
        <p:xfrm>
          <a:off x="479249" y="4293097"/>
          <a:ext cx="8314297" cy="2356441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4143974"/>
                <a:gridCol w="1080120"/>
                <a:gridCol w="1296144"/>
                <a:gridCol w="1794059"/>
              </a:tblGrid>
              <a:tr h="10696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0" dirty="0">
                          <a:effectLst/>
                          <a:latin typeface="Times New Roman"/>
                          <a:ea typeface="Times New Roman"/>
                        </a:rPr>
                        <a:t>Показатель</a:t>
                      </a:r>
                      <a:endParaRPr lang="ru-RU" sz="16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830"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На 31 декабря 2016 года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895"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На 31 декабря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48895"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800" dirty="0" smtClean="0">
                          <a:effectLst/>
                          <a:latin typeface="Times New Roman"/>
                          <a:ea typeface="Times New Roman"/>
                        </a:rPr>
                        <a:t>2017 </a:t>
                      </a: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года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0960"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Рост « +»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60960"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Снижение  « -»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60960"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к </a:t>
                      </a:r>
                      <a:r>
                        <a:rPr lang="ru-RU" sz="1800" dirty="0" smtClean="0">
                          <a:effectLst/>
                          <a:latin typeface="Times New Roman"/>
                          <a:ea typeface="Times New Roman"/>
                        </a:rPr>
                        <a:t>31.12. 2015 </a:t>
                      </a: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года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540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</a:rPr>
                        <a:t>Численность безработных, состоящих на учете 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830"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</a:rPr>
                        <a:t>153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895"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</a:rPr>
                        <a:t>107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0960"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</a:rPr>
                        <a:t>-46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80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</a:rPr>
                        <a:t>Уровень регистрируемой безработицы, %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830"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</a:rPr>
                        <a:t>3,4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895"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</a:rPr>
                        <a:t>3,06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0960"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</a:rPr>
                        <a:t>-0,34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540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spc="20" dirty="0">
                          <a:effectLst/>
                          <a:latin typeface="Times New Roman"/>
                          <a:ea typeface="Times New Roman"/>
                        </a:rPr>
                        <a:t>Количество рабочих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spc="20" dirty="0">
                          <a:effectLst/>
                          <a:latin typeface="Times New Roman"/>
                          <a:ea typeface="Times New Roman"/>
                        </a:rPr>
                        <a:t>вакансий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830" algn="just">
                        <a:spcAft>
                          <a:spcPts val="0"/>
                        </a:spcAft>
                      </a:pPr>
                      <a:r>
                        <a:rPr lang="ru-RU" sz="1600" spc="20">
                          <a:effectLst/>
                          <a:latin typeface="Times New Roman"/>
                          <a:ea typeface="Times New Roman"/>
                        </a:rPr>
                        <a:t>20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895"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</a:rPr>
                        <a:t>50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0960"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</a:rPr>
                        <a:t>+30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5720" y="285728"/>
            <a:ext cx="8572560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бюджет НСГП на 2017 год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0001" y="808948"/>
            <a:ext cx="864399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u="sng" dirty="0" smtClean="0">
                <a:solidFill>
                  <a:srgbClr val="FF0000"/>
                </a:solidFill>
              </a:rPr>
              <a:t>в </a:t>
            </a:r>
            <a:r>
              <a:rPr lang="ru-RU" sz="1600" b="1" u="sng" dirty="0">
                <a:solidFill>
                  <a:srgbClr val="FF0000"/>
                </a:solidFill>
              </a:rPr>
              <a:t>первоначальной редакции</a:t>
            </a:r>
            <a:r>
              <a:rPr lang="ru-RU" sz="1600" b="1" u="sng" dirty="0"/>
              <a:t> </a:t>
            </a:r>
            <a:r>
              <a:rPr lang="ru-RU" sz="1600" b="1" dirty="0" smtClean="0"/>
              <a:t>утвержден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b="1" dirty="0" smtClean="0"/>
              <a:t> </a:t>
            </a:r>
            <a:r>
              <a:rPr lang="ru-RU" sz="1600" b="1" dirty="0"/>
              <a:t>по доходам в сумме 105 276 тыс. рублей, </a:t>
            </a:r>
            <a:endParaRPr lang="ru-RU" sz="1600" b="1" dirty="0" smtClean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b="1" dirty="0" smtClean="0"/>
              <a:t>по </a:t>
            </a:r>
            <a:r>
              <a:rPr lang="ru-RU" sz="1600" b="1" dirty="0"/>
              <a:t>расходам 108 276 тыс. рублей</a:t>
            </a:r>
            <a:r>
              <a:rPr lang="ru-RU" sz="1600" b="1" dirty="0" smtClean="0"/>
              <a:t>,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b="1" dirty="0" smtClean="0"/>
              <a:t> </a:t>
            </a:r>
            <a:r>
              <a:rPr lang="ru-RU" sz="1600" b="1" dirty="0"/>
              <a:t>иные межбюджетные трансферты – 64 090 тыс. руб. </a:t>
            </a:r>
            <a:endParaRPr lang="ru-RU" sz="1600" b="1" dirty="0" smtClean="0"/>
          </a:p>
          <a:p>
            <a:pPr algn="r"/>
            <a:r>
              <a:rPr lang="ru-RU" sz="1600" b="1" u="sng" dirty="0" smtClean="0">
                <a:solidFill>
                  <a:srgbClr val="00B050"/>
                </a:solidFill>
              </a:rPr>
              <a:t>в </a:t>
            </a:r>
            <a:r>
              <a:rPr lang="ru-RU" sz="1600" b="1" u="sng" dirty="0">
                <a:solidFill>
                  <a:srgbClr val="00B050"/>
                </a:solidFill>
              </a:rPr>
              <a:t>окончательной редакции </a:t>
            </a:r>
            <a:r>
              <a:rPr lang="ru-RU" sz="1600" b="1" dirty="0" smtClean="0"/>
              <a:t>подрос</a:t>
            </a:r>
          </a:p>
          <a:p>
            <a:pPr marL="285750" indent="-285750" algn="r">
              <a:buFont typeface="Wingdings" panose="05000000000000000000" pitchFamily="2" charset="2"/>
              <a:buChar char="ü"/>
            </a:pPr>
            <a:r>
              <a:rPr lang="ru-RU" sz="1600" b="1" dirty="0" smtClean="0"/>
              <a:t> </a:t>
            </a:r>
            <a:r>
              <a:rPr lang="ru-RU" sz="1600" b="1" dirty="0"/>
              <a:t>по доходам на </a:t>
            </a:r>
            <a:r>
              <a:rPr lang="ru-RU" sz="1600" b="1" dirty="0">
                <a:solidFill>
                  <a:srgbClr val="C00000"/>
                </a:solidFill>
              </a:rPr>
              <a:t>84 438,6 </a:t>
            </a:r>
            <a:r>
              <a:rPr lang="ru-RU" sz="1600" b="1" dirty="0" smtClean="0">
                <a:solidFill>
                  <a:srgbClr val="FF0000"/>
                </a:solidFill>
              </a:rPr>
              <a:t>тыс</a:t>
            </a:r>
            <a:r>
              <a:rPr lang="ru-RU" sz="1600" b="1" dirty="0">
                <a:solidFill>
                  <a:srgbClr val="FF0000"/>
                </a:solidFill>
              </a:rPr>
              <a:t>. руб</a:t>
            </a:r>
            <a:r>
              <a:rPr lang="ru-RU" sz="1600" b="1" dirty="0"/>
              <a:t>. и составил </a:t>
            </a:r>
            <a:r>
              <a:rPr lang="ru-RU" sz="1600" b="1" dirty="0" smtClean="0"/>
              <a:t>  в </a:t>
            </a:r>
            <a:r>
              <a:rPr lang="ru-RU" sz="1600" b="1" dirty="0"/>
              <a:t>сумме </a:t>
            </a:r>
            <a:r>
              <a:rPr lang="ru-RU" sz="1600" b="1" dirty="0">
                <a:solidFill>
                  <a:srgbClr val="C00000"/>
                </a:solidFill>
              </a:rPr>
              <a:t>189 714,6 тыс</a:t>
            </a:r>
            <a:r>
              <a:rPr lang="ru-RU" sz="1600" b="1" dirty="0" smtClean="0">
                <a:solidFill>
                  <a:srgbClr val="C00000"/>
                </a:solidFill>
              </a:rPr>
              <a:t>. рублей</a:t>
            </a:r>
            <a:r>
              <a:rPr lang="ru-RU" sz="1600" b="1" dirty="0"/>
              <a:t>, </a:t>
            </a:r>
            <a:endParaRPr lang="ru-RU" sz="1600" b="1" dirty="0" smtClean="0"/>
          </a:p>
          <a:p>
            <a:pPr marL="285750" indent="-285750" algn="r">
              <a:buFont typeface="Wingdings" panose="05000000000000000000" pitchFamily="2" charset="2"/>
              <a:buChar char="ü"/>
            </a:pPr>
            <a:r>
              <a:rPr lang="ru-RU" sz="1600" b="1" dirty="0" smtClean="0"/>
              <a:t>по </a:t>
            </a:r>
            <a:r>
              <a:rPr lang="ru-RU" sz="1600" b="1" dirty="0"/>
              <a:t>расходам  на </a:t>
            </a:r>
            <a:r>
              <a:rPr lang="ru-RU" sz="1600" b="1" dirty="0">
                <a:solidFill>
                  <a:srgbClr val="C00000"/>
                </a:solidFill>
              </a:rPr>
              <a:t>96 968,4</a:t>
            </a:r>
            <a:r>
              <a:rPr lang="ru-RU" sz="1600" b="1" dirty="0" smtClean="0">
                <a:solidFill>
                  <a:srgbClr val="C00000"/>
                </a:solidFill>
              </a:rPr>
              <a:t> </a:t>
            </a:r>
            <a:r>
              <a:rPr lang="ru-RU" sz="1600" b="1" dirty="0">
                <a:solidFill>
                  <a:srgbClr val="FF0000"/>
                </a:solidFill>
              </a:rPr>
              <a:t>тыс. руб</a:t>
            </a:r>
            <a:r>
              <a:rPr lang="ru-RU" sz="1600" b="1" dirty="0"/>
              <a:t>. и составил в сумме </a:t>
            </a:r>
            <a:r>
              <a:rPr lang="ru-RU" sz="1600" b="1" dirty="0">
                <a:solidFill>
                  <a:srgbClr val="C00000"/>
                </a:solidFill>
              </a:rPr>
              <a:t>205 236,4  </a:t>
            </a:r>
            <a:r>
              <a:rPr lang="ru-RU" sz="1600" b="1" dirty="0" smtClean="0">
                <a:solidFill>
                  <a:srgbClr val="C00000"/>
                </a:solidFill>
              </a:rPr>
              <a:t>тыс. рублей</a:t>
            </a:r>
            <a:r>
              <a:rPr lang="ru-RU" b="1" dirty="0"/>
              <a:t>. </a:t>
            </a:r>
            <a:endParaRPr lang="ru-RU" b="1" dirty="0" smtClean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6485052"/>
              </p:ext>
            </p:extLst>
          </p:nvPr>
        </p:nvGraphicFramePr>
        <p:xfrm>
          <a:off x="1547664" y="2655607"/>
          <a:ext cx="6552728" cy="40137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7" name="Диаграмма" r:id="rId3" imgW="5486242" imgH="3200495" progId="Excel.Chart.8">
                  <p:embed/>
                </p:oleObj>
              </mc:Choice>
              <mc:Fallback>
                <p:oleObj name="Диаграмма" r:id="rId3" imgW="5486242" imgH="3200495" progId="Excel.Chart.8">
                  <p:embed/>
                  <p:pic>
                    <p:nvPicPr>
                      <p:cNvPr id="0" name="Object 1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7664" y="2655607"/>
                        <a:ext cx="6552728" cy="401375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6347073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5720" y="285728"/>
            <a:ext cx="8572560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бюджет НСГП на 2017 год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4282" y="928670"/>
            <a:ext cx="86439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 </a:t>
            </a:r>
            <a:r>
              <a:rPr lang="ru-RU" sz="2000" b="1" dirty="0">
                <a:latin typeface="Times New Roman"/>
                <a:ea typeface="Times New Roman"/>
              </a:rPr>
              <a:t>Хочу обратить особое внимание</a:t>
            </a:r>
            <a:r>
              <a:rPr lang="ru-RU" sz="2000" dirty="0">
                <a:latin typeface="Times New Roman"/>
                <a:ea typeface="Times New Roman"/>
              </a:rPr>
              <a:t> рост налоговых и неналоговых поступлений в сравнении с 2016 годом увеличился на 2 323 тыс. руб. </a:t>
            </a:r>
            <a:endParaRPr lang="ru-RU" sz="2000" dirty="0" smtClean="0">
              <a:latin typeface="Times New Roman"/>
              <a:ea typeface="Times New Roman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2000" dirty="0" smtClean="0">
                <a:latin typeface="Times New Roman"/>
                <a:ea typeface="Times New Roman"/>
              </a:rPr>
              <a:t>В рамках проведения межведомственной комиссии осуществлялось </a:t>
            </a:r>
            <a:r>
              <a:rPr lang="ru-RU" sz="2000" dirty="0">
                <a:latin typeface="Times New Roman"/>
                <a:ea typeface="Times New Roman"/>
              </a:rPr>
              <a:t>взаимодействие с налоговой службой</a:t>
            </a:r>
            <a:r>
              <a:rPr lang="ru-RU" sz="2000" dirty="0" smtClean="0">
                <a:latin typeface="Times New Roman"/>
                <a:ea typeface="Times New Roman"/>
              </a:rPr>
              <a:t>, пенсионным фондом, ЦЗ и др.;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2000" dirty="0" smtClean="0">
                <a:latin typeface="Times New Roman"/>
                <a:ea typeface="Times New Roman"/>
              </a:rPr>
              <a:t> </a:t>
            </a:r>
            <a:r>
              <a:rPr lang="ru-RU" sz="2000" dirty="0">
                <a:latin typeface="Times New Roman"/>
                <a:ea typeface="Times New Roman"/>
              </a:rPr>
              <a:t>анализировались данные по использованию муниципального имущества и земли</a:t>
            </a:r>
            <a:r>
              <a:rPr lang="ru-RU" dirty="0">
                <a:latin typeface="Times New Roman"/>
                <a:ea typeface="Times New Roman"/>
              </a:rPr>
              <a:t>. </a:t>
            </a:r>
            <a:endParaRPr lang="ru-RU" b="1" dirty="0" smtClean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600" y="2867662"/>
            <a:ext cx="7344816" cy="3729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1921333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260648"/>
            <a:ext cx="8643998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/>
              <a:t>ПРОГРАММНЫЕ РАСХОДЫ БЮДЖЕТА</a:t>
            </a:r>
          </a:p>
        </p:txBody>
      </p:sp>
      <p:pic>
        <p:nvPicPr>
          <p:cNvPr id="8195" name="Picture 3" descr="C:\Users\Alfina\Desktop\munpro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244534"/>
            <a:ext cx="3456384" cy="2095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27584" y="4365104"/>
            <a:ext cx="42484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В 2017 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году утверждено </a:t>
            </a:r>
            <a:r>
              <a:rPr lang="ru-RU" sz="2000" b="1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11 </a:t>
            </a:r>
            <a:r>
              <a:rPr lang="ru-RU" sz="2000" b="1" i="1" dirty="0">
                <a:solidFill>
                  <a:srgbClr val="000000"/>
                </a:solidFill>
                <a:latin typeface="Times New Roman"/>
                <a:ea typeface="Times New Roman"/>
              </a:rPr>
              <a:t>муниципальных програм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м.    Нижнесергинское городское поселение </a:t>
            </a:r>
            <a:r>
              <a:rPr lang="ru-RU" sz="2000" b="1" u="sng" dirty="0">
                <a:solidFill>
                  <a:srgbClr val="000000"/>
                </a:solidFill>
                <a:latin typeface="Times New Roman"/>
                <a:ea typeface="Times New Roman"/>
              </a:rPr>
              <a:t>приняло участие 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в реализации 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4</a:t>
            </a:r>
            <a:r>
              <a:rPr lang="ru-RU" sz="2000" b="1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000" b="1" i="1" dirty="0">
                <a:solidFill>
                  <a:srgbClr val="000000"/>
                </a:solidFill>
                <a:latin typeface="Times New Roman"/>
                <a:ea typeface="Times New Roman"/>
              </a:rPr>
              <a:t>областных и 1 федеральной программах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endParaRPr lang="ru-RU" sz="1600" dirty="0">
              <a:solidFill>
                <a:srgbClr val="000000"/>
              </a:solidFill>
              <a:effectLst/>
              <a:latin typeface="Times New Roman"/>
              <a:ea typeface="Times New Roman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8"/>
            <a:ext cx="8462744" cy="3263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1560" y="470574"/>
            <a:ext cx="8318608" cy="707886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СТРУКТУРА  Расходов бюджета Нижнесергинского городского поселения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52563"/>
            <a:ext cx="7560840" cy="5072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4229195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1560" y="470574"/>
            <a:ext cx="8318608" cy="707886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СТРУКТУРА  Расходов бюджета Нижнесергинского городского поселения </a:t>
            </a: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20" y="1340768"/>
            <a:ext cx="7872144" cy="5112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8127639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1214422"/>
            <a:ext cx="821537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В рамках действующего законодательства в 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2017 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году 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проведено:</a:t>
            </a: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0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39 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</a:rPr>
              <a:t>процедур размещения </a:t>
            </a:r>
            <a:r>
              <a:rPr lang="ru-RU" sz="20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101 077 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</a:rPr>
              <a:t>тыс. </a:t>
            </a:r>
            <a:r>
              <a:rPr lang="ru-RU" sz="20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руб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, 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из 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них:</a:t>
            </a:r>
          </a:p>
          <a:p>
            <a:pPr marL="2171700" lvl="4" indent="-342900" algn="just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22 электронных аукциона</a:t>
            </a:r>
          </a:p>
          <a:p>
            <a:pPr marL="2171700" lvl="4" indent="-342900" algn="just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4 запроса котировок</a:t>
            </a:r>
          </a:p>
          <a:p>
            <a:pPr marL="2171700" lvl="4" indent="-342900" algn="just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1  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открытый 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аукцион</a:t>
            </a:r>
          </a:p>
          <a:p>
            <a:pPr marL="2171700" lvl="4" indent="-342900" algn="just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12 закупок у единственного поставщика  </a:t>
            </a:r>
          </a:p>
          <a:p>
            <a:pPr marL="0" lvl="4" algn="ctr"/>
            <a:r>
              <a:rPr lang="ru-RU" sz="2000" b="1" i="1" u="sng" dirty="0" smtClean="0">
                <a:solidFill>
                  <a:srgbClr val="000000"/>
                </a:solidFill>
                <a:latin typeface="Times New Roman"/>
                <a:ea typeface="Times New Roman"/>
              </a:rPr>
              <a:t>Экономия бюджетных средств составила 5 824 тыс. руб.</a:t>
            </a:r>
            <a:endParaRPr lang="ru-RU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85720" y="428604"/>
            <a:ext cx="8572560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ЗАКАЗЫ ДЛЯ Муниципальных НУЖД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9632" y="3645024"/>
            <a:ext cx="6768752" cy="293565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1214422"/>
            <a:ext cx="82153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580" algn="just">
              <a:spcAft>
                <a:spcPts val="0"/>
              </a:spcAft>
            </a:pPr>
            <a:endParaRPr lang="ru-RU" sz="2400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06323" y="332655"/>
            <a:ext cx="8572559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Земельно-имущественные отношения: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 bwMode="auto">
          <a:xfrm>
            <a:off x="466725" y="769938"/>
            <a:ext cx="8701088" cy="5959474"/>
            <a:chOff x="294" y="485"/>
            <a:chExt cx="5481" cy="3754"/>
          </a:xfrm>
        </p:grpSpPr>
        <p:sp>
          <p:nvSpPr>
            <p:cNvPr id="5" name="AutoShape 3"/>
            <p:cNvSpPr>
              <a:spLocks noChangeAspect="1" noChangeArrowheads="1" noTextEdit="1"/>
            </p:cNvSpPr>
            <p:nvPr/>
          </p:nvSpPr>
          <p:spPr bwMode="auto">
            <a:xfrm>
              <a:off x="294" y="485"/>
              <a:ext cx="5400" cy="3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5684" y="4097"/>
              <a:ext cx="91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Line 6"/>
            <p:cNvSpPr>
              <a:spLocks noChangeShapeType="1"/>
            </p:cNvSpPr>
            <p:nvPr/>
          </p:nvSpPr>
          <p:spPr bwMode="auto">
            <a:xfrm flipH="1" flipV="1">
              <a:off x="1752" y="2095"/>
              <a:ext cx="612" cy="134"/>
            </a:xfrm>
            <a:prstGeom prst="line">
              <a:avLst/>
            </a:prstGeom>
            <a:noFill/>
            <a:ln w="4127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8" name="Group 9"/>
            <p:cNvGrpSpPr>
              <a:grpSpLocks/>
            </p:cNvGrpSpPr>
            <p:nvPr/>
          </p:nvGrpSpPr>
          <p:grpSpPr bwMode="auto">
            <a:xfrm>
              <a:off x="499" y="1531"/>
              <a:ext cx="1285" cy="864"/>
              <a:chOff x="499" y="1531"/>
              <a:chExt cx="1285" cy="864"/>
            </a:xfrm>
          </p:grpSpPr>
          <p:sp>
            <p:nvSpPr>
              <p:cNvPr id="1085" name="Oval 7"/>
              <p:cNvSpPr>
                <a:spLocks noChangeArrowheads="1"/>
              </p:cNvSpPr>
              <p:nvPr/>
            </p:nvSpPr>
            <p:spPr bwMode="auto">
              <a:xfrm>
                <a:off x="499" y="1531"/>
                <a:ext cx="1285" cy="864"/>
              </a:xfrm>
              <a:prstGeom prst="ellipse">
                <a:avLst/>
              </a:prstGeom>
              <a:solidFill>
                <a:srgbClr val="BBE0E3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86" name="Oval 8"/>
              <p:cNvSpPr>
                <a:spLocks noChangeArrowheads="1"/>
              </p:cNvSpPr>
              <p:nvPr/>
            </p:nvSpPr>
            <p:spPr bwMode="auto">
              <a:xfrm>
                <a:off x="499" y="1531"/>
                <a:ext cx="1285" cy="864"/>
              </a:xfrm>
              <a:prstGeom prst="ellipse">
                <a:avLst/>
              </a:prstGeom>
              <a:noFill/>
              <a:ln w="1428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9" name="Rectangle 10"/>
            <p:cNvSpPr>
              <a:spLocks noChangeArrowheads="1"/>
            </p:cNvSpPr>
            <p:nvPr/>
          </p:nvSpPr>
          <p:spPr bwMode="auto">
            <a:xfrm>
              <a:off x="808" y="1672"/>
              <a:ext cx="102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-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auto">
            <a:xfrm>
              <a:off x="853" y="1672"/>
              <a:ext cx="91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Rectangle 12"/>
            <p:cNvSpPr>
              <a:spLocks noChangeArrowheads="1"/>
            </p:cNvSpPr>
            <p:nvPr/>
          </p:nvSpPr>
          <p:spPr bwMode="auto">
            <a:xfrm>
              <a:off x="887" y="1672"/>
              <a:ext cx="697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от сдачи в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Rectangle 13"/>
            <p:cNvSpPr>
              <a:spLocks noChangeArrowheads="1"/>
            </p:cNvSpPr>
            <p:nvPr/>
          </p:nvSpPr>
          <p:spPr bwMode="auto">
            <a:xfrm>
              <a:off x="944" y="1789"/>
              <a:ext cx="501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аренду </a:t>
              </a:r>
              <a:endPara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Rectangle 14"/>
            <p:cNvSpPr>
              <a:spLocks noChangeArrowheads="1"/>
            </p:cNvSpPr>
            <p:nvPr/>
          </p:nvSpPr>
          <p:spPr bwMode="auto">
            <a:xfrm>
              <a:off x="706" y="1905"/>
              <a:ext cx="745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имущества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Rectangle 15"/>
            <p:cNvSpPr>
              <a:spLocks noChangeArrowheads="1"/>
            </p:cNvSpPr>
            <p:nvPr/>
          </p:nvSpPr>
          <p:spPr bwMode="auto">
            <a:xfrm>
              <a:off x="1376" y="1903"/>
              <a:ext cx="131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99 </a:t>
              </a:r>
              <a:endPara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Rectangle 16"/>
            <p:cNvSpPr>
              <a:spLocks noChangeArrowheads="1"/>
            </p:cNvSpPr>
            <p:nvPr/>
          </p:nvSpPr>
          <p:spPr bwMode="auto">
            <a:xfrm>
              <a:off x="851" y="2022"/>
              <a:ext cx="693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тыс. руб., </a:t>
              </a:r>
              <a:endPara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Rectangle 17"/>
            <p:cNvSpPr>
              <a:spLocks noChangeArrowheads="1"/>
            </p:cNvSpPr>
            <p:nvPr/>
          </p:nvSpPr>
          <p:spPr bwMode="auto">
            <a:xfrm>
              <a:off x="973" y="2143"/>
              <a:ext cx="410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100%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Rectangle 18"/>
            <p:cNvSpPr>
              <a:spLocks noChangeArrowheads="1"/>
            </p:cNvSpPr>
            <p:nvPr/>
          </p:nvSpPr>
          <p:spPr bwMode="auto">
            <a:xfrm>
              <a:off x="1313" y="2143"/>
              <a:ext cx="95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Line 19"/>
            <p:cNvSpPr>
              <a:spLocks noChangeShapeType="1"/>
            </p:cNvSpPr>
            <p:nvPr/>
          </p:nvSpPr>
          <p:spPr bwMode="auto">
            <a:xfrm flipH="1">
              <a:off x="2219" y="2711"/>
              <a:ext cx="378" cy="350"/>
            </a:xfrm>
            <a:prstGeom prst="line">
              <a:avLst/>
            </a:prstGeom>
            <a:noFill/>
            <a:ln w="4127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19" name="Group 22"/>
            <p:cNvGrpSpPr>
              <a:grpSpLocks/>
            </p:cNvGrpSpPr>
            <p:nvPr/>
          </p:nvGrpSpPr>
          <p:grpSpPr bwMode="auto">
            <a:xfrm>
              <a:off x="1200" y="2979"/>
              <a:ext cx="1285" cy="863"/>
              <a:chOff x="1200" y="2979"/>
              <a:chExt cx="1285" cy="863"/>
            </a:xfrm>
          </p:grpSpPr>
          <p:sp>
            <p:nvSpPr>
              <p:cNvPr id="1083" name="Oval 20"/>
              <p:cNvSpPr>
                <a:spLocks noChangeArrowheads="1"/>
              </p:cNvSpPr>
              <p:nvPr/>
            </p:nvSpPr>
            <p:spPr bwMode="auto">
              <a:xfrm>
                <a:off x="1200" y="2979"/>
                <a:ext cx="1285" cy="863"/>
              </a:xfrm>
              <a:prstGeom prst="ellipse">
                <a:avLst/>
              </a:prstGeom>
              <a:solidFill>
                <a:srgbClr val="BBE0E3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84" name="Oval 21"/>
              <p:cNvSpPr>
                <a:spLocks noChangeArrowheads="1"/>
              </p:cNvSpPr>
              <p:nvPr/>
            </p:nvSpPr>
            <p:spPr bwMode="auto">
              <a:xfrm>
                <a:off x="1200" y="2979"/>
                <a:ext cx="1285" cy="863"/>
              </a:xfrm>
              <a:prstGeom prst="ellipse">
                <a:avLst/>
              </a:prstGeom>
              <a:noFill/>
              <a:ln w="1428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20" name="Rectangle 23"/>
            <p:cNvSpPr>
              <a:spLocks noChangeArrowheads="1"/>
            </p:cNvSpPr>
            <p:nvPr/>
          </p:nvSpPr>
          <p:spPr bwMode="auto">
            <a:xfrm>
              <a:off x="1402" y="3108"/>
              <a:ext cx="491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арендн</a:t>
              </a:r>
              <a:endPara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Rectangle 24"/>
            <p:cNvSpPr>
              <a:spLocks noChangeArrowheads="1"/>
            </p:cNvSpPr>
            <p:nvPr/>
          </p:nvSpPr>
          <p:spPr bwMode="auto">
            <a:xfrm>
              <a:off x="1806" y="3108"/>
              <a:ext cx="182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ая</a:t>
              </a:r>
              <a:endPara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Rectangle 25"/>
            <p:cNvSpPr>
              <a:spLocks noChangeArrowheads="1"/>
            </p:cNvSpPr>
            <p:nvPr/>
          </p:nvSpPr>
          <p:spPr bwMode="auto">
            <a:xfrm>
              <a:off x="1929" y="3108"/>
              <a:ext cx="91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Rectangle 26"/>
            <p:cNvSpPr>
              <a:spLocks noChangeArrowheads="1"/>
            </p:cNvSpPr>
            <p:nvPr/>
          </p:nvSpPr>
          <p:spPr bwMode="auto">
            <a:xfrm>
              <a:off x="1963" y="3108"/>
              <a:ext cx="32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плат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Rectangle 27"/>
            <p:cNvSpPr>
              <a:spLocks noChangeArrowheads="1"/>
            </p:cNvSpPr>
            <p:nvPr/>
          </p:nvSpPr>
          <p:spPr bwMode="auto">
            <a:xfrm>
              <a:off x="2224" y="3108"/>
              <a:ext cx="118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а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Rectangle 28"/>
            <p:cNvSpPr>
              <a:spLocks noChangeArrowheads="1"/>
            </p:cNvSpPr>
            <p:nvPr/>
          </p:nvSpPr>
          <p:spPr bwMode="auto">
            <a:xfrm>
              <a:off x="2284" y="3108"/>
              <a:ext cx="91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Rectangle 29"/>
            <p:cNvSpPr>
              <a:spLocks noChangeArrowheads="1"/>
            </p:cNvSpPr>
            <p:nvPr/>
          </p:nvSpPr>
          <p:spPr bwMode="auto">
            <a:xfrm>
              <a:off x="1462" y="3225"/>
              <a:ext cx="87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за земельные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Rectangle 30"/>
            <p:cNvSpPr>
              <a:spLocks noChangeArrowheads="1"/>
            </p:cNvSpPr>
            <p:nvPr/>
          </p:nvSpPr>
          <p:spPr bwMode="auto">
            <a:xfrm>
              <a:off x="1615" y="3342"/>
              <a:ext cx="558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участки </a:t>
              </a:r>
              <a:endPara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Rectangle 31"/>
            <p:cNvSpPr>
              <a:spLocks noChangeArrowheads="1"/>
            </p:cNvSpPr>
            <p:nvPr/>
          </p:nvSpPr>
          <p:spPr bwMode="auto">
            <a:xfrm>
              <a:off x="1539" y="3458"/>
              <a:ext cx="129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1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Rectangle 32"/>
            <p:cNvSpPr>
              <a:spLocks noChangeArrowheads="1"/>
            </p:cNvSpPr>
            <p:nvPr/>
          </p:nvSpPr>
          <p:spPr bwMode="auto">
            <a:xfrm>
              <a:off x="1607" y="3458"/>
              <a:ext cx="95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Rectangle 33"/>
            <p:cNvSpPr>
              <a:spLocks noChangeArrowheads="1"/>
            </p:cNvSpPr>
            <p:nvPr/>
          </p:nvSpPr>
          <p:spPr bwMode="auto">
            <a:xfrm>
              <a:off x="1641" y="3458"/>
              <a:ext cx="158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143</a:t>
              </a:r>
              <a:endPara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Rectangle 34"/>
            <p:cNvSpPr>
              <a:spLocks noChangeArrowheads="1"/>
            </p:cNvSpPr>
            <p:nvPr/>
          </p:nvSpPr>
          <p:spPr bwMode="auto">
            <a:xfrm>
              <a:off x="1846" y="3458"/>
              <a:ext cx="95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24" name="Rectangle 35"/>
            <p:cNvSpPr>
              <a:spLocks noChangeArrowheads="1"/>
            </p:cNvSpPr>
            <p:nvPr/>
          </p:nvSpPr>
          <p:spPr bwMode="auto">
            <a:xfrm>
              <a:off x="1880" y="3458"/>
              <a:ext cx="370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тыс. </a:t>
              </a:r>
              <a:endPara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25" name="Rectangle 36"/>
            <p:cNvSpPr>
              <a:spLocks noChangeArrowheads="1"/>
            </p:cNvSpPr>
            <p:nvPr/>
          </p:nvSpPr>
          <p:spPr bwMode="auto">
            <a:xfrm>
              <a:off x="1498" y="3575"/>
              <a:ext cx="528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руб., </a:t>
              </a:r>
              <a:r>
                <a:rPr lang="ru-RU" altLang="ru-RU" sz="1300" b="1" dirty="0" smtClean="0">
                  <a:solidFill>
                    <a:srgbClr val="000000"/>
                  </a:solidFill>
                  <a:latin typeface="Times New Roman" pitchFamily="18" charset="0"/>
                </a:rPr>
                <a:t>99,4</a:t>
              </a:r>
              <a:r>
                <a:rPr kumimoji="0" lang="ru-RU" altLang="ru-RU" sz="13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%</a:t>
              </a:r>
              <a:endPara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26" name="Rectangle 37"/>
            <p:cNvSpPr>
              <a:spLocks noChangeArrowheads="1"/>
            </p:cNvSpPr>
            <p:nvPr/>
          </p:nvSpPr>
          <p:spPr bwMode="auto">
            <a:xfrm>
              <a:off x="2187" y="3575"/>
              <a:ext cx="95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28" name="Rectangle 38"/>
            <p:cNvSpPr>
              <a:spLocks noChangeArrowheads="1"/>
            </p:cNvSpPr>
            <p:nvPr/>
          </p:nvSpPr>
          <p:spPr bwMode="auto">
            <a:xfrm>
              <a:off x="1843" y="3691"/>
              <a:ext cx="91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29" name="Line 39"/>
            <p:cNvSpPr>
              <a:spLocks noChangeShapeType="1"/>
            </p:cNvSpPr>
            <p:nvPr/>
          </p:nvSpPr>
          <p:spPr bwMode="auto">
            <a:xfrm>
              <a:off x="3352" y="2711"/>
              <a:ext cx="378" cy="350"/>
            </a:xfrm>
            <a:prstGeom prst="line">
              <a:avLst/>
            </a:prstGeom>
            <a:noFill/>
            <a:ln w="4127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1030" name="Group 42"/>
            <p:cNvGrpSpPr>
              <a:grpSpLocks/>
            </p:cNvGrpSpPr>
            <p:nvPr/>
          </p:nvGrpSpPr>
          <p:grpSpPr bwMode="auto">
            <a:xfrm>
              <a:off x="3466" y="2978"/>
              <a:ext cx="1285" cy="864"/>
              <a:chOff x="3466" y="2978"/>
              <a:chExt cx="1285" cy="864"/>
            </a:xfrm>
          </p:grpSpPr>
          <p:sp>
            <p:nvSpPr>
              <p:cNvPr id="1081" name="Oval 40"/>
              <p:cNvSpPr>
                <a:spLocks noChangeArrowheads="1"/>
              </p:cNvSpPr>
              <p:nvPr/>
            </p:nvSpPr>
            <p:spPr bwMode="auto">
              <a:xfrm>
                <a:off x="3466" y="2978"/>
                <a:ext cx="1285" cy="864"/>
              </a:xfrm>
              <a:prstGeom prst="ellipse">
                <a:avLst/>
              </a:prstGeom>
              <a:solidFill>
                <a:srgbClr val="BBE0E3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82" name="Oval 41"/>
              <p:cNvSpPr>
                <a:spLocks noChangeArrowheads="1"/>
              </p:cNvSpPr>
              <p:nvPr/>
            </p:nvSpPr>
            <p:spPr bwMode="auto">
              <a:xfrm>
                <a:off x="3466" y="2978"/>
                <a:ext cx="1285" cy="864"/>
              </a:xfrm>
              <a:prstGeom prst="ellipse">
                <a:avLst/>
              </a:prstGeom>
              <a:noFill/>
              <a:ln w="1428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031" name="Rectangle 43"/>
            <p:cNvSpPr>
              <a:spLocks noChangeArrowheads="1"/>
            </p:cNvSpPr>
            <p:nvPr/>
          </p:nvSpPr>
          <p:spPr bwMode="auto">
            <a:xfrm>
              <a:off x="3696" y="3177"/>
              <a:ext cx="938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от реализации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2" name="Rectangle 44"/>
            <p:cNvSpPr>
              <a:spLocks noChangeArrowheads="1"/>
            </p:cNvSpPr>
            <p:nvPr/>
          </p:nvSpPr>
          <p:spPr bwMode="auto">
            <a:xfrm>
              <a:off x="3792" y="3294"/>
              <a:ext cx="745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имущества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3" name="Rectangle 45"/>
            <p:cNvSpPr>
              <a:spLocks noChangeArrowheads="1"/>
            </p:cNvSpPr>
            <p:nvPr/>
          </p:nvSpPr>
          <p:spPr bwMode="auto">
            <a:xfrm>
              <a:off x="3665" y="3411"/>
              <a:ext cx="129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1</a:t>
              </a:r>
              <a:endPara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4" name="Rectangle 46"/>
            <p:cNvSpPr>
              <a:spLocks noChangeArrowheads="1"/>
            </p:cNvSpPr>
            <p:nvPr/>
          </p:nvSpPr>
          <p:spPr bwMode="auto">
            <a:xfrm>
              <a:off x="3733" y="3411"/>
              <a:ext cx="95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5" name="Rectangle 47"/>
            <p:cNvSpPr>
              <a:spLocks noChangeArrowheads="1"/>
            </p:cNvSpPr>
            <p:nvPr/>
          </p:nvSpPr>
          <p:spPr bwMode="auto">
            <a:xfrm>
              <a:off x="3767" y="3411"/>
              <a:ext cx="158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altLang="ru-RU" sz="1300" b="1" dirty="0" smtClean="0">
                  <a:solidFill>
                    <a:srgbClr val="000000"/>
                  </a:solidFill>
                  <a:latin typeface="Times New Roman" pitchFamily="18" charset="0"/>
                </a:rPr>
                <a:t>028</a:t>
              </a:r>
              <a:endPara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6" name="Rectangle 48"/>
            <p:cNvSpPr>
              <a:spLocks noChangeArrowheads="1"/>
            </p:cNvSpPr>
            <p:nvPr/>
          </p:nvSpPr>
          <p:spPr bwMode="auto">
            <a:xfrm>
              <a:off x="3971" y="3411"/>
              <a:ext cx="95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7" name="Rectangle 49"/>
            <p:cNvSpPr>
              <a:spLocks noChangeArrowheads="1"/>
            </p:cNvSpPr>
            <p:nvPr/>
          </p:nvSpPr>
          <p:spPr bwMode="auto">
            <a:xfrm>
              <a:off x="4005" y="3411"/>
              <a:ext cx="693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тыс. руб. 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8" name="Rectangle 50"/>
            <p:cNvSpPr>
              <a:spLocks noChangeArrowheads="1"/>
            </p:cNvSpPr>
            <p:nvPr/>
          </p:nvSpPr>
          <p:spPr bwMode="auto">
            <a:xfrm>
              <a:off x="3922" y="3531"/>
              <a:ext cx="445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100 %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9" name="Rectangle 51"/>
            <p:cNvSpPr>
              <a:spLocks noChangeArrowheads="1"/>
            </p:cNvSpPr>
            <p:nvPr/>
          </p:nvSpPr>
          <p:spPr bwMode="auto">
            <a:xfrm>
              <a:off x="4297" y="3531"/>
              <a:ext cx="95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40" name="Line 52"/>
            <p:cNvSpPr>
              <a:spLocks noChangeShapeType="1"/>
            </p:cNvSpPr>
            <p:nvPr/>
          </p:nvSpPr>
          <p:spPr bwMode="auto">
            <a:xfrm flipV="1">
              <a:off x="3585" y="2095"/>
              <a:ext cx="612" cy="134"/>
            </a:xfrm>
            <a:prstGeom prst="line">
              <a:avLst/>
            </a:prstGeom>
            <a:noFill/>
            <a:ln w="4127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1041" name="Group 55"/>
            <p:cNvGrpSpPr>
              <a:grpSpLocks/>
            </p:cNvGrpSpPr>
            <p:nvPr/>
          </p:nvGrpSpPr>
          <p:grpSpPr bwMode="auto">
            <a:xfrm>
              <a:off x="4165" y="1530"/>
              <a:ext cx="1285" cy="864"/>
              <a:chOff x="4165" y="1530"/>
              <a:chExt cx="1285" cy="864"/>
            </a:xfrm>
          </p:grpSpPr>
          <p:sp>
            <p:nvSpPr>
              <p:cNvPr id="1079" name="Oval 53"/>
              <p:cNvSpPr>
                <a:spLocks noChangeArrowheads="1"/>
              </p:cNvSpPr>
              <p:nvPr/>
            </p:nvSpPr>
            <p:spPr bwMode="auto">
              <a:xfrm>
                <a:off x="4165" y="1530"/>
                <a:ext cx="1285" cy="864"/>
              </a:xfrm>
              <a:prstGeom prst="ellipse">
                <a:avLst/>
              </a:prstGeom>
              <a:solidFill>
                <a:srgbClr val="BBE0E3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80" name="Oval 54"/>
              <p:cNvSpPr>
                <a:spLocks noChangeArrowheads="1"/>
              </p:cNvSpPr>
              <p:nvPr/>
            </p:nvSpPr>
            <p:spPr bwMode="auto">
              <a:xfrm>
                <a:off x="4165" y="1530"/>
                <a:ext cx="1285" cy="864"/>
              </a:xfrm>
              <a:prstGeom prst="ellipse">
                <a:avLst/>
              </a:prstGeom>
              <a:noFill/>
              <a:ln w="1428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042" name="Rectangle 56"/>
            <p:cNvSpPr>
              <a:spLocks noChangeArrowheads="1"/>
            </p:cNvSpPr>
            <p:nvPr/>
          </p:nvSpPr>
          <p:spPr bwMode="auto">
            <a:xfrm>
              <a:off x="4358" y="1660"/>
              <a:ext cx="222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от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43" name="Rectangle 57"/>
            <p:cNvSpPr>
              <a:spLocks noChangeArrowheads="1"/>
            </p:cNvSpPr>
            <p:nvPr/>
          </p:nvSpPr>
          <p:spPr bwMode="auto">
            <a:xfrm>
              <a:off x="4358" y="1777"/>
              <a:ext cx="193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пе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44" name="Rectangle 58"/>
            <p:cNvSpPr>
              <a:spLocks noChangeArrowheads="1"/>
            </p:cNvSpPr>
            <p:nvPr/>
          </p:nvSpPr>
          <p:spPr bwMode="auto">
            <a:xfrm>
              <a:off x="4492" y="1777"/>
              <a:ext cx="791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рераспредел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45" name="Rectangle 59"/>
            <p:cNvSpPr>
              <a:spLocks noChangeArrowheads="1"/>
            </p:cNvSpPr>
            <p:nvPr/>
          </p:nvSpPr>
          <p:spPr bwMode="auto">
            <a:xfrm>
              <a:off x="4358" y="1893"/>
              <a:ext cx="572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ения зем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46" name="Rectangle 60"/>
            <p:cNvSpPr>
              <a:spLocks noChangeArrowheads="1"/>
            </p:cNvSpPr>
            <p:nvPr/>
          </p:nvSpPr>
          <p:spPr bwMode="auto">
            <a:xfrm>
              <a:off x="4862" y="1893"/>
              <a:ext cx="321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ель  </a:t>
              </a:r>
              <a:endPara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47" name="Rectangle 61"/>
            <p:cNvSpPr>
              <a:spLocks noChangeArrowheads="1"/>
            </p:cNvSpPr>
            <p:nvPr/>
          </p:nvSpPr>
          <p:spPr bwMode="auto">
            <a:xfrm>
              <a:off x="4358" y="2010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48" name="Rectangle 62"/>
            <p:cNvSpPr>
              <a:spLocks noChangeArrowheads="1"/>
            </p:cNvSpPr>
            <p:nvPr/>
          </p:nvSpPr>
          <p:spPr bwMode="auto">
            <a:xfrm>
              <a:off x="4494" y="2010"/>
              <a:ext cx="236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88     </a:t>
              </a:r>
              <a:endPara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49" name="Rectangle 63"/>
            <p:cNvSpPr>
              <a:spLocks noChangeArrowheads="1"/>
            </p:cNvSpPr>
            <p:nvPr/>
          </p:nvSpPr>
          <p:spPr bwMode="auto">
            <a:xfrm>
              <a:off x="4562" y="2010"/>
              <a:ext cx="95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50" name="Rectangle 64"/>
            <p:cNvSpPr>
              <a:spLocks noChangeArrowheads="1"/>
            </p:cNvSpPr>
            <p:nvPr/>
          </p:nvSpPr>
          <p:spPr bwMode="auto">
            <a:xfrm>
              <a:off x="4596" y="2010"/>
              <a:ext cx="693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тыс. руб., </a:t>
              </a:r>
              <a:endPara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51" name="Rectangle 65"/>
            <p:cNvSpPr>
              <a:spLocks noChangeArrowheads="1"/>
            </p:cNvSpPr>
            <p:nvPr/>
          </p:nvSpPr>
          <p:spPr bwMode="auto">
            <a:xfrm>
              <a:off x="4358" y="2127"/>
              <a:ext cx="479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100 %.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52" name="Rectangle 66"/>
            <p:cNvSpPr>
              <a:spLocks noChangeArrowheads="1"/>
            </p:cNvSpPr>
            <p:nvPr/>
          </p:nvSpPr>
          <p:spPr bwMode="auto">
            <a:xfrm>
              <a:off x="4767" y="2127"/>
              <a:ext cx="95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53" name="Rectangle 67"/>
            <p:cNvSpPr>
              <a:spLocks noChangeArrowheads="1"/>
            </p:cNvSpPr>
            <p:nvPr/>
          </p:nvSpPr>
          <p:spPr bwMode="auto">
            <a:xfrm>
              <a:off x="4358" y="2243"/>
              <a:ext cx="91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54" name="Line 68"/>
            <p:cNvSpPr>
              <a:spLocks noChangeShapeType="1"/>
            </p:cNvSpPr>
            <p:nvPr/>
          </p:nvSpPr>
          <p:spPr bwMode="auto">
            <a:xfrm flipV="1">
              <a:off x="2975" y="1499"/>
              <a:ext cx="0" cy="432"/>
            </a:xfrm>
            <a:prstGeom prst="line">
              <a:avLst/>
            </a:prstGeom>
            <a:noFill/>
            <a:ln w="4127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1055" name="Group 71"/>
            <p:cNvGrpSpPr>
              <a:grpSpLocks/>
            </p:cNvGrpSpPr>
            <p:nvPr/>
          </p:nvGrpSpPr>
          <p:grpSpPr bwMode="auto">
            <a:xfrm>
              <a:off x="2332" y="636"/>
              <a:ext cx="1286" cy="863"/>
              <a:chOff x="2332" y="636"/>
              <a:chExt cx="1286" cy="863"/>
            </a:xfrm>
          </p:grpSpPr>
          <p:sp>
            <p:nvSpPr>
              <p:cNvPr id="1077" name="Oval 69"/>
              <p:cNvSpPr>
                <a:spLocks noChangeArrowheads="1"/>
              </p:cNvSpPr>
              <p:nvPr/>
            </p:nvSpPr>
            <p:spPr bwMode="auto">
              <a:xfrm>
                <a:off x="2332" y="636"/>
                <a:ext cx="1286" cy="863"/>
              </a:xfrm>
              <a:prstGeom prst="ellipse">
                <a:avLst/>
              </a:prstGeom>
              <a:solidFill>
                <a:srgbClr val="BBE0E3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78" name="Oval 70"/>
              <p:cNvSpPr>
                <a:spLocks noChangeArrowheads="1"/>
              </p:cNvSpPr>
              <p:nvPr/>
            </p:nvSpPr>
            <p:spPr bwMode="auto">
              <a:xfrm>
                <a:off x="2332" y="636"/>
                <a:ext cx="1286" cy="863"/>
              </a:xfrm>
              <a:prstGeom prst="ellipse">
                <a:avLst/>
              </a:prstGeom>
              <a:noFill/>
              <a:ln w="1428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056" name="Rectangle 72"/>
            <p:cNvSpPr>
              <a:spLocks noChangeArrowheads="1"/>
            </p:cNvSpPr>
            <p:nvPr/>
          </p:nvSpPr>
          <p:spPr bwMode="auto">
            <a:xfrm>
              <a:off x="2642" y="777"/>
              <a:ext cx="776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от продажи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57" name="Rectangle 73"/>
            <p:cNvSpPr>
              <a:spLocks noChangeArrowheads="1"/>
            </p:cNvSpPr>
            <p:nvPr/>
          </p:nvSpPr>
          <p:spPr bwMode="auto">
            <a:xfrm>
              <a:off x="2664" y="893"/>
              <a:ext cx="731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земельных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58" name="Rectangle 74"/>
            <p:cNvSpPr>
              <a:spLocks noChangeArrowheads="1"/>
            </p:cNvSpPr>
            <p:nvPr/>
          </p:nvSpPr>
          <p:spPr bwMode="auto">
            <a:xfrm>
              <a:off x="2718" y="1010"/>
              <a:ext cx="620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участков </a:t>
              </a:r>
              <a:endPara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59" name="Rectangle 75"/>
            <p:cNvSpPr>
              <a:spLocks noChangeArrowheads="1"/>
            </p:cNvSpPr>
            <p:nvPr/>
          </p:nvSpPr>
          <p:spPr bwMode="auto">
            <a:xfrm>
              <a:off x="2566" y="1127"/>
              <a:ext cx="158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189</a:t>
              </a:r>
              <a:endPara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60" name="Rectangle 76"/>
            <p:cNvSpPr>
              <a:spLocks noChangeArrowheads="1"/>
            </p:cNvSpPr>
            <p:nvPr/>
          </p:nvSpPr>
          <p:spPr bwMode="auto">
            <a:xfrm>
              <a:off x="2770" y="1127"/>
              <a:ext cx="95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61" name="Rectangle 77"/>
            <p:cNvSpPr>
              <a:spLocks noChangeArrowheads="1"/>
            </p:cNvSpPr>
            <p:nvPr/>
          </p:nvSpPr>
          <p:spPr bwMode="auto">
            <a:xfrm>
              <a:off x="2804" y="1127"/>
              <a:ext cx="335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тыс.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62" name="Rectangle 78"/>
            <p:cNvSpPr>
              <a:spLocks noChangeArrowheads="1"/>
            </p:cNvSpPr>
            <p:nvPr/>
          </p:nvSpPr>
          <p:spPr bwMode="auto">
            <a:xfrm>
              <a:off x="3073" y="1127"/>
              <a:ext cx="95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63" name="Rectangle 79"/>
            <p:cNvSpPr>
              <a:spLocks noChangeArrowheads="1"/>
            </p:cNvSpPr>
            <p:nvPr/>
          </p:nvSpPr>
          <p:spPr bwMode="auto">
            <a:xfrm>
              <a:off x="3107" y="1127"/>
              <a:ext cx="383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руб.,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64" name="Rectangle 80"/>
            <p:cNvSpPr>
              <a:spLocks noChangeArrowheads="1"/>
            </p:cNvSpPr>
            <p:nvPr/>
          </p:nvSpPr>
          <p:spPr bwMode="auto">
            <a:xfrm>
              <a:off x="2755" y="1247"/>
              <a:ext cx="263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100%</a:t>
              </a:r>
              <a:endPara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65" name="Rectangle 81"/>
            <p:cNvSpPr>
              <a:spLocks noChangeArrowheads="1"/>
            </p:cNvSpPr>
            <p:nvPr/>
          </p:nvSpPr>
          <p:spPr bwMode="auto">
            <a:xfrm>
              <a:off x="3198" y="1249"/>
              <a:ext cx="91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066" name="Group 84"/>
            <p:cNvGrpSpPr>
              <a:grpSpLocks/>
            </p:cNvGrpSpPr>
            <p:nvPr/>
          </p:nvGrpSpPr>
          <p:grpSpPr bwMode="auto">
            <a:xfrm>
              <a:off x="2332" y="1931"/>
              <a:ext cx="1286" cy="863"/>
              <a:chOff x="2332" y="1931"/>
              <a:chExt cx="1286" cy="863"/>
            </a:xfrm>
          </p:grpSpPr>
          <p:sp>
            <p:nvSpPr>
              <p:cNvPr id="1075" name="Oval 82"/>
              <p:cNvSpPr>
                <a:spLocks noChangeArrowheads="1"/>
              </p:cNvSpPr>
              <p:nvPr/>
            </p:nvSpPr>
            <p:spPr bwMode="auto">
              <a:xfrm>
                <a:off x="2332" y="1931"/>
                <a:ext cx="1286" cy="863"/>
              </a:xfrm>
              <a:prstGeom prst="ellipse">
                <a:avLst/>
              </a:prstGeom>
              <a:solidFill>
                <a:srgbClr val="BBE0E3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76" name="Oval 83"/>
              <p:cNvSpPr>
                <a:spLocks noChangeArrowheads="1"/>
              </p:cNvSpPr>
              <p:nvPr/>
            </p:nvSpPr>
            <p:spPr bwMode="auto">
              <a:xfrm>
                <a:off x="2332" y="1931"/>
                <a:ext cx="1286" cy="863"/>
              </a:xfrm>
              <a:prstGeom prst="ellipse">
                <a:avLst/>
              </a:prstGeom>
              <a:noFill/>
              <a:ln w="1428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067" name="Rectangle 85"/>
            <p:cNvSpPr>
              <a:spLocks noChangeArrowheads="1"/>
            </p:cNvSpPr>
            <p:nvPr/>
          </p:nvSpPr>
          <p:spPr bwMode="auto">
            <a:xfrm>
              <a:off x="2797" y="2228"/>
              <a:ext cx="6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altLang="ru-RU" sz="1500" b="1" dirty="0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  <a:endPara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68" name="Rectangle 86"/>
            <p:cNvSpPr>
              <a:spLocks noChangeArrowheads="1"/>
            </p:cNvSpPr>
            <p:nvPr/>
          </p:nvSpPr>
          <p:spPr bwMode="auto">
            <a:xfrm>
              <a:off x="2878" y="2228"/>
              <a:ext cx="108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5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69" name="Rectangle 87"/>
            <p:cNvSpPr>
              <a:spLocks noChangeArrowheads="1"/>
            </p:cNvSpPr>
            <p:nvPr/>
          </p:nvSpPr>
          <p:spPr bwMode="auto">
            <a:xfrm>
              <a:off x="2917" y="2228"/>
              <a:ext cx="182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5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549</a:t>
              </a:r>
              <a:endPara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70" name="Rectangle 88"/>
            <p:cNvSpPr>
              <a:spLocks noChangeArrowheads="1"/>
            </p:cNvSpPr>
            <p:nvPr/>
          </p:nvSpPr>
          <p:spPr bwMode="auto">
            <a:xfrm>
              <a:off x="3156" y="2228"/>
              <a:ext cx="108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5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71" name="Rectangle 89"/>
            <p:cNvSpPr>
              <a:spLocks noChangeArrowheads="1"/>
            </p:cNvSpPr>
            <p:nvPr/>
          </p:nvSpPr>
          <p:spPr bwMode="auto">
            <a:xfrm>
              <a:off x="2637" y="2367"/>
              <a:ext cx="108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5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72" name="Rectangle 90"/>
            <p:cNvSpPr>
              <a:spLocks noChangeArrowheads="1"/>
            </p:cNvSpPr>
            <p:nvPr/>
          </p:nvSpPr>
          <p:spPr bwMode="auto">
            <a:xfrm>
              <a:off x="2676" y="2367"/>
              <a:ext cx="677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5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тыс. руб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73" name="Rectangle 91"/>
            <p:cNvSpPr>
              <a:spLocks noChangeArrowheads="1"/>
            </p:cNvSpPr>
            <p:nvPr/>
          </p:nvSpPr>
          <p:spPr bwMode="auto">
            <a:xfrm>
              <a:off x="3277" y="2367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74" name="Rectangle 92"/>
            <p:cNvSpPr>
              <a:spLocks noChangeArrowheads="1"/>
            </p:cNvSpPr>
            <p:nvPr/>
          </p:nvSpPr>
          <p:spPr bwMode="auto">
            <a:xfrm>
              <a:off x="3315" y="2385"/>
              <a:ext cx="91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0813184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980728"/>
            <a:ext cx="803240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2000" b="1" i="1" u="sng" dirty="0" smtClean="0">
                <a:latin typeface="Times New Roman"/>
                <a:ea typeface="Times New Roman"/>
              </a:rPr>
              <a:t>На 31.12.2017 </a:t>
            </a:r>
            <a:r>
              <a:rPr lang="ru-RU" sz="2000" b="1" i="1" u="sng" dirty="0">
                <a:latin typeface="Times New Roman"/>
                <a:ea typeface="Times New Roman"/>
              </a:rPr>
              <a:t>года:</a:t>
            </a:r>
            <a:endParaRPr lang="ru-RU" sz="2000" dirty="0">
              <a:latin typeface="Times New Roman"/>
              <a:ea typeface="Times New Roman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2000" b="1" dirty="0">
                <a:latin typeface="Times New Roman"/>
                <a:ea typeface="Times New Roman"/>
              </a:rPr>
              <a:t>На 31.12.2017 года действуе</a:t>
            </a:r>
            <a:r>
              <a:rPr lang="ru-RU" sz="2000" dirty="0">
                <a:latin typeface="Times New Roman"/>
                <a:ea typeface="Times New Roman"/>
              </a:rPr>
              <a:t>т </a:t>
            </a:r>
            <a:r>
              <a:rPr lang="ru-RU" sz="2000" b="1" dirty="0">
                <a:latin typeface="Times New Roman"/>
                <a:ea typeface="Times New Roman"/>
              </a:rPr>
              <a:t>348 договоров аренды </a:t>
            </a:r>
            <a:r>
              <a:rPr lang="ru-RU" sz="2000" dirty="0">
                <a:latin typeface="Times New Roman"/>
                <a:ea typeface="Times New Roman"/>
              </a:rPr>
              <a:t>земельных участков общей площадью более 700 тыс. кв. м.</a:t>
            </a:r>
            <a:endParaRPr lang="ru-RU" dirty="0">
              <a:latin typeface="Times New Roman"/>
              <a:ea typeface="Times New Roman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2000" dirty="0">
                <a:latin typeface="Times New Roman"/>
                <a:ea typeface="Times New Roman"/>
              </a:rPr>
              <a:t>За 2017 год заключено </a:t>
            </a:r>
            <a:r>
              <a:rPr lang="ru-RU" sz="2000" b="1" dirty="0">
                <a:latin typeface="Times New Roman"/>
                <a:ea typeface="Times New Roman"/>
              </a:rPr>
              <a:t>293 договора</a:t>
            </a:r>
            <a:r>
              <a:rPr lang="ru-RU" sz="2000" dirty="0">
                <a:latin typeface="Times New Roman"/>
                <a:ea typeface="Times New Roman"/>
              </a:rPr>
              <a:t> аренды земельных участков </a:t>
            </a:r>
            <a:r>
              <a:rPr lang="ru-RU" sz="2000" b="1" dirty="0">
                <a:latin typeface="Times New Roman"/>
                <a:ea typeface="Times New Roman"/>
              </a:rPr>
              <a:t>под огородами и под временными металлическими гаражами</a:t>
            </a:r>
            <a:r>
              <a:rPr lang="ru-RU" sz="2000" dirty="0">
                <a:latin typeface="Times New Roman"/>
                <a:ea typeface="Times New Roman"/>
              </a:rPr>
              <a:t> – арендная плата в год более 155 тыс. рублей. </a:t>
            </a:r>
            <a:endParaRPr lang="ru-RU" dirty="0">
              <a:latin typeface="Times New Roman"/>
              <a:ea typeface="Times New Roman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2000" dirty="0">
                <a:latin typeface="Times New Roman"/>
                <a:ea typeface="Times New Roman"/>
              </a:rPr>
              <a:t>Заключено </a:t>
            </a:r>
            <a:r>
              <a:rPr lang="ru-RU" sz="2000" b="1" dirty="0">
                <a:latin typeface="Times New Roman"/>
                <a:ea typeface="Times New Roman"/>
              </a:rPr>
              <a:t>15 соглашений</a:t>
            </a:r>
            <a:r>
              <a:rPr lang="ru-RU" sz="2000" dirty="0">
                <a:latin typeface="Times New Roman"/>
                <a:ea typeface="Times New Roman"/>
              </a:rPr>
              <a:t> о перераспределении земель и земельных участков, полученный доход составил – 177 тыс. рублей.</a:t>
            </a:r>
            <a:endParaRPr lang="ru-RU" dirty="0">
              <a:latin typeface="Times New Roman"/>
              <a:ea typeface="Times New Roman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2000" b="1" dirty="0">
                <a:latin typeface="Times New Roman"/>
                <a:ea typeface="Times New Roman"/>
              </a:rPr>
              <a:t>Продано </a:t>
            </a:r>
            <a:r>
              <a:rPr lang="ru-RU" sz="2000" dirty="0">
                <a:latin typeface="Times New Roman"/>
                <a:ea typeface="Times New Roman"/>
              </a:rPr>
              <a:t>в собственность </a:t>
            </a:r>
            <a:r>
              <a:rPr lang="ru-RU" sz="2000" b="1" dirty="0">
                <a:latin typeface="Times New Roman"/>
                <a:ea typeface="Times New Roman"/>
              </a:rPr>
              <a:t>62 земельных участка</a:t>
            </a:r>
            <a:r>
              <a:rPr lang="ru-RU" sz="2000" dirty="0">
                <a:latin typeface="Times New Roman"/>
                <a:ea typeface="Times New Roman"/>
              </a:rPr>
              <a:t> общей площадью 112 670 кв. м. на сумму 748 610,32 рублей. </a:t>
            </a:r>
            <a:endParaRPr lang="ru-RU" dirty="0">
              <a:latin typeface="Times New Roman"/>
              <a:ea typeface="Times New Roman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2000" b="1" dirty="0">
                <a:latin typeface="Times New Roman"/>
                <a:ea typeface="Times New Roman"/>
              </a:rPr>
              <a:t>Подготовлено 23 постановления</a:t>
            </a:r>
            <a:r>
              <a:rPr lang="ru-RU" sz="2000" dirty="0">
                <a:latin typeface="Times New Roman"/>
                <a:ea typeface="Times New Roman"/>
              </a:rPr>
              <a:t> о предоставлении земельных участков общей площадью 24 951 </a:t>
            </a:r>
            <a:r>
              <a:rPr lang="ru-RU" sz="2000" dirty="0" err="1">
                <a:latin typeface="Times New Roman"/>
                <a:ea typeface="Times New Roman"/>
              </a:rPr>
              <a:t>кв.м</a:t>
            </a:r>
            <a:r>
              <a:rPr lang="ru-RU" sz="2000" dirty="0">
                <a:latin typeface="Times New Roman"/>
                <a:ea typeface="Times New Roman"/>
              </a:rPr>
              <a:t>. в собственность бесплатно. Подготовлено 343 уведомления об изменении арендной платы за земельные участки. </a:t>
            </a:r>
            <a:endParaRPr lang="ru-RU" dirty="0">
              <a:latin typeface="Times New Roman"/>
              <a:ea typeface="Times New Roman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>
                <a:latin typeface="Times New Roman"/>
                <a:ea typeface="Times New Roman"/>
              </a:rPr>
              <a:t>Подготовлено 28</a:t>
            </a:r>
            <a:r>
              <a:rPr lang="ru-RU" sz="2000" b="1" dirty="0">
                <a:latin typeface="Times New Roman"/>
                <a:ea typeface="Times New Roman"/>
              </a:rPr>
              <a:t> постановлений</a:t>
            </a:r>
            <a:r>
              <a:rPr lang="ru-RU" sz="2000" dirty="0">
                <a:latin typeface="Times New Roman"/>
                <a:ea typeface="Times New Roman"/>
              </a:rPr>
              <a:t> об изменении вида разрешенного использования в соответствии с Правилами землепользования и застройки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28596" y="261610"/>
            <a:ext cx="8572560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Земельно-имущественные отношения: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30434706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8673" y="980728"/>
            <a:ext cx="803240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i="1" dirty="0" smtClean="0">
                <a:latin typeface="Times New Roman"/>
                <a:ea typeface="Times New Roman"/>
              </a:rPr>
              <a:t>На 31.12.2017 </a:t>
            </a:r>
            <a:r>
              <a:rPr lang="ru-RU" b="1" i="1" dirty="0">
                <a:latin typeface="Times New Roman"/>
                <a:ea typeface="Times New Roman"/>
              </a:rPr>
              <a:t>года в реестре учтено 495 объекта</a:t>
            </a:r>
            <a:r>
              <a:rPr lang="ru-RU" dirty="0">
                <a:latin typeface="Times New Roman"/>
                <a:ea typeface="Times New Roman"/>
              </a:rPr>
              <a:t> муниципальной собственности (недвижимое имущество) в том числе:</a:t>
            </a:r>
            <a:endParaRPr lang="ru-RU" sz="1600" dirty="0">
              <a:latin typeface="Times New Roman"/>
              <a:ea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Symbol"/>
              <a:buBlip>
                <a:blip r:embed="rId2"/>
              </a:buBlip>
              <a:tabLst>
                <a:tab pos="817245" algn="l"/>
              </a:tabLst>
            </a:pPr>
            <a:r>
              <a:rPr lang="ru-RU" dirty="0">
                <a:latin typeface="Times New Roman"/>
                <a:ea typeface="Times New Roman"/>
              </a:rPr>
              <a:t> 65 нежилых помещений;</a:t>
            </a:r>
            <a:endParaRPr lang="ru-RU" sz="1600" dirty="0">
              <a:latin typeface="Times New Roman"/>
              <a:ea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Symbol"/>
              <a:buBlip>
                <a:blip r:embed="rId2"/>
              </a:buBlip>
              <a:tabLst>
                <a:tab pos="817245" algn="l"/>
              </a:tabLst>
            </a:pPr>
            <a:r>
              <a:rPr lang="ru-RU" dirty="0">
                <a:latin typeface="Times New Roman"/>
                <a:ea typeface="Times New Roman"/>
              </a:rPr>
              <a:t> 253 жилых помещения общей площадью 7271,83 </a:t>
            </a:r>
            <a:r>
              <a:rPr lang="ru-RU" dirty="0" err="1">
                <a:latin typeface="Times New Roman"/>
                <a:ea typeface="Times New Roman"/>
              </a:rPr>
              <a:t>кв.м</a:t>
            </a:r>
            <a:r>
              <a:rPr lang="ru-RU" dirty="0">
                <a:latin typeface="Times New Roman"/>
                <a:ea typeface="Times New Roman"/>
              </a:rPr>
              <a:t>;</a:t>
            </a:r>
            <a:endParaRPr lang="ru-RU" sz="1600" dirty="0">
              <a:latin typeface="Times New Roman"/>
              <a:ea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Symbol"/>
              <a:buBlip>
                <a:blip r:embed="rId2"/>
              </a:buBlip>
              <a:tabLst>
                <a:tab pos="817245" algn="l"/>
              </a:tabLst>
            </a:pPr>
            <a:r>
              <a:rPr lang="ru-RU" dirty="0">
                <a:latin typeface="Times New Roman"/>
                <a:ea typeface="Times New Roman"/>
              </a:rPr>
              <a:t>2 сети газопровода общей протяженностью 131046 м.;</a:t>
            </a:r>
            <a:endParaRPr lang="ru-RU" sz="1600" dirty="0">
              <a:latin typeface="Times New Roman"/>
              <a:ea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Symbol"/>
              <a:buBlip>
                <a:blip r:embed="rId2"/>
              </a:buBlip>
              <a:tabLst>
                <a:tab pos="817245" algn="l"/>
              </a:tabLst>
            </a:pPr>
            <a:r>
              <a:rPr lang="ru-RU" dirty="0">
                <a:latin typeface="Times New Roman"/>
                <a:ea typeface="Times New Roman"/>
              </a:rPr>
              <a:t>3 артезианских скважины и сети водопровода общей протяженностью 53,6 км;</a:t>
            </a:r>
            <a:endParaRPr lang="ru-RU" sz="1600" dirty="0">
              <a:latin typeface="Times New Roman"/>
              <a:ea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Symbol"/>
              <a:buBlip>
                <a:blip r:embed="rId2"/>
              </a:buBlip>
              <a:tabLst>
                <a:tab pos="817245" algn="l"/>
              </a:tabLst>
            </a:pPr>
            <a:r>
              <a:rPr lang="ru-RU" dirty="0">
                <a:latin typeface="Times New Roman"/>
                <a:ea typeface="Times New Roman"/>
              </a:rPr>
              <a:t> сети канализации общей протяженностью 27,3 км;</a:t>
            </a:r>
            <a:endParaRPr lang="ru-RU" sz="1600" dirty="0">
              <a:latin typeface="Times New Roman"/>
              <a:ea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Symbol"/>
              <a:buBlip>
                <a:blip r:embed="rId2"/>
              </a:buBlip>
              <a:tabLst>
                <a:tab pos="817245" algn="l"/>
              </a:tabLst>
            </a:pPr>
            <a:r>
              <a:rPr lang="ru-RU" dirty="0">
                <a:latin typeface="Times New Roman"/>
                <a:ea typeface="Times New Roman"/>
              </a:rPr>
              <a:t>144 автомобильные дороги, общей протяженностью 113 км.;</a:t>
            </a:r>
            <a:endParaRPr lang="ru-RU" sz="1600" dirty="0">
              <a:latin typeface="Times New Roman"/>
              <a:ea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Symbol"/>
              <a:buBlip>
                <a:blip r:embed="rId2"/>
              </a:buBlip>
              <a:tabLst>
                <a:tab pos="817245" algn="l"/>
              </a:tabLst>
            </a:pPr>
            <a:r>
              <a:rPr lang="ru-RU" dirty="0">
                <a:latin typeface="Times New Roman"/>
                <a:ea typeface="Times New Roman"/>
              </a:rPr>
              <a:t> 5 памятников;</a:t>
            </a:r>
            <a:endParaRPr lang="ru-RU" sz="1600" dirty="0">
              <a:latin typeface="Times New Roman"/>
              <a:ea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Symbol"/>
              <a:buBlip>
                <a:blip r:embed="rId2"/>
              </a:buBlip>
              <a:tabLst>
                <a:tab pos="817245" algn="l"/>
              </a:tabLst>
            </a:pPr>
            <a:r>
              <a:rPr lang="ru-RU" dirty="0">
                <a:latin typeface="Times New Roman"/>
                <a:ea typeface="Times New Roman"/>
              </a:rPr>
              <a:t>25 иных </a:t>
            </a:r>
            <a:r>
              <a:rPr lang="ru-RU" dirty="0" smtClean="0">
                <a:latin typeface="Times New Roman"/>
                <a:ea typeface="Times New Roman"/>
              </a:rPr>
              <a:t>сооружений</a:t>
            </a:r>
          </a:p>
          <a:p>
            <a:pPr lvl="0" algn="just">
              <a:spcAft>
                <a:spcPts val="0"/>
              </a:spcAft>
              <a:tabLst>
                <a:tab pos="817245" algn="l"/>
              </a:tabLst>
            </a:pPr>
            <a:r>
              <a:rPr lang="ru-RU" dirty="0" smtClean="0">
                <a:latin typeface="Times New Roman"/>
                <a:ea typeface="Times New Roman"/>
              </a:rPr>
              <a:t> </a:t>
            </a:r>
            <a:r>
              <a:rPr lang="ru-RU" dirty="0">
                <a:latin typeface="Times New Roman"/>
                <a:ea typeface="Times New Roman"/>
              </a:rPr>
              <a:t>и объектов.</a:t>
            </a:r>
            <a:endParaRPr lang="ru-RU" sz="1600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28596" y="261610"/>
            <a:ext cx="8572560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Земельно-имущественные отношения: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3847" y="3573016"/>
            <a:ext cx="5527231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1430679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1052737"/>
            <a:ext cx="3528392" cy="4824535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4" name="Прямоугольник 3"/>
          <p:cNvSpPr/>
          <p:nvPr/>
        </p:nvSpPr>
        <p:spPr>
          <a:xfrm>
            <a:off x="3923928" y="836712"/>
            <a:ext cx="4842044" cy="4942480"/>
          </a:xfrm>
          <a:prstGeom prst="rect">
            <a:avLst/>
          </a:prstGeom>
        </p:spPr>
        <p:txBody>
          <a:bodyPr wrap="square" bIns="21600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a_FuturicaLt" pitchFamily="34" charset="-52"/>
              </a:rPr>
              <a:t>Уважаемые земляки!</a:t>
            </a:r>
            <a:r>
              <a:rPr lang="ru-RU" sz="2000" dirty="0" smtClean="0">
                <a:latin typeface="a_FuturicaLt" pitchFamily="34" charset="-52"/>
              </a:rPr>
              <a:t/>
            </a:r>
            <a:br>
              <a:rPr lang="ru-RU" sz="2000" dirty="0" smtClean="0">
                <a:latin typeface="a_FuturicaLt" pitchFamily="34" charset="-52"/>
              </a:rPr>
            </a:br>
            <a:r>
              <a:rPr lang="ru-RU" sz="2000" dirty="0" smtClean="0">
                <a:latin typeface="a_FuturicaLt" pitchFamily="34" charset="-52"/>
              </a:rPr>
              <a:t>        </a:t>
            </a:r>
          </a:p>
          <a:p>
            <a:pPr algn="ctr"/>
            <a:r>
              <a:rPr lang="ru-RU" sz="2000" dirty="0" smtClean="0">
                <a:latin typeface="a_FuturicaLt" pitchFamily="34" charset="-52"/>
              </a:rPr>
              <a:t> </a:t>
            </a:r>
            <a:r>
              <a:rPr lang="ru-RU" u="sng" dirty="0" smtClean="0">
                <a:latin typeface="a_FuturicaLt" pitchFamily="34" charset="-52"/>
              </a:rPr>
              <a:t>Ежегодный отчет главы поселения </a:t>
            </a:r>
            <a:r>
              <a:rPr lang="ru-RU" dirty="0" smtClean="0">
                <a:latin typeface="a_FuturicaLt" pitchFamily="34" charset="-52"/>
              </a:rPr>
              <a:t> </a:t>
            </a:r>
          </a:p>
          <a:p>
            <a:pPr algn="ctr"/>
            <a:r>
              <a:rPr lang="ru-RU" dirty="0" smtClean="0">
                <a:latin typeface="a_FuturicaLt" pitchFamily="34" charset="-52"/>
              </a:rPr>
              <a:t>о проведенной работе – </a:t>
            </a:r>
            <a:r>
              <a:rPr lang="ru-RU" b="1" dirty="0" smtClean="0">
                <a:latin typeface="a_FuturicaLt" pitchFamily="34" charset="-52"/>
              </a:rPr>
              <a:t>это отчет </a:t>
            </a:r>
            <a:r>
              <a:rPr lang="ru-RU" dirty="0" smtClean="0">
                <a:latin typeface="a_FuturicaLt" pitchFamily="34" charset="-52"/>
              </a:rPr>
              <a:t>о </a:t>
            </a:r>
            <a:r>
              <a:rPr lang="ru-RU" dirty="0">
                <a:latin typeface="a_FuturicaLt" pitchFamily="34" charset="-52"/>
              </a:rPr>
              <a:t>деятельности </a:t>
            </a:r>
            <a:r>
              <a:rPr lang="ru-RU" b="1" dirty="0">
                <a:latin typeface="a_FuturicaLt" pitchFamily="34" charset="-52"/>
              </a:rPr>
              <a:t>единой команды</a:t>
            </a:r>
            <a:r>
              <a:rPr lang="ru-RU" dirty="0">
                <a:latin typeface="a_FuturicaLt" pitchFamily="34" charset="-52"/>
              </a:rPr>
              <a:t>, в которой мы работаем. </a:t>
            </a:r>
          </a:p>
          <a:p>
            <a:pPr lvl="0" algn="r"/>
            <a:r>
              <a:rPr lang="ru-RU" dirty="0">
                <a:solidFill>
                  <a:prstClr val="black"/>
                </a:solidFill>
                <a:latin typeface="a_FuturicaLt" pitchFamily="34" charset="-52"/>
              </a:rPr>
              <a:t>Этот </a:t>
            </a:r>
            <a:r>
              <a:rPr lang="ru-RU" b="1" dirty="0">
                <a:solidFill>
                  <a:prstClr val="black"/>
                </a:solidFill>
                <a:latin typeface="a_FuturicaLt" pitchFamily="34" charset="-52"/>
              </a:rPr>
              <a:t>отчет</a:t>
            </a:r>
            <a:r>
              <a:rPr lang="ru-RU" dirty="0">
                <a:solidFill>
                  <a:prstClr val="black"/>
                </a:solidFill>
                <a:latin typeface="a_FuturicaLt" pitchFamily="34" charset="-52"/>
              </a:rPr>
              <a:t> </a:t>
            </a:r>
            <a:r>
              <a:rPr lang="ru-RU" i="1" dirty="0">
                <a:solidFill>
                  <a:prstClr val="black"/>
                </a:solidFill>
                <a:latin typeface="a_FuturicaLt" pitchFamily="34" charset="-52"/>
              </a:rPr>
              <a:t>должен в первую очередь </a:t>
            </a:r>
            <a:r>
              <a:rPr lang="ru-RU" b="1" i="1" dirty="0" smtClean="0">
                <a:solidFill>
                  <a:prstClr val="black"/>
                </a:solidFill>
                <a:latin typeface="a_FuturicaLt" pitchFamily="34" charset="-52"/>
              </a:rPr>
              <a:t>ответить </a:t>
            </a:r>
            <a:r>
              <a:rPr lang="ru-RU" b="1" i="1" dirty="0">
                <a:solidFill>
                  <a:prstClr val="black"/>
                </a:solidFill>
                <a:latin typeface="a_FuturicaLt" pitchFamily="34" charset="-52"/>
              </a:rPr>
              <a:t>на очень важные вопросы</a:t>
            </a:r>
            <a:r>
              <a:rPr lang="ru-RU" dirty="0">
                <a:solidFill>
                  <a:prstClr val="black"/>
                </a:solidFill>
                <a:latin typeface="a_FuturicaLt" pitchFamily="34" charset="-52"/>
              </a:rPr>
              <a:t>:  </a:t>
            </a:r>
          </a:p>
          <a:p>
            <a:pPr lvl="0" algn="r"/>
            <a:r>
              <a:rPr lang="ru-RU" dirty="0">
                <a:solidFill>
                  <a:prstClr val="black"/>
                </a:solidFill>
                <a:latin typeface="a_FuturicaLt" pitchFamily="34" charset="-52"/>
              </a:rPr>
              <a:t>     </a:t>
            </a:r>
            <a:r>
              <a:rPr lang="ru-RU" dirty="0" smtClean="0">
                <a:solidFill>
                  <a:prstClr val="black"/>
                </a:solidFill>
                <a:latin typeface="a_FuturicaLt" pitchFamily="34" charset="-52"/>
              </a:rPr>
              <a:t> </a:t>
            </a:r>
            <a:r>
              <a:rPr lang="ru-RU" i="1" dirty="0">
                <a:solidFill>
                  <a:prstClr val="black"/>
                </a:solidFill>
                <a:latin typeface="a_FuturicaLt" pitchFamily="34" charset="-52"/>
              </a:rPr>
              <a:t>-</a:t>
            </a:r>
            <a:r>
              <a:rPr lang="ru-RU" b="1" i="1" dirty="0">
                <a:solidFill>
                  <a:srgbClr val="002060"/>
                </a:solidFill>
                <a:latin typeface="a_FuturicaLt" pitchFamily="34" charset="-52"/>
              </a:rPr>
              <a:t>актуальна </a:t>
            </a:r>
            <a:r>
              <a:rPr lang="ru-RU" b="1" i="1" dirty="0" smtClean="0">
                <a:solidFill>
                  <a:srgbClr val="002060"/>
                </a:solidFill>
                <a:latin typeface="a_FuturicaLt" pitchFamily="34" charset="-52"/>
              </a:rPr>
              <a:t>ли выбранная </a:t>
            </a:r>
            <a:r>
              <a:rPr lang="ru-RU" b="1" i="1" dirty="0">
                <a:solidFill>
                  <a:srgbClr val="002060"/>
                </a:solidFill>
                <a:latin typeface="a_FuturicaLt" pitchFamily="34" charset="-52"/>
              </a:rPr>
              <a:t>нами система     приоритетов</a:t>
            </a:r>
          </a:p>
          <a:p>
            <a:pPr lvl="0" algn="r"/>
            <a:r>
              <a:rPr lang="ru-RU" b="1" i="1" dirty="0">
                <a:solidFill>
                  <a:srgbClr val="002060"/>
                </a:solidFill>
                <a:latin typeface="a_FuturicaLt" pitchFamily="34" charset="-52"/>
              </a:rPr>
              <a:t>  - каких корректив требует  время</a:t>
            </a:r>
          </a:p>
          <a:p>
            <a:pPr marL="285750" lvl="0" indent="-285750" algn="r">
              <a:buFontTx/>
              <a:buChar char="-"/>
            </a:pPr>
            <a:r>
              <a:rPr lang="ru-RU" b="1" i="1" dirty="0" smtClean="0">
                <a:solidFill>
                  <a:srgbClr val="002060"/>
                </a:solidFill>
                <a:latin typeface="a_FuturicaLt" pitchFamily="34" charset="-52"/>
              </a:rPr>
              <a:t>какие </a:t>
            </a:r>
            <a:r>
              <a:rPr lang="ru-RU" b="1" i="1" dirty="0">
                <a:solidFill>
                  <a:srgbClr val="002060"/>
                </a:solidFill>
                <a:latin typeface="a_FuturicaLt" pitchFamily="34" charset="-52"/>
              </a:rPr>
              <a:t>итоги </a:t>
            </a:r>
            <a:r>
              <a:rPr lang="ru-RU" b="1" i="1" dirty="0" smtClean="0">
                <a:solidFill>
                  <a:srgbClr val="002060"/>
                </a:solidFill>
                <a:latin typeface="a_FuturicaLt" pitchFamily="34" charset="-52"/>
              </a:rPr>
              <a:t>2017 </a:t>
            </a:r>
            <a:r>
              <a:rPr lang="ru-RU" b="1" i="1" dirty="0">
                <a:solidFill>
                  <a:srgbClr val="002060"/>
                </a:solidFill>
                <a:latin typeface="a_FuturicaLt" pitchFamily="34" charset="-52"/>
              </a:rPr>
              <a:t>года мы можем занести себе в </a:t>
            </a:r>
            <a:r>
              <a:rPr lang="ru-RU" b="1" i="1" dirty="0" smtClean="0">
                <a:solidFill>
                  <a:srgbClr val="002060"/>
                </a:solidFill>
                <a:latin typeface="a_FuturicaLt" pitchFamily="34" charset="-52"/>
              </a:rPr>
              <a:t>актив</a:t>
            </a:r>
          </a:p>
          <a:p>
            <a:pPr marL="342900" lvl="0" indent="-342900" algn="r">
              <a:buFontTx/>
              <a:buChar char="-"/>
            </a:pPr>
            <a:r>
              <a:rPr lang="ru-RU" b="1" i="1" dirty="0">
                <a:solidFill>
                  <a:srgbClr val="002060"/>
                </a:solidFill>
                <a:latin typeface="a_FuturicaLt" pitchFamily="34" charset="-52"/>
              </a:rPr>
              <a:t>обозначить цели на 2018 год</a:t>
            </a:r>
            <a:r>
              <a:rPr lang="ru-RU" b="1" i="1" dirty="0" smtClean="0">
                <a:solidFill>
                  <a:srgbClr val="002060"/>
                </a:solidFill>
                <a:latin typeface="a_FuturicaLt" pitchFamily="34" charset="-52"/>
              </a:rPr>
              <a:t>,</a:t>
            </a:r>
          </a:p>
          <a:p>
            <a:pPr lvl="0" algn="r"/>
            <a:r>
              <a:rPr lang="ru-RU" b="1" i="1" dirty="0" smtClean="0">
                <a:solidFill>
                  <a:srgbClr val="002060"/>
                </a:solidFill>
                <a:latin typeface="a_FuturicaLt" pitchFamily="34" charset="-52"/>
              </a:rPr>
              <a:t> </a:t>
            </a:r>
            <a:r>
              <a:rPr lang="ru-RU" b="1" i="1" dirty="0">
                <a:solidFill>
                  <a:srgbClr val="002060"/>
                </a:solidFill>
                <a:latin typeface="a_FuturicaLt" pitchFamily="34" charset="-52"/>
              </a:rPr>
              <a:t>год особый для нашего города </a:t>
            </a:r>
            <a:r>
              <a:rPr lang="ru-RU" b="1" i="1" dirty="0" smtClean="0">
                <a:solidFill>
                  <a:srgbClr val="002060"/>
                </a:solidFill>
                <a:latin typeface="a_FuturicaLt" pitchFamily="34" charset="-52"/>
              </a:rPr>
              <a:t>–</a:t>
            </a:r>
          </a:p>
          <a:p>
            <a:pPr lvl="0" algn="r"/>
            <a:r>
              <a:rPr lang="ru-RU" b="1" i="1" dirty="0" smtClean="0">
                <a:solidFill>
                  <a:srgbClr val="002060"/>
                </a:solidFill>
                <a:latin typeface="a_FuturicaLt" pitchFamily="34" charset="-52"/>
              </a:rPr>
              <a:t> </a:t>
            </a:r>
            <a:r>
              <a:rPr lang="ru-RU" b="1" i="1" dirty="0">
                <a:solidFill>
                  <a:srgbClr val="002060"/>
                </a:solidFill>
                <a:latin typeface="a_FuturicaLt" pitchFamily="34" charset="-52"/>
              </a:rPr>
              <a:t>год его 275-летия</a:t>
            </a:r>
            <a:r>
              <a:rPr lang="ru-RU" sz="2000" b="1" i="1" dirty="0">
                <a:solidFill>
                  <a:srgbClr val="002060"/>
                </a:solidFill>
                <a:latin typeface="a_FuturicaLt" pitchFamily="34" charset="-52"/>
              </a:rPr>
              <a:t>.</a:t>
            </a:r>
            <a:endParaRPr lang="ru-RU" sz="2000" b="1" i="1" dirty="0" smtClean="0">
              <a:solidFill>
                <a:srgbClr val="002060"/>
              </a:solidFill>
              <a:latin typeface="a_FuturicaLt" pitchFamily="34" charset="-52"/>
            </a:endParaRPr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8673" y="980728"/>
            <a:ext cx="8032406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05840" indent="-1005840" algn="just">
              <a:spcBef>
                <a:spcPts val="1200"/>
              </a:spcBef>
              <a:spcAft>
                <a:spcPts val="300"/>
              </a:spcAft>
            </a:pPr>
            <a:r>
              <a:rPr lang="ru-RU" b="1" u="sng" dirty="0">
                <a:latin typeface="Times New Roman"/>
                <a:ea typeface="Times New Roman"/>
              </a:rPr>
              <a:t>В </a:t>
            </a:r>
            <a:r>
              <a:rPr lang="ru-RU" b="1" u="sng" dirty="0" smtClean="0">
                <a:latin typeface="Times New Roman"/>
                <a:ea typeface="Times New Roman"/>
              </a:rPr>
              <a:t>2017 </a:t>
            </a:r>
            <a:r>
              <a:rPr lang="ru-RU" b="1" u="sng" dirty="0">
                <a:latin typeface="Times New Roman"/>
                <a:ea typeface="Times New Roman"/>
              </a:rPr>
              <a:t>году проведены</a:t>
            </a:r>
            <a:endParaRPr lang="ru-RU" sz="1400" dirty="0">
              <a:latin typeface="Arial"/>
              <a:ea typeface="Times New Roman"/>
            </a:endParaRPr>
          </a:p>
          <a:p>
            <a:pPr marL="742950" lvl="1" indent="-285750" algn="just">
              <a:spcBef>
                <a:spcPts val="1200"/>
              </a:spcBef>
              <a:spcAft>
                <a:spcPts val="300"/>
              </a:spcAft>
              <a:buFont typeface="Wingdings"/>
              <a:buChar char=""/>
            </a:pPr>
            <a:r>
              <a:rPr lang="ru-RU" i="1" dirty="0" smtClean="0">
                <a:latin typeface="Times New Roman"/>
                <a:ea typeface="Times New Roman"/>
              </a:rPr>
              <a:t>Проведено 9 открытых  аукционов</a:t>
            </a:r>
            <a:r>
              <a:rPr lang="ru-RU" dirty="0" smtClean="0">
                <a:latin typeface="Times New Roman"/>
                <a:ea typeface="Times New Roman"/>
              </a:rPr>
              <a:t> 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на право заключения договора аренды на земельные участки на общую сумму 542,6 тыс. руб.;</a:t>
            </a:r>
            <a:endParaRPr lang="ru-RU" sz="1400" dirty="0" smtClean="0">
              <a:latin typeface="Arial"/>
              <a:ea typeface="Times New Roman"/>
            </a:endParaRPr>
          </a:p>
          <a:p>
            <a:pPr marL="742950" lvl="1" indent="-285750" algn="just">
              <a:spcAft>
                <a:spcPts val="0"/>
              </a:spcAft>
              <a:buFont typeface="Wingdings"/>
              <a:buChar char=""/>
              <a:tabLst>
                <a:tab pos="712470" algn="l"/>
              </a:tabLst>
            </a:pPr>
            <a:r>
              <a:rPr lang="ru-RU" i="1" dirty="0" smtClean="0">
                <a:latin typeface="Times New Roman"/>
                <a:ea typeface="Times New Roman"/>
              </a:rPr>
              <a:t>3 </a:t>
            </a:r>
            <a:r>
              <a:rPr lang="ru-RU" i="1" dirty="0">
                <a:latin typeface="Times New Roman"/>
                <a:ea typeface="Times New Roman"/>
              </a:rPr>
              <a:t>заседаний комиссии</a:t>
            </a:r>
            <a:r>
              <a:rPr lang="ru-RU" dirty="0">
                <a:latin typeface="Times New Roman"/>
                <a:ea typeface="Times New Roman"/>
              </a:rPr>
              <a:t> по землепользованию и застройке Нижнесергинского городского поселения (рассмотрено 38 вопросов</a:t>
            </a:r>
            <a:r>
              <a:rPr lang="ru-RU" dirty="0" smtClean="0">
                <a:latin typeface="Times New Roman"/>
                <a:ea typeface="Times New Roman"/>
              </a:rPr>
              <a:t>);</a:t>
            </a:r>
            <a:endParaRPr lang="ru-RU" sz="1600" dirty="0">
              <a:latin typeface="Times New Roman"/>
              <a:ea typeface="Times New Roman"/>
            </a:endParaRPr>
          </a:p>
          <a:p>
            <a:pPr marL="742950" lvl="1" indent="-285750" algn="just">
              <a:spcAft>
                <a:spcPts val="0"/>
              </a:spcAft>
              <a:buFont typeface="Wingdings"/>
              <a:buChar char=""/>
              <a:tabLst>
                <a:tab pos="712470" algn="l"/>
              </a:tabLst>
            </a:pPr>
            <a:r>
              <a:rPr lang="ru-RU" i="1" dirty="0">
                <a:latin typeface="Times New Roman"/>
                <a:ea typeface="Times New Roman"/>
              </a:rPr>
              <a:t>5 публичных слушаний</a:t>
            </a:r>
            <a:r>
              <a:rPr lang="ru-RU" dirty="0">
                <a:latin typeface="Times New Roman"/>
                <a:ea typeface="Times New Roman"/>
              </a:rPr>
              <a:t> по внесению изменений в Правила землепользования и застройки</a:t>
            </a:r>
            <a:r>
              <a:rPr lang="ru-RU" dirty="0" smtClean="0">
                <a:latin typeface="Times New Roman"/>
                <a:ea typeface="Times New Roman"/>
              </a:rPr>
              <a:t>;</a:t>
            </a:r>
            <a:endParaRPr lang="ru-RU" sz="1600" dirty="0">
              <a:latin typeface="Times New Roman"/>
              <a:ea typeface="Times New Roman"/>
            </a:endParaRPr>
          </a:p>
          <a:p>
            <a:pPr marL="742950" lvl="1" indent="-285750" algn="just">
              <a:spcAft>
                <a:spcPts val="0"/>
              </a:spcAft>
              <a:buFont typeface="Wingdings"/>
              <a:buChar char=""/>
              <a:tabLst>
                <a:tab pos="712470" algn="l"/>
              </a:tabLst>
            </a:pPr>
            <a:r>
              <a:rPr lang="ru-RU" i="1" dirty="0">
                <a:latin typeface="Times New Roman"/>
                <a:ea typeface="Times New Roman"/>
              </a:rPr>
              <a:t>работы </a:t>
            </a:r>
            <a:r>
              <a:rPr lang="ru-RU" dirty="0">
                <a:latin typeface="Times New Roman"/>
                <a:ea typeface="Times New Roman"/>
              </a:rPr>
              <a:t>по добавлению</a:t>
            </a:r>
            <a:r>
              <a:rPr lang="ru-RU" i="1" dirty="0">
                <a:latin typeface="Times New Roman"/>
                <a:ea typeface="Times New Roman"/>
              </a:rPr>
              <a:t> </a:t>
            </a:r>
            <a:r>
              <a:rPr lang="ru-RU" i="1" dirty="0" smtClean="0">
                <a:latin typeface="Times New Roman"/>
                <a:ea typeface="Times New Roman"/>
              </a:rPr>
              <a:t>150 </a:t>
            </a:r>
            <a:r>
              <a:rPr lang="ru-RU" i="1" dirty="0">
                <a:latin typeface="Times New Roman"/>
                <a:ea typeface="Times New Roman"/>
              </a:rPr>
              <a:t>сведений</a:t>
            </a:r>
            <a:r>
              <a:rPr lang="ru-RU" dirty="0">
                <a:latin typeface="Times New Roman"/>
                <a:ea typeface="Times New Roman"/>
              </a:rPr>
              <a:t> адресных объектов в Федеральную информационную адресную систему.</a:t>
            </a:r>
            <a:endParaRPr lang="ru-RU" sz="1600" dirty="0">
              <a:latin typeface="Times New Roman"/>
              <a:ea typeface="Times New Roman"/>
            </a:endParaRPr>
          </a:p>
          <a:p>
            <a:pPr marL="742950" lvl="1" indent="-285750" algn="just">
              <a:spcAft>
                <a:spcPts val="0"/>
              </a:spcAft>
              <a:buFont typeface="Wingdings"/>
              <a:buChar char=""/>
              <a:tabLst>
                <a:tab pos="712470" algn="l"/>
              </a:tabLst>
            </a:pPr>
            <a:r>
              <a:rPr lang="ru-RU" dirty="0">
                <a:latin typeface="Times New Roman"/>
                <a:ea typeface="Times New Roman"/>
              </a:rPr>
              <a:t>работы об уточнении адреса по  </a:t>
            </a:r>
            <a:r>
              <a:rPr lang="ru-RU" dirty="0" smtClean="0">
                <a:latin typeface="Times New Roman"/>
                <a:ea typeface="Times New Roman"/>
              </a:rPr>
              <a:t>73</a:t>
            </a:r>
            <a:r>
              <a:rPr lang="ru-RU" i="1" dirty="0" smtClean="0">
                <a:latin typeface="Times New Roman"/>
                <a:ea typeface="Times New Roman"/>
              </a:rPr>
              <a:t> </a:t>
            </a:r>
            <a:r>
              <a:rPr lang="ru-RU" dirty="0">
                <a:latin typeface="Times New Roman"/>
                <a:ea typeface="Times New Roman"/>
              </a:rPr>
              <a:t>обращений граждан и юридических лиц.</a:t>
            </a:r>
            <a:endParaRPr lang="ru-RU" sz="1600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28596" y="261610"/>
            <a:ext cx="8572560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Земельно-имущественные отношения: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27784" y="4284458"/>
            <a:ext cx="5904656" cy="2312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0966632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6372" y="855876"/>
            <a:ext cx="76120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  <a:tabLst>
                <a:tab pos="2163445" algn="l"/>
              </a:tabLst>
            </a:pPr>
            <a:r>
              <a:rPr lang="ru-RU" b="1" u="sng" dirty="0">
                <a:latin typeface="Times New Roman"/>
                <a:ea typeface="Times New Roman"/>
              </a:rPr>
              <a:t> </a:t>
            </a:r>
            <a:r>
              <a:rPr lang="ru-RU" b="1" u="sng" dirty="0" smtClean="0">
                <a:latin typeface="Times New Roman"/>
                <a:ea typeface="Times New Roman"/>
              </a:rPr>
              <a:t>           </a:t>
            </a:r>
            <a:r>
              <a:rPr lang="ru-RU" sz="2000" b="1" u="sng" dirty="0">
                <a:latin typeface="Times New Roman"/>
                <a:ea typeface="Times New Roman"/>
              </a:rPr>
              <a:t>Выдано</a:t>
            </a:r>
            <a:r>
              <a:rPr lang="ru-RU" sz="2000" b="1" u="sng" dirty="0" smtClean="0">
                <a:latin typeface="Times New Roman"/>
                <a:ea typeface="Times New Roman"/>
              </a:rPr>
              <a:t>:</a:t>
            </a:r>
          </a:p>
          <a:p>
            <a:pPr algn="just">
              <a:spcAft>
                <a:spcPts val="0"/>
              </a:spcAft>
              <a:tabLst>
                <a:tab pos="2163445" algn="l"/>
              </a:tabLst>
            </a:pPr>
            <a:r>
              <a:rPr lang="ru-RU" b="1" dirty="0" smtClean="0">
                <a:latin typeface="Times New Roman"/>
                <a:ea typeface="Times New Roman"/>
              </a:rPr>
              <a:t>Выдано </a:t>
            </a:r>
            <a:r>
              <a:rPr lang="ru-RU" b="1" dirty="0">
                <a:latin typeface="Times New Roman"/>
                <a:ea typeface="Times New Roman"/>
              </a:rPr>
              <a:t>73 разрешения на строительство, в том числе для граждан - 66, для юридических лиц - 7.</a:t>
            </a:r>
          </a:p>
          <a:p>
            <a:pPr algn="just">
              <a:spcAft>
                <a:spcPts val="0"/>
              </a:spcAft>
              <a:tabLst>
                <a:tab pos="2163445" algn="l"/>
              </a:tabLst>
            </a:pPr>
            <a:r>
              <a:rPr lang="ru-RU" b="1" dirty="0">
                <a:latin typeface="Times New Roman"/>
                <a:ea typeface="Times New Roman"/>
              </a:rPr>
              <a:t>Выдано 5 разрешений на ввод объектов в эксплуатацию.</a:t>
            </a:r>
            <a:endParaRPr lang="ru-RU" sz="2000" b="1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  <a:tabLst>
                <a:tab pos="2163445" algn="l"/>
              </a:tabLst>
            </a:pPr>
            <a:endParaRPr lang="ru-RU" sz="2000" b="1" u="sng" dirty="0" smtClean="0">
              <a:latin typeface="Times New Roman"/>
              <a:ea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332656"/>
            <a:ext cx="8402706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Жилой  фонд: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76372" y="5696381"/>
            <a:ext cx="73240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Ввод </a:t>
            </a:r>
            <a:r>
              <a:rPr lang="ru-RU" sz="2000" b="1" dirty="0">
                <a:solidFill>
                  <a:prstClr val="black"/>
                </a:solidFill>
                <a:latin typeface="Times New Roman"/>
                <a:ea typeface="Times New Roman"/>
              </a:rPr>
              <a:t>жилья на </a:t>
            </a:r>
            <a:r>
              <a:rPr lang="ru-RU" sz="20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31.12.2017 составил </a:t>
            </a:r>
            <a:r>
              <a:rPr lang="ru-RU" sz="2000" b="1" dirty="0">
                <a:solidFill>
                  <a:prstClr val="black"/>
                </a:solidFill>
                <a:latin typeface="Times New Roman"/>
                <a:ea typeface="Times New Roman"/>
              </a:rPr>
              <a:t>– </a:t>
            </a:r>
            <a:r>
              <a:rPr lang="ru-RU" sz="20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3612,2 </a:t>
            </a:r>
            <a:r>
              <a:rPr lang="ru-RU" sz="2000" b="1" dirty="0">
                <a:solidFill>
                  <a:prstClr val="black"/>
                </a:solidFill>
                <a:latin typeface="Times New Roman"/>
                <a:ea typeface="Times New Roman"/>
              </a:rPr>
              <a:t>кв. м.,</a:t>
            </a:r>
            <a:r>
              <a:rPr lang="ru-RU" sz="2000" dirty="0">
                <a:solidFill>
                  <a:prstClr val="black"/>
                </a:solidFill>
                <a:latin typeface="Times New Roman"/>
                <a:ea typeface="Times New Roman"/>
              </a:rPr>
              <a:t> или </a:t>
            </a:r>
            <a:r>
              <a:rPr lang="ru-RU" sz="2000" dirty="0" smtClean="0">
                <a:solidFill>
                  <a:prstClr val="black"/>
                </a:solidFill>
                <a:latin typeface="Times New Roman"/>
                <a:ea typeface="Times New Roman"/>
              </a:rPr>
              <a:t>144,5</a:t>
            </a:r>
            <a:r>
              <a:rPr lang="ru-RU" sz="2000" b="1" i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%</a:t>
            </a:r>
            <a:r>
              <a:rPr lang="ru-RU" sz="2000" i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endParaRPr lang="ru-RU" sz="2000" i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276871"/>
            <a:ext cx="6840760" cy="3419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7135906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1560" y="332656"/>
            <a:ext cx="8402706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Жилищно-коммунальное хозяйство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87624" y="1628800"/>
            <a:ext cx="551256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Организации, предоставляющие услуги в сфере </a:t>
            </a:r>
            <a:r>
              <a:rPr lang="ru-RU" sz="2000" b="1" dirty="0" err="1">
                <a:solidFill>
                  <a:srgbClr val="002060"/>
                </a:solidFill>
              </a:rPr>
              <a:t>жилищно</a:t>
            </a:r>
            <a:r>
              <a:rPr lang="ru-RU" sz="2000" b="1" dirty="0">
                <a:solidFill>
                  <a:srgbClr val="002060"/>
                </a:solidFill>
              </a:rPr>
              <a:t> – коммунального хозяйства на территории Нижнесергинского городского поселения: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b="1" dirty="0" smtClean="0"/>
              <a:t> </a:t>
            </a:r>
            <a:r>
              <a:rPr lang="ru-RU" sz="2000" b="1" dirty="0"/>
              <a:t>МУП «Энергоресурс», осуществляющий водоснабжение и водоотведение, теплоснабжение;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b="1" dirty="0" smtClean="0"/>
              <a:t>ПАО </a:t>
            </a:r>
            <a:r>
              <a:rPr lang="ru-RU" sz="2000" b="1" dirty="0"/>
              <a:t>«</a:t>
            </a:r>
            <a:r>
              <a:rPr lang="ru-RU" sz="2000" b="1" dirty="0" err="1"/>
              <a:t>ЭнергосбыТ</a:t>
            </a:r>
            <a:r>
              <a:rPr lang="ru-RU" sz="2000" b="1" dirty="0"/>
              <a:t> плюс», снабжающий нас электричеством;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b="1" dirty="0" smtClean="0"/>
              <a:t>ООО </a:t>
            </a:r>
            <a:r>
              <a:rPr lang="ru-RU" sz="2000" b="1" dirty="0"/>
              <a:t>«</a:t>
            </a:r>
            <a:r>
              <a:rPr lang="ru-RU" sz="2000" b="1" dirty="0" err="1"/>
              <a:t>ЖилСервис</a:t>
            </a:r>
            <a:r>
              <a:rPr lang="ru-RU" sz="2000" b="1" dirty="0"/>
              <a:t>», осуществляющий деятельность в сфере управления многоквартирными домами.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835" y="1700808"/>
            <a:ext cx="2714074" cy="3907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4083134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1560" y="332656"/>
            <a:ext cx="8402706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Жилищно-коммунальное хозяйство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59832" y="1124744"/>
            <a:ext cx="576064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0510" indent="449580" algn="just">
              <a:spcAft>
                <a:spcPts val="0"/>
              </a:spcAft>
            </a:pPr>
            <a:r>
              <a:rPr lang="ru-RU" sz="1400" b="1" dirty="0" smtClean="0">
                <a:latin typeface="Times New Roman"/>
                <a:ea typeface="Times New Roman"/>
              </a:rPr>
              <a:t>ПО МОДЕРНИЗАЦИИ СЕТЕЙ ТЕПЛОСНАБЖЕНИЯ,</a:t>
            </a:r>
            <a:r>
              <a:rPr lang="ru-RU" sz="1400" dirty="0" smtClean="0">
                <a:latin typeface="Times New Roman"/>
                <a:ea typeface="Times New Roman"/>
              </a:rPr>
              <a:t> </a:t>
            </a:r>
            <a:r>
              <a:rPr lang="ru-RU" sz="1400" dirty="0">
                <a:latin typeface="Times New Roman"/>
                <a:ea typeface="Times New Roman"/>
              </a:rPr>
              <a:t>что позволило снизить потери при транспортировке, создать оптимальный гидравлический режим в тепловых сетях:</a:t>
            </a:r>
          </a:p>
          <a:p>
            <a:pPr marL="270510" indent="449580" algn="just">
              <a:spcAft>
                <a:spcPts val="0"/>
              </a:spcAft>
            </a:pPr>
            <a:r>
              <a:rPr lang="ru-RU" sz="1400" dirty="0">
                <a:latin typeface="Times New Roman"/>
                <a:ea typeface="Times New Roman"/>
              </a:rPr>
              <a:t>- магистрального участка тепловой сети по ул. Уральская; </a:t>
            </a:r>
          </a:p>
          <a:p>
            <a:pPr marL="270510" indent="449580" algn="just">
              <a:spcAft>
                <a:spcPts val="0"/>
              </a:spcAft>
            </a:pPr>
            <a:r>
              <a:rPr lang="ru-RU" sz="1400" dirty="0">
                <a:latin typeface="Times New Roman"/>
                <a:ea typeface="Times New Roman"/>
              </a:rPr>
              <a:t>- квартальных трубопроводов тепловых сетей по ул. Розы Люксембург д. 81, 83, 85, 87 гор. Гагарина д. 9, 11; </a:t>
            </a:r>
          </a:p>
          <a:p>
            <a:pPr marL="556260" indent="-285750" algn="just">
              <a:spcAft>
                <a:spcPts val="0"/>
              </a:spcAft>
              <a:buFontTx/>
              <a:buChar char="-"/>
            </a:pPr>
            <a:r>
              <a:rPr lang="ru-RU" sz="1400" dirty="0" smtClean="0">
                <a:latin typeface="Times New Roman"/>
                <a:ea typeface="Times New Roman"/>
              </a:rPr>
              <a:t>участка </a:t>
            </a:r>
            <a:r>
              <a:rPr lang="ru-RU" sz="1400" dirty="0">
                <a:latin typeface="Times New Roman"/>
                <a:ea typeface="Times New Roman"/>
              </a:rPr>
              <a:t>внутриквартальных тепловых сетей по ул. Уральская</a:t>
            </a:r>
            <a:r>
              <a:rPr lang="ru-RU" sz="1400" dirty="0" smtClean="0">
                <a:latin typeface="Times New Roman"/>
                <a:ea typeface="Times New Roman"/>
              </a:rPr>
              <a:t>;</a:t>
            </a:r>
          </a:p>
          <a:p>
            <a:pPr marL="556260" indent="-285750" algn="just">
              <a:spcAft>
                <a:spcPts val="0"/>
              </a:spcAft>
              <a:buFontTx/>
              <a:buChar char="-"/>
            </a:pPr>
            <a:r>
              <a:rPr lang="ru-RU" sz="1400" dirty="0" smtClean="0">
                <a:latin typeface="Times New Roman"/>
                <a:ea typeface="Times New Roman"/>
              </a:rPr>
              <a:t>квартальных </a:t>
            </a:r>
            <a:r>
              <a:rPr lang="ru-RU" sz="1400" dirty="0">
                <a:latin typeface="Times New Roman"/>
                <a:ea typeface="Times New Roman"/>
              </a:rPr>
              <a:t>трубопроводов тепловых сетей по ул. Розы Люксембург д. 81, 83, 85, 87 гор. Гагарина д. 9, 11; </a:t>
            </a:r>
          </a:p>
          <a:p>
            <a:pPr marL="270510" indent="449580" algn="just">
              <a:spcAft>
                <a:spcPts val="0"/>
              </a:spcAft>
            </a:pPr>
            <a:endParaRPr lang="ru-RU" sz="1600" dirty="0">
              <a:latin typeface="Times New Roman"/>
              <a:ea typeface="Times New Roman"/>
            </a:endParaRPr>
          </a:p>
          <a:p>
            <a:pPr marL="270510" indent="449580" algn="just">
              <a:spcAft>
                <a:spcPts val="0"/>
              </a:spcAft>
            </a:pPr>
            <a:endParaRPr lang="ru-RU" sz="14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5"/>
            <a:ext cx="2304256" cy="259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536" y="3717032"/>
            <a:ext cx="4417377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0510" indent="449580" algn="just">
              <a:spcAft>
                <a:spcPts val="0"/>
              </a:spcAft>
            </a:pPr>
            <a:r>
              <a:rPr lang="ru-RU" sz="1200" dirty="0">
                <a:latin typeface="Times New Roman"/>
                <a:ea typeface="Times New Roman"/>
              </a:rPr>
              <a:t>- </a:t>
            </a:r>
            <a:r>
              <a:rPr lang="ru-RU" sz="1200" dirty="0" smtClean="0">
                <a:latin typeface="Times New Roman"/>
                <a:ea typeface="Times New Roman"/>
              </a:rPr>
              <a:t> </a:t>
            </a:r>
            <a:r>
              <a:rPr lang="ru-RU" sz="1400" dirty="0">
                <a:latin typeface="Times New Roman"/>
                <a:ea typeface="Times New Roman"/>
              </a:rPr>
              <a:t>участка внутриквартальных тепловых сетей по ул. Уральская; </a:t>
            </a:r>
          </a:p>
          <a:p>
            <a:pPr marL="270510" indent="449580" algn="just">
              <a:spcAft>
                <a:spcPts val="0"/>
              </a:spcAft>
            </a:pPr>
            <a:r>
              <a:rPr lang="ru-RU" sz="1400" dirty="0">
                <a:latin typeface="Times New Roman"/>
                <a:ea typeface="Times New Roman"/>
              </a:rPr>
              <a:t>- тепловых сетей и ПНС, в том числе модернизация тепловой камеры по ул. Уральская и участка тепловой сети от модернизированной ТК до ПНС №3, модернизация тепловой сети от ПНС №4 по ул. Фрунзе в направлении ул. Уральской, модернизация участка тепловой сети по ул. Уральская-Титова, модернизация ПНС №1, ПНС №2, ПНС №5, ПНС №6, ПНС №7, ПНС №8;</a:t>
            </a:r>
          </a:p>
          <a:p>
            <a:pPr marL="270510" indent="449580" algn="just">
              <a:spcAft>
                <a:spcPts val="0"/>
              </a:spcAft>
            </a:pPr>
            <a:r>
              <a:rPr lang="ru-RU" sz="1400" dirty="0">
                <a:latin typeface="Times New Roman"/>
                <a:ea typeface="Times New Roman"/>
              </a:rPr>
              <a:t>-  внутриквартальных трубопроводов тепловых сетей по ул. Титова, в направлении д.№№72, 74, 76, 78, 80.</a:t>
            </a:r>
            <a:endParaRPr lang="ru-RU" sz="14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154282"/>
            <a:ext cx="3816424" cy="3371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9022823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1560" y="332656"/>
            <a:ext cx="8402706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Жилищно-коммунальное хозяйство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124744"/>
            <a:ext cx="8424936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0510" indent="449580" algn="just">
              <a:spcAft>
                <a:spcPts val="0"/>
              </a:spcAft>
            </a:pPr>
            <a:r>
              <a:rPr lang="ru-RU" sz="1500" b="1" dirty="0" smtClean="0">
                <a:latin typeface="Times New Roman"/>
                <a:ea typeface="Times New Roman"/>
              </a:rPr>
              <a:t>ПО МОДЕРНИЗАЦИИ СЕТЕЙ ХОЛОДНОГО ВОДОСНАБЖЕНИЯ</a:t>
            </a:r>
            <a:r>
              <a:rPr lang="ru-RU" sz="1500" dirty="0" smtClean="0">
                <a:latin typeface="Times New Roman"/>
                <a:ea typeface="Times New Roman"/>
              </a:rPr>
              <a:t>, </a:t>
            </a:r>
            <a:r>
              <a:rPr lang="ru-RU" sz="1500" dirty="0">
                <a:latin typeface="Times New Roman"/>
                <a:ea typeface="Times New Roman"/>
              </a:rPr>
              <a:t>что позволило снизить потери при транспортировке, исключить аварийные ситуации, повысить надежность водоснабжения: </a:t>
            </a:r>
          </a:p>
          <a:p>
            <a:pPr marL="270510" indent="449580" algn="just">
              <a:spcAft>
                <a:spcPts val="0"/>
              </a:spcAft>
            </a:pPr>
            <a:r>
              <a:rPr lang="ru-RU" sz="1500" dirty="0">
                <a:latin typeface="Times New Roman"/>
                <a:ea typeface="Times New Roman"/>
              </a:rPr>
              <a:t>- внутриквартального трубопровода холодного водоснабжения по ул. Титова; </a:t>
            </a:r>
          </a:p>
          <a:p>
            <a:pPr marL="270510" indent="449580" algn="just">
              <a:spcAft>
                <a:spcPts val="0"/>
              </a:spcAft>
            </a:pPr>
            <a:r>
              <a:rPr lang="ru-RU" sz="1500" dirty="0">
                <a:latin typeface="Times New Roman"/>
                <a:ea typeface="Times New Roman"/>
              </a:rPr>
              <a:t>- внутриквартального трубопровода холодного водоснабжения по ул. Розы Люксембург; </a:t>
            </a:r>
          </a:p>
          <a:p>
            <a:pPr marL="270510" indent="449580" algn="just">
              <a:spcAft>
                <a:spcPts val="0"/>
              </a:spcAft>
            </a:pPr>
            <a:r>
              <a:rPr lang="ru-RU" sz="1500" dirty="0">
                <a:latin typeface="Times New Roman"/>
                <a:ea typeface="Times New Roman"/>
              </a:rPr>
              <a:t>Проведен мониторинг по резервному топливу на котельных, наличие автономных источников питания. Подготовлены паспорта готовности на котельные и тепловые сети, потребителей тепловой энергии, находящихся на территории Нижнесергинского городского поселения. </a:t>
            </a:r>
          </a:p>
          <a:p>
            <a:pPr marL="270510" indent="449580" algn="just">
              <a:spcAft>
                <a:spcPts val="0"/>
              </a:spcAft>
            </a:pPr>
            <a:r>
              <a:rPr lang="ru-RU" sz="1500" dirty="0">
                <a:latin typeface="Times New Roman"/>
                <a:ea typeface="Times New Roman"/>
              </a:rPr>
              <a:t>   На февраль 2018 го</a:t>
            </a:r>
            <a:r>
              <a:rPr lang="ru-RU" sz="1400" dirty="0">
                <a:latin typeface="Times New Roman"/>
                <a:ea typeface="Times New Roman"/>
              </a:rPr>
              <a:t>да намечен запуск в режиме пуско-наладочных работ котельной № 1 по ул. Уральская.</a:t>
            </a:r>
            <a:endParaRPr lang="ru-RU" sz="14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501009"/>
            <a:ext cx="4158858" cy="30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0470063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1560" y="332656"/>
            <a:ext cx="8402706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Жилищно-коммунальное хозяйство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0091748"/>
              </p:ext>
            </p:extLst>
          </p:nvPr>
        </p:nvGraphicFramePr>
        <p:xfrm>
          <a:off x="755576" y="2708920"/>
          <a:ext cx="8064896" cy="2560320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1872208"/>
                <a:gridCol w="1656184"/>
                <a:gridCol w="2376264"/>
                <a:gridCol w="2160240"/>
              </a:tblGrid>
              <a:tr h="288032">
                <a:tc rowSpan="2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</a:rPr>
                        <a:t>наименование  МУП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/>
                          <a:ea typeface="Times New Roman"/>
                        </a:rPr>
                        <a:t>Долг</a:t>
                      </a:r>
                      <a:r>
                        <a:rPr lang="ru-RU" sz="2400" b="1" baseline="0" dirty="0" smtClean="0">
                          <a:effectLst/>
                          <a:latin typeface="Times New Roman"/>
                          <a:ea typeface="Times New Roman"/>
                        </a:rPr>
                        <a:t> на 01.01.2018 г.,</a:t>
                      </a:r>
                      <a:r>
                        <a:rPr lang="ru-RU" sz="2400" b="1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2400" b="1" dirty="0">
                          <a:effectLst/>
                          <a:latin typeface="Times New Roman"/>
                          <a:ea typeface="Times New Roman"/>
                        </a:rPr>
                        <a:t>тыс. руб.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920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/>
                          <a:ea typeface="Times New Roman"/>
                        </a:rPr>
                        <a:t>Населения перед МУП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</a:rPr>
                        <a:t>МУП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</a:rPr>
                        <a:t>перед ОАО «</a:t>
                      </a:r>
                      <a:r>
                        <a:rPr lang="ru-RU" sz="1800" b="1" dirty="0" err="1">
                          <a:effectLst/>
                          <a:latin typeface="Times New Roman"/>
                          <a:ea typeface="Times New Roman"/>
                        </a:rPr>
                        <a:t>ЭнергосбыТ</a:t>
                      </a: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</a:rPr>
                        <a:t> Плюс»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/>
                          <a:ea typeface="Times New Roman"/>
                        </a:rPr>
                        <a:t>АО «</a:t>
                      </a:r>
                      <a:r>
                        <a:rPr lang="ru-RU" sz="1800" b="1" dirty="0" err="1" smtClean="0">
                          <a:effectLst/>
                          <a:latin typeface="Times New Roman"/>
                          <a:ea typeface="Times New Roman"/>
                        </a:rPr>
                        <a:t>Уралсевергаз</a:t>
                      </a:r>
                      <a:r>
                        <a:rPr lang="ru-RU" sz="1800" b="1" dirty="0" smtClean="0">
                          <a:effectLst/>
                          <a:latin typeface="Times New Roman"/>
                          <a:ea typeface="Times New Roman"/>
                        </a:rPr>
                        <a:t>»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88"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МУП</a:t>
                      </a:r>
                    </a:p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«Энергоресурс </a:t>
                      </a:r>
                    </a:p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г. Нижние Серги»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/>
                          <a:ea typeface="Times New Roman"/>
                        </a:rPr>
                        <a:t>9 800,0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ru-RU" sz="1800" smtClean="0">
                          <a:effectLst/>
                          <a:latin typeface="Times New Roman"/>
                          <a:ea typeface="Times New Roman"/>
                        </a:rPr>
                        <a:t>9 200,0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/>
                          <a:ea typeface="Times New Roman"/>
                        </a:rPr>
                        <a:t>14 574,0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030"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</a:rPr>
                        <a:t>Всего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/>
                          <a:ea typeface="Times New Roman"/>
                        </a:rPr>
                        <a:t>9 800,0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/>
                          <a:ea typeface="Times New Roman"/>
                        </a:rPr>
                        <a:t>9 200,0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/>
                          <a:ea typeface="Times New Roman"/>
                        </a:rPr>
                        <a:t>14 574,0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242029400"/>
              </p:ext>
            </p:extLst>
          </p:nvPr>
        </p:nvGraphicFramePr>
        <p:xfrm>
          <a:off x="539552" y="1124744"/>
          <a:ext cx="8126147" cy="1243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62962672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1560" y="332656"/>
            <a:ext cx="8402706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Жилищно-коммунальное хозяйство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1052736"/>
            <a:ext cx="828092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0510" indent="449580" algn="just"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По </a:t>
            </a:r>
            <a:r>
              <a:rPr lang="ru-RU" dirty="0" smtClean="0">
                <a:latin typeface="Times New Roman"/>
                <a:ea typeface="Times New Roman"/>
              </a:rPr>
              <a:t>долгосрочной </a:t>
            </a:r>
            <a:r>
              <a:rPr lang="ru-RU" dirty="0">
                <a:latin typeface="Times New Roman"/>
                <a:ea typeface="Times New Roman"/>
              </a:rPr>
              <a:t>региональной программе капитального ремонта общего имущества в многоквартирных домах Свердловской </a:t>
            </a:r>
            <a:r>
              <a:rPr lang="ru-RU" dirty="0" smtClean="0">
                <a:latin typeface="Times New Roman"/>
                <a:ea typeface="Times New Roman"/>
              </a:rPr>
              <a:t>области </a:t>
            </a:r>
            <a:r>
              <a:rPr lang="ru-RU" dirty="0">
                <a:latin typeface="Times New Roman"/>
                <a:ea typeface="Times New Roman"/>
              </a:rPr>
              <a:t>отремонтировано пять многоквартирных домов по адресам: Ленина д. 44,46 (ремонт кровли), Титова д. 64 (ремонт кровли), Коммунистическая д. 1 (ремонт кровли и ремонт фасада), Розы Люксембург д. 86 (ремонт кровли). Работы по ремонту кровли и наружных стен многоквартирного дома по ул. Розы Люксембург д. 83 начаты в ноябре 2017г, с окончанием работ в 2018 году</a:t>
            </a:r>
            <a:r>
              <a:rPr lang="ru-RU" dirty="0" smtClean="0">
                <a:latin typeface="Times New Roman"/>
                <a:ea typeface="Times New Roman"/>
              </a:rPr>
              <a:t>.</a:t>
            </a:r>
            <a:endParaRPr lang="ru-RU" sz="16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3075" name="Picture 3" descr="C:\Users\Alfina\Desktop\Фото для отчета главы\жкх\IMG-20180419-WA0012 — коп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185381"/>
            <a:ext cx="2880320" cy="327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lfina\Desktop\Фото для отчета главы\жкх\IMG-20180419-WA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179628"/>
            <a:ext cx="2796178" cy="32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3821444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28596" y="404664"/>
            <a:ext cx="8585670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Газификация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8596" y="1196752"/>
            <a:ext cx="85856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В рамках реализации муниципальной программы «</a:t>
            </a:r>
            <a:r>
              <a:rPr lang="ru-RU" b="1" dirty="0"/>
              <a:t>Газификация Нижнесергинского городского поселения на </a:t>
            </a:r>
            <a:r>
              <a:rPr lang="ru-RU" b="1" dirty="0" smtClean="0"/>
              <a:t>2017-2019 </a:t>
            </a:r>
            <a:r>
              <a:rPr lang="ru-RU" b="1" dirty="0"/>
              <a:t>годы», </a:t>
            </a:r>
            <a:r>
              <a:rPr lang="ru-RU" dirty="0"/>
              <a:t>выполнено </a:t>
            </a:r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1843083"/>
            <a:ext cx="5256584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Font typeface="+mj-lt"/>
              <a:buAutoNum type="arabicPeriod"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Подготовлен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необходимый пакет документов и направлены заявки в Министерство энергетики и ЖКХ Свердловской области на выделение субсидий из областного бюджета в 2018 году на строительство газораспределительных сетей для 3 ПГК: «Надежда» «Искра» 3 очередь,  «Восток». Заявки успешно прошли предварительный отбор.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Построены газораспределительные сети  протяженностью свыше 6 км  для  объекта «Газоснабжение жилых домов ПГК «Факел» г. Нижние Серги». Возможность газификации получило 191 домовладение (ул. 25 лет Октября, Победы, 50 лет Октября, Володарского, Свободы, Мира, Равенства, Дружбы, Народной Воли).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Построены газораспределительные сети  протяженностью более 3 км  для  объекта «Газоснабжение жилых домов ПГК «Гора Кабацкая» г. Нижние Серги». Возможность газификации получили 105 домовладений (ул. Ленина,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Бажукова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Пушкина, Восстания, Никитина, Толстого).</a:t>
            </a:r>
          </a:p>
          <a:p>
            <a:pPr indent="-457200"/>
            <a:endParaRPr lang="ru-RU" sz="15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988840"/>
            <a:ext cx="3434154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1822695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28596" y="404664"/>
            <a:ext cx="8585670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Газификация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8596" y="1196752"/>
            <a:ext cx="85856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В рамках реализации муниципальной программы «</a:t>
            </a:r>
            <a:r>
              <a:rPr lang="ru-RU" b="1" dirty="0"/>
              <a:t>Газификация Нижнесергинского городского поселения на </a:t>
            </a:r>
            <a:r>
              <a:rPr lang="ru-RU" b="1" dirty="0" smtClean="0"/>
              <a:t>2017-2019 </a:t>
            </a:r>
            <a:r>
              <a:rPr lang="ru-RU" b="1" dirty="0"/>
              <a:t>годы», </a:t>
            </a:r>
            <a:r>
              <a:rPr lang="ru-RU" dirty="0"/>
              <a:t>выполнено </a:t>
            </a:r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283968" y="1843083"/>
            <a:ext cx="4730297" cy="5001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600" dirty="0" smtClean="0">
                <a:cs typeface="Times New Roman"/>
              </a:rPr>
              <a:t>4. Построены </a:t>
            </a:r>
            <a:r>
              <a:rPr lang="ru-RU" sz="1600" dirty="0">
                <a:cs typeface="Times New Roman"/>
              </a:rPr>
              <a:t>газораспределительные сети  протяженностью 6,7 км для объекта «Газоснабжение жилых домов ПГК «За </a:t>
            </a:r>
            <a:r>
              <a:rPr lang="ru-RU" sz="1600" dirty="0" err="1">
                <a:cs typeface="Times New Roman"/>
              </a:rPr>
              <a:t>Сергой</a:t>
            </a:r>
            <a:r>
              <a:rPr lang="ru-RU" sz="1600" dirty="0">
                <a:cs typeface="Times New Roman"/>
              </a:rPr>
              <a:t>». Финансирование  строительства осуществлялось за счет инвестиционной программы  АО «ГАЗЕКС». Возможность газификации получили 220 домовладений (</a:t>
            </a:r>
            <a:r>
              <a:rPr lang="ru-RU" sz="1600" dirty="0" err="1">
                <a:cs typeface="Times New Roman"/>
              </a:rPr>
              <a:t>ул.Энгельса</a:t>
            </a:r>
            <a:r>
              <a:rPr lang="ru-RU" sz="1600" dirty="0">
                <a:cs typeface="Times New Roman"/>
              </a:rPr>
              <a:t>, Чкалова, Партизан, Комсомольская, Новоселов, Ясная, Набережная, Озерная, Луговая, Сельская, Геологов). </a:t>
            </a:r>
          </a:p>
          <a:p>
            <a:pPr lvl="0" algn="just"/>
            <a:r>
              <a:rPr lang="ru-RU" sz="1600" dirty="0" smtClean="0">
                <a:cs typeface="Times New Roman"/>
              </a:rPr>
              <a:t>5. Начато </a:t>
            </a:r>
            <a:r>
              <a:rPr lang="ru-RU" sz="1600" dirty="0">
                <a:cs typeface="Times New Roman"/>
              </a:rPr>
              <a:t>строительство газопроводов для ПГК «Восток» и «Надежда». Окончание строительства запланировано в 2018 году. Возможность газификации получат 394 </a:t>
            </a:r>
            <a:r>
              <a:rPr lang="ru-RU" sz="1600" dirty="0" smtClean="0">
                <a:cs typeface="Times New Roman"/>
              </a:rPr>
              <a:t>домовладения.</a:t>
            </a:r>
          </a:p>
          <a:p>
            <a:pPr lvl="0" algn="just"/>
            <a:r>
              <a:rPr lang="ru-RU" sz="1600" dirty="0" smtClean="0">
                <a:cs typeface="Times New Roman"/>
              </a:rPr>
              <a:t>6. Проведена </a:t>
            </a:r>
            <a:r>
              <a:rPr lang="ru-RU" sz="1600" dirty="0">
                <a:cs typeface="Times New Roman"/>
              </a:rPr>
              <a:t>оплата ГУП СО «Газовые сети» по договору за техническое обслуживание и аварийное прикрытие газопроводов ПГК  «Искра» 1 и 2 очереди.</a:t>
            </a:r>
          </a:p>
          <a:p>
            <a:pPr indent="-457200"/>
            <a:endParaRPr lang="ru-RU" sz="15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2060848"/>
            <a:ext cx="3855372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6190231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39589" y="404664"/>
            <a:ext cx="8585670" cy="150810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2000" b="1" dirty="0" smtClean="0"/>
              <a:t>Реализация  </a:t>
            </a:r>
            <a:r>
              <a:rPr lang="ru-RU" sz="2000" b="1" dirty="0"/>
              <a:t>муниципальной </a:t>
            </a:r>
            <a:r>
              <a:rPr lang="ru-RU" sz="2000" b="1" dirty="0" smtClean="0"/>
              <a:t>программы</a:t>
            </a:r>
          </a:p>
          <a:p>
            <a:pPr algn="ctr"/>
            <a:r>
              <a:rPr lang="ru-RU" sz="2000" b="1" dirty="0" smtClean="0"/>
              <a:t> </a:t>
            </a:r>
            <a:r>
              <a:rPr lang="ru-RU" sz="2000" b="1" dirty="0"/>
              <a:t>«</a:t>
            </a:r>
            <a:r>
              <a:rPr lang="ru-RU" sz="2400" b="1" dirty="0"/>
              <a:t>Энергосбережение и повышение энергетической эффективности Нижнесергинского городского поселения до 2020 года</a:t>
            </a:r>
            <a:r>
              <a:rPr lang="ru-RU" sz="2400" b="1" dirty="0" smtClean="0"/>
              <a:t>» </a:t>
            </a:r>
            <a:endParaRPr lang="ru-RU" sz="2400" b="1" dirty="0">
              <a:effectLst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8596" y="1196752"/>
            <a:ext cx="85856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539552" y="3557631"/>
            <a:ext cx="806489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altLang="ru-RU" sz="1600" b="0" i="0" u="none" strike="noStrike" cap="none" normalizeH="0" baseline="0" dirty="0" smtClean="0">
              <a:ln>
                <a:noFill/>
              </a:ln>
              <a:effectLst/>
              <a:cs typeface="Aharoni" panose="02010803020104030203" pitchFamily="2" charset="-79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012" y="2276872"/>
            <a:ext cx="4443452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4509120"/>
            <a:ext cx="3495333" cy="2062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89" y="2132856"/>
            <a:ext cx="3295839" cy="2196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5609351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3568" y="548680"/>
            <a:ext cx="80648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dirty="0" smtClean="0">
                <a:latin typeface="a_FuturicaLt" pitchFamily="34" charset="-52"/>
              </a:rPr>
              <a:t> </a:t>
            </a:r>
            <a:r>
              <a:rPr lang="ru-RU" sz="1600" dirty="0" smtClean="0">
                <a:latin typeface="a_FuturicaLt" pitchFamily="34" charset="-52"/>
              </a:rPr>
              <a:t>                             </a:t>
            </a:r>
          </a:p>
          <a:p>
            <a:pPr algn="ctr"/>
            <a:endParaRPr lang="ru-RU" sz="2000" b="1" i="1" dirty="0">
              <a:solidFill>
                <a:srgbClr val="FF0000"/>
              </a:solidFill>
              <a:latin typeface="a_FuturicaLt" pitchFamily="34" charset="-52"/>
            </a:endParaRPr>
          </a:p>
          <a:p>
            <a:pPr algn="ctr"/>
            <a:endParaRPr lang="ru-RU" sz="2000" dirty="0">
              <a:solidFill>
                <a:srgbClr val="FF0000"/>
              </a:solidFill>
              <a:latin typeface="a_FuturicaLt" pitchFamily="34" charset="-5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68" y="1772816"/>
            <a:ext cx="3096344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РУКОВОДСТВО К ДЕЙСТВИЮ</a:t>
            </a:r>
            <a:endParaRPr lang="ru-RU" dirty="0"/>
          </a:p>
        </p:txBody>
      </p:sp>
      <p:sp>
        <p:nvSpPr>
          <p:cNvPr id="15" name="Объект 14"/>
          <p:cNvSpPr>
            <a:spLocks noGrp="1"/>
          </p:cNvSpPr>
          <p:nvPr>
            <p:ph sz="quarter" idx="1"/>
          </p:nvPr>
        </p:nvSpPr>
        <p:spPr>
          <a:xfrm>
            <a:off x="4139952" y="1447800"/>
            <a:ext cx="4546848" cy="4572000"/>
          </a:xfrm>
        </p:spPr>
        <p:txBody>
          <a:bodyPr>
            <a:normAutofit fontScale="62500" lnSpcReduction="20000"/>
          </a:bodyPr>
          <a:lstStyle/>
          <a:p>
            <a:r>
              <a:rPr lang="ru-RU" b="1" dirty="0"/>
              <a:t>Руководство к действиям для нас                          </a:t>
            </a:r>
          </a:p>
          <a:p>
            <a:r>
              <a:rPr lang="ru-RU" b="1" dirty="0"/>
              <a:t> майские Указы Президента РФ </a:t>
            </a:r>
          </a:p>
          <a:p>
            <a:r>
              <a:rPr lang="ru-RU" b="1" dirty="0"/>
              <a:t>Владимира Владимировича Путина;</a:t>
            </a:r>
          </a:p>
          <a:p>
            <a:r>
              <a:rPr lang="ru-RU" b="1" dirty="0"/>
              <a:t>замечания депутатов Думы,</a:t>
            </a:r>
          </a:p>
          <a:p>
            <a:r>
              <a:rPr lang="ru-RU" b="1" dirty="0"/>
              <a:t>высказанных при оценке работы</a:t>
            </a:r>
          </a:p>
          <a:p>
            <a:r>
              <a:rPr lang="ru-RU" b="1" dirty="0"/>
              <a:t> главы за </a:t>
            </a:r>
            <a:r>
              <a:rPr lang="ru-RU" b="1" dirty="0" smtClean="0"/>
              <a:t>2016год</a:t>
            </a:r>
            <a:r>
              <a:rPr lang="ru-RU" b="1" dirty="0"/>
              <a:t>;</a:t>
            </a:r>
          </a:p>
          <a:p>
            <a:r>
              <a:rPr lang="ru-RU" b="1" dirty="0"/>
              <a:t>справедливая критика</a:t>
            </a:r>
          </a:p>
          <a:p>
            <a:r>
              <a:rPr lang="ru-RU" b="1" dirty="0"/>
              <a:t> неравнодушных горожан .</a:t>
            </a:r>
          </a:p>
          <a:p>
            <a:r>
              <a:rPr lang="ru-RU" b="1" dirty="0"/>
              <a:t>2017-й год был богат на политические события. Это выборы   Губернатора Свердловской области, выборы депутатов в Законодательное собрание Свердловской области, выборы депутатов  Думы Нижнесергинского городского поселения.  Все прошло четко и организованно.  Жители проявили активную гражданскую позицию, что является показателем высокого уровня сознания граждан.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39589" y="404664"/>
            <a:ext cx="858567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3600" b="1" dirty="0" smtClean="0"/>
              <a:t>Благоустройство</a:t>
            </a:r>
            <a:endParaRPr lang="ru-RU" sz="3600" b="1" dirty="0">
              <a:effectLst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8596" y="1196752"/>
            <a:ext cx="85856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539552" y="3557631"/>
            <a:ext cx="806489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altLang="ru-RU" sz="1600" b="0" i="0" u="none" strike="noStrike" cap="none" normalizeH="0" baseline="0" dirty="0" smtClean="0">
              <a:ln>
                <a:noFill/>
              </a:ln>
              <a:effectLst/>
              <a:cs typeface="Aharoni" panose="02010803020104030203" pitchFamily="2" charset="-79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61" y="1196752"/>
            <a:ext cx="4018839" cy="5170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196752"/>
            <a:ext cx="3744416" cy="5170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7487152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39589" y="404664"/>
            <a:ext cx="858567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3600" b="1" dirty="0" smtClean="0"/>
              <a:t>Благоустройство</a:t>
            </a:r>
            <a:endParaRPr lang="ru-RU" sz="3600" b="1" dirty="0">
              <a:effectLst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8596" y="1196752"/>
            <a:ext cx="85856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539552" y="3557631"/>
            <a:ext cx="806489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altLang="ru-RU" sz="1600" b="0" i="0" u="none" strike="noStrike" cap="none" normalizeH="0" baseline="0" dirty="0" smtClean="0">
              <a:ln>
                <a:noFill/>
              </a:ln>
              <a:effectLst/>
              <a:cs typeface="Aharoni" panose="02010803020104030203" pitchFamily="2" charset="-79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89" y="1207705"/>
            <a:ext cx="3619471" cy="2519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050995"/>
            <a:ext cx="3744416" cy="2675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1236" y="3503545"/>
            <a:ext cx="2845183" cy="3630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73643" y="3482577"/>
            <a:ext cx="2845185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4256049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39589" y="404664"/>
            <a:ext cx="858567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3600" b="1" dirty="0" smtClean="0"/>
              <a:t>Благоустройство</a:t>
            </a:r>
            <a:endParaRPr lang="ru-RU" sz="3600" b="1" dirty="0">
              <a:effectLst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8596" y="1196752"/>
            <a:ext cx="85856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41" y="1593665"/>
            <a:ext cx="4144459" cy="4621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95301" y="1818157"/>
            <a:ext cx="4833915" cy="3960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7851525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39589" y="404664"/>
            <a:ext cx="858567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3600" b="1" dirty="0" smtClean="0"/>
              <a:t>Благоустройство</a:t>
            </a:r>
            <a:endParaRPr lang="ru-RU" sz="3600" b="1" dirty="0">
              <a:effectLst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8596" y="1196752"/>
            <a:ext cx="85856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941" y="1566084"/>
            <a:ext cx="3763571" cy="5018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82" y="1566084"/>
            <a:ext cx="3794277" cy="5018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1856648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39589" y="404664"/>
            <a:ext cx="858567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3600" b="1" dirty="0" smtClean="0"/>
              <a:t>Благоустройство</a:t>
            </a:r>
            <a:endParaRPr lang="ru-RU" sz="3600" b="1" dirty="0">
              <a:effectLst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8596" y="1196752"/>
            <a:ext cx="85856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9836" y="3068960"/>
            <a:ext cx="2520280" cy="2349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90983" y="4959934"/>
            <a:ext cx="2998961" cy="174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2655401" y="3772546"/>
            <a:ext cx="3024337" cy="237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28596" y="1231083"/>
            <a:ext cx="8397291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Дороги и мосты-главные артерии нашего города! </a:t>
            </a:r>
          </a:p>
          <a:p>
            <a:pPr lvl="0" algn="just"/>
            <a:r>
              <a:rPr lang="ru-RU" altLang="ru-RU" sz="2400" b="1" u="sng" dirty="0" smtClean="0">
                <a:ea typeface="Times New Roman" pitchFamily="18" charset="0"/>
              </a:rPr>
              <a:t>Задача</a:t>
            </a:r>
          </a:p>
          <a:p>
            <a:pPr lvl="0" algn="just"/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</a:rPr>
              <a:t>в </a:t>
            </a:r>
            <a:r>
              <a:rPr kumimoji="0" lang="ru-RU" altLang="ru-RU" sz="20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</a:rPr>
              <a:t>зимний период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</a:rPr>
              <a:t> </a:t>
            </a:r>
            <a:r>
              <a:rPr lang="ru-RU" altLang="ru-RU" sz="2000" u="sng" dirty="0">
                <a:ea typeface="Times New Roman" pitchFamily="18" charset="0"/>
              </a:rPr>
              <a:t> </a:t>
            </a:r>
            <a:r>
              <a:rPr lang="ru-RU" altLang="ru-RU" sz="2000" u="sng" dirty="0" smtClean="0">
                <a:ea typeface="Times New Roman" pitchFamily="18" charset="0"/>
              </a:rPr>
              <a:t>                               </a:t>
            </a:r>
            <a:r>
              <a:rPr kumimoji="0" lang="ru-RU" altLang="ru-RU" sz="20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</a:rPr>
              <a:t>борьба со снегом </a:t>
            </a:r>
          </a:p>
          <a:p>
            <a:pPr lvl="0" algn="just"/>
            <a:endParaRPr kumimoji="0" lang="ru-RU" altLang="ru-RU" sz="2000" b="0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</a:endParaRP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</a:rPr>
              <a:t>в летний период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</a:rPr>
              <a:t>                  </a:t>
            </a:r>
            <a:r>
              <a:rPr kumimoji="0" lang="ru-RU" altLang="ru-RU" sz="20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</a:rPr>
              <a:t>ремонт дорог с грунтовым покрытием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</a:rPr>
              <a:t>.</a:t>
            </a:r>
            <a:endParaRPr kumimoji="0" lang="ru-RU" alt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Стрелка вправо 4"/>
          <p:cNvSpPr/>
          <p:nvPr/>
        </p:nvSpPr>
        <p:spPr>
          <a:xfrm>
            <a:off x="3189162" y="158848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327" y="2256257"/>
            <a:ext cx="100012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 descr="D:\Титова НСГП\Соц.эконом\2016 год\Фото для отчета главы2016\2017-03-17-PHOTO-0000001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983" y="2923853"/>
            <a:ext cx="3070076" cy="1945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780000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39589" y="404664"/>
            <a:ext cx="858567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3600" b="1" dirty="0" smtClean="0"/>
              <a:t>Благоустройство</a:t>
            </a:r>
            <a:endParaRPr lang="ru-RU" sz="3600" b="1" dirty="0">
              <a:effectLst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8596" y="1196752"/>
            <a:ext cx="85856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4495301" y="1985658"/>
            <a:ext cx="4833915" cy="3625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8818" y="1998178"/>
            <a:ext cx="4833916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8051859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39589" y="404664"/>
            <a:ext cx="858567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3600" b="1" dirty="0" smtClean="0"/>
              <a:t>Благоустройство</a:t>
            </a:r>
            <a:endParaRPr lang="ru-RU" sz="3600" b="1" dirty="0">
              <a:effectLst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8596" y="1196752"/>
            <a:ext cx="85856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22" y="4077072"/>
            <a:ext cx="3888432" cy="2592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043117"/>
            <a:ext cx="3886913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04" y="1123992"/>
            <a:ext cx="3886650" cy="291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1248116"/>
            <a:ext cx="3886913" cy="2756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230559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39589" y="404664"/>
            <a:ext cx="858567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3600" b="1" dirty="0" smtClean="0"/>
              <a:t>Благоустройство</a:t>
            </a:r>
            <a:endParaRPr lang="ru-RU" sz="3600" b="1" dirty="0">
              <a:effectLst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8596" y="1196752"/>
            <a:ext cx="85856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9204" y="4077073"/>
            <a:ext cx="4022795" cy="2592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64242" y="4077073"/>
            <a:ext cx="3670889" cy="2592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1225688" y="704567"/>
            <a:ext cx="2669825" cy="3756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69443" y="1204574"/>
            <a:ext cx="3675878" cy="2756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4886090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39589" y="404664"/>
            <a:ext cx="858567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3600" b="1" dirty="0" smtClean="0"/>
              <a:t>Санитарная очистка города</a:t>
            </a:r>
            <a:endParaRPr lang="ru-RU" sz="3600" b="1" dirty="0">
              <a:effectLst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8596" y="1196752"/>
            <a:ext cx="85856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1430142"/>
            <a:ext cx="2794566" cy="2095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08288" y="1560002"/>
            <a:ext cx="2448272" cy="183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69480" y="1381418"/>
            <a:ext cx="2597703" cy="2150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9589" y="4149080"/>
            <a:ext cx="3772371" cy="2269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1712" y="4255956"/>
            <a:ext cx="3844460" cy="216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455488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39589" y="404664"/>
            <a:ext cx="858567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3600" b="1" dirty="0" smtClean="0">
                <a:solidFill>
                  <a:srgbClr val="00000A"/>
                </a:solidFill>
                <a:latin typeface="Times New Roman"/>
                <a:ea typeface="Times New Roman"/>
              </a:rPr>
              <a:t>гражданская оборона</a:t>
            </a:r>
            <a:endParaRPr lang="ru-RU" sz="3600" b="1" dirty="0">
              <a:effectLst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8596" y="1196752"/>
            <a:ext cx="85856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3735" y="3645024"/>
            <a:ext cx="3862279" cy="2773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0032" y="3501008"/>
            <a:ext cx="3672408" cy="291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9589" y="1166843"/>
            <a:ext cx="809285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>
                <a:solidFill>
                  <a:srgbClr val="00000A"/>
                </a:solidFill>
                <a:latin typeface="Times New Roman"/>
                <a:ea typeface="Times New Roman"/>
              </a:rPr>
              <a:t> </a:t>
            </a:r>
            <a:r>
              <a:rPr lang="ru-RU" b="1" u="sng" dirty="0">
                <a:solidFill>
                  <a:srgbClr val="00000A"/>
                </a:solidFill>
                <a:latin typeface="Times New Roman"/>
                <a:ea typeface="Times New Roman"/>
              </a:rPr>
              <a:t>В течение </a:t>
            </a:r>
            <a:r>
              <a:rPr lang="ru-RU" b="1" u="sng" dirty="0" smtClean="0">
                <a:solidFill>
                  <a:srgbClr val="00000A"/>
                </a:solidFill>
                <a:latin typeface="Times New Roman"/>
                <a:ea typeface="Times New Roman"/>
              </a:rPr>
              <a:t>2017 </a:t>
            </a:r>
            <a:r>
              <a:rPr lang="ru-RU" b="1" u="sng" dirty="0">
                <a:solidFill>
                  <a:srgbClr val="00000A"/>
                </a:solidFill>
                <a:latin typeface="Times New Roman"/>
                <a:ea typeface="Times New Roman"/>
              </a:rPr>
              <a:t>года при главе НСГП </a:t>
            </a:r>
            <a:r>
              <a:rPr lang="ru-RU" b="1" u="sng" dirty="0" smtClean="0">
                <a:solidFill>
                  <a:srgbClr val="00000A"/>
                </a:solidFill>
                <a:latin typeface="Times New Roman"/>
                <a:ea typeface="Times New Roman"/>
              </a:rPr>
              <a:t>проведено</a:t>
            </a:r>
            <a:r>
              <a:rPr lang="ru-RU" dirty="0" smtClean="0">
                <a:solidFill>
                  <a:srgbClr val="00000A"/>
                </a:solidFill>
                <a:latin typeface="Times New Roman"/>
                <a:ea typeface="Times New Roman"/>
              </a:rPr>
              <a:t>: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dirty="0" smtClean="0">
                <a:solidFill>
                  <a:srgbClr val="00000A"/>
                </a:solidFill>
                <a:latin typeface="Times New Roman"/>
                <a:ea typeface="Times New Roman"/>
              </a:rPr>
              <a:t> 7 </a:t>
            </a:r>
            <a:r>
              <a:rPr lang="ru-RU" dirty="0">
                <a:solidFill>
                  <a:srgbClr val="00000A"/>
                </a:solidFill>
                <a:latin typeface="Times New Roman"/>
                <a:ea typeface="Times New Roman"/>
              </a:rPr>
              <a:t>заседаний комиссии по чрезвычайным ситуациям и обеспечению пожарной безопасности на территории </a:t>
            </a:r>
            <a:r>
              <a:rPr lang="ru-RU" dirty="0" smtClean="0">
                <a:solidFill>
                  <a:srgbClr val="00000A"/>
                </a:solidFill>
                <a:latin typeface="Times New Roman"/>
                <a:ea typeface="Times New Roman"/>
              </a:rPr>
              <a:t>поселения.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dirty="0">
                <a:latin typeface="Times New Roman"/>
                <a:ea typeface="Times New Roman"/>
              </a:rPr>
              <a:t>3</a:t>
            </a:r>
            <a:r>
              <a:rPr lang="ru-RU" dirty="0" smtClean="0">
                <a:latin typeface="Times New Roman"/>
                <a:ea typeface="Times New Roman"/>
              </a:rPr>
              <a:t> </a:t>
            </a:r>
            <a:r>
              <a:rPr lang="ru-RU" dirty="0">
                <a:latin typeface="Times New Roman"/>
                <a:ea typeface="Times New Roman"/>
              </a:rPr>
              <a:t>тренировки по ликвидации лесных пожаров </a:t>
            </a:r>
            <a:r>
              <a:rPr lang="ru-RU" dirty="0" smtClean="0">
                <a:latin typeface="Times New Roman"/>
                <a:ea typeface="Times New Roman"/>
              </a:rPr>
              <a:t>.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dirty="0"/>
              <a:t>участие в общероссийской тренировке по гражданской обороне и ликвидации чрезвычайных ситуаций. </a:t>
            </a:r>
          </a:p>
        </p:txBody>
      </p:sp>
    </p:spTree>
    <p:extLst>
      <p:ext uri="{BB962C8B-B14F-4D97-AF65-F5344CB8AC3E}">
        <p14:creationId xmlns:p14="http://schemas.microsoft.com/office/powerpoint/2010/main" val="2490791112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5720" y="142852"/>
            <a:ext cx="857256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Открытый </a:t>
            </a: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диалог с жителями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23928" y="3500438"/>
            <a:ext cx="48629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b="1" dirty="0" smtClean="0">
                <a:latin typeface="Times New Roman"/>
                <a:ea typeface="Times New Roman"/>
              </a:rPr>
              <a:t>Официальный </a:t>
            </a:r>
            <a:r>
              <a:rPr lang="ru-RU" sz="2000" b="1" dirty="0">
                <a:latin typeface="Times New Roman"/>
                <a:ea typeface="Times New Roman"/>
              </a:rPr>
              <a:t>сайт Нижнесергинского городского </a:t>
            </a:r>
            <a:r>
              <a:rPr lang="ru-RU" sz="2000" b="1" dirty="0" smtClean="0">
                <a:latin typeface="Times New Roman"/>
                <a:ea typeface="Times New Roman"/>
              </a:rPr>
              <a:t>поселения </a:t>
            </a:r>
            <a:r>
              <a:rPr lang="ru-RU" sz="2000" dirty="0">
                <a:latin typeface="Times New Roman"/>
                <a:ea typeface="Times New Roman"/>
              </a:rPr>
              <a:t>позволяет всем желающим узнать новости, события, происходящие как в поселении, так и за его пределами, ознакомиться с нормативно-правовыми актами, обратиться в мой адрес с вопросом, поучаствовать в анкетировании и голосовании по актуальным представленным темам.</a:t>
            </a:r>
            <a:endParaRPr lang="ru-RU" dirty="0">
              <a:effectLst/>
              <a:latin typeface="Times New Roman"/>
              <a:ea typeface="Times New Roman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4282" y="3140968"/>
            <a:ext cx="3349606" cy="295232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48064" y="1074800"/>
            <a:ext cx="3631839" cy="242563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2" name="Прямоугольник 1"/>
          <p:cNvSpPr/>
          <p:nvPr/>
        </p:nvSpPr>
        <p:spPr>
          <a:xfrm>
            <a:off x="539552" y="1196752"/>
            <a:ext cx="46085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Мы практикуем такие </a:t>
            </a:r>
            <a:r>
              <a:rPr lang="ru-RU" b="1" u="sng" dirty="0">
                <a:latin typeface="Times New Roman"/>
                <a:ea typeface="Times New Roman"/>
              </a:rPr>
              <a:t>формы общения :</a:t>
            </a:r>
            <a:endParaRPr lang="ru-RU" sz="1600" b="1" u="sng" dirty="0">
              <a:latin typeface="Times New Roman"/>
              <a:ea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Wingdings"/>
              <a:buChar char=""/>
              <a:tabLst>
                <a:tab pos="457200" algn="l"/>
              </a:tabLst>
            </a:pPr>
            <a:r>
              <a:rPr lang="ru-RU" dirty="0">
                <a:latin typeface="Times New Roman"/>
                <a:ea typeface="Times New Roman"/>
              </a:rPr>
              <a:t>как публичные слушания, </a:t>
            </a:r>
            <a:endParaRPr lang="ru-RU" sz="1600" dirty="0">
              <a:latin typeface="Times New Roman"/>
              <a:ea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Wingdings"/>
              <a:buChar char=""/>
              <a:tabLst>
                <a:tab pos="457200" algn="l"/>
              </a:tabLst>
            </a:pPr>
            <a:r>
              <a:rPr lang="ru-RU" dirty="0">
                <a:latin typeface="Times New Roman"/>
                <a:ea typeface="Times New Roman"/>
              </a:rPr>
              <a:t>прием граждан по личным вопросам,</a:t>
            </a:r>
            <a:endParaRPr lang="ru-RU" sz="1600" dirty="0">
              <a:latin typeface="Times New Roman"/>
              <a:ea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Wingdings"/>
              <a:buChar char=""/>
              <a:tabLst>
                <a:tab pos="457200" algn="l"/>
              </a:tabLst>
            </a:pPr>
            <a:r>
              <a:rPr lang="ru-RU" dirty="0">
                <a:latin typeface="Times New Roman"/>
                <a:ea typeface="Times New Roman"/>
              </a:rPr>
              <a:t> электронная приемная, </a:t>
            </a:r>
            <a:endParaRPr lang="ru-RU" sz="1600" dirty="0">
              <a:latin typeface="Times New Roman"/>
              <a:ea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Wingdings"/>
              <a:buChar char=""/>
              <a:tabLst>
                <a:tab pos="457200" algn="l"/>
              </a:tabLst>
            </a:pPr>
            <a:r>
              <a:rPr lang="ru-RU" dirty="0">
                <a:latin typeface="Times New Roman"/>
                <a:ea typeface="Times New Roman"/>
              </a:rPr>
              <a:t>встречи с жителями, </a:t>
            </a:r>
            <a:endParaRPr lang="ru-RU" sz="1600" dirty="0">
              <a:latin typeface="Times New Roman"/>
              <a:ea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Wingdings"/>
              <a:buChar char=""/>
              <a:tabLst>
                <a:tab pos="457200" algn="l"/>
              </a:tabLst>
            </a:pPr>
            <a:r>
              <a:rPr lang="ru-RU" dirty="0">
                <a:latin typeface="Times New Roman"/>
                <a:ea typeface="Times New Roman"/>
              </a:rPr>
              <a:t>ежегодный отчет главы.</a:t>
            </a:r>
            <a:endParaRPr lang="ru-RU" sz="16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8432606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28596" y="451507"/>
            <a:ext cx="858567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3600" b="1" dirty="0" smtClean="0">
                <a:latin typeface="Times New Roman"/>
                <a:ea typeface="Times New Roman"/>
              </a:rPr>
              <a:t>физическая культура </a:t>
            </a:r>
            <a:r>
              <a:rPr lang="ru-RU" sz="3600" b="1" dirty="0">
                <a:latin typeface="Times New Roman"/>
                <a:ea typeface="Times New Roman"/>
              </a:rPr>
              <a:t>и </a:t>
            </a:r>
            <a:r>
              <a:rPr lang="ru-RU" sz="3600" b="1" dirty="0" smtClean="0">
                <a:latin typeface="Times New Roman"/>
                <a:ea typeface="Times New Roman"/>
              </a:rPr>
              <a:t>спорт</a:t>
            </a:r>
            <a:endParaRPr lang="ru-RU" sz="3600" b="1" dirty="0">
              <a:effectLst/>
            </a:endParaRPr>
          </a:p>
        </p:txBody>
      </p:sp>
      <p:sp>
        <p:nvSpPr>
          <p:cNvPr id="9" name="Прямоугольник 8"/>
          <p:cNvSpPr/>
          <p:nvPr/>
        </p:nvSpPr>
        <p:spPr>
          <a:xfrm flipV="1">
            <a:off x="428596" y="1566083"/>
            <a:ext cx="8585669" cy="45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83030" y="1495576"/>
            <a:ext cx="3060738" cy="204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3947" y="4364417"/>
            <a:ext cx="3550535" cy="199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0032" y="4251369"/>
            <a:ext cx="3672408" cy="2064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2244" y="1920116"/>
            <a:ext cx="55115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>
                <a:solidFill>
                  <a:srgbClr val="00000A"/>
                </a:solidFill>
                <a:latin typeface="Times New Roman"/>
                <a:ea typeface="Times New Roman"/>
              </a:rPr>
              <a:t> </a:t>
            </a:r>
            <a:endParaRPr lang="ru-RU" dirty="0"/>
          </a:p>
        </p:txBody>
      </p:sp>
      <p:sp>
        <p:nvSpPr>
          <p:cNvPr id="5" name="AutoShape 4"/>
          <p:cNvSpPr>
            <a:spLocks noChangeShapeType="1"/>
          </p:cNvSpPr>
          <p:nvPr/>
        </p:nvSpPr>
        <p:spPr bwMode="auto">
          <a:xfrm flipH="1">
            <a:off x="2344069" y="2294092"/>
            <a:ext cx="1028700" cy="62865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3"/>
          <p:cNvSpPr>
            <a:spLocks noChangeArrowheads="1"/>
          </p:cNvSpPr>
          <p:nvPr/>
        </p:nvSpPr>
        <p:spPr bwMode="auto">
          <a:xfrm>
            <a:off x="3372769" y="2581838"/>
            <a:ext cx="2009573" cy="615291"/>
          </a:xfrm>
          <a:prstGeom prst="wedgeRectCallout">
            <a:avLst>
              <a:gd name="adj1" fmla="val -60426"/>
              <a:gd name="adj2" fmla="val 37653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из них 170 – это дети и подростки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452244" y="1643364"/>
            <a:ext cx="555657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0"/>
            <a:r>
              <a:rPr lang="ru-RU" altLang="ru-RU" sz="1600" dirty="0">
                <a:latin typeface="+mn-lt"/>
                <a:ea typeface="Times New Roman" pitchFamily="18" charset="0"/>
              </a:rPr>
              <a:t>В МКУ «Спорткомитет» </a:t>
            </a:r>
            <a:r>
              <a:rPr lang="ru-RU" altLang="ru-RU" sz="1600" dirty="0" smtClean="0">
                <a:latin typeface="+mn-lt"/>
                <a:ea typeface="Times New Roman" pitchFamily="18" charset="0"/>
              </a:rPr>
              <a:t>работает</a:t>
            </a:r>
            <a:r>
              <a:rPr lang="ru-RU" altLang="ru-RU" sz="1600" dirty="0" smtClean="0">
                <a:latin typeface="+mn-lt"/>
              </a:rPr>
              <a:t>      </a:t>
            </a: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</a:rPr>
              <a:t>13 спортивных секций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 flipV="1">
            <a:off x="452243" y="2515822"/>
            <a:ext cx="527188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alt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52244" y="2697586"/>
            <a:ext cx="24061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/>
                <a:ea typeface="Times New Roman"/>
              </a:rPr>
              <a:t>занимаются </a:t>
            </a:r>
            <a:r>
              <a:rPr lang="ru-RU" b="1" dirty="0" smtClean="0">
                <a:latin typeface="Times New Roman"/>
                <a:ea typeface="Times New Roman"/>
              </a:rPr>
              <a:t>329 человек, из них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406337180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196752"/>
            <a:ext cx="79621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/>
          </a:p>
          <a:p>
            <a:pPr algn="ctr"/>
            <a:r>
              <a:rPr lang="ru-RU" dirty="0">
                <a:ea typeface="Times New Roman"/>
              </a:rPr>
              <a:t> </a:t>
            </a:r>
            <a:r>
              <a:rPr lang="ru-RU" b="1" dirty="0">
                <a:ea typeface="Times New Roman"/>
              </a:rPr>
              <a:t>За </a:t>
            </a:r>
            <a:r>
              <a:rPr lang="ru-RU" b="1" dirty="0" smtClean="0">
                <a:ea typeface="Times New Roman"/>
              </a:rPr>
              <a:t>2017 </a:t>
            </a:r>
            <a:r>
              <a:rPr lang="ru-RU" b="1" dirty="0">
                <a:ea typeface="Times New Roman"/>
              </a:rPr>
              <a:t>год  проведено </a:t>
            </a:r>
            <a:r>
              <a:rPr lang="ru-RU" b="1" dirty="0" smtClean="0">
                <a:ea typeface="Times New Roman"/>
              </a:rPr>
              <a:t>73 соревнования          5302 </a:t>
            </a:r>
            <a:r>
              <a:rPr lang="ru-RU" b="1" dirty="0">
                <a:ea typeface="Times New Roman"/>
              </a:rPr>
              <a:t>участников</a:t>
            </a:r>
            <a:r>
              <a:rPr lang="ru-RU" dirty="0">
                <a:ea typeface="Times New Roman"/>
              </a:rPr>
              <a:t>. </a:t>
            </a:r>
            <a:r>
              <a:rPr lang="ru-RU" dirty="0"/>
              <a:t>  </a:t>
            </a:r>
          </a:p>
          <a:p>
            <a:pPr algn="ctr"/>
            <a:endParaRPr lang="ru-RU" i="1" dirty="0" smtClean="0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68" y="1988209"/>
            <a:ext cx="1872208" cy="220626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74463" y="1988209"/>
            <a:ext cx="2880320" cy="234906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6" name="Прямоугольник 5"/>
          <p:cNvSpPr/>
          <p:nvPr/>
        </p:nvSpPr>
        <p:spPr>
          <a:xfrm>
            <a:off x="285720" y="428604"/>
            <a:ext cx="857256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lvl="0" algn="ctr"/>
            <a:r>
              <a:rPr lang="ru-RU" sz="3600" b="1" dirty="0">
                <a:solidFill>
                  <a:prstClr val="black"/>
                </a:solidFill>
                <a:latin typeface="Times New Roman"/>
                <a:ea typeface="Times New Roman"/>
              </a:rPr>
              <a:t>физическая культура и спорт</a:t>
            </a:r>
            <a:endParaRPr lang="ru-RU" sz="3600" b="1" dirty="0">
              <a:solidFill>
                <a:prstClr val="black"/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096" y="1548178"/>
            <a:ext cx="304800" cy="32385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</p:pic>
      <p:pic>
        <p:nvPicPr>
          <p:cNvPr id="21507" name="Picture 3" descr="D:\Титова НСГП\Соц.эконом\2016 год\Фото для отчета главы2016\кросс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960" y="1988208"/>
            <a:ext cx="2880320" cy="2349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6928" y="4485498"/>
            <a:ext cx="3517695" cy="1976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Титова НСГП\Соц.эконом\2018\фото\снимки\DSC0979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485498"/>
            <a:ext cx="3621237" cy="203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196752"/>
            <a:ext cx="79621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/>
          </a:p>
          <a:p>
            <a:pPr algn="ctr"/>
            <a:r>
              <a:rPr lang="ru-RU" dirty="0" smtClean="0">
                <a:ea typeface="Times New Roman"/>
              </a:rPr>
              <a:t>. </a:t>
            </a:r>
            <a:r>
              <a:rPr lang="ru-RU" dirty="0" smtClean="0"/>
              <a:t>  </a:t>
            </a:r>
            <a:endParaRPr lang="ru-RU" dirty="0"/>
          </a:p>
          <a:p>
            <a:pPr algn="ctr"/>
            <a:endParaRPr lang="ru-RU" i="1" dirty="0" smtClean="0"/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1204227"/>
            <a:ext cx="4162878" cy="234025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6" name="Прямоугольник 5"/>
          <p:cNvSpPr/>
          <p:nvPr/>
        </p:nvSpPr>
        <p:spPr>
          <a:xfrm>
            <a:off x="285720" y="428604"/>
            <a:ext cx="857256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lvl="0" algn="ctr"/>
            <a:r>
              <a:rPr lang="ru-RU" sz="3600" b="1" dirty="0">
                <a:solidFill>
                  <a:prstClr val="black"/>
                </a:solidFill>
                <a:latin typeface="Times New Roman"/>
                <a:ea typeface="Times New Roman"/>
              </a:rPr>
              <a:t>физическая культура и спорт</a:t>
            </a:r>
            <a:endParaRPr lang="ru-RU" sz="3600" b="1" dirty="0">
              <a:solidFill>
                <a:prstClr val="black"/>
              </a:solidFill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864466">
            <a:off x="5181926" y="3313600"/>
            <a:ext cx="2113780" cy="338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757896">
            <a:off x="1533687" y="3561705"/>
            <a:ext cx="3024336" cy="2877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Титова НСГП\Соц.эконом\2017\фото\DSC0873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44771"/>
            <a:ext cx="4073676" cy="2459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104660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196752"/>
            <a:ext cx="79621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/>
          </a:p>
          <a:p>
            <a:pPr algn="ctr"/>
            <a:r>
              <a:rPr lang="ru-RU" dirty="0">
                <a:ea typeface="Times New Roman"/>
              </a:rPr>
              <a:t> </a:t>
            </a:r>
            <a:endParaRPr lang="ru-RU" dirty="0"/>
          </a:p>
          <a:p>
            <a:pPr algn="ctr"/>
            <a:endParaRPr lang="ru-RU" i="1" dirty="0" smtClean="0"/>
          </a:p>
        </p:txBody>
      </p:sp>
      <p:sp>
        <p:nvSpPr>
          <p:cNvPr id="6" name="Прямоугольник 5"/>
          <p:cNvSpPr/>
          <p:nvPr/>
        </p:nvSpPr>
        <p:spPr>
          <a:xfrm>
            <a:off x="295537" y="188640"/>
            <a:ext cx="8572560" cy="7694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lvl="0" algn="ctr"/>
            <a:r>
              <a:rPr lang="ru-RU" sz="44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культура</a:t>
            </a:r>
            <a:endParaRPr lang="ru-RU" sz="4400" b="1" dirty="0">
              <a:solidFill>
                <a:prstClr val="black"/>
              </a:solidFill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88024" y="3573016"/>
            <a:ext cx="3991854" cy="2981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5536" y="3573016"/>
            <a:ext cx="4420480" cy="3010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619046"/>
              </p:ext>
            </p:extLst>
          </p:nvPr>
        </p:nvGraphicFramePr>
        <p:xfrm>
          <a:off x="755576" y="1658417"/>
          <a:ext cx="7674077" cy="1719771"/>
        </p:xfrm>
        <a:graphic>
          <a:graphicData uri="http://schemas.openxmlformats.org/drawingml/2006/table">
            <a:tbl>
              <a:tblPr firstRow="1" firstCol="1" bandRow="1"/>
              <a:tblGrid>
                <a:gridCol w="1778080"/>
                <a:gridCol w="1842397"/>
                <a:gridCol w="2198176"/>
                <a:gridCol w="1855424"/>
              </a:tblGrid>
              <a:tr h="7624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</a:rPr>
                        <a:t>Год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</a:rPr>
                        <a:t>Количество проведенных мероприятий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</a:rPr>
                        <a:t>Кол-во потребителей(зрители, участники)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</a:rPr>
                        <a:t>Кол-во клубных формирований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91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</a:rPr>
                        <a:t>2015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</a:rPr>
                        <a:t>184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</a:rPr>
                        <a:t>28424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</a:rPr>
                        <a:t>33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91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</a:rPr>
                        <a:t>2016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</a:rPr>
                        <a:t>364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</a:rPr>
                        <a:t>45930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</a:rPr>
                        <a:t>44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91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</a:rPr>
                        <a:t>2017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</a:rPr>
                        <a:t>1404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</a:rPr>
                        <a:t>50782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</a:rPr>
                        <a:t>52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2390854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4763"/>
            <a:ext cx="91567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88640"/>
            <a:ext cx="8363272" cy="59375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        </a:t>
            </a:r>
            <a:endParaRPr lang="ru-RU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6990" y="476672"/>
            <a:ext cx="4011831" cy="267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73543" y="260648"/>
            <a:ext cx="4339441" cy="3519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4675">
            <a:off x="1667994" y="3108665"/>
            <a:ext cx="4824536" cy="3171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424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4763"/>
            <a:ext cx="91567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88640"/>
            <a:ext cx="8363272" cy="59375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        </a:t>
            </a:r>
            <a:endParaRPr lang="ru-RU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6990" y="476672"/>
            <a:ext cx="4011831" cy="267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08821" y="826335"/>
            <a:ext cx="4339441" cy="2388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52976">
            <a:off x="1701360" y="3108665"/>
            <a:ext cx="4757803" cy="3171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987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4763"/>
            <a:ext cx="91567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88640"/>
            <a:ext cx="8363272" cy="59375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        </a:t>
            </a:r>
            <a:endParaRPr lang="ru-RU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329801">
            <a:off x="488963" y="2893298"/>
            <a:ext cx="5071531" cy="3532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505109">
            <a:off x="3973367" y="392174"/>
            <a:ext cx="4374575" cy="3141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282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4763"/>
            <a:ext cx="91567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88640"/>
            <a:ext cx="8363272" cy="59375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        </a:t>
            </a:r>
            <a:endParaRPr lang="ru-RU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8744" y="2636294"/>
            <a:ext cx="5071531" cy="338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43808" y="260648"/>
            <a:ext cx="5616624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8582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4763"/>
            <a:ext cx="91567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88640"/>
            <a:ext cx="8363272" cy="59375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        </a:t>
            </a:r>
            <a:endParaRPr lang="ru-RU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2996952"/>
            <a:ext cx="3030959" cy="338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10177" y="295712"/>
            <a:ext cx="5292588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794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4763"/>
            <a:ext cx="91567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88640"/>
            <a:ext cx="8363272" cy="59375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        </a:t>
            </a:r>
            <a:endParaRPr lang="ru-RU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2325865"/>
            <a:ext cx="3600400" cy="3859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64110" y="295712"/>
            <a:ext cx="3364273" cy="4717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675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5720" y="428604"/>
            <a:ext cx="8572560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Тематика обращений: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84168" y="3463929"/>
            <a:ext cx="2774112" cy="288032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2" name="Прямоугольник 1"/>
          <p:cNvSpPr/>
          <p:nvPr/>
        </p:nvSpPr>
        <p:spPr>
          <a:xfrm>
            <a:off x="6084168" y="1196752"/>
            <a:ext cx="27741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/>
                <a:ea typeface="Times New Roman"/>
              </a:rPr>
              <a:t>Несмотря на кризисные явления, уровень удовлетворенности граждан ежегодно  стабилен (около 70%),но несмотря на определенные успехи в этом вопросе, нам есть над чем работать.</a:t>
            </a:r>
            <a:endParaRPr lang="ru-RU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1196752"/>
            <a:ext cx="5798448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035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937523"/>
          </a:xfrm>
        </p:spPr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marL="0" indent="0">
              <a:buNone/>
            </a:pPr>
            <a: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</a:t>
            </a:r>
            <a:endParaRPr lang="ru-RU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88024" y="548681"/>
            <a:ext cx="3872754" cy="286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4470696">
            <a:off x="716246" y="2205995"/>
            <a:ext cx="4557389" cy="325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861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4763"/>
            <a:ext cx="915035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937523"/>
          </a:xfrm>
        </p:spPr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marL="0" indent="0">
              <a:buNone/>
            </a:pPr>
            <a: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Военно-патриотический клуб «Русич»</a:t>
            </a:r>
            <a:endParaRPr lang="ru-RU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27984" y="908720"/>
            <a:ext cx="4598293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36" y="3930095"/>
            <a:ext cx="4860032" cy="273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6670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16632"/>
            <a:ext cx="8229600" cy="6009531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indent="0">
              <a:buNone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Клуб общения для детей-инвалидов                                                             «Крылья»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4763"/>
            <a:ext cx="915035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9632" y="3617640"/>
            <a:ext cx="486054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4815" y="309136"/>
            <a:ext cx="5001190" cy="333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859250">
            <a:off x="4876947" y="1402005"/>
            <a:ext cx="4037753" cy="290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3875692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3" y="11113"/>
            <a:ext cx="915035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937523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  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9934689">
            <a:off x="239948" y="808968"/>
            <a:ext cx="5040560" cy="336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538040">
            <a:off x="4041026" y="2713133"/>
            <a:ext cx="4788024" cy="319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700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92"/>
            <a:ext cx="91567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6632"/>
            <a:ext cx="8229600" cy="6009531"/>
          </a:xfrm>
        </p:spPr>
        <p:txBody>
          <a:bodyPr/>
          <a:lstStyle/>
          <a:p>
            <a:pPr marL="0" indent="0">
              <a:buNone/>
            </a:pPr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             </a:t>
            </a:r>
            <a:endParaRPr lang="ru-RU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807930">
            <a:off x="4447889" y="2298562"/>
            <a:ext cx="4877048" cy="2832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ДК\Desktop\!!!!!!!!!\фотоотчет2016\отчетный концерт хореография (3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22" y="4451780"/>
            <a:ext cx="3923928" cy="232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4208" y="99924"/>
            <a:ext cx="4586623" cy="3057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5081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4763"/>
            <a:ext cx="91567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marL="0" indent="0">
              <a:buNone/>
            </a:pPr>
            <a: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 </a:t>
            </a:r>
            <a:endParaRPr lang="ru-RU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52212" y="2708920"/>
            <a:ext cx="5488308" cy="396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67944" y="644860"/>
            <a:ext cx="5004048" cy="333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355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4763"/>
            <a:ext cx="91567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6632"/>
            <a:ext cx="8229600" cy="6009531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      </a:t>
            </a:r>
            <a:r>
              <a:rPr lang="ru-RU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День ЛЮБВИ, СЕМЬИ И ВЕРНОСТИ</a:t>
            </a:r>
            <a:endParaRPr lang="ru-RU" dirty="0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63888" y="3140968"/>
            <a:ext cx="5436096" cy="362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836712"/>
            <a:ext cx="4570333" cy="3046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731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4763"/>
            <a:ext cx="91567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6628" y="684063"/>
            <a:ext cx="4144231" cy="2762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58465"/>
            <a:ext cx="5106144" cy="4050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29719"/>
            <a:ext cx="4970512" cy="3178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93752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                             Фестиваль красок ХОЛИ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05559"/>
            <a:ext cx="4530080" cy="2826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308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4763"/>
            <a:ext cx="91567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6632"/>
            <a:ext cx="8229600" cy="6009531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indent="0">
              <a:buNone/>
            </a:pPr>
            <a:endParaRPr lang="ru-RU" sz="4000" b="1" u="sng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308643">
            <a:off x="404058" y="944507"/>
            <a:ext cx="4707637" cy="313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9872" y="2834922"/>
            <a:ext cx="5525558" cy="3683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145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58" y="785794"/>
            <a:ext cx="85011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accent1"/>
                </a:solidFill>
              </a:rPr>
              <a:t>МБУК «Библиотечно-информационный центр».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57158" y="142852"/>
            <a:ext cx="8501122" cy="9541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МБУК «Библиотечно-информационный центр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»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432" y="3717032"/>
            <a:ext cx="4191552" cy="271361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07719" y="3717032"/>
            <a:ext cx="4235959" cy="271361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7656" y="1412776"/>
            <a:ext cx="9896528" cy="3245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5206869"/>
              </p:ext>
            </p:extLst>
          </p:nvPr>
        </p:nvGraphicFramePr>
        <p:xfrm>
          <a:off x="236432" y="1185904"/>
          <a:ext cx="8486519" cy="2531128"/>
        </p:xfrm>
        <a:graphic>
          <a:graphicData uri="http://schemas.openxmlformats.org/drawingml/2006/table">
            <a:tbl>
              <a:tblPr/>
              <a:tblGrid>
                <a:gridCol w="3280287"/>
                <a:gridCol w="1878237"/>
                <a:gridCol w="1377315"/>
                <a:gridCol w="1950680"/>
              </a:tblGrid>
              <a:tr h="9849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Наименование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услуги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Значение, утвержденное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в муниципальном задании на отчетный период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Объём услуги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за год 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(факт. знач. 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за отчетный период)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Характеристика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причин отклонения от запланированных значений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98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1) количество зарегистрированных </a:t>
                      </a: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пользователей, чел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5,6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+0,1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98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2) количество посещений </a:t>
                      </a:r>
                      <a:r>
                        <a:rPr lang="ru-RU" sz="1200" dirty="0" err="1" smtClean="0">
                          <a:effectLst/>
                          <a:latin typeface="Times New Roman"/>
                          <a:ea typeface="Times New Roman"/>
                        </a:rPr>
                        <a:t>библиотеки,чел</a:t>
                      </a: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.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59,0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59,03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+0,3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65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3) количество </a:t>
                      </a: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книговыдач, ед. 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130,0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131,0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+1,0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1214423"/>
            <a:ext cx="504003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</a:rPr>
              <a:t>Многофункциональный </a:t>
            </a:r>
            <a:r>
              <a:rPr lang="ru-RU" sz="2000" b="1" dirty="0">
                <a:solidFill>
                  <a:prstClr val="black"/>
                </a:solidFill>
              </a:rPr>
              <a:t>центр предоставления государственных и муниципальных услуг</a:t>
            </a:r>
            <a:endParaRPr lang="ru-RU" sz="2000" b="1" dirty="0" smtClean="0">
              <a:solidFill>
                <a:prstClr val="black"/>
              </a:solidFill>
            </a:endParaRPr>
          </a:p>
          <a:p>
            <a:pPr algn="ctr"/>
            <a:r>
              <a:rPr lang="ru-RU" sz="2000" b="1" dirty="0" smtClean="0">
                <a:solidFill>
                  <a:prstClr val="black"/>
                </a:solidFill>
              </a:rPr>
              <a:t>«Мои Документы»</a:t>
            </a:r>
          </a:p>
          <a:p>
            <a:r>
              <a:rPr lang="ru-RU" sz="2000" dirty="0" smtClean="0">
                <a:solidFill>
                  <a:prstClr val="black"/>
                </a:solidFill>
              </a:rPr>
              <a:t>Нижнесергинским </a:t>
            </a:r>
            <a:r>
              <a:rPr lang="ru-RU" sz="2000" dirty="0">
                <a:solidFill>
                  <a:prstClr val="black"/>
                </a:solidFill>
              </a:rPr>
              <a:t>городским поселением </a:t>
            </a:r>
            <a:r>
              <a:rPr lang="ru-RU" sz="2000" dirty="0" smtClean="0">
                <a:solidFill>
                  <a:prstClr val="black"/>
                </a:solidFill>
              </a:rPr>
              <a:t>предоставляется </a:t>
            </a:r>
            <a:r>
              <a:rPr lang="ru-RU" sz="2000" b="1" dirty="0" smtClean="0">
                <a:solidFill>
                  <a:prstClr val="black"/>
                </a:solidFill>
              </a:rPr>
              <a:t>55 </a:t>
            </a:r>
            <a:r>
              <a:rPr lang="ru-RU" sz="2000" b="1" dirty="0">
                <a:solidFill>
                  <a:prstClr val="black"/>
                </a:solidFill>
              </a:rPr>
              <a:t>муниципальная услуга</a:t>
            </a:r>
            <a:r>
              <a:rPr lang="ru-RU" sz="2000" dirty="0" smtClean="0">
                <a:solidFill>
                  <a:prstClr val="black"/>
                </a:solidFill>
              </a:rPr>
              <a:t>, </a:t>
            </a:r>
            <a:r>
              <a:rPr lang="ru-RU" sz="2000" dirty="0">
                <a:solidFill>
                  <a:prstClr val="black"/>
                </a:solidFill>
              </a:rPr>
              <a:t>из </a:t>
            </a:r>
            <a:r>
              <a:rPr lang="ru-RU" sz="2000" b="1" dirty="0" smtClean="0">
                <a:solidFill>
                  <a:prstClr val="black"/>
                </a:solidFill>
              </a:rPr>
              <a:t>них,</a:t>
            </a:r>
          </a:p>
          <a:p>
            <a:r>
              <a:rPr lang="ru-RU" sz="2000" b="1" dirty="0" smtClean="0">
                <a:solidFill>
                  <a:prstClr val="black"/>
                </a:solidFill>
              </a:rPr>
              <a:t> 36 услуг </a:t>
            </a:r>
            <a:r>
              <a:rPr lang="ru-RU" sz="2000" b="1" dirty="0">
                <a:solidFill>
                  <a:prstClr val="black"/>
                </a:solidFill>
              </a:rPr>
              <a:t>оказывается в электронном </a:t>
            </a:r>
            <a:r>
              <a:rPr lang="ru-RU" sz="2000" b="1" dirty="0" smtClean="0">
                <a:solidFill>
                  <a:prstClr val="black"/>
                </a:solidFill>
              </a:rPr>
              <a:t>виде</a:t>
            </a:r>
          </a:p>
          <a:p>
            <a:r>
              <a:rPr lang="ru-RU" sz="2000" dirty="0">
                <a:latin typeface="Times New Roman"/>
                <a:ea typeface="Times New Roman"/>
              </a:rPr>
              <a:t> </a:t>
            </a:r>
            <a:r>
              <a:rPr lang="ru-RU" sz="2000" dirty="0">
                <a:solidFill>
                  <a:srgbClr val="00000A"/>
                </a:solidFill>
                <a:latin typeface="Times New Roman"/>
                <a:ea typeface="Times New Roman"/>
              </a:rPr>
              <a:t>В </a:t>
            </a:r>
            <a:r>
              <a:rPr lang="ru-RU" sz="2000" dirty="0" smtClean="0">
                <a:solidFill>
                  <a:srgbClr val="00000A"/>
                </a:solidFill>
                <a:latin typeface="Times New Roman"/>
                <a:ea typeface="Times New Roman"/>
              </a:rPr>
              <a:t>2017 </a:t>
            </a:r>
            <a:r>
              <a:rPr lang="ru-RU" sz="2000" dirty="0">
                <a:solidFill>
                  <a:srgbClr val="00000A"/>
                </a:solidFill>
                <a:latin typeface="Times New Roman"/>
                <a:ea typeface="Times New Roman"/>
              </a:rPr>
              <a:t>году предоставлено </a:t>
            </a:r>
            <a:r>
              <a:rPr lang="ru-RU" sz="2000" dirty="0" smtClean="0">
                <a:solidFill>
                  <a:srgbClr val="00000A"/>
                </a:solidFill>
                <a:latin typeface="Times New Roman"/>
                <a:ea typeface="Times New Roman"/>
              </a:rPr>
              <a:t>гражданам</a:t>
            </a:r>
            <a:r>
              <a:rPr lang="ru-RU" sz="2000" dirty="0" smtClean="0">
                <a:latin typeface="Times New Roman"/>
                <a:ea typeface="Times New Roman"/>
              </a:rPr>
              <a:t> всего 3790 услуг, в том числе </a:t>
            </a:r>
            <a:r>
              <a:rPr lang="ru-RU" sz="2000" b="1" dirty="0" smtClean="0">
                <a:latin typeface="Times New Roman"/>
                <a:ea typeface="Times New Roman"/>
              </a:rPr>
              <a:t>администрацией НСГП  </a:t>
            </a:r>
            <a:r>
              <a:rPr lang="ru-RU" sz="2000" b="1" dirty="0" smtClean="0">
                <a:solidFill>
                  <a:srgbClr val="0070C0"/>
                </a:solidFill>
                <a:latin typeface="Times New Roman"/>
                <a:ea typeface="Times New Roman"/>
              </a:rPr>
              <a:t>2036  </a:t>
            </a:r>
            <a:r>
              <a:rPr lang="ru-RU" sz="2000" b="1" dirty="0">
                <a:solidFill>
                  <a:srgbClr val="0070C0"/>
                </a:solidFill>
                <a:latin typeface="Times New Roman"/>
                <a:ea typeface="Times New Roman"/>
              </a:rPr>
              <a:t>услуг</a:t>
            </a:r>
            <a:r>
              <a:rPr lang="ru-RU" sz="2000" dirty="0" smtClean="0">
                <a:solidFill>
                  <a:srgbClr val="0070C0"/>
                </a:solidFill>
                <a:latin typeface="Times New Roman"/>
                <a:ea typeface="Times New Roman"/>
              </a:rPr>
              <a:t>, </a:t>
            </a:r>
          </a:p>
          <a:p>
            <a:r>
              <a:rPr lang="ru-RU" sz="2000" b="1" dirty="0" smtClean="0">
                <a:latin typeface="Times New Roman"/>
                <a:ea typeface="Times New Roman"/>
              </a:rPr>
              <a:t>через МФЦ  </a:t>
            </a:r>
            <a:r>
              <a:rPr lang="ru-RU" sz="2000" b="1" dirty="0" smtClean="0">
                <a:solidFill>
                  <a:srgbClr val="0070C0"/>
                </a:solidFill>
                <a:latin typeface="Times New Roman"/>
                <a:ea typeface="Times New Roman"/>
              </a:rPr>
              <a:t>1754  услуги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5720" y="428604"/>
            <a:ext cx="8572560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3200" b="1" cap="all" dirty="0" smtClean="0">
                <a:ln w="9000" cmpd="sng">
                  <a:solidFill>
                    <a:srgbClr val="956251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956251">
                        <a:shade val="20000"/>
                        <a:satMod val="245000"/>
                      </a:srgbClr>
                    </a:gs>
                    <a:gs pos="43000">
                      <a:srgbClr val="956251">
                        <a:satMod val="255000"/>
                      </a:srgbClr>
                    </a:gs>
                    <a:gs pos="48000">
                      <a:srgbClr val="956251">
                        <a:shade val="85000"/>
                        <a:satMod val="255000"/>
                      </a:srgbClr>
                    </a:gs>
                    <a:gs pos="100000">
                      <a:srgbClr val="956251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Муниципальные Услуги:</a:t>
            </a:r>
            <a:endParaRPr lang="ru-RU" sz="3200" b="1" cap="all" dirty="0">
              <a:ln w="9000" cmpd="sng">
                <a:solidFill>
                  <a:srgbClr val="956251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956251">
                      <a:shade val="20000"/>
                      <a:satMod val="245000"/>
                    </a:srgbClr>
                  </a:gs>
                  <a:gs pos="43000">
                    <a:srgbClr val="956251">
                      <a:satMod val="255000"/>
                    </a:srgbClr>
                  </a:gs>
                  <a:gs pos="48000">
                    <a:srgbClr val="956251">
                      <a:shade val="85000"/>
                      <a:satMod val="255000"/>
                    </a:srgbClr>
                  </a:gs>
                  <a:gs pos="100000">
                    <a:srgbClr val="956251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48064" y="1916832"/>
            <a:ext cx="3678675" cy="280831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5" name="Прямоугольник 4"/>
          <p:cNvSpPr/>
          <p:nvPr/>
        </p:nvSpPr>
        <p:spPr>
          <a:xfrm>
            <a:off x="539552" y="5733256"/>
            <a:ext cx="83187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0070C0"/>
                </a:solidFill>
              </a:rPr>
              <a:t>Запущена система межведомственного электронного взаимодействия. Всего сделано 300 таких запросов</a:t>
            </a:r>
            <a:r>
              <a:rPr lang="ru-RU" sz="2000" dirty="0" smtClean="0">
                <a:solidFill>
                  <a:srgbClr val="0070C0"/>
                </a:solidFill>
              </a:rPr>
              <a:t>. </a:t>
            </a:r>
            <a:endParaRPr lang="ru-RU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707893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58" y="785794"/>
            <a:ext cx="850112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accent1"/>
                </a:solidFill>
              </a:rPr>
              <a:t>МБУК «Библиотечно-информационный центр». </a:t>
            </a:r>
          </a:p>
          <a:p>
            <a:pPr indent="474980" algn="just">
              <a:spcAft>
                <a:spcPts val="0"/>
              </a:spcAft>
            </a:pPr>
            <a:r>
              <a:rPr lang="ru-RU" b="1" i="1" dirty="0">
                <a:latin typeface="Times New Roman"/>
                <a:ea typeface="Times New Roman"/>
              </a:rPr>
              <a:t>Продолжают свою работу творческие </a:t>
            </a:r>
            <a:r>
              <a:rPr lang="ru-RU" b="1" i="1" dirty="0" smtClean="0">
                <a:latin typeface="Times New Roman"/>
                <a:ea typeface="Times New Roman"/>
              </a:rPr>
              <a:t>объединения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/>
                <a:ea typeface="Times New Roman"/>
              </a:rPr>
              <a:t> </a:t>
            </a:r>
            <a:r>
              <a:rPr lang="ru-RU" dirty="0">
                <a:latin typeface="Times New Roman"/>
                <a:ea typeface="Times New Roman"/>
              </a:rPr>
              <a:t>(«Вдохновение», «</a:t>
            </a:r>
            <a:r>
              <a:rPr lang="ru-RU" dirty="0" err="1">
                <a:latin typeface="Times New Roman"/>
                <a:ea typeface="Times New Roman"/>
              </a:rPr>
              <a:t>Библиокрошки</a:t>
            </a:r>
            <a:r>
              <a:rPr lang="ru-RU" dirty="0">
                <a:latin typeface="Times New Roman"/>
                <a:ea typeface="Times New Roman"/>
              </a:rPr>
              <a:t>»), </a:t>
            </a:r>
            <a:endParaRPr lang="ru-RU" dirty="0" smtClean="0">
              <a:latin typeface="Times New Roman"/>
              <a:ea typeface="Times New Roman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/>
                <a:ea typeface="Times New Roman"/>
              </a:rPr>
              <a:t>клубы </a:t>
            </a:r>
            <a:r>
              <a:rPr lang="ru-RU" dirty="0">
                <a:latin typeface="Times New Roman"/>
                <a:ea typeface="Times New Roman"/>
              </a:rPr>
              <a:t>по интересам («Затея», «Динамика», «Умелые ручки</a:t>
            </a:r>
            <a:r>
              <a:rPr lang="ru-RU" dirty="0" smtClean="0">
                <a:latin typeface="Times New Roman"/>
                <a:ea typeface="Times New Roman"/>
              </a:rPr>
              <a:t>»),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/>
                <a:ea typeface="Times New Roman"/>
              </a:rPr>
              <a:t> </a:t>
            </a:r>
            <a:r>
              <a:rPr lang="ru-RU" dirty="0">
                <a:latin typeface="Times New Roman"/>
                <a:ea typeface="Times New Roman"/>
              </a:rPr>
              <a:t>читательские объединения («</a:t>
            </a:r>
            <a:r>
              <a:rPr lang="ru-RU" dirty="0" err="1">
                <a:latin typeface="Times New Roman"/>
                <a:ea typeface="Times New Roman"/>
              </a:rPr>
              <a:t>Любознатики</a:t>
            </a:r>
            <a:r>
              <a:rPr lang="ru-RU" dirty="0">
                <a:latin typeface="Times New Roman"/>
                <a:ea typeface="Times New Roman"/>
              </a:rPr>
              <a:t>»).</a:t>
            </a:r>
            <a:endParaRPr lang="ru-RU" sz="1600" dirty="0">
              <a:latin typeface="Times New Roman"/>
              <a:ea typeface="Times New Roman"/>
            </a:endParaRPr>
          </a:p>
          <a:p>
            <a:pPr indent="474980" algn="just"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В конце года начал работать молодежный клуб </a:t>
            </a:r>
            <a:r>
              <a:rPr lang="ru-RU" b="1" dirty="0">
                <a:latin typeface="Times New Roman"/>
                <a:ea typeface="Times New Roman"/>
              </a:rPr>
              <a:t>по интересам «</a:t>
            </a:r>
            <a:r>
              <a:rPr lang="ru-RU" b="1" dirty="0" err="1">
                <a:latin typeface="Times New Roman"/>
                <a:ea typeface="Times New Roman"/>
              </a:rPr>
              <a:t>Оптимус</a:t>
            </a:r>
            <a:r>
              <a:rPr lang="ru-RU" b="1" dirty="0">
                <a:latin typeface="Times New Roman"/>
                <a:ea typeface="Times New Roman"/>
              </a:rPr>
              <a:t>», </a:t>
            </a:r>
            <a:r>
              <a:rPr lang="ru-RU" dirty="0">
                <a:latin typeface="Times New Roman"/>
                <a:ea typeface="Times New Roman"/>
              </a:rPr>
              <a:t>который объединяет старшеклассников и молодежь. Цель – проведение творческих мероприятий, дискуссий, совместного досуга, связанного с художественными, спортивными и другими интересами</a:t>
            </a:r>
            <a:r>
              <a:rPr lang="ru-RU" dirty="0" smtClean="0">
                <a:latin typeface="Times New Roman"/>
                <a:ea typeface="Times New Roman"/>
              </a:rPr>
              <a:t>.</a:t>
            </a:r>
            <a:r>
              <a:rPr lang="ru-RU" sz="2000" b="1" i="1" dirty="0" smtClean="0"/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57158" y="142852"/>
            <a:ext cx="8501122" cy="9541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МБУК «Библиотечно-информационный центр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»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7656" y="1412776"/>
            <a:ext cx="9896528" cy="3245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Рисунок 2" descr="SAM_576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95" y="3468128"/>
            <a:ext cx="4101182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Рисунок 3" descr="SAM_629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3468128"/>
            <a:ext cx="4228281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8213869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58" y="785794"/>
            <a:ext cx="85011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accent1"/>
                </a:solidFill>
              </a:rPr>
              <a:t>МБУК «Библиотечно-информационный центр».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57158" y="142852"/>
            <a:ext cx="8501122" cy="9541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МБУК «Библиотечно-информационный центр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»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7656" y="1412776"/>
            <a:ext cx="9896528" cy="3245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4" name="Рисунок 4" descr="SAM_595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9" y="1206349"/>
            <a:ext cx="4502874" cy="2414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Рисунок 5" descr="SAM_596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718" y="1412775"/>
            <a:ext cx="4250561" cy="2207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Рисунок 6" descr="SAM_62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126" y="3921297"/>
            <a:ext cx="4248472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7397328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58" y="785794"/>
            <a:ext cx="85011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accent1"/>
                </a:solidFill>
              </a:rPr>
              <a:t>МБУК «Библиотечно-информационный центр».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57158" y="142852"/>
            <a:ext cx="8501122" cy="9541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МБУК «Библиотечно-информационный центр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»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7656" y="1412776"/>
            <a:ext cx="9896528" cy="3245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Рисунок 12" descr="SAM_534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505" y="998928"/>
            <a:ext cx="442294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Рисунок 13" descr="SAM_675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355" y="3879187"/>
            <a:ext cx="4733925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Рисунок 14" descr="SAM_692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29" y="3863163"/>
            <a:ext cx="3987336" cy="2780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Рисунок 8" descr="SAM_685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998928"/>
            <a:ext cx="3456385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8628259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58" y="785794"/>
            <a:ext cx="85011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accent1"/>
                </a:solidFill>
              </a:rPr>
              <a:t>МБУК «Библиотечно-информационный центр».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57158" y="142852"/>
            <a:ext cx="8501122" cy="9541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МБУК «Библиотечно-информационный центр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»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7656" y="1412776"/>
            <a:ext cx="9896528" cy="3245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6" name="Organization Chart 1"/>
          <p:cNvGrpSpPr>
            <a:grpSpLocks/>
          </p:cNvGrpSpPr>
          <p:nvPr/>
        </p:nvGrpSpPr>
        <p:grpSpPr bwMode="auto">
          <a:xfrm>
            <a:off x="684212" y="1413198"/>
            <a:ext cx="7992243" cy="4968130"/>
            <a:chOff x="1643" y="9231"/>
            <a:chExt cx="9719" cy="1800"/>
          </a:xfrm>
        </p:grpSpPr>
        <p:cxnSp>
          <p:nvCxnSpPr>
            <p:cNvPr id="2058" name="_s2058"/>
            <p:cNvCxnSpPr>
              <a:cxnSpLocks noChangeShapeType="1"/>
              <a:stCxn id="11" idx="0"/>
              <a:endCxn id="7" idx="2"/>
            </p:cNvCxnSpPr>
            <p:nvPr/>
          </p:nvCxnSpPr>
          <p:spPr bwMode="auto">
            <a:xfrm rot="5400000" flipH="1">
              <a:off x="8213" y="8241"/>
              <a:ext cx="360" cy="3780"/>
            </a:xfrm>
            <a:prstGeom prst="bentConnector3">
              <a:avLst>
                <a:gd name="adj1" fmla="val 14287"/>
              </a:avLst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57" name="_s2057"/>
            <p:cNvCxnSpPr>
              <a:cxnSpLocks noChangeShapeType="1"/>
              <a:stCxn id="10" idx="0"/>
              <a:endCxn id="7" idx="2"/>
            </p:cNvCxnSpPr>
            <p:nvPr/>
          </p:nvCxnSpPr>
          <p:spPr bwMode="auto">
            <a:xfrm rot="5400000" flipH="1">
              <a:off x="6954" y="9500"/>
              <a:ext cx="360" cy="1262"/>
            </a:xfrm>
            <a:prstGeom prst="bentConnector3">
              <a:avLst>
                <a:gd name="adj1" fmla="val 14287"/>
              </a:avLst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56" name="_s2056"/>
            <p:cNvCxnSpPr>
              <a:cxnSpLocks noChangeShapeType="1"/>
              <a:stCxn id="9" idx="0"/>
              <a:endCxn id="7" idx="2"/>
            </p:cNvCxnSpPr>
            <p:nvPr/>
          </p:nvCxnSpPr>
          <p:spPr bwMode="auto">
            <a:xfrm rot="16200000">
              <a:off x="5694" y="9502"/>
              <a:ext cx="360" cy="1258"/>
            </a:xfrm>
            <a:prstGeom prst="bentConnector3">
              <a:avLst>
                <a:gd name="adj1" fmla="val 14287"/>
              </a:avLst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55" name="_s2055"/>
            <p:cNvCxnSpPr>
              <a:cxnSpLocks noChangeShapeType="1"/>
              <a:stCxn id="8" idx="0"/>
              <a:endCxn id="7" idx="2"/>
            </p:cNvCxnSpPr>
            <p:nvPr/>
          </p:nvCxnSpPr>
          <p:spPr bwMode="auto">
            <a:xfrm rot="16200000">
              <a:off x="4434" y="8241"/>
              <a:ext cx="360" cy="3779"/>
            </a:xfrm>
            <a:prstGeom prst="bentConnector3">
              <a:avLst>
                <a:gd name="adj1" fmla="val 14287"/>
              </a:avLst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" name="_s2054"/>
            <p:cNvSpPr>
              <a:spLocks noChangeArrowheads="1"/>
            </p:cNvSpPr>
            <p:nvPr/>
          </p:nvSpPr>
          <p:spPr bwMode="auto">
            <a:xfrm>
              <a:off x="5422" y="9231"/>
              <a:ext cx="2160" cy="720"/>
            </a:xfrm>
            <a:prstGeom prst="roundRect">
              <a:avLst>
                <a:gd name="adj" fmla="val 16667"/>
              </a:avLst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Ко Дню пожилого человека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_s2053"/>
            <p:cNvSpPr>
              <a:spLocks noChangeArrowheads="1"/>
            </p:cNvSpPr>
            <p:nvPr/>
          </p:nvSpPr>
          <p:spPr bwMode="auto">
            <a:xfrm>
              <a:off x="1643" y="10311"/>
              <a:ext cx="2160" cy="720"/>
            </a:xfrm>
            <a:prstGeom prst="roundRect">
              <a:avLst>
                <a:gd name="adj" fmla="val 16667"/>
              </a:avLst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час общения</a:t>
              </a:r>
              <a:r>
                <a:rPr kumimoji="0" lang="ru-RU" alt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r>
                <a:rPr kumimoji="0" lang="ru-RU" altLang="ru-RU" sz="1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«Возраст осени»</a:t>
              </a:r>
              <a:endPara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_s2052"/>
            <p:cNvSpPr>
              <a:spLocks noChangeArrowheads="1"/>
            </p:cNvSpPr>
            <p:nvPr/>
          </p:nvSpPr>
          <p:spPr bwMode="auto">
            <a:xfrm>
              <a:off x="4163" y="10311"/>
              <a:ext cx="2160" cy="720"/>
            </a:xfrm>
            <a:prstGeom prst="roundRect">
              <a:avLst>
                <a:gd name="adj" fmla="val 16667"/>
              </a:avLst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выставка правовой информации</a:t>
              </a:r>
              <a:r>
                <a:rPr kumimoji="0" lang="ru-RU" altLang="ru-RU" sz="1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r>
                <a:rPr kumimoji="0" lang="ru-RU" altLang="ru-RU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«Законодательство для вас,</a:t>
              </a:r>
              <a:r>
                <a:rPr kumimoji="0" lang="ru-RU" altLang="ru-RU" sz="19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r>
                <a:rPr kumimoji="0" lang="ru-RU" altLang="ru-RU" sz="1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пенсионеры»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_s2051"/>
            <p:cNvSpPr>
              <a:spLocks noChangeArrowheads="1"/>
            </p:cNvSpPr>
            <p:nvPr/>
          </p:nvSpPr>
          <p:spPr bwMode="auto">
            <a:xfrm>
              <a:off x="6683" y="10311"/>
              <a:ext cx="2160" cy="720"/>
            </a:xfrm>
            <a:prstGeom prst="roundRect">
              <a:avLst>
                <a:gd name="adj" fmla="val 16667"/>
              </a:avLst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беседа </a:t>
              </a:r>
              <a:r>
                <a:rPr kumimoji="0" lang="ru-RU" altLang="ru-RU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«Возраст не помеха»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_s2050"/>
            <p:cNvSpPr>
              <a:spLocks noChangeArrowheads="1"/>
            </p:cNvSpPr>
            <p:nvPr/>
          </p:nvSpPr>
          <p:spPr bwMode="auto">
            <a:xfrm>
              <a:off x="9203" y="10311"/>
              <a:ext cx="2159" cy="720"/>
            </a:xfrm>
            <a:prstGeom prst="roundRect">
              <a:avLst>
                <a:gd name="adj" fmla="val 16667"/>
              </a:avLst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вечер-встреча</a:t>
              </a:r>
              <a:r>
                <a: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r>
                <a:rPr kumimoji="0" lang="ru-RU" altLang="ru-RU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«Жизни золотой листопад»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1465113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58" y="785794"/>
            <a:ext cx="85011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accent1"/>
                </a:solidFill>
              </a:rPr>
              <a:t>МБУК «Библиотечно-информационный центр».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57158" y="142852"/>
            <a:ext cx="8501122" cy="9541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МБУК «Библиотечно-информационный центр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»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7656" y="1412776"/>
            <a:ext cx="9896528" cy="3245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Рисунок 11" descr="SAM_655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645024"/>
            <a:ext cx="4572793" cy="3119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 descr="0nEN_kIV_g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20914">
            <a:off x="221150" y="1698623"/>
            <a:ext cx="4849193" cy="3585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1695377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142852"/>
            <a:ext cx="8501122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Профилактика асоциальных явлений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8596" y="785794"/>
            <a:ext cx="417912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МБУК  </a:t>
            </a:r>
            <a:r>
              <a:rPr lang="ru-RU" b="1" i="1" dirty="0" smtClean="0"/>
              <a:t>«Библиотечно-информационный центр» </a:t>
            </a:r>
          </a:p>
          <a:p>
            <a:r>
              <a:rPr lang="ru-RU" i="1" dirty="0" smtClean="0"/>
              <a:t>в целях профилактики экстремизма и недопущению </a:t>
            </a:r>
          </a:p>
          <a:p>
            <a:r>
              <a:rPr lang="ru-RU" i="1" dirty="0" smtClean="0"/>
              <a:t>конфликтных ситуаций было проведены </a:t>
            </a:r>
          </a:p>
          <a:p>
            <a:r>
              <a:rPr lang="ru-RU" i="1" dirty="0" smtClean="0"/>
              <a:t>мероприятия, </a:t>
            </a:r>
            <a:r>
              <a:rPr lang="ru-RU" b="1" i="1" dirty="0" smtClean="0"/>
              <a:t>в них приняло участие  более  500  человек</a:t>
            </a:r>
            <a:endParaRPr lang="ru-RU" i="1" dirty="0" smtClean="0"/>
          </a:p>
          <a:p>
            <a:pPr algn="ctr"/>
            <a:endParaRPr lang="ru-RU" sz="2400" b="1" i="1" dirty="0" smtClean="0">
              <a:solidFill>
                <a:schemeClr val="accent2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3933056"/>
            <a:ext cx="7848872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i="1" dirty="0">
                <a:solidFill>
                  <a:prstClr val="black"/>
                </a:solidFill>
              </a:rPr>
              <a:t>С целью профилактики асоциальных явлений  администрацией города  ежеквартально проводились заседания:</a:t>
            </a:r>
          </a:p>
          <a:p>
            <a:pPr lvl="0" algn="ctr"/>
            <a:r>
              <a:rPr lang="ru-RU" i="1" dirty="0">
                <a:solidFill>
                  <a:prstClr val="black"/>
                </a:solidFill>
              </a:rPr>
              <a:t>Антитеррористической комиссии ;  Комиссии по профилактике экстремизма;  Антинаркотической комиссии; Совета по профилактике безнадзорности и правонарушений  несовершеннолетних и защите их прав; </a:t>
            </a:r>
          </a:p>
          <a:p>
            <a:pPr lvl="0" algn="ctr"/>
            <a:r>
              <a:rPr lang="ru-RU" sz="2400" i="1" dirty="0">
                <a:solidFill>
                  <a:prstClr val="black"/>
                </a:solidFill>
              </a:rPr>
              <a:t> </a:t>
            </a:r>
            <a:r>
              <a:rPr lang="ru-RU" sz="2400" b="1" i="1" dirty="0">
                <a:solidFill>
                  <a:srgbClr val="9B2D1F"/>
                </a:solidFill>
              </a:rPr>
              <a:t>Профилактические беседы </a:t>
            </a:r>
          </a:p>
          <a:p>
            <a:pPr lvl="0" algn="ctr"/>
            <a:r>
              <a:rPr lang="ru-RU" sz="2400" b="1" i="1" dirty="0">
                <a:solidFill>
                  <a:srgbClr val="9B2D1F"/>
                </a:solidFill>
              </a:rPr>
              <a:t>с родителями и подростками.</a:t>
            </a:r>
          </a:p>
        </p:txBody>
      </p:sp>
      <p:pic>
        <p:nvPicPr>
          <p:cNvPr id="24578" name="Рисунок 9" descr="SAM_688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80728"/>
            <a:ext cx="3942540" cy="2472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1560" y="332656"/>
            <a:ext cx="8402706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Основы религии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7650" name="Picture 2" descr="D:\Титова НСГП\Соц.эконом\2017\фото\IMG-20170425-WA0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5002399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3" name="Рисунок 7" descr="ZRDXJIS78C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861048"/>
            <a:ext cx="468052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6226613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1560" y="332656"/>
            <a:ext cx="8402706" cy="9541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Участие в праздничных мероприятиях и выставках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14" y="1412776"/>
            <a:ext cx="4273361" cy="3211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789040"/>
            <a:ext cx="5153025" cy="290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1110696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1560" y="332656"/>
            <a:ext cx="8402706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Изучение истории города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9908">
            <a:off x="502861" y="1627694"/>
            <a:ext cx="474345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75" y="3378596"/>
            <a:ext cx="5953125" cy="336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3831502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1560" y="340768"/>
            <a:ext cx="8402706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Клубная деятельность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47184"/>
            <a:ext cx="5256584" cy="4183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284984"/>
            <a:ext cx="5915025" cy="332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7840403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5720" y="428604"/>
            <a:ext cx="8572560" cy="7694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4400" b="1" dirty="0" smtClean="0">
                <a:solidFill>
                  <a:schemeClr val="accent2"/>
                </a:solidFill>
                <a:latin typeface="Times New Roman"/>
                <a:ea typeface="Times New Roman"/>
              </a:rPr>
              <a:t>правотворческий процесс</a:t>
            </a:r>
            <a:endParaRPr lang="ru-RU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2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96136" y="2276872"/>
            <a:ext cx="3168352" cy="350393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2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11" name="Organization Chart 1"/>
          <p:cNvGrpSpPr>
            <a:grpSpLocks/>
          </p:cNvGrpSpPr>
          <p:nvPr/>
        </p:nvGrpSpPr>
        <p:grpSpPr bwMode="auto">
          <a:xfrm>
            <a:off x="467545" y="1916832"/>
            <a:ext cx="5328591" cy="4246790"/>
            <a:chOff x="1643" y="10821"/>
            <a:chExt cx="7200" cy="1800"/>
          </a:xfrm>
        </p:grpSpPr>
        <p:cxnSp>
          <p:nvCxnSpPr>
            <p:cNvPr id="5128" name="_s5128"/>
            <p:cNvCxnSpPr>
              <a:cxnSpLocks noChangeShapeType="1"/>
              <a:stCxn id="15" idx="0"/>
              <a:endCxn id="12" idx="2"/>
            </p:cNvCxnSpPr>
            <p:nvPr/>
          </p:nvCxnSpPr>
          <p:spPr bwMode="auto">
            <a:xfrm rot="16200000" flipV="1">
              <a:off x="6627" y="10765"/>
              <a:ext cx="360" cy="1912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27" name="_s5127"/>
            <p:cNvCxnSpPr>
              <a:cxnSpLocks noChangeShapeType="1"/>
              <a:stCxn id="14" idx="0"/>
              <a:endCxn id="12" idx="2"/>
            </p:cNvCxnSpPr>
            <p:nvPr/>
          </p:nvCxnSpPr>
          <p:spPr bwMode="auto">
            <a:xfrm flipV="1">
              <a:off x="5243" y="11541"/>
              <a:ext cx="608" cy="360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26" name="_s5126"/>
            <p:cNvCxnSpPr>
              <a:cxnSpLocks noChangeShapeType="1"/>
              <a:stCxn id="13" idx="0"/>
              <a:endCxn id="12" idx="2"/>
            </p:cNvCxnSpPr>
            <p:nvPr/>
          </p:nvCxnSpPr>
          <p:spPr bwMode="auto">
            <a:xfrm rot="5400000" flipH="1" flipV="1">
              <a:off x="4107" y="10157"/>
              <a:ext cx="360" cy="3128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" name="_s5125"/>
            <p:cNvSpPr>
              <a:spLocks noChangeArrowheads="1"/>
            </p:cNvSpPr>
            <p:nvPr/>
          </p:nvSpPr>
          <p:spPr bwMode="auto">
            <a:xfrm>
              <a:off x="4163" y="10821"/>
              <a:ext cx="3376" cy="720"/>
            </a:xfrm>
            <a:prstGeom prst="roundRect">
              <a:avLst>
                <a:gd name="adj" fmla="val 16667"/>
              </a:avLst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600" b="1" i="1" u="none" strike="noStrike" cap="none" normalizeH="0" baseline="0" dirty="0" smtClean="0">
                  <a:ln>
                    <a:noFill/>
                  </a:ln>
                  <a:solidFill>
                    <a:srgbClr val="00000A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Правотворческая деятельность</a:t>
              </a:r>
              <a:endPara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_s5124"/>
            <p:cNvSpPr>
              <a:spLocks noChangeArrowheads="1"/>
            </p:cNvSpPr>
            <p:nvPr/>
          </p:nvSpPr>
          <p:spPr bwMode="auto">
            <a:xfrm>
              <a:off x="1643" y="11901"/>
              <a:ext cx="2160" cy="720"/>
            </a:xfrm>
            <a:prstGeom prst="roundRect">
              <a:avLst>
                <a:gd name="adj" fmla="val 16667"/>
              </a:avLst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400" b="1" i="0" u="none" strike="noStrike" cap="none" normalizeH="0" baseline="0" dirty="0" smtClean="0">
                  <a:ln>
                    <a:noFill/>
                  </a:ln>
                  <a:solidFill>
                    <a:srgbClr val="00000A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627 постановлений главы НСГП</a:t>
              </a:r>
              <a:endPara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_s5123"/>
            <p:cNvSpPr>
              <a:spLocks noChangeArrowheads="1"/>
            </p:cNvSpPr>
            <p:nvPr/>
          </p:nvSpPr>
          <p:spPr bwMode="auto">
            <a:xfrm>
              <a:off x="4163" y="11901"/>
              <a:ext cx="2160" cy="720"/>
            </a:xfrm>
            <a:prstGeom prst="roundRect">
              <a:avLst>
                <a:gd name="adj" fmla="val 16667"/>
              </a:avLst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400" b="1" i="0" u="none" strike="noStrike" cap="none" normalizeH="0" baseline="0" dirty="0" smtClean="0">
                  <a:ln>
                    <a:noFill/>
                  </a:ln>
                  <a:solidFill>
                    <a:srgbClr val="00000A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90 </a:t>
              </a:r>
              <a:endPara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400" b="1" i="0" u="none" strike="noStrike" cap="none" normalizeH="0" baseline="0" dirty="0" smtClean="0">
                  <a:ln>
                    <a:noFill/>
                  </a:ln>
                  <a:solidFill>
                    <a:srgbClr val="00000A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Распоряжений по основной деятельности и 206 по кадровой работе</a:t>
              </a:r>
              <a:endPara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_s5122"/>
            <p:cNvSpPr>
              <a:spLocks noChangeArrowheads="1"/>
            </p:cNvSpPr>
            <p:nvPr/>
          </p:nvSpPr>
          <p:spPr bwMode="auto">
            <a:xfrm>
              <a:off x="6683" y="11901"/>
              <a:ext cx="2160" cy="720"/>
            </a:xfrm>
            <a:prstGeom prst="roundRect">
              <a:avLst>
                <a:gd name="adj" fmla="val 16667"/>
              </a:avLst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400" b="1" i="0" u="none" strike="noStrike" cap="none" normalizeH="0" baseline="0" dirty="0" smtClean="0">
                  <a:ln>
                    <a:noFill/>
                  </a:ln>
                  <a:solidFill>
                    <a:srgbClr val="00000A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более 50</a:t>
              </a:r>
              <a:endPara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400" b="0" i="0" u="none" strike="noStrike" cap="none" normalizeH="0" baseline="0" dirty="0" smtClean="0">
                  <a:ln>
                    <a:noFill/>
                  </a:ln>
                  <a:solidFill>
                    <a:srgbClr val="00000A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r>
                <a:rPr kumimoji="0" lang="ru-RU" altLang="ru-RU" sz="1400" b="1" i="0" u="none" strike="noStrike" cap="none" normalizeH="0" baseline="0" dirty="0" smtClean="0">
                  <a:ln>
                    <a:noFill/>
                  </a:ln>
                  <a:solidFill>
                    <a:srgbClr val="00000A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проектов решений Думы НСГП</a:t>
              </a:r>
              <a:endPara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0535693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142852"/>
            <a:ext cx="8501122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Военно- учетный стол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7158" y="671691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</a:t>
            </a:r>
            <a:endParaRPr lang="ru-RU" sz="1600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1196752"/>
            <a:ext cx="4392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 smtClean="0">
                <a:latin typeface="Times New Roman"/>
                <a:ea typeface="Times New Roman"/>
              </a:rPr>
              <a:t>	</a:t>
            </a:r>
            <a:endParaRPr lang="ru-RU" dirty="0" smtClean="0"/>
          </a:p>
        </p:txBody>
      </p:sp>
      <p:sp>
        <p:nvSpPr>
          <p:cNvPr id="6" name="Прямоугольник 5"/>
          <p:cNvSpPr/>
          <p:nvPr/>
        </p:nvSpPr>
        <p:spPr>
          <a:xfrm>
            <a:off x="611561" y="1196752"/>
            <a:ext cx="352839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 2017 года  наше городское поселение наделено государственными полномочиями по организации и осуществлению первичного воинского учета, выполнение которых возложено на работников военно-учетного стола.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684" y="3068960"/>
            <a:ext cx="4864596" cy="323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142852"/>
            <a:ext cx="8501122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заключение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7158" y="671691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</a:t>
            </a:r>
            <a:endParaRPr lang="ru-RU" sz="1600" dirty="0" smtClean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6056" y="1136311"/>
            <a:ext cx="3828071" cy="3045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3568" y="1196752"/>
            <a:ext cx="4392488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 smtClean="0">
                <a:latin typeface="Times New Roman"/>
                <a:ea typeface="Times New Roman"/>
              </a:rPr>
              <a:t>	</a:t>
            </a:r>
            <a:endParaRPr lang="ru-RU" dirty="0" smtClean="0"/>
          </a:p>
          <a:p>
            <a:pPr algn="just">
              <a:spcAft>
                <a:spcPts val="0"/>
              </a:spcAft>
            </a:pPr>
            <a:r>
              <a:rPr lang="ru-RU" sz="2000" b="1" dirty="0" smtClean="0">
                <a:solidFill>
                  <a:schemeClr val="accent1"/>
                </a:solidFill>
              </a:rPr>
              <a:t>ВАЖНО!</a:t>
            </a:r>
            <a:r>
              <a:rPr lang="ru-RU" sz="2000" b="1" dirty="0" smtClean="0">
                <a:solidFill>
                  <a:schemeClr val="accent1"/>
                </a:solidFill>
                <a:latin typeface="Times New Roman"/>
                <a:ea typeface="Times New Roman"/>
              </a:rPr>
              <a:t> </a:t>
            </a:r>
            <a:r>
              <a:rPr lang="ru-RU" sz="2000" b="1" dirty="0" smtClean="0">
                <a:latin typeface="Times New Roman"/>
                <a:ea typeface="Times New Roman"/>
              </a:rPr>
              <a:t>оставить </a:t>
            </a:r>
            <a:r>
              <a:rPr lang="ru-RU" sz="2000" b="1" dirty="0">
                <a:latin typeface="Times New Roman"/>
                <a:ea typeface="Times New Roman"/>
              </a:rPr>
              <a:t>будущим поколениям </a:t>
            </a:r>
            <a:r>
              <a:rPr lang="ru-RU" sz="2000" b="1" dirty="0" err="1">
                <a:latin typeface="Times New Roman"/>
                <a:ea typeface="Times New Roman"/>
              </a:rPr>
              <a:t>нижнесергинцев</a:t>
            </a:r>
            <a:r>
              <a:rPr lang="ru-RU" sz="2000" b="1" dirty="0">
                <a:latin typeface="Times New Roman"/>
                <a:ea typeface="Times New Roman"/>
              </a:rPr>
              <a:t> благоустроенный город, в котором комфортно жить. </a:t>
            </a:r>
          </a:p>
          <a:p>
            <a:pPr algn="just">
              <a:spcAft>
                <a:spcPts val="0"/>
              </a:spcAft>
            </a:pPr>
            <a:r>
              <a:rPr lang="ru-RU" sz="2000" b="1" dirty="0">
                <a:latin typeface="Times New Roman"/>
                <a:ea typeface="Times New Roman"/>
              </a:rPr>
              <a:t>	</a:t>
            </a:r>
            <a:r>
              <a:rPr lang="ru-RU" sz="2000" b="1" dirty="0" smtClean="0">
                <a:latin typeface="Times New Roman"/>
                <a:ea typeface="Times New Roman"/>
              </a:rPr>
              <a:t>Разумеется</a:t>
            </a:r>
            <a:r>
              <a:rPr lang="ru-RU" sz="2000" b="1" dirty="0">
                <a:latin typeface="Times New Roman"/>
                <a:ea typeface="Times New Roman"/>
              </a:rPr>
              <a:t>, хочется сделать больше и лучше, но мы вынуждены работать в условиях реальных возможностей.</a:t>
            </a:r>
            <a:endParaRPr lang="ru-RU" sz="2000" b="1" dirty="0">
              <a:effectLst/>
              <a:latin typeface="Times New Roman"/>
              <a:ea typeface="Times New Roman"/>
            </a:endParaRPr>
          </a:p>
        </p:txBody>
      </p:sp>
      <p:pic>
        <p:nvPicPr>
          <p:cNvPr id="4098" name="Picture 2" descr="D:\Титова НСГП\Соц.эконом\2016 год\Фото для отчета главы2016\P61905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76097"/>
            <a:ext cx="3645629" cy="246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258496" y="4181493"/>
            <a:ext cx="348996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000" b="1" dirty="0">
                <a:solidFill>
                  <a:prstClr val="black"/>
                </a:solidFill>
                <a:latin typeface="Times New Roman"/>
                <a:ea typeface="Times New Roman"/>
              </a:rPr>
              <a:t>Конечно, не все вопросы еще решены, и жизнь постоянно ставит перед нами все новые и новые задачи. </a:t>
            </a:r>
          </a:p>
        </p:txBody>
      </p:sp>
    </p:spTree>
    <p:extLst>
      <p:ext uri="{BB962C8B-B14F-4D97-AF65-F5344CB8AC3E}">
        <p14:creationId xmlns:p14="http://schemas.microsoft.com/office/powerpoint/2010/main" val="1593406031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142852"/>
            <a:ext cx="8501122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заключение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07719" y="908720"/>
            <a:ext cx="414074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 smtClean="0"/>
              <a:t>	</a:t>
            </a:r>
            <a:r>
              <a:rPr lang="ru-RU" sz="2400" b="1" dirty="0">
                <a:latin typeface="Times New Roman"/>
                <a:ea typeface="Times New Roman"/>
              </a:rPr>
              <a:t>Я хочу поблагодарить всех, кто оказывает нам поддержку и </a:t>
            </a:r>
            <a:r>
              <a:rPr lang="ru-RU" sz="2400" b="1" dirty="0" smtClean="0">
                <a:latin typeface="Times New Roman"/>
                <a:ea typeface="Times New Roman"/>
              </a:rPr>
              <a:t>помощь: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Times New Roman"/>
                <a:ea typeface="Times New Roman"/>
              </a:rPr>
              <a:t> </a:t>
            </a:r>
            <a:r>
              <a:rPr lang="ru-RU" sz="2400" i="1" dirty="0">
                <a:latin typeface="Times New Roman"/>
                <a:ea typeface="Times New Roman"/>
              </a:rPr>
              <a:t>Губернатор </a:t>
            </a:r>
            <a:r>
              <a:rPr lang="ru-RU" sz="2400" i="1" dirty="0" smtClean="0">
                <a:latin typeface="Times New Roman"/>
                <a:ea typeface="Times New Roman"/>
              </a:rPr>
              <a:t> СО,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400" i="1" dirty="0" smtClean="0">
                <a:latin typeface="Times New Roman"/>
                <a:ea typeface="Times New Roman"/>
              </a:rPr>
              <a:t>областные власти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400" i="1" dirty="0" smtClean="0">
                <a:latin typeface="Times New Roman"/>
                <a:ea typeface="Times New Roman"/>
              </a:rPr>
              <a:t> глава </a:t>
            </a:r>
            <a:r>
              <a:rPr lang="ru-RU" sz="2400" i="1" dirty="0">
                <a:latin typeface="Times New Roman"/>
                <a:ea typeface="Times New Roman"/>
              </a:rPr>
              <a:t>района, </a:t>
            </a:r>
            <a:endParaRPr lang="ru-RU" sz="2400" i="1" dirty="0" smtClean="0">
              <a:latin typeface="Times New Roman"/>
              <a:ea typeface="Times New Roman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400" i="1" dirty="0" smtClean="0">
                <a:latin typeface="Times New Roman"/>
                <a:ea typeface="Times New Roman"/>
              </a:rPr>
              <a:t>депутатский корпус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400" i="1" dirty="0" smtClean="0">
                <a:latin typeface="Times New Roman"/>
                <a:ea typeface="Times New Roman"/>
              </a:rPr>
              <a:t>руководители </a:t>
            </a:r>
            <a:r>
              <a:rPr lang="ru-RU" sz="2400" i="1" dirty="0">
                <a:latin typeface="Times New Roman"/>
                <a:ea typeface="Times New Roman"/>
              </a:rPr>
              <a:t>предприятий и </a:t>
            </a:r>
            <a:r>
              <a:rPr lang="ru-RU" sz="2400" i="1" dirty="0" smtClean="0">
                <a:latin typeface="Times New Roman"/>
                <a:ea typeface="Times New Roman"/>
              </a:rPr>
              <a:t>учреждений, НКО</a:t>
            </a:r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1832" y="1556792"/>
            <a:ext cx="2794064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48064" y="4358266"/>
            <a:ext cx="3384376" cy="211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76672"/>
            <a:ext cx="835292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i="1" dirty="0"/>
          </a:p>
          <a:p>
            <a:pPr algn="ctr"/>
            <a:r>
              <a:rPr lang="ru-RU" sz="2800" b="1" i="1" dirty="0" smtClean="0"/>
              <a:t>Наши приоритеты определены. </a:t>
            </a:r>
          </a:p>
          <a:p>
            <a:pPr algn="ctr"/>
            <a:r>
              <a:rPr lang="ru-RU" sz="2800" b="1" i="1" dirty="0" smtClean="0"/>
              <a:t>Спасибо всем за совместную работу! </a:t>
            </a:r>
          </a:p>
          <a:p>
            <a:pPr algn="ctr"/>
            <a:endParaRPr lang="ru-RU" sz="2800" b="1" i="1" dirty="0" smtClean="0"/>
          </a:p>
          <a:p>
            <a:pPr algn="ctr"/>
            <a:r>
              <a:rPr lang="ru-RU" sz="2800" b="1" i="1" dirty="0" smtClean="0"/>
              <a:t>Рассчитываю на дальнейшее конструктивное</a:t>
            </a:r>
          </a:p>
          <a:p>
            <a:pPr algn="ctr"/>
            <a:r>
              <a:rPr lang="ru-RU" sz="2800" b="1" i="1" dirty="0" smtClean="0"/>
              <a:t> сотрудничество и поддержку!</a:t>
            </a:r>
          </a:p>
          <a:p>
            <a:pPr algn="ctr"/>
            <a:endParaRPr lang="ru-RU" sz="2800" b="1" i="1" dirty="0" smtClean="0"/>
          </a:p>
          <a:p>
            <a:pPr algn="ctr"/>
            <a:r>
              <a:rPr lang="ru-RU" sz="2800" b="1" i="1" dirty="0" smtClean="0"/>
              <a:t>Верю в достойное будущее нашего города!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19672" y="4293096"/>
            <a:ext cx="6552727" cy="210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5720" y="428604"/>
            <a:ext cx="8572560" cy="7694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4400" b="1" dirty="0" smtClean="0">
                <a:solidFill>
                  <a:schemeClr val="accent2"/>
                </a:solidFill>
                <a:latin typeface="Times New Roman"/>
                <a:ea typeface="Times New Roman"/>
              </a:rPr>
              <a:t>правотворческий процесс</a:t>
            </a:r>
            <a:endParaRPr lang="ru-RU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2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0151" y="1497584"/>
            <a:ext cx="2840359" cy="423567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2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6" name="Organization Chart 1"/>
          <p:cNvGrpSpPr>
            <a:grpSpLocks/>
          </p:cNvGrpSpPr>
          <p:nvPr/>
        </p:nvGrpSpPr>
        <p:grpSpPr bwMode="auto">
          <a:xfrm>
            <a:off x="301551" y="1497584"/>
            <a:ext cx="5256584" cy="4320480"/>
            <a:chOff x="1643" y="9336"/>
            <a:chExt cx="7200" cy="1800"/>
          </a:xfrm>
        </p:grpSpPr>
        <p:cxnSp>
          <p:nvCxnSpPr>
            <p:cNvPr id="4104" name="_s4104"/>
            <p:cNvCxnSpPr>
              <a:cxnSpLocks noChangeShapeType="1"/>
              <a:stCxn id="10" idx="0"/>
              <a:endCxn id="7" idx="2"/>
            </p:cNvCxnSpPr>
            <p:nvPr/>
          </p:nvCxnSpPr>
          <p:spPr bwMode="auto">
            <a:xfrm rot="5400000" flipH="1">
              <a:off x="6323" y="8976"/>
              <a:ext cx="360" cy="2520"/>
            </a:xfrm>
            <a:prstGeom prst="bentConnector3">
              <a:avLst>
                <a:gd name="adj1" fmla="val 26278"/>
              </a:avLst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03" name="_s4103"/>
            <p:cNvCxnSpPr>
              <a:cxnSpLocks noChangeShapeType="1"/>
              <a:stCxn id="9" idx="0"/>
              <a:endCxn id="7" idx="2"/>
            </p:cNvCxnSpPr>
            <p:nvPr/>
          </p:nvCxnSpPr>
          <p:spPr bwMode="auto">
            <a:xfrm rot="16200000">
              <a:off x="5064" y="10235"/>
              <a:ext cx="360" cy="1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02" name="_s4102"/>
            <p:cNvCxnSpPr>
              <a:cxnSpLocks noChangeShapeType="1"/>
              <a:stCxn id="8" idx="0"/>
              <a:endCxn id="7" idx="2"/>
            </p:cNvCxnSpPr>
            <p:nvPr/>
          </p:nvCxnSpPr>
          <p:spPr bwMode="auto">
            <a:xfrm rot="16200000">
              <a:off x="3804" y="8976"/>
              <a:ext cx="360" cy="2519"/>
            </a:xfrm>
            <a:prstGeom prst="bentConnector3">
              <a:avLst>
                <a:gd name="adj1" fmla="val 26278"/>
              </a:avLst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" name="_s4101"/>
            <p:cNvSpPr>
              <a:spLocks noChangeArrowheads="1"/>
            </p:cNvSpPr>
            <p:nvPr/>
          </p:nvSpPr>
          <p:spPr bwMode="auto">
            <a:xfrm>
              <a:off x="4163" y="9336"/>
              <a:ext cx="2160" cy="720"/>
            </a:xfrm>
            <a:prstGeom prst="roundRect">
              <a:avLst>
                <a:gd name="adj" fmla="val 16667"/>
              </a:avLst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Проведено 11 публичных слушаний</a:t>
              </a:r>
              <a:endPara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_s4100"/>
            <p:cNvSpPr>
              <a:spLocks noChangeArrowheads="1"/>
            </p:cNvSpPr>
            <p:nvPr/>
          </p:nvSpPr>
          <p:spPr bwMode="auto">
            <a:xfrm>
              <a:off x="1643" y="10416"/>
              <a:ext cx="2160" cy="720"/>
            </a:xfrm>
            <a:prstGeom prst="roundRect">
              <a:avLst>
                <a:gd name="adj" fmla="val 16667"/>
              </a:avLst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400" b="1" i="0" u="none" strike="noStrike" cap="none" normalizeH="0" baseline="0" dirty="0" smtClean="0">
                  <a:ln>
                    <a:noFill/>
                  </a:ln>
                  <a:solidFill>
                    <a:srgbClr val="00000A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внесение изменений в правила землепользования и застройки НСГП</a:t>
              </a:r>
              <a:endPara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_s4099"/>
            <p:cNvSpPr>
              <a:spLocks noChangeArrowheads="1"/>
            </p:cNvSpPr>
            <p:nvPr/>
          </p:nvSpPr>
          <p:spPr bwMode="auto">
            <a:xfrm>
              <a:off x="4163" y="10416"/>
              <a:ext cx="2160" cy="720"/>
            </a:xfrm>
            <a:prstGeom prst="roundRect">
              <a:avLst>
                <a:gd name="adj" fmla="val 16667"/>
              </a:avLst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400" b="1" i="0" u="none" strike="noStrike" cap="none" normalizeH="0" baseline="0" dirty="0" smtClean="0">
                  <a:ln>
                    <a:noFill/>
                  </a:ln>
                  <a:solidFill>
                    <a:srgbClr val="00000A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внесение изменений и дополнений в Устав НСГП</a:t>
              </a:r>
              <a:endPara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_s4098"/>
            <p:cNvSpPr>
              <a:spLocks noChangeArrowheads="1"/>
            </p:cNvSpPr>
            <p:nvPr/>
          </p:nvSpPr>
          <p:spPr bwMode="auto">
            <a:xfrm>
              <a:off x="6683" y="10416"/>
              <a:ext cx="2160" cy="720"/>
            </a:xfrm>
            <a:prstGeom prst="roundRect">
              <a:avLst>
                <a:gd name="adj" fmla="val 16667"/>
              </a:avLst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400" b="1" i="0" u="none" strike="noStrike" cap="none" normalizeH="0" baseline="0" dirty="0" smtClean="0">
                  <a:ln>
                    <a:noFill/>
                  </a:ln>
                  <a:solidFill>
                    <a:srgbClr val="00000A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о бюджете НСГП</a:t>
              </a:r>
              <a:endPara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313467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5720" y="428604"/>
            <a:ext cx="8572560" cy="7694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ru-RU" sz="4400" b="1" dirty="0" smtClean="0">
                <a:solidFill>
                  <a:schemeClr val="accent2"/>
                </a:solidFill>
                <a:latin typeface="Times New Roman"/>
                <a:ea typeface="Times New Roman"/>
              </a:rPr>
              <a:t>Судебная практика</a:t>
            </a:r>
            <a:endParaRPr lang="ru-RU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2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1679749"/>
              </p:ext>
            </p:extLst>
          </p:nvPr>
        </p:nvGraphicFramePr>
        <p:xfrm>
          <a:off x="379877" y="1262069"/>
          <a:ext cx="6064332" cy="532293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103891"/>
                <a:gridCol w="2023860"/>
                <a:gridCol w="1936581"/>
              </a:tblGrid>
              <a:tr h="397694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</a:rPr>
                        <a:t>Участие в судебных процессах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0701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</a:rPr>
                        <a:t>В качестве истца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</a:rPr>
                        <a:t>В качестве ответчика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9065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</a:rPr>
                        <a:t>Гражданские дела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</a:rPr>
                        <a:t>Всего подано 4 иска: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</a:rPr>
                        <a:t>Отказ в иске по 3-м делам на сумму 959 842,08 рублей;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</a:rPr>
                        <a:t>Взыскано по 1-у иску на сумму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</a:rPr>
                        <a:t> 2 198 341,84 рублей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</a:rPr>
                        <a:t>Всего подано 4 иска: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2000" b="1" dirty="0" smtClean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</a:rPr>
                        <a:t>Взыскано по 4-м искам на сумму 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</a:rPr>
                        <a:t>248 662,87 рублей.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2000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9590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dirty="0" err="1" smtClean="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</a:rPr>
                        <a:t>Адм-ные</a:t>
                      </a:r>
                      <a:r>
                        <a:rPr lang="ru-RU" sz="2000" b="1" dirty="0" smtClean="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2000" b="1" dirty="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</a:rPr>
                        <a:t>дела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45" name="Picture 1" descr="C:\Users\Alfina\Desktop\original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204864"/>
            <a:ext cx="2579672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3522397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5462</TotalTime>
  <Words>2472</Words>
  <Application>Microsoft Office PowerPoint</Application>
  <PresentationFormat>Экран (4:3)</PresentationFormat>
  <Paragraphs>417</Paragraphs>
  <Slides>73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9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73</vt:i4>
      </vt:variant>
    </vt:vector>
  </HeadingPairs>
  <TitlesOfParts>
    <vt:vector size="83" baseType="lpstr">
      <vt:lpstr>Справедливость</vt:lpstr>
      <vt:lpstr>1_Тема Office</vt:lpstr>
      <vt:lpstr>3_Тема Office</vt:lpstr>
      <vt:lpstr>5_Тема Office</vt:lpstr>
      <vt:lpstr>6_Тема Office</vt:lpstr>
      <vt:lpstr>7_Тема Office</vt:lpstr>
      <vt:lpstr>11_Тема Office</vt:lpstr>
      <vt:lpstr>14_Тема Office</vt:lpstr>
      <vt:lpstr>15_Тема Office</vt:lpstr>
      <vt:lpstr>Диаграмма</vt:lpstr>
      <vt:lpstr>Презентация PowerPoint</vt:lpstr>
      <vt:lpstr>Презентация PowerPoint</vt:lpstr>
      <vt:lpstr>РУКОВОДСТВО К ДЕЙСТВИЮ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Татьяна</dc:creator>
  <cp:lastModifiedBy>Наталья Анатольевна</cp:lastModifiedBy>
  <cp:revision>759</cp:revision>
  <cp:lastPrinted>2015-04-30T04:38:05Z</cp:lastPrinted>
  <dcterms:created xsi:type="dcterms:W3CDTF">2015-04-04T05:55:33Z</dcterms:created>
  <dcterms:modified xsi:type="dcterms:W3CDTF">2018-04-24T05:05:06Z</dcterms:modified>
</cp:coreProperties>
</file>