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E47"/>
    <a:srgbClr val="C10F2D"/>
    <a:srgbClr val="27D9C8"/>
    <a:srgbClr val="EB931D"/>
    <a:srgbClr val="31DB82"/>
    <a:srgbClr val="2D777B"/>
    <a:srgbClr val="71169A"/>
    <a:srgbClr val="B73B56"/>
    <a:srgbClr val="CB496E"/>
    <a:srgbClr val="DE2E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61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70450" cy="221967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27D9C8"/>
                  </a:solidFill>
                  <a:prstDash val="solid"/>
                </a:ln>
                <a:solidFill>
                  <a:srgbClr val="209E4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Доклад Управления </a:t>
            </a:r>
            <a:r>
              <a:rPr lang="ru-RU" sz="3200" b="1" dirty="0">
                <a:ln w="10541" cmpd="sng">
                  <a:solidFill>
                    <a:srgbClr val="27D9C8"/>
                  </a:solidFill>
                  <a:prstDash val="solid"/>
                </a:ln>
                <a:solidFill>
                  <a:srgbClr val="209E4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городского </a:t>
            </a:r>
            <a:r>
              <a:rPr lang="ru-RU" sz="3200" b="1" dirty="0" smtClean="0">
                <a:ln w="10541" cmpd="sng">
                  <a:solidFill>
                    <a:srgbClr val="27D9C8"/>
                  </a:solidFill>
                  <a:prstDash val="solid"/>
                </a:ln>
                <a:solidFill>
                  <a:srgbClr val="209E4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хозяйства                к </a:t>
            </a:r>
            <a:r>
              <a:rPr lang="ru-RU" sz="3200" b="1" dirty="0">
                <a:ln w="10541" cmpd="sng">
                  <a:solidFill>
                    <a:srgbClr val="27D9C8"/>
                  </a:solidFill>
                  <a:prstDash val="solid"/>
                </a:ln>
                <a:solidFill>
                  <a:srgbClr val="209E4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проекту бюджета </a:t>
            </a:r>
            <a:r>
              <a:rPr lang="ru-RU" sz="3200" b="1" dirty="0" smtClean="0">
                <a:ln w="10541" cmpd="sng">
                  <a:solidFill>
                    <a:srgbClr val="27D9C8"/>
                  </a:solidFill>
                  <a:prstDash val="solid"/>
                </a:ln>
                <a:solidFill>
                  <a:srgbClr val="209E4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города-курорта </a:t>
            </a:r>
            <a:r>
              <a:rPr lang="ru-RU" sz="3200" b="1" dirty="0">
                <a:ln w="10541" cmpd="sng">
                  <a:solidFill>
                    <a:srgbClr val="27D9C8"/>
                  </a:solidFill>
                  <a:prstDash val="solid"/>
                </a:ln>
                <a:solidFill>
                  <a:srgbClr val="209E4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Железноводска на 2021 год и плановый период 2022-2023 гг.</a:t>
            </a:r>
          </a:p>
        </p:txBody>
      </p:sp>
      <p:pic>
        <p:nvPicPr>
          <p:cNvPr id="1027" name="Picture 3" descr="C:\Users\2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8730"/>
            <a:ext cx="7632848" cy="36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9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22098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/>
          <a:p>
            <a:pPr algn="just"/>
            <a:r>
              <a:rPr lang="ru-RU" sz="2400" b="1" dirty="0" smtClean="0">
                <a:solidFill>
                  <a:srgbClr val="711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 </a:t>
            </a:r>
            <a:r>
              <a:rPr lang="ru-RU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современной городской среды в городе-курорте Железноводске Ставропольского края»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предусматривает в 2021 году на реализацию мероприятий 92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627  853,00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рубля и включает в себя 3 подпрограммы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3345904"/>
          </a:xfrm>
        </p:spPr>
        <p:txBody>
          <a:bodyPr>
            <a:normAutofit fontScale="85000" lnSpcReduction="10000"/>
          </a:bodyPr>
          <a:lstStyle/>
          <a:p>
            <a:pPr marL="457200" lvl="0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городская среда в городе-курорте Железноводске Ставропольского края (общественные территории)»;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курортной инфраструктуры в городе-курорте Железноводске Ставропольского края»;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«Современная городская среда в городе-курорте Железноводске Ставропольского края (дворовые территории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)»;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6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9350" y="3717032"/>
            <a:ext cx="8424936" cy="259228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На реализацию мероприятий подпрограммы </a:t>
            </a:r>
            <a:r>
              <a:rPr lang="ru-RU" i="1" dirty="0">
                <a:solidFill>
                  <a:srgbClr val="711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«Современная городская среда в городе-курорте Железноводске Ставропольского края (общественные территории)»</a:t>
            </a:r>
            <a:r>
              <a:rPr lang="ru-RU" dirty="0"/>
              <a:t>  на 2021 год предусмотрено </a:t>
            </a:r>
            <a:r>
              <a:rPr lang="ru-RU" b="1" dirty="0"/>
              <a:t>44 </a:t>
            </a:r>
            <a:r>
              <a:rPr lang="ru-RU" b="1" dirty="0" smtClean="0"/>
              <a:t>368 853,00 </a:t>
            </a:r>
            <a:r>
              <a:rPr lang="ru-RU" dirty="0"/>
              <a:t>рубля, а именно: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i="1" dirty="0"/>
              <a:t>на выполнение работ по благоустройству Школьного сквера в районе школы №5 в поселке </a:t>
            </a:r>
            <a:r>
              <a:rPr lang="ru-RU" i="1" dirty="0" err="1"/>
              <a:t>Иноземцево</a:t>
            </a:r>
            <a:r>
              <a:rPr lang="ru-RU" i="1" dirty="0"/>
              <a:t>, </a:t>
            </a:r>
            <a:r>
              <a:rPr lang="ru-RU" i="1" dirty="0" err="1"/>
              <a:t>софинансирование</a:t>
            </a:r>
            <a:r>
              <a:rPr lang="ru-RU" i="1" dirty="0"/>
              <a:t> из местного бюджета </a:t>
            </a:r>
            <a:r>
              <a:rPr lang="ru-RU" i="1" dirty="0" smtClean="0"/>
              <a:t>–                        2 509 250,00 </a:t>
            </a:r>
            <a:r>
              <a:rPr lang="ru-RU" i="1" dirty="0"/>
              <a:t>рублей;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i="1" dirty="0"/>
              <a:t>на выполнение работ по благоустройству Школьного сквера в районе </a:t>
            </a:r>
            <a:r>
              <a:rPr lang="ru-RU" i="1" dirty="0" smtClean="0"/>
              <a:t>школы </a:t>
            </a:r>
            <a:r>
              <a:rPr lang="ru-RU" i="1" dirty="0"/>
              <a:t>№5 в поселке </a:t>
            </a:r>
            <a:r>
              <a:rPr lang="ru-RU" i="1" dirty="0" err="1"/>
              <a:t>Иноземцево,софинансирование</a:t>
            </a:r>
            <a:r>
              <a:rPr lang="ru-RU" i="1" dirty="0"/>
              <a:t> из краевого бюджета – </a:t>
            </a:r>
            <a:r>
              <a:rPr lang="ru-RU" i="1" dirty="0" smtClean="0"/>
              <a:t>                         41 859 603,00 </a:t>
            </a:r>
            <a:r>
              <a:rPr lang="ru-RU" i="1" dirty="0"/>
              <a:t>рубля.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9218" name="Picture 2" descr="F:\Фото ДО\Газета ДО\DSC_4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89" y="692696"/>
            <a:ext cx="3996694" cy="27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ДО\Газета ДО\DSC_4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294" y="692696"/>
            <a:ext cx="4126105" cy="27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0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1513" y="476672"/>
            <a:ext cx="8172935" cy="25202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реализацию мероприятий подпрограммы </a:t>
            </a:r>
            <a:r>
              <a:rPr lang="ru-RU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курортной инфраструктуры в городе-курорте Железноводске Ставропольского края»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на 2021 год предусмотрено 48 </a:t>
            </a:r>
            <a:r>
              <a:rPr lang="ru-RU" dirty="0" smtClean="0"/>
              <a:t>259 000,00 рублей </a:t>
            </a:r>
            <a:r>
              <a:rPr lang="ru-RU" dirty="0"/>
              <a:t>из средств </a:t>
            </a:r>
            <a:r>
              <a:rPr lang="ru-RU" b="1" i="1" dirty="0"/>
              <a:t>курортного сбора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реализацию мероприятий подпрограммы «Современная городская среда в городе-курорте Железноводске Ставропольского края (дворовые территории)»  на 2021 год финансирование не предусмотрено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2\Desktop\Картинки презентация\img_4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628" y="3429000"/>
            <a:ext cx="4240473" cy="28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2\Desktop\Картинки презентация\1ddc2fd9bfec01a519255caaac8e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5" r="8403"/>
          <a:stretch/>
        </p:blipFill>
        <p:spPr bwMode="auto">
          <a:xfrm>
            <a:off x="539552" y="2721281"/>
            <a:ext cx="3816424" cy="26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</a:rPr>
              <a:t>В рамках выполнения мероприятий городских адресных программ на 2021 год, в том числе</a:t>
            </a:r>
            <a:r>
              <a:rPr lang="ru-RU" sz="2400" b="1" dirty="0" smtClean="0">
                <a:solidFill>
                  <a:srgbClr val="00B0F0"/>
                </a:solidFill>
              </a:rPr>
              <a:t>: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136904" cy="172819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600" i="1" dirty="0" smtClean="0"/>
              <a:t>Муниципальной </a:t>
            </a:r>
            <a:r>
              <a:rPr lang="ru-RU" sz="1600" i="1" dirty="0"/>
              <a:t>программе «Развитие экономики города-курорта Железноводска Ставропольского края» на формирование системы туристической навигации в 2021 году предлагается направить 100 </a:t>
            </a:r>
            <a:r>
              <a:rPr lang="ru-RU" sz="1600" i="1" dirty="0" smtClean="0"/>
              <a:t>000,00 рублей.</a:t>
            </a:r>
          </a:p>
          <a:p>
            <a:pPr marL="0" indent="0" algn="just">
              <a:buNone/>
            </a:pPr>
            <a:r>
              <a:rPr lang="ru-RU" sz="1600" i="1" dirty="0" smtClean="0"/>
              <a:t>Муниципальной</a:t>
            </a:r>
            <a:r>
              <a:rPr lang="ru-RU" sz="1600" i="1" dirty="0"/>
              <a:t>  программы «Развитие  образования в городе-курорте Железноводске» в 2021-2022 году запланированы мероприятия по строительству общеобразовательной школы на 500 мест в жилом районе Капельница  с финансированием в 2021 году на сумму 333 </a:t>
            </a:r>
            <a:r>
              <a:rPr lang="ru-RU" sz="1600" i="1" dirty="0" smtClean="0"/>
              <a:t>148  580,00 </a:t>
            </a:r>
            <a:r>
              <a:rPr lang="ru-RU" sz="1600" i="1" dirty="0"/>
              <a:t>рублей, в том числе </a:t>
            </a:r>
            <a:r>
              <a:rPr lang="ru-RU" sz="1600" i="1" dirty="0" smtClean="0"/>
              <a:t>                   329 817 100,00 </a:t>
            </a:r>
            <a:r>
              <a:rPr lang="ru-RU" sz="1600" i="1" dirty="0"/>
              <a:t>рублей из краевого бюджета и </a:t>
            </a:r>
            <a:r>
              <a:rPr lang="ru-RU" sz="1600" i="1" dirty="0" smtClean="0"/>
              <a:t> 3 331 480,00 </a:t>
            </a:r>
            <a:r>
              <a:rPr lang="ru-RU" sz="1600" i="1" dirty="0"/>
              <a:t>рубля из местного бюджета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10242" name="Picture 2" descr="C:\Users\2\Desktop\Картинки презентация\img_57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25"/>
          <a:stretch/>
        </p:blipFill>
        <p:spPr bwMode="auto">
          <a:xfrm>
            <a:off x="611560" y="3859519"/>
            <a:ext cx="3916901" cy="25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2\Desktop\Картинки презентация\wr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607" y="3645024"/>
            <a:ext cx="3571309" cy="27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7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280920" cy="46085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4800" i="1" dirty="0" smtClean="0"/>
              <a:t>Вместе </a:t>
            </a:r>
            <a:r>
              <a:rPr lang="ru-RU" sz="4800" i="1" dirty="0"/>
              <a:t>с тем, в 2021 году для реализации полномочий Управления городского хозяйства администрации города-курорта Железноводска в полном объеме дополнительно требуется  </a:t>
            </a:r>
            <a:r>
              <a:rPr lang="ru-RU" sz="4800" i="1" dirty="0" smtClean="0"/>
              <a:t>                                </a:t>
            </a:r>
            <a:r>
              <a:rPr lang="ru-RU" sz="4800" b="1" i="1" dirty="0" smtClean="0"/>
              <a:t>92</a:t>
            </a:r>
            <a:r>
              <a:rPr lang="ru-RU" sz="4800" b="1" i="1" dirty="0"/>
              <a:t> </a:t>
            </a:r>
            <a:r>
              <a:rPr lang="ru-RU" sz="4800" b="1" i="1" dirty="0" smtClean="0"/>
              <a:t>395</a:t>
            </a:r>
            <a:r>
              <a:rPr lang="ru-RU" sz="4800" b="1" i="1" dirty="0"/>
              <a:t> </a:t>
            </a:r>
            <a:r>
              <a:rPr lang="ru-RU" sz="4800" b="1" i="1" dirty="0" smtClean="0"/>
              <a:t>216,00  </a:t>
            </a:r>
            <a:r>
              <a:rPr lang="ru-RU" sz="4800" b="1" i="1" dirty="0"/>
              <a:t>рублей</a:t>
            </a:r>
            <a:r>
              <a:rPr lang="ru-RU" sz="4800" b="1" i="1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4800" b="1" i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i="1" dirty="0" smtClean="0"/>
              <a:t>	В </a:t>
            </a:r>
            <a:r>
              <a:rPr lang="ru-RU" sz="4800" i="1" dirty="0"/>
              <a:t>том числе: </a:t>
            </a:r>
            <a:endParaRPr lang="ru-RU" sz="4800" i="1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на </a:t>
            </a:r>
            <a:r>
              <a:rPr lang="ru-RU" sz="4800" i="1" dirty="0"/>
              <a:t>устройство централизованного водоснабжения и водоотведения общежития по ул</a:t>
            </a:r>
            <a:r>
              <a:rPr lang="ru-RU" sz="4800" i="1" dirty="0" smtClean="0"/>
              <a:t>. </a:t>
            </a:r>
            <a:r>
              <a:rPr lang="ru-RU" sz="4800" i="1" dirty="0" err="1" smtClean="0"/>
              <a:t>Бештаугорская</a:t>
            </a:r>
            <a:r>
              <a:rPr lang="ru-RU" sz="4800" i="1" dirty="0"/>
              <a:t>,  69  в </a:t>
            </a:r>
            <a:r>
              <a:rPr lang="ru-RU" sz="4800" i="1" dirty="0" smtClean="0"/>
              <a:t>пос. </a:t>
            </a:r>
            <a:r>
              <a:rPr lang="ru-RU" sz="4800" i="1" dirty="0" err="1" smtClean="0"/>
              <a:t>Иноземцево</a:t>
            </a:r>
            <a:r>
              <a:rPr lang="ru-RU" sz="4800" i="1" dirty="0" smtClean="0"/>
              <a:t> </a:t>
            </a:r>
            <a:r>
              <a:rPr lang="ru-RU" sz="4800" i="1" dirty="0"/>
              <a:t>в сумме 795 </a:t>
            </a:r>
            <a:r>
              <a:rPr lang="ru-RU" sz="4800" i="1" dirty="0" smtClean="0"/>
              <a:t>000,00 рублей;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на  </a:t>
            </a:r>
            <a:r>
              <a:rPr lang="ru-RU" sz="4800" i="1" dirty="0"/>
              <a:t>капитальный ремонт жилищного фонда (кровли </a:t>
            </a:r>
            <a:r>
              <a:rPr lang="ru-RU" sz="4800" i="1" dirty="0" err="1"/>
              <a:t>Бештаугорская</a:t>
            </a:r>
            <a:r>
              <a:rPr lang="ru-RU" sz="4800" i="1" dirty="0"/>
              <a:t>, 69) - 529 </a:t>
            </a:r>
            <a:r>
              <a:rPr lang="ru-RU" sz="4800" i="1" dirty="0" smtClean="0"/>
              <a:t>727,00 рублей;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строительство </a:t>
            </a:r>
            <a:r>
              <a:rPr lang="ru-RU" sz="4800" i="1" dirty="0"/>
              <a:t>инженерных сетей (водоснабжения и водоотведения) на участках для многодетных семей </a:t>
            </a:r>
            <a:r>
              <a:rPr lang="ru-RU" sz="4800" i="1" dirty="0" smtClean="0"/>
              <a:t>                   28 056 536,00 рублей;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ремонт </a:t>
            </a:r>
            <a:r>
              <a:rPr lang="ru-RU" sz="4800" i="1" dirty="0"/>
              <a:t>тротуара по улице Колхозной </a:t>
            </a:r>
            <a:r>
              <a:rPr lang="ru-RU" sz="4800" i="1" dirty="0" smtClean="0"/>
              <a:t>от ул. Шоссейная </a:t>
            </a:r>
            <a:r>
              <a:rPr lang="ru-RU" sz="4800" i="1" dirty="0"/>
              <a:t>до ул</a:t>
            </a:r>
            <a:r>
              <a:rPr lang="ru-RU" sz="4800" i="1" dirty="0" smtClean="0"/>
              <a:t>. Советская </a:t>
            </a:r>
            <a:r>
              <a:rPr lang="ru-RU" sz="4800" i="1" dirty="0"/>
              <a:t>2 </a:t>
            </a:r>
            <a:r>
              <a:rPr lang="ru-RU" sz="4800" i="1" dirty="0" smtClean="0"/>
              <a:t>020 595,00 рублей; </a:t>
            </a:r>
            <a:r>
              <a:rPr lang="ru-RU" sz="4800" i="1" dirty="0"/>
              <a:t>строительство тротуара на Капельницу – 7 </a:t>
            </a:r>
            <a:r>
              <a:rPr lang="ru-RU" sz="4800" i="1" dirty="0" smtClean="0"/>
              <a:t>756 968,00 рублей;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ремонт </a:t>
            </a:r>
            <a:r>
              <a:rPr lang="ru-RU" sz="4800" i="1" dirty="0"/>
              <a:t>и обустройство линиями наружного освещения улиц Белорусская, Украинская, Береговая, Набережная, Союзная на сумму 1 734 715 рублей, улицы Российская в сумме 246 </a:t>
            </a:r>
            <a:r>
              <a:rPr lang="ru-RU" sz="4800" i="1" dirty="0" smtClean="0"/>
              <a:t>366,00 </a:t>
            </a:r>
            <a:r>
              <a:rPr lang="ru-RU" sz="4800" i="1" dirty="0"/>
              <a:t>рублей, переулка Суворова в сумме </a:t>
            </a:r>
            <a:r>
              <a:rPr lang="ru-RU" sz="4800" i="1" dirty="0" smtClean="0"/>
              <a:t>                    181 515,00 </a:t>
            </a:r>
            <a:r>
              <a:rPr lang="ru-RU" sz="4800" i="1" dirty="0"/>
              <a:t>рублей, улицы Заводской в сумме 222 </a:t>
            </a:r>
            <a:r>
              <a:rPr lang="ru-RU" sz="4800" i="1" dirty="0" smtClean="0"/>
              <a:t>174,00 </a:t>
            </a:r>
            <a:r>
              <a:rPr lang="ru-RU" sz="4800" i="1" dirty="0"/>
              <a:t>рубля, переулка Юбилейный и улицы Надежды </a:t>
            </a:r>
            <a:r>
              <a:rPr lang="ru-RU" sz="4800" i="1" dirty="0" smtClean="0"/>
              <a:t>                                  274 749,00 </a:t>
            </a:r>
            <a:r>
              <a:rPr lang="ru-RU" sz="4800" i="1" dirty="0"/>
              <a:t>рублей, улицы Горького – 925 </a:t>
            </a:r>
            <a:r>
              <a:rPr lang="ru-RU" sz="4800" i="1" dirty="0" smtClean="0"/>
              <a:t>397,00 </a:t>
            </a:r>
            <a:r>
              <a:rPr lang="ru-RU" sz="4800" i="1" dirty="0"/>
              <a:t>рублей, улицы Розы Люксембург до улицы Партизанской в сумме </a:t>
            </a:r>
            <a:r>
              <a:rPr lang="ru-RU" sz="4800" i="1" dirty="0" smtClean="0"/>
              <a:t>  22 498,00 рублей</a:t>
            </a:r>
            <a:r>
              <a:rPr lang="ru-RU" sz="4800" i="1" dirty="0"/>
              <a:t>, улицы Шоссейной 92-97 в сумме 282 </a:t>
            </a:r>
            <a:r>
              <a:rPr lang="ru-RU" sz="4800" i="1" dirty="0" smtClean="0"/>
              <a:t>991,00 </a:t>
            </a:r>
            <a:r>
              <a:rPr lang="ru-RU" sz="4800" i="1" dirty="0"/>
              <a:t>рубль; </a:t>
            </a:r>
            <a:endParaRPr lang="ru-RU" sz="4800" i="1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ремонт </a:t>
            </a:r>
            <a:r>
              <a:rPr lang="ru-RU" sz="4800" i="1" dirty="0"/>
              <a:t>подпорных стен (по улице Чапаева 20-22; по улице Лермонтова; в районе дома №106 по улице Октябрьская, по улице </a:t>
            </a:r>
            <a:r>
              <a:rPr lang="ru-RU" sz="4800" i="1" dirty="0" err="1"/>
              <a:t>Косякина</a:t>
            </a:r>
            <a:r>
              <a:rPr lang="ru-RU" sz="4800" i="1" dirty="0"/>
              <a:t> за поликлиникой - 1 </a:t>
            </a:r>
            <a:r>
              <a:rPr lang="ru-RU" sz="4800" i="1" dirty="0" smtClean="0"/>
              <a:t>882 504,00 рубля;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проектирование </a:t>
            </a:r>
            <a:r>
              <a:rPr lang="ru-RU" sz="4800" i="1" dirty="0"/>
              <a:t>глубоководных выпусков городских ливневых канализаций по поручению Губернатора - </a:t>
            </a:r>
            <a:r>
              <a:rPr lang="ru-RU" sz="4800" i="1" dirty="0" smtClean="0"/>
              <a:t>                           5 813 688,00 рублей;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выполнение </a:t>
            </a:r>
            <a:r>
              <a:rPr lang="ru-RU" sz="4800" i="1" dirty="0"/>
              <a:t>мероприятий по безопасности дорожного движения (по решениям суда) - 11 </a:t>
            </a:r>
            <a:r>
              <a:rPr lang="ru-RU" sz="4800" i="1" dirty="0" smtClean="0"/>
              <a:t>432 373,00 рубля;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техническое </a:t>
            </a:r>
            <a:r>
              <a:rPr lang="ru-RU" sz="4800" i="1" dirty="0"/>
              <a:t>обслуживание линий наружного освещения – 2 </a:t>
            </a:r>
            <a:r>
              <a:rPr lang="ru-RU" sz="4800" i="1" dirty="0" smtClean="0"/>
              <a:t>100 000,00 рублей;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800" i="1" dirty="0" smtClean="0"/>
              <a:t>обустройство </a:t>
            </a:r>
            <a:r>
              <a:rPr lang="ru-RU" sz="4800" i="1" dirty="0"/>
              <a:t>мест захоронений (новое кладбище)  28 </a:t>
            </a:r>
            <a:r>
              <a:rPr lang="ru-RU" sz="4800" i="1" dirty="0" smtClean="0"/>
              <a:t>117 420,00 рублей.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ru-RU" sz="4800" i="1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i="1" dirty="0" smtClean="0"/>
              <a:t>	</a:t>
            </a:r>
            <a:r>
              <a:rPr lang="ru-RU" sz="4800" b="1" i="1" u="sng" dirty="0" smtClean="0"/>
              <a:t>Кроме того, предлагаем увеличить расходную часть бюджета города на сумму 6 020 000 рублей на реализацию проектов развития территорий, основанных на местных инициативах.</a:t>
            </a:r>
            <a:endParaRPr lang="ru-RU" sz="4800" b="1" i="1" u="sng" dirty="0"/>
          </a:p>
          <a:p>
            <a:pPr>
              <a:buFont typeface="Wingdings" pitchFamily="2" charset="2"/>
              <a:buChar char="Ø"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0949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54000"/>
            <a:ext cx="7402016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209E47"/>
                </a:solidFill>
              </a:rPr>
              <a:t>СПАСИБО ЗА ВНИМАНИЕ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Picture 3" descr="C:\Users\2\Desktop\Картинки презентация\IMG_8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2" b="26311"/>
          <a:stretch/>
        </p:blipFill>
        <p:spPr bwMode="auto">
          <a:xfrm>
            <a:off x="827584" y="1772815"/>
            <a:ext cx="7560840" cy="35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7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8136904" cy="25202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городского хозяйства администрации города-курорта Железноводска является ответственным исполнителем трех муниципальных программ, в которые входят восемь подпрограмм, а также соисполнителем двух подпрограмм.</a:t>
            </a:r>
            <a:br>
              <a:rPr lang="ru-RU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реализацию программных мероприятий в 2021 году предлагается направить из бюджета – 562 932 645,00 рублей.</a:t>
            </a:r>
            <a:endParaRPr lang="ru-RU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2\Desktop\Картинки презентация\160265826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9658"/>
            <a:ext cx="453650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\Desktop\Картинки презентация\IMG_8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5164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4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EB9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«Развитие транспортной системы и охрана окружающей среды в городе-курорте Железноводске Ставропольского края»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На муниципальную программу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транспортной системы и охрана окружающей среды в городе-курорте Железноводске Ставропольского края»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предусмотрено </a:t>
            </a:r>
            <a:r>
              <a:rPr lang="ru-RU" b="1" dirty="0" smtClean="0"/>
              <a:t>37 513 419,00 </a:t>
            </a:r>
            <a:r>
              <a:rPr lang="ru-RU" dirty="0"/>
              <a:t>рублей, указанная программа включает в себя </a:t>
            </a:r>
            <a:r>
              <a:rPr lang="ru-RU" dirty="0" smtClean="0"/>
              <a:t>                2 </a:t>
            </a:r>
            <a:r>
              <a:rPr lang="ru-RU" dirty="0"/>
              <a:t>подпрограммы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lvl="0" algn="just">
              <a:buFont typeface="Wingdings" pitchFamily="2" charset="2"/>
              <a:buChar char="Ø"/>
            </a:pPr>
            <a:r>
              <a:rPr lang="ru-RU" b="1" i="1" dirty="0" smtClean="0"/>
              <a:t>Дорожное </a:t>
            </a:r>
            <a:r>
              <a:rPr lang="ru-RU" b="1" i="1" dirty="0"/>
              <a:t>хозяйство и обеспечение безопасности дорожного движения в городе-курорте Железноводске Ставропольского </a:t>
            </a:r>
            <a:r>
              <a:rPr lang="ru-RU" b="1" i="1" dirty="0" smtClean="0"/>
              <a:t>края</a:t>
            </a:r>
          </a:p>
          <a:p>
            <a:pPr marL="0" lvl="0" indent="0" algn="just">
              <a:buNone/>
            </a:pPr>
            <a:endParaRPr lang="ru-RU" b="1" i="1" dirty="0"/>
          </a:p>
          <a:p>
            <a:pPr lvl="0" algn="just">
              <a:buFont typeface="Wingdings" pitchFamily="2" charset="2"/>
              <a:buChar char="Ø"/>
            </a:pPr>
            <a:r>
              <a:rPr lang="ru-RU" b="1" i="1" dirty="0"/>
              <a:t> </a:t>
            </a:r>
            <a:r>
              <a:rPr lang="ru-RU" b="1" i="1" dirty="0" smtClean="0"/>
              <a:t>Экологическая </a:t>
            </a:r>
            <a:r>
              <a:rPr lang="ru-RU" b="1" i="1" dirty="0"/>
              <a:t>безопасность города-курорта Железноводска Ставропольского </a:t>
            </a:r>
            <a:r>
              <a:rPr lang="ru-RU" b="1" i="1" dirty="0" smtClean="0"/>
              <a:t>края</a:t>
            </a:r>
            <a:endParaRPr lang="ru-RU" b="1" i="1" dirty="0"/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16A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/>
          <a:p>
            <a:pPr algn="just"/>
            <a:r>
              <a:rPr lang="ru-RU" sz="1800" b="1" i="1" dirty="0">
                <a:solidFill>
                  <a:srgbClr val="EB931D"/>
                </a:solidFill>
                <a:effectLst/>
              </a:rPr>
              <a:t>На реализацию мероприятий подпрограммы «Дорожное хозяйство и обеспечение безопасности дорожного движения в городе-курорте Железноводске Ставропольского края» на 2021 год предусмотрено </a:t>
            </a:r>
            <a:r>
              <a:rPr lang="ru-RU" sz="1800" b="1" i="1" dirty="0" smtClean="0">
                <a:solidFill>
                  <a:srgbClr val="EB931D"/>
                </a:solidFill>
                <a:effectLst/>
              </a:rPr>
              <a:t>         36  225 419,00 рублей</a:t>
            </a:r>
            <a:r>
              <a:rPr lang="ru-RU" sz="1800" b="1" i="1" dirty="0">
                <a:solidFill>
                  <a:srgbClr val="EB931D"/>
                </a:solidFill>
                <a:effectLst/>
              </a:rPr>
              <a:t>, в том числе: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5328592" cy="3456384"/>
          </a:xfrm>
        </p:spPr>
        <p:txBody>
          <a:bodyPr>
            <a:noAutofit/>
          </a:bodyPr>
          <a:lstStyle/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</a:rPr>
              <a:t>Уход </a:t>
            </a:r>
            <a:r>
              <a:rPr lang="ru-RU" sz="1200" b="1" dirty="0">
                <a:solidFill>
                  <a:schemeClr val="bg1"/>
                </a:solidFill>
              </a:rPr>
              <a:t>за дорожной разметкой, нанесение вновь и восстановление изношенной вертикальной и горизонтальной разметки на дорогах муниципального образования – 3 </a:t>
            </a:r>
            <a:r>
              <a:rPr lang="ru-RU" sz="1200" b="1" dirty="0" smtClean="0">
                <a:solidFill>
                  <a:schemeClr val="bg1"/>
                </a:solidFill>
              </a:rPr>
              <a:t>400 000,00 рублей</a:t>
            </a:r>
            <a:r>
              <a:rPr lang="ru-RU" sz="1200" b="1" dirty="0">
                <a:solidFill>
                  <a:schemeClr val="bg1"/>
                </a:solidFill>
              </a:rPr>
              <a:t>; 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 smtClean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</a:rPr>
              <a:t>Паспортизация дорог – 86 716,00 рублей;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</a:rPr>
              <a:t>Содержание </a:t>
            </a:r>
            <a:r>
              <a:rPr lang="ru-RU" sz="1200" b="1" dirty="0">
                <a:solidFill>
                  <a:schemeClr val="bg1"/>
                </a:solidFill>
              </a:rPr>
              <a:t>и ремонт светофорных объектов  и дорожных знаков – 1 </a:t>
            </a:r>
            <a:r>
              <a:rPr lang="ru-RU" sz="1200" b="1" dirty="0" smtClean="0">
                <a:solidFill>
                  <a:schemeClr val="bg1"/>
                </a:solidFill>
              </a:rPr>
              <a:t>500 000,00 рублей;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>
                <a:solidFill>
                  <a:schemeClr val="bg1"/>
                </a:solidFill>
              </a:rPr>
              <a:t>Содержание  городских дорог (механизированная уборка, обработка </a:t>
            </a:r>
            <a:r>
              <a:rPr lang="ru-RU" sz="1200" b="1" dirty="0" err="1">
                <a:solidFill>
                  <a:schemeClr val="bg1"/>
                </a:solidFill>
              </a:rPr>
              <a:t>противогололедными</a:t>
            </a:r>
            <a:r>
              <a:rPr lang="ru-RU" sz="1200" b="1" dirty="0">
                <a:solidFill>
                  <a:schemeClr val="bg1"/>
                </a:solidFill>
              </a:rPr>
              <a:t> материалами асфальтобетонного покрытия дорог) – 10 </a:t>
            </a:r>
            <a:r>
              <a:rPr lang="ru-RU" sz="1200" b="1" dirty="0" smtClean="0">
                <a:solidFill>
                  <a:schemeClr val="bg1"/>
                </a:solidFill>
              </a:rPr>
              <a:t>313 470,00 рублей;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</a:rPr>
              <a:t>Содержание </a:t>
            </a:r>
            <a:r>
              <a:rPr lang="ru-RU" sz="1200" b="1" dirty="0">
                <a:solidFill>
                  <a:schemeClr val="bg1"/>
                </a:solidFill>
              </a:rPr>
              <a:t>дорог и инженерных сооружений на них в городском округе – 4 </a:t>
            </a:r>
            <a:r>
              <a:rPr lang="ru-RU" sz="1200" b="1" dirty="0" smtClean="0">
                <a:solidFill>
                  <a:schemeClr val="bg1"/>
                </a:solidFill>
              </a:rPr>
              <a:t>610 546,00 </a:t>
            </a:r>
            <a:r>
              <a:rPr lang="ru-RU" sz="1200" b="1" dirty="0">
                <a:solidFill>
                  <a:schemeClr val="bg1"/>
                </a:solidFill>
              </a:rPr>
              <a:t>рублей, это работы по текущему ремонту дорог и ливневых канализаций, ремонту пешеходного перехода через улицу Гагарина в районе станции Машук</a:t>
            </a:r>
            <a:r>
              <a:rPr lang="ru-RU" sz="1200" b="1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>
                <a:solidFill>
                  <a:schemeClr val="bg1"/>
                </a:solidFill>
              </a:rPr>
              <a:t>15 </a:t>
            </a:r>
            <a:r>
              <a:rPr lang="ru-RU" sz="1200" b="1" dirty="0" smtClean="0">
                <a:solidFill>
                  <a:schemeClr val="bg1"/>
                </a:solidFill>
              </a:rPr>
              <a:t>404 354,00 рублей </a:t>
            </a:r>
            <a:r>
              <a:rPr lang="ru-RU" sz="1200" b="1" dirty="0">
                <a:solidFill>
                  <a:schemeClr val="bg1"/>
                </a:solidFill>
              </a:rPr>
              <a:t>– </a:t>
            </a:r>
            <a:r>
              <a:rPr lang="ru-RU" sz="1200" b="1" dirty="0" err="1">
                <a:solidFill>
                  <a:schemeClr val="bg1"/>
                </a:solidFill>
              </a:rPr>
              <a:t>софинансирование</a:t>
            </a:r>
            <a:r>
              <a:rPr lang="ru-RU" sz="1200" b="1" dirty="0">
                <a:solidFill>
                  <a:schemeClr val="bg1"/>
                </a:solidFill>
              </a:rPr>
              <a:t> расходов по ремонту дорог общего пользования местного значения в городе-курорте Железноводске из краевого дорожного фонда</a:t>
            </a:r>
            <a:r>
              <a:rPr lang="ru-RU" sz="1200" b="1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>
                <a:solidFill>
                  <a:schemeClr val="bg1"/>
                </a:solidFill>
              </a:rPr>
              <a:t>810 </a:t>
            </a:r>
            <a:r>
              <a:rPr lang="ru-RU" sz="1200" b="1" dirty="0" smtClean="0">
                <a:solidFill>
                  <a:schemeClr val="bg1"/>
                </a:solidFill>
              </a:rPr>
              <a:t>756,00 </a:t>
            </a:r>
            <a:r>
              <a:rPr lang="ru-RU" sz="1200" b="1" dirty="0">
                <a:solidFill>
                  <a:schemeClr val="bg1"/>
                </a:solidFill>
              </a:rPr>
              <a:t>рублей – на </a:t>
            </a:r>
            <a:r>
              <a:rPr lang="ru-RU" sz="1200" b="1" dirty="0" err="1">
                <a:solidFill>
                  <a:schemeClr val="bg1"/>
                </a:solidFill>
              </a:rPr>
              <a:t>софинансирование</a:t>
            </a:r>
            <a:r>
              <a:rPr lang="ru-RU" sz="1200" b="1" dirty="0">
                <a:solidFill>
                  <a:schemeClr val="bg1"/>
                </a:solidFill>
              </a:rPr>
              <a:t> расходов по ремонту дорог общего пользования местного значения в городе-курорте Железноводске из местного бюджета</a:t>
            </a:r>
            <a:r>
              <a:rPr lang="ru-RU" sz="1200" b="1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ru-RU" sz="700" b="1" dirty="0">
              <a:solidFill>
                <a:schemeClr val="bg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</a:rPr>
              <a:t>Обустройство </a:t>
            </a:r>
            <a:r>
              <a:rPr lang="ru-RU" sz="1200" b="1" dirty="0">
                <a:solidFill>
                  <a:schemeClr val="bg1"/>
                </a:solidFill>
              </a:rPr>
              <a:t>остановочного пункта павильоном для ожидания транспорта </a:t>
            </a:r>
            <a:r>
              <a:rPr lang="ru-RU" sz="1200" b="1" dirty="0" smtClean="0">
                <a:solidFill>
                  <a:schemeClr val="bg1"/>
                </a:solidFill>
              </a:rPr>
              <a:t>– 100 000,00 </a:t>
            </a:r>
            <a:r>
              <a:rPr lang="ru-RU" sz="1200" b="1" dirty="0">
                <a:solidFill>
                  <a:schemeClr val="bg1"/>
                </a:solidFill>
              </a:rPr>
              <a:t>рублей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2\Desktop\Картинки презентация\IMG_84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26"/>
          <a:stretch/>
        </p:blipFill>
        <p:spPr bwMode="auto">
          <a:xfrm>
            <a:off x="5724128" y="1700808"/>
            <a:ext cx="3156976" cy="43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2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43000"/>
          </a:xfrm>
          <a:ln>
            <a:noFill/>
          </a:ln>
          <a:effectLst/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1900" b="1" dirty="0">
                <a:ln w="10541" cmpd="sng">
                  <a:solidFill>
                    <a:srgbClr val="31DB82"/>
                  </a:solidFill>
                  <a:prstDash val="solid"/>
                </a:ln>
                <a:solidFill>
                  <a:srgbClr val="31D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Для реализации целей, определенных подпрограммой «Экологическая безопасность города-курорта Железноводска Ставропольского края» в 2021 году из бюджета </a:t>
            </a:r>
            <a:r>
              <a:rPr lang="ru-RU" sz="1900" b="1" dirty="0" smtClean="0">
                <a:ln w="10541" cmpd="sng">
                  <a:solidFill>
                    <a:srgbClr val="31DB82"/>
                  </a:solidFill>
                  <a:prstDash val="solid"/>
                </a:ln>
                <a:solidFill>
                  <a:srgbClr val="31D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направляется 1 </a:t>
            </a:r>
            <a:r>
              <a:rPr lang="ru-RU" sz="1900" b="1" dirty="0">
                <a:ln w="10541" cmpd="sng">
                  <a:solidFill>
                    <a:srgbClr val="31DB82"/>
                  </a:solidFill>
                  <a:prstDash val="solid"/>
                </a:ln>
                <a:solidFill>
                  <a:srgbClr val="31D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288 000,00 рублей, в том числе: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704856" cy="2133771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лесовосстановительные и противопожарные мероприятия в городских лесах – 400 </a:t>
            </a: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000,00 рублей;</a:t>
            </a:r>
            <a:endParaRPr lang="ru-RU" sz="105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химический анализ проб из 4-х выпусков городской ливневой канализации в реки </a:t>
            </a:r>
            <a:r>
              <a:rPr lang="ru-RU" sz="1400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Джемуха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400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Кучук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– 68 000,00 рублей;</a:t>
            </a:r>
            <a:endParaRPr lang="ru-RU" sz="105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оплату сбора за негативное воздействие на окружающую среду – 120 </a:t>
            </a: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000,00 рублей;</a:t>
            </a:r>
            <a:endParaRPr lang="ru-RU" sz="105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ликвидацию стихийных свалок  на территории города-курорта Железноводска </a:t>
            </a: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– 600 000,00 рублей;</a:t>
            </a:r>
            <a:endParaRPr lang="ru-RU" sz="105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возмещение затрат по удалению карантинной растительности (конопли, амброзии и т.д.) </a:t>
            </a:r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– 100 000,00 рублей.</a:t>
            </a:r>
            <a:endParaRPr lang="ru-RU" sz="14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Users\2\Desktop\Картинки презентация\IMG_8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\Desktop\Картинки презентация\IMG_84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28" b="5183"/>
          <a:stretch/>
        </p:blipFill>
        <p:spPr bwMode="auto">
          <a:xfrm>
            <a:off x="1220878" y="3681718"/>
            <a:ext cx="3259083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7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4896" cy="1728192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Муниципальная программа  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«Развитие жилищно-коммунального хозяйства в городе-курорте Железноводске Ставропольского края» </a:t>
            </a:r>
            <a:r>
              <a:rPr lang="ru-RU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предусматривает в 2021 году на реализацию мероприятий 99 042 793,00 рубля и включает в себя 3 подпрограммы: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442314" cy="37779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b="1" dirty="0"/>
          </a:p>
          <a:p>
            <a:pPr lvl="0" algn="just">
              <a:buClr>
                <a:srgbClr val="00FFCC"/>
              </a:buClr>
              <a:buFont typeface="Wingdings" pitchFamily="2" charset="2"/>
              <a:buChar char="Ø"/>
            </a:pPr>
            <a:r>
              <a:rPr lang="ru-RU" sz="2200" i="1" dirty="0" smtClean="0"/>
              <a:t>   Благоустройство </a:t>
            </a:r>
            <a:r>
              <a:rPr lang="ru-RU" sz="2200" i="1" dirty="0"/>
              <a:t>территории города-курорта Железноводска Ставропольского </a:t>
            </a:r>
            <a:r>
              <a:rPr lang="ru-RU" sz="2200" i="1" dirty="0" smtClean="0"/>
              <a:t>края;</a:t>
            </a:r>
          </a:p>
          <a:p>
            <a:pPr marL="0" lvl="0" indent="0" algn="just">
              <a:buClr>
                <a:srgbClr val="00FFCC"/>
              </a:buClr>
              <a:buNone/>
            </a:pPr>
            <a:endParaRPr lang="ru-RU" sz="1400" b="1" i="1" dirty="0"/>
          </a:p>
          <a:p>
            <a:pPr lvl="0" algn="just">
              <a:buClr>
                <a:srgbClr val="00FFCC"/>
              </a:buClr>
              <a:buFont typeface="Wingdings" pitchFamily="2" charset="2"/>
              <a:buChar char="Ø"/>
            </a:pPr>
            <a:r>
              <a:rPr lang="ru-RU" sz="2200" i="1" dirty="0" smtClean="0"/>
              <a:t>   Энергосбережение </a:t>
            </a:r>
            <a:r>
              <a:rPr lang="ru-RU" sz="2200" i="1" dirty="0"/>
              <a:t>и повышение энергетической эффективности на территории города-курорта Железноводска Ставропольского </a:t>
            </a:r>
            <a:r>
              <a:rPr lang="ru-RU" sz="2200" i="1" dirty="0" smtClean="0"/>
              <a:t>края;</a:t>
            </a:r>
          </a:p>
          <a:p>
            <a:pPr lvl="0" algn="just">
              <a:buClr>
                <a:srgbClr val="00FFCC"/>
              </a:buClr>
              <a:buFont typeface="Wingdings" pitchFamily="2" charset="2"/>
              <a:buChar char="Ø"/>
            </a:pPr>
            <a:endParaRPr lang="ru-RU" sz="1400" b="1" i="1" dirty="0"/>
          </a:p>
          <a:p>
            <a:pPr lvl="0" algn="just">
              <a:buClr>
                <a:srgbClr val="00FFCC"/>
              </a:buClr>
              <a:buFont typeface="Wingdings" pitchFamily="2" charset="2"/>
              <a:buChar char="Ø"/>
            </a:pPr>
            <a:r>
              <a:rPr lang="ru-RU" sz="2200" i="1" dirty="0" smtClean="0"/>
              <a:t>   Обеспечение </a:t>
            </a:r>
            <a:r>
              <a:rPr lang="ru-RU" sz="2200" i="1" dirty="0"/>
              <a:t>реализации муниципальной программы  «Развитие жилищно-коммунального хозяйства  в городе-курорте Железноводске Ставропольского края» и </a:t>
            </a:r>
            <a:r>
              <a:rPr lang="ru-RU" sz="2200" i="1" dirty="0" err="1"/>
              <a:t>общепрограммные</a:t>
            </a:r>
            <a:r>
              <a:rPr lang="ru-RU" sz="2200" i="1" dirty="0"/>
              <a:t> </a:t>
            </a:r>
            <a:r>
              <a:rPr lang="ru-RU" sz="2200" i="1" dirty="0" smtClean="0"/>
              <a:t>мероприятия.</a:t>
            </a:r>
            <a:endParaRPr lang="ru-RU" sz="2200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7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7232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/>
          <a:p>
            <a:pPr algn="just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/>
              </a:rPr>
              <a:t>На реализацию мероприятий подпрограммы «Благоустройство территории города-курорта Железноводска Ставропольского края» запланировано на 2021 год  62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941 449,00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/>
              </a:rPr>
              <a:t>рублей, в том числе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: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5400600" cy="3744416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питьевых бюветов в курортном парке 2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778 170,00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рублей, в том числе на оплату поставляемой к бюветам минеральной воды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-              2 171 000,00 рублей;</a:t>
            </a: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ремонт муниципального жилищного фонда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–                        100 000,00 рублей;</a:t>
            </a: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предоставляемых льгот гражданам города-курорта Железноводска при посещении общего отделения 2-х бань в поселке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Иноземцево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и городе Железноводске – 70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270,00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Поставка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электрической энергии для освещения территорий города-курорта Железноводска – 21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000 000,00 рублей;</a:t>
            </a: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и техническое обслуживание линий наружного освещения города-курорта Железноводска – 1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200 000,00 рублей;</a:t>
            </a: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Озеленение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города, в том числе спил сухих, аварийных деревьев, обрезку деревьев, стрижку кустарников, а также устройство и содержание цветников и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акарицидную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обработку зеленых зон на территории города Железноводска – 4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150 000,00 рублей;</a:t>
            </a: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курортной зоны, в том числе: спил сухих, аварийных деревьев, обрезку деревьев, стрижку кустарников, покос сорной растительности, устройство и содержание цветников, а также содержание фонтана, малых архитектурных форм, зимнее и летнее содержание территорий курортной зоны,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акарицидную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обработку и поставку воды на полив зеленых насаждений и для нужд общественных туалетов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– 4 900 680,00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just">
              <a:lnSpc>
                <a:spcPct val="120000"/>
              </a:lnSpc>
              <a:buClr>
                <a:schemeClr val="tx1"/>
              </a:buClr>
              <a:buNone/>
            </a:pP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2\Desktop\Картинки презентация\IMG_8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3" r="11388"/>
          <a:stretch/>
        </p:blipFill>
        <p:spPr bwMode="auto">
          <a:xfrm>
            <a:off x="5746327" y="1916832"/>
            <a:ext cx="30551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5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2\Desktop\Картинки презентация\IMG_8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7893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7488832" cy="273630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Расходы по содержанию городского парка, в том числе: очистка урн, летнее и зимнее содержание парка, покос сорной растительности и </a:t>
            </a:r>
            <a:r>
              <a:rPr lang="ru-RU" sz="1100" b="1" i="1" dirty="0" err="1">
                <a:latin typeface="Times New Roman" pitchFamily="18" charset="0"/>
                <a:cs typeface="Times New Roman" pitchFamily="18" charset="0"/>
              </a:rPr>
              <a:t>акарицидную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обработку – 900 000,00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мест захоронений, в том числе: вывоз мусора, завоз земли и инертных материалов, покос сорной растительности, подвоз воды в емкости на кладбищах, ограждение мест захоронений – 1 000 000,00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Расходы по ручной уборке, в том числе: подметание территорий от мусора и  снега, обработка </a:t>
            </a:r>
            <a:r>
              <a:rPr lang="ru-RU" sz="1100" b="1" i="1" dirty="0" err="1">
                <a:latin typeface="Times New Roman" pitchFamily="18" charset="0"/>
                <a:cs typeface="Times New Roman" pitchFamily="18" charset="0"/>
              </a:rPr>
              <a:t>пескосоляной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смесью пешеходных дорожек, ручная уборка тротуаров, остановочных пунктов, очистка урн – 5 273 223,00 рубля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Расходы по содержанию Вечных Огней (по улице Ленина в городе Железноводске и по улице Шоссейной в поселке </a:t>
            </a:r>
            <a:r>
              <a:rPr lang="ru-RU" sz="1100" b="1" i="1" dirty="0" err="1">
                <a:latin typeface="Times New Roman" pitchFamily="18" charset="0"/>
                <a:cs typeface="Times New Roman" pitchFamily="18" charset="0"/>
              </a:rPr>
              <a:t>Иноземцево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), в том числе: поставка газа, техническое обслуживание газового оборудования, транспортировку газа – 235 000,00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Содержание территории «Комсомольского парка» - 1 743 920,00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Содержание территории, прилегающей к озеру в районе санатория 30 лет Победы – 1 560 920,00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Содержание территории Нижней каскадной лестницы, включая фонтаны – 4 472 570,00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Содержание 10 тысяч зеленых насаждений Нижней каскадной лестницы – 4 836 300,00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Содержание общественных туалетов – 2 386 290,00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Снос незаконных построек – 100 000,00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Формирование резерва средств, в случае предоставления субсидий на благоустройство – 3 878 625,00 рублей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8"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Прочие расходы по благоустройству территорий города-курорта Железноводска – 2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355 481,00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рубль; </a:t>
            </a:r>
          </a:p>
          <a:p>
            <a:pPr marL="228600" indent="-228600">
              <a:buFont typeface="+mj-lt"/>
              <a:buAutoNum type="arabicPeriod" startAt="8"/>
            </a:pPr>
            <a:endParaRPr lang="ru-RU" sz="1100" dirty="0"/>
          </a:p>
        </p:txBody>
      </p:sp>
      <p:pic>
        <p:nvPicPr>
          <p:cNvPr id="6147" name="Picture 3" descr="F:\Печатать до 10\IMG_8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08" y="4106020"/>
            <a:ext cx="3600400" cy="24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8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4294967295"/>
          </p:nvPr>
        </p:nvSpPr>
        <p:spPr>
          <a:xfrm>
            <a:off x="395536" y="642918"/>
            <a:ext cx="8352928" cy="292895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краевого бюджета </a:t>
            </a: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>на отлов и содержание  безнадзорных животных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направлено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406 460,00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реализацию мероприятий подпрограммы </a:t>
            </a:r>
            <a:r>
              <a:rPr lang="ru-RU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на территории города-курорта Железноводска Ставропольского края»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в 2021 году предлагается предусмотреть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000,00 рублей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на замену светильников с энергосберегающими лампами для нужд уличного освещения.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финансового обеспечения мероприятий подпрограммы </a:t>
            </a:r>
            <a:r>
              <a:rPr lang="ru-RU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 «Развитие жилищно-коммунального хозяйства  в городе-курорте Железноводске Ставропольского края» и </a:t>
            </a:r>
            <a:r>
              <a:rPr lang="ru-RU" sz="4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общепрограммные</a:t>
            </a:r>
            <a:r>
              <a:rPr lang="ru-RU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мероприятия»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в 2021 году предлагается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направить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26 564 884,00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рубля.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Указанные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средства обеспечат деятельность (оказание услуг) централизованных бухгалтерий, групп хозяйственного обслуживания, сотрудников УГХА.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На содержание городских лесов 4247 га предлагается предусмотреть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000 000,00 рублей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2\Desktop\Картинки презентация\Рисунок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5" t="12623" r="5394" b="6235"/>
          <a:stretch/>
        </p:blipFill>
        <p:spPr bwMode="auto">
          <a:xfrm>
            <a:off x="1826994" y="3428999"/>
            <a:ext cx="5121270" cy="29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98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404</TotalTime>
  <Words>951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Доклад Управления городского хозяйства                к проекту бюджета города-курорта Железноводска на 2021 год и плановый период 2022-2023 гг.</vt:lpstr>
      <vt:lpstr>Слайд 2</vt:lpstr>
      <vt:lpstr>Муниципальная программа «Развитие транспортной системы и охрана окружающей среды в городе-курорте Железноводске Ставропольского края»</vt:lpstr>
      <vt:lpstr>На реализацию мероприятий подпрограммы «Дорожное хозяйство и обеспечение безопасности дорожного движения в городе-курорте Железноводске Ставропольского края» на 2021 год предусмотрено          36  225 419,00 рублей, в том числе: </vt:lpstr>
      <vt:lpstr>Для реализации целей, определенных подпрограммой «Экологическая безопасность города-курорта Железноводска Ставропольского края» в 2021 году из бюджета направляется 1 288 000,00 рублей, в том числе:</vt:lpstr>
      <vt:lpstr>Муниципальная программа  «Развитие жилищно-коммунального хозяйства в городе-курорте Железноводске Ставропольского края» предусматривает в 2021 году на реализацию мероприятий 99 042 793,00 рубля и включает в себя 3 подпрограммы:</vt:lpstr>
      <vt:lpstr>На реализацию мероприятий подпрограммы «Благоустройство территории города-курорта Железноводска Ставропольского края» запланировано на 2021 год  62 941 449,00 рублей, в том числе:</vt:lpstr>
      <vt:lpstr>Слайд 8</vt:lpstr>
      <vt:lpstr>Слайд 9</vt:lpstr>
      <vt:lpstr> Муниципальная программа  «Формирование современной городской среды в городе-курорте Железноводске Ставропольского края» предусматривает в 2021 году на реализацию мероприятий 92 627  853,00 рубля и включает в себя 3 подпрограммы:</vt:lpstr>
      <vt:lpstr>Слайд 11</vt:lpstr>
      <vt:lpstr>Слайд 12</vt:lpstr>
      <vt:lpstr>В рамках выполнения мероприятий городских адресных программ на 2021 год, в том числе: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Управления городского хозяйства администрации гшк проекту бюджета города-курорта Железноводска на 2021 год и плановый период 2022-2023 гг.</dc:title>
  <dc:creator>2</dc:creator>
  <cp:lastModifiedBy>ZhRibSP</cp:lastModifiedBy>
  <cp:revision>41</cp:revision>
  <dcterms:created xsi:type="dcterms:W3CDTF">2020-11-30T16:37:20Z</dcterms:created>
  <dcterms:modified xsi:type="dcterms:W3CDTF">2020-12-01T12:27:41Z</dcterms:modified>
</cp:coreProperties>
</file>