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85" r:id="rId4"/>
    <p:sldId id="294" r:id="rId5"/>
    <p:sldId id="265" r:id="rId6"/>
    <p:sldId id="296" r:id="rId7"/>
    <p:sldId id="297" r:id="rId8"/>
    <p:sldId id="300" r:id="rId9"/>
    <p:sldId id="268" r:id="rId10"/>
    <p:sldId id="292" r:id="rId11"/>
    <p:sldId id="299" r:id="rId12"/>
    <p:sldId id="273" r:id="rId13"/>
    <p:sldId id="288" r:id="rId14"/>
    <p:sldId id="281" r:id="rId15"/>
    <p:sldId id="295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CC"/>
    <a:srgbClr val="0066FF"/>
    <a:srgbClr val="009900"/>
    <a:srgbClr val="006600"/>
    <a:srgbClr val="CC99FF"/>
    <a:srgbClr val="FF99FF"/>
    <a:srgbClr val="66FFCC"/>
    <a:srgbClr val="FF9966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4102221597300367E-2"/>
          <c:y val="4.7670807453416432E-2"/>
          <c:w val="0.68317597019122922"/>
          <c:h val="0.7415009536851430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769E-2"/>
                  <c:y val="-6.2111801242236316E-3"/>
                </c:manualLayout>
              </c:layout>
              <c:showVal val="1"/>
            </c:dLbl>
            <c:dLbl>
              <c:idx val="2"/>
              <c:layout>
                <c:manualLayout>
                  <c:x val="1.934523809523822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4404761904762846E-3"/>
                  <c:y val="-3.1055900621118552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100.6</c:v>
                </c:pt>
                <c:pt idx="1">
                  <c:v>116.6</c:v>
                </c:pt>
                <c:pt idx="2">
                  <c:v>144.1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494E-2"/>
                  <c:y val="3.466484466903418E-4"/>
                </c:manualLayout>
              </c:layout>
              <c:showVal val="1"/>
            </c:dLbl>
            <c:dLbl>
              <c:idx val="1"/>
              <c:layout>
                <c:manualLayout>
                  <c:x val="-3.7730897913942095E-2"/>
                  <c:y val="-1.5245575498254278E-4"/>
                </c:manualLayout>
              </c:layout>
              <c:showVal val="1"/>
            </c:dLbl>
            <c:dLbl>
              <c:idx val="2"/>
              <c:layout>
                <c:manualLayout>
                  <c:x val="-3.6168569783396061E-2"/>
                  <c:y val="5.9059697731830034E-3"/>
                </c:manualLayout>
              </c:layout>
              <c:showVal val="1"/>
            </c:dLbl>
            <c:dLbl>
              <c:idx val="3"/>
              <c:layout>
                <c:manualLayout>
                  <c:x val="1.4880952380952423E-2"/>
                  <c:y val="-1.5527950310559131E-2"/>
                </c:manualLayout>
              </c:layout>
              <c:showVal val="1"/>
            </c:dLbl>
            <c:dLbl>
              <c:idx val="4"/>
              <c:layout>
                <c:manualLayout>
                  <c:x val="8.9285714285714159E-3"/>
                  <c:y val="-1.552795031055913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dLbls>
            <c:dLbl>
              <c:idx val="0"/>
              <c:layout>
                <c:manualLayout>
                  <c:x val="4.6705804064632712E-2"/>
                  <c:y val="-1.2227133006394959E-2"/>
                </c:manualLayout>
              </c:layout>
              <c:showVal val="1"/>
            </c:dLbl>
            <c:dLbl>
              <c:idx val="1"/>
              <c:layout>
                <c:manualLayout>
                  <c:x val="4.6752213323226613E-2"/>
                  <c:y val="-9.4610643925123351E-3"/>
                </c:manualLayout>
              </c:layout>
              <c:showVal val="1"/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</c:dLbl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4.8</c:v>
                </c:pt>
                <c:pt idx="1">
                  <c:v>5.6</c:v>
                </c:pt>
                <c:pt idx="2">
                  <c:v>6.4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3.1106283736512648E-2"/>
                  <c:y val="7.3619318945942055E-3"/>
                </c:manualLayout>
              </c:layout>
              <c:showVal val="1"/>
            </c:dLbl>
            <c:dLbl>
              <c:idx val="1"/>
              <c:layout>
                <c:manualLayout>
                  <c:x val="-3.817589367662958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6761971688606239E-2"/>
                  <c:y val="4.4989064082791802E-17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13.2</c:v>
                </c:pt>
                <c:pt idx="1">
                  <c:v>21.7</c:v>
                </c:pt>
                <c:pt idx="2">
                  <c:v>21.5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CCFF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73.599999999999994</c:v>
                </c:pt>
                <c:pt idx="1">
                  <c:v>81.2</c:v>
                </c:pt>
                <c:pt idx="2">
                  <c:v>75.7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4.9000000000000004</c:v>
                </c:pt>
                <c:pt idx="1">
                  <c:v>6.9</c:v>
                </c:pt>
                <c:pt idx="2">
                  <c:v>8.6</c:v>
                </c:pt>
              </c:numCache>
            </c:numRef>
          </c:val>
        </c:ser>
        <c:gapWidth val="52"/>
        <c:gapDepth val="50"/>
        <c:shape val="box"/>
        <c:axId val="71361664"/>
        <c:axId val="71363200"/>
        <c:axId val="0"/>
      </c:bar3DChart>
      <c:catAx>
        <c:axId val="713616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1363200"/>
        <c:crosses val="autoZero"/>
        <c:auto val="1"/>
        <c:lblAlgn val="ctr"/>
        <c:lblOffset val="100"/>
      </c:catAx>
      <c:valAx>
        <c:axId val="7136320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136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30371517723959"/>
          <c:y val="5.1934381516396406E-2"/>
          <c:w val="0.25869629824247831"/>
          <c:h val="0.857493417095402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7887795275590629E-2"/>
          <c:y val="0.11055052039910696"/>
          <c:w val="0.45339107611548557"/>
          <c:h val="0.696858779549797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6.805555555555555E-2"/>
                  <c:y val="3.8424817793077611E-2"/>
                </c:manualLayout>
              </c:layout>
              <c:showVal val="1"/>
            </c:dLbl>
            <c:dLbl>
              <c:idx val="1"/>
              <c:layout>
                <c:manualLayout>
                  <c:x val="-3.1944444444444442E-2"/>
                  <c:y val="-1.9212408896538843E-2"/>
                </c:manualLayout>
              </c:layout>
              <c:showVal val="1"/>
            </c:dLbl>
            <c:dLbl>
              <c:idx val="2"/>
              <c:layout>
                <c:manualLayout>
                  <c:x val="2.2222222222222251E-2"/>
                  <c:y val="1.7077696796923326E-2"/>
                </c:manualLayout>
              </c:layout>
              <c:showVal val="1"/>
            </c:dLbl>
            <c:dLbl>
              <c:idx val="3"/>
              <c:layout>
                <c:manualLayout>
                  <c:x val="-1.5277777777777781E-2"/>
                  <c:y val="-2.561654519538499E-2"/>
                </c:manualLayout>
              </c:layout>
              <c:showVal val="1"/>
            </c:dLbl>
            <c:dLbl>
              <c:idx val="4"/>
              <c:layout>
                <c:manualLayout>
                  <c:x val="4.1666666666666683E-3"/>
                  <c:y val="1.494298469730800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4387256393096934E-2"/>
                </c:manualLayout>
              </c:layout>
              <c:showVal val="1"/>
            </c:dLbl>
            <c:dLbl>
              <c:idx val="6"/>
              <c:layout>
                <c:manualLayout>
                  <c:x val="2.7777777777778113E-3"/>
                  <c:y val="2.3912137267030634E-2"/>
                </c:manualLayout>
              </c:layout>
              <c:showVal val="1"/>
            </c:dLbl>
            <c:delete val="1"/>
          </c:dLbls>
          <c:cat>
            <c:strRef>
              <c:f>Лист1!$A$2:$A$11</c:f>
              <c:strCache>
                <c:ptCount val="10"/>
                <c:pt idx="0">
                  <c:v>Аренда земли - 42,3</c:v>
                </c:pt>
                <c:pt idx="1">
                  <c:v>Аренда имущества - 2,5</c:v>
                </c:pt>
                <c:pt idx="2">
                  <c:v>Платежи от природных ресурсов - 0,05</c:v>
                </c:pt>
                <c:pt idx="3">
                  <c:v>Платежи от муниципальных унитарных предприятий - 0,6</c:v>
                </c:pt>
                <c:pt idx="4">
                  <c:v>Прочие доходы от использования имущества - 1,1</c:v>
                </c:pt>
                <c:pt idx="5">
                  <c:v>Доходы от оказания платных услуг - 2,8</c:v>
                </c:pt>
                <c:pt idx="6">
                  <c:v>Доходы от реализации имущества - 19,2</c:v>
                </c:pt>
                <c:pt idx="7">
                  <c:v>Штрафы, санкции и возмещение ущерба - 4,1</c:v>
                </c:pt>
                <c:pt idx="8">
                  <c:v>Прочие неналоговые доходы - 0,4</c:v>
                </c:pt>
                <c:pt idx="9">
                  <c:v>Административные платежи и сборы - 0,1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42.3</c:v>
                </c:pt>
                <c:pt idx="1">
                  <c:v>2.5</c:v>
                </c:pt>
                <c:pt idx="2">
                  <c:v>0.05</c:v>
                </c:pt>
                <c:pt idx="3">
                  <c:v>0.60000000000000064</c:v>
                </c:pt>
                <c:pt idx="4">
                  <c:v>1.1000000000000001</c:v>
                </c:pt>
                <c:pt idx="5" formatCode="0.0">
                  <c:v>2.8</c:v>
                </c:pt>
                <c:pt idx="6">
                  <c:v>19.2</c:v>
                </c:pt>
                <c:pt idx="7">
                  <c:v>4.0999999999999996</c:v>
                </c:pt>
                <c:pt idx="8">
                  <c:v>0.4</c:v>
                </c:pt>
                <c:pt idx="9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90310586176732"/>
          <c:y val="0.12250995078396062"/>
          <c:w val="0.52334634733158369"/>
          <c:h val="0.85323299626173255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0918806320871506E-2"/>
          <c:y val="4.0927780481108712E-2"/>
          <c:w val="0.72044533096838048"/>
          <c:h val="0.831902628484256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-1.5738458930058041E-2"/>
                  <c:y val="2.0479915371184466E-2"/>
                </c:manualLayout>
              </c:layout>
              <c:showVal val="1"/>
            </c:dLbl>
            <c:dLbl>
              <c:idx val="1"/>
              <c:layout>
                <c:manualLayout>
                  <c:x val="1.8676849593682675E-2"/>
                  <c:y val="3.8399639747000475E-2"/>
                </c:manualLayout>
              </c:layout>
              <c:showVal val="1"/>
            </c:dLbl>
            <c:dLbl>
              <c:idx val="2"/>
              <c:layout>
                <c:manualLayout>
                  <c:x val="4.792043824900185E-2"/>
                  <c:y val="2.81596820614082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30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вышестоящие уровни бюджета</c:v>
                </c:pt>
              </c:strCache>
            </c:strRef>
          </c:tx>
          <c:spPr>
            <a:solidFill>
              <a:srgbClr val="FF66CC"/>
            </a:solidFill>
          </c:spPr>
          <c:dLbls>
            <c:dLbl>
              <c:idx val="0"/>
              <c:layout>
                <c:manualLayout>
                  <c:x val="1.3223047946100869E-2"/>
                  <c:y val="-1.5359936528388258E-2"/>
                </c:manualLayout>
              </c:layout>
              <c:showVal val="1"/>
            </c:dLbl>
            <c:dLbl>
              <c:idx val="1"/>
              <c:layout>
                <c:manualLayout>
                  <c:x val="2.0569185693934629E-2"/>
                  <c:y val="-5.3759777849359022E-2"/>
                </c:manualLayout>
              </c:layout>
              <c:showVal val="1"/>
            </c:dLbl>
            <c:dLbl>
              <c:idx val="2"/>
              <c:layout>
                <c:manualLayout>
                  <c:x val="1.3223047946100869E-2"/>
                  <c:y val="-0.1484793864410873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293</c:v>
                </c:pt>
                <c:pt idx="1">
                  <c:v>538</c:v>
                </c:pt>
                <c:pt idx="2">
                  <c:v>382</c:v>
                </c:pt>
              </c:numCache>
            </c:numRef>
          </c:val>
        </c:ser>
        <c:gapWidth val="30"/>
        <c:shape val="cylinder"/>
        <c:axId val="83907712"/>
        <c:axId val="83909248"/>
        <c:axId val="0"/>
      </c:bar3DChart>
      <c:catAx>
        <c:axId val="8390771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83909248"/>
        <c:crosses val="autoZero"/>
        <c:auto val="1"/>
        <c:lblAlgn val="ctr"/>
        <c:lblOffset val="100"/>
      </c:catAx>
      <c:valAx>
        <c:axId val="839092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390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55391648426066"/>
          <c:y val="0.19342796290555167"/>
          <c:w val="0.19163068755362711"/>
          <c:h val="0.4467447617980238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2403871391076147E-2"/>
          <c:y val="2.4444376008746091E-2"/>
          <c:w val="0.83666218285214256"/>
          <c:h val="0.46294411074264907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448</c:v>
                </c:pt>
                <c:pt idx="1">
                  <c:v>470</c:v>
                </c:pt>
                <c:pt idx="2">
                  <c:v>583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 поддержка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264</c:v>
                </c:pt>
                <c:pt idx="1">
                  <c:v>259</c:v>
                </c:pt>
                <c:pt idx="2">
                  <c:v>276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управление имуществом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физ-ры и спорта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238</c:v>
                </c:pt>
                <c:pt idx="1">
                  <c:v>36</c:v>
                </c:pt>
                <c:pt idx="2">
                  <c:v>94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градостроительства и архитектуры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</c:v>
                </c:pt>
                <c:pt idx="1">
                  <c:v>28</c:v>
                </c:pt>
                <c:pt idx="2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62</c:v>
                </c:pt>
                <c:pt idx="1">
                  <c:v>363</c:v>
                </c:pt>
                <c:pt idx="2">
                  <c:v>91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экономики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0.1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ЖКХ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154</c:v>
                </c:pt>
                <c:pt idx="1">
                  <c:v>149</c:v>
                </c:pt>
                <c:pt idx="2">
                  <c:v>173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трансп системы и охрана окр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204</c:v>
                </c:pt>
                <c:pt idx="1">
                  <c:v>123</c:v>
                </c:pt>
                <c:pt idx="2">
                  <c:v>96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Создание условий безопасной жизни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24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Открытость и эффективность работы администрации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Молодежь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Лист1!$N$2:$N$4</c:f>
              <c:numCache>
                <c:formatCode>General</c:formatCode>
                <c:ptCount val="3"/>
                <c:pt idx="1">
                  <c:v>55</c:v>
                </c:pt>
                <c:pt idx="2">
                  <c:v>274</c:v>
                </c:pt>
              </c:numCache>
            </c:numRef>
          </c:val>
        </c:ser>
        <c:gapWidth val="38"/>
        <c:gapDepth val="50"/>
        <c:shape val="box"/>
        <c:axId val="109378944"/>
        <c:axId val="109388928"/>
        <c:axId val="0"/>
      </c:bar3DChart>
      <c:catAx>
        <c:axId val="109378944"/>
        <c:scaling>
          <c:orientation val="minMax"/>
        </c:scaling>
        <c:axPos val="l"/>
        <c:tickLblPos val="nextTo"/>
        <c:crossAx val="109388928"/>
        <c:crosses val="autoZero"/>
        <c:auto val="1"/>
        <c:lblAlgn val="ctr"/>
        <c:lblOffset val="100"/>
      </c:catAx>
      <c:valAx>
        <c:axId val="109388928"/>
        <c:scaling>
          <c:orientation val="minMax"/>
          <c:max val="1700"/>
          <c:min val="0"/>
        </c:scaling>
        <c:axPos val="b"/>
        <c:majorGridlines/>
        <c:numFmt formatCode="General" sourceLinked="1"/>
        <c:tickLblPos val="nextTo"/>
        <c:crossAx val="109378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961067366579375E-2"/>
          <c:y val="0.57607327783509465"/>
          <c:w val="0.92274453193351058"/>
          <c:h val="0.36646199867688212"/>
        </c:manualLayout>
      </c:layout>
      <c:txPr>
        <a:bodyPr/>
        <a:lstStyle/>
        <a:p>
          <a:pPr>
            <a:defRPr sz="13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93550933867207E-2"/>
          <c:y val="4.0346785109915913E-2"/>
          <c:w val="0.77589212890293247"/>
          <c:h val="0.715210607432324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18</c:v>
                </c:pt>
                <c:pt idx="1">
                  <c:v>44</c:v>
                </c:pt>
                <c:pt idx="2">
                  <c:v>45</c:v>
                </c:pt>
                <c:pt idx="3">
                  <c:v>58</c:v>
                </c:pt>
                <c:pt idx="4">
                  <c:v>37</c:v>
                </c:pt>
                <c:pt idx="5">
                  <c:v>79</c:v>
                </c:pt>
                <c:pt idx="6">
                  <c:v>55</c:v>
                </c:pt>
                <c:pt idx="7">
                  <c:v>53</c:v>
                </c:pt>
                <c:pt idx="8">
                  <c:v>32</c:v>
                </c:pt>
                <c:pt idx="9">
                  <c:v>57</c:v>
                </c:pt>
                <c:pt idx="10">
                  <c:v>93</c:v>
                </c:pt>
                <c:pt idx="11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уровни бюджета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5.4282028042135005E-3"/>
                  <c:y val="-6.9767441860465523E-3"/>
                </c:manualLayout>
              </c:layout>
              <c:showVal val="1"/>
            </c:dLbl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28</c:v>
                </c:pt>
                <c:pt idx="1">
                  <c:v>45</c:v>
                </c:pt>
                <c:pt idx="2">
                  <c:v>42</c:v>
                </c:pt>
                <c:pt idx="3">
                  <c:v>75</c:v>
                </c:pt>
                <c:pt idx="4">
                  <c:v>83</c:v>
                </c:pt>
                <c:pt idx="5">
                  <c:v>94</c:v>
                </c:pt>
                <c:pt idx="6">
                  <c:v>80</c:v>
                </c:pt>
                <c:pt idx="7">
                  <c:v>191</c:v>
                </c:pt>
                <c:pt idx="8">
                  <c:v>59</c:v>
                </c:pt>
                <c:pt idx="9">
                  <c:v>102</c:v>
                </c:pt>
                <c:pt idx="10">
                  <c:v>94</c:v>
                </c:pt>
                <c:pt idx="11">
                  <c:v>242</c:v>
                </c:pt>
              </c:numCache>
            </c:numRef>
          </c:val>
        </c:ser>
        <c:gapWidth val="58"/>
        <c:gapDepth val="60"/>
        <c:shape val="box"/>
        <c:axId val="117888896"/>
        <c:axId val="117890432"/>
        <c:axId val="0"/>
      </c:bar3DChart>
      <c:catAx>
        <c:axId val="117888896"/>
        <c:scaling>
          <c:orientation val="minMax"/>
        </c:scaling>
        <c:axPos val="b"/>
        <c:tickLblPos val="nextTo"/>
        <c:crossAx val="117890432"/>
        <c:crosses val="autoZero"/>
        <c:auto val="1"/>
        <c:lblAlgn val="ctr"/>
        <c:lblOffset val="100"/>
      </c:catAx>
      <c:valAx>
        <c:axId val="1178904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788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6370219694807"/>
          <c:y val="0.39739754623695472"/>
          <c:w val="0.14103284352060444"/>
          <c:h val="0.4452008789598997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"/>
          <c:w val="0.98101985212060061"/>
          <c:h val="0.8879183458512028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12.4</c:v>
                </c:pt>
                <c:pt idx="1">
                  <c:v>17.3</c:v>
                </c:pt>
                <c:pt idx="2">
                  <c:v>8.3000000000000007</c:v>
                </c:pt>
              </c:numCache>
            </c:numRef>
          </c:val>
        </c:ser>
        <c:shape val="cone"/>
        <c:axId val="118031488"/>
        <c:axId val="118033024"/>
        <c:axId val="0"/>
      </c:bar3DChart>
      <c:catAx>
        <c:axId val="118031488"/>
        <c:scaling>
          <c:orientation val="minMax"/>
        </c:scaling>
        <c:axPos val="b"/>
        <c:tickLblPos val="nextTo"/>
        <c:crossAx val="118033024"/>
        <c:crosses val="autoZero"/>
        <c:auto val="1"/>
        <c:lblAlgn val="ctr"/>
        <c:lblOffset val="100"/>
      </c:catAx>
      <c:valAx>
        <c:axId val="118033024"/>
        <c:scaling>
          <c:orientation val="minMax"/>
        </c:scaling>
        <c:delete val="1"/>
        <c:axPos val="l"/>
        <c:numFmt formatCode="General" sourceLinked="1"/>
        <c:tickLblPos val="none"/>
        <c:crossAx val="118031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1467-B212-4FC9-AD01-B25BFED8F061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68D3-4BD9-471F-B3D1-EA8463DBF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68D3-4BD9-471F-B3D1-EA8463DBFCA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B98A-FF11-4031-A855-D1BAD7C3087B}" type="datetimeFigureOut">
              <a:rPr lang="ru-RU"/>
              <a:pPr>
                <a:defRPr/>
              </a:pPr>
              <a:t>01.06.2020</a:t>
            </a:fld>
            <a:endParaRPr lang="ru-RU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D775-D6FA-4939-AF0E-878F5B11358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6132-86D2-4E5A-9C91-4D0F51D4F7A4}" type="datetimeFigureOut">
              <a:rPr lang="ru-RU"/>
              <a:pPr>
                <a:defRPr/>
              </a:pPr>
              <a:t>01.06.2020</a:t>
            </a:fld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E77B-3503-42A3-A839-A9C857E683D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5400-0965-4F83-A510-9B43FF230F53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4725144"/>
            <a:ext cx="5256584" cy="19272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ОТЧЕТ ОБ ИСПОЛНЕНИИ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БЮДЖЕТА ГОРОДА-КУРОРТА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ЖЕЛЕЗНОВОДСКА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СТАВРОПОЛЬСКОГО КРАЯ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ЗА 2019 ГОД</a:t>
            </a:r>
            <a:r>
              <a:rPr lang="ru-RU" sz="2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endParaRPr lang="ru-RU" sz="25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7544" y="260648"/>
            <a:ext cx="8382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ФИНАНСОВОЕ УПРАВЛЕНИЕ АДМИНИСТРАЦИИ </a:t>
            </a:r>
            <a:b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ГОРОДА-КУРОРТА ЖЕЛЕЗНОВОДСКА СТАВРОПОЛЬСКОГО КРАЯ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24542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БЮДЖЕТА</a:t>
            </a:r>
            <a:b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СТАВРОПОЛЬСКОГО КРАЯ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РАЗРЕЗЕ  МУНИЦИПАЛЬНЫХ ПРОГРАММ за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2017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-201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9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годы</a:t>
            </a:r>
            <a:endParaRPr lang="ru-RU" alt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1236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9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850187" y="1268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млн. </a:t>
            </a:r>
            <a:r>
              <a:rPr lang="ru-RU" sz="1600" b="1" i="1" dirty="0" smtClean="0">
                <a:latin typeface="Times New Roman" pitchFamily="18" charset="0"/>
              </a:rPr>
              <a:t>рублей</a:t>
            </a:r>
            <a:endParaRPr lang="ru-RU" sz="1600" b="1" i="1" dirty="0"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Краевой конкурс проектов развития территории муниципальных образований Ставропольского края, основанных на местных инициативах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12360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10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12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857356" y="1928802"/>
            <a:ext cx="5500726" cy="12858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проведенного в 2018 году конкурсного отбора в 2019 году реализованы 4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3357562"/>
            <a:ext cx="3929090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спортивной площадки по ул. 50 лет Октября в поселке Иноземцево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357562"/>
            <a:ext cx="3714776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детской площадки в жилом районе Капельница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4929198"/>
            <a:ext cx="4000528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спортивной площадки в 5-м микрорайоне по улице Октябрьской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4929198"/>
            <a:ext cx="3714776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спортивной площадки по улице Космонавтов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92480" cy="1382402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КАССОВОЕ ИСПОЛНЕНИЕ </a:t>
            </a:r>
            <a:b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СТРУКТУРА ДОРОЖНОГО ФОНДА ГОРОДА-КУРОРТА ЖЕЛЕЗНОВОДСКА СТАВРОПОЛЬСКОГО КРАЯ  </a:t>
            </a:r>
            <a:b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2019 ГОД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7884368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 11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785926"/>
            <a:ext cx="5688632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429000"/>
            <a:ext cx="5256584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5013176"/>
            <a:ext cx="5184576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971600" y="1772816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        ДОРОЖНЫЙ ФОНД</a:t>
            </a:r>
          </a:p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     93,9 млн. рублей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19872" y="3429001"/>
            <a:ext cx="51845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77,5</a:t>
            </a:r>
            <a:r>
              <a:rPr lang="ru-RU" sz="2400" dirty="0" smtClean="0"/>
              <a:t> </a:t>
            </a:r>
            <a:r>
              <a:rPr lang="ru-RU" sz="2200" b="1" dirty="0" smtClean="0">
                <a:latin typeface="Times New Roman" pitchFamily="18" charset="0"/>
              </a:rPr>
              <a:t>млн. рублей на ремонт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67744" y="5013176"/>
            <a:ext cx="5590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</a:rPr>
              <a:t>16,4 млн. рублей на содержание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16016" y="2924944"/>
            <a:ext cx="299665" cy="41143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555776" y="2996952"/>
            <a:ext cx="288032" cy="1944216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72490"/>
            <a:ext cx="571504" cy="82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345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ИСПОЛНЕНИЯ РАСХОДОВ БЮДЖЕТА ГОРОДА-КУРОРТА ЖЕЛЕЗНОВОДСКА СТАВРОПОЛЬСКОГО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КРАЯ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течение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9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14346" y="1397000"/>
          <a:ext cx="935834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№12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48600" y="1556792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 dirty="0">
                <a:latin typeface="Times New Roman" pitchFamily="18" charset="0"/>
              </a:rPr>
              <a:t>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187450" y="115888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МУНИЦИПАЛЬНЫЙ ДОЛГ </a:t>
            </a:r>
            <a:b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  СТАВРОПОЛЬСКОГО КРАЯ </a:t>
            </a:r>
          </a:p>
        </p:txBody>
      </p:sp>
      <p:pic>
        <p:nvPicPr>
          <p:cNvPr id="12292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14290"/>
            <a:ext cx="6507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643834" y="1428736"/>
            <a:ext cx="1293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</a:rPr>
              <a:t>млн. </a:t>
            </a:r>
            <a:r>
              <a:rPr lang="ru-RU" b="1" i="1" dirty="0" smtClean="0">
                <a:latin typeface="Times New Roman" pitchFamily="18" charset="0"/>
              </a:rPr>
              <a:t>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286388"/>
            <a:ext cx="15029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13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642910" y="1428737"/>
          <a:ext cx="73603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857356" y="5143512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12,4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29058" y="5143512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17,3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29322" y="5143512"/>
            <a:ext cx="10001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  8,3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7"/>
          <p:cNvSpPr>
            <a:spLocks noChangeArrowheads="1"/>
          </p:cNvSpPr>
          <p:nvPr/>
        </p:nvSpPr>
        <p:spPr bwMode="auto">
          <a:xfrm>
            <a:off x="1500166" y="1142984"/>
            <a:ext cx="2952328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проверок и ревизий</a:t>
            </a:r>
          </a:p>
        </p:txBody>
      </p:sp>
      <p:sp>
        <p:nvSpPr>
          <p:cNvPr id="34820" name="AutoShape 10"/>
          <p:cNvSpPr>
            <a:spLocks noChangeArrowheads="1"/>
          </p:cNvSpPr>
          <p:nvPr/>
        </p:nvSpPr>
        <p:spPr bwMode="auto">
          <a:xfrm>
            <a:off x="714348" y="1214422"/>
            <a:ext cx="762000" cy="1423392"/>
          </a:xfrm>
          <a:prstGeom prst="curvedRightArrow">
            <a:avLst>
              <a:gd name="adj1" fmla="val 46667"/>
              <a:gd name="adj2" fmla="val 100000"/>
              <a:gd name="adj3" fmla="val 4541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pic>
        <p:nvPicPr>
          <p:cNvPr id="34821" name="Picture 11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42844" y="3143248"/>
            <a:ext cx="2928958" cy="142876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Нарушения в области </a:t>
            </a:r>
          </a:p>
          <a:p>
            <a:pPr algn="ctr"/>
            <a:r>
              <a:rPr lang="ru-RU" i="1" dirty="0" smtClean="0"/>
              <a:t>соблюдения</a:t>
            </a:r>
          </a:p>
          <a:p>
            <a:pPr algn="ctr"/>
            <a:r>
              <a:rPr lang="ru-RU" i="1" dirty="0" smtClean="0"/>
              <a:t>законодательства</a:t>
            </a:r>
          </a:p>
          <a:p>
            <a:pPr algn="ctr"/>
            <a:r>
              <a:rPr lang="ru-RU" i="1" dirty="0" smtClean="0"/>
              <a:t>в сфере закупок товаров, </a:t>
            </a:r>
          </a:p>
          <a:p>
            <a:pPr algn="ctr"/>
            <a:r>
              <a:rPr lang="ru-RU" i="1" dirty="0" smtClean="0"/>
              <a:t>работ, услуг </a:t>
            </a:r>
            <a:r>
              <a:rPr lang="ru-RU" sz="2000" b="1" i="1" dirty="0" smtClean="0"/>
              <a:t>– 5,3 млн. руб.</a:t>
            </a:r>
            <a:endParaRPr lang="ru-RU" sz="2000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214678" y="3143248"/>
            <a:ext cx="5715040" cy="107157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Нарушение Порядка ведения бюджетного </a:t>
            </a:r>
          </a:p>
          <a:p>
            <a:pPr algn="ctr"/>
            <a:r>
              <a:rPr lang="ru-RU" i="1" dirty="0" smtClean="0"/>
              <a:t>(бухгалтерского) учета и представления бюджетной </a:t>
            </a:r>
          </a:p>
          <a:p>
            <a:pPr algn="ctr"/>
            <a:r>
              <a:rPr lang="ru-RU" i="1" dirty="0" smtClean="0"/>
              <a:t>(бухгалтерской) отчетности </a:t>
            </a:r>
            <a:r>
              <a:rPr lang="ru-RU" sz="2000" i="1" dirty="0" smtClean="0"/>
              <a:t>– </a:t>
            </a:r>
            <a:r>
              <a:rPr lang="ru-RU" sz="2000" b="1" i="1" dirty="0" smtClean="0"/>
              <a:t>903,2 тыс. руб.</a:t>
            </a:r>
            <a:endParaRPr lang="ru-RU" sz="2000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214678" y="4500570"/>
            <a:ext cx="2500330" cy="15001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Нарушения порядка </a:t>
            </a:r>
          </a:p>
          <a:p>
            <a:pPr algn="ctr"/>
            <a:r>
              <a:rPr lang="ru-RU" i="1" dirty="0" smtClean="0"/>
              <a:t>ведения бюджетного </a:t>
            </a:r>
          </a:p>
          <a:p>
            <a:pPr algn="ctr"/>
            <a:r>
              <a:rPr lang="ru-RU" i="1" dirty="0" smtClean="0"/>
              <a:t>(бухгалтерского)  учета </a:t>
            </a:r>
          </a:p>
          <a:p>
            <a:pPr algn="ctr"/>
            <a:r>
              <a:rPr lang="ru-RU" sz="2000" b="1" i="1" dirty="0" smtClean="0"/>
              <a:t>- 510,8 тыс. руб.</a:t>
            </a:r>
            <a:endParaRPr lang="ru-RU" sz="2000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786446" y="4500570"/>
            <a:ext cx="3143272" cy="15001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Нарушения порядка </a:t>
            </a:r>
          </a:p>
          <a:p>
            <a:pPr algn="ctr"/>
            <a:r>
              <a:rPr lang="ru-RU" i="1" dirty="0" smtClean="0"/>
              <a:t>составления и представления </a:t>
            </a:r>
          </a:p>
          <a:p>
            <a:pPr algn="ctr"/>
            <a:r>
              <a:rPr lang="ru-RU" i="1" dirty="0" smtClean="0"/>
              <a:t>бюджетной </a:t>
            </a:r>
          </a:p>
          <a:p>
            <a:pPr algn="ctr"/>
            <a:r>
              <a:rPr lang="ru-RU" i="1" dirty="0" smtClean="0"/>
              <a:t>(бухгалтерской) отчетности</a:t>
            </a:r>
          </a:p>
          <a:p>
            <a:pPr algn="ctr"/>
            <a:r>
              <a:rPr lang="ru-RU" sz="2000" b="1" i="1" dirty="0" smtClean="0"/>
              <a:t>- 392,4 тыс. руб.</a:t>
            </a:r>
            <a:endParaRPr lang="ru-RU" sz="2000" dirty="0"/>
          </a:p>
        </p:txBody>
      </p:sp>
      <p:sp>
        <p:nvSpPr>
          <p:cNvPr id="24" name="Стрелка влево 23"/>
          <p:cNvSpPr/>
          <p:nvPr/>
        </p:nvSpPr>
        <p:spPr>
          <a:xfrm rot="18519190">
            <a:off x="913939" y="2551366"/>
            <a:ext cx="978408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лево 24"/>
          <p:cNvSpPr/>
          <p:nvPr/>
        </p:nvSpPr>
        <p:spPr>
          <a:xfrm rot="14561814">
            <a:off x="3492093" y="2521977"/>
            <a:ext cx="826365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9" name="AutoShape 9"/>
          <p:cNvSpPr>
            <a:spLocks noChangeArrowheads="1"/>
          </p:cNvSpPr>
          <p:nvPr/>
        </p:nvSpPr>
        <p:spPr bwMode="auto">
          <a:xfrm>
            <a:off x="1500166" y="1857364"/>
            <a:ext cx="2971800" cy="6271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Финансовых нарушений</a:t>
            </a:r>
          </a:p>
          <a:p>
            <a:pPr algn="ctr"/>
            <a:r>
              <a:rPr lang="ru-RU" sz="2000" b="1" dirty="0" smtClean="0"/>
              <a:t>6,7 млн. руб.</a:t>
            </a:r>
            <a:endParaRPr lang="ru-RU" sz="20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42976" y="6143644"/>
            <a:ext cx="6929486" cy="57150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Устранено финансовых </a:t>
            </a:r>
            <a:r>
              <a:rPr lang="ru-RU" dirty="0"/>
              <a:t>нарушений</a:t>
            </a:r>
          </a:p>
          <a:p>
            <a:pPr algn="ctr"/>
            <a:r>
              <a:rPr lang="ru-RU" sz="2000" b="1" dirty="0" smtClean="0"/>
              <a:t>849,1 тыс. руб.</a:t>
            </a:r>
            <a:endParaRPr lang="ru-RU" sz="2000" b="1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929190" y="1142984"/>
            <a:ext cx="3429024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Объем проверенных </a:t>
            </a:r>
          </a:p>
          <a:p>
            <a:pPr algn="ctr"/>
            <a:r>
              <a:rPr lang="ru-RU" dirty="0" smtClean="0"/>
              <a:t>средств – </a:t>
            </a:r>
            <a:r>
              <a:rPr lang="ru-RU" sz="2000" b="1" dirty="0" smtClean="0"/>
              <a:t>90,4 млн. руб.</a:t>
            </a:r>
            <a:endParaRPr lang="ru-RU" sz="2000" b="1" dirty="0"/>
          </a:p>
        </p:txBody>
      </p:sp>
      <p:sp>
        <p:nvSpPr>
          <p:cNvPr id="27" name="Стрелка влево 26"/>
          <p:cNvSpPr/>
          <p:nvPr/>
        </p:nvSpPr>
        <p:spPr>
          <a:xfrm rot="10800000">
            <a:off x="4429124" y="1214422"/>
            <a:ext cx="549780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4475383" y="4097121"/>
            <a:ext cx="249239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7190027" y="4097121"/>
            <a:ext cx="249239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ИТОГИ КОНТРОЛЬНО-РЕВИЗИОННОЙ ДЕЯТЕЛЬНОСТИ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ФИНАНСОВОГО УПРАВЛЕНИЯ АДМИНИСТРАЦИИ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ГОРОДА-КУРОРТА  ЖЕЛЕЗНОВОДСКА СТАВРОПОЛЬСКОГО КРАЯ                            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2019 году                                                                        </a:t>
            </a:r>
            <a:endParaRPr lang="ru-RU" alt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072462" y="1"/>
            <a:ext cx="1071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№14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8892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Спасибо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500034" y="2285992"/>
            <a:ext cx="2143140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>
              <a:defRPr/>
            </a:pPr>
            <a:r>
              <a:rPr lang="ru-RU" b="1" dirty="0" smtClean="0"/>
              <a:t>1 416,7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1 499,2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>
              <a:defRPr/>
            </a:pPr>
            <a:r>
              <a:rPr lang="ru-RU" b="1" dirty="0" smtClean="0"/>
              <a:t>Дефицит</a:t>
            </a:r>
          </a:p>
          <a:p>
            <a:pPr algn="ctr" defTabSz="1028700">
              <a:defRPr/>
            </a:pPr>
            <a:r>
              <a:rPr lang="ru-RU" b="1" dirty="0" smtClean="0"/>
              <a:t>82,5</a:t>
            </a:r>
            <a:endParaRPr lang="ru-RU" b="1" dirty="0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785786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u="sng" dirty="0" smtClean="0"/>
              <a:t>2017 </a:t>
            </a:r>
            <a:r>
              <a:rPr lang="ru-RU" sz="2000" b="1" u="sng" dirty="0"/>
              <a:t>год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3643306" y="228599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99,2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786182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u="sng" dirty="0" smtClean="0"/>
              <a:t>2018 </a:t>
            </a:r>
            <a:r>
              <a:rPr lang="ru-RU" sz="2000" b="1" u="sng" dirty="0"/>
              <a:t>год</a:t>
            </a: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6572264" y="2285992"/>
            <a:ext cx="2071702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1 416,8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1 499,2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Дефицит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82,4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715140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u="sng" dirty="0" smtClean="0"/>
              <a:t>2019 </a:t>
            </a:r>
            <a:r>
              <a:rPr lang="ru-RU" sz="2000" b="1" u="sng" dirty="0"/>
              <a:t>год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457200" y="274638"/>
            <a:ext cx="8258204" cy="12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F5C6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ОСНОВНЫХ ПАРАМЕТРОВ БЮДЖЕТА ГОРОДА-КУРОРТА ЖЕЛЕЗНОВОДСКА СТАВРОПОЛЬСКОГО КРАЯ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2017-2019 годах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1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59266" y="227687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>
              <a:defRPr/>
            </a:pPr>
            <a:r>
              <a:rPr lang="ru-RU" b="1" dirty="0" smtClean="0"/>
              <a:t>1 701,8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1 620,6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>
              <a:defRPr/>
            </a:pPr>
            <a:r>
              <a:rPr lang="ru-RU" b="1" dirty="0" err="1" smtClean="0"/>
              <a:t>Профицит</a:t>
            </a:r>
            <a:endParaRPr lang="ru-RU" b="1" dirty="0" smtClean="0"/>
          </a:p>
          <a:p>
            <a:pPr algn="ctr" defTabSz="1028700">
              <a:defRPr/>
            </a:pPr>
            <a:r>
              <a:rPr lang="ru-RU" b="1" dirty="0" smtClean="0"/>
              <a:t>81,2</a:t>
            </a:r>
            <a:endParaRPr lang="ru-RU" b="1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43702" y="2285992"/>
            <a:ext cx="2071702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1 795,5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1 793,7</a:t>
            </a:r>
          </a:p>
          <a:p>
            <a:pPr algn="ctr" defTabSz="1028700">
              <a:defRPr/>
            </a:pPr>
            <a:endParaRPr lang="ru-RU" b="1" dirty="0" smtClean="0"/>
          </a:p>
          <a:p>
            <a:pPr algn="ctr" defTabSz="1028700">
              <a:defRPr/>
            </a:pPr>
            <a:r>
              <a:rPr lang="ru-RU" b="1" dirty="0" err="1" smtClean="0"/>
              <a:t>Профицит</a:t>
            </a:r>
            <a:endParaRPr lang="ru-RU" b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1,8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47290" y="1357298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21098750">
            <a:off x="2161794" y="3090520"/>
            <a:ext cx="1804755" cy="384896"/>
          </a:xfrm>
          <a:prstGeom prst="notched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285,1</a:t>
            </a: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21083189">
            <a:off x="2090356" y="4019214"/>
            <a:ext cx="1804755" cy="384896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121,4</a:t>
            </a:r>
            <a:endParaRPr lang="ru-RU" dirty="0"/>
          </a:p>
        </p:txBody>
      </p:sp>
      <p:sp>
        <p:nvSpPr>
          <p:cNvPr id="25" name="Стрелка вправо с вырезом 24"/>
          <p:cNvSpPr/>
          <p:nvPr/>
        </p:nvSpPr>
        <p:spPr>
          <a:xfrm rot="21098750">
            <a:off x="5233328" y="3200876"/>
            <a:ext cx="1804755" cy="384896"/>
          </a:xfrm>
          <a:prstGeom prst="notched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93,7</a:t>
            </a:r>
            <a:endParaRPr lang="ru-RU" dirty="0"/>
          </a:p>
        </p:txBody>
      </p:sp>
      <p:sp>
        <p:nvSpPr>
          <p:cNvPr id="26" name="Стрелка вправо с вырезом 25"/>
          <p:cNvSpPr/>
          <p:nvPr/>
        </p:nvSpPr>
        <p:spPr>
          <a:xfrm rot="21083189">
            <a:off x="5305025" y="4062043"/>
            <a:ext cx="1804755" cy="384896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173,1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1429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Динамика основных налоговых поступлений </a:t>
            </a:r>
          </a:p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бюджет города за последние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106272" y="1857364"/>
          <a:ext cx="9250272" cy="530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68344" y="1340768"/>
            <a:ext cx="1126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84368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2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11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830997"/>
          </a:xfrm>
          <a:prstGeom prst="rect">
            <a:avLst/>
          </a:prstGeom>
          <a:solidFill>
            <a:srgbClr val="FFFF99">
              <a:alpha val="784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неналоговых поступлений </a:t>
            </a:r>
          </a:p>
          <a:p>
            <a:pPr algn="ctr"/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бюджет города Железноводска в 2019 году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3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12088" y="1371600"/>
            <a:ext cx="1331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млн. руб.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232" y="34290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73,2</a:t>
            </a:r>
            <a:endParaRPr lang="ru-RU" sz="2400" dirty="0"/>
          </a:p>
        </p:txBody>
      </p:sp>
      <p:pic>
        <p:nvPicPr>
          <p:cNvPr id="10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0" y="332656"/>
            <a:ext cx="885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БЕЗВОЗМЕЗДНЫХ ПОСТУПЛЕНИЙ                                                             В БЮДЖЕТ ГОРОДА-КУРОРТА </a:t>
            </a:r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           СТАВРОПОЛЬСКОГО КРАЯ в 2019 году</a:t>
            </a:r>
            <a:endParaRPr lang="ru-RU" alt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/>
          </p:nvPr>
        </p:nvGraphicFramePr>
        <p:xfrm>
          <a:off x="30163" y="1500188"/>
          <a:ext cx="9113837" cy="4829175"/>
        </p:xfrm>
        <a:graphic>
          <a:graphicData uri="http://schemas.openxmlformats.org/presentationml/2006/ole">
            <p:oleObj spid="_x0000_s3074" name="Worksheet" r:id="rId4" imgW="7172280" imgH="3800475" progId="Excel.Sheet.8">
              <p:embed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812088" y="1371600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в процентах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4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3079" name="Picture 8" descr="84976d6d2eed3df7d7e91b806c40b0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2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20" y="214290"/>
            <a:ext cx="8643998" cy="135732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eaLnBrk="1" hangingPunct="1">
              <a:lnSpc>
                <a:spcPts val="3000"/>
              </a:lnSpc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Удельный вес социально-значимых расходов в общем объеме расходов бюджета города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65338" y="5072074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6600"/>
              </a:gs>
              <a:gs pos="50000">
                <a:srgbClr val="FFBC8F"/>
              </a:gs>
              <a:gs pos="100000">
                <a:srgbClr val="FF66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latin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</a:rPr>
              <a:t>793,7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71973" y="5365756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50000">
                <a:srgbClr val="E39175"/>
              </a:gs>
              <a:gs pos="100000">
                <a:srgbClr val="CC33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429388" y="5135582"/>
            <a:ext cx="2160588" cy="936624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6600"/>
              </a:gs>
              <a:gs pos="50000">
                <a:srgbClr val="FFBB8D"/>
              </a:gs>
              <a:gs pos="100000">
                <a:srgbClr val="FF66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850,4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76375" y="1628775"/>
            <a:ext cx="3024188" cy="369332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Всего расходы </a:t>
            </a:r>
            <a:r>
              <a:rPr lang="ru-RU" b="1" dirty="0" smtClean="0">
                <a:latin typeface="Times New Roman" pitchFamily="18" charset="0"/>
              </a:rPr>
              <a:t>бюджета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1453" y="1643050"/>
            <a:ext cx="3892547" cy="646331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в том числе </a:t>
            </a:r>
            <a:r>
              <a:rPr lang="ru-RU" b="1" dirty="0" smtClean="0">
                <a:latin typeface="Times New Roman" pitchFamily="18" charset="0"/>
              </a:rPr>
              <a:t>социально-значимые расходы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5759" y="5365756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72039" y="5508632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47,4 </a:t>
            </a:r>
            <a:r>
              <a:rPr lang="ru-RU" sz="2000" b="1" dirty="0"/>
              <a:t>%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8596" y="2928934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2017 </a:t>
            </a:r>
            <a:r>
              <a:rPr lang="ru-RU" sz="20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0034" y="4214818"/>
            <a:ext cx="1152525" cy="400110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2018 год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928794" y="2643182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66CC"/>
              </a:gs>
              <a:gs pos="50000">
                <a:srgbClr val="FF99FF"/>
              </a:gs>
              <a:gs pos="100000">
                <a:srgbClr val="FF339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1 499,2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000232" y="3857628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33CC"/>
              </a:gs>
              <a:gs pos="50000">
                <a:srgbClr val="00B0F0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1 620,6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29388" y="2571744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66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748,1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429388" y="3857628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33CC"/>
              </a:gs>
              <a:gs pos="50000">
                <a:srgbClr val="00B0F0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810,7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86248" y="2857496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4286248" y="4143380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50000">
                <a:srgbClr val="00B0F0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786314" y="3000372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49,9 %</a:t>
            </a:r>
            <a:endParaRPr lang="ru-RU" sz="2000" b="1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786314" y="4286256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50,0%</a:t>
            </a:r>
            <a:endParaRPr lang="ru-RU" sz="2000" b="1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850187" y="1268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млн. </a:t>
            </a:r>
            <a:r>
              <a:rPr lang="ru-RU" sz="1600" b="1" i="1" dirty="0" smtClean="0">
                <a:latin typeface="Times New Roman" pitchFamily="18" charset="0"/>
              </a:rPr>
              <a:t>рублей</a:t>
            </a:r>
            <a:endParaRPr lang="ru-RU" sz="1600" b="1" i="1" dirty="0">
              <a:latin typeface="Times New Roman" pitchFamily="18" charset="0"/>
            </a:endParaRPr>
          </a:p>
        </p:txBody>
      </p:sp>
      <p:pic>
        <p:nvPicPr>
          <p:cNvPr id="28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5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Средний уровень заработной платы по отдельным категориям работников бюджетной сферы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1" y="1214423"/>
          <a:ext cx="8715437" cy="55818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14909"/>
                <a:gridCol w="2286016"/>
                <a:gridCol w="1714512"/>
              </a:tblGrid>
              <a:tr h="1578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Категории работников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Запланированный уровень средней заработной платы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Достигнутый уровень средней заработной платы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92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22 428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23 860,76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работники дошкольных образовательных учреждений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22 284,17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23 460,63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24 603,67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24 701,16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5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Работники учреждений культуры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23 434,94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23 610,10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2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детей в сфере культуры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24 603,67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24 611,40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6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Софинансирование субсидий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40352" y="98072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12360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№7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397000"/>
          <a:ext cx="8929718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5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верх стрелка 12"/>
          <p:cNvSpPr/>
          <p:nvPr/>
        </p:nvSpPr>
        <p:spPr>
          <a:xfrm rot="1635812">
            <a:off x="4345095" y="1655606"/>
            <a:ext cx="2112778" cy="769303"/>
          </a:xfrm>
          <a:prstGeom prst="curved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-156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137647">
            <a:off x="1611930" y="1818905"/>
            <a:ext cx="2303692" cy="973426"/>
          </a:xfrm>
          <a:prstGeom prst="curved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+245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285984" y="5572140"/>
            <a:ext cx="1643074" cy="428628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+1</a:t>
            </a:r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286248" y="5572140"/>
            <a:ext cx="1571636" cy="35719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-8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8929718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Расходы бюджета 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 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в разрезе муниципальных программ и непрограммных  направлений деятельности в 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2017 -2019 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годах</a:t>
            </a:r>
          </a:p>
        </p:txBody>
      </p:sp>
      <p:pic>
        <p:nvPicPr>
          <p:cNvPr id="29699" name="Picture 4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№8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4171920" y="2133600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</a:t>
            </a:r>
            <a:r>
              <a:rPr lang="en-US" sz="2000" b="1" dirty="0" smtClean="0"/>
              <a:t>522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4171920" y="3643314"/>
            <a:ext cx="1447800" cy="9096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dirty="0" smtClean="0"/>
              <a:t>99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05" name="AutoShape 11"/>
          <p:cNvSpPr>
            <a:spLocks/>
          </p:cNvSpPr>
          <p:nvPr/>
        </p:nvSpPr>
        <p:spPr bwMode="auto">
          <a:xfrm>
            <a:off x="3867120" y="21336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6" name="AutoShape 12"/>
          <p:cNvSpPr>
            <a:spLocks/>
          </p:cNvSpPr>
          <p:nvPr/>
        </p:nvSpPr>
        <p:spPr bwMode="auto">
          <a:xfrm>
            <a:off x="3867120" y="388620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3009880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</a:t>
            </a:r>
            <a:r>
              <a:rPr lang="en-US" sz="1600" b="1" dirty="0" smtClean="0"/>
              <a:t>3</a:t>
            </a:r>
            <a:r>
              <a:rPr lang="ru-RU" sz="1600" b="1" dirty="0" smtClean="0"/>
              <a:t>,</a:t>
            </a:r>
            <a:r>
              <a:rPr lang="en-US" sz="1600" b="1" dirty="0" smtClean="0"/>
              <a:t>9</a:t>
            </a:r>
            <a:r>
              <a:rPr lang="ru-RU" sz="1600" b="1" dirty="0" smtClean="0"/>
              <a:t> </a:t>
            </a:r>
            <a:r>
              <a:rPr lang="ru-RU" sz="1600" b="1" dirty="0"/>
              <a:t>%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3009880" y="3929066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smtClean="0"/>
              <a:t>6</a:t>
            </a:r>
            <a:r>
              <a:rPr lang="ru-RU" sz="1600" b="1" dirty="0" smtClean="0"/>
              <a:t>,</a:t>
            </a:r>
            <a:r>
              <a:rPr lang="en-US" sz="1600" b="1" dirty="0" smtClean="0"/>
              <a:t>1%</a:t>
            </a:r>
            <a:endParaRPr lang="ru-RU" sz="1600" b="1" dirty="0"/>
          </a:p>
        </p:txBody>
      </p:sp>
      <p:sp>
        <p:nvSpPr>
          <p:cNvPr id="29711" name="Содержимое 5"/>
          <p:cNvSpPr>
            <a:spLocks/>
          </p:cNvSpPr>
          <p:nvPr/>
        </p:nvSpPr>
        <p:spPr bwMode="auto">
          <a:xfrm>
            <a:off x="7181880" y="1447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2" name="Содержимое 5"/>
          <p:cNvSpPr>
            <a:spLocks/>
          </p:cNvSpPr>
          <p:nvPr/>
        </p:nvSpPr>
        <p:spPr bwMode="auto">
          <a:xfrm>
            <a:off x="1438244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3" name="AutoShape 23"/>
          <p:cNvSpPr>
            <a:spLocks noChangeArrowheads="1"/>
          </p:cNvSpPr>
          <p:nvPr/>
        </p:nvSpPr>
        <p:spPr bwMode="auto">
          <a:xfrm>
            <a:off x="7072330" y="2000240"/>
            <a:ext cx="1447800" cy="142876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1 655</a:t>
            </a:r>
            <a:r>
              <a:rPr lang="en-US" sz="2000" b="1" dirty="0" smtClean="0"/>
              <a:t>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52" name="AutoShape 24"/>
          <p:cNvSpPr>
            <a:spLocks noChangeArrowheads="1"/>
          </p:cNvSpPr>
          <p:nvPr/>
        </p:nvSpPr>
        <p:spPr bwMode="auto">
          <a:xfrm>
            <a:off x="7072330" y="3571876"/>
            <a:ext cx="1447800" cy="981076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139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6724680" y="22098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5795962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92,3 </a:t>
            </a:r>
            <a:r>
              <a:rPr lang="ru-RU" sz="1600" b="1" dirty="0"/>
              <a:t>%</a:t>
            </a:r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6800880" y="388620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5886480" y="3962400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7,7%</a:t>
            </a:r>
            <a:endParaRPr lang="ru-RU" sz="1600" b="1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1438244" y="2143116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/>
              <a:t>1 419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" name="AutoShape 11"/>
          <p:cNvSpPr>
            <a:spLocks/>
          </p:cNvSpPr>
          <p:nvPr/>
        </p:nvSpPr>
        <p:spPr bwMode="auto">
          <a:xfrm>
            <a:off x="1152492" y="2214554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23798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</a:t>
            </a:r>
            <a:r>
              <a:rPr lang="en-US" sz="1600" b="1" dirty="0" smtClean="0"/>
              <a:t>4</a:t>
            </a:r>
            <a:r>
              <a:rPr lang="ru-RU" sz="1600" b="1" dirty="0" smtClean="0"/>
              <a:t>,</a:t>
            </a:r>
            <a:r>
              <a:rPr lang="en-US" sz="1600" b="1" dirty="0" smtClean="0"/>
              <a:t>7</a:t>
            </a:r>
            <a:r>
              <a:rPr lang="ru-RU" sz="1600" b="1" dirty="0" smtClean="0"/>
              <a:t> </a:t>
            </a:r>
            <a:r>
              <a:rPr lang="ru-RU" sz="1600" b="1" dirty="0"/>
              <a:t>%</a:t>
            </a:r>
          </a:p>
        </p:txBody>
      </p:sp>
      <p:sp>
        <p:nvSpPr>
          <p:cNvPr id="24" name="Содержимое 5"/>
          <p:cNvSpPr>
            <a:spLocks/>
          </p:cNvSpPr>
          <p:nvPr/>
        </p:nvSpPr>
        <p:spPr bwMode="auto">
          <a:xfrm>
            <a:off x="4081450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438244" y="3714752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8</a:t>
            </a:r>
            <a:r>
              <a:rPr lang="en-US" sz="2000" b="1" dirty="0" smtClean="0"/>
              <a:t>0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1152492" y="3929066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5236" y="4000504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smtClean="0"/>
              <a:t>5</a:t>
            </a:r>
            <a:r>
              <a:rPr lang="ru-RU" sz="1600" b="1" dirty="0" smtClean="0"/>
              <a:t>,</a:t>
            </a:r>
            <a:r>
              <a:rPr lang="en-US" sz="1600" b="1" dirty="0" smtClean="0"/>
              <a:t>3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1571604" y="5072074"/>
            <a:ext cx="6715172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/>
              <a:t>Муниципальные программы</a:t>
            </a:r>
            <a:endParaRPr lang="ru-RU" sz="2400" b="1" dirty="0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571604" y="5929330"/>
            <a:ext cx="6786610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/>
              <a:t>Непрограммные направления</a:t>
            </a:r>
            <a:endParaRPr lang="ru-RU" sz="24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640</Words>
  <Application>Microsoft Office PowerPoint</Application>
  <PresentationFormat>Экран (4:3)</PresentationFormat>
  <Paragraphs>218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Worksheet</vt:lpstr>
      <vt:lpstr>ОТЧЕТ ОБ ИСПОЛНЕНИИ  БЮДЖЕТА ГОРОДА-КУРОРТА  ЖЕЛЕЗНОВОДСКА  СТАВРОПОЛЬСКОГО КРАЯ  ЗА 2019 ГОД </vt:lpstr>
      <vt:lpstr>Слайд 2</vt:lpstr>
      <vt:lpstr>Слайд 3</vt:lpstr>
      <vt:lpstr>Слайд 4</vt:lpstr>
      <vt:lpstr>Слайд 5</vt:lpstr>
      <vt:lpstr>Удельный вес социально-значимых расходов в общем объеме расходов бюджета города</vt:lpstr>
      <vt:lpstr>Слайд 7</vt:lpstr>
      <vt:lpstr>Слайд 8</vt:lpstr>
      <vt:lpstr>Слайд 9</vt:lpstr>
      <vt:lpstr>Слайд 10</vt:lpstr>
      <vt:lpstr>Слайд 11</vt:lpstr>
      <vt:lpstr>КАССОВОЕ ИСПОЛНЕНИЕ  И СТРУКТУРА ДОРОЖНОГО ФОНДА ГОРОДА-КУРОРТА ЖЕЛЕЗНОВОДСКА СТАВРОПОЛЬСКОГО КРАЯ   ЗА 2019 ГОД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ГОРОДА-КУРОРТА  ЖЕЛЕЗНОВОДСКА  СТАВРОПОЛЬСКОГО КРАЯ ЗА 2016 ГОД</dc:title>
  <dc:creator>ZhDoOV</dc:creator>
  <cp:lastModifiedBy>ZhKuMa</cp:lastModifiedBy>
  <cp:revision>294</cp:revision>
  <dcterms:created xsi:type="dcterms:W3CDTF">2018-06-06T11:44:10Z</dcterms:created>
  <dcterms:modified xsi:type="dcterms:W3CDTF">2020-06-01T12:58:49Z</dcterms:modified>
</cp:coreProperties>
</file>