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2" r:id="rId2"/>
    <p:sldId id="276" r:id="rId3"/>
    <p:sldId id="256" r:id="rId4"/>
    <p:sldId id="277" r:id="rId5"/>
    <p:sldId id="279" r:id="rId6"/>
    <p:sldId id="273" r:id="rId7"/>
    <p:sldId id="275" r:id="rId8"/>
    <p:sldId id="280" r:id="rId9"/>
    <p:sldId id="278" r:id="rId10"/>
    <p:sldId id="285" r:id="rId11"/>
    <p:sldId id="259" r:id="rId12"/>
    <p:sldId id="281" r:id="rId13"/>
    <p:sldId id="290" r:id="rId14"/>
    <p:sldId id="274" r:id="rId15"/>
    <p:sldId id="260" r:id="rId16"/>
    <p:sldId id="269" r:id="rId17"/>
    <p:sldId id="261" r:id="rId18"/>
    <p:sldId id="263" r:id="rId19"/>
    <p:sldId id="262" r:id="rId20"/>
    <p:sldId id="264" r:id="rId21"/>
    <p:sldId id="265" r:id="rId22"/>
    <p:sldId id="266" r:id="rId23"/>
    <p:sldId id="267" r:id="rId24"/>
    <p:sldId id="268" r:id="rId25"/>
    <p:sldId id="257" r:id="rId26"/>
    <p:sldId id="284" r:id="rId27"/>
    <p:sldId id="286" r:id="rId28"/>
    <p:sldId id="287" r:id="rId29"/>
    <p:sldId id="288" r:id="rId30"/>
    <p:sldId id="289" r:id="rId31"/>
    <p:sldId id="271" r:id="rId32"/>
    <p:sldId id="258" r:id="rId33"/>
    <p:sldId id="283" r:id="rId34"/>
    <p:sldId id="270" r:id="rId35"/>
    <p:sldId id="282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8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1" y="5037663"/>
            <a:ext cx="551167" cy="279400"/>
          </a:xfrm>
        </p:spPr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42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2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74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900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248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00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410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839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2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6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2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1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9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85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51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01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88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2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2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8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3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87E3EE-C5FB-4157-991B-4BBBCD868C04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B8C61D-4EE5-4A1E-9BE4-0C24A0152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85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uh-zabava.ru/les/" TargetMode="External"/><Relationship Id="rId7" Type="http://schemas.openxmlformats.org/officeDocument/2006/relationships/hyperlink" Target="https://uh-zabava.ru/page430/" TargetMode="External"/><Relationship Id="rId2" Type="http://schemas.openxmlformats.org/officeDocument/2006/relationships/hyperlink" Target="https://uh-zabava.ru/about/bezopasnostj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h-zabava.ru/fantasy/" TargetMode="External"/><Relationship Id="rId5" Type="http://schemas.openxmlformats.org/officeDocument/2006/relationships/hyperlink" Target="https://uh-zabava.ru/page431/" TargetMode="External"/><Relationship Id="rId4" Type="http://schemas.openxmlformats.org/officeDocument/2006/relationships/hyperlink" Target="https://uh-zabava.ru/page432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2864" y="1663547"/>
            <a:ext cx="7378782" cy="462708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/>
              <a:t>КОНЦЕПЦИЯ БЛАГОУСТРОЙСТВА ПАРКА  </a:t>
            </a:r>
            <a:r>
              <a:rPr lang="ru-RU" sz="5600" dirty="0" smtClean="0"/>
              <a:t>                                                                                            г. ЖЕЛЕЗНОВОДСК  п. ИНОЗЕМЦЕВО ул. СВЕРДЛОВА 15 </a:t>
            </a:r>
          </a:p>
          <a:p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6" y="2299063"/>
            <a:ext cx="6662058" cy="30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2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8" y="627961"/>
            <a:ext cx="10675345" cy="55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4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27115"/>
            <a:ext cx="3718455" cy="1079653"/>
          </a:xfrm>
        </p:spPr>
        <p:txBody>
          <a:bodyPr>
            <a:normAutofit/>
          </a:bodyPr>
          <a:lstStyle/>
          <a:p>
            <a:r>
              <a:rPr lang="ru-RU" dirty="0" smtClean="0"/>
              <a:t>ПОКРЫТИЯ ДЛЯ ПЛОЩАДОК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38" y="2424976"/>
            <a:ext cx="4087257" cy="365058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СЭНДВИЧ – ГУМИБО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94" y="727114"/>
            <a:ext cx="6132148" cy="2566930"/>
          </a:xfrm>
          <a:prstGeom prst="rect">
            <a:avLst/>
          </a:prstGeom>
        </p:spPr>
      </p:pic>
      <p:pic>
        <p:nvPicPr>
          <p:cNvPr id="1026" name="Picture 2" descr="https://sc02.alicdn.com/kf/HLB1iUMbUmrqK1RjSZK9760yypXaR/artificial-gross-for-gym-flooring-synthetic-artific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89" y="3294044"/>
            <a:ext cx="4400161" cy="289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93" y="597528"/>
            <a:ext cx="9699171" cy="56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2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123557"/>
            <a:ext cx="11215171" cy="63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9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6" y="616946"/>
            <a:ext cx="10598227" cy="5629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38132"/>
            <a:ext cx="3718455" cy="67202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ВХОДНАЯ ГРУППА </a:t>
            </a:r>
            <a:br>
              <a:rPr lang="ru-RU" b="1" dirty="0" smtClean="0"/>
            </a:br>
            <a:r>
              <a:rPr lang="ru-RU" b="1" dirty="0" smtClean="0"/>
              <a:t>СКАЛОДРОМ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66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82200"/>
            <a:ext cx="3718455" cy="826265"/>
          </a:xfrm>
        </p:spPr>
        <p:txBody>
          <a:bodyPr/>
          <a:lstStyle/>
          <a:p>
            <a:r>
              <a:rPr lang="ru-RU" dirty="0" smtClean="0"/>
              <a:t>СПОРТИВНО -ИГРОВАЯ ЗОНА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92" y="2370791"/>
            <a:ext cx="4090692" cy="38757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81" y="782200"/>
            <a:ext cx="5971143" cy="53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78" y="731008"/>
            <a:ext cx="7105879" cy="537623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8" y="2196249"/>
            <a:ext cx="3568583" cy="391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66" y="731006"/>
            <a:ext cx="3944112" cy="2090928"/>
          </a:xfrm>
        </p:spPr>
      </p:pic>
    </p:spTree>
    <p:extLst>
      <p:ext uri="{BB962C8B-B14F-4D97-AF65-F5344CB8AC3E}">
        <p14:creationId xmlns:p14="http://schemas.microsoft.com/office/powerpoint/2010/main" val="25238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6" y="716096"/>
            <a:ext cx="10521109" cy="55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804233"/>
            <a:ext cx="3718455" cy="638979"/>
          </a:xfrm>
        </p:spPr>
        <p:txBody>
          <a:bodyPr/>
          <a:lstStyle/>
          <a:p>
            <a:r>
              <a:rPr lang="ru-RU" dirty="0" smtClean="0"/>
              <a:t>КОМПЛЕКТОВАНИЕ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3325028"/>
            <a:ext cx="4200525" cy="28003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68" y="672031"/>
            <a:ext cx="5838941" cy="545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672029"/>
            <a:ext cx="4200525" cy="251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6" y="672030"/>
            <a:ext cx="10521109" cy="55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00891"/>
            <a:ext cx="9601196" cy="5878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Ситуационный план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6" y="1188720"/>
            <a:ext cx="8347165" cy="5159829"/>
          </a:xfrm>
        </p:spPr>
      </p:pic>
    </p:spTree>
    <p:extLst>
      <p:ext uri="{BB962C8B-B14F-4D97-AF65-F5344CB8AC3E}">
        <p14:creationId xmlns:p14="http://schemas.microsoft.com/office/powerpoint/2010/main" val="996601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425" y="661013"/>
            <a:ext cx="3718455" cy="6389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«Кабинет под открытым небом» АМФИТЕАТР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4" y="1438110"/>
            <a:ext cx="3718455" cy="44439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05" y="661013"/>
            <a:ext cx="4347122" cy="3252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14" y="3437264"/>
            <a:ext cx="4212626" cy="27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6" y="738130"/>
            <a:ext cx="10466024" cy="54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16098"/>
            <a:ext cx="3718455" cy="848299"/>
          </a:xfrm>
        </p:spPr>
        <p:txBody>
          <a:bodyPr/>
          <a:lstStyle/>
          <a:p>
            <a:r>
              <a:rPr lang="ru-RU" dirty="0" smtClean="0"/>
              <a:t>ДЕТСКИЕ ИГРОВЫЕ ПЛОЩАДКИ 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8" y="1564397"/>
            <a:ext cx="3456940" cy="236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59" y="3200383"/>
            <a:ext cx="2280920" cy="248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1" y="5201901"/>
            <a:ext cx="6257581" cy="96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55" y="766965"/>
            <a:ext cx="2331474" cy="45169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716098"/>
            <a:ext cx="4263528" cy="53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94" y="627963"/>
            <a:ext cx="9364337" cy="55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4" y="672031"/>
            <a:ext cx="10510091" cy="55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5" y="672029"/>
            <a:ext cx="10693706" cy="55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77" y="650739"/>
            <a:ext cx="4505899" cy="5507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80" y="650738"/>
            <a:ext cx="4277471" cy="55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5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3" y="644545"/>
            <a:ext cx="4026264" cy="556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2" y="644545"/>
            <a:ext cx="4439740" cy="5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7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7" y="683045"/>
            <a:ext cx="3944722" cy="5563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75" y="683045"/>
            <a:ext cx="4388329" cy="55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9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34" y="644200"/>
            <a:ext cx="4600575" cy="5613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16" y="2961902"/>
            <a:ext cx="45815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9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58" y="705079"/>
            <a:ext cx="8923662" cy="55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69" y="649996"/>
            <a:ext cx="5469466" cy="5563518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Группа Компаний «ЗАБАВА»</a:t>
            </a:r>
            <a:endParaRPr lang="ru-RU" dirty="0"/>
          </a:p>
          <a:p>
            <a:r>
              <a:rPr lang="ru-RU" dirty="0"/>
              <a:t>– один из ведущих производителей развивающих детских городков и игровых площадок, а так же надёжных уличных тренажеров и архитектурных форм (МАФ). Мы считаем, что здоровье нации в будущем зависит от здоровья детей сегодня. Внести свой вклад в духовное и физическое воспитание детей – вот наша главная цель</a:t>
            </a:r>
            <a:r>
              <a:rPr lang="ru-RU" dirty="0" smtClean="0"/>
              <a:t>!</a:t>
            </a:r>
            <a:endParaRPr lang="ru-RU" dirty="0"/>
          </a:p>
          <a:p>
            <a:r>
              <a:rPr lang="ru-RU" dirty="0"/>
              <a:t>Учитывая острую необходимость в улучшении ситуации с организацией детского досуга, Группа Компаний посчитала своей главной задачей производство и поставку на рынок России обучающего и развивающего игрового и спортивного детского оборудования высокого качества с максимальным уровнем безопасности.</a:t>
            </a:r>
          </a:p>
          <a:p>
            <a:r>
              <a:rPr lang="ru-RU" dirty="0"/>
              <a:t>Детские игровые площадки от ГК «Забава» комплектуются различным игровыми и спортивными элементами, предназначенными для детей различных возрастных групп, для малышей от 1 до 7 лет предназначены песочницы и песочные дворики, для ребят постарше подойдут тематические игровые и гимнастические комплексы, а подростки по достоинству оценят спортивные тренажеры и </a:t>
            </a:r>
            <a:r>
              <a:rPr lang="ru-RU" dirty="0" err="1"/>
              <a:t>воркаут</a:t>
            </a:r>
            <a:r>
              <a:rPr lang="ru-RU" dirty="0"/>
              <a:t>-оборудование. Эти прочные и </a:t>
            </a:r>
            <a:r>
              <a:rPr lang="ru-RU" u="sng" dirty="0">
                <a:hlinkClick r:id="rId2"/>
              </a:rPr>
              <a:t>безопасные</a:t>
            </a:r>
            <a:r>
              <a:rPr lang="ru-RU" dirty="0"/>
              <a:t> конструкции российского производства разрабатываются с учетом погодных условий, особенностей зоны их будущей установки, интенсивности эксплуатации, а также возраста и физических данных ребят. Вы можете выбрать любое оснащение спортивно-развивающей зоны, а также заказать для детской площадки специальное покрытие из резиновой крошки. Оно сделает активный отдых ребенка более безопасным.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2" y="2908453"/>
            <a:ext cx="4124857" cy="3018622"/>
          </a:xfrm>
        </p:spPr>
        <p:txBody>
          <a:bodyPr>
            <a:normAutofit fontScale="92500"/>
          </a:bodyPr>
          <a:lstStyle/>
          <a:p>
            <a:r>
              <a:rPr lang="ru-RU" dirty="0"/>
              <a:t>Т</a:t>
            </a:r>
            <a:r>
              <a:rPr lang="ru-RU" dirty="0" smtClean="0"/>
              <a:t>ематические </a:t>
            </a:r>
            <a:r>
              <a:rPr lang="ru-RU" dirty="0"/>
              <a:t>спортивно-развивающие комплексы: </a:t>
            </a:r>
            <a:r>
              <a:rPr lang="ru-RU" dirty="0">
                <a:hlinkClick r:id="rId3"/>
              </a:rPr>
              <a:t>«Лес»</a:t>
            </a:r>
            <a:r>
              <a:rPr lang="ru-RU" dirty="0"/>
              <a:t>, </a:t>
            </a:r>
            <a:r>
              <a:rPr lang="ru-RU" u="sng" dirty="0">
                <a:hlinkClick r:id="rId4"/>
              </a:rPr>
              <a:t>«Корабль»</a:t>
            </a:r>
            <a:r>
              <a:rPr lang="ru-RU" dirty="0"/>
              <a:t>, </a:t>
            </a:r>
            <a:r>
              <a:rPr lang="ru-RU" u="sng" dirty="0">
                <a:hlinkClick r:id="rId5"/>
              </a:rPr>
              <a:t>«Космос</a:t>
            </a:r>
            <a:r>
              <a:rPr lang="ru-RU" u="sng" dirty="0" smtClean="0">
                <a:hlinkClick r:id="rId5"/>
              </a:rPr>
              <a:t>»</a:t>
            </a:r>
            <a:r>
              <a:rPr lang="ru-RU" dirty="0" smtClean="0"/>
              <a:t>,                                    </a:t>
            </a:r>
            <a:r>
              <a:rPr lang="ru-RU" dirty="0"/>
              <a:t> </a:t>
            </a:r>
            <a:r>
              <a:rPr lang="ru-RU" u="sng" dirty="0">
                <a:hlinkClick r:id="rId6"/>
              </a:rPr>
              <a:t>«Фантазия»</a:t>
            </a:r>
            <a:r>
              <a:rPr lang="ru-RU" dirty="0"/>
              <a:t>, </a:t>
            </a:r>
            <a:r>
              <a:rPr lang="ru-RU" u="sng" dirty="0">
                <a:hlinkClick r:id="rId7"/>
              </a:rPr>
              <a:t>«Деревня»</a:t>
            </a:r>
            <a:r>
              <a:rPr lang="ru-RU" dirty="0"/>
              <a:t>, и т. д. </a:t>
            </a:r>
            <a:endParaRPr lang="ru-RU" dirty="0" smtClean="0"/>
          </a:p>
          <a:p>
            <a:r>
              <a:rPr lang="ru-RU" dirty="0" smtClean="0"/>
              <a:t>Они </a:t>
            </a:r>
            <a:r>
              <a:rPr lang="ru-RU" dirty="0"/>
              <a:t>позволят не только реализовать различные сценарии игр, но и органично вписать детскую площадку в общий архитектурный стиль окружающего пространства. Полный ассортимент развивающих зон представлен в нашем каталоге.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этом любое дизайнерское решение можно изменить в соответствии с вашими пожеланиями.</a:t>
            </a:r>
          </a:p>
        </p:txBody>
      </p:sp>
      <p:pic>
        <p:nvPicPr>
          <p:cNvPr id="1026" name="Picture 2" descr="Спортивно-игровая площадка с комплексом ИКК-009, рис.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42" y="649996"/>
            <a:ext cx="3525398" cy="22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06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1388536"/>
            <a:ext cx="3718455" cy="767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ОБОРУДОВАНИЕ ДЛЯ ДЕТСКИХ ПЛОЩАДОК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40" y="3679636"/>
            <a:ext cx="5482728" cy="2522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4" y="1443618"/>
            <a:ext cx="3742063" cy="3018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86" y="1443618"/>
            <a:ext cx="3888950" cy="2236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38" y="974994"/>
            <a:ext cx="2787271" cy="2704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8" y="3679636"/>
            <a:ext cx="3415632" cy="25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95" y="771183"/>
            <a:ext cx="5055262" cy="1002535"/>
          </a:xfrm>
        </p:spPr>
        <p:txBody>
          <a:bodyPr>
            <a:normAutofit/>
          </a:bodyPr>
          <a:lstStyle/>
          <a:p>
            <a:r>
              <a:rPr lang="ru-RU" dirty="0" smtClean="0"/>
              <a:t>МАЛЫЕ АРФИТЕКТУРНЫЕ ФОРМЫ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07" y="759542"/>
            <a:ext cx="5470525" cy="3647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5" y="1696598"/>
            <a:ext cx="5157010" cy="34925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82" y="3818784"/>
            <a:ext cx="4630441" cy="2411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9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4" y="201260"/>
            <a:ext cx="11270257" cy="64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82200"/>
            <a:ext cx="3718455" cy="4516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ОСВЕЩЕНИЕ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0" y="1010380"/>
            <a:ext cx="5470525" cy="483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1" y="2580268"/>
            <a:ext cx="2710449" cy="339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6" y="1233891"/>
            <a:ext cx="2710449" cy="3738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2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00" y="624688"/>
            <a:ext cx="4746807" cy="55678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83855" y="771181"/>
            <a:ext cx="55635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Задача внеурочной воспитательной работы: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а) закрепление, обогащение и углубление знаний, расширение общеобразовательного мировоззрения, формирование научного мировоззрения, выработка умений и навыков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самообразования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б) формирование интереса к различным отраслям науки, техники, искусства, спорта, выявление и развитие индивидуальных творческих способностей и наклонностей</a:t>
            </a: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в) </a:t>
            </a:r>
            <a:r>
              <a:rPr lang="ru-RU" b="1" u="sng" dirty="0">
                <a:solidFill>
                  <a:srgbClr val="000000"/>
                </a:solidFill>
                <a:latin typeface="Arial" panose="020B0604020202020204" pitchFamily="34" charset="0"/>
              </a:rPr>
              <a:t>организация досуга школьников, культурного </a:t>
            </a:r>
            <a:r>
              <a:rPr lang="ru-RU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отдыха</a:t>
            </a:r>
          </a:p>
          <a:p>
            <a:endParaRPr lang="ru-RU" b="1" i="0" u="sng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РЕАЛИЗАЦИЯ ДАННОГО ПРОЕКТА ПОЗВОЛИТЬ ВЫПОЛНИТЬ ДАННЫЕ ЗАДАЧИ.</a:t>
            </a:r>
            <a:endParaRPr lang="ru-RU" b="1" i="0" u="sng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48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815249"/>
            <a:ext cx="3718455" cy="506776"/>
          </a:xfrm>
        </p:spPr>
        <p:txBody>
          <a:bodyPr>
            <a:normAutofit/>
          </a:bodyPr>
          <a:lstStyle/>
          <a:p>
            <a:r>
              <a:rPr lang="ru-RU" dirty="0" smtClean="0"/>
              <a:t>ФОТО ТЕРРИТОРИИ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333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8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982132"/>
            <a:ext cx="3718455" cy="4893735"/>
          </a:xfrm>
        </p:spPr>
        <p:txBody>
          <a:bodyPr>
            <a:normAutofit fontScale="90000"/>
          </a:bodyPr>
          <a:lstStyle/>
          <a:p>
            <a:r>
              <a:rPr lang="ru-RU" sz="1400" dirty="0"/>
              <a:t>Сотрудниками Управлением городского хозяйства администрации города-курорта Железноводска Ставропольского края было проведено визуально-техническое обследование </a:t>
            </a:r>
            <a:r>
              <a:rPr lang="ru-RU" sz="1400" dirty="0" smtClean="0"/>
              <a:t>объекта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/>
              <a:t>«Школьного сквера» в поселке </a:t>
            </a:r>
            <a:r>
              <a:rPr lang="ru-RU" sz="1400" dirty="0" err="1"/>
              <a:t>Иноземцево</a:t>
            </a:r>
            <a:r>
              <a:rPr lang="ru-RU" sz="1400" dirty="0"/>
              <a:t>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Для </a:t>
            </a:r>
            <a:r>
              <a:rPr lang="ru-RU" sz="1400" dirty="0"/>
              <a:t>благоустройства данной территории был разработан презентационный альбом, концепция самого сквера заключается в том, что каждая зона дополняет другую и данный сквер имеет свою определенную тематику.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Оборудование</a:t>
            </a:r>
            <a:r>
              <a:rPr lang="ru-RU" sz="1400" dirty="0"/>
              <a:t>, которое было подготовлено дизайнером разработчиком, отвечает всем современным тенденциям, лавочки и теннисные столы изготовлены из пластика. Был объявлен </a:t>
            </a:r>
            <a:r>
              <a:rPr lang="ru-RU" sz="1400" dirty="0" smtClean="0"/>
              <a:t>конкурс, </a:t>
            </a:r>
            <a:r>
              <a:rPr lang="ru-RU" sz="1400" dirty="0"/>
              <a:t>данный проект явился победителем и представленная презентация получила одобрение на полную реализацию с применением данного спортивного, детского оборудования и малых архитектурных форм для организации семейного и школьного отдыха.  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(</a:t>
            </a:r>
            <a:r>
              <a:rPr lang="ru-RU" sz="1400" i="1" dirty="0"/>
              <a:t>презентационный альбом прилагаем)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69" y="642796"/>
            <a:ext cx="5469466" cy="52330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200" b="1" u="sng" dirty="0" smtClean="0"/>
              <a:t>ПРОБЛЕМА: </a:t>
            </a:r>
          </a:p>
          <a:p>
            <a:r>
              <a:rPr lang="ru-RU" sz="1200" b="1" dirty="0" smtClean="0"/>
              <a:t>Заброшенность городского парка примыкающего к школе</a:t>
            </a:r>
          </a:p>
          <a:p>
            <a:r>
              <a:rPr lang="ru-RU" sz="1200" b="1" dirty="0" smtClean="0"/>
              <a:t>Низкая культура (культура экологическая, социальная, культура здорового образа жизни)</a:t>
            </a:r>
          </a:p>
          <a:p>
            <a:r>
              <a:rPr lang="ru-RU" sz="1200" b="1" dirty="0" smtClean="0"/>
              <a:t>Отсутствие инфраструктуры для развивающего и активного отдыха</a:t>
            </a:r>
          </a:p>
          <a:p>
            <a:pPr marL="0" indent="0">
              <a:buNone/>
            </a:pPr>
            <a:r>
              <a:rPr lang="ru-RU" sz="1200" b="1" u="sng" dirty="0" smtClean="0"/>
              <a:t>РЕШЕНИЕ ПРОБЛЕМ по РАСШИРЕНИЮ ИНФРАСТРУКТУРЫ ДЛЯ ОТДЫХА:</a:t>
            </a:r>
          </a:p>
          <a:p>
            <a:r>
              <a:rPr lang="ru-RU" sz="1200" b="1" dirty="0" smtClean="0"/>
              <a:t>Спортивно-оздоровительного </a:t>
            </a:r>
          </a:p>
          <a:p>
            <a:r>
              <a:rPr lang="ru-RU" sz="1200" b="1" dirty="0" smtClean="0"/>
              <a:t>Военно-спортивного</a:t>
            </a:r>
          </a:p>
          <a:p>
            <a:r>
              <a:rPr lang="ru-RU" sz="1200" b="1" dirty="0" smtClean="0"/>
              <a:t>Образовательного</a:t>
            </a:r>
          </a:p>
          <a:p>
            <a:r>
              <a:rPr lang="ru-RU" sz="1200" b="1" dirty="0" smtClean="0"/>
              <a:t>Исследовательского</a:t>
            </a:r>
          </a:p>
          <a:p>
            <a:r>
              <a:rPr lang="ru-RU" sz="1200" b="1" dirty="0" smtClean="0"/>
              <a:t>Расширение кругозора </a:t>
            </a:r>
          </a:p>
          <a:p>
            <a:r>
              <a:rPr lang="ru-RU" sz="1200" b="1" dirty="0" smtClean="0"/>
              <a:t>Получение новой полезной информации </a:t>
            </a:r>
          </a:p>
          <a:p>
            <a:r>
              <a:rPr lang="ru-RU" sz="1200" b="1" dirty="0" smtClean="0"/>
              <a:t>Активизация социально-значимой деятельности  </a:t>
            </a:r>
          </a:p>
          <a:p>
            <a:pPr marL="0" indent="0">
              <a:buNone/>
            </a:pPr>
            <a:r>
              <a:rPr lang="ru-RU" sz="1200" b="1" u="sng" dirty="0" smtClean="0"/>
              <a:t>ЦЕЛЕВАЯ ГРУППА:</a:t>
            </a:r>
          </a:p>
          <a:p>
            <a:r>
              <a:rPr lang="ru-RU" sz="1200" b="1" dirty="0" smtClean="0"/>
              <a:t>Учащиеся </a:t>
            </a:r>
          </a:p>
          <a:p>
            <a:r>
              <a:rPr lang="ru-RU" sz="1200" b="1" dirty="0" smtClean="0"/>
              <a:t>Педагоги</a:t>
            </a:r>
          </a:p>
          <a:p>
            <a:r>
              <a:rPr lang="ru-RU" sz="1200" b="1" dirty="0" smtClean="0"/>
              <a:t>Жители района </a:t>
            </a:r>
          </a:p>
          <a:p>
            <a:r>
              <a:rPr lang="ru-RU" sz="1200" b="1" dirty="0" smtClean="0"/>
              <a:t>Дошкольники и их родители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61458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23865"/>
            <a:ext cx="9601196" cy="64279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При разработке проекта и делении территории на зоны учтено удобное сочетание и расположение всех игровых и парковых зон с учетом возрастных требований. Это специально оборудованные маршруты, проходящие через спортивно-игровые, экологические и культурные зоны.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/>
              <a:t>Каждый посетитель любого возраста найдет для себя занятие по душе. </a:t>
            </a:r>
          </a:p>
          <a:p>
            <a:pPr marL="0" indent="0">
              <a:buNone/>
            </a:pPr>
            <a:r>
              <a:rPr lang="ru-RU" sz="1600" dirty="0" smtClean="0"/>
              <a:t>Спортивная зона - </a:t>
            </a:r>
            <a:r>
              <a:rPr lang="ru-RU" sz="1600" dirty="0"/>
              <a:t>п</a:t>
            </a:r>
            <a:r>
              <a:rPr lang="ru-RU" sz="1600" dirty="0" smtClean="0"/>
              <a:t>редполагает </a:t>
            </a:r>
            <a:r>
              <a:rPr lang="ru-RU" sz="1600" dirty="0"/>
              <a:t>развитие спортивной инфраструктуры, </a:t>
            </a:r>
            <a:r>
              <a:rPr lang="ru-RU" sz="1600" dirty="0" smtClean="0"/>
              <a:t>полосы </a:t>
            </a:r>
            <a:r>
              <a:rPr lang="ru-RU" sz="1600" dirty="0"/>
              <a:t>препятствий, тренажеры для </a:t>
            </a:r>
            <a:r>
              <a:rPr lang="ru-RU" sz="1600" dirty="0" smtClean="0"/>
              <a:t>военно-патриотических программ</a:t>
            </a:r>
            <a:r>
              <a:rPr lang="ru-RU" sz="1600" dirty="0"/>
              <a:t>, для пожарно-прикладного спорта, для </a:t>
            </a:r>
            <a:r>
              <a:rPr lang="ru-RU" sz="1600" dirty="0" smtClean="0"/>
              <a:t>подготовки </a:t>
            </a:r>
            <a:r>
              <a:rPr lang="ru-RU" sz="1600" dirty="0"/>
              <a:t>к сдачи норм ГТО. </a:t>
            </a:r>
            <a:r>
              <a:rPr lang="ru-RU" sz="1600" dirty="0" smtClean="0"/>
              <a:t> </a:t>
            </a:r>
          </a:p>
          <a:p>
            <a:pPr marL="0" indent="0">
              <a:buNone/>
            </a:pPr>
            <a:r>
              <a:rPr lang="ru-RU" sz="1600" dirty="0" smtClean="0"/>
              <a:t>Игротека - предполагает </a:t>
            </a:r>
            <a:r>
              <a:rPr lang="ru-RU" sz="1600" dirty="0"/>
              <a:t>создание оздоровительно-спортивной зоны отдыха детей </a:t>
            </a:r>
            <a:r>
              <a:rPr lang="ru-RU" sz="1600" dirty="0" smtClean="0"/>
              <a:t>и взрослых </a:t>
            </a:r>
            <a:r>
              <a:rPr lang="ru-RU" sz="1600" dirty="0"/>
              <a:t>(столы для настольного тенниса, столы для игры в шахматы и </a:t>
            </a:r>
            <a:r>
              <a:rPr lang="ru-RU" sz="1600" dirty="0" smtClean="0"/>
              <a:t>шашки)</a:t>
            </a:r>
          </a:p>
          <a:p>
            <a:pPr marL="0" indent="0">
              <a:buNone/>
            </a:pPr>
            <a:r>
              <a:rPr lang="ru-RU" sz="1600" dirty="0" smtClean="0"/>
              <a:t>«</a:t>
            </a:r>
            <a:r>
              <a:rPr lang="ru-RU" sz="1600" dirty="0"/>
              <a:t>Кабинет под открытым небом». </a:t>
            </a:r>
            <a:r>
              <a:rPr lang="ru-RU" sz="1600" dirty="0" smtClean="0"/>
              <a:t>- это </a:t>
            </a:r>
            <a:r>
              <a:rPr lang="ru-RU" sz="1600" dirty="0"/>
              <a:t>зона </a:t>
            </a:r>
            <a:r>
              <a:rPr lang="ru-RU" sz="1600" dirty="0" smtClean="0"/>
              <a:t>в которой </a:t>
            </a:r>
            <a:r>
              <a:rPr lang="ru-RU" sz="1600" dirty="0"/>
              <a:t>предполагается создать класс для </a:t>
            </a:r>
            <a:r>
              <a:rPr lang="ru-RU" sz="1600" dirty="0" smtClean="0"/>
              <a:t>учебных занятий </a:t>
            </a:r>
            <a:r>
              <a:rPr lang="ru-RU" sz="1600" dirty="0"/>
              <a:t>под открытым небом, размещение в </a:t>
            </a:r>
            <a:r>
              <a:rPr lang="ru-RU" sz="1600" dirty="0" smtClean="0"/>
              <a:t>зоне уличной </a:t>
            </a:r>
            <a:r>
              <a:rPr lang="ru-RU" sz="1600" dirty="0"/>
              <a:t>метеостанции, </a:t>
            </a:r>
            <a:r>
              <a:rPr lang="ru-RU" sz="1600" dirty="0" err="1" smtClean="0"/>
              <a:t>эколаборатории</a:t>
            </a:r>
            <a:r>
              <a:rPr lang="ru-RU" sz="1600" dirty="0" smtClean="0"/>
              <a:t>, показ сценических выступлений.</a:t>
            </a:r>
          </a:p>
          <a:p>
            <a:pPr marL="0" indent="0">
              <a:buNone/>
            </a:pPr>
            <a:r>
              <a:rPr lang="ru-RU" sz="1600" dirty="0"/>
              <a:t>Зона для ПОДРОСТКОВ – предполагается разместить </a:t>
            </a:r>
            <a:r>
              <a:rPr lang="ru-RU" sz="1600" dirty="0" smtClean="0"/>
              <a:t>тренажеры </a:t>
            </a:r>
            <a:r>
              <a:rPr lang="ru-RU" sz="1600" dirty="0" err="1" smtClean="0"/>
              <a:t>Воркаут</a:t>
            </a:r>
            <a:r>
              <a:rPr lang="ru-RU" sz="1600" dirty="0" smtClean="0"/>
              <a:t> и уличный </a:t>
            </a:r>
            <a:r>
              <a:rPr lang="ru-RU" sz="1600" dirty="0" err="1"/>
              <a:t>скейт</a:t>
            </a:r>
            <a:r>
              <a:rPr lang="ru-RU" sz="1600" dirty="0"/>
              <a:t> – </a:t>
            </a:r>
            <a:r>
              <a:rPr lang="ru-RU" sz="1600" dirty="0" smtClean="0"/>
              <a:t>парк.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Зона для ДЕТЕЙ – предполагается разместить </a:t>
            </a:r>
            <a:r>
              <a:rPr lang="ru-RU" sz="1600" dirty="0" smtClean="0"/>
              <a:t>песочницы, детские качели, детские развивающиеся комплексы. 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Зона для ПЕНСИОНЕРОВ – предполагается </a:t>
            </a:r>
            <a:r>
              <a:rPr lang="ru-RU" sz="1600" dirty="0" smtClean="0"/>
              <a:t>скамейки для отдыха, столы </a:t>
            </a:r>
            <a:r>
              <a:rPr lang="ru-RU" sz="1600" dirty="0"/>
              <a:t>для </a:t>
            </a:r>
            <a:r>
              <a:rPr lang="ru-RU" sz="1600" dirty="0" smtClean="0"/>
              <a:t>настольных игр.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6259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6" y="627963"/>
            <a:ext cx="10532126" cy="55745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749148"/>
            <a:ext cx="3718455" cy="738130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 СВЕРХУ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382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0" y="605928"/>
            <a:ext cx="10631277" cy="5629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694064"/>
            <a:ext cx="8687471" cy="495758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ВИДЫ С ПРИЛЕГАЮЩИХ УЛИЦ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12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9" y="633744"/>
            <a:ext cx="10465806" cy="53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7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72" y="661012"/>
            <a:ext cx="9324270" cy="55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2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399</TotalTime>
  <Words>315</Words>
  <Application>Microsoft Office PowerPoint</Application>
  <PresentationFormat>Широкоэкранный</PresentationFormat>
  <Paragraphs>61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Arial</vt:lpstr>
      <vt:lpstr>Garamond</vt:lpstr>
      <vt:lpstr>Натуральные материалы</vt:lpstr>
      <vt:lpstr>Презентация PowerPoint</vt:lpstr>
      <vt:lpstr>Ситуационный план </vt:lpstr>
      <vt:lpstr>Презентация PowerPoint</vt:lpstr>
      <vt:lpstr>Сотрудниками Управлением городского хозяйства администрации города-курорта Железноводска Ставропольского края было проведено визуально-техническое обследование объекта  «Школьного сквера» в поселке Иноземцево.  Для благоустройства данной территории был разработан презентационный альбом, концепция самого сквера заключается в том, что каждая зона дополняет другую и данный сквер имеет свою определенную тематику.    Оборудование, которое было подготовлено дизайнером разработчиком, отвечает всем современным тенденциям, лавочки и теннисные столы изготовлены из пластика. Был объявлен конкурс, данный проект явился победителем и представленная презентация получила одобрение на полную реализацию с применением данного спортивного, детского оборудования и малых архитектурных форм для организации семейного и школьного отдыха.    (презентационный альбом прилагаем) </vt:lpstr>
      <vt:lpstr>При разработке проекта и делении территории на зоны учтено удобное сочетание и расположение всех игровых и парковых зон с учетом возрастных требований. Это специально оборудованные маршруты, проходящие через спортивно-игровые, экологические и культурные зоны.  </vt:lpstr>
      <vt:lpstr>ВИД СВЕРХУ </vt:lpstr>
      <vt:lpstr>ВИДЫ С ПРИЛЕГАЮЩИХ УЛИЦ</vt:lpstr>
      <vt:lpstr>Презентация PowerPoint</vt:lpstr>
      <vt:lpstr>Презентация PowerPoint</vt:lpstr>
      <vt:lpstr>Презентация PowerPoint</vt:lpstr>
      <vt:lpstr>ПОКРЫТИЯ ДЛЯ ПЛОЩАДОК </vt:lpstr>
      <vt:lpstr>Презентация PowerPoint</vt:lpstr>
      <vt:lpstr>Презентация PowerPoint</vt:lpstr>
      <vt:lpstr>ВХОДНАЯ ГРУППА  СКАЛОДРОМ</vt:lpstr>
      <vt:lpstr>СПОРТИВНО -ИГРОВАЯ ЗОНА</vt:lpstr>
      <vt:lpstr>Презентация PowerPoint</vt:lpstr>
      <vt:lpstr>Презентация PowerPoint</vt:lpstr>
      <vt:lpstr>КОМПЛЕКТОВАНИЕ </vt:lpstr>
      <vt:lpstr>Презентация PowerPoint</vt:lpstr>
      <vt:lpstr>«Кабинет под открытым небом» АМФИТЕАТР</vt:lpstr>
      <vt:lpstr>Презентация PowerPoint</vt:lpstr>
      <vt:lpstr>ДЕТСКИЕ ИГРОВЫЕ ПЛОЩАДКИ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ОБОРУДОВАНИЕ ДЛЯ ДЕТСКИХ ПЛОЩАДОК </vt:lpstr>
      <vt:lpstr>МАЛЫЕ АРФИТЕКТУРНЫЕ ФОРМЫ </vt:lpstr>
      <vt:lpstr>Презентация PowerPoint</vt:lpstr>
      <vt:lpstr>ОСВЕЩЕНИЕ</vt:lpstr>
      <vt:lpstr>Презентация PowerPoint</vt:lpstr>
      <vt:lpstr>ФОТО ТЕРРИТОРИИ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БЛАГОУСТРОЙСТВА ПАРКА ИНОЗЕМЦЕВО</dc:title>
  <dc:creator>РО СпортСтрой ООО</dc:creator>
  <cp:lastModifiedBy>РО СпортСтрой ООО</cp:lastModifiedBy>
  <cp:revision>37</cp:revision>
  <dcterms:created xsi:type="dcterms:W3CDTF">2019-08-26T05:50:33Z</dcterms:created>
  <dcterms:modified xsi:type="dcterms:W3CDTF">2020-06-15T16:16:06Z</dcterms:modified>
</cp:coreProperties>
</file>