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9"/>
  </p:notesMasterIdLst>
  <p:sldIdLst>
    <p:sldId id="256" r:id="rId2"/>
    <p:sldId id="257" r:id="rId3"/>
    <p:sldId id="265" r:id="rId4"/>
    <p:sldId id="258" r:id="rId5"/>
    <p:sldId id="263" r:id="rId6"/>
    <p:sldId id="264" r:id="rId7"/>
    <p:sldId id="267" r:id="rId8"/>
  </p:sldIdLst>
  <p:sldSz cx="9793288" cy="6769100"/>
  <p:notesSz cx="6888163" cy="10020300"/>
  <p:defaultTextStyle>
    <a:defPPr>
      <a:defRPr lang="ru-RU"/>
    </a:defPPr>
    <a:lvl1pPr marL="0" algn="l" defTabSz="9030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1503" algn="l" defTabSz="9030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03004" algn="l" defTabSz="9030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54507" algn="l" defTabSz="9030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06009" algn="l" defTabSz="9030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57511" algn="l" defTabSz="9030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09014" algn="l" defTabSz="9030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60517" algn="l" defTabSz="9030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12018" algn="l" defTabSz="9030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588" autoAdjust="0"/>
    <p:restoredTop sz="94660" autoAdjust="0"/>
  </p:normalViewPr>
  <p:slideViewPr>
    <p:cSldViewPr>
      <p:cViewPr>
        <p:scale>
          <a:sx n="70" d="100"/>
          <a:sy n="70" d="100"/>
        </p:scale>
        <p:origin x="-1242" y="-462"/>
      </p:cViewPr>
      <p:guideLst>
        <p:guide orient="horz" pos="2132"/>
        <p:guide pos="30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650BF9A6-99A0-42DA-8D82-B5368F92F02F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750888"/>
            <a:ext cx="54340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8D269BB1-238D-42B5-A171-28C619BD8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306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03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1503" algn="l" defTabSz="903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03004" algn="l" defTabSz="903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54507" algn="l" defTabSz="903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06009" algn="l" defTabSz="903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57511" algn="l" defTabSz="903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09014" algn="l" defTabSz="903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60517" algn="l" defTabSz="903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12018" algn="l" defTabSz="903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27075" y="750888"/>
            <a:ext cx="5434013" cy="37576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69BB1-238D-42B5-A171-28C619BD86D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793288" cy="67691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00" tIns="45150" rIns="90300" bIns="45150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9953" y="68855"/>
            <a:ext cx="9653384" cy="660545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0300" tIns="45150" rIns="90300" bIns="4515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87386" y="3158913"/>
            <a:ext cx="6855302" cy="1579457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1503" indent="0" algn="ctr">
              <a:buNone/>
            </a:lvl2pPr>
            <a:lvl3pPr marL="903004" indent="0" algn="ctr">
              <a:buNone/>
            </a:lvl3pPr>
            <a:lvl4pPr marL="1354507" indent="0" algn="ctr">
              <a:buNone/>
            </a:lvl4pPr>
            <a:lvl5pPr marL="1806009" indent="0" algn="ctr">
              <a:buNone/>
            </a:lvl5pPr>
            <a:lvl6pPr marL="2257511" indent="0" algn="ctr">
              <a:buNone/>
            </a:lvl6pPr>
            <a:lvl7pPr marL="2709014" indent="0" algn="ctr">
              <a:buNone/>
            </a:lvl7pPr>
            <a:lvl8pPr marL="3160517" indent="0" algn="ctr">
              <a:buNone/>
            </a:lvl8pPr>
            <a:lvl9pPr marL="3612018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49FC-373E-49A9-958B-FA3C721281FA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3B5A03F-DF71-4946-85CF-C08D160DEB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7404" y="1430518"/>
            <a:ext cx="9662129" cy="15075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0300" tIns="45150" rIns="90300" bIns="4515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7404" y="1378617"/>
            <a:ext cx="9662129" cy="11901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0300" tIns="45150" rIns="90300" bIns="4515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7404" y="2938064"/>
            <a:ext cx="9662129" cy="10910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0300" tIns="45150" rIns="90300" bIns="4515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89666" y="1486413"/>
            <a:ext cx="8813959" cy="1450969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49FC-373E-49A9-958B-FA3C721281FA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A03F-DF71-4946-85CF-C08D160DE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00136" y="271085"/>
            <a:ext cx="2154523" cy="5775672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79332" y="271084"/>
            <a:ext cx="5957583" cy="577567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49FC-373E-49A9-958B-FA3C721281FA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A03F-DF71-4946-85CF-C08D160DE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49FC-373E-49A9-958B-FA3C721281FA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A03F-DF71-4946-85CF-C08D160DEB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79329" y="1429033"/>
            <a:ext cx="8324295" cy="4512734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793288" cy="67691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00" tIns="45150" rIns="90300" bIns="45150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9953" y="68855"/>
            <a:ext cx="9653384" cy="660545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0300" tIns="45150" rIns="90300" bIns="4515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3601" y="940157"/>
            <a:ext cx="8324295" cy="1344419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73601" y="2514912"/>
            <a:ext cx="8324295" cy="1320914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49FC-373E-49A9-958B-FA3C721281FA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56913" y="6092191"/>
            <a:ext cx="4284564" cy="451273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74343" y="2346021"/>
            <a:ext cx="9653537" cy="9025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0300" tIns="45150" rIns="90300" bIns="4515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4056" y="2311126"/>
            <a:ext cx="9653823" cy="4512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0300" tIns="45150" rIns="90300" bIns="4515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73157" y="2436876"/>
            <a:ext cx="9654722" cy="45128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0300" tIns="45150" rIns="90300" bIns="4515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56693" y="6128293"/>
            <a:ext cx="489664" cy="451273"/>
          </a:xfrm>
        </p:spPr>
        <p:txBody>
          <a:bodyPr/>
          <a:lstStyle/>
          <a:p>
            <a:fld id="{B3B5A03F-DF71-4946-85CF-C08D160DE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49FC-373E-49A9-958B-FA3C721281FA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A03F-DF71-4946-85CF-C08D160DEB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79329" y="1429033"/>
            <a:ext cx="4015248" cy="4512734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5284295" y="1429033"/>
            <a:ext cx="4015248" cy="4512734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9329" y="269512"/>
            <a:ext cx="8324295" cy="1128184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9331" y="1429034"/>
            <a:ext cx="3998926" cy="752122"/>
          </a:xfrm>
          <a:noFill/>
          <a:ln w="12700" cap="sq" cmpd="sng" algn="ctr">
            <a:noFill/>
            <a:prstDash val="solid"/>
          </a:ln>
        </p:spPr>
        <p:txBody>
          <a:bodyPr lIns="9030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304699" y="1429034"/>
            <a:ext cx="3998926" cy="752122"/>
          </a:xfrm>
          <a:noFill/>
          <a:ln w="12700" cap="sq" cmpd="sng" algn="ctr">
            <a:noFill/>
            <a:prstDash val="solid"/>
          </a:ln>
        </p:spPr>
        <p:txBody>
          <a:bodyPr lIns="9030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49FC-373E-49A9-958B-FA3C721281FA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A03F-DF71-4946-85CF-C08D160DEB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79331" y="2218762"/>
            <a:ext cx="3998926" cy="3835823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5304699" y="2218762"/>
            <a:ext cx="3998926" cy="3835823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49FC-373E-49A9-958B-FA3C721281FA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A03F-DF71-4946-85CF-C08D160DE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49FC-373E-49A9-958B-FA3C721281FA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A03F-DF71-4946-85CF-C08D160DE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793288" cy="67691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0300" tIns="45150" rIns="90300" bIns="4515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8554" y="68852"/>
            <a:ext cx="9653384" cy="6606642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0300" tIns="45150" rIns="90300" bIns="4515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9329" y="269512"/>
            <a:ext cx="8324295" cy="1128184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79331" y="1579457"/>
            <a:ext cx="2040268" cy="4437521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49FC-373E-49A9-958B-FA3C721281FA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A03F-DF71-4946-85CF-C08D160DEB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3182818" y="1579457"/>
            <a:ext cx="6120805" cy="4437521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9329" y="4837025"/>
            <a:ext cx="7834630" cy="515517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79329" y="5375232"/>
            <a:ext cx="7834630" cy="67691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49FC-373E-49A9-958B-FA3C721281FA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79330" y="6092191"/>
            <a:ext cx="4162147" cy="451273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56693" y="6128293"/>
            <a:ext cx="489664" cy="451273"/>
          </a:xfrm>
        </p:spPr>
        <p:txBody>
          <a:bodyPr/>
          <a:lstStyle/>
          <a:p>
            <a:fld id="{B3B5A03F-DF71-4946-85CF-C08D160DEB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73159" y="4622843"/>
            <a:ext cx="9646388" cy="9025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0300" tIns="45150" rIns="90300" bIns="4515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73375" y="4590193"/>
            <a:ext cx="9646175" cy="4512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0300" tIns="45150" rIns="90300" bIns="4515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73377" y="4711354"/>
            <a:ext cx="9646172" cy="4817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0300" tIns="45150" rIns="90300" bIns="4515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73160" y="65816"/>
            <a:ext cx="9641069" cy="4522134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793288" cy="67691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00" tIns="45150" rIns="90300" bIns="45150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8554" y="68852"/>
            <a:ext cx="9653384" cy="6606642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0300" tIns="45150" rIns="90300" bIns="4515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79329" y="271080"/>
            <a:ext cx="8324295" cy="1128184"/>
          </a:xfrm>
          <a:prstGeom prst="rect">
            <a:avLst/>
          </a:prstGeom>
        </p:spPr>
        <p:txBody>
          <a:bodyPr lIns="90300" tIns="45150" rIns="90300" bIns="9030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79329" y="1429033"/>
            <a:ext cx="8324295" cy="4512734"/>
          </a:xfrm>
          <a:prstGeom prst="rect">
            <a:avLst/>
          </a:prstGeom>
        </p:spPr>
        <p:txBody>
          <a:bodyPr lIns="90300" tIns="45150" rIns="90300" bIns="4515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610470" y="6110995"/>
            <a:ext cx="2652349" cy="470076"/>
          </a:xfrm>
          <a:prstGeom prst="rect">
            <a:avLst/>
          </a:prstGeom>
        </p:spPr>
        <p:txBody>
          <a:bodyPr lIns="90300" tIns="45150" rIns="90300" bIns="45150"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4049FC-373E-49A9-958B-FA3C721281FA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79329" y="6092191"/>
            <a:ext cx="4243758" cy="451273"/>
          </a:xfrm>
          <a:prstGeom prst="rect">
            <a:avLst/>
          </a:prstGeom>
        </p:spPr>
        <p:txBody>
          <a:bodyPr lIns="90300" tIns="45150" rIns="90300" bIns="45150"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56693" y="6129797"/>
            <a:ext cx="489664" cy="451273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3B5A03F-DF71-4946-85CF-C08D160DE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0901" indent="-270901" algn="l" rtl="0" eaLnBrk="1" latinLnBrk="0" hangingPunct="1">
        <a:spcBef>
          <a:spcPts val="573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1802" indent="-225751" algn="l" rtl="0" eaLnBrk="1" latinLnBrk="0" hangingPunct="1">
        <a:spcBef>
          <a:spcPts val="365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12705" indent="-225751" algn="l" rtl="0" eaLnBrk="1" latinLnBrk="0" hangingPunct="1">
        <a:spcBef>
          <a:spcPts val="365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83606" indent="-225751" algn="l" rtl="0" eaLnBrk="1" latinLnBrk="0" hangingPunct="1">
        <a:spcBef>
          <a:spcPts val="365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54507" indent="-225751" algn="l" rtl="0" eaLnBrk="1" latinLnBrk="0" hangingPunct="1">
        <a:spcBef>
          <a:spcPts val="365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5408" indent="-225751" algn="l" rtl="0" eaLnBrk="1" latinLnBrk="0" hangingPunct="1">
        <a:spcBef>
          <a:spcPts val="365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896308" indent="-225751" algn="l" rtl="0" eaLnBrk="1" latinLnBrk="0" hangingPunct="1">
        <a:spcBef>
          <a:spcPts val="365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212" indent="-225751" algn="l" rtl="0" eaLnBrk="1" latinLnBrk="0" hangingPunct="1">
        <a:spcBef>
          <a:spcPts val="365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114" indent="-225751" algn="l" rtl="0" eaLnBrk="1" latinLnBrk="0" hangingPunct="1">
        <a:spcBef>
          <a:spcPts val="365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150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0300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545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060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5751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0901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6051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1201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ОФОРМЛЕНИЕ ПАТЕНТА НА РАБОТУ ИНОСТРАННОМУ ГРАЖДАНИНУ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6503" y="3313478"/>
            <a:ext cx="9177407" cy="3127281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0300" tIns="45150" rIns="90300" bIns="45150" rtlCol="0" anchor="ctr"/>
          <a:lstStyle/>
          <a:p>
            <a:pPr algn="just"/>
            <a:endParaRPr lang="ru-RU" sz="2400" dirty="0" smtClean="0"/>
          </a:p>
          <a:p>
            <a:pPr algn="ctr"/>
            <a:endParaRPr lang="ru-RU" sz="22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Патент</a:t>
            </a:r>
            <a:r>
              <a:rPr lang="ru-RU" sz="2000" dirty="0" smtClean="0">
                <a:solidFill>
                  <a:schemeClr val="tx1"/>
                </a:solidFill>
              </a:rPr>
              <a:t> – это документ, который дает право иностранному гражданину   прибывшему в Российскую Федерацию в порядке, не требующем получения визы, работать у физического или юридического лица.</a:t>
            </a:r>
          </a:p>
          <a:p>
            <a:pPr algn="just"/>
            <a:endParaRPr lang="ru-RU" sz="2000" b="1" i="1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b="1" i="1" dirty="0" smtClean="0">
                <a:solidFill>
                  <a:schemeClr val="tx1"/>
                </a:solidFill>
              </a:rPr>
              <a:t>Внимание! </a:t>
            </a:r>
            <a:r>
              <a:rPr lang="ru-RU" sz="2000" i="1" dirty="0" smtClean="0">
                <a:solidFill>
                  <a:schemeClr val="tx1"/>
                </a:solidFill>
              </a:rPr>
              <a:t>Иностранный гражданин вправе осуществлять трудовую деятельность исключительно в пределах субъекта Российской Федерации, на территории которого ему выдан патент, по указанной в нем профессии (специальности, должности, виду трудовой деятельности)</a:t>
            </a:r>
          </a:p>
          <a:p>
            <a:endParaRPr lang="ru-RU" sz="2400" i="1" dirty="0" smtClean="0">
              <a:solidFill>
                <a:schemeClr val="tx1"/>
              </a:solidFill>
            </a:endParaRPr>
          </a:p>
          <a:p>
            <a:pPr algn="just"/>
            <a:endParaRPr lang="ru-RU" sz="2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Marker trans="72000" size="71"/>
                    </a14:imgEffect>
                    <a14:imgEffect>
                      <a14:sharpenSoften amount="50000"/>
                    </a14:imgEffect>
                    <a14:imgEffect>
                      <a14:colorTemperature colorTemp="9625"/>
                    </a14:imgEffect>
                    <a14:imgEffect>
                      <a14:saturation sat="90000"/>
                    </a14:imgEffect>
                    <a14:imgEffect>
                      <a14:brightnessContrast bright="-10000" contrast="2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910078" y="257269"/>
            <a:ext cx="1649302" cy="852895"/>
          </a:xfrm>
          <a:prstGeom prst="rect">
            <a:avLst/>
          </a:prstGeom>
          <a:gradFill flip="none" rotWithShape="1">
            <a:gsLst>
              <a:gs pos="36000">
                <a:srgbClr val="B6CAEA"/>
              </a:gs>
              <a:gs pos="6000">
                <a:schemeClr val="accent1">
                  <a:tint val="66000"/>
                  <a:satMod val="160000"/>
                </a:schemeClr>
              </a:gs>
              <a:gs pos="7000">
                <a:schemeClr val="accent1">
                  <a:tint val="66000"/>
                  <a:satMod val="160000"/>
                </a:schemeClr>
              </a:gs>
              <a:gs pos="6000">
                <a:schemeClr val="accent1">
                  <a:lumMod val="20000"/>
                  <a:lumOff val="80000"/>
                </a:scheme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>
            <a:glow>
              <a:schemeClr val="accent1"/>
            </a:glow>
            <a:outerShdw blurRad="812800" dist="469900" dir="12960000" sx="103000" sy="103000" algn="ctr" rotWithShape="0">
              <a:schemeClr val="bg2"/>
            </a:outerShdw>
            <a:softEdge rad="1270000"/>
          </a:effectLst>
          <a:scene3d>
            <a:camera prst="orthographicFront"/>
            <a:lightRig rig="threePt" dir="t"/>
          </a:scene3d>
          <a:sp3d>
            <a:bevelT/>
            <a:bevelB prst="relaxedInset"/>
          </a:sp3d>
        </p:spPr>
      </p:pic>
      <p:sp>
        <p:nvSpPr>
          <p:cNvPr id="8" name="Прямоугольник 7"/>
          <p:cNvSpPr/>
          <p:nvPr/>
        </p:nvSpPr>
        <p:spPr>
          <a:xfrm>
            <a:off x="3828814" y="399420"/>
            <a:ext cx="4896644" cy="645180"/>
          </a:xfrm>
          <a:prstGeom prst="rect">
            <a:avLst/>
          </a:prstGeom>
        </p:spPr>
        <p:txBody>
          <a:bodyPr lIns="90300" tIns="45150" rIns="90300" bIns="45150">
            <a:spAutoFit/>
          </a:bodyPr>
          <a:lstStyle/>
          <a:p>
            <a:r>
              <a:rPr lang="ru-RU" b="1" dirty="0" smtClean="0"/>
              <a:t>ГЛАВНОЕ УПРАВЛЕНИЕ </a:t>
            </a:r>
          </a:p>
          <a:p>
            <a:r>
              <a:rPr lang="ru-RU" b="1" dirty="0" smtClean="0"/>
              <a:t>ПО ВОПРОСАМ МИГРАЦИИ МВД РОССИИ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116" y="432222"/>
            <a:ext cx="9433048" cy="69693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Иностранный гражданин прибыл в Российскую Федерацию </a:t>
            </a:r>
            <a:br>
              <a:rPr lang="ru-RU" sz="2400" dirty="0" smtClean="0"/>
            </a:br>
            <a:r>
              <a:rPr lang="ru-RU" sz="2400" dirty="0" smtClean="0"/>
              <a:t>из безвизовой страны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76164" y="1152302"/>
            <a:ext cx="8712968" cy="4830941"/>
          </a:xfrm>
          <a:prstGeom prst="rect">
            <a:avLst/>
          </a:prstGeom>
          <a:noFill/>
        </p:spPr>
        <p:txBody>
          <a:bodyPr wrap="square" lIns="90300" tIns="45150" rIns="90300" bIns="45150" rtlCol="0">
            <a:spAutoFit/>
          </a:bodyPr>
          <a:lstStyle/>
          <a:p>
            <a:pPr algn="ctr"/>
            <a:endParaRPr lang="ru-RU" sz="1600" dirty="0" smtClean="0"/>
          </a:p>
          <a:p>
            <a:pPr algn="ctr"/>
            <a:r>
              <a:rPr lang="ru-RU" sz="2000" dirty="0" smtClean="0"/>
              <a:t>При пересечении границы иностранному гражданину </a:t>
            </a:r>
          </a:p>
          <a:p>
            <a:pPr algn="ctr"/>
            <a:r>
              <a:rPr lang="ru-RU" sz="2000" dirty="0" smtClean="0"/>
              <a:t>необходимо заполнить миграционную карту. </a:t>
            </a:r>
          </a:p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i="1" dirty="0" smtClean="0"/>
          </a:p>
          <a:p>
            <a:pPr marL="531813" algn="ctr"/>
            <a:r>
              <a:rPr lang="ru-RU" sz="2000" dirty="0" smtClean="0"/>
              <a:t>Если  иностранный гражданин прибыл  в Российскую Федерацию с целью осуществления трудовой деятельности, то должен указать в миграционной карте цель въезда – </a:t>
            </a:r>
            <a:r>
              <a:rPr lang="ru-RU" sz="2000" b="1" dirty="0" smtClean="0"/>
              <a:t>«РАБОТА»</a:t>
            </a:r>
          </a:p>
        </p:txBody>
      </p:sp>
      <p:pic>
        <p:nvPicPr>
          <p:cNvPr id="2050" name="Picture 2" descr="C:\Users\igerasev\Desktop\141226_122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0740" y="2520454"/>
            <a:ext cx="2675546" cy="1812200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</p:pic>
      <p:pic>
        <p:nvPicPr>
          <p:cNvPr id="2052" name="Picture 4" descr="C:\Users\igerasev\Desktop\boundary-monume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16324" y="2880494"/>
            <a:ext cx="1542421" cy="1003706"/>
          </a:xfrm>
          <a:prstGeom prst="rect">
            <a:avLst/>
          </a:prstGeom>
          <a:noFill/>
        </p:spPr>
      </p:pic>
      <p:pic>
        <p:nvPicPr>
          <p:cNvPr id="12" name="Рисунок 11" descr="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4156" y="4824710"/>
            <a:ext cx="730161" cy="936104"/>
          </a:xfrm>
          <a:prstGeom prst="rect">
            <a:avLst/>
          </a:prstGeom>
        </p:spPr>
      </p:pic>
      <p:sp>
        <p:nvSpPr>
          <p:cNvPr id="13" name="Стрелка вправо 12"/>
          <p:cNvSpPr/>
          <p:nvPr/>
        </p:nvSpPr>
        <p:spPr>
          <a:xfrm>
            <a:off x="4176564" y="3168526"/>
            <a:ext cx="1047881" cy="4783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00" tIns="45150" rIns="90300" bIns="45150"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92260" y="271078"/>
            <a:ext cx="9405097" cy="69693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Иностранный гражданин прибыл в Российскую Федерацию </a:t>
            </a:r>
            <a:br>
              <a:rPr lang="ru-RU" sz="2400" dirty="0" smtClean="0"/>
            </a:br>
            <a:r>
              <a:rPr lang="ru-RU" sz="2400" dirty="0" smtClean="0"/>
              <a:t>из государства-члена Евразийского экономического союза</a:t>
            </a:r>
            <a:endParaRPr lang="ru-RU" sz="2400" dirty="0"/>
          </a:p>
        </p:txBody>
      </p:sp>
      <p:pic>
        <p:nvPicPr>
          <p:cNvPr id="5" name="Рисунок 4" descr="image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5383" y="968015"/>
            <a:ext cx="1710730" cy="1279342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269381" y="1039091"/>
            <a:ext cx="7261245" cy="1208267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0300" tIns="45150" rIns="90300" bIns="4515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Государствами–членами Евразийского экономического союза являются Республика Армения, Республика Беларусь, Республика Казахстан, Киргизская Республика и Российская Федерация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1944316" y="2520454"/>
            <a:ext cx="7617189" cy="710746"/>
          </a:xfrm>
          <a:prstGeom prst="horizontalScrol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00" tIns="45150" rIns="90300" bIns="45150"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Работодателю не требуется разрешение на привлечение и использование иностранных работников из государств-членов союза</a:t>
            </a:r>
          </a:p>
        </p:txBody>
      </p:sp>
      <p:sp>
        <p:nvSpPr>
          <p:cNvPr id="14" name="Горизонтальный свиток 13"/>
          <p:cNvSpPr/>
          <p:nvPr/>
        </p:nvSpPr>
        <p:spPr>
          <a:xfrm>
            <a:off x="1944316" y="3384550"/>
            <a:ext cx="7617189" cy="710746"/>
          </a:xfrm>
          <a:prstGeom prst="horizontalScrol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00" tIns="45150" rIns="90300" bIns="45150"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Трудящимся государств-членов не требуется разрешения на осуществление трудовой деятельности (патента) в Российской Федерации</a:t>
            </a:r>
          </a:p>
        </p:txBody>
      </p:sp>
      <p:sp>
        <p:nvSpPr>
          <p:cNvPr id="15" name="Горизонтальный свиток 14"/>
          <p:cNvSpPr/>
          <p:nvPr/>
        </p:nvSpPr>
        <p:spPr>
          <a:xfrm>
            <a:off x="1944316" y="4176638"/>
            <a:ext cx="7617189" cy="995044"/>
          </a:xfrm>
          <a:prstGeom prst="horizontalScrol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00" tIns="45150" rIns="90300" bIns="45150"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Срок временного пребывания (проживания) трудящегося государства-члена и членов семьи на территории Российской Федерации определяется сроком действия трудового или гражданско-правового договора</a:t>
            </a:r>
          </a:p>
        </p:txBody>
      </p:sp>
      <p:sp>
        <p:nvSpPr>
          <p:cNvPr id="16" name="Горизонтальный свиток 15"/>
          <p:cNvSpPr/>
          <p:nvPr/>
        </p:nvSpPr>
        <p:spPr>
          <a:xfrm>
            <a:off x="1944316" y="5256758"/>
            <a:ext cx="7617189" cy="1370777"/>
          </a:xfrm>
          <a:prstGeom prst="horizontalScrol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00" tIns="45150" rIns="90300" bIns="45150"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Граждане государства-члена, прибывшие в целях осуществления трудовой деятельности или трудоустройства на территорию Российской Федерации, 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и члены семей освобождаются от обязанности регистрации (постановки 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на учет) в течение 30 суток с даты въезда</a:t>
            </a:r>
          </a:p>
        </p:txBody>
      </p:sp>
      <p:sp>
        <p:nvSpPr>
          <p:cNvPr id="20" name="Молния 19"/>
          <p:cNvSpPr/>
          <p:nvPr/>
        </p:nvSpPr>
        <p:spPr>
          <a:xfrm>
            <a:off x="360140" y="2592462"/>
            <a:ext cx="1423774" cy="426447"/>
          </a:xfrm>
          <a:prstGeom prst="lightningBol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00" tIns="45150" rIns="90300" bIns="45150" rtlCol="0" anchor="ctr"/>
          <a:lstStyle/>
          <a:p>
            <a:pPr algn="ctr"/>
            <a:endParaRPr lang="ru-RU"/>
          </a:p>
        </p:txBody>
      </p:sp>
      <p:sp>
        <p:nvSpPr>
          <p:cNvPr id="29" name="Молния 28"/>
          <p:cNvSpPr/>
          <p:nvPr/>
        </p:nvSpPr>
        <p:spPr>
          <a:xfrm>
            <a:off x="288132" y="3384550"/>
            <a:ext cx="1423774" cy="426447"/>
          </a:xfrm>
          <a:prstGeom prst="lightningBol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00" tIns="45150" rIns="90300" bIns="45150" rtlCol="0" anchor="ctr"/>
          <a:lstStyle/>
          <a:p>
            <a:pPr algn="ctr"/>
            <a:endParaRPr lang="ru-RU"/>
          </a:p>
        </p:txBody>
      </p:sp>
      <p:sp>
        <p:nvSpPr>
          <p:cNvPr id="30" name="Молния 29"/>
          <p:cNvSpPr/>
          <p:nvPr/>
        </p:nvSpPr>
        <p:spPr>
          <a:xfrm>
            <a:off x="360140" y="4464670"/>
            <a:ext cx="1423774" cy="426447"/>
          </a:xfrm>
          <a:prstGeom prst="lightningBol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00" tIns="45150" rIns="90300" bIns="45150" rtlCol="0" anchor="ctr"/>
          <a:lstStyle/>
          <a:p>
            <a:pPr algn="ctr"/>
            <a:endParaRPr lang="ru-RU"/>
          </a:p>
        </p:txBody>
      </p:sp>
      <p:sp>
        <p:nvSpPr>
          <p:cNvPr id="31" name="Молния 30"/>
          <p:cNvSpPr/>
          <p:nvPr/>
        </p:nvSpPr>
        <p:spPr>
          <a:xfrm>
            <a:off x="288132" y="5760814"/>
            <a:ext cx="1423774" cy="426447"/>
          </a:xfrm>
          <a:prstGeom prst="lightningBol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00" tIns="45150" rIns="90300" bIns="45150"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503" y="115122"/>
            <a:ext cx="9177407" cy="4975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Оформление пакета документов, оплата и получение патента</a:t>
            </a:r>
            <a:endParaRPr lang="ru-RU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5112668" y="3816598"/>
            <a:ext cx="2088232" cy="829846"/>
          </a:xfrm>
          <a:prstGeom prst="rect">
            <a:avLst/>
          </a:prstGeom>
          <a:noFill/>
        </p:spPr>
        <p:txBody>
          <a:bodyPr wrap="square" lIns="90300" tIns="45150" rIns="90300" bIns="45150" rtlCol="0">
            <a:spAutoFit/>
          </a:bodyPr>
          <a:lstStyle/>
          <a:p>
            <a:pPr algn="ctr"/>
            <a:r>
              <a:rPr lang="ru-RU" sz="1200" dirty="0" smtClean="0"/>
              <a:t>Выдача готового патента </a:t>
            </a:r>
          </a:p>
          <a:p>
            <a:pPr algn="ctr"/>
            <a:r>
              <a:rPr lang="ru-RU" sz="1200" dirty="0" smtClean="0"/>
              <a:t>(не позднее </a:t>
            </a:r>
            <a:r>
              <a:rPr lang="ru-RU" sz="1200" b="1" dirty="0" smtClean="0"/>
              <a:t>10 рабочих дней  </a:t>
            </a:r>
            <a:r>
              <a:rPr lang="ru-RU" sz="1200" dirty="0" smtClean="0"/>
              <a:t>после подачи всех документов)</a:t>
            </a:r>
            <a:endParaRPr lang="ru-RU" sz="1200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76164" y="2088406"/>
            <a:ext cx="2930601" cy="2842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00" tIns="45150" rIns="90300" bIns="45150" rtlCol="0" anchor="ctr"/>
          <a:lstStyle/>
          <a:p>
            <a:pPr algn="ctr"/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504156" y="2520454"/>
            <a:ext cx="3272222" cy="3784501"/>
          </a:xfrm>
          <a:prstGeom prst="rect">
            <a:avLst/>
          </a:prstGeom>
        </p:spPr>
        <p:txBody>
          <a:bodyPr wrap="square" lIns="90300" tIns="45150" rIns="90300" bIns="4515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200" dirty="0" smtClean="0"/>
              <a:t> заявление о выдаче патента 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 документ, удостоверяющий личность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 полис добровольного медицинского страхования либо договор о предоставлении платных медицинских услуг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 справка об отсутствии опасных заболеваний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 документ, подтверждающий владение русским языком, знание истории России и основ законодательства Российской Федерации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 миграционная карта с целью въезда – </a:t>
            </a:r>
            <a:r>
              <a:rPr lang="ru-RU" sz="1200" b="1" dirty="0" smtClean="0"/>
              <a:t>«РАБОТА»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 документ о постановке на миграционный учет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  в случае нарушения срока подачи документов для оформления патента предоставляется квитанция об оплате штрафа (от </a:t>
            </a:r>
            <a:r>
              <a:rPr lang="ru-RU" sz="1200" b="1" dirty="0" smtClean="0"/>
              <a:t>10 до 15 тыс. руб</a:t>
            </a:r>
            <a:r>
              <a:rPr lang="ru-RU" sz="1200" dirty="0" smtClean="0"/>
              <a:t>.)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48172" y="2088406"/>
            <a:ext cx="2776359" cy="273409"/>
          </a:xfrm>
          <a:prstGeom prst="rect">
            <a:avLst/>
          </a:prstGeom>
          <a:noFill/>
        </p:spPr>
        <p:txBody>
          <a:bodyPr wrap="square" lIns="90300" tIns="45150" rIns="90300" bIns="45150" rtlCol="0">
            <a:spAutoFit/>
          </a:bodyPr>
          <a:lstStyle/>
          <a:p>
            <a:pPr algn="ctr"/>
            <a:r>
              <a:rPr lang="ru-RU" sz="1200" b="1" dirty="0" smtClean="0"/>
              <a:t>ПАКЕТ ДОКУМЕНТОВ</a:t>
            </a:r>
            <a:endParaRPr lang="ru-RU" sz="1200" b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16125" y="1800374"/>
            <a:ext cx="3672408" cy="46805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00" tIns="45150" rIns="90300" bIns="45150" rtlCol="0" anchor="ctr"/>
          <a:lstStyle/>
          <a:p>
            <a:pPr algn="ctr"/>
            <a:r>
              <a:rPr lang="ru-RU" dirty="0" smtClean="0"/>
              <a:t>                                            </a:t>
            </a:r>
            <a:endParaRPr lang="ru-RU" dirty="0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346503" y="541568"/>
            <a:ext cx="9177407" cy="1137193"/>
          </a:xfrm>
          <a:prstGeom prst="triangle">
            <a:avLst>
              <a:gd name="adj" fmla="val 4992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00" tIns="45150" rIns="90300" bIns="45150" rtlCol="0" anchor="ctr"/>
          <a:lstStyle/>
          <a:p>
            <a:pPr algn="ctr"/>
            <a:endParaRPr lang="ru-RU"/>
          </a:p>
        </p:txBody>
      </p:sp>
      <p:pic>
        <p:nvPicPr>
          <p:cNvPr id="1027" name="Picture 3" descr="C:\Users\igerasev\Desktop\patent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0620" y="1872382"/>
            <a:ext cx="2833408" cy="1847733"/>
          </a:xfrm>
          <a:prstGeom prst="rect">
            <a:avLst/>
          </a:prstGeom>
          <a:noFill/>
          <a:ln w="3175">
            <a:solidFill>
              <a:schemeClr val="accent1">
                <a:lumMod val="50000"/>
              </a:schemeClr>
            </a:solidFill>
          </a:ln>
        </p:spPr>
      </p:pic>
      <p:sp>
        <p:nvSpPr>
          <p:cNvPr id="29" name="TextBox 28"/>
          <p:cNvSpPr txBox="1"/>
          <p:nvPr/>
        </p:nvSpPr>
        <p:spPr>
          <a:xfrm>
            <a:off x="577867" y="896942"/>
            <a:ext cx="8791802" cy="1137622"/>
          </a:xfrm>
          <a:prstGeom prst="rect">
            <a:avLst/>
          </a:prstGeom>
          <a:noFill/>
        </p:spPr>
        <p:txBody>
          <a:bodyPr wrap="square" lIns="90300" tIns="45150" rIns="90300" bIns="45150" rtlCol="0">
            <a:spAutoFit/>
          </a:bodyPr>
          <a:lstStyle/>
          <a:p>
            <a:pPr algn="ctr"/>
            <a:r>
              <a:rPr lang="ru-RU" sz="1600" b="1" dirty="0" smtClean="0"/>
              <a:t>ПОДАЕТСЯ </a:t>
            </a:r>
          </a:p>
          <a:p>
            <a:pPr algn="ctr"/>
            <a:r>
              <a:rPr lang="ru-RU" sz="1600" b="1" dirty="0" smtClean="0"/>
              <a:t>ЛИЧНО ИЛИ ЧЕРЕЗ УПОЛНОМОЧЕННУЮ ОРГАНИЗАЦИЮ </a:t>
            </a:r>
          </a:p>
          <a:p>
            <a:pPr algn="ctr"/>
            <a:r>
              <a:rPr lang="ru-RU" sz="1600" b="1" dirty="0" smtClean="0"/>
              <a:t>в течение 30 календарных дней с момента въезда</a:t>
            </a:r>
          </a:p>
          <a:p>
            <a:pPr algn="ctr"/>
            <a:r>
              <a:rPr lang="ru-RU" sz="2000" b="1" dirty="0" smtClean="0"/>
              <a:t> </a:t>
            </a:r>
            <a:endParaRPr lang="ru-RU" sz="2000" b="1" dirty="0"/>
          </a:p>
        </p:txBody>
      </p:sp>
      <p:sp>
        <p:nvSpPr>
          <p:cNvPr id="18" name="Стрелка вправо 17"/>
          <p:cNvSpPr/>
          <p:nvPr/>
        </p:nvSpPr>
        <p:spPr>
          <a:xfrm>
            <a:off x="3960540" y="2664470"/>
            <a:ext cx="694089" cy="4783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00" tIns="45150" rIns="90300" bIns="45150" rtlCol="0" anchor="ctr"/>
          <a:lstStyle/>
          <a:p>
            <a:pPr algn="ctr"/>
            <a:endParaRPr lang="ru-RU"/>
          </a:p>
        </p:txBody>
      </p:sp>
      <p:pic>
        <p:nvPicPr>
          <p:cNvPr id="20" name="Picture 2" descr="image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25036" y="2448446"/>
            <a:ext cx="694089" cy="923969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7920980" y="3672582"/>
            <a:ext cx="1656184" cy="1199177"/>
          </a:xfrm>
          <a:prstGeom prst="rect">
            <a:avLst/>
          </a:prstGeom>
          <a:noFill/>
        </p:spPr>
        <p:txBody>
          <a:bodyPr wrap="square" lIns="90300" tIns="45150" rIns="90300" bIns="45150" rtlCol="0">
            <a:spAutoFit/>
          </a:bodyPr>
          <a:lstStyle/>
          <a:p>
            <a:pPr algn="ctr"/>
            <a:r>
              <a:rPr lang="ru-RU" sz="1200" dirty="0" smtClean="0"/>
              <a:t>Обязательная государственная дактилоскопическая регистрация и фотографирование</a:t>
            </a:r>
          </a:p>
          <a:p>
            <a:pPr algn="ctr"/>
            <a:endParaRPr lang="ru-RU" sz="1200" dirty="0"/>
          </a:p>
        </p:txBody>
      </p:sp>
      <p:sp>
        <p:nvSpPr>
          <p:cNvPr id="34" name="Плюс 33"/>
          <p:cNvSpPr>
            <a:spLocks noChangeAspect="1"/>
          </p:cNvSpPr>
          <p:nvPr/>
        </p:nvSpPr>
        <p:spPr>
          <a:xfrm>
            <a:off x="7776964" y="2736478"/>
            <a:ext cx="424119" cy="390867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00" tIns="45150" rIns="90300" bIns="45150"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464596" y="4752702"/>
            <a:ext cx="5072951" cy="172819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0300" tIns="45150" rIns="90300" bIns="45150" rtlCol="0" anchor="ctr"/>
          <a:lstStyle/>
          <a:p>
            <a:r>
              <a:rPr lang="ru-RU" sz="1200" dirty="0" smtClean="0">
                <a:solidFill>
                  <a:schemeClr val="tx1"/>
                </a:solidFill>
              </a:rPr>
              <a:t>Иностранный гражданин, осуществляющий трудовую деятельность у юридического лица, в</a:t>
            </a:r>
            <a:r>
              <a:rPr lang="ru-RU" sz="1200" dirty="0" smtClean="0"/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течение двух месяцев со дня выдачи патента обязан представить лично либо направить заказным почтовым отправлением с уведомлением о вручении в подразделение по вопросам миграции территориального органа МВД России, выдавшее патент, копию трудового договора или гражданско-правового договора на выполнение работ (оказание услуг).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9075" y="612644"/>
            <a:ext cx="7249381" cy="57339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Срок действия и переоформление патента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3623" y="1394465"/>
            <a:ext cx="9023165" cy="3938389"/>
          </a:xfrm>
          <a:prstGeom prst="rect">
            <a:avLst/>
          </a:prstGeom>
          <a:noFill/>
        </p:spPr>
        <p:txBody>
          <a:bodyPr wrap="square" lIns="90300" tIns="45150" rIns="90300" bIns="45150" rtlCol="0">
            <a:spAutoFit/>
          </a:bodyPr>
          <a:lstStyle/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Патент выдается иностранному гражданину на срок </a:t>
            </a:r>
            <a:r>
              <a:rPr lang="ru-RU" sz="2000" b="1" dirty="0" smtClean="0"/>
              <a:t>от 1 до 12 месяцев</a:t>
            </a:r>
            <a:r>
              <a:rPr lang="ru-RU" sz="2000" dirty="0" smtClean="0"/>
              <a:t>.</a:t>
            </a:r>
          </a:p>
          <a:p>
            <a:endParaRPr lang="ru-RU" sz="2000" dirty="0" smtClean="0"/>
          </a:p>
          <a:p>
            <a:pPr algn="just"/>
            <a:r>
              <a:rPr lang="ru-RU" sz="2000" dirty="0" smtClean="0"/>
              <a:t>Оплата патента производится в виде фиксированного авансового платежа ежемесячно или на более продолжительный срок.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По истечении </a:t>
            </a:r>
            <a:r>
              <a:rPr lang="ru-RU" sz="2000" b="1" dirty="0" smtClean="0"/>
              <a:t>12 месяцев </a:t>
            </a:r>
            <a:r>
              <a:rPr lang="ru-RU" sz="2000" dirty="0" smtClean="0"/>
              <a:t>иностранец может однократно переоформить патент без выезда из России.</a:t>
            </a:r>
          </a:p>
          <a:p>
            <a:pPr algn="just"/>
            <a:endParaRPr lang="en-US" sz="2000" dirty="0" smtClean="0"/>
          </a:p>
          <a:p>
            <a:pPr algn="just"/>
            <a:r>
              <a:rPr lang="ru-RU" sz="2000" dirty="0" smtClean="0"/>
              <a:t>Срок действия патента прекращается в случае неуплаты фиксированного авансового платежа за следующий период.</a:t>
            </a:r>
          </a:p>
          <a:p>
            <a:endParaRPr lang="ru-RU" dirty="0" smtClean="0"/>
          </a:p>
          <a:p>
            <a:r>
              <a:rPr lang="ru-RU" sz="1200" dirty="0" smtClean="0"/>
              <a:t> </a:t>
            </a:r>
            <a:endParaRPr lang="ru-RU" sz="1200" dirty="0"/>
          </a:p>
        </p:txBody>
      </p:sp>
      <p:pic>
        <p:nvPicPr>
          <p:cNvPr id="1026" name="Picture 2" descr="C:\Users\igerasev\Desktop\calendar-interface-symbol-tool_318-58214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518761" y="5161414"/>
            <a:ext cx="1388025" cy="127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381" y="178030"/>
            <a:ext cx="9100286" cy="789985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Ответственность иностранного гражданина и его работодателя </a:t>
            </a:r>
            <a:br>
              <a:rPr lang="ru-RU" sz="2400" dirty="0" smtClean="0"/>
            </a:br>
            <a:r>
              <a:rPr lang="ru-RU" sz="2400" dirty="0" smtClean="0"/>
              <a:t>за нарушение миграционного законодательства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0745" y="968015"/>
            <a:ext cx="9023165" cy="5692715"/>
          </a:xfrm>
          <a:prstGeom prst="rect">
            <a:avLst/>
          </a:prstGeom>
          <a:noFill/>
        </p:spPr>
        <p:txBody>
          <a:bodyPr wrap="square" lIns="90300" tIns="45150" rIns="90300" bIns="45150" rtlCol="0">
            <a:spAutoFit/>
          </a:bodyPr>
          <a:lstStyle/>
          <a:p>
            <a:pPr algn="just"/>
            <a:r>
              <a:rPr lang="ru-RU" b="1" dirty="0" smtClean="0"/>
              <a:t>Если иностранный гражданин:</a:t>
            </a:r>
          </a:p>
          <a:p>
            <a:pPr algn="just">
              <a:buFontTx/>
              <a:buChar char="-"/>
            </a:pPr>
            <a:r>
              <a:rPr lang="ru-RU" dirty="0" smtClean="0"/>
              <a:t> работает без патента ( в том числе в случае его неоплаты),</a:t>
            </a:r>
          </a:p>
          <a:p>
            <a:pPr algn="just">
              <a:buFontTx/>
              <a:buChar char="-"/>
            </a:pPr>
            <a:r>
              <a:rPr lang="ru-RU" dirty="0" smtClean="0"/>
              <a:t> работает не в том регионе, где получил патент,</a:t>
            </a:r>
          </a:p>
          <a:p>
            <a:pPr algn="just">
              <a:buFontTx/>
              <a:buChar char="-"/>
            </a:pPr>
            <a:r>
              <a:rPr lang="ru-RU" dirty="0" smtClean="0"/>
              <a:t> работает по профессии, не указанной в патенте,</a:t>
            </a:r>
          </a:p>
          <a:p>
            <a:pPr algn="just">
              <a:buFontTx/>
              <a:buChar char="-"/>
            </a:pPr>
            <a:r>
              <a:rPr lang="ru-RU" dirty="0" smtClean="0"/>
              <a:t> превышает срок  законного нахождения в России (</a:t>
            </a:r>
            <a:r>
              <a:rPr lang="ru-RU" b="1" dirty="0" smtClean="0"/>
              <a:t>90 суток </a:t>
            </a:r>
            <a:r>
              <a:rPr lang="ru-RU" dirty="0" smtClean="0"/>
              <a:t>в течение каждого периода (</a:t>
            </a:r>
            <a:r>
              <a:rPr lang="ru-RU" b="1" dirty="0" smtClean="0"/>
              <a:t>180 суток</a:t>
            </a:r>
            <a:r>
              <a:rPr lang="ru-RU" dirty="0" smtClean="0"/>
              <a:t>)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b="1" dirty="0" smtClean="0"/>
              <a:t>Если работодатель:</a:t>
            </a:r>
          </a:p>
          <a:p>
            <a:pPr algn="just">
              <a:buFontTx/>
              <a:buChar char="-"/>
            </a:pPr>
            <a:r>
              <a:rPr lang="ru-RU" dirty="0" smtClean="0"/>
              <a:t> нанял на работу иностранного гражданина без патента,</a:t>
            </a:r>
          </a:p>
          <a:p>
            <a:pPr algn="just">
              <a:buFontTx/>
              <a:buChar char="-"/>
            </a:pPr>
            <a:r>
              <a:rPr lang="ru-RU" dirty="0" smtClean="0"/>
              <a:t> использует труд иностранного гражданина не по профессии, указанной в патенте,</a:t>
            </a:r>
          </a:p>
          <a:p>
            <a:pPr algn="just">
              <a:buFontTx/>
              <a:buChar char="-"/>
            </a:pPr>
            <a:r>
              <a:rPr lang="ru-RU" dirty="0" smtClean="0"/>
              <a:t> использует труд иностранного гражданина, получившего патент в другом регионе,</a:t>
            </a:r>
          </a:p>
          <a:p>
            <a:pPr algn="just">
              <a:buFontTx/>
              <a:buChar char="-"/>
            </a:pPr>
            <a:r>
              <a:rPr lang="ru-RU" dirty="0" smtClean="0"/>
              <a:t> не уведомил миграционную службу о приеме иностранного гражданина на работу</a:t>
            </a:r>
          </a:p>
          <a:p>
            <a:pPr algn="just">
              <a:buFontTx/>
              <a:buChar char="-"/>
            </a:pPr>
            <a:endParaRPr lang="ru-RU" dirty="0" smtClean="0"/>
          </a:p>
          <a:p>
            <a:pPr algn="just"/>
            <a:endParaRPr lang="ru-RU" sz="2000" dirty="0" smtClean="0"/>
          </a:p>
          <a:p>
            <a:pPr algn="just"/>
            <a:endParaRPr lang="ru-RU" sz="2000" b="1" i="1" dirty="0" smtClean="0"/>
          </a:p>
          <a:p>
            <a:pPr algn="just"/>
            <a:endParaRPr lang="ru-RU" b="1" i="1" dirty="0" smtClean="0"/>
          </a:p>
          <a:p>
            <a:pPr algn="ctr"/>
            <a:r>
              <a:rPr lang="ru-RU" b="1" i="1" dirty="0" smtClean="0"/>
              <a:t>Для оформления патента следует обращаться исключительно </a:t>
            </a:r>
            <a:br>
              <a:rPr lang="ru-RU" b="1" i="1" dirty="0" smtClean="0"/>
            </a:br>
            <a:r>
              <a:rPr lang="ru-RU" b="1" i="1" dirty="0" smtClean="0"/>
              <a:t>в подразделение по вопросам миграции или в уполномоченную организацию.</a:t>
            </a:r>
            <a:endParaRPr lang="ru-RU" dirty="0"/>
          </a:p>
        </p:txBody>
      </p:sp>
      <p:sp>
        <p:nvSpPr>
          <p:cNvPr id="6" name="Молния 5"/>
          <p:cNvSpPr/>
          <p:nvPr/>
        </p:nvSpPr>
        <p:spPr>
          <a:xfrm>
            <a:off x="8174391" y="1003644"/>
            <a:ext cx="979329" cy="902547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00" tIns="45150" rIns="90300" bIns="45150"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588162" y="2531655"/>
            <a:ext cx="519045" cy="2842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00" tIns="45150" rIns="90300" bIns="45150"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608612" y="4896718"/>
            <a:ext cx="519045" cy="2842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00" tIns="45150" rIns="90300" bIns="45150"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2261" y="2815954"/>
            <a:ext cx="9408770" cy="56859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0300" tIns="45150" rIns="90300" bIns="4515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штраф до 7 тыс. рублей вплоть до выдворения и закрытия въезда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 Российскую Федерацию  на срок от 5 до 10 лет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4116" y="5184750"/>
            <a:ext cx="9408770" cy="639671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0300" tIns="45150" rIns="90300" bIns="4515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штраф до 1 млн. рублей за каждого иностранного гражданина вплоть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до приостановления деятельности организации до 3 месяцев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" name="Рисунок 9" descr="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6124" y="5904830"/>
            <a:ext cx="542940" cy="69607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67154" y="144191"/>
            <a:ext cx="9254529" cy="100811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Уведомление о привлечении работодателем (юридическим или физическим лицом) иностранного гражданина к трудовой деятельности</a:t>
            </a:r>
            <a:endParaRPr lang="ru-RU" sz="2400" dirty="0"/>
          </a:p>
        </p:txBody>
      </p:sp>
      <p:pic>
        <p:nvPicPr>
          <p:cNvPr id="2" name="Picture 2" descr="C:\Users\igerasev\Desktop\no_photo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656284" y="2232422"/>
            <a:ext cx="588151" cy="49746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504156" y="3096518"/>
            <a:ext cx="3161964" cy="1322288"/>
          </a:xfrm>
          <a:prstGeom prst="rect">
            <a:avLst/>
          </a:prstGeom>
          <a:noFill/>
        </p:spPr>
        <p:txBody>
          <a:bodyPr wrap="square" lIns="90300" tIns="45150" rIns="90300" bIns="45150" rtlCol="0">
            <a:spAutoFit/>
          </a:bodyPr>
          <a:lstStyle/>
          <a:p>
            <a:pPr algn="ctr"/>
            <a:r>
              <a:rPr lang="ru-RU" sz="1600" dirty="0" smtClean="0"/>
              <a:t>Работодатель (юридическое</a:t>
            </a:r>
            <a:r>
              <a:rPr lang="en-US" sz="1600" dirty="0" smtClean="0"/>
              <a:t> </a:t>
            </a:r>
            <a:r>
              <a:rPr lang="ru-RU" sz="1600" dirty="0" smtClean="0"/>
              <a:t>или физическое лицо) заполняет уведомление о найме на работу иностранного гражданина  </a:t>
            </a:r>
            <a:endParaRPr lang="ru-RU" sz="1600" dirty="0"/>
          </a:p>
        </p:txBody>
      </p:sp>
      <p:pic>
        <p:nvPicPr>
          <p:cNvPr id="15" name="Picture 2" descr="C:\Users\igerasev\Desktop\contract-page-interface-symbol_318-3281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480820" y="2160414"/>
            <a:ext cx="655456" cy="604067"/>
          </a:xfrm>
          <a:prstGeom prst="rect">
            <a:avLst/>
          </a:prstGeom>
          <a:solidFill>
            <a:srgbClr val="FF0000"/>
          </a:solidFill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17" name="Скругленный прямоугольник 16"/>
          <p:cNvSpPr/>
          <p:nvPr/>
        </p:nvSpPr>
        <p:spPr>
          <a:xfrm>
            <a:off x="360140" y="1296318"/>
            <a:ext cx="9177407" cy="78182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0300" tIns="45150" rIns="90300" bIns="45150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Это необходимо сделать в течение  3 рабочих дней с даты заключения трудового или гражданско-правового договора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24636" y="3168526"/>
            <a:ext cx="4550142" cy="1076067"/>
          </a:xfrm>
          <a:prstGeom prst="rect">
            <a:avLst/>
          </a:prstGeom>
          <a:noFill/>
        </p:spPr>
        <p:txBody>
          <a:bodyPr wrap="square" lIns="90300" tIns="45150" rIns="90300" bIns="45150" rtlCol="0">
            <a:spAutoFit/>
          </a:bodyPr>
          <a:lstStyle/>
          <a:p>
            <a:pPr algn="ctr"/>
            <a:r>
              <a:rPr lang="ru-RU" sz="1600" dirty="0" smtClean="0"/>
              <a:t>Уведомление можно доставить лично в подразделение по вопросам миграции, направить почтовым отправлением или через Единый портал государственных услуг</a:t>
            </a:r>
          </a:p>
        </p:txBody>
      </p:sp>
      <p:sp>
        <p:nvSpPr>
          <p:cNvPr id="20" name="Стрелка вправо 19"/>
          <p:cNvSpPr/>
          <p:nvPr/>
        </p:nvSpPr>
        <p:spPr>
          <a:xfrm>
            <a:off x="2520380" y="2232422"/>
            <a:ext cx="3701811" cy="4783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00" tIns="45150" rIns="90300" bIns="45150" rtlCol="0" anchor="ctr"/>
          <a:lstStyle/>
          <a:p>
            <a:pPr algn="ctr"/>
            <a:endParaRPr lang="ru-RU"/>
          </a:p>
        </p:txBody>
      </p:sp>
      <p:pic>
        <p:nvPicPr>
          <p:cNvPr id="24" name="Рисунок 23" descr="mvd_logo_143x8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44916" y="2088406"/>
            <a:ext cx="1346577" cy="780327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360140" y="4608686"/>
            <a:ext cx="90730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sz="1400" dirty="0" smtClean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88132" y="4536678"/>
            <a:ext cx="9177407" cy="18002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0300" tIns="45150" rIns="90300" bIns="45150" rtlCol="0" anchor="ctr"/>
          <a:lstStyle/>
          <a:p>
            <a:pPr marL="355600"/>
            <a:r>
              <a:rPr lang="ru-RU" sz="1400" dirty="0" smtClean="0">
                <a:solidFill>
                  <a:schemeClr val="tx1"/>
                </a:solidFill>
              </a:rPr>
              <a:t>В случае расторжения с иностранным гражданином трудового договора или гражданско-правового договора на выполнение работ (оказание услуг) работодатель или заказчик работ (услуг) обязаны уведомлять подразделение по вопросам миграции территориального органа МВД России в субъекте Российской Федерации, на территории которого данный иностранный гражданин осуществлял трудовую деятельность, о прекращении (расторжении) с данным иностранным гражданином трудового договора или гражданско-правового договора на выполнение работ (оказание услуг) в срок, не превышающий трех рабочих дней с даты прекращения (расторжения) соответствующего договора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pic>
        <p:nvPicPr>
          <p:cNvPr id="25" name="Рисунок 24" descr="1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6124" y="5184750"/>
            <a:ext cx="542940" cy="696077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Другая 31">
      <a:dk1>
        <a:sysClr val="windowText" lastClr="000000"/>
      </a:dk1>
      <a:lt1>
        <a:sysClr val="window" lastClr="FFFFFF"/>
      </a:lt1>
      <a:dk2>
        <a:srgbClr val="696464"/>
      </a:dk2>
      <a:lt2>
        <a:srgbClr val="9BE3FF"/>
      </a:lt2>
      <a:accent1>
        <a:srgbClr val="00B0F0"/>
      </a:accent1>
      <a:accent2>
        <a:srgbClr val="0070C0"/>
      </a:accent2>
      <a:accent3>
        <a:srgbClr val="9BE3FF"/>
      </a:accent3>
      <a:accent4>
        <a:srgbClr val="956251"/>
      </a:accent4>
      <a:accent5>
        <a:srgbClr val="C9F0FF"/>
      </a:accent5>
      <a:accent6>
        <a:srgbClr val="855D5D"/>
      </a:accent6>
      <a:hlink>
        <a:srgbClr val="000000"/>
      </a:hlink>
      <a:folHlink>
        <a:srgbClr val="BFE4FF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2715</TotalTime>
  <Words>760</Words>
  <Application>Microsoft Office PowerPoint</Application>
  <PresentationFormat>Произвольный</PresentationFormat>
  <Paragraphs>90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Справедливость</vt:lpstr>
      <vt:lpstr>ОФОРМЛЕНИЕ ПАТЕНТА НА РАБОТУ ИНОСТРАННОМУ ГРАЖДАНИНУ</vt:lpstr>
      <vt:lpstr>Иностранный гражданин прибыл в Российскую Федерацию  из безвизовой страны</vt:lpstr>
      <vt:lpstr>Иностранный гражданин прибыл в Российскую Федерацию  из государства-члена Евразийского экономического союза</vt:lpstr>
      <vt:lpstr>Оформление пакета документов, оплата и получение патента</vt:lpstr>
      <vt:lpstr>Срок действия и переоформление патента</vt:lpstr>
      <vt:lpstr>Ответственность иностранного гражданина и его работодателя  за нарушение миграционного законодательства</vt:lpstr>
      <vt:lpstr>Уведомление о привлечении работодателем (юридическим или физическим лицом) иностранного гражданина к трудовой деятельности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ПАТЕНТ</dc:title>
  <dc:creator>kgordeeva</dc:creator>
  <cp:lastModifiedBy>Мизаил Бычков</cp:lastModifiedBy>
  <cp:revision>135</cp:revision>
  <dcterms:created xsi:type="dcterms:W3CDTF">2015-08-14T12:54:37Z</dcterms:created>
  <dcterms:modified xsi:type="dcterms:W3CDTF">2017-04-06T10:05:19Z</dcterms:modified>
</cp:coreProperties>
</file>