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89" r:id="rId2"/>
    <p:sldId id="437" r:id="rId3"/>
    <p:sldId id="439" r:id="rId4"/>
    <p:sldId id="440" r:id="rId5"/>
    <p:sldId id="441" r:id="rId6"/>
    <p:sldId id="438" r:id="rId7"/>
    <p:sldId id="423" r:id="rId8"/>
    <p:sldId id="422" r:id="rId9"/>
    <p:sldId id="444" r:id="rId10"/>
    <p:sldId id="425" r:id="rId11"/>
    <p:sldId id="424" r:id="rId12"/>
    <p:sldId id="418" r:id="rId13"/>
    <p:sldId id="429" r:id="rId14"/>
    <p:sldId id="442" r:id="rId15"/>
    <p:sldId id="443" r:id="rId16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69" d="100"/>
          <a:sy n="69" d="100"/>
        </p:scale>
        <p:origin x="750" y="54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1;&#1072;&#1076;&#1072;&#1077;&#1074;%20&#1044;&#1057;\&#1057;&#1058;&#1056;&#1040;&#1058;&#1045;&#1043;&#1048;&#1071;%20&#1056;&#1040;&#1047;&#1042;&#1048;&#1058;&#1048;&#1071;%20&#1056;&#1045;&#1043;&#1048;&#1054;&#1053;&#1040;&#1051;&#1068;&#1053;&#1054;&#1049;%20&#1057;&#1045;&#1058;&#1048;\&#1057;&#1045;&#1051;&#1068;&#1057;&#1050;&#1048;&#1045;%20&#1058;&#1045;&#1056;&#1056;&#1048;&#1058;&#1054;&#1056;&#1048;&#1048;\&#1043;&#1086;&#1089;&#1091;&#1076;&#1072;&#1088;&#1089;&#1090;&#1074;&#1077;&#1085;&#1085;&#1072;&#1103;%20&#1087;&#1088;&#1086;&#1075;&#1088;&#1072;&#1084;&#1084;&#1072;\2020_08_06_&#1050;&#1086;&#1085;&#1092;&#1077;&#1088;&#1077;&#1085;&#1094;&#1080;&#1103;%20&#1074;%20&#1052;&#1057;&#1061;\&#1044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1;&#1072;&#1076;&#1072;&#1077;&#1074;%20&#1044;&#1057;\&#1057;&#1058;&#1056;&#1040;&#1058;&#1045;&#1043;&#1048;&#1071;%20&#1056;&#1040;&#1047;&#1042;&#1048;&#1058;&#1048;&#1071;%20&#1056;&#1045;&#1043;&#1048;&#1054;&#1053;&#1040;&#1051;&#1068;&#1053;&#1054;&#1049;%20&#1057;&#1045;&#1058;&#1048;\&#1057;&#1045;&#1051;&#1068;&#1057;&#1050;&#1048;&#1045;%20&#1058;&#1045;&#1056;&#1056;&#1048;&#1058;&#1054;&#1056;&#1048;&#1048;\&#1043;&#1086;&#1089;&#1091;&#1076;&#1072;&#1088;&#1089;&#1090;&#1074;&#1077;&#1085;&#1085;&#1072;&#1103;%20&#1087;&#1088;&#1086;&#1075;&#1088;&#1072;&#1084;&#1084;&#1072;\2020_08_06_&#1050;&#1086;&#1085;&#1092;&#1077;&#1088;&#1077;&#1085;&#1094;&#1080;&#1103;%20&#1074;%20&#1052;&#1057;&#1061;\&#1044;&#1080;&#1072;&#1075;&#1088;&#1072;&#1084;&#1084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1;&#1072;&#1076;&#1072;&#1077;&#1074;%20&#1044;&#1057;\&#1057;&#1058;&#1056;&#1040;&#1058;&#1045;&#1043;&#1048;&#1071;%20&#1056;&#1040;&#1047;&#1042;&#1048;&#1058;&#1048;&#1071;%20&#1056;&#1045;&#1043;&#1048;&#1054;&#1053;&#1040;&#1051;&#1068;&#1053;&#1054;&#1049;%20&#1057;&#1045;&#1058;&#1048;\&#1057;&#1045;&#1051;&#1068;&#1057;&#1050;&#1048;&#1045;%20&#1058;&#1045;&#1056;&#1056;&#1048;&#1058;&#1054;&#1056;&#1048;&#1048;\&#1043;&#1086;&#1089;&#1091;&#1076;&#1072;&#1088;&#1089;&#1090;&#1074;&#1077;&#1085;&#1085;&#1072;&#1103;%20&#1087;&#1088;&#1086;&#1075;&#1088;&#1072;&#1084;&#1084;&#1072;\2020_08_06_&#1050;&#1086;&#1085;&#1092;&#1077;&#1088;&#1077;&#1085;&#1094;&#1080;&#1103;%20&#1074;%20&#1052;&#1057;&#1061;\&#1044;&#1080;&#1072;&#1075;&#1088;&#1072;&#1084;&#1084;&#107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1;&#1072;&#1076;&#1072;&#1077;&#1074;%20&#1044;&#1057;\&#1057;&#1058;&#1056;&#1040;&#1058;&#1045;&#1043;&#1048;&#1071;%20&#1056;&#1040;&#1047;&#1042;&#1048;&#1058;&#1048;&#1071;%20&#1056;&#1045;&#1043;&#1048;&#1054;&#1053;&#1040;&#1051;&#1068;&#1053;&#1054;&#1049;%20&#1057;&#1045;&#1058;&#1048;\&#1057;&#1045;&#1051;&#1068;&#1057;&#1050;&#1048;&#1045;%20&#1058;&#1045;&#1056;&#1056;&#1048;&#1058;&#1054;&#1056;&#1048;&#1048;\&#1043;&#1086;&#1089;&#1091;&#1076;&#1072;&#1088;&#1089;&#1090;&#1074;&#1077;&#1085;&#1085;&#1072;&#1103;%20&#1087;&#1088;&#1086;&#1075;&#1088;&#1072;&#1084;&#1084;&#1072;\2020_08_06_&#1050;&#1086;&#1085;&#1092;&#1077;&#1088;&#1077;&#1085;&#1094;&#1080;&#1103;%20&#1074;%20&#1052;&#1057;&#1061;\&#1044;&#1080;&#1072;&#1075;&#1088;&#1072;&#1084;&#1084;&#1072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CBB-B277-93A1BDD0C6A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CBB-B277-93A1BDD0C6AB}"/>
              </c:ext>
            </c:extLst>
          </c:dPt>
          <c:dLbls>
            <c:dLbl>
              <c:idx val="0"/>
              <c:layout>
                <c:manualLayout>
                  <c:x val="-0.12796952637452386"/>
                  <c:y val="4.61645823683804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C-4CBB-B277-93A1BDD0C6AB}"/>
                </c:ext>
              </c:extLst>
            </c:dLbl>
            <c:dLbl>
              <c:idx val="1"/>
              <c:layout>
                <c:manualLayout>
                  <c:x val="0.11530127617658244"/>
                  <c:y val="-3.969739076733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C-4CBB-B277-93A1BDD0C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Лист2!$O$25:$O$26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Лист2!$P$25:$P$26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C-4CBB-B277-93A1BDD0C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8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8E-44F8-BBEE-C63F3CC0A65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8E-44F8-BBEE-C63F3CC0A65A}"/>
              </c:ext>
            </c:extLst>
          </c:dPt>
          <c:dLbls>
            <c:dLbl>
              <c:idx val="0"/>
              <c:layout>
                <c:manualLayout>
                  <c:x val="-0.22614840989399299"/>
                  <c:y val="4.093567251461988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E-44F8-BBEE-C63F3CC0A65A}"/>
                </c:ext>
              </c:extLst>
            </c:dLbl>
            <c:dLbl>
              <c:idx val="1"/>
              <c:layout>
                <c:manualLayout>
                  <c:x val="0.22614840989399293"/>
                  <c:y val="-2.923976608187137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E-44F8-BBEE-C63F3CC0A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Лист2!$O$5:$O$6</c:f>
              <c:strCache>
                <c:ptCount val="2"/>
                <c:pt idx="0">
                  <c:v>жентат/замужем</c:v>
                </c:pt>
                <c:pt idx="1">
                  <c:v>холост/не замужем</c:v>
                </c:pt>
              </c:strCache>
            </c:strRef>
          </c:cat>
          <c:val>
            <c:numRef>
              <c:f>Лист2!$P$5:$P$6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8E-44F8-BBEE-C63F3CC0A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8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2-42FD-8A46-83800C480D3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2-42FD-8A46-83800C480D3C}"/>
              </c:ext>
            </c:extLst>
          </c:dPt>
          <c:dPt>
            <c:idx val="2"/>
            <c:bubble3D val="0"/>
            <c:spPr>
              <a:solidFill>
                <a:srgbClr val="3566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2-42FD-8A46-83800C480D3C}"/>
              </c:ext>
            </c:extLst>
          </c:dPt>
          <c:dLbls>
            <c:dLbl>
              <c:idx val="0"/>
              <c:layout>
                <c:manualLayout>
                  <c:x val="-0.12466103154428532"/>
                  <c:y val="5.9714859586213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2-42FD-8A46-83800C480D3C}"/>
                </c:ext>
              </c:extLst>
            </c:dLbl>
            <c:dLbl>
              <c:idx val="1"/>
              <c:layout>
                <c:manualLayout>
                  <c:x val="0.11766190643492398"/>
                  <c:y val="-6.053848902689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2-42FD-8A46-83800C480D3C}"/>
                </c:ext>
              </c:extLst>
            </c:dLbl>
            <c:dLbl>
              <c:idx val="2"/>
              <c:layout>
                <c:manualLayout>
                  <c:x val="0.13298337707786526"/>
                  <c:y val="7.5117370892018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2-42FD-8A46-83800C480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Лист2!$O$33:$O$35</c:f>
              <c:strCache>
                <c:ptCount val="3"/>
                <c:pt idx="0">
                  <c:v>21-35</c:v>
                </c:pt>
                <c:pt idx="1">
                  <c:v>35-50</c:v>
                </c:pt>
                <c:pt idx="2">
                  <c:v>51-65</c:v>
                </c:pt>
              </c:strCache>
            </c:strRef>
          </c:cat>
          <c:val>
            <c:numRef>
              <c:f>Лист2!$P$33:$P$35</c:f>
              <c:numCache>
                <c:formatCode>0%</c:formatCode>
                <c:ptCount val="3"/>
                <c:pt idx="0">
                  <c:v>0.52700000000000002</c:v>
                </c:pt>
                <c:pt idx="1">
                  <c:v>0.3634</c:v>
                </c:pt>
                <c:pt idx="2">
                  <c:v>0.1096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F2-42FD-8A46-83800C480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8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67802992805559"/>
          <c:y val="0.10929632760949633"/>
          <c:w val="0.42672967699496978"/>
          <c:h val="0.53787819597096287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60-49BE-AA52-C2ABB21FE3D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60-49BE-AA52-C2ABB21FE3DF}"/>
              </c:ext>
            </c:extLst>
          </c:dPt>
          <c:dPt>
            <c:idx val="2"/>
            <c:bubble3D val="0"/>
            <c:spPr>
              <a:solidFill>
                <a:srgbClr val="3566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60-49BE-AA52-C2ABB21FE3DF}"/>
              </c:ext>
            </c:extLst>
          </c:dPt>
          <c:dPt>
            <c:idx val="3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60-49BE-AA52-C2ABB21FE3DF}"/>
              </c:ext>
            </c:extLst>
          </c:dPt>
          <c:dPt>
            <c:idx val="4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60-49BE-AA52-C2ABB21FE3DF}"/>
              </c:ext>
            </c:extLst>
          </c:dPt>
          <c:dLbls>
            <c:dLbl>
              <c:idx val="0"/>
              <c:layout>
                <c:manualLayout>
                  <c:x val="-0.13566728581969925"/>
                  <c:y val="9.37182447077109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60-49BE-AA52-C2ABB21FE3DF}"/>
                </c:ext>
              </c:extLst>
            </c:dLbl>
            <c:dLbl>
              <c:idx val="1"/>
              <c:layout>
                <c:manualLayout>
                  <c:x val="-0.12581003027912774"/>
                  <c:y val="-2.74109431811018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60-49BE-AA52-C2ABB21FE3DF}"/>
                </c:ext>
              </c:extLst>
            </c:dLbl>
            <c:dLbl>
              <c:idx val="2"/>
              <c:layout>
                <c:manualLayout>
                  <c:x val="9.9078394951782403E-2"/>
                  <c:y val="-0.12402807592108098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60-49BE-AA52-C2ABB21FE3DF}"/>
                </c:ext>
              </c:extLst>
            </c:dLbl>
            <c:dLbl>
              <c:idx val="3"/>
              <c:layout>
                <c:manualLayout>
                  <c:x val="0.12686623750031806"/>
                  <c:y val="7.882758854769519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60-49BE-AA52-C2ABB21FE3DF}"/>
                </c:ext>
              </c:extLst>
            </c:dLbl>
            <c:dLbl>
              <c:idx val="4"/>
              <c:layout>
                <c:manualLayout>
                  <c:x val="0.10384952036843846"/>
                  <c:y val="0.1247689028626605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60-49BE-AA52-C2ABB21FE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Лист2!$O$42:$O$46</c:f>
              <c:strCache>
                <c:ptCount val="5"/>
                <c:pt idx="0">
                  <c:v>20-40</c:v>
                </c:pt>
                <c:pt idx="1">
                  <c:v>40-60</c:v>
                </c:pt>
                <c:pt idx="2">
                  <c:v>60-80</c:v>
                </c:pt>
                <c:pt idx="3">
                  <c:v>80-100</c:v>
                </c:pt>
                <c:pt idx="4">
                  <c:v>&gt;100</c:v>
                </c:pt>
              </c:strCache>
            </c:strRef>
          </c:cat>
          <c:val>
            <c:numRef>
              <c:f>Лист2!$P$42:$P$46</c:f>
              <c:numCache>
                <c:formatCode>0%</c:formatCode>
                <c:ptCount val="5"/>
                <c:pt idx="0">
                  <c:v>0.43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60-49BE-AA52-C2ABB21FE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8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58815756159404"/>
          <c:y val="0.77083014343458178"/>
          <c:w val="0.53399156182163743"/>
          <c:h val="0.20429826829286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08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70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72218"/>
              </p:ext>
            </p:extLst>
          </p:nvPr>
        </p:nvGraphicFramePr>
        <p:xfrm>
          <a:off x="356345" y="3356992"/>
          <a:ext cx="5040560" cy="18378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68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945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 /контракта)</a:t>
                      </a:r>
                    </a:p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64704"/>
            <a:ext cx="12191999" cy="2304256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322818" y="299695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35663B"/>
                </a:solidFill>
              </a:rPr>
              <a:t>Требования к заемщикам</a:t>
            </a:r>
            <a:endParaRPr sz="24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352525" y="335699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816080" y="299695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198" y="3356992"/>
            <a:ext cx="4968552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Заявление – анкета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852472" y="3356992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352525" y="515719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4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sp>
        <p:nvSpPr>
          <p:cNvPr id="16" name="object 13"/>
          <p:cNvSpPr/>
          <p:nvPr/>
        </p:nvSpPr>
        <p:spPr>
          <a:xfrm>
            <a:off x="382232" y="551723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48053"/>
              </p:ext>
            </p:extLst>
          </p:nvPr>
        </p:nvGraphicFramePr>
        <p:xfrm>
          <a:off x="389055" y="5517232"/>
          <a:ext cx="5864470" cy="1312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6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 (подтверждается комиссией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из органов местного самоуправления);</a:t>
                      </a:r>
                    </a:p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наличии);</a:t>
                      </a:r>
                    </a:p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 на 1 члена семьи, установленной органом местного самоуправления.</a:t>
                      </a:r>
                    </a:p>
                  </a:txBody>
                  <a:tcPr marL="32717" marR="32717" marT="16358" marB="16358"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881863" y="908720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888066" y="980728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en-US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И КАК С НАМИ ЗАРАБОТАТЬ?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 smtClean="0">
                <a:latin typeface="Fedra Sans Pro Light LF"/>
              </a:rPr>
              <a:t>тыс.населения</a:t>
            </a:r>
            <a:r>
              <a:rPr lang="ru-RU" sz="1557" dirty="0" smtClean="0">
                <a:latin typeface="Fedra Sans Pro Light LF"/>
              </a:rPr>
              <a:t>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Деревня Боярка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Деревня Гагарка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Деревня </a:t>
            </a:r>
            <a:r>
              <a:rPr lang="ru-RU" sz="1362" dirty="0" err="1" smtClean="0">
                <a:latin typeface="Fedra Sans Pro Light LF"/>
              </a:rPr>
              <a:t>Курманка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Село Мезенское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Прохладный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Растущий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Рассоха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Малобрусянское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Поварня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Бобровка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Колюткино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0"/>
          <a:stretch>
            <a:fillRect/>
          </a:stretch>
        </p:blipFill>
        <p:spPr bwMode="auto">
          <a:xfrm>
            <a:off x="0" y="5549904"/>
            <a:ext cx="12191999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8" y="862375"/>
            <a:ext cx="3937601" cy="5127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3" y="540325"/>
            <a:ext cx="9310301" cy="53201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"/>
            <a:ext cx="12180887" cy="1052513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63352" y="116632"/>
            <a:ext cx="9505056" cy="3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СТРУКТУРА ВЫДАЧ ИПОТЕЧНЫХ КРЕДИТОВ</a:t>
            </a:r>
            <a:endParaRPr lang="ru-RU" altLang="ru-RU" sz="2000" b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pic>
        <p:nvPicPr>
          <p:cNvPr id="616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1663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880600" y="6578699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05718-9E80-4FFA-8186-6B542AD31864}" type="slidenum">
              <a:rPr lang="en-US" altLang="ru-RU" sz="1300" b="1"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3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42255"/>
              </p:ext>
            </p:extLst>
          </p:nvPr>
        </p:nvGraphicFramePr>
        <p:xfrm>
          <a:off x="6867765" y="899922"/>
          <a:ext cx="3116667" cy="74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89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2B60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Выдано более </a:t>
                      </a:r>
                      <a:r>
                        <a:rPr lang="ru-RU" sz="1400" b="1" kern="1200" baseline="0" dirty="0" smtClean="0">
                          <a:solidFill>
                            <a:srgbClr val="19502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тыс.</a:t>
                      </a:r>
                      <a:r>
                        <a:rPr lang="ru-RU" sz="1400" b="1" kern="1200" dirty="0" smtClean="0">
                          <a:solidFill>
                            <a:srgbClr val="19502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кредитов</a:t>
                      </a:r>
                    </a:p>
                    <a:p>
                      <a:pPr marL="0" algn="l" defTabSz="879174" rtl="0" eaLnBrk="1" latinLnBrk="0" hangingPunct="1"/>
                      <a:r>
                        <a:rPr lang="ru-RU" sz="1400" b="0" baseline="0" dirty="0" smtClean="0">
                          <a:solidFill>
                            <a:srgbClr val="2B60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общую сумму </a:t>
                      </a:r>
                      <a:r>
                        <a:rPr lang="ru-RU" sz="1400" b="1" baseline="0" smtClean="0">
                          <a:solidFill>
                            <a:srgbClr val="2B60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</a:t>
                      </a:r>
                      <a:r>
                        <a:rPr lang="ru-RU" sz="1400" b="1" kern="1200" smtClean="0">
                          <a:solidFill>
                            <a:srgbClr val="19502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smtClean="0">
                          <a:solidFill>
                            <a:srgbClr val="19502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400" b="1" kern="1200" dirty="0" smtClean="0">
                          <a:solidFill>
                            <a:srgbClr val="19502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руб. </a:t>
                      </a:r>
                    </a:p>
                  </a:txBody>
                  <a:tcPr marL="91427" marR="91427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899922"/>
            <a:ext cx="875413" cy="81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935" y="525221"/>
            <a:ext cx="4989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</a:rPr>
              <a:t>Объемы выдач по регионам, млн. руб. по состоянию на 20.10.2020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985" y="1780701"/>
            <a:ext cx="4432104" cy="39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/>
          </p:cNvGraphicFramePr>
          <p:nvPr>
            <p:extLst/>
          </p:nvPr>
        </p:nvGraphicFramePr>
        <p:xfrm>
          <a:off x="8241035" y="676614"/>
          <a:ext cx="4312685" cy="245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0"/>
          <a:stretch>
            <a:fillRect/>
          </a:stretch>
        </p:blipFill>
        <p:spPr bwMode="auto">
          <a:xfrm>
            <a:off x="0" y="5549904"/>
            <a:ext cx="12191999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3"/>
            <a:ext cx="12180887" cy="1052513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63352" y="188640"/>
            <a:ext cx="9505056" cy="3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ПРОФИЛЬ КЛИЕНТА ПО ИПОТЕЧНЫМ СДЕЛКАМ</a:t>
            </a:r>
            <a:endParaRPr lang="ru-RU" altLang="ru-RU" sz="2000" b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pic>
        <p:nvPicPr>
          <p:cNvPr id="616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880600" y="6578699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05718-9E80-4FFA-8186-6B542AD31864}" type="slidenum">
              <a:rPr lang="en-US" altLang="ru-RU" sz="1300" b="1"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300" b="1" dirty="0">
              <a:latin typeface="Arial Narrow" panose="020B0606020202030204" pitchFamily="34" charset="0"/>
            </a:endParaRPr>
          </a:p>
        </p:txBody>
      </p:sp>
      <p:pic>
        <p:nvPicPr>
          <p:cNvPr id="6155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92" y="5860497"/>
            <a:ext cx="20224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975541" y="1523984"/>
          <a:ext cx="1545971" cy="4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Семейное </a:t>
                      </a:r>
                    </a:p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положение</a:t>
                      </a:r>
                    </a:p>
                  </a:txBody>
                  <a:tcPr marL="91427" marR="91427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9624393" y="1523984"/>
          <a:ext cx="1545971" cy="4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Гендерная принадлежность</a:t>
                      </a:r>
                    </a:p>
                  </a:txBody>
                  <a:tcPr marL="91427" marR="91427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772781" y="4358873"/>
          <a:ext cx="1545971" cy="4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Возрастная </a:t>
                      </a:r>
                    </a:p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структура</a:t>
                      </a:r>
                    </a:p>
                  </a:txBody>
                  <a:tcPr marL="91427" marR="91427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9756410" y="4358873"/>
          <a:ext cx="1545971" cy="4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Уровень дохода,</a:t>
                      </a:r>
                    </a:p>
                    <a:p>
                      <a:pPr algn="ctr"/>
                      <a:r>
                        <a:rPr lang="ru-RU" sz="1200" b="0" i="0" u="none" strike="noStrike" kern="1200" spc="0" baseline="0" dirty="0" smtClean="0">
                          <a:solidFill>
                            <a:srgbClr val="2B603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1427" marR="91427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225977" y="623580"/>
          <a:ext cx="3045101" cy="256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/>
          </p:nvPr>
        </p:nvGraphicFramePr>
        <p:xfrm>
          <a:off x="-519501" y="3511870"/>
          <a:ext cx="4130537" cy="243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/>
          </p:nvPr>
        </p:nvGraphicFramePr>
        <p:xfrm>
          <a:off x="8743832" y="3428361"/>
          <a:ext cx="3930100" cy="288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30" y="1448232"/>
            <a:ext cx="4949056" cy="31115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48747" y="131900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2.7%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Минимальная ставка</a:t>
            </a:r>
          </a:p>
          <a:p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СЕЛЬСКАЯ ИПОТЕКА</a:t>
            </a:r>
            <a:endParaRPr lang="ru-RU" b="1" i="0" cap="all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33240"/>
            <a:ext cx="6009078" cy="42481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721918" y="1266161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9"/>
          <p:cNvSpPr txBox="1"/>
          <p:nvPr/>
        </p:nvSpPr>
        <p:spPr>
          <a:xfrm>
            <a:off x="263352" y="836712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44" y="2492896"/>
            <a:ext cx="5613692" cy="3456384"/>
            <a:chOff x="191344" y="2132856"/>
            <a:chExt cx="5613692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613692" cy="2808312"/>
              <a:chOff x="292236" y="3744572"/>
              <a:chExt cx="5613692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491422" y="3767916"/>
                <a:ext cx="3414506" cy="1004369"/>
                <a:chOff x="7230834" y="4225821"/>
                <a:chExt cx="2254999" cy="1004369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7252668" y="4225821"/>
                  <a:ext cx="2078279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5 млн. руб.   </a:t>
                  </a: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7230834" y="4491526"/>
                  <a:ext cx="2254999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для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недвижимости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расположенной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на сельских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территориях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(сельских агломерациях) Ленинградской области и субъектов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РФ,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входящих в состав Дальневосточного федерального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округа</a:t>
                  </a:r>
                  <a:r>
                    <a:rPr lang="en-US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ru-RU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2495873" y="4731343"/>
                <a:ext cx="2692883" cy="470928"/>
                <a:chOff x="7241420" y="4244005"/>
                <a:chExt cx="1893068" cy="470928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7251026" y="4244005"/>
                  <a:ext cx="1883462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3 млн. руб. </a:t>
                  </a: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7241420" y="4453323"/>
                  <a:ext cx="17978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в</a:t>
                  </a:r>
                  <a:r>
                    <a:rPr lang="ru-RU" sz="1100" spc="-20" dirty="0" smtClean="0">
                      <a:latin typeface="Arial" panose="020B0604020202020204" pitchFamily="34" charset="0"/>
                      <a:ea typeface="Proxima Nova" charset="0"/>
                    </a:rPr>
                    <a:t> </a:t>
                  </a:r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остальных регионах</a:t>
                  </a: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2,7%¹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72342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0768"/>
            <a:ext cx="324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3" y="1439425"/>
            <a:ext cx="5831605" cy="41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1052736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1484784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ранее предоставленного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 после 01.01.2020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годовых.</a:t>
            </a:r>
            <a:endParaRPr lang="ru-RU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5"/>
          <a:stretch>
            <a:fillRect/>
          </a:stretch>
        </p:blipFill>
        <p:spPr bwMode="auto">
          <a:xfrm>
            <a:off x="9049" y="686307"/>
            <a:ext cx="12207631" cy="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54" y="178683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19336" y="188640"/>
            <a:ext cx="1002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1800" b="1" dirty="0" smtClean="0">
                <a:solidFill>
                  <a:srgbClr val="FF0000"/>
                </a:solidFill>
                <a:latin typeface="Arial" charset="0"/>
              </a:rPr>
              <a:t>NEW!</a:t>
            </a:r>
            <a:r>
              <a:rPr lang="en-US" altLang="ru-RU" sz="1800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rgbClr val="2B6030"/>
                </a:solidFill>
                <a:latin typeface="Arial" charset="0"/>
              </a:rPr>
              <a:t>РЕФИНАНСИРОВАНИЕ ИПОТЕЧНОГО КРЕДИТА НА СЕЛЬСКИХ ТЕРРИТОРИЯХ</a:t>
            </a:r>
            <a:endParaRPr lang="ru-RU" altLang="ru-RU" sz="1800" b="1" dirty="0">
              <a:solidFill>
                <a:srgbClr val="2B6030"/>
              </a:solidFill>
              <a:latin typeface="Arial" charset="0"/>
            </a:endParaRPr>
          </a:p>
        </p:txBody>
      </p:sp>
      <p:sp>
        <p:nvSpPr>
          <p:cNvPr id="37" name="Полилиния 26"/>
          <p:cNvSpPr/>
          <p:nvPr/>
        </p:nvSpPr>
        <p:spPr>
          <a:xfrm>
            <a:off x="380742" y="5906572"/>
            <a:ext cx="11676982" cy="762788"/>
          </a:xfrm>
          <a:prstGeom prst="round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spcFirstLastPara="0" vert="horz" wrap="square" lIns="76046" tIns="76046" rIns="76046" bIns="76046" numCol="1" spcCol="1270" anchor="ctr" anchorCtr="0">
            <a:noAutofit/>
          </a:bodyPr>
          <a:lstStyle/>
          <a:p>
            <a:pPr algn="just"/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 ипотечный </a:t>
            </a:r>
            <a:r>
              <a:rPr lang="ru-RU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105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созаемщиком</a:t>
            </a:r>
            <a:r>
              <a:rPr lang="ru-RU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(при наличии) и </a:t>
            </a:r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«ДОМ.РФ</a:t>
            </a:r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»/одним из уполномоченных банков – АО «</a:t>
            </a:r>
            <a:r>
              <a:rPr lang="ru-RU" sz="105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Россельхозбанк</a:t>
            </a:r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», ПАО Сбербанк, АКБ «</a:t>
            </a:r>
            <a:r>
              <a:rPr lang="ru-RU" sz="105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Энергобанк</a:t>
            </a:r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», РНКБ (ПАО), АК БАРС Банк, ПАО «Дальневосточный банк», Банк «Левобережный (ПАО), Банк «Центр-Инвест»</a:t>
            </a:r>
            <a:endParaRPr lang="ru-RU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 </a:t>
            </a:r>
            <a:r>
              <a:rPr lang="ru-RU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более 90% (включительно) от стоимости приобретаемого (строящегося) объекта недвижимости, цены договора участия в долевом строительстве (договора уступки прав требования</a:t>
            </a:r>
            <a:r>
              <a:rPr lang="ru-RU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742" y="819869"/>
            <a:ext cx="11676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Уважаемые партнеры!</a:t>
            </a:r>
          </a:p>
          <a:p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</a:t>
            </a:r>
            <a:r>
              <a:rPr lang="ru-RU" sz="1400" b="1" dirty="0" err="1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Россельхозбанк</a:t>
            </a:r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с </a:t>
            </a:r>
            <a:r>
              <a:rPr lang="ru-RU" sz="1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27.10.2020</a:t>
            </a:r>
            <a:r>
              <a:rPr lang="ru-RU" sz="1400" b="1" dirty="0" smtClean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запускает уникальный продукт с государственной поддержкой - рефинансирование ипотечного кредита </a:t>
            </a:r>
            <a:r>
              <a:rPr lang="ru-RU" sz="1400" b="1" dirty="0" smtClean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сельских территориях.</a:t>
            </a:r>
            <a:endParaRPr lang="ru-RU" sz="1400" b="1" dirty="0">
              <a:solidFill>
                <a:srgbClr val="245F3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 Вашим клиентам воспользоваться данным предложением и снизить процентную ставку по действующему кредиту</a:t>
            </a:r>
            <a:r>
              <a:rPr lang="ru-RU" sz="1400" b="1" dirty="0" smtClean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*.</a:t>
            </a:r>
          </a:p>
          <a:p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64134F2-F669-497A-84ED-0FADF2E95959}"/>
              </a:ext>
            </a:extLst>
          </p:cNvPr>
          <p:cNvCxnSpPr>
            <a:cxnSpLocks/>
          </p:cNvCxnSpPr>
          <p:nvPr/>
        </p:nvCxnSpPr>
        <p:spPr>
          <a:xfrm>
            <a:off x="246063" y="2276872"/>
            <a:ext cx="5603" cy="2736304"/>
          </a:xfrm>
          <a:prstGeom prst="line">
            <a:avLst/>
          </a:prstGeom>
          <a:noFill/>
          <a:ln w="6350" cap="flat" cmpd="sng" algn="ctr">
            <a:solidFill>
              <a:srgbClr val="5DA338"/>
            </a:solidFill>
            <a:prstDash val="solid"/>
            <a:miter lim="800000"/>
          </a:ln>
          <a:effectLst/>
        </p:spPr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72" y="2715069"/>
            <a:ext cx="3573717" cy="242597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0884744" y="1953285"/>
            <a:ext cx="1331936" cy="1178352"/>
            <a:chOff x="7617931" y="1373630"/>
            <a:chExt cx="1580425" cy="13716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6293" y="3485326"/>
            <a:ext cx="8150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данного продукта можно рефинансировать ипотечный кредит, </a:t>
            </a:r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выданный не ранее 01.01.2020 г</a:t>
            </a:r>
            <a:r>
              <a:rPr lang="ru-RU" sz="1400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на следующие цели</a:t>
            </a:r>
            <a:r>
              <a:rPr lang="ru-RU" sz="1400" dirty="0" smtClean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0" algn="just"/>
            <a:endParaRPr lang="ru-RU" sz="400" dirty="0">
              <a:solidFill>
                <a:srgbClr val="245F3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Приобретение жилого помещения (квартира, новостройка, дом с земельным участком), расположенного на сельских территориях (сельских агломерациях);</a:t>
            </a:r>
          </a:p>
          <a:p>
            <a:pPr marL="285750" lvl="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Приобретение земельного участка, расположенного на сельских территориях (сельских агломерациях) и строительство на нем жилого дома;</a:t>
            </a:r>
          </a:p>
          <a:p>
            <a:pPr marL="285750" lvl="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жилого дома (создание объекта индивидуального жилищного строительства) на земельном участке, находящемся в собственности у заемщика на сельских территориях (сельских агломерациях).</a:t>
            </a:r>
          </a:p>
          <a:p>
            <a:pPr lvl="0" algn="just"/>
            <a:endParaRPr lang="ru-RU" sz="8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293" y="1916832"/>
            <a:ext cx="815065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условия новой программы с льготной процентной ставкой</a:t>
            </a:r>
            <a:r>
              <a:rPr lang="ru-RU" sz="1400" dirty="0" smtClean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ru-RU" sz="800" dirty="0">
              <a:solidFill>
                <a:srgbClr val="245F3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Минимальная ставка составляет </a:t>
            </a:r>
            <a:r>
              <a:rPr lang="ru-RU" sz="12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2,7 % годовых </a:t>
            </a:r>
          </a:p>
          <a:p>
            <a:pPr marL="28575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действия рефинансируемого кредита – </a:t>
            </a:r>
            <a:r>
              <a:rPr lang="ru-RU" sz="12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 1 мес.</a:t>
            </a:r>
          </a:p>
          <a:p>
            <a:pPr marL="28575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Максимальная сумма: </a:t>
            </a:r>
            <a:r>
              <a:rPr lang="ru-RU" sz="12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млн. руб</a:t>
            </a: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для жилых помещений, расположенных на сельских территориях (сельских агломерациях) Ленинградской области и субъектов Российской Федерации, входящих в состав Дальневосточного федерального округа; </a:t>
            </a:r>
            <a:r>
              <a:rPr lang="ru-RU" sz="12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млн. руб.</a:t>
            </a: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в остальных регионах**</a:t>
            </a:r>
          </a:p>
          <a:p>
            <a:pPr marL="285750" indent="-285750" algn="just">
              <a:buClr>
                <a:srgbClr val="245F34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Максимальный срок - </a:t>
            </a:r>
            <a:r>
              <a:rPr lang="ru-RU" sz="12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 лет.</a:t>
            </a:r>
          </a:p>
          <a:p>
            <a:pPr algn="just"/>
            <a:endParaRPr lang="ru-RU" sz="1200" b="1" dirty="0">
              <a:solidFill>
                <a:srgbClr val="245F3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293" y="5157192"/>
            <a:ext cx="115189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245F3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Предлагаемые условия рефинансирования позволят Вашим клиентам существенно улучшить условия кредитования и уменьшить переплату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 algn="just"/>
            <a:endParaRPr lang="ru-RU" sz="5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Узнать подробности и подать заявку можно в любом отделении АО «</a:t>
            </a:r>
            <a:r>
              <a:rPr lang="ru-RU" sz="12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Россельхозбанк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          </a:t>
            </a:r>
          </a:p>
        </p:txBody>
      </p:sp>
    </p:spTree>
    <p:extLst>
      <p:ext uri="{BB962C8B-B14F-4D97-AF65-F5344CB8AC3E}">
        <p14:creationId xmlns:p14="http://schemas.microsoft.com/office/powerpoint/2010/main" val="33402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2248</Words>
  <Application>Microsoft Office PowerPoint</Application>
  <PresentationFormat>Широкоэкранный</PresentationFormat>
  <Paragraphs>262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Fedra Sans Pro Light LF</vt:lpstr>
      <vt:lpstr>Proxima Nova</vt:lpstr>
      <vt:lpstr>Roboto</vt:lpstr>
      <vt:lpstr>Roboto Condensed Light</vt:lpstr>
      <vt:lpstr>Segoe UI</vt:lpstr>
      <vt:lpstr>Wingdings</vt:lpstr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Никитин Сергей Александрович</cp:lastModifiedBy>
  <cp:revision>368</cp:revision>
  <cp:lastPrinted>2020-10-26T17:16:04Z</cp:lastPrinted>
  <dcterms:created xsi:type="dcterms:W3CDTF">2019-11-26T12:29:04Z</dcterms:created>
  <dcterms:modified xsi:type="dcterms:W3CDTF">2020-11-08T14:54:36Z</dcterms:modified>
</cp:coreProperties>
</file>