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3366"/>
    <a:srgbClr val="355800"/>
    <a:srgbClr val="7DD7FF"/>
    <a:srgbClr val="57D3FF"/>
    <a:srgbClr val="1D94AD"/>
    <a:srgbClr val="0033CC"/>
    <a:srgbClr val="FFCC00"/>
    <a:srgbClr val="FFE7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новые случаи вич-инфекции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</c:v>
                </c:pt>
                <c:pt idx="1">
                  <c:v>6</c:v>
                </c:pt>
                <c:pt idx="2">
                  <c:v>27</c:v>
                </c:pt>
                <c:pt idx="3">
                  <c:v>37</c:v>
                </c:pt>
                <c:pt idx="4">
                  <c:v>46</c:v>
                </c:pt>
                <c:pt idx="5">
                  <c:v>48</c:v>
                </c:pt>
                <c:pt idx="6">
                  <c:v>61</c:v>
                </c:pt>
                <c:pt idx="7">
                  <c:v>62</c:v>
                </c:pt>
              </c:numCache>
            </c:numRef>
          </c:val>
        </c:ser>
        <c:dLbls>
          <c:showVal val="1"/>
        </c:dLbls>
        <c:overlap val="-25"/>
        <c:axId val="57019008"/>
        <c:axId val="57061760"/>
      </c:barChart>
      <c:catAx>
        <c:axId val="57019008"/>
        <c:scaling>
          <c:orientation val="minMax"/>
        </c:scaling>
        <c:axPos val="b"/>
        <c:numFmt formatCode="General" sourceLinked="1"/>
        <c:majorTickMark val="none"/>
        <c:tickLblPos val="nextTo"/>
        <c:crossAx val="57061760"/>
        <c:crosses val="autoZero"/>
        <c:auto val="1"/>
        <c:lblAlgn val="ctr"/>
        <c:lblOffset val="100"/>
      </c:catAx>
      <c:valAx>
        <c:axId val="57061760"/>
        <c:scaling>
          <c:orientation val="minMax"/>
        </c:scaling>
        <c:delete val="1"/>
        <c:axPos val="l"/>
        <c:numFmt formatCode="General" sourceLinked="1"/>
        <c:tickLblPos val="nextTo"/>
        <c:crossAx val="57019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6B41E052-2B48-4EC5-8B35-04F5EF7DD2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D25C39F5-2A27-420B-BF4D-5E3B5B0E13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46DEA-F2C2-45B3-BA88-077A04BE8E6A}" type="slidenum">
              <a:rPr lang="ru-RU"/>
              <a:pPr/>
              <a:t>1</a:t>
            </a:fld>
            <a:endParaRPr lang="ru-RU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2478DB-C00B-4110-ACA4-A91556324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6F4F-C2C6-4AC4-BCCF-29E481708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ADA5-69D1-4436-91A0-4D674C839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1FEC7-D68A-444A-BE91-F946463900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72B12-C0E4-4AF3-AE33-3973A4F2A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77C6F-5E19-4EAA-B763-CE3A47AD6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F0E49-AF1D-40EA-BED5-8C83DB89B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0D6A-9CC0-4861-9210-61F8C580A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7736-F81F-4B03-88E1-6CCDD9565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5604A-B94D-421A-B6FA-674BE1B6C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80CF-5171-46A1-BBF4-1083E0B2E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45312FE-B36C-48CC-9A19-2A27530D3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8710642" cy="295276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Министерство Здравоохранения Свердловской области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ГБУЗ СО «Нижнесергинская ЦРБ»</a:t>
            </a: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>
                <a:solidFill>
                  <a:schemeClr val="bg2"/>
                </a:solidFill>
              </a:rPr>
              <a:t/>
            </a:r>
            <a:br>
              <a:rPr lang="ru-RU" sz="1600" dirty="0">
                <a:solidFill>
                  <a:schemeClr val="bg2"/>
                </a:solidFill>
              </a:rPr>
            </a:br>
            <a:r>
              <a:rPr lang="ru-RU" sz="1600" dirty="0">
                <a:solidFill>
                  <a:schemeClr val="bg2"/>
                </a:solidFill>
              </a:rPr>
              <a:t/>
            </a:r>
            <a:br>
              <a:rPr lang="ru-RU" sz="1600" dirty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>
                <a:solidFill>
                  <a:schemeClr val="bg2"/>
                </a:solidFill>
              </a:rPr>
              <a:t/>
            </a:r>
            <a:br>
              <a:rPr lang="ru-RU" sz="1600" dirty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>
                <a:solidFill>
                  <a:schemeClr val="bg2"/>
                </a:solidFill>
              </a:rPr>
              <a:t/>
            </a:r>
            <a:br>
              <a:rPr lang="ru-RU" sz="1600" dirty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>
                <a:solidFill>
                  <a:schemeClr val="bg2"/>
                </a:solidFill>
              </a:rPr>
              <a:t/>
            </a:r>
            <a:br>
              <a:rPr lang="ru-RU" sz="1600" dirty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Эпидемиологическая ситуация по ВИЧ-инфекции в    Свердловской области и Нижнесергинском районе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256"/>
            <a:ext cx="8639204" cy="2357454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Врач эпидемиолог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В.А.Сорокина</a:t>
            </a:r>
          </a:p>
          <a:p>
            <a:endParaRPr lang="ru-RU" sz="2000" dirty="0" smtClean="0">
              <a:solidFill>
                <a:schemeClr val="bg2"/>
              </a:solidFill>
            </a:endParaRPr>
          </a:p>
          <a:p>
            <a:endParaRPr lang="ru-RU" sz="2000" dirty="0">
              <a:solidFill>
                <a:schemeClr val="bg2"/>
              </a:solidFill>
            </a:endParaRPr>
          </a:p>
          <a:p>
            <a:endParaRPr lang="ru-RU" sz="2000" dirty="0">
              <a:solidFill>
                <a:schemeClr val="bg2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1 декабря 2017 года</a:t>
            </a:r>
            <a:endParaRPr lang="nl-NL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2004" cy="5114940"/>
          </a:xfrm>
        </p:spPr>
        <p:txBody>
          <a:bodyPr/>
          <a:lstStyle/>
          <a:p>
            <a:r>
              <a:rPr lang="ru-RU" sz="2800" dirty="0" smtClean="0"/>
              <a:t>Выявлено за 2017- 62 человека ВИЧ+</a:t>
            </a:r>
          </a:p>
          <a:p>
            <a:r>
              <a:rPr lang="ru-RU" sz="1800" dirty="0" smtClean="0"/>
              <a:t>(в том числе 14, методикой экспресс-тестирования)</a:t>
            </a:r>
          </a:p>
          <a:p>
            <a:r>
              <a:rPr lang="ru-RU" sz="2800" dirty="0" smtClean="0"/>
              <a:t>Женщин 24, Мужчин 38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928932"/>
          <a:ext cx="6834214" cy="314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07"/>
                <a:gridCol w="3417107"/>
              </a:tblGrid>
              <a:tr h="52387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возраст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Кол-во выявленных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19-30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31-40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41-50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51-60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61-70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Распределение по группам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214419"/>
          <a:ext cx="7753376" cy="52149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76688"/>
                <a:gridCol w="3876688"/>
              </a:tblGrid>
              <a:tr h="450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коды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Кол-во выявленных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113 обл. по </a:t>
                      </a:r>
                      <a:r>
                        <a:rPr lang="ru-RU" sz="2000" dirty="0" err="1" smtClean="0">
                          <a:solidFill>
                            <a:schemeClr val="bg2"/>
                          </a:solidFill>
                        </a:rPr>
                        <a:t>клинич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. Показ.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8629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118 </a:t>
                      </a:r>
                      <a:r>
                        <a:rPr lang="ru-RU" sz="2000" dirty="0" err="1" smtClean="0">
                          <a:solidFill>
                            <a:schemeClr val="bg2"/>
                          </a:solidFill>
                        </a:rPr>
                        <a:t>обсл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r>
                        <a:rPr lang="ru-RU" sz="2000" baseline="0" dirty="0" smtClean="0">
                          <a:solidFill>
                            <a:schemeClr val="bg2"/>
                          </a:solidFill>
                        </a:rPr>
                        <a:t> По </a:t>
                      </a:r>
                      <a:r>
                        <a:rPr lang="ru-RU" sz="2000" baseline="0" dirty="0" err="1" smtClean="0">
                          <a:solidFill>
                            <a:schemeClr val="bg2"/>
                          </a:solidFill>
                        </a:rPr>
                        <a:t>инициат</a:t>
                      </a:r>
                      <a:r>
                        <a:rPr lang="ru-RU" sz="2000" baseline="0" dirty="0" smtClean="0">
                          <a:solidFill>
                            <a:schemeClr val="bg2"/>
                          </a:solidFill>
                        </a:rPr>
                        <a:t>. пациента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104 больные ЗППП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121 партнеры ВИЧ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109 беременные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111 призывники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112 </a:t>
                      </a:r>
                      <a:r>
                        <a:rPr lang="ru-RU" sz="2000" dirty="0" err="1" smtClean="0">
                          <a:solidFill>
                            <a:schemeClr val="bg2"/>
                          </a:solidFill>
                        </a:rPr>
                        <a:t>ивс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102 наркоманы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77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200 </a:t>
                      </a:r>
                      <a:r>
                        <a:rPr lang="ru-RU" sz="2000" dirty="0" err="1" smtClean="0">
                          <a:solidFill>
                            <a:schemeClr val="bg2"/>
                          </a:solidFill>
                        </a:rPr>
                        <a:t>иностран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</a:rPr>
                        <a:t>. граждане</a:t>
                      </a:r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53442" cy="56150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27 ноября по 3 декабря 2017 года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ВСЕРОССИЙСКАЯ АКЦИЯ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ru-RU" sz="4000" b="1" dirty="0" smtClean="0">
                <a:solidFill>
                  <a:srgbClr val="FF0000"/>
                </a:solidFill>
              </a:rPr>
              <a:t>СТОПВИЧСПИД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Приглашаю принять участие в </a:t>
            </a:r>
            <a:r>
              <a:rPr lang="ru-RU" sz="4000" b="1" dirty="0" err="1" smtClean="0">
                <a:solidFill>
                  <a:srgbClr val="FF0000"/>
                </a:solidFill>
              </a:rPr>
              <a:t>флешмобе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 фото и выложи в социальных сетях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СТОПВИЧСПИД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опвичспи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71612"/>
            <a:ext cx="9048278" cy="4764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2400"/>
            <a:ext cx="7929618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Динамика регистрации случаев ВИЧ-инфекции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76400"/>
            <a:ext cx="7896252" cy="4724400"/>
          </a:xfrm>
        </p:spPr>
        <p:txBody>
          <a:bodyPr/>
          <a:lstStyle/>
          <a:p>
            <a:r>
              <a:rPr lang="ru-RU" dirty="0" smtClean="0"/>
              <a:t>По Свердловской области</a:t>
            </a:r>
          </a:p>
          <a:p>
            <a:r>
              <a:rPr lang="ru-RU" sz="3600" dirty="0" smtClean="0"/>
              <a:t>2014 год  73 378 случаев</a:t>
            </a:r>
          </a:p>
          <a:p>
            <a:r>
              <a:rPr lang="ru-RU" sz="3600" dirty="0" smtClean="0"/>
              <a:t>2015 год 80 656 случаев</a:t>
            </a:r>
          </a:p>
          <a:p>
            <a:r>
              <a:rPr lang="ru-RU" sz="3600" dirty="0" smtClean="0"/>
              <a:t>2016 год 87 556 случаев</a:t>
            </a:r>
          </a:p>
          <a:p>
            <a:r>
              <a:rPr lang="ru-RU" sz="3600" dirty="0" smtClean="0"/>
              <a:t>2017 год 94 494 случая*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sz="1400" dirty="0" smtClean="0"/>
              <a:t>*На 23.11.2017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Статистика Свердловской области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681938" cy="5186378"/>
          </a:xfrm>
        </p:spPr>
        <p:txBody>
          <a:bodyPr/>
          <a:lstStyle/>
          <a:p>
            <a:r>
              <a:rPr lang="ru-RU" sz="2800" dirty="0" smtClean="0"/>
              <a:t>За период регистрации с 1990 по </a:t>
            </a:r>
            <a:r>
              <a:rPr lang="ru-RU" sz="2800" dirty="0" smtClean="0"/>
              <a:t>2017гг. выявлено </a:t>
            </a:r>
            <a:r>
              <a:rPr lang="ru-RU" sz="2800" dirty="0" smtClean="0"/>
              <a:t>94 494 случая ВИЧ-инфекции</a:t>
            </a:r>
          </a:p>
          <a:p>
            <a:r>
              <a:rPr lang="ru-RU" sz="2800" dirty="0" smtClean="0"/>
              <a:t>На сегодняшний </a:t>
            </a:r>
            <a:r>
              <a:rPr lang="ru-RU" sz="2800" dirty="0" smtClean="0"/>
              <a:t>день живут </a:t>
            </a:r>
            <a:r>
              <a:rPr lang="ru-RU" sz="2800" dirty="0" smtClean="0"/>
              <a:t>с ВИЧ более 73 тысяч человек</a:t>
            </a:r>
          </a:p>
          <a:p>
            <a:r>
              <a:rPr lang="ru-RU" sz="2800" dirty="0" smtClean="0"/>
              <a:t>Умерло </a:t>
            </a:r>
            <a:r>
              <a:rPr lang="ru-RU" sz="2800" dirty="0" smtClean="0"/>
              <a:t>лиц, </a:t>
            </a:r>
            <a:r>
              <a:rPr lang="ru-RU" sz="2800" dirty="0" smtClean="0"/>
              <a:t>имеющих </a:t>
            </a:r>
            <a:r>
              <a:rPr lang="ru-RU" sz="2800" dirty="0" smtClean="0"/>
              <a:t>ВИЧ-инфекцию, </a:t>
            </a:r>
            <a:r>
              <a:rPr lang="ru-RU" sz="2800" dirty="0" smtClean="0"/>
              <a:t>более 20 тысяч , в том числе в стадии СПИД </a:t>
            </a:r>
            <a:r>
              <a:rPr lang="ru-RU" sz="2800" dirty="0" smtClean="0"/>
              <a:t>- около </a:t>
            </a:r>
            <a:r>
              <a:rPr lang="ru-RU" sz="2800" dirty="0" smtClean="0"/>
              <a:t>8 тысяч человек.</a:t>
            </a:r>
          </a:p>
          <a:p>
            <a:r>
              <a:rPr lang="ru-RU" sz="2800" dirty="0" smtClean="0"/>
              <a:t>На АРВТ 28 700 человек</a:t>
            </a:r>
          </a:p>
          <a:p>
            <a:r>
              <a:rPr lang="ru-RU" sz="2800" dirty="0" smtClean="0"/>
              <a:t>Уровень пораженности населения области ВИЧ-инфекцией составляет 1,6 %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142984"/>
            <a:ext cx="7391400" cy="5257816"/>
          </a:xfrm>
        </p:spPr>
        <p:txBody>
          <a:bodyPr/>
          <a:lstStyle/>
          <a:p>
            <a:r>
              <a:rPr lang="ru-RU" sz="4400" dirty="0" smtClean="0"/>
              <a:t>Каждый год в Свердловской области регистрируется около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7</a:t>
            </a:r>
            <a:r>
              <a:rPr lang="ru-RU" sz="4400" dirty="0" smtClean="0"/>
              <a:t> тысяч новых случаев ВИЧ-инфекции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2400"/>
            <a:ext cx="7681938" cy="141921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Наиболее высокий уровень распространенности ВИЧ-инфекции отмечается на следующих территориях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Кировград</a:t>
            </a:r>
          </a:p>
          <a:p>
            <a:r>
              <a:rPr lang="ru-RU" dirty="0" smtClean="0"/>
              <a:t>Североуральск</a:t>
            </a:r>
          </a:p>
          <a:p>
            <a:r>
              <a:rPr lang="ru-RU" dirty="0" smtClean="0"/>
              <a:t>Полевской</a:t>
            </a:r>
          </a:p>
          <a:p>
            <a:r>
              <a:rPr lang="ru-RU" dirty="0" smtClean="0"/>
              <a:t>Первоуральск</a:t>
            </a:r>
          </a:p>
          <a:p>
            <a:r>
              <a:rPr lang="ru-RU" dirty="0" smtClean="0"/>
              <a:t>Среднеуральск</a:t>
            </a:r>
          </a:p>
          <a:p>
            <a:r>
              <a:rPr lang="ru-RU" dirty="0" smtClean="0"/>
              <a:t>Верхний Тагил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chemeClr val="bg2"/>
                </a:solidFill>
              </a:rPr>
              <a:t>Уровень пораженности населения более 3%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пути передачи ВИЧ-инфекции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место половой 52,3%</a:t>
            </a:r>
          </a:p>
          <a:p>
            <a:r>
              <a:rPr lang="ru-RU" dirty="0" smtClean="0"/>
              <a:t>2 место наркотический 43,6%</a:t>
            </a:r>
          </a:p>
          <a:p>
            <a:r>
              <a:rPr lang="ru-RU" dirty="0" smtClean="0"/>
              <a:t>3 место гомосексуальный 2,06%</a:t>
            </a:r>
          </a:p>
          <a:p>
            <a:r>
              <a:rPr lang="ru-RU" dirty="0" smtClean="0"/>
              <a:t>4 место вертикальный 1,6%</a:t>
            </a:r>
          </a:p>
          <a:p>
            <a:r>
              <a:rPr lang="ru-RU" dirty="0" smtClean="0"/>
              <a:t>5 место бытовой 0,1%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Нижнесергинский</a:t>
            </a:r>
            <a:r>
              <a:rPr lang="ru-RU" dirty="0" smtClean="0">
                <a:solidFill>
                  <a:srgbClr val="FF0000"/>
                </a:solidFill>
              </a:rPr>
              <a:t> МР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358114" cy="4972064"/>
          </a:xfrm>
        </p:spPr>
        <p:txBody>
          <a:bodyPr/>
          <a:lstStyle/>
          <a:p>
            <a:r>
              <a:rPr lang="ru-RU" sz="2800" dirty="0" smtClean="0"/>
              <a:t>За период регистрации с 1990 по </a:t>
            </a:r>
            <a:r>
              <a:rPr lang="ru-RU" sz="2800" dirty="0" smtClean="0"/>
              <a:t>2017гг. </a:t>
            </a:r>
            <a:r>
              <a:rPr lang="ru-RU" sz="2800" dirty="0" smtClean="0"/>
              <a:t>выявлено 507 </a:t>
            </a:r>
            <a:r>
              <a:rPr lang="ru-RU" sz="2800" dirty="0" smtClean="0"/>
              <a:t>случаев ВИЧ-инфекции</a:t>
            </a:r>
            <a:endParaRPr lang="ru-RU" sz="2800" dirty="0" smtClean="0"/>
          </a:p>
          <a:p>
            <a:r>
              <a:rPr lang="ru-RU" sz="2800" dirty="0" smtClean="0"/>
              <a:t>На сегодняшний </a:t>
            </a:r>
            <a:r>
              <a:rPr lang="ru-RU" sz="2800" dirty="0" smtClean="0"/>
              <a:t>день </a:t>
            </a:r>
            <a:r>
              <a:rPr lang="ru-RU" sz="2800" dirty="0" smtClean="0"/>
              <a:t>живут с ВИЧ 426 человек</a:t>
            </a:r>
          </a:p>
          <a:p>
            <a:r>
              <a:rPr lang="ru-RU" sz="2800" dirty="0" smtClean="0"/>
              <a:t>Умерло </a:t>
            </a:r>
            <a:r>
              <a:rPr lang="ru-RU" sz="2800" dirty="0" smtClean="0"/>
              <a:t>лиц, </a:t>
            </a:r>
            <a:r>
              <a:rPr lang="ru-RU" sz="2800" dirty="0" smtClean="0"/>
              <a:t>имеющих </a:t>
            </a:r>
            <a:r>
              <a:rPr lang="ru-RU" sz="2800" dirty="0" smtClean="0"/>
              <a:t>ВИЧ-инфекцию, 81 </a:t>
            </a:r>
            <a:r>
              <a:rPr lang="ru-RU" sz="2800" dirty="0" smtClean="0"/>
              <a:t>человек</a:t>
            </a:r>
          </a:p>
          <a:p>
            <a:r>
              <a:rPr lang="ru-RU" sz="2800" dirty="0" smtClean="0"/>
              <a:t>На АРВТ 165 человек</a:t>
            </a:r>
          </a:p>
          <a:p>
            <a:r>
              <a:rPr lang="ru-RU" sz="2800" dirty="0" smtClean="0"/>
              <a:t>Уровень пораженности </a:t>
            </a:r>
            <a:r>
              <a:rPr lang="ru-RU" sz="2800" dirty="0" smtClean="0"/>
              <a:t>ВИЧ-инфекцией населения </a:t>
            </a:r>
            <a:r>
              <a:rPr lang="ru-RU" sz="2800" dirty="0" smtClean="0"/>
              <a:t>района составляет  1,1%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610500" cy="5114940"/>
          </a:xfrm>
        </p:spPr>
        <p:txBody>
          <a:bodyPr/>
          <a:lstStyle/>
          <a:p>
            <a:r>
              <a:rPr lang="ru-RU" sz="4800" dirty="0" smtClean="0"/>
              <a:t>Каждый </a:t>
            </a:r>
            <a:r>
              <a:rPr lang="ru-RU" sz="4800" b="1" dirty="0" smtClean="0">
                <a:solidFill>
                  <a:srgbClr val="FF0000"/>
                </a:solidFill>
              </a:rPr>
              <a:t>65 </a:t>
            </a:r>
            <a:r>
              <a:rPr lang="ru-RU" sz="4800" dirty="0" smtClean="0"/>
              <a:t>житель Нижнесергинского района имеет ВИЧ-инфекцию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Динамика регистрации новых случаев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676400"/>
          <a:ext cx="7429552" cy="489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01140827</Template>
  <TotalTime>314</TotalTime>
  <Words>328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01140827</vt:lpstr>
      <vt:lpstr>Министерство Здравоохранения Свердловской области ГБУЗ СО «Нижнесергинская ЦРБ»                                   Эпидемиологическая ситуация по ВИЧ-инфекции в    Свердловской области и Нижнесергинском районе</vt:lpstr>
      <vt:lpstr>Динамика регистрации случаев ВИЧ-инфекции</vt:lpstr>
      <vt:lpstr>Статистика Свердловской области</vt:lpstr>
      <vt:lpstr>Слайд 4</vt:lpstr>
      <vt:lpstr>Наиболее высокий уровень распространенности ВИЧ-инфекции отмечается на следующих территориях</vt:lpstr>
      <vt:lpstr>Основные пути передачи ВИЧ-инфекции</vt:lpstr>
      <vt:lpstr>Нижнесергинский МР</vt:lpstr>
      <vt:lpstr>Слайд 8</vt:lpstr>
      <vt:lpstr>Динамика регистрации новых случаев </vt:lpstr>
      <vt:lpstr>2017</vt:lpstr>
      <vt:lpstr>Распределение по группам</vt:lpstr>
      <vt:lpstr>Слайд 12</vt:lpstr>
      <vt:lpstr>#СТОПВИЧСПИД</vt:lpstr>
    </vt:vector>
  </TitlesOfParts>
  <Manager/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Свердловской области ГБУЗ СО «Нижнесергинская ЦРБ»                                   Эпидемиологическая ситуация по ВИЧ-инфекции в    Свердловской области и Нижнесергинском районе</dc:title>
  <dc:subject/>
  <dc:creator>c400</dc:creator>
  <cp:keywords/>
  <dc:description/>
  <cp:lastModifiedBy>c400</cp:lastModifiedBy>
  <cp:revision>23</cp:revision>
  <dcterms:created xsi:type="dcterms:W3CDTF">2017-11-28T03:58:53Z</dcterms:created>
  <dcterms:modified xsi:type="dcterms:W3CDTF">2017-11-29T12:54:46Z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