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9" r:id="rId2"/>
    <p:sldId id="437" r:id="rId3"/>
    <p:sldId id="439" r:id="rId4"/>
    <p:sldId id="438" r:id="rId5"/>
    <p:sldId id="445" r:id="rId6"/>
    <p:sldId id="446" r:id="rId7"/>
    <p:sldId id="449" r:id="rId8"/>
    <p:sldId id="451" r:id="rId9"/>
    <p:sldId id="450" r:id="rId10"/>
    <p:sldId id="424" r:id="rId11"/>
    <p:sldId id="418" r:id="rId12"/>
    <p:sldId id="429" r:id="rId13"/>
    <p:sldId id="442" r:id="rId14"/>
    <p:sldId id="443" r:id="rId1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>
      <p:cViewPr varScale="1">
        <p:scale>
          <a:sx n="81" d="100"/>
          <a:sy n="81" d="100"/>
        </p:scale>
        <p:origin x="96" y="576"/>
      </p:cViewPr>
      <p:guideLst>
        <p:guide orient="horz" pos="2478"/>
        <p:guide pos="1663"/>
        <p:guide orient="horz" pos="3657"/>
        <p:guide pos="1481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3590925" indent="-180975">
            <a:lnSpc>
              <a:spcPct val="90000"/>
            </a:lnSpc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C3B4EE9F-26F7-441A-A55E-EE835DEED354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F29A1BF9-D00F-4C1B-91C9-670164C10F4A}" type="parTrans" cxnId="{481D97CD-126D-44EC-A0EC-86D59BA87E78}">
      <dgm:prSet/>
      <dgm:spPr/>
      <dgm:t>
        <a:bodyPr/>
        <a:lstStyle/>
        <a:p>
          <a:endParaRPr lang="ru-RU"/>
        </a:p>
      </dgm:t>
    </dgm:pt>
    <dgm:pt modelId="{D0BB2B10-53E9-4BC5-BB8A-CA2393F1D6FF}" type="sibTrans" cxnId="{481D97CD-126D-44EC-A0EC-86D59BA87E78}">
      <dgm:prSet/>
      <dgm:spPr/>
      <dgm:t>
        <a:bodyPr/>
        <a:lstStyle/>
        <a:p>
          <a:endParaRPr lang="ru-RU"/>
        </a:p>
      </dgm:t>
    </dgm:pt>
    <dgm:pt modelId="{B7DD14B3-82BC-48C9-A741-53E4548BB78D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1D20AF5F-2B41-4BD2-ACC7-5E1F412E721F}" type="parTrans" cxnId="{4708F72B-9729-420F-ABDE-59C60DC2110A}">
      <dgm:prSet/>
      <dgm:spPr/>
      <dgm:t>
        <a:bodyPr/>
        <a:lstStyle/>
        <a:p>
          <a:endParaRPr lang="ru-RU"/>
        </a:p>
      </dgm:t>
    </dgm:pt>
    <dgm:pt modelId="{93294BF2-F787-4C52-B5AE-3C2172F01E3D}" type="sibTrans" cxnId="{4708F72B-9729-420F-ABDE-59C60DC2110A}">
      <dgm:prSet/>
      <dgm:spPr/>
      <dgm:t>
        <a:bodyPr/>
        <a:lstStyle/>
        <a:p>
          <a:endParaRPr lang="ru-RU"/>
        </a:p>
      </dgm:t>
    </dgm:pt>
    <dgm:pt modelId="{83D8C26E-1A3D-492A-823E-746F57A4F2BC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609567EA-2E5E-4C57-A914-0AD64D66A119}" type="parTrans" cxnId="{41447C26-CC11-439B-A1EA-B1F80C22D176}">
      <dgm:prSet/>
      <dgm:spPr/>
      <dgm:t>
        <a:bodyPr/>
        <a:lstStyle/>
        <a:p>
          <a:endParaRPr lang="ru-RU"/>
        </a:p>
      </dgm:t>
    </dgm:pt>
    <dgm:pt modelId="{47F57544-F048-4AE3-BDAD-4CFDA15456A4}" type="sibTrans" cxnId="{41447C26-CC11-439B-A1EA-B1F80C22D176}">
      <dgm:prSet/>
      <dgm:spPr/>
      <dgm:t>
        <a:bodyPr/>
        <a:lstStyle/>
        <a:p>
          <a:endParaRPr lang="ru-RU"/>
        </a:p>
      </dgm:t>
    </dgm:pt>
    <dgm:pt modelId="{3787DB1C-E9F5-4F84-9915-A2E358EF3584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alt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4DA3EF88-857B-42E6-A47E-7B922214439E}" type="parTrans" cxnId="{3AC7CDD3-EB75-4793-991D-A0E27F3EFF2E}">
      <dgm:prSet/>
      <dgm:spPr/>
      <dgm:t>
        <a:bodyPr/>
        <a:lstStyle/>
        <a:p>
          <a:endParaRPr lang="ru-RU"/>
        </a:p>
      </dgm:t>
    </dgm:pt>
    <dgm:pt modelId="{9037A5B7-FACD-4035-ACAD-A9874AC025C0}" type="sibTrans" cxnId="{3AC7CDD3-EB75-4793-991D-A0E27F3EFF2E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4993" custLinFactNeighborY="-8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70213" custLinFactNeighborY="-9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F715FE4A-9C5A-497B-BAD3-B79790131D8A}" type="presOf" srcId="{3787DB1C-E9F5-4F84-9915-A2E358EF3584}" destId="{DD9388B4-F9EA-43DE-B602-F5B503E17110}" srcOrd="0" destOrd="2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D5DB34A-3CF7-4417-B634-A30987822647}" type="presOf" srcId="{24168C76-EE9C-490A-8734-5D918F71EECD}" destId="{0D0A0E59-4411-4C89-9BCF-99C8A3D75769}" srcOrd="0" destOrd="0" presId="urn:microsoft.com/office/officeart/2005/8/layout/vList2"/>
    <dgm:cxn modelId="{41447C26-CC11-439B-A1EA-B1F80C22D176}" srcId="{D99BB7BC-F666-4F2B-B95E-8EEEB8FF5158}" destId="{83D8C26E-1A3D-492A-823E-746F57A4F2BC}" srcOrd="4" destOrd="0" parTransId="{609567EA-2E5E-4C57-A914-0AD64D66A119}" sibTransId="{47F57544-F048-4AE3-BDAD-4CFDA15456A4}"/>
    <dgm:cxn modelId="{3AC7CDD3-EB75-4793-991D-A0E27F3EFF2E}" srcId="{D99BB7BC-F666-4F2B-B95E-8EEEB8FF5158}" destId="{3787DB1C-E9F5-4F84-9915-A2E358EF3584}" srcOrd="2" destOrd="0" parTransId="{4DA3EF88-857B-42E6-A47E-7B922214439E}" sibTransId="{9037A5B7-FACD-4035-ACAD-A9874AC025C0}"/>
    <dgm:cxn modelId="{481D97CD-126D-44EC-A0EC-86D59BA87E78}" srcId="{D99BB7BC-F666-4F2B-B95E-8EEEB8FF5158}" destId="{C3B4EE9F-26F7-441A-A55E-EE835DEED354}" srcOrd="3" destOrd="0" parTransId="{F29A1BF9-D00F-4C1B-91C9-670164C10F4A}" sibTransId="{D0BB2B10-53E9-4BC5-BB8A-CA2393F1D6FF}"/>
    <dgm:cxn modelId="{9482C397-4BF7-49FF-B0CD-9461229B26E6}" type="presOf" srcId="{0DAAFC77-0F66-47E4-8C16-E51260A9D9EE}" destId="{DD9388B4-F9EA-43DE-B602-F5B503E17110}" srcOrd="0" destOrd="0" presId="urn:microsoft.com/office/officeart/2005/8/layout/vList2"/>
    <dgm:cxn modelId="{4708F72B-9729-420F-ABDE-59C60DC2110A}" srcId="{D99BB7BC-F666-4F2B-B95E-8EEEB8FF5158}" destId="{B7DD14B3-82BC-48C9-A741-53E4548BB78D}" srcOrd="1" destOrd="0" parTransId="{1D20AF5F-2B41-4BD2-ACC7-5E1F412E721F}" sibTransId="{93294BF2-F787-4C52-B5AE-3C2172F01E3D}"/>
    <dgm:cxn modelId="{748BAA5E-8BE8-4BCE-BA63-3B0A3CA2FB7A}" type="presOf" srcId="{83D8C26E-1A3D-492A-823E-746F57A4F2BC}" destId="{DD9388B4-F9EA-43DE-B602-F5B503E17110}" srcOrd="0" destOrd="4" presId="urn:microsoft.com/office/officeart/2005/8/layout/vList2"/>
    <dgm:cxn modelId="{DEB50CA9-D87E-43A4-8D80-893858225070}" type="presOf" srcId="{D99BB7BC-F666-4F2B-B95E-8EEEB8FF5158}" destId="{F18F9D90-913E-4E74-998E-F10DB4BEDF79}" srcOrd="0" destOrd="0" presId="urn:microsoft.com/office/officeart/2005/8/layout/vList2"/>
    <dgm:cxn modelId="{96A1325F-D1E6-4417-92E7-C5E3DCCD56A1}" type="presOf" srcId="{B7DD14B3-82BC-48C9-A741-53E4548BB78D}" destId="{DD9388B4-F9EA-43DE-B602-F5B503E17110}" srcOrd="0" destOrd="1" presId="urn:microsoft.com/office/officeart/2005/8/layout/vList2"/>
    <dgm:cxn modelId="{68F28754-E459-4B7A-B1EA-E7290CECA0D0}" type="presOf" srcId="{C3B4EE9F-26F7-441A-A55E-EE835DEED354}" destId="{DD9388B4-F9EA-43DE-B602-F5B503E17110}" srcOrd="0" destOrd="3" presId="urn:microsoft.com/office/officeart/2005/8/layout/vList2"/>
    <dgm:cxn modelId="{9C9B4DBE-F917-4304-84A3-6C9F6D04343B}" type="presParOf" srcId="{0D0A0E59-4411-4C89-9BCF-99C8A3D75769}" destId="{F18F9D90-913E-4E74-998E-F10DB4BEDF79}" srcOrd="0" destOrd="0" presId="urn:microsoft.com/office/officeart/2005/8/layout/vList2"/>
    <dgm:cxn modelId="{3891FFC9-0F28-4FFB-B1BD-52495B4AD924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B9A4B013-7964-4934-AA01-9A7A2C0329B5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</dgm:t>
    </dgm:pt>
    <dgm:pt modelId="{8FA1A05D-FBB7-4B9B-8E5C-51A2592CAE0A}" type="parTrans" cxnId="{FF12A114-D317-4D34-A8A2-0EF8044A9DEB}">
      <dgm:prSet/>
      <dgm:spPr/>
      <dgm:t>
        <a:bodyPr/>
        <a:lstStyle/>
        <a:p>
          <a:endParaRPr lang="ru-RU"/>
        </a:p>
      </dgm:t>
    </dgm:pt>
    <dgm:pt modelId="{1C38947F-718C-4DEB-8F13-8928AF8EADD8}" type="sibTrans" cxnId="{FF12A114-D317-4D34-A8A2-0EF8044A9DEB}">
      <dgm:prSet/>
      <dgm:spPr/>
      <dgm:t>
        <a:bodyPr/>
        <a:lstStyle/>
        <a:p>
          <a:endParaRPr lang="ru-RU"/>
        </a:p>
      </dgm:t>
    </dgm:pt>
    <dgm:pt modelId="{03EC7D5C-89D3-4E03-906F-F3A624B24033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</dgm:t>
    </dgm:pt>
    <dgm:pt modelId="{EFC8EB44-7B08-471F-8E91-BC25D3AF8669}" type="parTrans" cxnId="{0F45B298-650D-49B9-8CD7-719868580426}">
      <dgm:prSet/>
      <dgm:spPr/>
      <dgm:t>
        <a:bodyPr/>
        <a:lstStyle/>
        <a:p>
          <a:endParaRPr lang="ru-RU"/>
        </a:p>
      </dgm:t>
    </dgm:pt>
    <dgm:pt modelId="{983B4E1D-130B-4594-9920-CF73BF473E7B}" type="sibTrans" cxnId="{0F45B298-650D-49B9-8CD7-719868580426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46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2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E876D576-CDEE-45F5-9928-29CD5B4CB284}" type="presOf" srcId="{24168C76-EE9C-490A-8734-5D918F71EECD}" destId="{0D0A0E59-4411-4C89-9BCF-99C8A3D75769}" srcOrd="0" destOrd="0" presId="urn:microsoft.com/office/officeart/2005/8/layout/vList2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941FC1C1-041D-4ED8-8C4E-575F6D1CB21E}" type="presOf" srcId="{67911BB6-C5FF-4609-B628-5B0BAEE9EAA8}" destId="{DD9388B4-F9EA-43DE-B602-F5B503E17110}" srcOrd="0" destOrd="1" presId="urn:microsoft.com/office/officeart/2005/8/layout/vList2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F12A114-D317-4D34-A8A2-0EF8044A9DEB}" srcId="{D99BB7BC-F666-4F2B-B95E-8EEEB8FF5158}" destId="{B9A4B013-7964-4934-AA01-9A7A2C0329B5}" srcOrd="2" destOrd="0" parTransId="{8FA1A05D-FBB7-4B9B-8E5C-51A2592CAE0A}" sibTransId="{1C38947F-718C-4DEB-8F13-8928AF8EADD8}"/>
    <dgm:cxn modelId="{8BDF0D0D-3966-4639-BE9B-89310031B475}" type="presOf" srcId="{A8D6F138-714E-4EA9-AD98-958CBE36A562}" destId="{DD9388B4-F9EA-43DE-B602-F5B503E17110}" srcOrd="0" destOrd="4" presId="urn:microsoft.com/office/officeart/2005/8/layout/vList2"/>
    <dgm:cxn modelId="{0F45B298-650D-49B9-8CD7-719868580426}" srcId="{D99BB7BC-F666-4F2B-B95E-8EEEB8FF5158}" destId="{03EC7D5C-89D3-4E03-906F-F3A624B24033}" srcOrd="3" destOrd="0" parTransId="{EFC8EB44-7B08-471F-8E91-BC25D3AF8669}" sibTransId="{983B4E1D-130B-4594-9920-CF73BF473E7B}"/>
    <dgm:cxn modelId="{8E098F44-80C2-4E5B-960C-451636D01E7F}" type="presOf" srcId="{B9A4B013-7964-4934-AA01-9A7A2C0329B5}" destId="{DD9388B4-F9EA-43DE-B602-F5B503E17110}" srcOrd="0" destOrd="2" presId="urn:microsoft.com/office/officeart/2005/8/layout/vList2"/>
    <dgm:cxn modelId="{05386B42-74E7-46B1-8106-A08D03D7B335}" type="presOf" srcId="{D99BB7BC-F666-4F2B-B95E-8EEEB8FF5158}" destId="{F18F9D90-913E-4E74-998E-F10DB4BEDF79}" srcOrd="0" destOrd="0" presId="urn:microsoft.com/office/officeart/2005/8/layout/vList2"/>
    <dgm:cxn modelId="{1B80FAC3-B6D7-43AE-A941-6C08B43B7905}" type="presOf" srcId="{03EC7D5C-89D3-4E03-906F-F3A624B24033}" destId="{DD9388B4-F9EA-43DE-B602-F5B503E17110}" srcOrd="0" destOrd="3" presId="urn:microsoft.com/office/officeart/2005/8/layout/vList2"/>
    <dgm:cxn modelId="{F89FF435-C9F9-43EB-9E8E-9AE403A297C5}" type="presOf" srcId="{0DAAFC77-0F66-47E4-8C16-E51260A9D9EE}" destId="{DD9388B4-F9EA-43DE-B602-F5B503E17110}" srcOrd="0" destOrd="0" presId="urn:microsoft.com/office/officeart/2005/8/layout/vList2"/>
    <dgm:cxn modelId="{4CC7E163-7342-4A7A-86D9-CFA68B0E0363}" type="presParOf" srcId="{0D0A0E59-4411-4C89-9BCF-99C8A3D75769}" destId="{F18F9D90-913E-4E74-998E-F10DB4BEDF79}" srcOrd="0" destOrd="0" presId="urn:microsoft.com/office/officeart/2005/8/layout/vList2"/>
    <dgm:cxn modelId="{C6A972AA-E1F8-46BA-97E3-4B81543163BD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3B110-A378-477E-A56A-C2481AF0827D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2F8AE-2053-4D54-8C73-D6250E15C579}" type="parTrans" cxnId="{87604D2E-BB38-4E25-816A-90B8E0AB70C0}">
      <dgm:prSet/>
      <dgm:spPr/>
      <dgm:t>
        <a:bodyPr/>
        <a:lstStyle/>
        <a:p>
          <a:endParaRPr lang="ru-RU" sz="1600"/>
        </a:p>
      </dgm:t>
    </dgm:pt>
    <dgm:pt modelId="{76C67A7F-ECCF-46C3-8F85-4905BD040551}" type="sibTrans" cxnId="{87604D2E-BB38-4E25-816A-90B8E0AB70C0}">
      <dgm:prSet/>
      <dgm:spPr/>
      <dgm:t>
        <a:bodyPr/>
        <a:lstStyle/>
        <a:p>
          <a:endParaRPr lang="ru-RU" sz="1600"/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B5D39624-9BE7-4719-86A4-C39302B13B6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87C94-3C2C-436E-9AE3-54E96DBC9505}" type="parTrans" cxnId="{93F7884B-8024-4425-B33D-E117FC5D0382}">
      <dgm:prSet/>
      <dgm:spPr/>
      <dgm:t>
        <a:bodyPr/>
        <a:lstStyle/>
        <a:p>
          <a:endParaRPr lang="ru-RU" sz="1600"/>
        </a:p>
      </dgm:t>
    </dgm:pt>
    <dgm:pt modelId="{6EA99E6B-51D9-4D3B-B515-886AA9894C8A}" type="sibTrans" cxnId="{93F7884B-8024-4425-B33D-E117FC5D0382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7BF15-7259-4534-84F9-B01322152432}" type="presOf" srcId="{A8D6F138-714E-4EA9-AD98-958CBE36A562}" destId="{DD9388B4-F9EA-43DE-B602-F5B503E17110}" srcOrd="0" destOrd="4" presId="urn:microsoft.com/office/officeart/2005/8/layout/vList2"/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87604D2E-BB38-4E25-816A-90B8E0AB70C0}" srcId="{D99BB7BC-F666-4F2B-B95E-8EEEB8FF5158}" destId="{E273B110-A378-477E-A56A-C2481AF0827D}" srcOrd="2" destOrd="0" parTransId="{7E82F8AE-2053-4D54-8C73-D6250E15C579}" sibTransId="{76C67A7F-ECCF-46C3-8F85-4905BD040551}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8F656F14-779E-4178-8A4B-06FE9DDD0379}" type="presOf" srcId="{67911BB6-C5FF-4609-B628-5B0BAEE9EAA8}" destId="{DD9388B4-F9EA-43DE-B602-F5B503E17110}" srcOrd="0" destOrd="1" presId="urn:microsoft.com/office/officeart/2005/8/layout/vList2"/>
    <dgm:cxn modelId="{7FCF2FB9-19AC-47E6-81E6-856404087340}" type="presOf" srcId="{B5D39624-9BE7-4719-86A4-C39302B13B6E}" destId="{DD9388B4-F9EA-43DE-B602-F5B503E17110}" srcOrd="0" destOrd="3" presId="urn:microsoft.com/office/officeart/2005/8/layout/vList2"/>
    <dgm:cxn modelId="{2EE60E50-3211-48F5-A259-FF745A19BAF7}" type="presOf" srcId="{0DAAFC77-0F66-47E4-8C16-E51260A9D9EE}" destId="{DD9388B4-F9EA-43DE-B602-F5B503E17110}" srcOrd="0" destOrd="0" presId="urn:microsoft.com/office/officeart/2005/8/layout/vList2"/>
    <dgm:cxn modelId="{93F7884B-8024-4425-B33D-E117FC5D0382}" srcId="{D99BB7BC-F666-4F2B-B95E-8EEEB8FF5158}" destId="{B5D39624-9BE7-4719-86A4-C39302B13B6E}" srcOrd="3" destOrd="0" parTransId="{34387C94-3C2C-436E-9AE3-54E96DBC9505}" sibTransId="{6EA99E6B-51D9-4D3B-B515-886AA9894C8A}"/>
    <dgm:cxn modelId="{5576E039-A1CB-4895-8150-8790FC8919D5}" type="presOf" srcId="{D99BB7BC-F666-4F2B-B95E-8EEEB8FF5158}" destId="{F18F9D90-913E-4E74-998E-F10DB4BEDF79}" srcOrd="0" destOrd="0" presId="urn:microsoft.com/office/officeart/2005/8/layout/vList2"/>
    <dgm:cxn modelId="{8A4B9EB5-0BFE-4028-B48F-949DF4087D6A}" type="presOf" srcId="{24168C76-EE9C-490A-8734-5D918F71EECD}" destId="{0D0A0E59-4411-4C89-9BCF-99C8A3D75769}" srcOrd="0" destOrd="0" presId="urn:microsoft.com/office/officeart/2005/8/layout/vList2"/>
    <dgm:cxn modelId="{B06DEF6F-EA4A-4637-BBAA-E75F1C644B53}" type="presOf" srcId="{E273B110-A378-477E-A56A-C2481AF0827D}" destId="{DD9388B4-F9EA-43DE-B602-F5B503E17110}" srcOrd="0" destOrd="2" presId="urn:microsoft.com/office/officeart/2005/8/layout/vList2"/>
    <dgm:cxn modelId="{6FBFC041-2BE0-48A4-9CC9-6039115AEB71}" type="presParOf" srcId="{0D0A0E59-4411-4C89-9BCF-99C8A3D75769}" destId="{F18F9D90-913E-4E74-998E-F10DB4BEDF79}" srcOrd="0" destOrd="0" presId="urn:microsoft.com/office/officeart/2005/8/layout/vList2"/>
    <dgm:cxn modelId="{31F9FFBF-78D5-451F-883A-1EA90FF7A3D1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0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000"/>
        </a:p>
      </dgm:t>
    </dgm:pt>
    <dgm:pt modelId="{138E2F76-44EE-4778-A4A6-22E7E8F9AAF9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spc="-20" dirty="0">
            <a:latin typeface="Arial" panose="020B0604020202020204" pitchFamily="34" charset="0"/>
            <a:ea typeface="Proxima Nova" charset="0"/>
          </a:endParaRPr>
        </a:p>
      </dgm:t>
    </dgm:pt>
    <dgm:pt modelId="{AD84ADC2-AA80-45E9-B2D2-97D7F99BECFD}" type="parTrans" cxnId="{F690DE21-5E4F-41BB-919B-4715449DA025}">
      <dgm:prSet/>
      <dgm:spPr/>
      <dgm:t>
        <a:bodyPr/>
        <a:lstStyle/>
        <a:p>
          <a:endParaRPr lang="ru-RU" sz="1000"/>
        </a:p>
      </dgm:t>
    </dgm:pt>
    <dgm:pt modelId="{C682FEFC-A470-48F8-AD32-6686295E500F}" type="sibTrans" cxnId="{F690DE21-5E4F-41BB-919B-4715449DA025}">
      <dgm:prSet/>
      <dgm:spPr/>
      <dgm:t>
        <a:bodyPr/>
        <a:lstStyle/>
        <a:p>
          <a:endParaRPr lang="ru-RU" sz="1000"/>
        </a:p>
      </dgm:t>
    </dgm:pt>
    <dgm:pt modelId="{99F019C1-3199-4A61-9ACC-4062B6765560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spc="-20" dirty="0">
            <a:latin typeface="Arial" panose="020B0604020202020204" pitchFamily="34" charset="0"/>
            <a:ea typeface="Proxima Nova" charset="0"/>
          </a:endParaRPr>
        </a:p>
      </dgm:t>
    </dgm:pt>
    <dgm:pt modelId="{535D84A0-9256-4D8F-8E04-7865D56EFC74}" type="parTrans" cxnId="{AA0F5E0C-10C4-4E2B-8719-042B1CA634C5}">
      <dgm:prSet/>
      <dgm:spPr/>
      <dgm:t>
        <a:bodyPr/>
        <a:lstStyle/>
        <a:p>
          <a:endParaRPr lang="ru-RU" sz="1000"/>
        </a:p>
      </dgm:t>
    </dgm:pt>
    <dgm:pt modelId="{F381B39F-AF97-4C3D-9C51-CA6563EFC78B}" type="sibTrans" cxnId="{AA0F5E0C-10C4-4E2B-8719-042B1CA634C5}">
      <dgm:prSet/>
      <dgm:spPr/>
      <dgm:t>
        <a:bodyPr/>
        <a:lstStyle/>
        <a:p>
          <a:endParaRPr lang="ru-RU" sz="1000"/>
        </a:p>
      </dgm:t>
    </dgm:pt>
    <dgm:pt modelId="{C34EA0FC-4276-499A-9ADF-E8E12AEECC4F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4E8D0E58-9E43-4EBF-9983-96FBEF47A7EB}" type="parTrans" cxnId="{F2B0F652-A833-4850-AF26-F8E8D30DFFC7}">
      <dgm:prSet/>
      <dgm:spPr/>
      <dgm:t>
        <a:bodyPr/>
        <a:lstStyle/>
        <a:p>
          <a:endParaRPr lang="ru-RU" sz="1000"/>
        </a:p>
      </dgm:t>
    </dgm:pt>
    <dgm:pt modelId="{9C58CEFF-EFF3-4047-B8C6-98642394727E}" type="sibTrans" cxnId="{F2B0F652-A833-4850-AF26-F8E8D30DFFC7}">
      <dgm:prSet/>
      <dgm:spPr/>
      <dgm:t>
        <a:bodyPr/>
        <a:lstStyle/>
        <a:p>
          <a:endParaRPr lang="ru-RU" sz="1000"/>
        </a:p>
      </dgm:t>
    </dgm:pt>
    <dgm:pt modelId="{72318826-73C1-420E-BB2B-C9E3F3A8DD33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7C96B737-92AA-494B-95CD-14A86524F780}" type="parTrans" cxnId="{38BE7AE7-555B-4071-9897-A0E248C6C589}">
      <dgm:prSet/>
      <dgm:spPr/>
      <dgm:t>
        <a:bodyPr/>
        <a:lstStyle/>
        <a:p>
          <a:endParaRPr lang="ru-RU" sz="1000"/>
        </a:p>
      </dgm:t>
    </dgm:pt>
    <dgm:pt modelId="{F4822558-4A1F-4D21-9F35-B6EB0C569DBC}" type="sibTrans" cxnId="{38BE7AE7-555B-4071-9897-A0E248C6C589}">
      <dgm:prSet/>
      <dgm:spPr/>
      <dgm:t>
        <a:bodyPr/>
        <a:lstStyle/>
        <a:p>
          <a:endParaRPr lang="ru-RU" sz="1000"/>
        </a:p>
      </dgm:t>
    </dgm:pt>
    <dgm:pt modelId="{DAE836D3-DAD4-48DF-9879-228493E36BE0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AC63B02E-24E1-41CE-A2CE-064004675D53}" type="parTrans" cxnId="{DA83C214-D5FE-473E-BA13-B00496061CDA}">
      <dgm:prSet/>
      <dgm:spPr/>
      <dgm:t>
        <a:bodyPr/>
        <a:lstStyle/>
        <a:p>
          <a:endParaRPr lang="ru-RU" sz="1000"/>
        </a:p>
      </dgm:t>
    </dgm:pt>
    <dgm:pt modelId="{82F5C7A5-BD81-49BE-8E72-8289FE803CB7}" type="sibTrans" cxnId="{DA83C214-D5FE-473E-BA13-B00496061CDA}">
      <dgm:prSet/>
      <dgm:spPr/>
      <dgm:t>
        <a:bodyPr/>
        <a:lstStyle/>
        <a:p>
          <a:endParaRPr lang="ru-RU" sz="10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898" custLinFactNeighborY="-1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0F652-A833-4850-AF26-F8E8D30DFFC7}" srcId="{D99BB7BC-F666-4F2B-B95E-8EEEB8FF5158}" destId="{C34EA0FC-4276-499A-9ADF-E8E12AEECC4F}" srcOrd="3" destOrd="0" parTransId="{4E8D0E58-9E43-4EBF-9983-96FBEF47A7EB}" sibTransId="{9C58CEFF-EFF3-4047-B8C6-98642394727E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66C31233-61A4-407F-8D74-DEECDC15BC3B}" type="presOf" srcId="{99F019C1-3199-4A61-9ACC-4062B6765560}" destId="{DD9388B4-F9EA-43DE-B602-F5B503E17110}" srcOrd="0" destOrd="2" presId="urn:microsoft.com/office/officeart/2005/8/layout/vList2"/>
    <dgm:cxn modelId="{1C48D1E2-1590-4369-91D3-3B287B6FBDC9}" type="presOf" srcId="{D99BB7BC-F666-4F2B-B95E-8EEEB8FF5158}" destId="{F18F9D90-913E-4E74-998E-F10DB4BEDF79}" srcOrd="0" destOrd="0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38BE7AE7-555B-4071-9897-A0E248C6C589}" srcId="{D99BB7BC-F666-4F2B-B95E-8EEEB8FF5158}" destId="{72318826-73C1-420E-BB2B-C9E3F3A8DD33}" srcOrd="4" destOrd="0" parTransId="{7C96B737-92AA-494B-95CD-14A86524F780}" sibTransId="{F4822558-4A1F-4D21-9F35-B6EB0C569DBC}"/>
    <dgm:cxn modelId="{AA0F5E0C-10C4-4E2B-8719-042B1CA634C5}" srcId="{D99BB7BC-F666-4F2B-B95E-8EEEB8FF5158}" destId="{99F019C1-3199-4A61-9ACC-4062B6765560}" srcOrd="2" destOrd="0" parTransId="{535D84A0-9256-4D8F-8E04-7865D56EFC74}" sibTransId="{F381B39F-AF97-4C3D-9C51-CA6563EFC78B}"/>
    <dgm:cxn modelId="{6450FA30-B48A-4D8D-9E16-8D442182E58F}" type="presOf" srcId="{138E2F76-44EE-4778-A4A6-22E7E8F9AAF9}" destId="{DD9388B4-F9EA-43DE-B602-F5B503E17110}" srcOrd="0" destOrd="1" presId="urn:microsoft.com/office/officeart/2005/8/layout/vList2"/>
    <dgm:cxn modelId="{DA83C214-D5FE-473E-BA13-B00496061CDA}" srcId="{D99BB7BC-F666-4F2B-B95E-8EEEB8FF5158}" destId="{DAE836D3-DAD4-48DF-9879-228493E36BE0}" srcOrd="5" destOrd="0" parTransId="{AC63B02E-24E1-41CE-A2CE-064004675D53}" sibTransId="{82F5C7A5-BD81-49BE-8E72-8289FE803CB7}"/>
    <dgm:cxn modelId="{881A9E10-CDDA-4E46-87B3-5CF54722FC67}" type="presOf" srcId="{24168C76-EE9C-490A-8734-5D918F71EECD}" destId="{0D0A0E59-4411-4C89-9BCF-99C8A3D75769}" srcOrd="0" destOrd="0" presId="urn:microsoft.com/office/officeart/2005/8/layout/vList2"/>
    <dgm:cxn modelId="{DC315DDE-205D-4790-B42B-C52D8EE1C603}" type="presOf" srcId="{72318826-73C1-420E-BB2B-C9E3F3A8DD33}" destId="{DD9388B4-F9EA-43DE-B602-F5B503E17110}" srcOrd="0" destOrd="4" presId="urn:microsoft.com/office/officeart/2005/8/layout/vList2"/>
    <dgm:cxn modelId="{F690DE21-5E4F-41BB-919B-4715449DA025}" srcId="{D99BB7BC-F666-4F2B-B95E-8EEEB8FF5158}" destId="{138E2F76-44EE-4778-A4A6-22E7E8F9AAF9}" srcOrd="1" destOrd="0" parTransId="{AD84ADC2-AA80-45E9-B2D2-97D7F99BECFD}" sibTransId="{C682FEFC-A470-48F8-AD32-6686295E500F}"/>
    <dgm:cxn modelId="{9AB45556-40A4-428C-98D7-50AFA847103F}" type="presOf" srcId="{DAE836D3-DAD4-48DF-9879-228493E36BE0}" destId="{DD9388B4-F9EA-43DE-B602-F5B503E17110}" srcOrd="0" destOrd="5" presId="urn:microsoft.com/office/officeart/2005/8/layout/vList2"/>
    <dgm:cxn modelId="{12FA389E-4874-4359-90FA-82994A9D481E}" type="presOf" srcId="{0DAAFC77-0F66-47E4-8C16-E51260A9D9EE}" destId="{DD9388B4-F9EA-43DE-B602-F5B503E17110}" srcOrd="0" destOrd="0" presId="urn:microsoft.com/office/officeart/2005/8/layout/vList2"/>
    <dgm:cxn modelId="{D98411F2-0C56-4E60-BBDC-C5EFC15BC832}" type="presOf" srcId="{C34EA0FC-4276-499A-9ADF-E8E12AEECC4F}" destId="{DD9388B4-F9EA-43DE-B602-F5B503E17110}" srcOrd="0" destOrd="3" presId="urn:microsoft.com/office/officeart/2005/8/layout/vList2"/>
    <dgm:cxn modelId="{C1333C01-3CC0-46CA-B76F-2FA4753D7F71}" type="presParOf" srcId="{0D0A0E59-4411-4C89-9BCF-99C8A3D75769}" destId="{F18F9D90-913E-4E74-998E-F10DB4BEDF79}" srcOrd="0" destOrd="0" presId="urn:microsoft.com/office/officeart/2005/8/layout/vList2"/>
    <dgm:cxn modelId="{D2AA56DF-47D3-47AF-B4DC-BB29EE7302FA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6E81C-32D3-435D-8641-4C8EB525D438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67EE818-BA3D-4709-83BA-3CDEE154D3AE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altLang="ru-RU" sz="1600" b="1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dirty="0"/>
        </a:p>
      </dgm:t>
    </dgm:pt>
    <dgm:pt modelId="{6132488A-B868-4DF8-8467-A613D5E3BDEF}" type="parTrans" cxnId="{FDC00922-0045-4FDF-A16C-ADCE2800793E}">
      <dgm:prSet/>
      <dgm:spPr/>
      <dgm:t>
        <a:bodyPr/>
        <a:lstStyle/>
        <a:p>
          <a:endParaRPr lang="ru-RU"/>
        </a:p>
      </dgm:t>
    </dgm:pt>
    <dgm:pt modelId="{C61048A7-0FF8-4EF7-9939-38329FDF853E}" type="sibTrans" cxnId="{FDC00922-0045-4FDF-A16C-ADCE2800793E}">
      <dgm:prSet/>
      <dgm:spPr/>
      <dgm:t>
        <a:bodyPr/>
        <a:lstStyle/>
        <a:p>
          <a:endParaRPr lang="ru-RU"/>
        </a:p>
      </dgm:t>
    </dgm:pt>
    <dgm:pt modelId="{59A6E8FC-48EF-479F-A7D9-F9B432BCD2A2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dirty="0"/>
        </a:p>
      </dgm:t>
    </dgm:pt>
    <dgm:pt modelId="{7E8135CB-42BE-4B4D-9FF9-84E4B3AF7E4C}" type="parTrans" cxnId="{46A3D57E-BEE2-4812-8E4B-01388EC88E04}">
      <dgm:prSet/>
      <dgm:spPr/>
      <dgm:t>
        <a:bodyPr/>
        <a:lstStyle/>
        <a:p>
          <a:endParaRPr lang="ru-RU"/>
        </a:p>
      </dgm:t>
    </dgm:pt>
    <dgm:pt modelId="{CB946C6D-9692-4305-917B-6F4EAD96B67A}" type="sibTrans" cxnId="{46A3D57E-BEE2-4812-8E4B-01388EC88E04}">
      <dgm:prSet/>
      <dgm:spPr/>
      <dgm:t>
        <a:bodyPr/>
        <a:lstStyle/>
        <a:p>
          <a:endParaRPr lang="ru-RU"/>
        </a:p>
      </dgm:t>
    </dgm:pt>
    <dgm:pt modelId="{9B704B96-2EE0-4D31-96C1-39AC2C8B966D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dirty="0">
            <a:latin typeface="Arial" panose="020B0604020202020204" pitchFamily="34" charset="0"/>
          </a:endParaRPr>
        </a:p>
      </dgm:t>
    </dgm:pt>
    <dgm:pt modelId="{3B186CA6-4C09-4B12-A4A7-52A245E661B3}" type="parTrans" cxnId="{D4FA4136-E628-4081-B5C1-EBA5BE40C442}">
      <dgm:prSet/>
      <dgm:spPr/>
      <dgm:t>
        <a:bodyPr/>
        <a:lstStyle/>
        <a:p>
          <a:endParaRPr lang="ru-RU"/>
        </a:p>
      </dgm:t>
    </dgm:pt>
    <dgm:pt modelId="{56EB0E9D-60B5-4D18-99E0-2CF0F90C3BB7}" type="sibTrans" cxnId="{D4FA4136-E628-4081-B5C1-EBA5BE40C442}">
      <dgm:prSet/>
      <dgm:spPr/>
      <dgm:t>
        <a:bodyPr/>
        <a:lstStyle/>
        <a:p>
          <a:endParaRPr lang="ru-RU"/>
        </a:p>
      </dgm:t>
    </dgm:pt>
    <dgm:pt modelId="{9E59C670-F74E-41E4-B15E-A451359EB6B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dirty="0"/>
        </a:p>
      </dgm:t>
    </dgm:pt>
    <dgm:pt modelId="{13EFAA3C-7319-4E9E-976D-099A3ECDD809}" type="parTrans" cxnId="{776A68EE-1D46-40D3-AD44-841224E4BF76}">
      <dgm:prSet/>
      <dgm:spPr/>
      <dgm:t>
        <a:bodyPr/>
        <a:lstStyle/>
        <a:p>
          <a:endParaRPr lang="ru-RU"/>
        </a:p>
      </dgm:t>
    </dgm:pt>
    <dgm:pt modelId="{F51A2256-2F26-4EF1-907B-D1B9A1975529}" type="sibTrans" cxnId="{776A68EE-1D46-40D3-AD44-841224E4BF76}">
      <dgm:prSet/>
      <dgm:spPr/>
      <dgm:t>
        <a:bodyPr/>
        <a:lstStyle/>
        <a:p>
          <a:endParaRPr lang="ru-RU"/>
        </a:p>
      </dgm:t>
    </dgm:pt>
    <dgm:pt modelId="{9B248405-6C86-466D-B519-152572A2C465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dirty="0" smtClean="0">
              <a:latin typeface="Arial" panose="020B0604020202020204" pitchFamily="34" charset="0"/>
            </a:rPr>
            <a:t>)</a:t>
          </a:r>
          <a:r>
            <a:rPr lang="ru-RU" altLang="ru-RU" sz="800" dirty="0" smtClean="0">
              <a:latin typeface="Arial" panose="020B0604020202020204" pitchFamily="34" charset="0"/>
            </a:rPr>
            <a:t>. </a:t>
          </a:r>
        </a:p>
        <a:p>
          <a:r>
            <a:rPr lang="ru-RU" altLang="ru-RU" sz="8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dirty="0">
            <a:latin typeface="Arial" panose="020B0604020202020204" pitchFamily="34" charset="0"/>
          </a:endParaRPr>
        </a:p>
      </dgm:t>
    </dgm:pt>
    <dgm:pt modelId="{1C5AEEEF-86BD-4BC6-8F20-1D78B3703908}" type="parTrans" cxnId="{82FB5FF4-C1FB-47A0-BD69-4311DA7D6CA4}">
      <dgm:prSet/>
      <dgm:spPr/>
      <dgm:t>
        <a:bodyPr/>
        <a:lstStyle/>
        <a:p>
          <a:endParaRPr lang="ru-RU"/>
        </a:p>
      </dgm:t>
    </dgm:pt>
    <dgm:pt modelId="{EA063F17-3049-4473-A593-EF0C37589CA5}" type="sibTrans" cxnId="{82FB5FF4-C1FB-47A0-BD69-4311DA7D6CA4}">
      <dgm:prSet/>
      <dgm:spPr/>
      <dgm:t>
        <a:bodyPr/>
        <a:lstStyle/>
        <a:p>
          <a:endParaRPr lang="ru-RU"/>
        </a:p>
      </dgm:t>
    </dgm:pt>
    <dgm:pt modelId="{5D079BF6-1965-40F5-8742-787FEA8052D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dirty="0"/>
        </a:p>
      </dgm:t>
    </dgm:pt>
    <dgm:pt modelId="{08D313A3-5A08-49E0-AC13-FB1D4F3D7037}" type="parTrans" cxnId="{62426270-8D8D-4CA8-B414-FA74D4CAA1FB}">
      <dgm:prSet/>
      <dgm:spPr/>
      <dgm:t>
        <a:bodyPr/>
        <a:lstStyle/>
        <a:p>
          <a:endParaRPr lang="ru-RU"/>
        </a:p>
      </dgm:t>
    </dgm:pt>
    <dgm:pt modelId="{48D0137E-7419-4088-8ADD-7D061FDDB921}" type="sibTrans" cxnId="{62426270-8D8D-4CA8-B414-FA74D4CAA1FB}">
      <dgm:prSet/>
      <dgm:spPr/>
      <dgm:t>
        <a:bodyPr/>
        <a:lstStyle/>
        <a:p>
          <a:endParaRPr lang="ru-RU"/>
        </a:p>
      </dgm:t>
    </dgm:pt>
    <dgm:pt modelId="{93678964-CCF8-4D1C-86DA-931A5B6C21BF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dirty="0">
            <a:latin typeface="Arial" panose="020B0604020202020204" pitchFamily="34" charset="0"/>
          </a:endParaRPr>
        </a:p>
      </dgm:t>
    </dgm:pt>
    <dgm:pt modelId="{DF59FEFB-2CCE-4B7C-B615-45F665E5DD2A}" type="parTrans" cxnId="{BA3DB1F8-9333-4695-8A03-E2B751035FA5}">
      <dgm:prSet/>
      <dgm:spPr/>
      <dgm:t>
        <a:bodyPr/>
        <a:lstStyle/>
        <a:p>
          <a:endParaRPr lang="ru-RU"/>
        </a:p>
      </dgm:t>
    </dgm:pt>
    <dgm:pt modelId="{01BE631F-0FFE-4312-85AE-1FAE259CA173}" type="sibTrans" cxnId="{BA3DB1F8-9333-4695-8A03-E2B751035FA5}">
      <dgm:prSet/>
      <dgm:spPr/>
      <dgm:t>
        <a:bodyPr/>
        <a:lstStyle/>
        <a:p>
          <a:endParaRPr lang="ru-RU"/>
        </a:p>
      </dgm:t>
    </dgm:pt>
    <dgm:pt modelId="{741510C7-218F-4197-B354-31EFC1BFAED7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dirty="0">
            <a:latin typeface="Arial" panose="020B0604020202020204" pitchFamily="34" charset="0"/>
          </a:endParaRPr>
        </a:p>
      </dgm:t>
    </dgm:pt>
    <dgm:pt modelId="{604C5AB0-8ABF-4880-8994-3F9353B91274}" type="parTrans" cxnId="{39929212-189F-4FD5-91DA-DF0675312336}">
      <dgm:prSet/>
      <dgm:spPr/>
      <dgm:t>
        <a:bodyPr/>
        <a:lstStyle/>
        <a:p>
          <a:endParaRPr lang="ru-RU"/>
        </a:p>
      </dgm:t>
    </dgm:pt>
    <dgm:pt modelId="{880839FB-5878-4809-ABDC-A92CEFD9EC69}" type="sibTrans" cxnId="{39929212-189F-4FD5-91DA-DF0675312336}">
      <dgm:prSet/>
      <dgm:spPr/>
      <dgm:t>
        <a:bodyPr/>
        <a:lstStyle/>
        <a:p>
          <a:endParaRPr lang="ru-RU"/>
        </a:p>
      </dgm:t>
    </dgm:pt>
    <dgm:pt modelId="{B7BA4A82-A069-42E7-886D-0A45B5FD94FB}">
      <dgm:prSet phldrT="[Текст]" custT="1"/>
      <dgm:spPr/>
      <dgm:t>
        <a:bodyPr/>
        <a:lstStyle/>
        <a:p>
          <a:r>
            <a:rPr lang="ru-RU" sz="8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smtClean="0">
              <a:latin typeface="Arial" panose="020B0604020202020204" pitchFamily="34" charset="0"/>
            </a:rPr>
            <a:t>*</a:t>
          </a:r>
          <a:endParaRPr lang="ru-RU" sz="800" dirty="0">
            <a:latin typeface="Arial" panose="020B0604020202020204" pitchFamily="34" charset="0"/>
          </a:endParaRPr>
        </a:p>
      </dgm:t>
    </dgm:pt>
    <dgm:pt modelId="{AFDCD25C-934C-4B54-8F56-27C27326AD20}" type="parTrans" cxnId="{42997529-88EB-4145-B293-92CD0158B089}">
      <dgm:prSet/>
      <dgm:spPr/>
      <dgm:t>
        <a:bodyPr/>
        <a:lstStyle/>
        <a:p>
          <a:endParaRPr lang="ru-RU"/>
        </a:p>
      </dgm:t>
    </dgm:pt>
    <dgm:pt modelId="{49065250-B6E9-4688-9872-A7431B929522}" type="sibTrans" cxnId="{42997529-88EB-4145-B293-92CD0158B089}">
      <dgm:prSet/>
      <dgm:spPr/>
      <dgm:t>
        <a:bodyPr/>
        <a:lstStyle/>
        <a:p>
          <a:endParaRPr lang="ru-RU"/>
        </a:p>
      </dgm:t>
    </dgm:pt>
    <dgm:pt modelId="{B54D61F3-1DD1-4B63-A88F-1DF1E7D8D9F1}" type="pres">
      <dgm:prSet presAssocID="{3AF6E81C-32D3-435D-8641-4C8EB525D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62871-52C4-41D2-869B-F47884E61575}" type="pres">
      <dgm:prSet presAssocID="{5D079BF6-1965-40F5-8742-787FEA8052D6}" presName="boxAndChildren" presStyleCnt="0"/>
      <dgm:spPr/>
    </dgm:pt>
    <dgm:pt modelId="{B2712ACA-C9D1-4B4C-809B-5596CC239960}" type="pres">
      <dgm:prSet presAssocID="{5D079BF6-1965-40F5-8742-787FEA8052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F672D2C0-3592-4DBC-82A3-5F267645088F}" type="pres">
      <dgm:prSet presAssocID="{5D079BF6-1965-40F5-8742-787FEA8052D6}" presName="entireBox" presStyleLbl="node1" presStyleIdx="0" presStyleCnt="3"/>
      <dgm:spPr/>
      <dgm:t>
        <a:bodyPr/>
        <a:lstStyle/>
        <a:p>
          <a:endParaRPr lang="ru-RU"/>
        </a:p>
      </dgm:t>
    </dgm:pt>
    <dgm:pt modelId="{DB849452-5586-42F6-B3DA-BE6BF3CEF059}" type="pres">
      <dgm:prSet presAssocID="{5D079BF6-1965-40F5-8742-787FEA8052D6}" presName="descendantBox" presStyleCnt="0"/>
      <dgm:spPr/>
    </dgm:pt>
    <dgm:pt modelId="{F3A4B13A-BA7E-47E5-8ADE-3E06E4622195}" type="pres">
      <dgm:prSet presAssocID="{93678964-CCF8-4D1C-86DA-931A5B6C21BF}" presName="childTextBox" presStyleLbl="fgAccFollowNode1" presStyleIdx="0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B8E4A-E392-4711-B807-B18C3E97933B}" type="pres">
      <dgm:prSet presAssocID="{741510C7-218F-4197-B354-31EFC1BFAED7}" presName="childTextBox" presStyleLbl="fgAccFollowNode1" presStyleIdx="1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0FF5-4C9E-4D4C-9B7C-B3BEDC2B42CB}" type="pres">
      <dgm:prSet presAssocID="{B7BA4A82-A069-42E7-886D-0A45B5FD94FB}" presName="childTextBox" presStyleLbl="fgAccFollowNode1" presStyleIdx="2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C785E-5D9B-4EDD-B156-1D9EC46CA956}" type="pres">
      <dgm:prSet presAssocID="{F51A2256-2F26-4EF1-907B-D1B9A1975529}" presName="sp" presStyleCnt="0"/>
      <dgm:spPr/>
    </dgm:pt>
    <dgm:pt modelId="{9F4C9EC6-34E6-46BC-8ABA-B5CB14E8624D}" type="pres">
      <dgm:prSet presAssocID="{9E59C670-F74E-41E4-B15E-A451359EB6B6}" presName="arrowAndChildren" presStyleCnt="0"/>
      <dgm:spPr/>
    </dgm:pt>
    <dgm:pt modelId="{EE690DDC-00B6-4635-A7DA-154F41E43DF7}" type="pres">
      <dgm:prSet presAssocID="{9E59C670-F74E-41E4-B15E-A451359EB6B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F7F39A5-EABC-4A1B-BFA1-4B2F474911A5}" type="pres">
      <dgm:prSet presAssocID="{9E59C670-F74E-41E4-B15E-A451359EB6B6}" presName="arrow" presStyleLbl="node1" presStyleIdx="1" presStyleCnt="3"/>
      <dgm:spPr/>
      <dgm:t>
        <a:bodyPr/>
        <a:lstStyle/>
        <a:p>
          <a:endParaRPr lang="ru-RU"/>
        </a:p>
      </dgm:t>
    </dgm:pt>
    <dgm:pt modelId="{A7957C39-8FB0-462E-8D73-01F5B5FBCD3F}" type="pres">
      <dgm:prSet presAssocID="{9E59C670-F74E-41E4-B15E-A451359EB6B6}" presName="descendantArrow" presStyleCnt="0"/>
      <dgm:spPr/>
    </dgm:pt>
    <dgm:pt modelId="{24B0EA84-7404-4BF7-9043-CD173CB74DED}" type="pres">
      <dgm:prSet presAssocID="{9B248405-6C86-466D-B519-152572A2C46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8ABC-6B34-43AA-9432-D7CF33A416A3}" type="pres">
      <dgm:prSet presAssocID="{C61048A7-0FF8-4EF7-9939-38329FDF853E}" presName="sp" presStyleCnt="0"/>
      <dgm:spPr/>
    </dgm:pt>
    <dgm:pt modelId="{2E15CEEC-9DEA-48CB-9265-E93D10C7CA4D}" type="pres">
      <dgm:prSet presAssocID="{F67EE818-BA3D-4709-83BA-3CDEE154D3AE}" presName="arrowAndChildren" presStyleCnt="0"/>
      <dgm:spPr/>
    </dgm:pt>
    <dgm:pt modelId="{CB6B1446-EB13-4F27-973B-82A3533E0C41}" type="pres">
      <dgm:prSet presAssocID="{F67EE818-BA3D-4709-83BA-3CDEE154D3A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A04EC25-8C9D-48DA-B865-E0863CF6D2B0}" type="pres">
      <dgm:prSet presAssocID="{F67EE818-BA3D-4709-83BA-3CDEE154D3AE}" presName="arrow" presStyleLbl="node1" presStyleIdx="2" presStyleCnt="3" custLinFactNeighborX="1465" custLinFactNeighborY="-47"/>
      <dgm:spPr/>
      <dgm:t>
        <a:bodyPr/>
        <a:lstStyle/>
        <a:p>
          <a:endParaRPr lang="ru-RU"/>
        </a:p>
      </dgm:t>
    </dgm:pt>
    <dgm:pt modelId="{425BE93B-9A9E-4C24-8107-FACD446EFB54}" type="pres">
      <dgm:prSet presAssocID="{F67EE818-BA3D-4709-83BA-3CDEE154D3AE}" presName="descendantArrow" presStyleCnt="0"/>
      <dgm:spPr/>
    </dgm:pt>
    <dgm:pt modelId="{DB1A9586-0756-48AA-9C37-AD2A9047D695}" type="pres">
      <dgm:prSet presAssocID="{59A6E8FC-48EF-479F-A7D9-F9B432BCD2A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8911B-777A-4EA9-80C0-11FD9CC6D79F}" type="pres">
      <dgm:prSet presAssocID="{9B704B96-2EE0-4D31-96C1-39AC2C8B966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A4136-E628-4081-B5C1-EBA5BE40C442}" srcId="{F67EE818-BA3D-4709-83BA-3CDEE154D3AE}" destId="{9B704B96-2EE0-4D31-96C1-39AC2C8B966D}" srcOrd="1" destOrd="0" parTransId="{3B186CA6-4C09-4B12-A4A7-52A245E661B3}" sibTransId="{56EB0E9D-60B5-4D18-99E0-2CF0F90C3BB7}"/>
    <dgm:cxn modelId="{6974A0BA-F2AA-4117-927F-43360E2C48DF}" type="presOf" srcId="{59A6E8FC-48EF-479F-A7D9-F9B432BCD2A2}" destId="{DB1A9586-0756-48AA-9C37-AD2A9047D695}" srcOrd="0" destOrd="0" presId="urn:microsoft.com/office/officeart/2005/8/layout/process4"/>
    <dgm:cxn modelId="{46A3D57E-BEE2-4812-8E4B-01388EC88E04}" srcId="{F67EE818-BA3D-4709-83BA-3CDEE154D3AE}" destId="{59A6E8FC-48EF-479F-A7D9-F9B432BCD2A2}" srcOrd="0" destOrd="0" parTransId="{7E8135CB-42BE-4B4D-9FF9-84E4B3AF7E4C}" sibTransId="{CB946C6D-9692-4305-917B-6F4EAD96B67A}"/>
    <dgm:cxn modelId="{FDC00922-0045-4FDF-A16C-ADCE2800793E}" srcId="{3AF6E81C-32D3-435D-8641-4C8EB525D438}" destId="{F67EE818-BA3D-4709-83BA-3CDEE154D3AE}" srcOrd="0" destOrd="0" parTransId="{6132488A-B868-4DF8-8467-A613D5E3BDEF}" sibTransId="{C61048A7-0FF8-4EF7-9939-38329FDF853E}"/>
    <dgm:cxn modelId="{287581A1-2CD2-422A-BE67-D156B0F3EB58}" type="presOf" srcId="{B7BA4A82-A069-42E7-886D-0A45B5FD94FB}" destId="{08AC0FF5-4C9E-4D4C-9B7C-B3BEDC2B42CB}" srcOrd="0" destOrd="0" presId="urn:microsoft.com/office/officeart/2005/8/layout/process4"/>
    <dgm:cxn modelId="{996AB996-5D5D-4B52-B34A-63B55458D76B}" type="presOf" srcId="{F67EE818-BA3D-4709-83BA-3CDEE154D3AE}" destId="{CB6B1446-EB13-4F27-973B-82A3533E0C41}" srcOrd="0" destOrd="0" presId="urn:microsoft.com/office/officeart/2005/8/layout/process4"/>
    <dgm:cxn modelId="{8AE3294B-09C4-4DF0-A076-9E4F3F0D5355}" type="presOf" srcId="{5D079BF6-1965-40F5-8742-787FEA8052D6}" destId="{F672D2C0-3592-4DBC-82A3-5F267645088F}" srcOrd="1" destOrd="0" presId="urn:microsoft.com/office/officeart/2005/8/layout/process4"/>
    <dgm:cxn modelId="{60EC0AF3-CC67-4D03-827E-F01152CBADEE}" type="presOf" srcId="{9B248405-6C86-466D-B519-152572A2C465}" destId="{24B0EA84-7404-4BF7-9043-CD173CB74DED}" srcOrd="0" destOrd="0" presId="urn:microsoft.com/office/officeart/2005/8/layout/process4"/>
    <dgm:cxn modelId="{E9842D98-830F-4DBB-87D8-44B1D48287C5}" type="presOf" srcId="{9E59C670-F74E-41E4-B15E-A451359EB6B6}" destId="{2F7F39A5-EABC-4A1B-BFA1-4B2F474911A5}" srcOrd="1" destOrd="0" presId="urn:microsoft.com/office/officeart/2005/8/layout/process4"/>
    <dgm:cxn modelId="{82FB5FF4-C1FB-47A0-BD69-4311DA7D6CA4}" srcId="{9E59C670-F74E-41E4-B15E-A451359EB6B6}" destId="{9B248405-6C86-466D-B519-152572A2C465}" srcOrd="0" destOrd="0" parTransId="{1C5AEEEF-86BD-4BC6-8F20-1D78B3703908}" sibTransId="{EA063F17-3049-4473-A593-EF0C37589CA5}"/>
    <dgm:cxn modelId="{776A68EE-1D46-40D3-AD44-841224E4BF76}" srcId="{3AF6E81C-32D3-435D-8641-4C8EB525D438}" destId="{9E59C670-F74E-41E4-B15E-A451359EB6B6}" srcOrd="1" destOrd="0" parTransId="{13EFAA3C-7319-4E9E-976D-099A3ECDD809}" sibTransId="{F51A2256-2F26-4EF1-907B-D1B9A1975529}"/>
    <dgm:cxn modelId="{DC67D472-23C4-4161-B5DE-70FB3D4BCB87}" type="presOf" srcId="{5D079BF6-1965-40F5-8742-787FEA8052D6}" destId="{B2712ACA-C9D1-4B4C-809B-5596CC239960}" srcOrd="0" destOrd="0" presId="urn:microsoft.com/office/officeart/2005/8/layout/process4"/>
    <dgm:cxn modelId="{CBB65230-A244-4820-9FAE-5BC2ADE58F34}" type="presOf" srcId="{F67EE818-BA3D-4709-83BA-3CDEE154D3AE}" destId="{5A04EC25-8C9D-48DA-B865-E0863CF6D2B0}" srcOrd="1" destOrd="0" presId="urn:microsoft.com/office/officeart/2005/8/layout/process4"/>
    <dgm:cxn modelId="{42997529-88EB-4145-B293-92CD0158B089}" srcId="{5D079BF6-1965-40F5-8742-787FEA8052D6}" destId="{B7BA4A82-A069-42E7-886D-0A45B5FD94FB}" srcOrd="2" destOrd="0" parTransId="{AFDCD25C-934C-4B54-8F56-27C27326AD20}" sibTransId="{49065250-B6E9-4688-9872-A7431B929522}"/>
    <dgm:cxn modelId="{592B7948-0E90-4AA2-9067-C12467FE4CF4}" type="presOf" srcId="{9B704B96-2EE0-4D31-96C1-39AC2C8B966D}" destId="{EA08911B-777A-4EA9-80C0-11FD9CC6D79F}" srcOrd="0" destOrd="0" presId="urn:microsoft.com/office/officeart/2005/8/layout/process4"/>
    <dgm:cxn modelId="{39929212-189F-4FD5-91DA-DF0675312336}" srcId="{5D079BF6-1965-40F5-8742-787FEA8052D6}" destId="{741510C7-218F-4197-B354-31EFC1BFAED7}" srcOrd="1" destOrd="0" parTransId="{604C5AB0-8ABF-4880-8994-3F9353B91274}" sibTransId="{880839FB-5878-4809-ABDC-A92CEFD9EC69}"/>
    <dgm:cxn modelId="{BA3DB1F8-9333-4695-8A03-E2B751035FA5}" srcId="{5D079BF6-1965-40F5-8742-787FEA8052D6}" destId="{93678964-CCF8-4D1C-86DA-931A5B6C21BF}" srcOrd="0" destOrd="0" parTransId="{DF59FEFB-2CCE-4B7C-B615-45F665E5DD2A}" sibTransId="{01BE631F-0FFE-4312-85AE-1FAE259CA173}"/>
    <dgm:cxn modelId="{4AC88AE9-B3C3-49C1-BBBE-255D7ED8690A}" type="presOf" srcId="{93678964-CCF8-4D1C-86DA-931A5B6C21BF}" destId="{F3A4B13A-BA7E-47E5-8ADE-3E06E4622195}" srcOrd="0" destOrd="0" presId="urn:microsoft.com/office/officeart/2005/8/layout/process4"/>
    <dgm:cxn modelId="{CE793DA4-9D0C-464E-949F-9A9A77208AD4}" type="presOf" srcId="{741510C7-218F-4197-B354-31EFC1BFAED7}" destId="{832B8E4A-E392-4711-B807-B18C3E97933B}" srcOrd="0" destOrd="0" presId="urn:microsoft.com/office/officeart/2005/8/layout/process4"/>
    <dgm:cxn modelId="{B9504789-5830-45F6-80EA-5F5C64F59812}" type="presOf" srcId="{3AF6E81C-32D3-435D-8641-4C8EB525D438}" destId="{B54D61F3-1DD1-4B63-A88F-1DF1E7D8D9F1}" srcOrd="0" destOrd="0" presId="urn:microsoft.com/office/officeart/2005/8/layout/process4"/>
    <dgm:cxn modelId="{1C83396F-4790-4A30-9D39-76B69DFE71DD}" type="presOf" srcId="{9E59C670-F74E-41E4-B15E-A451359EB6B6}" destId="{EE690DDC-00B6-4635-A7DA-154F41E43DF7}" srcOrd="0" destOrd="0" presId="urn:microsoft.com/office/officeart/2005/8/layout/process4"/>
    <dgm:cxn modelId="{62426270-8D8D-4CA8-B414-FA74D4CAA1FB}" srcId="{3AF6E81C-32D3-435D-8641-4C8EB525D438}" destId="{5D079BF6-1965-40F5-8742-787FEA8052D6}" srcOrd="2" destOrd="0" parTransId="{08D313A3-5A08-49E0-AC13-FB1D4F3D7037}" sibTransId="{48D0137E-7419-4088-8ADD-7D061FDDB921}"/>
    <dgm:cxn modelId="{2A36895E-4835-48BF-9131-2AE8CF593A6E}" type="presParOf" srcId="{B54D61F3-1DD1-4B63-A88F-1DF1E7D8D9F1}" destId="{E6662871-52C4-41D2-869B-F47884E61575}" srcOrd="0" destOrd="0" presId="urn:microsoft.com/office/officeart/2005/8/layout/process4"/>
    <dgm:cxn modelId="{EF7EF367-CD74-45D3-9775-0EE11ED674D9}" type="presParOf" srcId="{E6662871-52C4-41D2-869B-F47884E61575}" destId="{B2712ACA-C9D1-4B4C-809B-5596CC239960}" srcOrd="0" destOrd="0" presId="urn:microsoft.com/office/officeart/2005/8/layout/process4"/>
    <dgm:cxn modelId="{B4EB7669-5757-4017-851A-9FE2A6BF0D61}" type="presParOf" srcId="{E6662871-52C4-41D2-869B-F47884E61575}" destId="{F672D2C0-3592-4DBC-82A3-5F267645088F}" srcOrd="1" destOrd="0" presId="urn:microsoft.com/office/officeart/2005/8/layout/process4"/>
    <dgm:cxn modelId="{9E046CBC-58FC-406B-9BB3-A4071280B9B8}" type="presParOf" srcId="{E6662871-52C4-41D2-869B-F47884E61575}" destId="{DB849452-5586-42F6-B3DA-BE6BF3CEF059}" srcOrd="2" destOrd="0" presId="urn:microsoft.com/office/officeart/2005/8/layout/process4"/>
    <dgm:cxn modelId="{E36A00C2-0FFA-47CF-8EC8-970E789CE22B}" type="presParOf" srcId="{DB849452-5586-42F6-B3DA-BE6BF3CEF059}" destId="{F3A4B13A-BA7E-47E5-8ADE-3E06E4622195}" srcOrd="0" destOrd="0" presId="urn:microsoft.com/office/officeart/2005/8/layout/process4"/>
    <dgm:cxn modelId="{F9BC9B62-3C3B-48D6-BFC8-E7F592063B7F}" type="presParOf" srcId="{DB849452-5586-42F6-B3DA-BE6BF3CEF059}" destId="{832B8E4A-E392-4711-B807-B18C3E97933B}" srcOrd="1" destOrd="0" presId="urn:microsoft.com/office/officeart/2005/8/layout/process4"/>
    <dgm:cxn modelId="{5789135E-C267-4AC8-AF5D-C65B9E263658}" type="presParOf" srcId="{DB849452-5586-42F6-B3DA-BE6BF3CEF059}" destId="{08AC0FF5-4C9E-4D4C-9B7C-B3BEDC2B42CB}" srcOrd="2" destOrd="0" presId="urn:microsoft.com/office/officeart/2005/8/layout/process4"/>
    <dgm:cxn modelId="{8E470167-F097-4936-8CED-8C9AFCDAB9B9}" type="presParOf" srcId="{B54D61F3-1DD1-4B63-A88F-1DF1E7D8D9F1}" destId="{6D1C785E-5D9B-4EDD-B156-1D9EC46CA956}" srcOrd="1" destOrd="0" presId="urn:microsoft.com/office/officeart/2005/8/layout/process4"/>
    <dgm:cxn modelId="{9DC6CA36-5308-4629-8CF7-705C8A877E18}" type="presParOf" srcId="{B54D61F3-1DD1-4B63-A88F-1DF1E7D8D9F1}" destId="{9F4C9EC6-34E6-46BC-8ABA-B5CB14E8624D}" srcOrd="2" destOrd="0" presId="urn:microsoft.com/office/officeart/2005/8/layout/process4"/>
    <dgm:cxn modelId="{F86C21BF-9308-40EB-8A6E-95F60CBAFFA6}" type="presParOf" srcId="{9F4C9EC6-34E6-46BC-8ABA-B5CB14E8624D}" destId="{EE690DDC-00B6-4635-A7DA-154F41E43DF7}" srcOrd="0" destOrd="0" presId="urn:microsoft.com/office/officeart/2005/8/layout/process4"/>
    <dgm:cxn modelId="{EB64B6ED-4036-4825-BC35-171015362FE2}" type="presParOf" srcId="{9F4C9EC6-34E6-46BC-8ABA-B5CB14E8624D}" destId="{2F7F39A5-EABC-4A1B-BFA1-4B2F474911A5}" srcOrd="1" destOrd="0" presId="urn:microsoft.com/office/officeart/2005/8/layout/process4"/>
    <dgm:cxn modelId="{5CCEA18A-B9AC-451E-BCDB-0F79D680E7CB}" type="presParOf" srcId="{9F4C9EC6-34E6-46BC-8ABA-B5CB14E8624D}" destId="{A7957C39-8FB0-462E-8D73-01F5B5FBCD3F}" srcOrd="2" destOrd="0" presId="urn:microsoft.com/office/officeart/2005/8/layout/process4"/>
    <dgm:cxn modelId="{C2A7F407-4934-4EC5-8482-E428042DED1F}" type="presParOf" srcId="{A7957C39-8FB0-462E-8D73-01F5B5FBCD3F}" destId="{24B0EA84-7404-4BF7-9043-CD173CB74DED}" srcOrd="0" destOrd="0" presId="urn:microsoft.com/office/officeart/2005/8/layout/process4"/>
    <dgm:cxn modelId="{898D9F3C-DC15-4BB0-B9EA-F7A739B2AE4A}" type="presParOf" srcId="{B54D61F3-1DD1-4B63-A88F-1DF1E7D8D9F1}" destId="{649B8ABC-6B34-43AA-9432-D7CF33A416A3}" srcOrd="3" destOrd="0" presId="urn:microsoft.com/office/officeart/2005/8/layout/process4"/>
    <dgm:cxn modelId="{A962F718-306C-4DB2-B6A7-54567EF962C7}" type="presParOf" srcId="{B54D61F3-1DD1-4B63-A88F-1DF1E7D8D9F1}" destId="{2E15CEEC-9DEA-48CB-9265-E93D10C7CA4D}" srcOrd="4" destOrd="0" presId="urn:microsoft.com/office/officeart/2005/8/layout/process4"/>
    <dgm:cxn modelId="{60520D55-C523-4818-89A9-FBBF1F51AD3C}" type="presParOf" srcId="{2E15CEEC-9DEA-48CB-9265-E93D10C7CA4D}" destId="{CB6B1446-EB13-4F27-973B-82A3533E0C41}" srcOrd="0" destOrd="0" presId="urn:microsoft.com/office/officeart/2005/8/layout/process4"/>
    <dgm:cxn modelId="{305A66BD-69CC-4C6F-B0A7-0E3FF4293AFC}" type="presParOf" srcId="{2E15CEEC-9DEA-48CB-9265-E93D10C7CA4D}" destId="{5A04EC25-8C9D-48DA-B865-E0863CF6D2B0}" srcOrd="1" destOrd="0" presId="urn:microsoft.com/office/officeart/2005/8/layout/process4"/>
    <dgm:cxn modelId="{18A9FA5A-D0ED-4045-8741-67F9181078DA}" type="presParOf" srcId="{2E15CEEC-9DEA-48CB-9265-E93D10C7CA4D}" destId="{425BE93B-9A9E-4C24-8107-FACD446EFB54}" srcOrd="2" destOrd="0" presId="urn:microsoft.com/office/officeart/2005/8/layout/process4"/>
    <dgm:cxn modelId="{93A255D3-7B82-4959-9D25-A998474A536B}" type="presParOf" srcId="{425BE93B-9A9E-4C24-8107-FACD446EFB54}" destId="{DB1A9586-0756-48AA-9C37-AD2A9047D695}" srcOrd="0" destOrd="0" presId="urn:microsoft.com/office/officeart/2005/8/layout/process4"/>
    <dgm:cxn modelId="{A9253336-A511-408E-B711-F6B4C9D41FE5}" type="presParOf" srcId="{425BE93B-9A9E-4C24-8107-FACD446EFB54}" destId="{EA08911B-777A-4EA9-80C0-11FD9CC6D7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6799187" cy="4188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46" y="20446"/>
        <a:ext cx="6758295" cy="377942"/>
      </dsp:txXfrm>
    </dsp:sp>
    <dsp:sp modelId="{DD9388B4-F9EA-43DE-B602-F5B503E17110}">
      <dsp:nvSpPr>
        <dsp:cNvPr id="0" name=""/>
        <dsp:cNvSpPr/>
      </dsp:nvSpPr>
      <dsp:spPr>
        <a:xfrm>
          <a:off x="0" y="408598"/>
          <a:ext cx="6799187" cy="146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4" tIns="15240" rIns="85344" bIns="15240" numCol="1" spcCol="1270" anchor="t" anchorCtr="0">
          <a:noAutofit/>
        </a:bodyPr>
        <a:lstStyle/>
        <a:p>
          <a:pPr marL="3590925" lvl="1" indent="-180975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333625" algn="l"/>
            </a:tabLst>
          </a:pPr>
          <a:r>
            <a:rPr lang="ru-RU" alt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sp:txBody>
      <dsp:txXfrm>
        <a:off x="0" y="408598"/>
        <a:ext cx="6799187" cy="146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3271"/>
          <a:ext cx="5256583" cy="4243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13" y="23984"/>
        <a:ext cx="5215157" cy="382887"/>
      </dsp:txXfrm>
    </dsp:sp>
    <dsp:sp modelId="{DD9388B4-F9EA-43DE-B602-F5B503E17110}">
      <dsp:nvSpPr>
        <dsp:cNvPr id="0" name=""/>
        <dsp:cNvSpPr/>
      </dsp:nvSpPr>
      <dsp:spPr>
        <a:xfrm>
          <a:off x="0" y="427584"/>
          <a:ext cx="5256583" cy="237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7584"/>
        <a:ext cx="5256583" cy="2377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123059"/>
          <a:ext cx="5256586" cy="4530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14" y="145173"/>
        <a:ext cx="5212358" cy="408774"/>
      </dsp:txXfrm>
    </dsp:sp>
    <dsp:sp modelId="{DD9388B4-F9EA-43DE-B602-F5B503E17110}">
      <dsp:nvSpPr>
        <dsp:cNvPr id="0" name=""/>
        <dsp:cNvSpPr/>
      </dsp:nvSpPr>
      <dsp:spPr>
        <a:xfrm>
          <a:off x="0" y="576062"/>
          <a:ext cx="5256586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76062"/>
        <a:ext cx="5256586" cy="174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5256585" cy="453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43" y="22143"/>
        <a:ext cx="5212299" cy="409318"/>
      </dsp:txXfrm>
    </dsp:sp>
    <dsp:sp modelId="{DD9388B4-F9EA-43DE-B602-F5B503E17110}">
      <dsp:nvSpPr>
        <dsp:cNvPr id="0" name=""/>
        <dsp:cNvSpPr/>
      </dsp:nvSpPr>
      <dsp:spPr>
        <a:xfrm>
          <a:off x="0" y="482041"/>
          <a:ext cx="5256585" cy="236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kern="1200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kern="1200" spc="-20" dirty="0">
            <a:latin typeface="Arial" panose="020B0604020202020204" pitchFamily="34" charset="0"/>
            <a:ea typeface="Proxima Nova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</dsp:txBody>
      <dsp:txXfrm>
        <a:off x="0" y="482041"/>
        <a:ext cx="5256585" cy="2369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D2C0-3592-4DBC-82A3-5F267645088F}">
      <dsp:nvSpPr>
        <dsp:cNvPr id="0" name=""/>
        <dsp:cNvSpPr/>
      </dsp:nvSpPr>
      <dsp:spPr>
        <a:xfrm>
          <a:off x="0" y="3252024"/>
          <a:ext cx="4913931" cy="1067386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kern="1200" dirty="0"/>
        </a:p>
      </dsp:txBody>
      <dsp:txXfrm>
        <a:off x="0" y="3252024"/>
        <a:ext cx="4913931" cy="576388"/>
      </dsp:txXfrm>
    </dsp:sp>
    <dsp:sp modelId="{F3A4B13A-BA7E-47E5-8ADE-3E06E4622195}">
      <dsp:nvSpPr>
        <dsp:cNvPr id="0" name=""/>
        <dsp:cNvSpPr/>
      </dsp:nvSpPr>
      <dsp:spPr>
        <a:xfrm>
          <a:off x="2399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399" y="3829175"/>
        <a:ext cx="1636377" cy="490998"/>
      </dsp:txXfrm>
    </dsp:sp>
    <dsp:sp modelId="{832B8E4A-E392-4711-B807-B18C3E97933B}">
      <dsp:nvSpPr>
        <dsp:cNvPr id="0" name=""/>
        <dsp:cNvSpPr/>
      </dsp:nvSpPr>
      <dsp:spPr>
        <a:xfrm>
          <a:off x="1638776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1638776" y="3829175"/>
        <a:ext cx="1636377" cy="490998"/>
      </dsp:txXfrm>
    </dsp:sp>
    <dsp:sp modelId="{08AC0FF5-4C9E-4D4C-9B7C-B3BEDC2B42CB}">
      <dsp:nvSpPr>
        <dsp:cNvPr id="0" name=""/>
        <dsp:cNvSpPr/>
      </dsp:nvSpPr>
      <dsp:spPr>
        <a:xfrm>
          <a:off x="3275154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kern="1200" smtClean="0">
              <a:latin typeface="Arial" panose="020B0604020202020204" pitchFamily="34" charset="0"/>
            </a:rPr>
            <a:t>*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3275154" y="3829175"/>
        <a:ext cx="1636377" cy="490998"/>
      </dsp:txXfrm>
    </dsp:sp>
    <dsp:sp modelId="{2F7F39A5-EABC-4A1B-BFA1-4B2F474911A5}">
      <dsp:nvSpPr>
        <dsp:cNvPr id="0" name=""/>
        <dsp:cNvSpPr/>
      </dsp:nvSpPr>
      <dsp:spPr>
        <a:xfrm rot="10800000">
          <a:off x="0" y="1626394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kern="1200" dirty="0"/>
        </a:p>
      </dsp:txBody>
      <dsp:txXfrm rot="-10800000">
        <a:off x="0" y="1626394"/>
        <a:ext cx="4913931" cy="576216"/>
      </dsp:txXfrm>
    </dsp:sp>
    <dsp:sp modelId="{24B0EA84-7404-4BF7-9043-CD173CB74DED}">
      <dsp:nvSpPr>
        <dsp:cNvPr id="0" name=""/>
        <dsp:cNvSpPr/>
      </dsp:nvSpPr>
      <dsp:spPr>
        <a:xfrm>
          <a:off x="0" y="2202610"/>
          <a:ext cx="4913931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kern="1200" dirty="0" smtClean="0">
              <a:latin typeface="Arial" panose="020B0604020202020204" pitchFamily="34" charset="0"/>
            </a:rPr>
            <a:t>)</a:t>
          </a:r>
          <a:r>
            <a:rPr lang="ru-RU" altLang="ru-RU" sz="800" kern="1200" dirty="0" smtClean="0">
              <a:latin typeface="Arial" panose="020B0604020202020204" pitchFamily="34" charset="0"/>
            </a:rPr>
            <a:t>.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0" y="2202610"/>
        <a:ext cx="4913931" cy="490850"/>
      </dsp:txXfrm>
    </dsp:sp>
    <dsp:sp modelId="{5A04EC25-8C9D-48DA-B865-E0863CF6D2B0}">
      <dsp:nvSpPr>
        <dsp:cNvPr id="0" name=""/>
        <dsp:cNvSpPr/>
      </dsp:nvSpPr>
      <dsp:spPr>
        <a:xfrm rot="10800000">
          <a:off x="0" y="0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kern="1200" dirty="0"/>
        </a:p>
      </dsp:txBody>
      <dsp:txXfrm rot="-10800000">
        <a:off x="0" y="0"/>
        <a:ext cx="4913931" cy="576216"/>
      </dsp:txXfrm>
    </dsp:sp>
    <dsp:sp modelId="{DB1A9586-0756-48AA-9C37-AD2A9047D695}">
      <dsp:nvSpPr>
        <dsp:cNvPr id="0" name=""/>
        <dsp:cNvSpPr/>
      </dsp:nvSpPr>
      <dsp:spPr>
        <a:xfrm>
          <a:off x="0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kern="1200" dirty="0"/>
        </a:p>
      </dsp:txBody>
      <dsp:txXfrm>
        <a:off x="0" y="576979"/>
        <a:ext cx="2456965" cy="490850"/>
      </dsp:txXfrm>
    </dsp:sp>
    <dsp:sp modelId="{EA08911B-777A-4EA9-80C0-11FD9CC6D79F}">
      <dsp:nvSpPr>
        <dsp:cNvPr id="0" name=""/>
        <dsp:cNvSpPr/>
      </dsp:nvSpPr>
      <dsp:spPr>
        <a:xfrm>
          <a:off x="2456965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456965" y="576979"/>
        <a:ext cx="2456965" cy="49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2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3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12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388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1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hyperlink" Target="mailto:nikitinsa@Sverdlovsk.rshb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ova@rshbank.ru" TargetMode="External"/><Relationship Id="rId5" Type="http://schemas.openxmlformats.org/officeDocument/2006/relationships/hyperlink" Target="mailto:Ivanov@rshbank.ru" TargetMode="External"/><Relationship Id="rId4" Type="http://schemas.openxmlformats.org/officeDocument/2006/relationships/hyperlink" Target="mailto:partner@Sverdlovsk.rshb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microsoft.com/office/2007/relationships/diagramDrawing" Target="../diagrams/drawing4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QuickStyle" Target="../diagrams/quickStyle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Relationship Id="rId22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</a:t>
            </a: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598025" y="2546350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5533977" y="839767"/>
            <a:ext cx="6466679" cy="54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0665839" y="836712"/>
            <a:ext cx="1550841" cy="1345925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6406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03539970"/>
              </p:ext>
            </p:extLst>
          </p:nvPr>
        </p:nvGraphicFramePr>
        <p:xfrm>
          <a:off x="389981" y="837017"/>
          <a:ext cx="4913931" cy="432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0079" y="83671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079" y="245695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79" y="4080328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09" y="5444997"/>
            <a:ext cx="530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 ДДУ денежные средства с аккредитива будут направлены на счет застройщика. После регистрации 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19336" y="116632"/>
            <a:ext cx="799288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43776" y="603543"/>
            <a:ext cx="69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714312"/>
            <a:ext cx="12197680" cy="3816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70580" y="112215"/>
            <a:ext cx="921702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sz="3200" dirty="0">
              <a:solidFill>
                <a:srgbClr val="35663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776" y="1077933"/>
            <a:ext cx="11928888" cy="5701993"/>
            <a:chOff x="39015" y="2553378"/>
            <a:chExt cx="12650990" cy="45705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5832" y="2553378"/>
              <a:ext cx="5122907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опыт строительства индивидуальных жилых домов не менее 2-х </a:t>
              </a:r>
              <a:r>
                <a:rPr lang="ru-RU" sz="1400" dirty="0" smtClean="0">
                  <a:latin typeface="Arial" panose="020B0604020202020204" pitchFamily="34" charset="0"/>
                </a:rPr>
                <a:t>лет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830" y="2988089"/>
              <a:ext cx="6145499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выручка </a:t>
              </a:r>
              <a:r>
                <a:rPr lang="ru-RU" sz="1400" dirty="0">
                  <a:latin typeface="Arial" panose="020B0604020202020204" pitchFamily="34" charset="0"/>
                </a:rPr>
                <a:t>составляет не менее 3 млн. рублей за последний завершенный финансовый </a:t>
              </a:r>
              <a:r>
                <a:rPr lang="ru-RU" sz="1400" dirty="0" smtClean="0">
                  <a:latin typeface="Arial" panose="020B0604020202020204" pitchFamily="34" charset="0"/>
                </a:rPr>
                <a:t>год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830" y="3407483"/>
              <a:ext cx="8757536" cy="1905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отсутствие </a:t>
              </a:r>
              <a:r>
                <a:rPr lang="ru-RU" sz="1400" dirty="0">
                  <a:latin typeface="Arial" panose="020B0604020202020204" pitchFamily="34" charset="0"/>
                </a:rPr>
                <a:t>подтвержденной информации о том, что на имущество организации наложен арест </a:t>
              </a:r>
              <a:endParaRPr lang="en-US" sz="1400" dirty="0" smtClean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en-US" sz="1400" dirty="0">
                  <a:latin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</a:rPr>
                <a:t>       </a:t>
              </a:r>
              <a:r>
                <a:rPr lang="ru-RU" sz="1400" dirty="0" smtClean="0">
                  <a:latin typeface="Arial" panose="020B0604020202020204" pitchFamily="34" charset="0"/>
                </a:rPr>
                <a:t>и </a:t>
              </a:r>
              <a:r>
                <a:rPr lang="ru-RU" sz="1400" dirty="0">
                  <a:latin typeface="Arial" panose="020B0604020202020204" pitchFamily="34" charset="0"/>
                </a:rPr>
                <a:t>имеются ограничения на совершение сделок либо приостановления операций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организации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015" y="5372303"/>
              <a:ext cx="12650990" cy="1751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lvl="0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Данные показатели не требуются при наличии ходатайства. </a:t>
              </a:r>
              <a:r>
                <a:rPr lang="ru-RU" sz="1100" dirty="0">
                  <a:latin typeface="Arial" panose="020B0604020202020204" pitchFamily="34" charset="0"/>
                </a:rPr>
                <a:t>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</a:t>
              </a:r>
              <a:r>
                <a:rPr lang="ru-RU" sz="1100" dirty="0" smtClean="0">
                  <a:latin typeface="Arial" panose="020B0604020202020204" pitchFamily="34" charset="0"/>
                </a:rPr>
                <a:t>).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Денежные </a:t>
              </a:r>
              <a:r>
                <a:rPr lang="ru-RU" sz="1100" dirty="0">
                  <a:latin typeface="Arial" panose="020B0604020202020204" pitchFamily="34" charset="0"/>
                </a:rPr>
                <a:t>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(при наличии Ходатайства) за </a:t>
              </a:r>
              <a:r>
                <a:rPr lang="ru-RU" sz="1100" dirty="0">
                  <a:latin typeface="Arial" panose="020B0604020202020204" pitchFamily="34" charset="0"/>
                </a:rPr>
                <a:t>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</a:t>
              </a:r>
              <a:r>
                <a:rPr lang="ru-RU" sz="1100" dirty="0" smtClean="0">
                  <a:latin typeface="Arial" panose="020B0604020202020204" pitchFamily="34" charset="0"/>
                </a:rPr>
                <a:t>(30% - после подписания </a:t>
              </a:r>
              <a:r>
                <a:rPr lang="ru-RU" sz="1100" dirty="0">
                  <a:latin typeface="Arial" panose="020B0604020202020204" pitchFamily="34" charset="0"/>
                </a:rPr>
                <a:t>Д</a:t>
              </a:r>
              <a:r>
                <a:rPr lang="ru-RU" sz="1100" dirty="0" smtClean="0">
                  <a:latin typeface="Arial" panose="020B0604020202020204" pitchFamily="34" charset="0"/>
                </a:rPr>
                <a:t>оговора подряда и сметы строительства, </a:t>
              </a:r>
              <a:r>
                <a:rPr lang="ru-RU" sz="1100" dirty="0">
                  <a:latin typeface="Arial" panose="020B0604020202020204" pitchFamily="34" charset="0"/>
                </a:rPr>
                <a:t>30% - возведение </a:t>
              </a:r>
              <a:r>
                <a:rPr lang="ru-RU" sz="1100" dirty="0" smtClean="0">
                  <a:latin typeface="Arial" panose="020B0604020202020204" pitchFamily="34" charset="0"/>
                </a:rPr>
                <a:t>фундамента, 40% - по </a:t>
              </a:r>
              <a:r>
                <a:rPr lang="ru-RU" sz="1100" dirty="0">
                  <a:latin typeface="Arial" panose="020B0604020202020204" pitchFamily="34" charset="0"/>
                </a:rPr>
                <a:t>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Денежные 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(без Ходатайства) </a:t>
              </a:r>
              <a:r>
                <a:rPr lang="ru-RU" sz="1100" dirty="0">
                  <a:latin typeface="Arial" panose="020B0604020202020204" pitchFamily="34" charset="0"/>
                </a:rPr>
                <a:t>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12024" y="6610648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143776" y="620688"/>
            <a:ext cx="705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67"/>
            <a:ext cx="12198204" cy="382778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41863" y="-30640"/>
            <a:ext cx="9265780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Общие требования к  подрядным организациям </a:t>
            </a:r>
            <a:endParaRPr lang="en-US" dirty="0" smtClean="0">
              <a:solidFill>
                <a:srgbClr val="35663B"/>
              </a:solidFill>
            </a:endParaRPr>
          </a:p>
          <a:p>
            <a:r>
              <a:rPr lang="ru-RU" dirty="0" smtClean="0">
                <a:solidFill>
                  <a:srgbClr val="35663B"/>
                </a:solidFill>
              </a:rPr>
              <a:t>и </a:t>
            </a:r>
            <a:r>
              <a:rPr lang="ru-RU" dirty="0">
                <a:solidFill>
                  <a:srgbClr val="35663B"/>
                </a:solidFill>
              </a:rPr>
              <a:t>субподрядным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dirty="0">
              <a:solidFill>
                <a:srgbClr val="35663B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3" y="2408158"/>
            <a:ext cx="8208912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996113" algn="l"/>
              </a:tabLst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подрядная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неоконченных исполнительных производств на общую сумму требований более 300 000 рублей;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исков со стороны подрядной организации к субподрядной организации, а также со стороны субподрядной организации к подрядной организации,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убытков по результатам деятельности за последний завершенный финансовый год;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3" y="4317765"/>
            <a:ext cx="11937805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реестре недобросовестных поставщиков, ведение которого осуществляется в соответствии с Федеральным законом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открытых источниках негативной информации (включение в список недобросовестных строительных организаций профильных министерств и субъектов РФ, неисполнение обязательств, возбуждение в отношении учредителей подрядной организации уголовных дел и т.д.) о подрядной организации (ее учредителях);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подрядной организации и субподрядной организации, имеющих счета, открытые в АО «Россельхозбанк», отсутствие информации о приостановлении операций по счетам подрядной организации и субподрядной организации, открытым в АО «Россельхозбанк» (наложение ареста на счета, предъявление инкассовых требований и исполнительных листов к счетам и т.д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lvl="0" algn="just">
              <a:spcAft>
                <a:spcPts val="4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1136390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smtClean="0">
                <a:latin typeface="Proxima Nova" charset="0"/>
                <a:ea typeface="Proxima Nova" charset="0"/>
                <a:cs typeface="Proxima Nova" charset="0"/>
              </a:rPr>
              <a:t>ПОЧЕМУ РОССЕЛЬХОЗБАНК</a:t>
            </a:r>
            <a:r>
              <a:rPr lang="ru-RU" altLang="ru-RU" sz="2400" spc="-20">
                <a:latin typeface="Proxima Nova" charset="0"/>
                <a:ea typeface="Proxima Nova" charset="0"/>
                <a:cs typeface="Proxima Nova" charset="0"/>
              </a:rPr>
              <a:t>?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6288" y="1082087"/>
            <a:ext cx="11802359" cy="5502989"/>
            <a:chOff x="1085318" y="2106404"/>
            <a:chExt cx="7925817" cy="3391164"/>
          </a:xfrm>
        </p:grpSpPr>
        <p:sp>
          <p:nvSpPr>
            <p:cNvPr id="5" name="Freeform 64"/>
            <p:cNvSpPr/>
            <p:nvPr/>
          </p:nvSpPr>
          <p:spPr>
            <a:xfrm rot="10800000">
              <a:off x="5103405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65"/>
            <p:cNvSpPr/>
            <p:nvPr/>
          </p:nvSpPr>
          <p:spPr>
            <a:xfrm rot="10800000">
              <a:off x="4131854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66"/>
            <p:cNvSpPr/>
            <p:nvPr/>
          </p:nvSpPr>
          <p:spPr>
            <a:xfrm rot="10800000">
              <a:off x="5103405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67"/>
            <p:cNvSpPr/>
            <p:nvPr/>
          </p:nvSpPr>
          <p:spPr>
            <a:xfrm rot="10800000">
              <a:off x="4131854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 68"/>
            <p:cNvSpPr/>
            <p:nvPr/>
          </p:nvSpPr>
          <p:spPr>
            <a:xfrm rot="10800000">
              <a:off x="5103405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reeform 69"/>
            <p:cNvSpPr/>
            <p:nvPr/>
          </p:nvSpPr>
          <p:spPr>
            <a:xfrm rot="10800000">
              <a:off x="4131854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reeform 63"/>
            <p:cNvSpPr/>
            <p:nvPr/>
          </p:nvSpPr>
          <p:spPr>
            <a:xfrm rot="10800000">
              <a:off x="510340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62"/>
            <p:cNvSpPr/>
            <p:nvPr/>
          </p:nvSpPr>
          <p:spPr>
            <a:xfrm rot="10800000">
              <a:off x="413185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5318" y="2114215"/>
              <a:ext cx="3005083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УНИКАЛЬНЫЙ ПРОДУКТ В ТЕКУЩИХ УСЛОВИЯХ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3536" y="2106404"/>
              <a:ext cx="2483115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ПОВЫШЕННЫЙ СПРОС НА ЗАГОРОДКУ</a:t>
              </a:r>
              <a:endParaRPr lang="id-ID" dirty="0"/>
            </a:p>
          </p:txBody>
        </p:sp>
        <p:sp>
          <p:nvSpPr>
            <p:cNvPr id="17" name="Rectangle 29"/>
            <p:cNvSpPr/>
            <p:nvPr/>
          </p:nvSpPr>
          <p:spPr>
            <a:xfrm>
              <a:off x="5903536" y="2199352"/>
              <a:ext cx="2966518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Большой выбор партнеров – застройщиков и агентств недвижимости.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53903" y="2948549"/>
              <a:ext cx="130842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/>
                <a:t>ДОСТУПНОСТЬ</a:t>
              </a:r>
              <a:endParaRPr lang="id-ID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8023" y="2908989"/>
              <a:ext cx="968754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ЛОЯЛЬНОСТЬ</a:t>
              </a:r>
              <a:endParaRPr lang="id-ID" dirty="0"/>
            </a:p>
          </p:txBody>
        </p:sp>
        <p:sp>
          <p:nvSpPr>
            <p:cNvPr id="20" name="Rectangle 33"/>
            <p:cNvSpPr/>
            <p:nvPr/>
          </p:nvSpPr>
          <p:spPr>
            <a:xfrm>
              <a:off x="5922473" y="3043359"/>
              <a:ext cx="3088662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Скорость и приоритетность рассмотрения объектов по Сельской ипотеке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2152" y="3788303"/>
              <a:ext cx="1852745" cy="433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>
                  <a:latin typeface="Proxima Nova" charset="0"/>
                  <a:ea typeface="Proxima Nova" charset="0"/>
                  <a:cs typeface="Proxima Nova" charset="0"/>
                </a:rPr>
                <a:t>ИНДИВИДУАЛЬНОСТЬ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/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8023" y="3758709"/>
              <a:ext cx="1341391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НЕСТАНДАРТНОСТЬ</a:t>
              </a:r>
              <a:endParaRPr lang="id-ID" dirty="0"/>
            </a:p>
          </p:txBody>
        </p:sp>
        <p:sp>
          <p:nvSpPr>
            <p:cNvPr id="23" name="Rectangle 37"/>
            <p:cNvSpPr/>
            <p:nvPr/>
          </p:nvSpPr>
          <p:spPr>
            <a:xfrm>
              <a:off x="5946035" y="3948374"/>
              <a:ext cx="306510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Учет доходов третьих лиц,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.. ИП и ЛПХ. Прием справок о доходах по форме др. банков. Одобряем хорошие суммы!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4668" y="4651654"/>
              <a:ext cx="97017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ГИБКОСТЬ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6035" y="4651654"/>
              <a:ext cx="1732486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УНИВЕРСАЛЬНОСТЬ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6" name="Rectangle 41"/>
            <p:cNvSpPr/>
            <p:nvPr/>
          </p:nvSpPr>
          <p:spPr>
            <a:xfrm>
              <a:off x="5950234" y="4843226"/>
              <a:ext cx="2531290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 нас всегда есть для Вас предложение из всего комплекса банковских услуг.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7" name="Rectangle 70"/>
            <p:cNvSpPr/>
            <p:nvPr/>
          </p:nvSpPr>
          <p:spPr>
            <a:xfrm>
              <a:off x="1085318" y="2223811"/>
              <a:ext cx="3001094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Сельская ипотека 2,7%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на 10 лет – переплата 426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тыс.руб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По ставке 8,0% 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 – переплата 1,4 млн</a:t>
              </a:r>
            </a:p>
          </p:txBody>
        </p:sp>
        <p:sp>
          <p:nvSpPr>
            <p:cNvPr id="28" name="Rectangle 71"/>
            <p:cNvSpPr/>
            <p:nvPr/>
          </p:nvSpPr>
          <p:spPr>
            <a:xfrm>
              <a:off x="1497858" y="3158290"/>
              <a:ext cx="2569113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Всегда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конкурентные ставки и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условия программ,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Специальные. 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9" name="Rectangle 73"/>
            <p:cNvSpPr/>
            <p:nvPr/>
          </p:nvSpPr>
          <p:spPr>
            <a:xfrm>
              <a:off x="1190718" y="3950282"/>
              <a:ext cx="285581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Мы – </a:t>
              </a: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«не бездушные роботы», 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а человечные сотрудники с индивидуальным подходом к решению задачи клиента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0" name="Rectangle 74"/>
            <p:cNvSpPr/>
            <p:nvPr/>
          </p:nvSpPr>
          <p:spPr>
            <a:xfrm>
              <a:off x="1190718" y="4843226"/>
              <a:ext cx="2816189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Возможность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выбора </a:t>
              </a:r>
              <a:r>
                <a:rPr lang="ru-RU" sz="1400" b="1" u="sng" spc="-20" dirty="0">
                  <a:latin typeface="Proxima Nova" charset="0"/>
                  <a:ea typeface="Proxima Nova" charset="0"/>
                  <a:cs typeface="Proxima Nova" charset="0"/>
                </a:rPr>
                <a:t>схемы погашения кредита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(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аннуитетная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 / дифференцированная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).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5239638" y="4852034"/>
              <a:ext cx="337944" cy="338813"/>
            </a:xfrm>
            <a:custGeom>
              <a:avLst/>
              <a:gdLst>
                <a:gd name="T0" fmla="*/ 95 w 176"/>
                <a:gd name="T1" fmla="*/ 23 h 176"/>
                <a:gd name="T2" fmla="*/ 104 w 176"/>
                <a:gd name="T3" fmla="*/ 60 h 176"/>
                <a:gd name="T4" fmla="*/ 112 w 176"/>
                <a:gd name="T5" fmla="*/ 60 h 176"/>
                <a:gd name="T6" fmla="*/ 121 w 176"/>
                <a:gd name="T7" fmla="*/ 23 h 176"/>
                <a:gd name="T8" fmla="*/ 128 w 176"/>
                <a:gd name="T9" fmla="*/ 20 h 176"/>
                <a:gd name="T10" fmla="*/ 111 w 176"/>
                <a:gd name="T11" fmla="*/ 1 h 176"/>
                <a:gd name="T12" fmla="*/ 105 w 176"/>
                <a:gd name="T13" fmla="*/ 1 h 176"/>
                <a:gd name="T14" fmla="*/ 88 w 176"/>
                <a:gd name="T15" fmla="*/ 20 h 176"/>
                <a:gd name="T16" fmla="*/ 160 w 176"/>
                <a:gd name="T17" fmla="*/ 149 h 176"/>
                <a:gd name="T18" fmla="*/ 176 w 176"/>
                <a:gd name="T19" fmla="*/ 77 h 176"/>
                <a:gd name="T20" fmla="*/ 176 w 176"/>
                <a:gd name="T21" fmla="*/ 76 h 176"/>
                <a:gd name="T22" fmla="*/ 44 w 176"/>
                <a:gd name="T23" fmla="*/ 72 h 176"/>
                <a:gd name="T24" fmla="*/ 38 w 176"/>
                <a:gd name="T25" fmla="*/ 51 h 176"/>
                <a:gd name="T26" fmla="*/ 4 w 176"/>
                <a:gd name="T27" fmla="*/ 48 h 176"/>
                <a:gd name="T28" fmla="*/ 4 w 176"/>
                <a:gd name="T29" fmla="*/ 56 h 176"/>
                <a:gd name="T30" fmla="*/ 56 w 176"/>
                <a:gd name="T31" fmla="*/ 149 h 176"/>
                <a:gd name="T32" fmla="*/ 58 w 176"/>
                <a:gd name="T33" fmla="*/ 152 h 176"/>
                <a:gd name="T34" fmla="*/ 72 w 176"/>
                <a:gd name="T35" fmla="*/ 176 h 176"/>
                <a:gd name="T36" fmla="*/ 86 w 176"/>
                <a:gd name="T37" fmla="*/ 152 h 176"/>
                <a:gd name="T38" fmla="*/ 128 w 176"/>
                <a:gd name="T39" fmla="*/ 160 h 176"/>
                <a:gd name="T40" fmla="*/ 160 w 176"/>
                <a:gd name="T41" fmla="*/ 160 h 176"/>
                <a:gd name="T42" fmla="*/ 160 w 176"/>
                <a:gd name="T43" fmla="*/ 149 h 176"/>
                <a:gd name="T44" fmla="*/ 167 w 176"/>
                <a:gd name="T45" fmla="*/ 80 h 176"/>
                <a:gd name="T46" fmla="*/ 142 w 176"/>
                <a:gd name="T47" fmla="*/ 96 h 176"/>
                <a:gd name="T48" fmla="*/ 46 w 176"/>
                <a:gd name="T49" fmla="*/ 80 h 176"/>
                <a:gd name="T50" fmla="*/ 74 w 176"/>
                <a:gd name="T51" fmla="*/ 96 h 176"/>
                <a:gd name="T52" fmla="*/ 46 w 176"/>
                <a:gd name="T53" fmla="*/ 80 h 176"/>
                <a:gd name="T54" fmla="*/ 52 w 176"/>
                <a:gd name="T55" fmla="*/ 104 h 176"/>
                <a:gd name="T56" fmla="*/ 77 w 176"/>
                <a:gd name="T57" fmla="*/ 120 h 176"/>
                <a:gd name="T58" fmla="*/ 59 w 176"/>
                <a:gd name="T59" fmla="*/ 128 h 176"/>
                <a:gd name="T60" fmla="*/ 80 w 176"/>
                <a:gd name="T61" fmla="*/ 144 h 176"/>
                <a:gd name="T62" fmla="*/ 59 w 176"/>
                <a:gd name="T63" fmla="*/ 128 h 176"/>
                <a:gd name="T64" fmla="*/ 64 w 176"/>
                <a:gd name="T65" fmla="*/ 160 h 176"/>
                <a:gd name="T66" fmla="*/ 80 w 176"/>
                <a:gd name="T67" fmla="*/ 160 h 176"/>
                <a:gd name="T68" fmla="*/ 104 w 176"/>
                <a:gd name="T69" fmla="*/ 144 h 176"/>
                <a:gd name="T70" fmla="*/ 86 w 176"/>
                <a:gd name="T71" fmla="*/ 128 h 176"/>
                <a:gd name="T72" fmla="*/ 104 w 176"/>
                <a:gd name="T73" fmla="*/ 144 h 176"/>
                <a:gd name="T74" fmla="*/ 85 w 176"/>
                <a:gd name="T75" fmla="*/ 120 h 176"/>
                <a:gd name="T76" fmla="*/ 104 w 176"/>
                <a:gd name="T77" fmla="*/ 104 h 176"/>
                <a:gd name="T78" fmla="*/ 104 w 176"/>
                <a:gd name="T79" fmla="*/ 96 h 176"/>
                <a:gd name="T80" fmla="*/ 80 w 176"/>
                <a:gd name="T81" fmla="*/ 80 h 176"/>
                <a:gd name="T82" fmla="*/ 104 w 176"/>
                <a:gd name="T83" fmla="*/ 96 h 176"/>
                <a:gd name="T84" fmla="*/ 112 w 176"/>
                <a:gd name="T85" fmla="*/ 144 h 176"/>
                <a:gd name="T86" fmla="*/ 130 w 176"/>
                <a:gd name="T87" fmla="*/ 128 h 176"/>
                <a:gd name="T88" fmla="*/ 131 w 176"/>
                <a:gd name="T89" fmla="*/ 120 h 176"/>
                <a:gd name="T90" fmla="*/ 112 w 176"/>
                <a:gd name="T91" fmla="*/ 104 h 176"/>
                <a:gd name="T92" fmla="*/ 131 w 176"/>
                <a:gd name="T93" fmla="*/ 120 h 176"/>
                <a:gd name="T94" fmla="*/ 112 w 176"/>
                <a:gd name="T95" fmla="*/ 96 h 176"/>
                <a:gd name="T96" fmla="*/ 136 w 176"/>
                <a:gd name="T97" fmla="*/ 80 h 176"/>
                <a:gd name="T98" fmla="*/ 144 w 176"/>
                <a:gd name="T99" fmla="*/ 168 h 176"/>
                <a:gd name="T100" fmla="*/ 144 w 176"/>
                <a:gd name="T101" fmla="*/ 152 h 176"/>
                <a:gd name="T102" fmla="*/ 144 w 176"/>
                <a:gd name="T103" fmla="*/ 168 h 176"/>
                <a:gd name="T104" fmla="*/ 136 w 176"/>
                <a:gd name="T105" fmla="*/ 144 h 176"/>
                <a:gd name="T106" fmla="*/ 156 w 176"/>
                <a:gd name="T107" fmla="*/ 128 h 176"/>
                <a:gd name="T108" fmla="*/ 139 w 176"/>
                <a:gd name="T109" fmla="*/ 120 h 176"/>
                <a:gd name="T110" fmla="*/ 162 w 176"/>
                <a:gd name="T111" fmla="*/ 104 h 176"/>
                <a:gd name="T112" fmla="*/ 139 w 176"/>
                <a:gd name="T11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76">
                  <a:moveTo>
                    <a:pt x="92" y="24"/>
                  </a:moveTo>
                  <a:cubicBezTo>
                    <a:pt x="93" y="24"/>
                    <a:pt x="94" y="24"/>
                    <a:pt x="95" y="2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6" y="64"/>
                    <a:pt x="108" y="64"/>
                  </a:cubicBezTo>
                  <a:cubicBezTo>
                    <a:pt x="110" y="64"/>
                    <a:pt x="112" y="62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4"/>
                    <a:pt x="123" y="24"/>
                    <a:pt x="124" y="24"/>
                  </a:cubicBezTo>
                  <a:cubicBezTo>
                    <a:pt x="126" y="24"/>
                    <a:pt x="128" y="22"/>
                    <a:pt x="128" y="20"/>
                  </a:cubicBezTo>
                  <a:cubicBezTo>
                    <a:pt x="128" y="19"/>
                    <a:pt x="128" y="18"/>
                    <a:pt x="127" y="17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7" y="0"/>
                    <a:pt x="106" y="0"/>
                    <a:pt x="105" y="1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2"/>
                    <a:pt x="90" y="24"/>
                    <a:pt x="92" y="24"/>
                  </a:cubicBezTo>
                  <a:moveTo>
                    <a:pt x="160" y="149"/>
                  </a:moveTo>
                  <a:cubicBezTo>
                    <a:pt x="160" y="149"/>
                    <a:pt x="160" y="149"/>
                    <a:pt x="160" y="149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4"/>
                    <a:pt x="174" y="72"/>
                    <a:pt x="172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9"/>
                    <a:pt x="36" y="48"/>
                    <a:pt x="3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7" y="150"/>
                    <a:pt x="57" y="151"/>
                    <a:pt x="58" y="152"/>
                  </a:cubicBezTo>
                  <a:cubicBezTo>
                    <a:pt x="57" y="154"/>
                    <a:pt x="56" y="157"/>
                    <a:pt x="56" y="160"/>
                  </a:cubicBezTo>
                  <a:cubicBezTo>
                    <a:pt x="56" y="169"/>
                    <a:pt x="63" y="176"/>
                    <a:pt x="72" y="176"/>
                  </a:cubicBezTo>
                  <a:cubicBezTo>
                    <a:pt x="81" y="176"/>
                    <a:pt x="88" y="169"/>
                    <a:pt x="88" y="160"/>
                  </a:cubicBezTo>
                  <a:cubicBezTo>
                    <a:pt x="88" y="157"/>
                    <a:pt x="87" y="154"/>
                    <a:pt x="86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29" y="154"/>
                    <a:pt x="128" y="157"/>
                    <a:pt x="128" y="160"/>
                  </a:cubicBezTo>
                  <a:cubicBezTo>
                    <a:pt x="128" y="169"/>
                    <a:pt x="135" y="176"/>
                    <a:pt x="144" y="176"/>
                  </a:cubicBezTo>
                  <a:cubicBezTo>
                    <a:pt x="153" y="176"/>
                    <a:pt x="160" y="169"/>
                    <a:pt x="160" y="160"/>
                  </a:cubicBezTo>
                  <a:cubicBezTo>
                    <a:pt x="160" y="157"/>
                    <a:pt x="159" y="154"/>
                    <a:pt x="158" y="152"/>
                  </a:cubicBezTo>
                  <a:cubicBezTo>
                    <a:pt x="159" y="151"/>
                    <a:pt x="160" y="150"/>
                    <a:pt x="160" y="149"/>
                  </a:cubicBezTo>
                  <a:moveTo>
                    <a:pt x="144" y="80"/>
                  </a:moveTo>
                  <a:cubicBezTo>
                    <a:pt x="167" y="80"/>
                    <a:pt x="167" y="80"/>
                    <a:pt x="167" y="80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42" y="96"/>
                    <a:pt x="142" y="96"/>
                    <a:pt x="142" y="96"/>
                  </a:cubicBezTo>
                  <a:lnTo>
                    <a:pt x="144" y="80"/>
                  </a:lnTo>
                  <a:close/>
                  <a:moveTo>
                    <a:pt x="46" y="80"/>
                  </a:moveTo>
                  <a:cubicBezTo>
                    <a:pt x="72" y="80"/>
                    <a:pt x="72" y="80"/>
                    <a:pt x="72" y="80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50" y="96"/>
                    <a:pt x="50" y="96"/>
                    <a:pt x="50" y="96"/>
                  </a:cubicBezTo>
                  <a:lnTo>
                    <a:pt x="46" y="80"/>
                  </a:lnTo>
                  <a:close/>
                  <a:moveTo>
                    <a:pt x="57" y="120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57" y="120"/>
                  </a:lnTo>
                  <a:close/>
                  <a:moveTo>
                    <a:pt x="59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63" y="144"/>
                    <a:pt x="63" y="144"/>
                    <a:pt x="63" y="144"/>
                  </a:cubicBezTo>
                  <a:lnTo>
                    <a:pt x="59" y="128"/>
                  </a:lnTo>
                  <a:close/>
                  <a:moveTo>
                    <a:pt x="72" y="168"/>
                  </a:moveTo>
                  <a:cubicBezTo>
                    <a:pt x="68" y="168"/>
                    <a:pt x="64" y="164"/>
                    <a:pt x="64" y="160"/>
                  </a:cubicBezTo>
                  <a:cubicBezTo>
                    <a:pt x="64" y="156"/>
                    <a:pt x="68" y="152"/>
                    <a:pt x="72" y="152"/>
                  </a:cubicBezTo>
                  <a:cubicBezTo>
                    <a:pt x="76" y="152"/>
                    <a:pt x="80" y="156"/>
                    <a:pt x="80" y="160"/>
                  </a:cubicBezTo>
                  <a:cubicBezTo>
                    <a:pt x="80" y="164"/>
                    <a:pt x="76" y="168"/>
                    <a:pt x="72" y="168"/>
                  </a:cubicBezTo>
                  <a:moveTo>
                    <a:pt x="104" y="144"/>
                  </a:moveTo>
                  <a:cubicBezTo>
                    <a:pt x="88" y="144"/>
                    <a:pt x="88" y="144"/>
                    <a:pt x="88" y="144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104" y="128"/>
                    <a:pt x="104" y="128"/>
                    <a:pt x="104" y="128"/>
                  </a:cubicBezTo>
                  <a:lnTo>
                    <a:pt x="104" y="144"/>
                  </a:lnTo>
                  <a:close/>
                  <a:moveTo>
                    <a:pt x="104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20"/>
                  </a:lnTo>
                  <a:close/>
                  <a:moveTo>
                    <a:pt x="104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4" y="80"/>
                    <a:pt x="104" y="80"/>
                    <a:pt x="104" y="80"/>
                  </a:cubicBezTo>
                  <a:lnTo>
                    <a:pt x="104" y="96"/>
                  </a:lnTo>
                  <a:close/>
                  <a:moveTo>
                    <a:pt x="128" y="144"/>
                  </a:moveTo>
                  <a:cubicBezTo>
                    <a:pt x="112" y="144"/>
                    <a:pt x="112" y="144"/>
                    <a:pt x="112" y="144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0" y="128"/>
                    <a:pt x="130" y="128"/>
                    <a:pt x="130" y="128"/>
                  </a:cubicBezTo>
                  <a:lnTo>
                    <a:pt x="128" y="144"/>
                  </a:lnTo>
                  <a:close/>
                  <a:moveTo>
                    <a:pt x="131" y="120"/>
                  </a:moveTo>
                  <a:cubicBezTo>
                    <a:pt x="112" y="120"/>
                    <a:pt x="112" y="120"/>
                    <a:pt x="112" y="120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3" y="104"/>
                    <a:pt x="133" y="104"/>
                    <a:pt x="133" y="104"/>
                  </a:cubicBezTo>
                  <a:lnTo>
                    <a:pt x="131" y="120"/>
                  </a:lnTo>
                  <a:close/>
                  <a:moveTo>
                    <a:pt x="134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4" y="96"/>
                  </a:lnTo>
                  <a:close/>
                  <a:moveTo>
                    <a:pt x="144" y="168"/>
                  </a:moveTo>
                  <a:cubicBezTo>
                    <a:pt x="140" y="168"/>
                    <a:pt x="136" y="164"/>
                    <a:pt x="136" y="160"/>
                  </a:cubicBezTo>
                  <a:cubicBezTo>
                    <a:pt x="136" y="156"/>
                    <a:pt x="140" y="152"/>
                    <a:pt x="144" y="152"/>
                  </a:cubicBezTo>
                  <a:cubicBezTo>
                    <a:pt x="148" y="152"/>
                    <a:pt x="152" y="156"/>
                    <a:pt x="152" y="160"/>
                  </a:cubicBezTo>
                  <a:cubicBezTo>
                    <a:pt x="152" y="164"/>
                    <a:pt x="148" y="168"/>
                    <a:pt x="144" y="168"/>
                  </a:cubicBezTo>
                  <a:moveTo>
                    <a:pt x="153" y="144"/>
                  </a:moveTo>
                  <a:cubicBezTo>
                    <a:pt x="136" y="144"/>
                    <a:pt x="136" y="144"/>
                    <a:pt x="136" y="144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56" y="128"/>
                    <a:pt x="156" y="128"/>
                    <a:pt x="156" y="128"/>
                  </a:cubicBezTo>
                  <a:lnTo>
                    <a:pt x="153" y="144"/>
                  </a:lnTo>
                  <a:close/>
                  <a:moveTo>
                    <a:pt x="139" y="120"/>
                  </a:moveTo>
                  <a:cubicBezTo>
                    <a:pt x="141" y="104"/>
                    <a:pt x="141" y="104"/>
                    <a:pt x="141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39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2"/>
            <p:cNvSpPr>
              <a:spLocks noEditPoints="1"/>
            </p:cNvSpPr>
            <p:nvPr/>
          </p:nvSpPr>
          <p:spPr bwMode="auto">
            <a:xfrm>
              <a:off x="5242450" y="3153654"/>
              <a:ext cx="340771" cy="340771"/>
            </a:xfrm>
            <a:custGeom>
              <a:avLst/>
              <a:gdLst>
                <a:gd name="T0" fmla="*/ 138 w 176"/>
                <a:gd name="T1" fmla="*/ 133 h 176"/>
                <a:gd name="T2" fmla="*/ 152 w 176"/>
                <a:gd name="T3" fmla="*/ 96 h 176"/>
                <a:gd name="T4" fmla="*/ 96 w 176"/>
                <a:gd name="T5" fmla="*/ 40 h 176"/>
                <a:gd name="T6" fmla="*/ 40 w 176"/>
                <a:gd name="T7" fmla="*/ 96 h 176"/>
                <a:gd name="T8" fmla="*/ 96 w 176"/>
                <a:gd name="T9" fmla="*/ 152 h 176"/>
                <a:gd name="T10" fmla="*/ 133 w 176"/>
                <a:gd name="T11" fmla="*/ 138 h 176"/>
                <a:gd name="T12" fmla="*/ 138 w 176"/>
                <a:gd name="T13" fmla="*/ 144 h 176"/>
                <a:gd name="T14" fmla="*/ 138 w 176"/>
                <a:gd name="T15" fmla="*/ 144 h 176"/>
                <a:gd name="T16" fmla="*/ 138 w 176"/>
                <a:gd name="T17" fmla="*/ 144 h 176"/>
                <a:gd name="T18" fmla="*/ 169 w 176"/>
                <a:gd name="T19" fmla="*/ 175 h 176"/>
                <a:gd name="T20" fmla="*/ 172 w 176"/>
                <a:gd name="T21" fmla="*/ 176 h 176"/>
                <a:gd name="T22" fmla="*/ 176 w 176"/>
                <a:gd name="T23" fmla="*/ 172 h 176"/>
                <a:gd name="T24" fmla="*/ 175 w 176"/>
                <a:gd name="T25" fmla="*/ 169 h 176"/>
                <a:gd name="T26" fmla="*/ 138 w 176"/>
                <a:gd name="T27" fmla="*/ 133 h 176"/>
                <a:gd name="T28" fmla="*/ 96 w 176"/>
                <a:gd name="T29" fmla="*/ 144 h 176"/>
                <a:gd name="T30" fmla="*/ 48 w 176"/>
                <a:gd name="T31" fmla="*/ 96 h 176"/>
                <a:gd name="T32" fmla="*/ 96 w 176"/>
                <a:gd name="T33" fmla="*/ 48 h 176"/>
                <a:gd name="T34" fmla="*/ 144 w 176"/>
                <a:gd name="T35" fmla="*/ 96 h 176"/>
                <a:gd name="T36" fmla="*/ 96 w 176"/>
                <a:gd name="T37" fmla="*/ 144 h 176"/>
                <a:gd name="T38" fmla="*/ 160 w 176"/>
                <a:gd name="T39" fmla="*/ 16 h 176"/>
                <a:gd name="T40" fmla="*/ 88 w 176"/>
                <a:gd name="T41" fmla="*/ 16 h 176"/>
                <a:gd name="T42" fmla="*/ 56 w 176"/>
                <a:gd name="T43" fmla="*/ 0 h 176"/>
                <a:gd name="T44" fmla="*/ 16 w 176"/>
                <a:gd name="T45" fmla="*/ 0 h 176"/>
                <a:gd name="T46" fmla="*/ 0 w 176"/>
                <a:gd name="T47" fmla="*/ 16 h 176"/>
                <a:gd name="T48" fmla="*/ 0 w 176"/>
                <a:gd name="T49" fmla="*/ 128 h 176"/>
                <a:gd name="T50" fmla="*/ 16 w 176"/>
                <a:gd name="T51" fmla="*/ 144 h 176"/>
                <a:gd name="T52" fmla="*/ 54 w 176"/>
                <a:gd name="T53" fmla="*/ 144 h 176"/>
                <a:gd name="T54" fmla="*/ 46 w 176"/>
                <a:gd name="T55" fmla="*/ 136 h 176"/>
                <a:gd name="T56" fmla="*/ 16 w 176"/>
                <a:gd name="T57" fmla="*/ 136 h 176"/>
                <a:gd name="T58" fmla="*/ 8 w 176"/>
                <a:gd name="T59" fmla="*/ 128 h 176"/>
                <a:gd name="T60" fmla="*/ 8 w 176"/>
                <a:gd name="T61" fmla="*/ 48 h 176"/>
                <a:gd name="T62" fmla="*/ 54 w 176"/>
                <a:gd name="T63" fmla="*/ 48 h 176"/>
                <a:gd name="T64" fmla="*/ 65 w 176"/>
                <a:gd name="T65" fmla="*/ 40 h 176"/>
                <a:gd name="T66" fmla="*/ 8 w 176"/>
                <a:gd name="T67" fmla="*/ 40 h 176"/>
                <a:gd name="T68" fmla="*/ 8 w 176"/>
                <a:gd name="T69" fmla="*/ 16 h 176"/>
                <a:gd name="T70" fmla="*/ 16 w 176"/>
                <a:gd name="T71" fmla="*/ 8 h 176"/>
                <a:gd name="T72" fmla="*/ 56 w 176"/>
                <a:gd name="T73" fmla="*/ 8 h 176"/>
                <a:gd name="T74" fmla="*/ 88 w 176"/>
                <a:gd name="T75" fmla="*/ 24 h 176"/>
                <a:gd name="T76" fmla="*/ 160 w 176"/>
                <a:gd name="T77" fmla="*/ 24 h 176"/>
                <a:gd name="T78" fmla="*/ 168 w 176"/>
                <a:gd name="T79" fmla="*/ 32 h 176"/>
                <a:gd name="T80" fmla="*/ 168 w 176"/>
                <a:gd name="T81" fmla="*/ 40 h 176"/>
                <a:gd name="T82" fmla="*/ 127 w 176"/>
                <a:gd name="T83" fmla="*/ 40 h 176"/>
                <a:gd name="T84" fmla="*/ 138 w 176"/>
                <a:gd name="T85" fmla="*/ 48 h 176"/>
                <a:gd name="T86" fmla="*/ 168 w 176"/>
                <a:gd name="T87" fmla="*/ 48 h 176"/>
                <a:gd name="T88" fmla="*/ 168 w 176"/>
                <a:gd name="T89" fmla="*/ 128 h 176"/>
                <a:gd name="T90" fmla="*/ 160 w 176"/>
                <a:gd name="T91" fmla="*/ 136 h 176"/>
                <a:gd name="T92" fmla="*/ 153 w 176"/>
                <a:gd name="T93" fmla="*/ 136 h 176"/>
                <a:gd name="T94" fmla="*/ 161 w 176"/>
                <a:gd name="T95" fmla="*/ 144 h 176"/>
                <a:gd name="T96" fmla="*/ 176 w 176"/>
                <a:gd name="T97" fmla="*/ 128 h 176"/>
                <a:gd name="T98" fmla="*/ 176 w 176"/>
                <a:gd name="T99" fmla="*/ 32 h 176"/>
                <a:gd name="T100" fmla="*/ 160 w 176"/>
                <a:gd name="T10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176">
                  <a:moveTo>
                    <a:pt x="138" y="133"/>
                  </a:moveTo>
                  <a:cubicBezTo>
                    <a:pt x="147" y="123"/>
                    <a:pt x="152" y="110"/>
                    <a:pt x="152" y="96"/>
                  </a:cubicBezTo>
                  <a:cubicBezTo>
                    <a:pt x="152" y="65"/>
                    <a:pt x="127" y="40"/>
                    <a:pt x="96" y="40"/>
                  </a:cubicBezTo>
                  <a:cubicBezTo>
                    <a:pt x="65" y="40"/>
                    <a:pt x="40" y="65"/>
                    <a:pt x="40" y="96"/>
                  </a:cubicBezTo>
                  <a:cubicBezTo>
                    <a:pt x="40" y="127"/>
                    <a:pt x="65" y="152"/>
                    <a:pt x="96" y="152"/>
                  </a:cubicBezTo>
                  <a:cubicBezTo>
                    <a:pt x="110" y="152"/>
                    <a:pt x="123" y="147"/>
                    <a:pt x="133" y="138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0" y="176"/>
                    <a:pt x="171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1"/>
                    <a:pt x="176" y="170"/>
                    <a:pt x="175" y="169"/>
                  </a:cubicBezTo>
                  <a:lnTo>
                    <a:pt x="138" y="133"/>
                  </a:lnTo>
                  <a:close/>
                  <a:moveTo>
                    <a:pt x="96" y="144"/>
                  </a:moveTo>
                  <a:cubicBezTo>
                    <a:pt x="69" y="144"/>
                    <a:pt x="48" y="123"/>
                    <a:pt x="48" y="96"/>
                  </a:cubicBezTo>
                  <a:cubicBezTo>
                    <a:pt x="48" y="69"/>
                    <a:pt x="69" y="48"/>
                    <a:pt x="96" y="48"/>
                  </a:cubicBezTo>
                  <a:cubicBezTo>
                    <a:pt x="123" y="48"/>
                    <a:pt x="144" y="69"/>
                    <a:pt x="144" y="96"/>
                  </a:cubicBezTo>
                  <a:cubicBezTo>
                    <a:pt x="144" y="123"/>
                    <a:pt x="123" y="144"/>
                    <a:pt x="96" y="144"/>
                  </a:cubicBezTo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1" y="142"/>
                    <a:pt x="48" y="139"/>
                    <a:pt x="4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7" y="45"/>
                    <a:pt x="61" y="4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1" y="42"/>
                    <a:pt x="135" y="45"/>
                    <a:pt x="13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32"/>
                    <a:pt x="164" y="136"/>
                    <a:pt x="160" y="136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9" y="143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5242450" y="3992261"/>
              <a:ext cx="344201" cy="313530"/>
            </a:xfrm>
            <a:custGeom>
              <a:avLst/>
              <a:gdLst>
                <a:gd name="T0" fmla="*/ 176 w 176"/>
                <a:gd name="T1" fmla="*/ 54 h 160"/>
                <a:gd name="T2" fmla="*/ 112 w 176"/>
                <a:gd name="T3" fmla="*/ 0 h 160"/>
                <a:gd name="T4" fmla="*/ 53 w 176"/>
                <a:gd name="T5" fmla="*/ 33 h 160"/>
                <a:gd name="T6" fmla="*/ 63 w 176"/>
                <a:gd name="T7" fmla="*/ 32 h 160"/>
                <a:gd name="T8" fmla="*/ 112 w 176"/>
                <a:gd name="T9" fmla="*/ 8 h 160"/>
                <a:gd name="T10" fmla="*/ 168 w 176"/>
                <a:gd name="T11" fmla="*/ 54 h 160"/>
                <a:gd name="T12" fmla="*/ 151 w 176"/>
                <a:gd name="T13" fmla="*/ 87 h 160"/>
                <a:gd name="T14" fmla="*/ 149 w 176"/>
                <a:gd name="T15" fmla="*/ 95 h 160"/>
                <a:gd name="T16" fmla="*/ 152 w 176"/>
                <a:gd name="T17" fmla="*/ 107 h 160"/>
                <a:gd name="T18" fmla="*/ 135 w 176"/>
                <a:gd name="T19" fmla="*/ 100 h 160"/>
                <a:gd name="T20" fmla="*/ 134 w 176"/>
                <a:gd name="T21" fmla="*/ 108 h 160"/>
                <a:gd name="T22" fmla="*/ 164 w 176"/>
                <a:gd name="T23" fmla="*/ 120 h 160"/>
                <a:gd name="T24" fmla="*/ 156 w 176"/>
                <a:gd name="T25" fmla="*/ 93 h 160"/>
                <a:gd name="T26" fmla="*/ 176 w 176"/>
                <a:gd name="T27" fmla="*/ 54 h 160"/>
                <a:gd name="T28" fmla="*/ 64 w 176"/>
                <a:gd name="T29" fmla="*/ 40 h 160"/>
                <a:gd name="T30" fmla="*/ 0 w 176"/>
                <a:gd name="T31" fmla="*/ 94 h 160"/>
                <a:gd name="T32" fmla="*/ 20 w 176"/>
                <a:gd name="T33" fmla="*/ 133 h 160"/>
                <a:gd name="T34" fmla="*/ 12 w 176"/>
                <a:gd name="T35" fmla="*/ 160 h 160"/>
                <a:gd name="T36" fmla="*/ 48 w 176"/>
                <a:gd name="T37" fmla="*/ 146 h 160"/>
                <a:gd name="T38" fmla="*/ 64 w 176"/>
                <a:gd name="T39" fmla="*/ 148 h 160"/>
                <a:gd name="T40" fmla="*/ 128 w 176"/>
                <a:gd name="T41" fmla="*/ 94 h 160"/>
                <a:gd name="T42" fmla="*/ 64 w 176"/>
                <a:gd name="T43" fmla="*/ 40 h 160"/>
                <a:gd name="T44" fmla="*/ 64 w 176"/>
                <a:gd name="T45" fmla="*/ 140 h 160"/>
                <a:gd name="T46" fmla="*/ 50 w 176"/>
                <a:gd name="T47" fmla="*/ 138 h 160"/>
                <a:gd name="T48" fmla="*/ 48 w 176"/>
                <a:gd name="T49" fmla="*/ 138 h 160"/>
                <a:gd name="T50" fmla="*/ 45 w 176"/>
                <a:gd name="T51" fmla="*/ 139 h 160"/>
                <a:gd name="T52" fmla="*/ 24 w 176"/>
                <a:gd name="T53" fmla="*/ 147 h 160"/>
                <a:gd name="T54" fmla="*/ 27 w 176"/>
                <a:gd name="T55" fmla="*/ 135 h 160"/>
                <a:gd name="T56" fmla="*/ 25 w 176"/>
                <a:gd name="T57" fmla="*/ 127 h 160"/>
                <a:gd name="T58" fmla="*/ 8 w 176"/>
                <a:gd name="T59" fmla="*/ 94 h 160"/>
                <a:gd name="T60" fmla="*/ 64 w 176"/>
                <a:gd name="T61" fmla="*/ 48 h 160"/>
                <a:gd name="T62" fmla="*/ 120 w 176"/>
                <a:gd name="T63" fmla="*/ 94 h 160"/>
                <a:gd name="T64" fmla="*/ 64 w 176"/>
                <a:gd name="T65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60">
                  <a:moveTo>
                    <a:pt x="176" y="54"/>
                  </a:moveTo>
                  <a:cubicBezTo>
                    <a:pt x="176" y="24"/>
                    <a:pt x="147" y="0"/>
                    <a:pt x="112" y="0"/>
                  </a:cubicBezTo>
                  <a:cubicBezTo>
                    <a:pt x="86" y="0"/>
                    <a:pt x="63" y="13"/>
                    <a:pt x="53" y="33"/>
                  </a:cubicBezTo>
                  <a:cubicBezTo>
                    <a:pt x="56" y="32"/>
                    <a:pt x="60" y="32"/>
                    <a:pt x="63" y="32"/>
                  </a:cubicBezTo>
                  <a:cubicBezTo>
                    <a:pt x="72" y="18"/>
                    <a:pt x="91" y="8"/>
                    <a:pt x="112" y="8"/>
                  </a:cubicBezTo>
                  <a:cubicBezTo>
                    <a:pt x="143" y="8"/>
                    <a:pt x="168" y="29"/>
                    <a:pt x="168" y="54"/>
                  </a:cubicBezTo>
                  <a:cubicBezTo>
                    <a:pt x="168" y="66"/>
                    <a:pt x="162" y="78"/>
                    <a:pt x="151" y="87"/>
                  </a:cubicBezTo>
                  <a:cubicBezTo>
                    <a:pt x="149" y="89"/>
                    <a:pt x="148" y="92"/>
                    <a:pt x="149" y="9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3"/>
                    <a:pt x="134" y="106"/>
                    <a:pt x="134" y="108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68" y="83"/>
                    <a:pt x="176" y="69"/>
                    <a:pt x="176" y="54"/>
                  </a:cubicBezTo>
                  <a:moveTo>
                    <a:pt x="64" y="40"/>
                  </a:moveTo>
                  <a:cubicBezTo>
                    <a:pt x="29" y="40"/>
                    <a:pt x="0" y="64"/>
                    <a:pt x="0" y="94"/>
                  </a:cubicBezTo>
                  <a:cubicBezTo>
                    <a:pt x="0" y="109"/>
                    <a:pt x="8" y="123"/>
                    <a:pt x="20" y="133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53" y="147"/>
                    <a:pt x="58" y="148"/>
                    <a:pt x="64" y="148"/>
                  </a:cubicBezTo>
                  <a:cubicBezTo>
                    <a:pt x="99" y="148"/>
                    <a:pt x="128" y="124"/>
                    <a:pt x="128" y="94"/>
                  </a:cubicBezTo>
                  <a:cubicBezTo>
                    <a:pt x="128" y="64"/>
                    <a:pt x="99" y="40"/>
                    <a:pt x="64" y="40"/>
                  </a:cubicBezTo>
                  <a:moveTo>
                    <a:pt x="64" y="140"/>
                  </a:moveTo>
                  <a:cubicBezTo>
                    <a:pt x="59" y="140"/>
                    <a:pt x="54" y="139"/>
                    <a:pt x="50" y="138"/>
                  </a:cubicBezTo>
                  <a:cubicBezTo>
                    <a:pt x="49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9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8" y="132"/>
                    <a:pt x="27" y="129"/>
                    <a:pt x="25" y="127"/>
                  </a:cubicBezTo>
                  <a:cubicBezTo>
                    <a:pt x="14" y="118"/>
                    <a:pt x="8" y="106"/>
                    <a:pt x="8" y="94"/>
                  </a:cubicBezTo>
                  <a:cubicBezTo>
                    <a:pt x="8" y="69"/>
                    <a:pt x="33" y="48"/>
                    <a:pt x="64" y="48"/>
                  </a:cubicBezTo>
                  <a:cubicBezTo>
                    <a:pt x="95" y="48"/>
                    <a:pt x="120" y="69"/>
                    <a:pt x="120" y="94"/>
                  </a:cubicBezTo>
                  <a:cubicBezTo>
                    <a:pt x="120" y="119"/>
                    <a:pt x="95" y="140"/>
                    <a:pt x="64" y="1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4300185" y="4880609"/>
              <a:ext cx="337944" cy="337944"/>
            </a:xfrm>
            <a:custGeom>
              <a:avLst/>
              <a:gdLst>
                <a:gd name="T0" fmla="*/ 144 w 176"/>
                <a:gd name="T1" fmla="*/ 0 h 176"/>
                <a:gd name="T2" fmla="*/ 121 w 176"/>
                <a:gd name="T3" fmla="*/ 9 h 176"/>
                <a:gd name="T4" fmla="*/ 13 w 176"/>
                <a:gd name="T5" fmla="*/ 117 h 176"/>
                <a:gd name="T6" fmla="*/ 0 w 176"/>
                <a:gd name="T7" fmla="*/ 176 h 176"/>
                <a:gd name="T8" fmla="*/ 59 w 176"/>
                <a:gd name="T9" fmla="*/ 163 h 176"/>
                <a:gd name="T10" fmla="*/ 167 w 176"/>
                <a:gd name="T11" fmla="*/ 55 h 176"/>
                <a:gd name="T12" fmla="*/ 176 w 176"/>
                <a:gd name="T13" fmla="*/ 32 h 176"/>
                <a:gd name="T14" fmla="*/ 144 w 176"/>
                <a:gd name="T15" fmla="*/ 0 h 176"/>
                <a:gd name="T16" fmla="*/ 52 w 176"/>
                <a:gd name="T17" fmla="*/ 155 h 176"/>
                <a:gd name="T18" fmla="*/ 24 w 176"/>
                <a:gd name="T19" fmla="*/ 162 h 176"/>
                <a:gd name="T20" fmla="*/ 24 w 176"/>
                <a:gd name="T21" fmla="*/ 152 h 176"/>
                <a:gd name="T22" fmla="*/ 14 w 176"/>
                <a:gd name="T23" fmla="*/ 152 h 176"/>
                <a:gd name="T24" fmla="*/ 21 w 176"/>
                <a:gd name="T25" fmla="*/ 124 h 176"/>
                <a:gd name="T26" fmla="*/ 52 w 176"/>
                <a:gd name="T27" fmla="*/ 124 h 176"/>
                <a:gd name="T28" fmla="*/ 52 w 176"/>
                <a:gd name="T29" fmla="*/ 155 h 176"/>
                <a:gd name="T30" fmla="*/ 60 w 176"/>
                <a:gd name="T31" fmla="*/ 150 h 176"/>
                <a:gd name="T32" fmla="*/ 60 w 176"/>
                <a:gd name="T33" fmla="*/ 120 h 176"/>
                <a:gd name="T34" fmla="*/ 56 w 176"/>
                <a:gd name="T35" fmla="*/ 116 h 176"/>
                <a:gd name="T36" fmla="*/ 26 w 176"/>
                <a:gd name="T37" fmla="*/ 116 h 176"/>
                <a:gd name="T38" fmla="*/ 112 w 176"/>
                <a:gd name="T39" fmla="*/ 30 h 176"/>
                <a:gd name="T40" fmla="*/ 146 w 176"/>
                <a:gd name="T41" fmla="*/ 64 h 176"/>
                <a:gd name="T42" fmla="*/ 60 w 176"/>
                <a:gd name="T43" fmla="*/ 150 h 176"/>
                <a:gd name="T44" fmla="*/ 161 w 176"/>
                <a:gd name="T45" fmla="*/ 49 h 176"/>
                <a:gd name="T46" fmla="*/ 152 w 176"/>
                <a:gd name="T47" fmla="*/ 58 h 176"/>
                <a:gd name="T48" fmla="*/ 118 w 176"/>
                <a:gd name="T49" fmla="*/ 24 h 176"/>
                <a:gd name="T50" fmla="*/ 127 w 176"/>
                <a:gd name="T51" fmla="*/ 15 h 176"/>
                <a:gd name="T52" fmla="*/ 144 w 176"/>
                <a:gd name="T53" fmla="*/ 8 h 176"/>
                <a:gd name="T54" fmla="*/ 168 w 176"/>
                <a:gd name="T55" fmla="*/ 32 h 176"/>
                <a:gd name="T56" fmla="*/ 161 w 176"/>
                <a:gd name="T57" fmla="*/ 4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176">
                  <a:moveTo>
                    <a:pt x="144" y="0"/>
                  </a:moveTo>
                  <a:cubicBezTo>
                    <a:pt x="135" y="0"/>
                    <a:pt x="127" y="4"/>
                    <a:pt x="121" y="9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72" y="49"/>
                    <a:pt x="176" y="41"/>
                    <a:pt x="176" y="32"/>
                  </a:cubicBezTo>
                  <a:cubicBezTo>
                    <a:pt x="176" y="14"/>
                    <a:pt x="162" y="0"/>
                    <a:pt x="144" y="0"/>
                  </a:cubicBezTo>
                  <a:moveTo>
                    <a:pt x="52" y="155"/>
                  </a:moveTo>
                  <a:cubicBezTo>
                    <a:pt x="24" y="162"/>
                    <a:pt x="24" y="162"/>
                    <a:pt x="24" y="16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52" y="124"/>
                    <a:pt x="52" y="124"/>
                    <a:pt x="52" y="124"/>
                  </a:cubicBezTo>
                  <a:lnTo>
                    <a:pt x="52" y="155"/>
                  </a:lnTo>
                  <a:close/>
                  <a:moveTo>
                    <a:pt x="60" y="15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0" y="118"/>
                    <a:pt x="58" y="116"/>
                    <a:pt x="5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46" y="64"/>
                    <a:pt x="146" y="64"/>
                    <a:pt x="146" y="64"/>
                  </a:cubicBezTo>
                  <a:lnTo>
                    <a:pt x="60" y="150"/>
                  </a:lnTo>
                  <a:close/>
                  <a:moveTo>
                    <a:pt x="161" y="49"/>
                  </a:moveTo>
                  <a:cubicBezTo>
                    <a:pt x="152" y="58"/>
                    <a:pt x="152" y="58"/>
                    <a:pt x="152" y="58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34" y="8"/>
                    <a:pt x="144" y="8"/>
                  </a:cubicBezTo>
                  <a:cubicBezTo>
                    <a:pt x="157" y="8"/>
                    <a:pt x="168" y="19"/>
                    <a:pt x="168" y="32"/>
                  </a:cubicBezTo>
                  <a:cubicBezTo>
                    <a:pt x="168" y="39"/>
                    <a:pt x="165" y="45"/>
                    <a:pt x="161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4101" name="Picture 5" descr="C:\Users\Slobodyan-RA\Desktop\Картинки\1527512-200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56" y="3621035"/>
            <a:ext cx="511345" cy="5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lobodyan-RA\Desktop\Картинки\1907079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1" y="1613510"/>
            <a:ext cx="528388" cy="5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lobodyan-RA\Desktop\Картинки\2796496-20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7" y="2629485"/>
            <a:ext cx="531738" cy="5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lobodyan-RA\Desktop\Картинки\1969925-20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75677" y="1613511"/>
            <a:ext cx="553916" cy="5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12" y="1841963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8"/>
          <p:cNvSpPr txBox="1"/>
          <p:nvPr/>
        </p:nvSpPr>
        <p:spPr>
          <a:xfrm>
            <a:off x="215007" y="1954187"/>
            <a:ext cx="475227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Наш офис</a:t>
            </a:r>
            <a:r>
              <a:rPr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в </a:t>
            </a:r>
            <a:r>
              <a:rPr lang="ru-RU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Екатеринбурге</a:t>
            </a:r>
            <a:endParaRPr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Адрес: 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Екатеринбург, </a:t>
            </a:r>
            <a:r>
              <a:rPr lang="ru-RU" sz="1400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ул.Февральской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революции, 15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Тел: +7 343 356-18-70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E-mail: </a:t>
            </a: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  <a:hlinkClick r:id="rId4"/>
              </a:rPr>
              <a:t>partner@Sverdlovsk.rshb.ru</a:t>
            </a:r>
            <a:endParaRPr lang="ru-RU" sz="1400" spc="-20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208897" y="4233952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Ответственные</a:t>
            </a:r>
            <a:r>
              <a:rPr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sz="1400" b="1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сотрудники</a:t>
            </a:r>
            <a:r>
              <a:rPr lang="en-US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 ипотеке</a:t>
            </a:r>
            <a:r>
              <a:rPr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:</a:t>
            </a:r>
            <a:endParaRPr sz="1400"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208897" y="4546870"/>
            <a:ext cx="26577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Руководитель отдела ипотеки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208897" y="4843007"/>
            <a:ext cx="2246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err="1" smtClean="0">
                <a:solidFill>
                  <a:schemeClr val="bg1"/>
                </a:solidFill>
              </a:rPr>
              <a:t>Киричек</a:t>
            </a:r>
            <a:r>
              <a:rPr lang="ru-RU" sz="1400" dirty="0" smtClean="0">
                <a:solidFill>
                  <a:schemeClr val="bg1"/>
                </a:solidFill>
              </a:rPr>
              <a:t> Оксана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222214" y="5072589"/>
            <a:ext cx="192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912 041 13 80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222214" y="5287237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kirichekop@Sverdlovsk.rshb</a:t>
            </a:r>
            <a:r>
              <a:rPr dirty="0" smtClean="0">
                <a:solidFill>
                  <a:schemeClr val="bg1"/>
                </a:solidFill>
                <a:hlinkClick r:id="rId5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236125" y="4546721"/>
            <a:ext cx="19511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Главный менеджер</a:t>
            </a:r>
            <a:r>
              <a:rPr dirty="0" smtClean="0">
                <a:solidFill>
                  <a:schemeClr val="bg1"/>
                </a:solidFill>
              </a:rPr>
              <a:t>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236124" y="4842395"/>
            <a:ext cx="2141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Ануфриева Ирина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5" name="object 18"/>
          <p:cNvSpPr txBox="1"/>
          <p:nvPr/>
        </p:nvSpPr>
        <p:spPr>
          <a:xfrm>
            <a:off x="3236125" y="5065354"/>
            <a:ext cx="19721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982 611 08 44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3236125" y="5283501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anufrievaiv</a:t>
            </a:r>
            <a:r>
              <a:rPr dirty="0" smtClean="0">
                <a:solidFill>
                  <a:schemeClr val="bg1"/>
                </a:solidFill>
                <a:hlinkClick r:id="rId6"/>
              </a:rPr>
              <a:t>@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Sverdlovsk.</a:t>
            </a:r>
            <a:r>
              <a:rPr dirty="0" smtClean="0">
                <a:solidFill>
                  <a:schemeClr val="bg1"/>
                </a:solidFill>
                <a:hlinkClick r:id="rId6"/>
              </a:rPr>
              <a:t>r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shb</a:t>
            </a:r>
            <a:r>
              <a:rPr dirty="0" smtClean="0">
                <a:solidFill>
                  <a:schemeClr val="bg1"/>
                </a:solidFill>
                <a:hlinkClick r:id="rId6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0" spc="-20" dirty="0" smtClean="0">
                <a:latin typeface="Proxima Nova" charset="0"/>
                <a:ea typeface="Proxima Nova" charset="0"/>
                <a:cs typeface="Proxima Nova" charset="0"/>
              </a:rPr>
              <a:t>БЛАГОДАРИМ ЗА ВНИМАНИЕ</a:t>
            </a: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52" y="308704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Никитин Сергей Александрович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Заместитель директора Свердловского филиала</a:t>
            </a:r>
          </a:p>
          <a:p>
            <a:r>
              <a:rPr lang="en-US" sz="1400" dirty="0" err="1" smtClean="0">
                <a:solidFill>
                  <a:schemeClr val="bg1"/>
                </a:solidFill>
                <a:hlinkClick r:id="rId7"/>
              </a:rPr>
              <a:t>nikitinsa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@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Sverdlovsk.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rshb.ru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www.svoedom.ru</a:t>
            </a:r>
            <a:endParaRPr lang="ru-RU" b="1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86" y="134800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1667" y="175160"/>
            <a:ext cx="8724653" cy="6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КОМПЛЕКСНО</a:t>
            </a:r>
            <a:r>
              <a:rPr lang="ru-RU" sz="1969" b="1" dirty="0">
                <a:solidFill>
                  <a:srgbClr val="2B6030"/>
                </a:solidFill>
                <a:latin typeface="Arial" charset="0"/>
              </a:rPr>
              <a:t>Е</a:t>
            </a:r>
            <a:r>
              <a:rPr lang="en-US" sz="1969" b="1" dirty="0" smtClean="0">
                <a:solidFill>
                  <a:srgbClr val="2B6030"/>
                </a:solidFill>
                <a:latin typeface="Arial" charset="0"/>
              </a:rPr>
              <a:t> </a:t>
            </a: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РАЗВИТИЕ СЕЛЬСКИХ ТЕРРИТОРИЙ. ОСНОВНЫЕ ЦЕЛИ ГОСПРОГРАММЫ</a:t>
            </a:r>
            <a:endParaRPr lang="ru-RU" altLang="ru-RU" sz="1969" b="1" dirty="0">
              <a:solidFill>
                <a:srgbClr val="2B6030"/>
              </a:solidFill>
              <a:latin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3392" y="1700808"/>
            <a:ext cx="11089232" cy="4352193"/>
            <a:chOff x="2096747" y="1237046"/>
            <a:chExt cx="9471861" cy="42801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19201" y="2095155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транспортной инфраструктуры на сельских территориях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19201" y="2828527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инженерной/социальной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инфраструктуры на сельских территориях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19200" y="1370385"/>
              <a:ext cx="8749408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условий для обеспечения доступным и комфортным жильем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сельское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населения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13614" y="3450455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 кредитных программ и программ субсидирования для строительных компаний на сельских территориях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13614" y="4185439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и развитие проектов комплексной застройки территорий, малоэтажного строительства, индивидуального жилищного строительства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096747" y="1237046"/>
              <a:ext cx="597803" cy="593301"/>
              <a:chOff x="6650058" y="2268428"/>
              <a:chExt cx="640801" cy="640802"/>
            </a:xfrm>
          </p:grpSpPr>
          <p:sp>
            <p:nvSpPr>
              <p:cNvPr id="74" name="Oval 6"/>
              <p:cNvSpPr/>
              <p:nvPr/>
            </p:nvSpPr>
            <p:spPr>
              <a:xfrm>
                <a:off x="6650058" y="2268428"/>
                <a:ext cx="640801" cy="640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75" name="Group 7"/>
              <p:cNvGrpSpPr/>
              <p:nvPr/>
            </p:nvGrpSpPr>
            <p:grpSpPr>
              <a:xfrm>
                <a:off x="6851282" y="2451588"/>
                <a:ext cx="257331" cy="257332"/>
                <a:chOff x="5587999" y="1962150"/>
                <a:chExt cx="406399" cy="406400"/>
              </a:xfrm>
              <a:solidFill>
                <a:schemeClr val="bg2"/>
              </a:solidFill>
            </p:grpSpPr>
            <p:sp>
              <p:nvSpPr>
                <p:cNvPr id="76" name="Freeform 106"/>
                <p:cNvSpPr>
                  <a:spLocks noEditPoints="1"/>
                </p:cNvSpPr>
                <p:nvPr/>
              </p:nvSpPr>
              <p:spPr bwMode="auto">
                <a:xfrm>
                  <a:off x="5587999" y="1962150"/>
                  <a:ext cx="406399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93" name="Группа 92"/>
            <p:cNvGrpSpPr/>
            <p:nvPr/>
          </p:nvGrpSpPr>
          <p:grpSpPr>
            <a:xfrm>
              <a:off x="2103533" y="2710522"/>
              <a:ext cx="597804" cy="593300"/>
              <a:chOff x="6650062" y="2268427"/>
              <a:chExt cx="640802" cy="640801"/>
            </a:xfrm>
          </p:grpSpPr>
          <p:sp>
            <p:nvSpPr>
              <p:cNvPr id="9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9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104" name="Freeform 112"/>
            <p:cNvSpPr>
              <a:spLocks noEditPoints="1"/>
            </p:cNvSpPr>
            <p:nvPr/>
          </p:nvSpPr>
          <p:spPr bwMode="auto">
            <a:xfrm>
              <a:off x="2381282" y="2982745"/>
              <a:ext cx="60016" cy="595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600"/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2096751" y="3457187"/>
              <a:ext cx="597804" cy="593300"/>
              <a:chOff x="6650062" y="2268427"/>
              <a:chExt cx="640802" cy="640801"/>
            </a:xfrm>
          </p:grpSpPr>
          <p:sp>
            <p:nvSpPr>
              <p:cNvPr id="106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07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08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09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0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1" name="Группа 110"/>
            <p:cNvGrpSpPr/>
            <p:nvPr/>
          </p:nvGrpSpPr>
          <p:grpSpPr>
            <a:xfrm>
              <a:off x="2096751" y="4190559"/>
              <a:ext cx="597804" cy="593300"/>
              <a:chOff x="6650062" y="2268427"/>
              <a:chExt cx="640802" cy="640801"/>
            </a:xfrm>
          </p:grpSpPr>
          <p:sp>
            <p:nvSpPr>
              <p:cNvPr id="112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3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14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5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6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7" name="Группа 116"/>
            <p:cNvGrpSpPr/>
            <p:nvPr/>
          </p:nvGrpSpPr>
          <p:grpSpPr>
            <a:xfrm>
              <a:off x="2096751" y="4923932"/>
              <a:ext cx="597804" cy="593300"/>
              <a:chOff x="6650062" y="2268427"/>
              <a:chExt cx="640802" cy="640801"/>
            </a:xfrm>
          </p:grpSpPr>
          <p:sp>
            <p:nvSpPr>
              <p:cNvPr id="118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9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5"/>
                <a:chExt cx="406400" cy="406401"/>
              </a:xfrm>
              <a:solidFill>
                <a:schemeClr val="bg2"/>
              </a:solidFill>
            </p:grpSpPr>
            <p:sp>
              <p:nvSpPr>
                <p:cNvPr id="120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5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1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2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23" name="Группа 122"/>
            <p:cNvGrpSpPr/>
            <p:nvPr/>
          </p:nvGrpSpPr>
          <p:grpSpPr>
            <a:xfrm>
              <a:off x="2096751" y="1977150"/>
              <a:ext cx="597804" cy="593300"/>
              <a:chOff x="6650062" y="2268427"/>
              <a:chExt cx="640802" cy="640801"/>
            </a:xfrm>
          </p:grpSpPr>
          <p:sp>
            <p:nvSpPr>
              <p:cNvPr id="12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2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12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23" name="Прямоугольник 22"/>
            <p:cNvSpPr/>
            <p:nvPr/>
          </p:nvSpPr>
          <p:spPr>
            <a:xfrm>
              <a:off x="2821838" y="4918812"/>
              <a:ext cx="7940653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жилищного строительства на сельских территориях и повышение уровня благоустройства домовладений</a:t>
              </a:r>
            </a:p>
          </p:txBody>
        </p:sp>
      </p:grpSp>
      <p:pic>
        <p:nvPicPr>
          <p:cNvPr id="49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6243874"/>
            <a:ext cx="2032502" cy="35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51667" y="880967"/>
            <a:ext cx="1174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Постановление ОТ 31 МАЯ 2019 ГОДА №696 Об утверждении государственной программы Российской Федерации «Комплексное развитие сельских территорий» и о внесении изменений в некоторые акты Правительства Российской Федерации.</a:t>
            </a:r>
            <a:endParaRPr lang="en-US" sz="1600" b="1" dirty="0"/>
          </a:p>
        </p:txBody>
      </p:sp>
      <p:pic>
        <p:nvPicPr>
          <p:cNvPr id="51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259" y="599895"/>
            <a:ext cx="4600233" cy="616809"/>
          </a:xfrm>
        </p:spPr>
        <p:txBody>
          <a:bodyPr>
            <a:normAutofit fontScale="90000"/>
          </a:bodyPr>
          <a:lstStyle/>
          <a:p>
            <a:r>
              <a:rPr lang="ru-RU" sz="2335" dirty="0">
                <a:latin typeface="Fedra Sans Pro Light LF"/>
              </a:rPr>
              <a:t>Примеры территорий Свердловской области!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8B1B69D-A9A1-45A0-A758-B00E960C1C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65884" y="5694612"/>
            <a:ext cx="197505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70"/>
              </a:lnSpc>
            </a:pPr>
            <a:r>
              <a:rPr lang="ru-RU" sz="992" dirty="0">
                <a:solidFill>
                  <a:schemeClr val="bg1"/>
                </a:solidFill>
              </a:rPr>
              <a:t>Информационно-платежных терминалов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406501" y="5730786"/>
            <a:ext cx="1268518" cy="274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7" dirty="0">
                <a:solidFill>
                  <a:schemeClr val="bg1"/>
                </a:solidFill>
                <a:latin typeface="Calibri"/>
                <a:cs typeface="Arial"/>
              </a:rPr>
              <a:t>POS-</a:t>
            </a:r>
            <a:r>
              <a:rPr lang="ru-RU" sz="1197" dirty="0">
                <a:solidFill>
                  <a:schemeClr val="bg1"/>
                </a:solidFill>
                <a:latin typeface="Calibri"/>
                <a:cs typeface="Arial"/>
              </a:rPr>
              <a:t>терминалов</a:t>
            </a:r>
            <a:endParaRPr lang="ru-RU" sz="1197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40463" y="5739928"/>
            <a:ext cx="1659249" cy="269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68" dirty="0">
                <a:solidFill>
                  <a:schemeClr val="bg1"/>
                </a:solidFill>
                <a:latin typeface="Calibri"/>
                <a:cs typeface="Arial"/>
              </a:rPr>
              <a:t>Процессинговый центр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31340" y="1181041"/>
            <a:ext cx="4072415" cy="563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57" dirty="0">
                <a:latin typeface="Fedra Sans Pro Light LF"/>
              </a:rPr>
              <a:t>Приказ №196 от 21.04.2020 Мин АПК Свердловской области</a:t>
            </a:r>
          </a:p>
          <a:p>
            <a:pPr lvl="0"/>
            <a:endParaRPr lang="ru-RU" sz="1557" dirty="0">
              <a:latin typeface="Fedra Sans Pro Light LF"/>
            </a:endParaRPr>
          </a:p>
          <a:p>
            <a:pPr lvl="0"/>
            <a:r>
              <a:rPr lang="ru-RU" sz="1557" dirty="0">
                <a:latin typeface="Fedra Sans Pro Light LF"/>
              </a:rPr>
              <a:t>Практически вся территория за исключением крупных городом свыше 30 </a:t>
            </a:r>
            <a:r>
              <a:rPr lang="ru-RU" sz="1557" dirty="0" err="1" smtClean="0">
                <a:latin typeface="Fedra Sans Pro Light LF"/>
              </a:rPr>
              <a:t>тыс.населения</a:t>
            </a:r>
            <a:r>
              <a:rPr lang="ru-RU" sz="1557" dirty="0" smtClean="0">
                <a:latin typeface="Fedra Sans Pro Light LF"/>
              </a:rPr>
              <a:t>.</a:t>
            </a:r>
            <a:endParaRPr lang="ru-RU" sz="1557" dirty="0">
              <a:latin typeface="Fedra Sans Pro Light LF"/>
            </a:endParaRPr>
          </a:p>
          <a:p>
            <a:pPr lvl="0"/>
            <a:endParaRPr lang="ru-RU" sz="1557" dirty="0">
              <a:solidFill>
                <a:srgbClr val="2B6030"/>
              </a:solidFill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Белоярский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Верхнее Дуброво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Арамиль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Среднеуральск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Балтым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Сысерть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Ивдель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Пелым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Косулино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Верхотурь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Вьюжный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Нижняя Тура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Карпинск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Невьянск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И так далее</a:t>
            </a:r>
          </a:p>
          <a:p>
            <a:pPr marL="166821" indent="-166821">
              <a:buFont typeface="Wingdings" pitchFamily="2" charset="2"/>
              <a:buChar char="ü"/>
            </a:pP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endParaRPr lang="ru-RU" sz="1362" dirty="0">
              <a:latin typeface="Fedra Sans Pro Light LF"/>
            </a:endParaRPr>
          </a:p>
          <a:p>
            <a:pPr lvl="0"/>
            <a:endParaRPr lang="ru-RU" sz="584" dirty="0">
              <a:solidFill>
                <a:prstClr val="black"/>
              </a:solidFill>
              <a:latin typeface="Fedra Sans Pro Light LF"/>
            </a:endParaRPr>
          </a:p>
        </p:txBody>
      </p:sp>
      <p:pic>
        <p:nvPicPr>
          <p:cNvPr id="131074" name="Picture 2" descr="C:\Users\gritsaenko-is\Desktop\Разное\картинки\e5c8fa2d96fb5922091bafa675e7c4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74" y="1327145"/>
            <a:ext cx="4988779" cy="511451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7382793" y="298303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7367202" y="4479929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5885816" y="5864668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5-конечная звезда 34"/>
          <p:cNvSpPr/>
          <p:nvPr/>
        </p:nvSpPr>
        <p:spPr>
          <a:xfrm>
            <a:off x="8360215" y="462005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5-конечная звезда 35"/>
          <p:cNvSpPr/>
          <p:nvPr/>
        </p:nvSpPr>
        <p:spPr>
          <a:xfrm>
            <a:off x="6989726" y="51095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5-конечная звезда 36"/>
          <p:cNvSpPr/>
          <p:nvPr/>
        </p:nvSpPr>
        <p:spPr>
          <a:xfrm>
            <a:off x="6989726" y="5545167"/>
            <a:ext cx="376365" cy="319501"/>
          </a:xfrm>
          <a:prstGeom prst="star5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7550795" y="4903977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7269973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-конечная звезда 52"/>
          <p:cNvSpPr/>
          <p:nvPr/>
        </p:nvSpPr>
        <p:spPr>
          <a:xfrm>
            <a:off x="7760513" y="569461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-конечная звезда 53"/>
          <p:cNvSpPr/>
          <p:nvPr/>
        </p:nvSpPr>
        <p:spPr>
          <a:xfrm>
            <a:off x="8090362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-конечная звезда 54"/>
          <p:cNvSpPr/>
          <p:nvPr/>
        </p:nvSpPr>
        <p:spPr>
          <a:xfrm>
            <a:off x="8781552" y="5390733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81" y="185142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8719" y="2822611"/>
            <a:ext cx="1944216" cy="435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Невьянск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Кировград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Горноуральский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Черноисточинск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Леневка</a:t>
            </a: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Черемшанка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Отрадный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Заречная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Захаровка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Нижняя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Усть</a:t>
            </a:r>
            <a:r>
              <a:rPr lang="ru-RU" sz="1362" dirty="0">
                <a:latin typeface="Fedra Sans Pro Light LF"/>
              </a:rPr>
              <a:t>-Утка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Антоновский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Баклушина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Запрудный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Студеный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Чащино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Елизаветинское и так далее</a:t>
            </a:r>
            <a:endParaRPr lang="ru-RU" sz="1362" dirty="0">
              <a:latin typeface="Fedra Sans Pro Light L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9"/>
          <p:cNvSpPr txBox="1"/>
          <p:nvPr/>
        </p:nvSpPr>
        <p:spPr>
          <a:xfrm>
            <a:off x="335360" y="332656"/>
            <a:ext cx="856895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ипотека.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335360" y="922505"/>
            <a:ext cx="11521280" cy="140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Сельская ипотека реализуется в </a:t>
            </a:r>
            <a:r>
              <a:rPr lang="ru-RU" dirty="0"/>
              <a:t>рамках программы Комплексного развития сельских </a:t>
            </a:r>
            <a:r>
              <a:rPr lang="ru-RU" dirty="0" smtClean="0"/>
              <a:t>территорий, </a:t>
            </a:r>
            <a:r>
              <a:rPr lang="ru-RU" dirty="0"/>
              <a:t>разработанной Министерством Сельского Хозяйства</a:t>
            </a:r>
            <a:r>
              <a:rPr lang="ru-RU" dirty="0" smtClean="0"/>
              <a:t>. </a:t>
            </a:r>
            <a:r>
              <a:rPr lang="ru-RU" b="1" dirty="0" smtClean="0"/>
              <a:t>Постановление Правительства №1567 от 30.11.2019 года.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Программа </a:t>
            </a:r>
            <a:r>
              <a:rPr lang="ru-RU" dirty="0"/>
              <a:t>направлена на повышение объемов жилья для граждан, проживающих в сельской местности. </a:t>
            </a:r>
            <a:r>
              <a:rPr lang="ru-RU" dirty="0" smtClean="0"/>
              <a:t>Использование </a:t>
            </a:r>
            <a:r>
              <a:rPr lang="ru-RU" dirty="0"/>
              <a:t>механизма </a:t>
            </a:r>
            <a:r>
              <a:rPr lang="ru-RU" dirty="0" smtClean="0"/>
              <a:t>Льготного </a:t>
            </a:r>
            <a:r>
              <a:rPr lang="ru-RU" dirty="0"/>
              <a:t>ипотечного кредитования население страны может существенно улучшить свои жилищные условия.</a:t>
            </a:r>
            <a:endParaRPr dirty="0"/>
          </a:p>
        </p:txBody>
      </p:sp>
      <p:sp>
        <p:nvSpPr>
          <p:cNvPr id="17" name="Oval 4"/>
          <p:cNvSpPr/>
          <p:nvPr/>
        </p:nvSpPr>
        <p:spPr>
          <a:xfrm>
            <a:off x="4654638" y="3789040"/>
            <a:ext cx="2522683" cy="250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8" name="Rectangle 32"/>
          <p:cNvSpPr/>
          <p:nvPr/>
        </p:nvSpPr>
        <p:spPr>
          <a:xfrm>
            <a:off x="4727847" y="4558332"/>
            <a:ext cx="237626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Сельская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потека</a:t>
            </a:r>
            <a:endParaRPr lang="en-US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2423" y="3941150"/>
            <a:ext cx="314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Застройщики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ногоэтажное 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малоэтажное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инфраструктуры, социальных объектов, подведение коммуникаций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 объектов строительства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7616" y="5512295"/>
            <a:ext cx="309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Подрядные </a:t>
            </a:r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организации </a:t>
            </a:r>
            <a:endParaRPr lang="ru-RU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Малоэтажное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ИЖС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лучшение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условий проживания на сельских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территориях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одведение коммуникаций</a:t>
            </a:r>
            <a:endParaRPr 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333" y="5589240"/>
            <a:ext cx="361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Агентства недвижимости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подборе 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реализации объекта (дома, квартиры и т.д.)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Оформление сделок с недвижимостью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3787262"/>
            <a:ext cx="361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АДМИНИСТРАЦИИ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предложений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подведомственных организаций и учреждений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граждан, проживающих на территории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05" y="2338789"/>
            <a:ext cx="1164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учетом социальной значимости АО </a:t>
            </a:r>
            <a:r>
              <a:rPr lang="ru-RU" dirty="0" err="1" smtClean="0"/>
              <a:t>Россельхозбанк</a:t>
            </a:r>
            <a:r>
              <a:rPr lang="ru-RU" dirty="0" smtClean="0"/>
              <a:t> и Администрации муниципальных районов и городов заинтересованы в эффективной реализации программы Комплексного развития сельских территорий.  </a:t>
            </a:r>
            <a:endParaRPr lang="en-US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03834" y="4390552"/>
            <a:ext cx="1006160" cy="328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92219" y="5674022"/>
            <a:ext cx="1033625" cy="35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0" idx="1"/>
          </p:cNvCxnSpPr>
          <p:nvPr/>
        </p:nvCxnSpPr>
        <p:spPr>
          <a:xfrm>
            <a:off x="7121964" y="5480934"/>
            <a:ext cx="1205652" cy="49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121964" y="4519913"/>
            <a:ext cx="1149840" cy="327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2957489" y="1459462"/>
            <a:ext cx="9054743" cy="4584267"/>
            <a:chOff x="-792158" y="2006470"/>
            <a:chExt cx="6397233" cy="4882662"/>
          </a:xfrm>
        </p:grpSpPr>
        <p:sp>
          <p:nvSpPr>
            <p:cNvPr id="36" name="object 9"/>
            <p:cNvSpPr txBox="1"/>
            <p:nvPr/>
          </p:nvSpPr>
          <p:spPr>
            <a:xfrm>
              <a:off x="-609744" y="2006470"/>
              <a:ext cx="4032448" cy="41044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rgbClr val="35663B"/>
                  </a:solidFill>
                </a:rPr>
                <a:t>Цель кредита</a:t>
              </a:r>
              <a:endParaRPr sz="2400"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-792158" y="3062571"/>
              <a:ext cx="6397233" cy="3826561"/>
              <a:chOff x="-838868" y="2916814"/>
              <a:chExt cx="6397233" cy="382656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-838868" y="6350003"/>
                <a:ext cx="5961050" cy="393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lang="ru-RU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917991" y="3636893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35360" y="6259378"/>
            <a:ext cx="1136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потечный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заемщиком/созаемщиком (при наличии) и АО «ДОМ.РФ»/одним из уполномоченных банков –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АО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«Россельхозбанк», ПАО Сбербанк, АКБ «Энергобанк», РНКБ (ПАО), АК БАРС Банк, ПАО «Дальневосточный банк», Банк «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Левобережный»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(ПАО), 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и соответствовать условиям программы Сельская ипотека АО «Россельхозбанка».</a:t>
            </a:r>
            <a:endParaRPr lang="ru-RU" sz="1000" dirty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1479943"/>
            <a:ext cx="2656442" cy="151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spravedlivo.center/fotocatalog/37436570_xl_734k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3068960"/>
            <a:ext cx="2665377" cy="150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5"/>
          <p:cNvSpPr>
            <a:spLocks noChangeAspect="1" noChangeArrowheads="1"/>
          </p:cNvSpPr>
          <p:nvPr/>
        </p:nvSpPr>
        <p:spPr bwMode="auto">
          <a:xfrm>
            <a:off x="568152" y="803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7"/>
          <p:cNvSpPr>
            <a:spLocks noChangeAspect="1" noChangeArrowheads="1"/>
          </p:cNvSpPr>
          <p:nvPr/>
        </p:nvSpPr>
        <p:spPr bwMode="auto">
          <a:xfrm>
            <a:off x="720552" y="9555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9"/>
          <p:cNvSpPr>
            <a:spLocks noChangeAspect="1" noChangeArrowheads="1"/>
          </p:cNvSpPr>
          <p:nvPr/>
        </p:nvSpPr>
        <p:spPr bwMode="auto">
          <a:xfrm>
            <a:off x="872952" y="1107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1"/>
          <p:cNvSpPr>
            <a:spLocks noChangeAspect="1" noChangeArrowheads="1"/>
          </p:cNvSpPr>
          <p:nvPr/>
        </p:nvSpPr>
        <p:spPr bwMode="auto">
          <a:xfrm>
            <a:off x="11303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3"/>
          <p:cNvSpPr>
            <a:spLocks noChangeAspect="1" noChangeArrowheads="1"/>
          </p:cNvSpPr>
          <p:nvPr/>
        </p:nvSpPr>
        <p:spPr bwMode="auto">
          <a:xfrm>
            <a:off x="12827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51" name="Picture 27" descr="https://img09.domclick.ru/owner/88/0e/880e36f885f64d2cac7b9a407923b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4653136"/>
            <a:ext cx="265644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215680" y="1916832"/>
            <a:ext cx="8163765" cy="17281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готовом доме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строящемся доме по ДДУ/договору уступки прав по ДДУ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 землей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Земельного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участка и строительство на нем жилого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97822" y="1635821"/>
            <a:ext cx="2030826" cy="4250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ПОКУПКА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60827" y="4149080"/>
            <a:ext cx="8163765" cy="7903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на приобретаемом или имеющемся в собственности  земельном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87688" y="5517232"/>
            <a:ext cx="8163765" cy="60354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Рефинансирование ипотечного кредита,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предоставленного</a:t>
            </a:r>
            <a:b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после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01.01.2020</a:t>
            </a:r>
            <a:r>
              <a:rPr lang="en-US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*</a:t>
            </a:r>
            <a:endParaRPr lang="ru-RU" sz="16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68408" y="3789040"/>
            <a:ext cx="2149280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СТРОИТЕЛЬСТВО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216474" y="5085184"/>
            <a:ext cx="2712174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РЕФИНАНСИРОВАНИЕ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6" name="object 9"/>
          <p:cNvSpPr txBox="1"/>
          <p:nvPr/>
        </p:nvSpPr>
        <p:spPr>
          <a:xfrm>
            <a:off x="457675" y="287009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4428" y="816431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48" name="object 13"/>
          <p:cNvSpPr/>
          <p:nvPr/>
        </p:nvSpPr>
        <p:spPr>
          <a:xfrm>
            <a:off x="459431" y="818450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5995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9341" y="2266256"/>
            <a:ext cx="12030810" cy="4462772"/>
            <a:chOff x="220233" y="3744572"/>
            <a:chExt cx="12030810" cy="446277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92237" y="6022928"/>
              <a:ext cx="5530574" cy="529956"/>
              <a:chOff x="5621645" y="5927318"/>
              <a:chExt cx="4147931" cy="52995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63986" y="5927318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25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лет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(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включительно)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21645" y="5975477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5374856"/>
              <a:ext cx="3888422" cy="515684"/>
              <a:chOff x="38407" y="5175443"/>
              <a:chExt cx="2916317" cy="51568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6316" y="5175443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от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10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520466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ПЕРВОНАЧАЛЬНЫЙ ВЗНОС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20233" y="3767916"/>
              <a:ext cx="12030810" cy="4439427"/>
              <a:chOff x="5730888" y="4225821"/>
              <a:chExt cx="7945342" cy="4439427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7252668" y="4225821"/>
                <a:ext cx="2078279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5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млн. руб.   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230834" y="4491526"/>
                <a:ext cx="225499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недвижимости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расположенной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территориях*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(сельских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агломерациях**)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Ленинградской области и субъектов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РФ,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входящих в состав Дальневосточного федерального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округа</a:t>
                </a: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730888" y="7525460"/>
                <a:ext cx="78466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 smtClean="0">
                    <a:latin typeface="Arial" panose="020B0604020202020204" pitchFamily="34" charset="0"/>
                  </a:rPr>
                  <a:t>* Сельские </a:t>
                </a:r>
                <a:r>
                  <a:rPr lang="ru-RU" sz="900" dirty="0">
                    <a:latin typeface="Arial" panose="020B0604020202020204" pitchFamily="34" charset="0"/>
                  </a:rPr>
                  <a:t>территории – сельские поселения или сельские поселения и межселенные территории, объединенные общей территорией в границах муниципального района, сельские населенные пункты, рабочие поселки, входящие в состав городских округов (за исключением городских округов, на территории которых находятся административные центры субъектов </a:t>
                </a:r>
                <a:r>
                  <a:rPr lang="ru-RU" sz="900" dirty="0" smtClean="0">
                    <a:latin typeface="Arial" panose="020B0604020202020204" pitchFamily="34" charset="0"/>
                  </a:rPr>
                  <a:t>РФ)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47183" y="8222584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</a:rPr>
                  <a:t>В указанные понятия не входят внутригородские муниципальные образования гг. Москвы и Санкт-Петербурга, а также муниципальные образования и городские округа Московской области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747183" y="8434416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 smtClean="0">
                    <a:latin typeface="Arial" panose="020B0604020202020204" pitchFamily="34" charset="0"/>
                  </a:rPr>
                  <a:t>С полным перечнем сельских территорий/сельских агломераций, вы можете ознакомиться в офисах АО «Россельхозбанк», либо на сайтах территориальных органов власти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750802" y="7894792"/>
                <a:ext cx="79254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>
                    <a:latin typeface="Arial" panose="020B0604020202020204" pitchFamily="34" charset="0"/>
                  </a:rPr>
                  <a:t>** Сельские агломерации – сельские территории, а также поселки городского типа, рабочие поселки, не входящие в состав городских округов, и малые города с численностью населения, постоянно проживающего на   территории, не превышающей 30 тыс. человек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495873" y="4731343"/>
              <a:ext cx="2692883" cy="470928"/>
              <a:chOff x="7241420" y="4244005"/>
              <a:chExt cx="1893068" cy="470928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251026" y="4244005"/>
                <a:ext cx="1883462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3 млн. руб. 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241420" y="4453323"/>
                <a:ext cx="179781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в</a:t>
                </a:r>
                <a:r>
                  <a:rPr lang="ru-RU" sz="11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остальных регионах</a:t>
                </a:r>
              </a:p>
            </p:txBody>
          </p:sp>
        </p:grp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33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0631" y="906407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303104" y="188640"/>
            <a:ext cx="10199140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37" y="221357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09064" y="1743449"/>
            <a:ext cx="5904660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ПОКУПКА КВАРТИРЫ ПО ДОГОВОРУ КУПЛИ-ПРОДАЖИ / ДДУ ИЛИ ЖИЛОГО ДОМА С ЗЕМЕЛЬНЫМ УЧАСТКОМ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5170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55371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5130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37458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7659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21434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</a:t>
            </a:r>
            <a:r>
              <a:rPr lang="ru-RU" sz="1200" dirty="0" smtClean="0">
                <a:latin typeface="Arial" panose="020B0604020202020204" pitchFamily="34" charset="0"/>
              </a:rPr>
              <a:t>отсутствии </a:t>
            </a:r>
            <a:r>
              <a:rPr lang="ru-RU" sz="1200" dirty="0">
                <a:latin typeface="Arial" panose="020B0604020202020204" pitchFamily="34" charset="0"/>
              </a:rPr>
              <a:t>личного страхования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3351" y="3645024"/>
            <a:ext cx="5904658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СТРОИТЕЛЬСТВО ЖИЛОГО </a:t>
            </a:r>
            <a:r>
              <a:rPr lang="ru-RU" sz="16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ДОМА ПО ДОГОВОРУ ПОДРЯДА</a:t>
            </a:r>
            <a:endParaRPr lang="ru-RU" sz="1600" b="1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4340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5360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83364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79174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194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75720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</a:t>
            </a:r>
            <a:r>
              <a:rPr lang="ru-RU" sz="1200" dirty="0" smtClean="0">
                <a:latin typeface="Arial" panose="020B0604020202020204" pitchFamily="34" charset="0"/>
              </a:rPr>
              <a:t>отсутствии </a:t>
            </a:r>
            <a:r>
              <a:rPr lang="ru-RU" sz="1200" dirty="0">
                <a:latin typeface="Arial" panose="020B0604020202020204" pitchFamily="34" charset="0"/>
              </a:rPr>
              <a:t>личного страхования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6816080" y="1894185"/>
            <a:ext cx="543812" cy="543812"/>
            <a:chOff x="7781883" y="1217815"/>
            <a:chExt cx="323672" cy="323672"/>
          </a:xfrm>
        </p:grpSpPr>
        <p:sp>
          <p:nvSpPr>
            <p:cNvPr id="80" name="Овал 79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672064" y="1556792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КРЕДИТА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032104" y="2109290"/>
            <a:ext cx="439467" cy="2476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5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73422" y="212143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4192" y="1844824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для недвижимости, расположенной на сельских территориях</a:t>
            </a:r>
            <a:r>
              <a:rPr lang="ru-RU" sz="1050" dirty="0" smtClean="0">
                <a:latin typeface="Arial" panose="020B0604020202020204" pitchFamily="34" charset="0"/>
              </a:rPr>
              <a:t>** </a:t>
            </a:r>
            <a:r>
              <a:rPr lang="ru-RU" sz="1050" dirty="0">
                <a:latin typeface="Arial" panose="020B0604020202020204" pitchFamily="34" charset="0"/>
              </a:rPr>
              <a:t>(сельских агломерациях</a:t>
            </a:r>
            <a:r>
              <a:rPr lang="ru-RU" sz="1050" dirty="0" smtClean="0">
                <a:latin typeface="Arial" panose="020B0604020202020204" pitchFamily="34" charset="0"/>
              </a:rPr>
              <a:t>***) </a:t>
            </a:r>
            <a:r>
              <a:rPr lang="ru-RU" sz="1050" dirty="0">
                <a:latin typeface="Arial" panose="020B0604020202020204" pitchFamily="34" charset="0"/>
              </a:rPr>
              <a:t>Ленинградской области и субъектов РФ, входящих в состав Дальневосточного федерального округа</a:t>
            </a:r>
            <a:r>
              <a:rPr lang="en-US" sz="1050" dirty="0">
                <a:latin typeface="Arial" panose="020B0604020202020204" pitchFamily="34" charset="0"/>
              </a:rPr>
              <a:t>  </a:t>
            </a:r>
            <a:endParaRPr lang="ru-RU" sz="1050" dirty="0">
              <a:latin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816080" y="2614265"/>
            <a:ext cx="543812" cy="543812"/>
            <a:chOff x="7781883" y="1217815"/>
            <a:chExt cx="323672" cy="323672"/>
          </a:xfrm>
        </p:grpSpPr>
        <p:sp>
          <p:nvSpPr>
            <p:cNvPr id="87" name="Овал 86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7032104" y="2829370"/>
            <a:ext cx="439467" cy="2205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73422" y="284151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896200" y="2757304"/>
            <a:ext cx="38884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</a:t>
            </a:r>
            <a:r>
              <a:rPr lang="ru-RU" sz="1050" dirty="0" smtClean="0">
                <a:latin typeface="Arial" panose="020B0604020202020204" pitchFamily="34" charset="0"/>
              </a:rPr>
              <a:t>ля недвижимости, расположенной в остальных регионах</a:t>
            </a:r>
            <a:endParaRPr lang="ru-RU" sz="1050" dirty="0">
              <a:latin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672064" y="357301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ПЕРВОНАЧАЛЬНЫЙ ВЗНОС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885733" y="3789040"/>
            <a:ext cx="1459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ОТ</a:t>
            </a:r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 10%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672064" y="458959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</a:rPr>
              <a:t>МАКСИМАЛЬНЫЙ СРОК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941743" y="4854739"/>
            <a:ext cx="1645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ДО</a:t>
            </a:r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 25 </a:t>
            </a:r>
            <a:r>
              <a:rPr lang="ru-RU" b="1" spc="-20" dirty="0">
                <a:solidFill>
                  <a:srgbClr val="238441"/>
                </a:solidFill>
                <a:latin typeface="Arial" panose="020B0604020202020204" pitchFamily="34" charset="0"/>
              </a:rPr>
              <a:t>ЛЕТ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3351" y="914520"/>
            <a:ext cx="9106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остальных клиентов вне зависимости от сферы деятельности, занятости и текущего регистрации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/>
          </p:nvPr>
        </p:nvGraphicFramePr>
        <p:xfrm>
          <a:off x="5159896" y="4293096"/>
          <a:ext cx="6799187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>
            <p:extLst/>
          </p:nvPr>
        </p:nvGraphicFramePr>
        <p:xfrm>
          <a:off x="263352" y="3717032"/>
          <a:ext cx="52565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7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263351" y="260648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48" y="764704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400686"/>
            <a:ext cx="5544616" cy="347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263351" y="1268760"/>
          <a:ext cx="525658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6" name="Схема 25"/>
          <p:cNvGraphicFramePr/>
          <p:nvPr>
            <p:extLst/>
          </p:nvPr>
        </p:nvGraphicFramePr>
        <p:xfrm>
          <a:off x="6672064" y="1268760"/>
          <a:ext cx="5256585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4041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01932"/>
            <a:ext cx="554171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Потребительский кредит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1344" y="2266255"/>
            <a:ext cx="5517579" cy="1739905"/>
            <a:chOff x="292236" y="3744572"/>
            <a:chExt cx="5517579" cy="173990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05465" y="5002680"/>
              <a:ext cx="5504350" cy="481797"/>
              <a:chOff x="5631566" y="4907070"/>
              <a:chExt cx="4128263" cy="481797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54239" y="4945299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60 мес.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31566" y="4907070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4376442"/>
              <a:ext cx="3883471" cy="497848"/>
              <a:chOff x="38407" y="4177029"/>
              <a:chExt cx="2912604" cy="497848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2603" y="4177029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3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% годовых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418841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 smtClean="0">
                    <a:ea typeface="Proxima Nova" charset="0"/>
                  </a:rPr>
                  <a:t>ПРОЦЕНТНАЯ СТАВКА</a:t>
                </a:r>
                <a:endParaRPr lang="ru-RU" b="0" spc="-20" dirty="0">
                  <a:ea typeface="Proxima Nova" charset="0"/>
                </a:endParaRPr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2524507" y="3767916"/>
              <a:ext cx="314692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до </a:t>
              </a:r>
              <a:r>
                <a:rPr lang="ru-RU" b="1" spc="-20" dirty="0" smtClean="0">
                  <a:latin typeface="Arial" panose="020B0604020202020204" pitchFamily="34" charset="0"/>
                  <a:ea typeface="Proxima Nova" charset="0"/>
                </a:rPr>
                <a:t>250 тыс. </a:t>
              </a: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руб.  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Потребительский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государственной поддержкой для жителей села на обустройство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4464496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5548" y="4149080"/>
            <a:ext cx="2016224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spcBef>
                <a:spcPts val="0"/>
              </a:spcBef>
            </a:pPr>
            <a:r>
              <a:rPr lang="ru-RU" b="0" spc="-20" dirty="0" smtClean="0">
                <a:ea typeface="Proxima Nova" charset="0"/>
              </a:rPr>
              <a:t>ЦЕЛЬ КРЕДИТОВАНИЯ</a:t>
            </a:r>
            <a:endParaRPr lang="ru-RU" b="0" spc="-20" dirty="0">
              <a:ea typeface="Proxima Nova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04432" y="4139717"/>
            <a:ext cx="3690252" cy="292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600" b="1" dirty="0" smtClean="0">
                <a:latin typeface="Arial" panose="020B0604020202020204" pitchFamily="34" charset="0"/>
              </a:rPr>
              <a:t>Ремонт жилых домов и приобретение и монтаж по договору подряда, заключенному с подрядной организацией, оборудования для обеспечения коммуникаций: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Электроснабжение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Газоснабжение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Водоснабжение и водоотведение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7693</TotalTime>
  <Words>2264</Words>
  <Application>Microsoft Office PowerPoint</Application>
  <PresentationFormat>Широкоэкранный</PresentationFormat>
  <Paragraphs>281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Fedra Sans Pro Light LF</vt:lpstr>
      <vt:lpstr>Proxima Nova</vt:lpstr>
      <vt:lpstr>Roboto</vt:lpstr>
      <vt:lpstr>Roboto Condensed Light</vt:lpstr>
      <vt:lpstr>Segoe UI</vt:lpstr>
      <vt:lpstr>Wingdings</vt:lpstr>
      <vt:lpstr>Тема Office</vt:lpstr>
      <vt:lpstr>Презентация PowerPoint</vt:lpstr>
      <vt:lpstr>Презентация PowerPoint</vt:lpstr>
      <vt:lpstr>Примеры территорий Свердловской области!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In-win-pc</cp:lastModifiedBy>
  <cp:revision>374</cp:revision>
  <cp:lastPrinted>2020-10-26T17:16:04Z</cp:lastPrinted>
  <dcterms:created xsi:type="dcterms:W3CDTF">2019-11-26T12:29:04Z</dcterms:created>
  <dcterms:modified xsi:type="dcterms:W3CDTF">2021-02-10T09:08:48Z</dcterms:modified>
</cp:coreProperties>
</file>