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23785"/>
            <a:ext cx="7766936" cy="3227052"/>
          </a:xfrm>
        </p:spPr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tx1"/>
                </a:solidFill>
              </a:rPr>
              <a:t> О </a:t>
            </a:r>
            <a:r>
              <a:rPr lang="ru-RU" sz="2800" b="1" i="1" dirty="0">
                <a:solidFill>
                  <a:schemeClr val="tx1"/>
                </a:solidFill>
              </a:rPr>
              <a:t>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a:t>
            </a:r>
            <a:r>
              <a:rPr lang="ru-RU" sz="2800" b="1" dirty="0">
                <a:solidFill>
                  <a:schemeClr val="tx1"/>
                </a:solidFill>
              </a:rPr>
              <a:t>	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18" y="197708"/>
            <a:ext cx="8596668" cy="13208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Подраздел </a:t>
            </a:r>
            <a:r>
              <a:rPr lang="ru-RU" sz="2400" b="1" i="1" dirty="0" smtClean="0">
                <a:solidFill>
                  <a:prstClr val="black"/>
                </a:solidFill>
              </a:rPr>
              <a:t>3.2 Транспортные средства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2" y="705876"/>
            <a:ext cx="8728584" cy="61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3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709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Раздел </a:t>
            </a:r>
            <a:r>
              <a:rPr lang="ru-RU" b="1" i="1" dirty="0" smtClean="0">
                <a:solidFill>
                  <a:schemeClr val="tx1"/>
                </a:solidFill>
              </a:rPr>
              <a:t>4. </a:t>
            </a:r>
            <a:r>
              <a:rPr lang="ru-RU" b="1" i="1" dirty="0">
                <a:solidFill>
                  <a:schemeClr val="tx1"/>
                </a:solidFill>
              </a:rPr>
              <a:t>Сведения </a:t>
            </a:r>
            <a:r>
              <a:rPr lang="ru-RU" b="1" i="1" dirty="0" smtClean="0">
                <a:solidFill>
                  <a:schemeClr val="tx1"/>
                </a:solidFill>
              </a:rPr>
              <a:t>о счетах в банках и иных кредитных организациях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0" y="1231646"/>
            <a:ext cx="8689088" cy="5626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104" y="3171478"/>
            <a:ext cx="4679220" cy="33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50" y="65903"/>
            <a:ext cx="8746753" cy="1320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Раздел </a:t>
            </a:r>
            <a:r>
              <a:rPr lang="ru-RU" b="1" i="1" dirty="0" smtClean="0">
                <a:solidFill>
                  <a:schemeClr val="tx1"/>
                </a:solidFill>
              </a:rPr>
              <a:t>5. </a:t>
            </a:r>
            <a:r>
              <a:rPr lang="ru-RU" b="1" i="1" dirty="0">
                <a:solidFill>
                  <a:schemeClr val="tx1"/>
                </a:solidFill>
              </a:rPr>
              <a:t>Сведения о </a:t>
            </a:r>
            <a:r>
              <a:rPr lang="ru-RU" b="1" i="1" dirty="0" smtClean="0">
                <a:solidFill>
                  <a:schemeClr val="tx1"/>
                </a:solidFill>
              </a:rPr>
              <a:t>ценных бумагах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Подраздел </a:t>
            </a:r>
            <a:r>
              <a:rPr lang="ru-RU" sz="2400" b="1" i="1" dirty="0" smtClean="0">
                <a:solidFill>
                  <a:prstClr val="black"/>
                </a:solidFill>
              </a:rPr>
              <a:t>5.1 Акции и иное участие в коммерческих организация и фондах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868"/>
            <a:ext cx="8862084" cy="55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69" y="107092"/>
            <a:ext cx="8596668" cy="1320800"/>
          </a:xfrm>
        </p:spPr>
        <p:txBody>
          <a:bodyPr/>
          <a:lstStyle/>
          <a:p>
            <a:r>
              <a:rPr lang="ru-RU" sz="2200" b="1" i="1" dirty="0">
                <a:solidFill>
                  <a:prstClr val="black"/>
                </a:solidFill>
              </a:rPr>
              <a:t>Подраздел </a:t>
            </a:r>
            <a:r>
              <a:rPr lang="ru-RU" sz="2200" b="1" i="1" dirty="0" smtClean="0">
                <a:solidFill>
                  <a:prstClr val="black"/>
                </a:solidFill>
              </a:rPr>
              <a:t>5.2 Иные ценные бумаги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4" y="545124"/>
            <a:ext cx="8257773" cy="63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90" y="0"/>
            <a:ext cx="9381066" cy="1804086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prstClr val="black"/>
                </a:solidFill>
              </a:rPr>
              <a:t>Раздел </a:t>
            </a:r>
            <a:r>
              <a:rPr lang="ru-RU" sz="3100" b="1" i="1" dirty="0" smtClean="0">
                <a:solidFill>
                  <a:prstClr val="black"/>
                </a:solidFill>
              </a:rPr>
              <a:t>6</a:t>
            </a:r>
            <a:r>
              <a:rPr lang="ru-RU" sz="3100" b="1" i="1" dirty="0">
                <a:solidFill>
                  <a:prstClr val="black"/>
                </a:solidFill>
              </a:rPr>
              <a:t>. Сведения об обязательствах имущественного характера</a:t>
            </a:r>
            <a:r>
              <a:rPr lang="ru-RU" b="1" i="1" dirty="0">
                <a:solidFill>
                  <a:prstClr val="black"/>
                </a:solidFill>
              </a:rPr>
              <a:t/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Подраздел 6.1 Объекты недвижимого имущества, находящиеся в пользовании</a:t>
            </a:r>
            <a:br>
              <a:rPr lang="ru-RU" sz="2400" b="1" i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0" y="1573427"/>
            <a:ext cx="8366706" cy="5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07" y="41359"/>
            <a:ext cx="8596668" cy="1320800"/>
          </a:xfrm>
        </p:spPr>
        <p:txBody>
          <a:bodyPr/>
          <a:lstStyle/>
          <a:p>
            <a:r>
              <a:rPr lang="ru-RU" sz="2200" b="1" i="1" dirty="0" smtClean="0">
                <a:solidFill>
                  <a:prstClr val="black"/>
                </a:solidFill>
              </a:rPr>
              <a:t>Подраздел </a:t>
            </a:r>
            <a:r>
              <a:rPr lang="ru-RU" sz="2200" b="1" i="1" dirty="0">
                <a:solidFill>
                  <a:prstClr val="black"/>
                </a:solidFill>
              </a:rPr>
              <a:t>6.2. Срочные обязательства финансового характера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7" y="782595"/>
            <a:ext cx="8906972" cy="59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72" y="172995"/>
            <a:ext cx="9891812" cy="145809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prstClr val="black"/>
                </a:solidFill>
              </a:rPr>
              <a:t>Раздел </a:t>
            </a:r>
            <a:r>
              <a:rPr lang="ru-RU" sz="2400" b="1" i="1" dirty="0" smtClean="0">
                <a:solidFill>
                  <a:prstClr val="black"/>
                </a:solidFill>
              </a:rPr>
              <a:t>7</a:t>
            </a:r>
            <a:r>
              <a:rPr lang="ru-RU" sz="2400" b="1" i="1" dirty="0">
                <a:solidFill>
                  <a:prstClr val="black"/>
                </a:solidFill>
              </a:rPr>
              <a:t>. Сведения о недвижимом имуществе, транспортных средствах и ценных бумагах, отчуждаемых в течение отчетного периода в результате безвозмездной сделки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9" y="1307945"/>
            <a:ext cx="8091929" cy="55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7" y="304388"/>
            <a:ext cx="8767136" cy="60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5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" y="227597"/>
            <a:ext cx="10744030" cy="604963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442" y="3962399"/>
            <a:ext cx="1771135" cy="197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2265406" y="3884139"/>
            <a:ext cx="1120346" cy="3542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2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32225" y="152838"/>
            <a:ext cx="8596668" cy="8155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Титульный лист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8508"/>
            <a:ext cx="10247870" cy="60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0660"/>
            <a:ext cx="8596668" cy="73316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Раздел 1. Сведения о доходах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8" y="963828"/>
            <a:ext cx="7769052" cy="5738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2" r="1747" b="20916"/>
          <a:stretch/>
        </p:blipFill>
        <p:spPr>
          <a:xfrm>
            <a:off x="2789067" y="5564272"/>
            <a:ext cx="5937034" cy="79208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941121" y="5636959"/>
            <a:ext cx="2664296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2590" y="5063480"/>
            <a:ext cx="593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Справка о доходах 2-НДФЛ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16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Раздел </a:t>
            </a:r>
            <a:r>
              <a:rPr lang="ru-RU" b="1" i="1" dirty="0" smtClean="0">
                <a:solidFill>
                  <a:schemeClr val="tx1"/>
                </a:solidFill>
              </a:rPr>
              <a:t>2. </a:t>
            </a:r>
            <a:r>
              <a:rPr lang="ru-RU" b="1" i="1" dirty="0">
                <a:solidFill>
                  <a:schemeClr val="tx1"/>
                </a:solidFill>
              </a:rPr>
              <a:t>Сведения о </a:t>
            </a:r>
            <a:r>
              <a:rPr lang="ru-RU" b="1" i="1" dirty="0" smtClean="0">
                <a:solidFill>
                  <a:schemeClr val="tx1"/>
                </a:solidFill>
              </a:rPr>
              <a:t>расходах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3" y="1203390"/>
            <a:ext cx="8289068" cy="5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2" y="123566"/>
            <a:ext cx="8857817" cy="59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2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27" y="205945"/>
            <a:ext cx="7259186" cy="62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58" y="96108"/>
            <a:ext cx="8596668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Раздел </a:t>
            </a:r>
            <a:r>
              <a:rPr lang="ru-RU" b="1" i="1" dirty="0" smtClean="0">
                <a:solidFill>
                  <a:schemeClr val="tx1"/>
                </a:solidFill>
              </a:rPr>
              <a:t>3. </a:t>
            </a:r>
            <a:r>
              <a:rPr lang="ru-RU" b="1" i="1" dirty="0">
                <a:solidFill>
                  <a:schemeClr val="tx1"/>
                </a:solidFill>
              </a:rPr>
              <a:t>Сведения </a:t>
            </a:r>
            <a:r>
              <a:rPr lang="ru-RU" b="1" i="1" dirty="0" smtClean="0">
                <a:solidFill>
                  <a:schemeClr val="tx1"/>
                </a:solidFill>
              </a:rPr>
              <a:t>об имуществе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Подраздел 3.1 Недвижимое имущество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243"/>
            <a:ext cx="11728899" cy="56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75" t="8001" r="59450" b="42545"/>
          <a:stretch/>
        </p:blipFill>
        <p:spPr>
          <a:xfrm>
            <a:off x="1593411" y="365954"/>
            <a:ext cx="6125444" cy="63640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782629" y="4132604"/>
            <a:ext cx="3936226" cy="208823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527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853</TotalTime>
  <Words>90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   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  </vt:lpstr>
      <vt:lpstr>Презентация PowerPoint</vt:lpstr>
      <vt:lpstr>Презентация PowerPoint</vt:lpstr>
      <vt:lpstr>Раздел 1. Сведения о доходах</vt:lpstr>
      <vt:lpstr>Раздел 2. Сведения о расходах</vt:lpstr>
      <vt:lpstr>Презентация PowerPoint</vt:lpstr>
      <vt:lpstr>Презентация PowerPoint</vt:lpstr>
      <vt:lpstr>Раздел 3. Сведения об имуществе Подраздел 3.1 Недвижимое имущество</vt:lpstr>
      <vt:lpstr>Презентация PowerPoint</vt:lpstr>
      <vt:lpstr>Подраздел 3.2 Транспортные средства</vt:lpstr>
      <vt:lpstr>Раздел 4. Сведения о счетах в банках и иных кредитных организациях</vt:lpstr>
      <vt:lpstr>Раздел 5. Сведения о ценных бумагах Подраздел 5.1 Акции и иное участие в коммерческих организация и фондах</vt:lpstr>
      <vt:lpstr>Подраздел 5.2 Иные ценные бумаги</vt:lpstr>
      <vt:lpstr>Раздел 6. Сведения об обязательствах имущественного характера Подраздел 6.1 Объекты недвижимого имущества, находящиеся в пользовании </vt:lpstr>
      <vt:lpstr>Подраздел 6.2. Срочные обязательства финансового характера</vt:lpstr>
      <vt:lpstr>Раздел 7. Сведения о недвижимом имуществе, транспортных средствах и ценных бумагах, отчуждаемых в течение отчетного периода в результате безвозмездной сделки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заполнении справки о доходах, расходах, об имуществе и обязательствах имущественного характера с использованием специального программного обеспечения «Справки БК»: пошаговая инструкция</dc:title>
  <dc:creator>Титов Максим Леонидович</dc:creator>
  <cp:lastModifiedBy>Титов Максим Леонидович</cp:lastModifiedBy>
  <cp:revision>34</cp:revision>
  <cp:lastPrinted>2019-08-13T11:40:51Z</cp:lastPrinted>
  <dcterms:created xsi:type="dcterms:W3CDTF">2019-08-07T11:51:42Z</dcterms:created>
  <dcterms:modified xsi:type="dcterms:W3CDTF">2019-08-14T12:49:35Z</dcterms:modified>
</cp:coreProperties>
</file>