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7" r:id="rId2"/>
    <p:sldId id="331" r:id="rId3"/>
    <p:sldId id="433" r:id="rId4"/>
    <p:sldId id="434" r:id="rId5"/>
    <p:sldId id="435" r:id="rId6"/>
    <p:sldId id="450" r:id="rId7"/>
    <p:sldId id="436" r:id="rId8"/>
    <p:sldId id="372" r:id="rId9"/>
    <p:sldId id="438" r:id="rId10"/>
    <p:sldId id="439" r:id="rId11"/>
    <p:sldId id="437" r:id="rId12"/>
    <p:sldId id="440" r:id="rId13"/>
    <p:sldId id="452" r:id="rId14"/>
    <p:sldId id="453" r:id="rId15"/>
    <p:sldId id="449" r:id="rId16"/>
    <p:sldId id="451" r:id="rId17"/>
  </p:sldIdLst>
  <p:sldSz cx="9144000" cy="5143500" type="screen16x9"/>
  <p:notesSz cx="6797675" cy="99298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BD97"/>
    <a:srgbClr val="00B0F0"/>
    <a:srgbClr val="00B050"/>
    <a:srgbClr val="00CCFF"/>
    <a:srgbClr val="E6B044"/>
    <a:srgbClr val="E46C0A"/>
    <a:srgbClr val="FFFFFF"/>
    <a:srgbClr val="000000"/>
    <a:srgbClr val="FFFF00"/>
    <a:srgbClr val="BB1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6" autoAdjust="0"/>
    <p:restoredTop sz="96398" autoAdjust="0"/>
  </p:normalViewPr>
  <p:slideViewPr>
    <p:cSldViewPr>
      <p:cViewPr>
        <p:scale>
          <a:sx n="125" d="100"/>
          <a:sy n="125" d="100"/>
        </p:scale>
        <p:origin x="-414" y="-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35F9C-7DFE-425A-90A6-64FB46D093A3}" type="datetimeFigureOut">
              <a:rPr lang="ru-RU" smtClean="0"/>
              <a:t>27.07.2021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8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CF0002-D0C7-4153-A92A-E12B3A374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09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3789409"/>
            <a:ext cx="5637010" cy="66158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5F7A3B-8D6F-4E2E-9F83-13253813AF97}" type="datetimeFigureOut">
              <a:rPr lang="ru-RU" smtClean="0"/>
              <a:pPr>
                <a:defRPr/>
              </a:pPr>
              <a:t>27.07.2021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B95992-124F-478D-AB6A-CD8665BD4B8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2" y="2349218"/>
            <a:ext cx="7175351" cy="1344875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548639"/>
            <a:ext cx="6400800" cy="260604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96E167-0056-4262-AFC4-5B7DD3809F4E}" type="datetimeFigureOut">
              <a:rPr lang="ru-RU" smtClean="0"/>
              <a:pPr>
                <a:defRPr/>
              </a:pPr>
              <a:t>27.07.2021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308059-8A85-480A-8405-A4BF8460E4D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282388"/>
            <a:ext cx="2057400" cy="3928754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4" y="548640"/>
            <a:ext cx="4829287" cy="36710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E26285-571F-4514-BCC6-AC4A96CAB3BE}" type="datetimeFigureOut">
              <a:rPr lang="ru-RU" smtClean="0"/>
              <a:pPr>
                <a:defRPr/>
              </a:pPr>
              <a:t>27.07.2021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4974B7-8757-427C-914A-B84D1D8D3BF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9217BA-A7DA-4200-BF2D-B5671C700050}" type="datetimeFigureOut">
              <a:rPr lang="ru-RU" smtClean="0"/>
              <a:pPr>
                <a:defRPr/>
              </a:pPr>
              <a:t>27.07.2021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B45DE4-18A9-4527-9B2C-30F9C6EADE6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548640"/>
            <a:ext cx="6400800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1629486"/>
            <a:ext cx="5966666" cy="1817510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3455633"/>
            <a:ext cx="5970494" cy="626595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BA1BEC-4318-4098-97FD-B82F4A51C02D}" type="datetimeFigureOut">
              <a:rPr lang="ru-RU" smtClean="0"/>
              <a:pPr>
                <a:defRPr/>
              </a:pPr>
              <a:t>27.07.2021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888DF6-1F83-4D66-920E-891E3E491F4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AB786C-6184-43C5-971D-A4E3E411D891}" type="datetimeFigureOut">
              <a:rPr lang="ru-RU" smtClean="0"/>
              <a:pPr>
                <a:defRPr/>
              </a:pPr>
              <a:t>27.07.2021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DA85A-DE23-4FA0-A6B6-C93D52A1900B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548639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548640"/>
            <a:ext cx="3346704" cy="26060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050245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548640"/>
            <a:ext cx="3346704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049274"/>
            <a:ext cx="3346704" cy="2057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1AA03-0D7B-45CC-9D99-2EFF477BFF67}" type="datetimeFigureOut">
              <a:rPr lang="ru-RU" smtClean="0"/>
              <a:pPr>
                <a:defRPr/>
              </a:pPr>
              <a:t>27.07.2021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50AE60-B8E7-4A2C-9ED3-60F0F56255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60E193-BB5B-487E-8302-17EE5B7B7E8E}" type="datetimeFigureOut">
              <a:rPr lang="ru-RU" smtClean="0"/>
              <a:pPr>
                <a:defRPr/>
              </a:pPr>
              <a:t>27.07.2021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5BD09-111C-4A15-B96F-44175716E28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0EED4E-999A-4DE4-A589-C2F834E2D731}" type="datetimeFigureOut">
              <a:rPr lang="ru-RU" smtClean="0"/>
              <a:pPr>
                <a:defRPr/>
              </a:pPr>
              <a:t>27.07.2021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645E8A-8090-45BB-AB77-9EF1D9B2F19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6" y="1657350"/>
            <a:ext cx="3636085" cy="943870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6" y="548640"/>
            <a:ext cx="4017085" cy="3671048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2623351"/>
            <a:ext cx="3388660" cy="16046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C0A86-2EBE-49A0-9703-BE444FC13BE6}" type="datetimeFigureOut">
              <a:rPr lang="ru-RU" smtClean="0"/>
              <a:pPr>
                <a:defRPr/>
              </a:pPr>
              <a:t>27.07.2021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CC32E-D212-41E4-BD80-0C6D9A293A5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900190"/>
            <a:ext cx="9144000" cy="224331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290019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1989233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857250"/>
            <a:ext cx="4114800" cy="2345855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757865"/>
            <a:ext cx="3694114" cy="1622265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33D1F9-535D-439D-BA51-108B21A29AC1}" type="datetimeFigureOut">
              <a:rPr lang="ru-RU" smtClean="0"/>
              <a:pPr>
                <a:defRPr/>
              </a:pPr>
              <a:t>27.07.2021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CDDFC-8F16-4BC3-A446-09EACCBDA2B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3348316"/>
            <a:ext cx="6383538" cy="85725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29050"/>
            <a:ext cx="9144000" cy="131445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2905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826228"/>
            <a:ext cx="9144000" cy="1714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200150"/>
            <a:ext cx="9144000" cy="382905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3279126"/>
            <a:ext cx="6512511" cy="85725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549195"/>
            <a:ext cx="6400800" cy="2606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4629150"/>
            <a:ext cx="2514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D87CA7A-2FEF-4278-8E66-D93E33DEF824}" type="datetimeFigureOut">
              <a:rPr lang="ru-RU" smtClean="0"/>
              <a:pPr>
                <a:defRPr/>
              </a:pPr>
              <a:t>27.07.2021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629150"/>
            <a:ext cx="335280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4629150"/>
            <a:ext cx="1828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E78DBDF0-3FB4-432D-93E2-568266836346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7956376" y="1779662"/>
            <a:ext cx="864096" cy="136815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ts val="3000"/>
              </a:lnSpc>
              <a:spcAft>
                <a:spcPts val="0"/>
              </a:spcAft>
              <a:defRPr/>
            </a:pPr>
            <a:endParaRPr lang="ru-RU" sz="3200" dirty="0">
              <a:ln/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323528" y="4443958"/>
            <a:ext cx="8568952" cy="503082"/>
          </a:xfrm>
          <a:prstGeom prst="rect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ts val="2400"/>
              </a:lnSpc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Комитет по труду и социальной поддержке населения администрации города Невинномысска</a:t>
            </a:r>
            <a:endParaRPr lang="ru-RU" sz="1800" dirty="0">
              <a:solidFill>
                <a:schemeClr val="accent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924120" y="4155927"/>
            <a:ext cx="5319379" cy="862148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100" dirty="0">
              <a:solidFill>
                <a:schemeClr val="accent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4732"/>
            <a:ext cx="8424936" cy="4013202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77054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43559"/>
            <a:ext cx="85684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28525"/>
            <a:ext cx="820891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Гражданин, с которым заключен социальный контракт, обязан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учет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центре занятости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в качестве безработного или ищущего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работу;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зарегистрироваться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информационно-аналитической системе Общероссийской базы вакансий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«Работа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России»;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 с последующим заключением трудового договора в период действия социального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5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18215"/>
            <a:ext cx="9144000" cy="861774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ИП или постановка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учет в качестве </a:t>
            </a:r>
            <a:r>
              <a:rPr lang="ru-RU" sz="25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самозанятого</a:t>
            </a:r>
            <a:endParaRPr lang="ru-RU" sz="25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43559"/>
            <a:ext cx="85684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131590"/>
            <a:ext cx="828092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труду и социальной поддержке населения администрации города Невинномысска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гражданину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единовременную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денежную выплату с целью осуществления им предпринимательской деятельности в соответствии с условиями социального контракта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250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руб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40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52" y="0"/>
            <a:ext cx="9144000" cy="861774"/>
          </a:xfrm>
          <a:prstGeom prst="rect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ИП или постановка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учет в качестве </a:t>
            </a:r>
            <a:r>
              <a:rPr lang="ru-RU" sz="2500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самозанятого</a:t>
            </a:r>
            <a:endParaRPr lang="ru-RU" sz="25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43559"/>
            <a:ext cx="85684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913244"/>
            <a:ext cx="8208912" cy="3416320"/>
          </a:xfrm>
          <a:prstGeom prst="rect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Гражданин, с которым заключен социальный контракт обязан: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встать на учет в налоговом органе в качестве ИП или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в комитет документы, подтверждающие факт расходования средств, затраченных на постановку на учет в налоговом органе;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приобрести в период действия социального контракта основные средства, материально-производственные запасы, необходимые для осуществления деятельности, и представить в комитет подтверждающие документы;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прекращения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собственной инициативе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предпринимательской деятельности либо снятия с учета в качестве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действия социального контракта не позднее 30 дней со дня прекращения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возвратить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 объеме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денежные средства, полученные в рамках реализации контракта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33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352927" cy="936104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2500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sz="2500" b="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подсобного хозяйства с обязательной постановкой на учет в качестве </a:t>
            </a:r>
            <a:r>
              <a:rPr lang="ru-RU" sz="2500" b="0" i="1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самозанятого</a:t>
            </a:r>
            <a:endParaRPr lang="ru-RU" sz="2500" b="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491630"/>
            <a:ext cx="8208912" cy="2808312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труду и социальной поддержке населения администрации города Невинномысска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 гражданину единовременную денежную выплату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ведения личного подсобного хозяйства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условиями социального контракта в размере</a:t>
            </a:r>
          </a:p>
          <a:p>
            <a:pPr marL="4572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000 руб.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552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08912" cy="1008112"/>
          </a:xfrm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2500" b="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личного подсобного </a:t>
            </a:r>
            <a:r>
              <a:rPr lang="ru-RU" sz="2500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 -</a:t>
            </a:r>
            <a:br>
              <a:rPr lang="ru-RU" sz="2500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500" b="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сновное </a:t>
            </a:r>
            <a:r>
              <a:rPr lang="ru-RU" sz="2500" b="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предназначение выделенных денег:</a:t>
            </a:r>
            <a:br>
              <a:rPr lang="ru-RU" sz="2500" b="0" i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b="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91630"/>
            <a:ext cx="7920880" cy="3240360"/>
          </a:xfrm>
        </p:spPr>
        <p:txBody>
          <a:bodyPr>
            <a:normAutofit fontScale="40000" lnSpcReduction="20000"/>
          </a:bodyPr>
          <a:lstStyle/>
          <a:p>
            <a:pPr marL="45720" indent="0">
              <a:buNone/>
            </a:pP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крупного рогатого скота и других сельскохозяйственных животных (включая пчел или птиц</a:t>
            </a: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45720" indent="0">
              <a:buNone/>
            </a:pP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кормовой базы</a:t>
            </a: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>
              <a:buNone/>
            </a:pPr>
            <a:endParaRPr lang="ru-RU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проведение ветеринарного осмотра</a:t>
            </a: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>
              <a:buNone/>
            </a:pPr>
            <a:endParaRPr lang="ru-RU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закупка посадочных материалов и удобрений для почвы</a:t>
            </a: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>
              <a:buNone/>
            </a:pPr>
            <a:endParaRPr lang="ru-RU" sz="4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закупка сельхозтехники и инвентаря для обработки приусадебных участков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097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5486"/>
            <a:ext cx="9144000" cy="461665"/>
          </a:xfrm>
          <a:prstGeom prst="rect">
            <a:avLst/>
          </a:prstGeom>
          <a:ln/>
          <a:effectLst>
            <a:glow rad="1397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Отчеты о реализации социальных контрактов</a:t>
            </a:r>
            <a:endParaRPr lang="ru-RU" sz="24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43559"/>
            <a:ext cx="85684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259057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Гражданин, с которым заключен социальный контракт обязан:</a:t>
            </a:r>
          </a:p>
          <a:p>
            <a:endParaRPr lang="ru-RU" dirty="0" smtClean="0"/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действия контракта ежемесячно до 05 числа представлять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комитет документы, подтверждающие факт выполнения гражданином мероприятий программы социальной адаптации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12 месяцев со дня окончания срока действия социального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контракта представлять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запросу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Комитета информацию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условиях жизни гражданина (семьи гражданина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736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5486"/>
            <a:ext cx="9144000" cy="584775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  <a:endParaRPr lang="ru-RU" sz="32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43559"/>
            <a:ext cx="85684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1259057"/>
            <a:ext cx="869471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труду и социальной поддержке населения администрации города Невинномысска</a:t>
            </a:r>
          </a:p>
          <a:p>
            <a:pPr algn="ctr"/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Невинномысск, ул. Белово, 5</a:t>
            </a:r>
          </a:p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тел.+7(86554)7-09-44</a:t>
            </a:r>
          </a:p>
        </p:txBody>
      </p:sp>
    </p:spTree>
    <p:extLst>
      <p:ext uri="{BB962C8B-B14F-4D97-AF65-F5344CB8AC3E}">
        <p14:creationId xmlns:p14="http://schemas.microsoft.com/office/powerpoint/2010/main" val="4272480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5148067" y="1000192"/>
            <a:ext cx="3855269" cy="1727329"/>
          </a:xfrm>
          <a:prstGeom prst="ellipse">
            <a:avLst/>
          </a:prstGeom>
          <a:solidFill>
            <a:schemeClr val="bg1">
              <a:alpha val="3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0" y="9788"/>
            <a:ext cx="9144000" cy="707886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акты, регламентирующие заключение социальных контрактов</a:t>
            </a:r>
            <a:endParaRPr lang="ru-RU" altLang="ru-RU" sz="2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1" y="1131590"/>
            <a:ext cx="8208913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17.07.1999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178-ФЗ «О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социальной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помощи» </a:t>
            </a:r>
          </a:p>
          <a:p>
            <a:pPr algn="just"/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31.12.2020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2394 «О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внесении изменений в приложение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8(6) к государственной программе Российской Федерации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«Социальная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граждан»</a:t>
            </a:r>
          </a:p>
          <a:p>
            <a:pPr algn="just"/>
            <a:endParaRPr lang="ru-RU" sz="1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Ставропольского края от 29.01.2014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19-п (с изменениями и дополнениями) «Об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оказания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помощи населению Ставропольского края на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социального контракта»</a:t>
            </a: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5148067" y="1000192"/>
            <a:ext cx="3855269" cy="1727329"/>
          </a:xfrm>
          <a:prstGeom prst="ellipse">
            <a:avLst/>
          </a:prstGeom>
          <a:solidFill>
            <a:schemeClr val="bg1">
              <a:alpha val="3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0" y="9790"/>
            <a:ext cx="9144000" cy="1015663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alt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акты, регламентирующие порядок </a:t>
            </a:r>
            <a:r>
              <a:rPr 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доходов и расчета среднедушевого дохода семьи и дохода одиноко проживающего гражданина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525507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05.04.2003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44-ФЗ «О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порядке учета доходов и расчета среднедушевого дохода семьи и дохода одиноко проживающего гражданина для признания их малоимущими и оказания им государственной социальной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помощи»</a:t>
            </a:r>
          </a:p>
          <a:p>
            <a:pPr algn="just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20.08.2003 № 512 «О перечне видов доходов, учитываемых при расчете среднедушевого дохода семьи и дохода одиноко проживающего гражданина для оказания им государственной социальной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082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5148067" y="1000192"/>
            <a:ext cx="3855269" cy="1727329"/>
          </a:xfrm>
          <a:prstGeom prst="ellipse">
            <a:avLst/>
          </a:prstGeom>
          <a:solidFill>
            <a:schemeClr val="bg1">
              <a:alpha val="3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0" y="9790"/>
            <a:ext cx="9144000" cy="1015663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alt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Величина прожиточного минимума, установленная на территории Ставропольского края для соответствующих социально-демографических групп</a:t>
            </a:r>
            <a:endParaRPr lang="ru-RU" sz="2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707654"/>
            <a:ext cx="82089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трудоспособного населения –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10 749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пенсионеров –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8 646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  <a:p>
            <a:pPr algn="just">
              <a:lnSpc>
                <a:spcPct val="150000"/>
              </a:lnSpc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детей –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10 621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55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5148067" y="1000192"/>
            <a:ext cx="3855269" cy="1727329"/>
          </a:xfrm>
          <a:prstGeom prst="ellipse">
            <a:avLst/>
          </a:prstGeom>
          <a:solidFill>
            <a:schemeClr val="bg1">
              <a:alpha val="3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0" y="9788"/>
            <a:ext cx="9144000" cy="769441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altLang="ru-RU" sz="20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alt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римерный расчет прожиточного минимума на семью</a:t>
            </a:r>
          </a:p>
          <a:p>
            <a:pPr algn="ctr">
              <a:buNone/>
            </a:pPr>
            <a:endParaRPr lang="ru-RU" sz="2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812184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семьи: 2 трудоспособных, 2 ребенка</a:t>
            </a:r>
          </a:p>
          <a:p>
            <a:pPr algn="just">
              <a:lnSpc>
                <a:spcPct val="150000"/>
              </a:lnSpc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Расчет:	(2 х 10 749 )+ (2 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10 621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= 21 498  + 21 242 = 42 740 руб.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42 740 руб. / 4 членов семьи =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10 685 руб./ в месяц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среднедушевой доход семьи не должен превышать </a:t>
            </a:r>
          </a:p>
          <a:p>
            <a:pPr algn="ctr">
              <a:lnSpc>
                <a:spcPct val="150000"/>
              </a:lnSpc>
            </a:pP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10 685 руб./ в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55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5148067" y="1000192"/>
            <a:ext cx="3855269" cy="1727329"/>
          </a:xfrm>
          <a:prstGeom prst="ellipse">
            <a:avLst/>
          </a:prstGeom>
          <a:solidFill>
            <a:schemeClr val="bg1">
              <a:alpha val="3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0" y="9788"/>
            <a:ext cx="9144000" cy="400110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alt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необходимых документов</a:t>
            </a:r>
            <a:endParaRPr lang="ru-RU" sz="2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55526"/>
            <a:ext cx="84244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членов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семьи;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подтверждающие родство и (или)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свойство;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подтверждающие сведения о доходах всех членов семьи за три предыдущих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месяца;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подтверждающие наличие независящих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причин;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предполагаемых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расходах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приложением 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расчета;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бизнес-план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выбранному виду деятельности (для ИП и ЛПХ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образовании и (или) о квалификации(для ИП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2900" indent="-342900">
              <a:lnSpc>
                <a:spcPct val="130000"/>
              </a:lnSpc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гарантийное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работодателя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при прохождении профессионального обучения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12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5148067" y="1000192"/>
            <a:ext cx="3855269" cy="1727329"/>
          </a:xfrm>
          <a:prstGeom prst="ellipse">
            <a:avLst/>
          </a:prstGeom>
          <a:solidFill>
            <a:schemeClr val="bg1">
              <a:alpha val="3882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0" y="9788"/>
            <a:ext cx="9144000" cy="400110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buNone/>
            </a:pPr>
            <a:r>
              <a:rPr lang="ru-RU" altLang="ru-RU" sz="2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независящих причин</a:t>
            </a:r>
            <a:endParaRPr lang="ru-RU" sz="20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555527"/>
            <a:ext cx="82089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Трудоспособные члены семьи в установленном порядке признаны безработными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Обучение 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общеобразовательных организациях основного общего и среднего общего образования либо в профессиональных образовательных организациях и (или) образовательных организациях высшего образования по очной форме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Уход за совместно проживающим членом семьи:</a:t>
            </a:r>
          </a:p>
          <a:p>
            <a:pPr marL="742950" lvl="1" indent="-285750" algn="just">
              <a:buFont typeface="Symbol" panose="05050102010706020507" pitchFamily="18" charset="2"/>
              <a:buChar char="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до трех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лет;</a:t>
            </a:r>
          </a:p>
          <a:p>
            <a:pPr marL="742950" lvl="1" indent="-285750" algn="just">
              <a:buFont typeface="Symbol" panose="05050102010706020507" pitchFamily="18" charset="2"/>
              <a:buChar char="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ребенком-инвалидом;</a:t>
            </a:r>
          </a:p>
          <a:p>
            <a:pPr marL="742950" lvl="1" indent="-285750" algn="just">
              <a:buFont typeface="Symbol" panose="05050102010706020507" pitchFamily="18" charset="2"/>
              <a:buChar char="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семьи, нуждающимся по заключению медицинской организации в постоянном постороннем уходе либо достигшим возраста 80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продолжительностью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более двух месяцев подряд, подтверждаемое документом медицинской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семье трех и более несовершеннолетних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инвалидности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пенсии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выслугу лет независимо от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</a:t>
            </a:r>
          </a:p>
          <a:p>
            <a:pPr marL="285750" indent="-285750" algn="just">
              <a:buFont typeface="Wingdings" panose="05000000000000000000" pitchFamily="2" charset="2"/>
              <a:buChar char="v"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Беременность при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сроке свыше 30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недель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42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65" y="437"/>
            <a:ext cx="9144000" cy="477054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социальных контрактов</a:t>
            </a:r>
            <a:endParaRPr lang="ru-RU" sz="2500" b="1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843558"/>
            <a:ext cx="8208912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заключается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следующим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работы; </a:t>
            </a:r>
          </a:p>
          <a:p>
            <a:pPr algn="just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ИП или постановка на учет в качестве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-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ведение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личного подсобного хозяйства с обязательной постановкой на учет в качестве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самозанятого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08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5750"/>
            <a:ext cx="9144000" cy="477054"/>
          </a:xfrm>
          <a:prstGeom prst="rect">
            <a:avLst/>
          </a:prstGeom>
          <a:ln/>
          <a:effectLst>
            <a:glow rad="101600">
              <a:schemeClr val="accent1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5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 работы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843559"/>
            <a:ext cx="85684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62071"/>
            <a:ext cx="820891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труду и социальной поддержке населения администрации города Невинномысска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центром занятости населения оказывает содействие в поиске гражданином работы с последующим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трудоустройством;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v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ежемесячную денежную выплату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гражданину, зарегистрированному в органах занятости населения в качестве безработного или ищущего работу,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месяца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заключения социального контракта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месяцев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даты подтверждения факта трудоустройства гражданина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10 749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31477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5853</TotalTime>
  <Words>839</Words>
  <Application>Microsoft Office PowerPoint</Application>
  <PresentationFormat>Экран (16:9)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Ведение личного подсобного хозяйства с обязательной постановкой на учет в качестве самозанятого</vt:lpstr>
      <vt:lpstr>Ведение личного подсобного хозяйства - основное предназначение выделенных денег: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1386</cp:revision>
  <cp:lastPrinted>2021-04-09T07:43:21Z</cp:lastPrinted>
  <dcterms:created xsi:type="dcterms:W3CDTF">2017-01-31T06:27:08Z</dcterms:created>
  <dcterms:modified xsi:type="dcterms:W3CDTF">2021-07-27T13:04:49Z</dcterms:modified>
</cp:coreProperties>
</file>