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22"/>
  </p:notesMasterIdLst>
  <p:sldIdLst>
    <p:sldId id="257" r:id="rId2"/>
    <p:sldId id="258" r:id="rId3"/>
    <p:sldId id="311" r:id="rId4"/>
    <p:sldId id="313" r:id="rId5"/>
    <p:sldId id="264" r:id="rId6"/>
    <p:sldId id="307" r:id="rId7"/>
    <p:sldId id="309" r:id="rId8"/>
    <p:sldId id="299" r:id="rId9"/>
    <p:sldId id="266" r:id="rId10"/>
    <p:sldId id="267" r:id="rId11"/>
    <p:sldId id="269" r:id="rId12"/>
    <p:sldId id="271" r:id="rId13"/>
    <p:sldId id="306" r:id="rId14"/>
    <p:sldId id="303" r:id="rId15"/>
    <p:sldId id="273" r:id="rId16"/>
    <p:sldId id="275" r:id="rId17"/>
    <p:sldId id="277" r:id="rId18"/>
    <p:sldId id="283" r:id="rId19"/>
    <p:sldId id="285" r:id="rId20"/>
    <p:sldId id="29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7FC40-00F9-46BE-8F44-D28E34B2292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EB5BA101-E069-4FC0-91E9-AF75AA54919E}">
      <dgm:prSet/>
      <dgm:spPr/>
      <dgm:t>
        <a:bodyPr/>
        <a:lstStyle/>
        <a:p>
          <a:pPr rtl="0"/>
          <a:endParaRPr lang="ru-RU" dirty="0"/>
        </a:p>
      </dgm:t>
    </dgm:pt>
    <dgm:pt modelId="{4FC8FC4A-4F33-4677-A43B-F1AD6793F938}" type="parTrans" cxnId="{4F28E26B-1926-4307-9D2C-C9B2BA18947A}">
      <dgm:prSet/>
      <dgm:spPr/>
      <dgm:t>
        <a:bodyPr/>
        <a:lstStyle/>
        <a:p>
          <a:endParaRPr lang="ru-RU"/>
        </a:p>
      </dgm:t>
    </dgm:pt>
    <dgm:pt modelId="{1EFE1345-1F7E-4E69-A2A0-4915AB55287C}" type="sibTrans" cxnId="{4F28E26B-1926-4307-9D2C-C9B2BA18947A}">
      <dgm:prSet/>
      <dgm:spPr/>
      <dgm:t>
        <a:bodyPr/>
        <a:lstStyle/>
        <a:p>
          <a:endParaRPr lang="ru-RU"/>
        </a:p>
      </dgm:t>
    </dgm:pt>
    <dgm:pt modelId="{DF042B57-AE31-4D46-BD8A-E11D5E357F9F}">
      <dgm:prSet custT="1"/>
      <dgm:spPr/>
      <dgm:t>
        <a:bodyPr/>
        <a:lstStyle/>
        <a:p>
          <a:pPr rtl="0"/>
          <a:r>
            <a:rPr lang="ru-RU" sz="2400" dirty="0" smtClean="0"/>
            <a:t>Протокол ОСВВ является буфером между зараженными животными и городом, он защищает городскую среду от бешенства. Также по этому протоколу при кастрации сильно снижается уровень агрессии собак, и в результате в городскую среду возвращаются вакцинированные и кастрированные животные, что препятствует появлению в городе новых безнадзорных животных</a:t>
          </a:r>
          <a:r>
            <a:rPr lang="ru-RU" sz="3200" dirty="0" smtClean="0"/>
            <a:t>. </a:t>
          </a:r>
          <a:endParaRPr lang="ru-RU" sz="3200" dirty="0"/>
        </a:p>
      </dgm:t>
    </dgm:pt>
    <dgm:pt modelId="{DED55FC8-2207-4F1E-B060-323A188C38B4}" type="parTrans" cxnId="{2376331E-2A68-45CA-A8F2-ECAB1F8AB0FB}">
      <dgm:prSet/>
      <dgm:spPr/>
      <dgm:t>
        <a:bodyPr/>
        <a:lstStyle/>
        <a:p>
          <a:endParaRPr lang="ru-RU"/>
        </a:p>
      </dgm:t>
    </dgm:pt>
    <dgm:pt modelId="{7CAC45C9-E3CB-4690-9415-E63734444215}" type="sibTrans" cxnId="{2376331E-2A68-45CA-A8F2-ECAB1F8AB0FB}">
      <dgm:prSet/>
      <dgm:spPr/>
      <dgm:t>
        <a:bodyPr/>
        <a:lstStyle/>
        <a:p>
          <a:endParaRPr lang="ru-RU"/>
        </a:p>
      </dgm:t>
    </dgm:pt>
    <dgm:pt modelId="{4986146F-B8BE-4FEF-9D37-6DFCD5F07612}" type="pres">
      <dgm:prSet presAssocID="{25C7FC40-00F9-46BE-8F44-D28E34B22926}" presName="Name0" presStyleCnt="0">
        <dgm:presLayoutVars>
          <dgm:chMax val="7"/>
          <dgm:dir/>
          <dgm:animLvl val="lvl"/>
          <dgm:resizeHandles val="exact"/>
        </dgm:presLayoutVars>
      </dgm:prSet>
      <dgm:spPr/>
      <dgm:t>
        <a:bodyPr/>
        <a:lstStyle/>
        <a:p>
          <a:endParaRPr lang="ru-RU"/>
        </a:p>
      </dgm:t>
    </dgm:pt>
    <dgm:pt modelId="{C526D394-A216-4168-804A-2C5E1B3E8896}" type="pres">
      <dgm:prSet presAssocID="{EB5BA101-E069-4FC0-91E9-AF75AA54919E}" presName="circle1" presStyleLbl="node1" presStyleIdx="0" presStyleCnt="2"/>
      <dgm:spPr/>
    </dgm:pt>
    <dgm:pt modelId="{8F41BF1E-99C9-48C0-A320-C0AD0E056290}" type="pres">
      <dgm:prSet presAssocID="{EB5BA101-E069-4FC0-91E9-AF75AA54919E}" presName="space" presStyleCnt="0"/>
      <dgm:spPr/>
    </dgm:pt>
    <dgm:pt modelId="{2319B4B2-3832-42D9-8160-DFA743FF2AE2}" type="pres">
      <dgm:prSet presAssocID="{EB5BA101-E069-4FC0-91E9-AF75AA54919E}" presName="rect1" presStyleLbl="alignAcc1" presStyleIdx="0" presStyleCnt="2"/>
      <dgm:spPr/>
      <dgm:t>
        <a:bodyPr/>
        <a:lstStyle/>
        <a:p>
          <a:endParaRPr lang="ru-RU"/>
        </a:p>
      </dgm:t>
    </dgm:pt>
    <dgm:pt modelId="{633494DE-0B67-4344-B572-2EB90AC376F7}" type="pres">
      <dgm:prSet presAssocID="{DF042B57-AE31-4D46-BD8A-E11D5E357F9F}" presName="vertSpace2" presStyleLbl="node1" presStyleIdx="0" presStyleCnt="2"/>
      <dgm:spPr/>
    </dgm:pt>
    <dgm:pt modelId="{3D4C5E73-85CD-4694-9C3B-13ED95BF08A7}" type="pres">
      <dgm:prSet presAssocID="{DF042B57-AE31-4D46-BD8A-E11D5E357F9F}" presName="circle2" presStyleLbl="node1" presStyleIdx="1" presStyleCnt="2"/>
      <dgm:spPr/>
    </dgm:pt>
    <dgm:pt modelId="{01CB093A-4CC2-4500-A7B4-5431AED3C945}" type="pres">
      <dgm:prSet presAssocID="{DF042B57-AE31-4D46-BD8A-E11D5E357F9F}" presName="rect2" presStyleLbl="alignAcc1" presStyleIdx="1" presStyleCnt="2" custScaleY="165234"/>
      <dgm:spPr/>
      <dgm:t>
        <a:bodyPr/>
        <a:lstStyle/>
        <a:p>
          <a:endParaRPr lang="ru-RU"/>
        </a:p>
      </dgm:t>
    </dgm:pt>
    <dgm:pt modelId="{E1941BA0-364E-4704-8A72-5FAC214BEB8D}" type="pres">
      <dgm:prSet presAssocID="{EB5BA101-E069-4FC0-91E9-AF75AA54919E}" presName="rect1ParTxNoCh" presStyleLbl="alignAcc1" presStyleIdx="1" presStyleCnt="2">
        <dgm:presLayoutVars>
          <dgm:chMax val="1"/>
          <dgm:bulletEnabled val="1"/>
        </dgm:presLayoutVars>
      </dgm:prSet>
      <dgm:spPr/>
      <dgm:t>
        <a:bodyPr/>
        <a:lstStyle/>
        <a:p>
          <a:endParaRPr lang="ru-RU"/>
        </a:p>
      </dgm:t>
    </dgm:pt>
    <dgm:pt modelId="{0654F96C-62BE-4F33-8963-6A72462FC7B7}" type="pres">
      <dgm:prSet presAssocID="{DF042B57-AE31-4D46-BD8A-E11D5E357F9F}" presName="rect2ParTxNoCh" presStyleLbl="alignAcc1" presStyleIdx="1" presStyleCnt="2">
        <dgm:presLayoutVars>
          <dgm:chMax val="1"/>
          <dgm:bulletEnabled val="1"/>
        </dgm:presLayoutVars>
      </dgm:prSet>
      <dgm:spPr/>
      <dgm:t>
        <a:bodyPr/>
        <a:lstStyle/>
        <a:p>
          <a:endParaRPr lang="ru-RU"/>
        </a:p>
      </dgm:t>
    </dgm:pt>
  </dgm:ptLst>
  <dgm:cxnLst>
    <dgm:cxn modelId="{4F28E26B-1926-4307-9D2C-C9B2BA18947A}" srcId="{25C7FC40-00F9-46BE-8F44-D28E34B22926}" destId="{EB5BA101-E069-4FC0-91E9-AF75AA54919E}" srcOrd="0" destOrd="0" parTransId="{4FC8FC4A-4F33-4677-A43B-F1AD6793F938}" sibTransId="{1EFE1345-1F7E-4E69-A2A0-4915AB55287C}"/>
    <dgm:cxn modelId="{58F6DDA9-6A47-43DC-B46C-90911B603B52}" type="presOf" srcId="{EB5BA101-E069-4FC0-91E9-AF75AA54919E}" destId="{2319B4B2-3832-42D9-8160-DFA743FF2AE2}" srcOrd="0" destOrd="0" presId="urn:microsoft.com/office/officeart/2005/8/layout/target3"/>
    <dgm:cxn modelId="{A8F8A73B-6B7D-49E6-86E8-26EF749CDB07}" type="presOf" srcId="{DF042B57-AE31-4D46-BD8A-E11D5E357F9F}" destId="{0654F96C-62BE-4F33-8963-6A72462FC7B7}" srcOrd="1" destOrd="0" presId="urn:microsoft.com/office/officeart/2005/8/layout/target3"/>
    <dgm:cxn modelId="{2376331E-2A68-45CA-A8F2-ECAB1F8AB0FB}" srcId="{25C7FC40-00F9-46BE-8F44-D28E34B22926}" destId="{DF042B57-AE31-4D46-BD8A-E11D5E357F9F}" srcOrd="1" destOrd="0" parTransId="{DED55FC8-2207-4F1E-B060-323A188C38B4}" sibTransId="{7CAC45C9-E3CB-4690-9415-E63734444215}"/>
    <dgm:cxn modelId="{DA9C8CBE-E9B4-43D9-B4ED-B068BB654128}" type="presOf" srcId="{DF042B57-AE31-4D46-BD8A-E11D5E357F9F}" destId="{01CB093A-4CC2-4500-A7B4-5431AED3C945}" srcOrd="0" destOrd="0" presId="urn:microsoft.com/office/officeart/2005/8/layout/target3"/>
    <dgm:cxn modelId="{26DF7E04-E6F2-4A86-80D3-958B260B7EBB}" type="presOf" srcId="{25C7FC40-00F9-46BE-8F44-D28E34B22926}" destId="{4986146F-B8BE-4FEF-9D37-6DFCD5F07612}" srcOrd="0" destOrd="0" presId="urn:microsoft.com/office/officeart/2005/8/layout/target3"/>
    <dgm:cxn modelId="{E439A954-C3C5-4BD2-834F-6D8E414E2FD3}" type="presOf" srcId="{EB5BA101-E069-4FC0-91E9-AF75AA54919E}" destId="{E1941BA0-364E-4704-8A72-5FAC214BEB8D}" srcOrd="1" destOrd="0" presId="urn:microsoft.com/office/officeart/2005/8/layout/target3"/>
    <dgm:cxn modelId="{038F90DB-A977-46BF-8D6D-53D451AA2217}" type="presParOf" srcId="{4986146F-B8BE-4FEF-9D37-6DFCD5F07612}" destId="{C526D394-A216-4168-804A-2C5E1B3E8896}" srcOrd="0" destOrd="0" presId="urn:microsoft.com/office/officeart/2005/8/layout/target3"/>
    <dgm:cxn modelId="{E69CA546-8335-4396-B484-044F1FDDB0D1}" type="presParOf" srcId="{4986146F-B8BE-4FEF-9D37-6DFCD5F07612}" destId="{8F41BF1E-99C9-48C0-A320-C0AD0E056290}" srcOrd="1" destOrd="0" presId="urn:microsoft.com/office/officeart/2005/8/layout/target3"/>
    <dgm:cxn modelId="{1E3575ED-6F71-447F-8FB3-636781591B45}" type="presParOf" srcId="{4986146F-B8BE-4FEF-9D37-6DFCD5F07612}" destId="{2319B4B2-3832-42D9-8160-DFA743FF2AE2}" srcOrd="2" destOrd="0" presId="urn:microsoft.com/office/officeart/2005/8/layout/target3"/>
    <dgm:cxn modelId="{2BBB8C20-7D8D-445E-B6CB-312FCAAC0CCE}" type="presParOf" srcId="{4986146F-B8BE-4FEF-9D37-6DFCD5F07612}" destId="{633494DE-0B67-4344-B572-2EB90AC376F7}" srcOrd="3" destOrd="0" presId="urn:microsoft.com/office/officeart/2005/8/layout/target3"/>
    <dgm:cxn modelId="{2619B164-13CA-4BC7-B132-430748AD889E}" type="presParOf" srcId="{4986146F-B8BE-4FEF-9D37-6DFCD5F07612}" destId="{3D4C5E73-85CD-4694-9C3B-13ED95BF08A7}" srcOrd="4" destOrd="0" presId="urn:microsoft.com/office/officeart/2005/8/layout/target3"/>
    <dgm:cxn modelId="{EF7DDD55-B767-4216-A2B0-61B10F628A0C}" type="presParOf" srcId="{4986146F-B8BE-4FEF-9D37-6DFCD5F07612}" destId="{01CB093A-4CC2-4500-A7B4-5431AED3C945}" srcOrd="5" destOrd="0" presId="urn:microsoft.com/office/officeart/2005/8/layout/target3"/>
    <dgm:cxn modelId="{F2319B5F-BB8A-4395-9AC5-E9D7E11EDD69}" type="presParOf" srcId="{4986146F-B8BE-4FEF-9D37-6DFCD5F07612}" destId="{E1941BA0-364E-4704-8A72-5FAC214BEB8D}" srcOrd="6" destOrd="0" presId="urn:microsoft.com/office/officeart/2005/8/layout/target3"/>
    <dgm:cxn modelId="{FC994C35-43E0-4753-AC5B-A11F01D01F5D}" type="presParOf" srcId="{4986146F-B8BE-4FEF-9D37-6DFCD5F07612}" destId="{0654F96C-62BE-4F33-8963-6A72462FC7B7}"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2241A-7583-4770-9D98-E251835E886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64A631D6-329A-41C8-AC13-BF45C66F0186}">
      <dgm:prSet custT="1"/>
      <dgm:spPr/>
      <dgm:t>
        <a:bodyPr/>
        <a:lstStyle/>
        <a:p>
          <a:pPr rtl="0"/>
          <a:r>
            <a:rPr lang="ru-RU" sz="1900" dirty="0" smtClean="0"/>
            <a:t>1</a:t>
          </a:r>
          <a:r>
            <a:rPr lang="ru-RU" sz="2000" dirty="0" smtClean="0"/>
            <a:t>. Потерявшиеся и брошенные домашние собаки. В большинстве своем они не приспособлены жить на улице и добывать себе корм. Это - собаки ручные, которым после кастрации и вакцинации, ищут новый дом или место в приюте. </a:t>
          </a:r>
          <a:endParaRPr lang="ru-RU" sz="2000" dirty="0"/>
        </a:p>
      </dgm:t>
    </dgm:pt>
    <dgm:pt modelId="{D7644D81-501B-4F52-A430-EF67C49953A9}" type="parTrans" cxnId="{3E858121-B974-4A6D-B482-DE6DFEC8D17A}">
      <dgm:prSet/>
      <dgm:spPr/>
      <dgm:t>
        <a:bodyPr/>
        <a:lstStyle/>
        <a:p>
          <a:endParaRPr lang="ru-RU"/>
        </a:p>
      </dgm:t>
    </dgm:pt>
    <dgm:pt modelId="{D83E627B-B9AB-4231-B0D2-203495F3ACA0}" type="sibTrans" cxnId="{3E858121-B974-4A6D-B482-DE6DFEC8D17A}">
      <dgm:prSet/>
      <dgm:spPr/>
      <dgm:t>
        <a:bodyPr/>
        <a:lstStyle/>
        <a:p>
          <a:endParaRPr lang="ru-RU"/>
        </a:p>
      </dgm:t>
    </dgm:pt>
    <dgm:pt modelId="{CC31166E-66BD-4BFD-9C85-A88A7B8FD0BF}">
      <dgm:prSet custT="1"/>
      <dgm:spPr/>
      <dgm:t>
        <a:bodyPr/>
        <a:lstStyle/>
        <a:p>
          <a:pPr rtl="0"/>
          <a:r>
            <a:rPr lang="ru-RU" sz="1900" dirty="0" smtClean="0"/>
            <a:t>2. </a:t>
          </a:r>
          <a:r>
            <a:rPr lang="ru-RU" sz="2000" dirty="0" smtClean="0"/>
            <a:t>Так называемые – «опекунские собаки», т.е. собаки «при»: при каком – то объекте, садоводстве, предприятии, гараже, стоянке и т.д. Это – самая распространенная группа. Они зависят от людей, которые их подкармливают, поэтому подходят близко, их можно погладить, они ласкаются и попрошайничают, не проявляя агрессии. Предпочитают жить самостоятельно и редко могут привыкнуть жить в человеческом жилье и не сбегать. </a:t>
          </a:r>
          <a:br>
            <a:rPr lang="ru-RU" sz="2000" dirty="0" smtClean="0"/>
          </a:br>
          <a:endParaRPr lang="ru-RU" sz="2000" dirty="0"/>
        </a:p>
      </dgm:t>
    </dgm:pt>
    <dgm:pt modelId="{946226BE-E10E-4715-BFB8-018574B8F17A}" type="parTrans" cxnId="{4FAE9FD8-4904-45BB-9092-A1F22B3F9961}">
      <dgm:prSet/>
      <dgm:spPr/>
      <dgm:t>
        <a:bodyPr/>
        <a:lstStyle/>
        <a:p>
          <a:endParaRPr lang="ru-RU"/>
        </a:p>
      </dgm:t>
    </dgm:pt>
    <dgm:pt modelId="{1BD4B06F-EC1D-4D6D-82B4-96467DDAB343}" type="sibTrans" cxnId="{4FAE9FD8-4904-45BB-9092-A1F22B3F9961}">
      <dgm:prSet/>
      <dgm:spPr/>
      <dgm:t>
        <a:bodyPr/>
        <a:lstStyle/>
        <a:p>
          <a:endParaRPr lang="ru-RU"/>
        </a:p>
      </dgm:t>
    </dgm:pt>
    <dgm:pt modelId="{EDB2E40A-0399-4909-8F85-CBA8A1111386}" type="pres">
      <dgm:prSet presAssocID="{30E2241A-7583-4770-9D98-E251835E886F}" presName="linear" presStyleCnt="0">
        <dgm:presLayoutVars>
          <dgm:animLvl val="lvl"/>
          <dgm:resizeHandles val="exact"/>
        </dgm:presLayoutVars>
      </dgm:prSet>
      <dgm:spPr/>
      <dgm:t>
        <a:bodyPr/>
        <a:lstStyle/>
        <a:p>
          <a:endParaRPr lang="ru-RU"/>
        </a:p>
      </dgm:t>
    </dgm:pt>
    <dgm:pt modelId="{72C3B334-DE27-4E70-B440-66C14C3747F3}" type="pres">
      <dgm:prSet presAssocID="{64A631D6-329A-41C8-AC13-BF45C66F0186}" presName="parentText" presStyleLbl="node1" presStyleIdx="0" presStyleCnt="2">
        <dgm:presLayoutVars>
          <dgm:chMax val="0"/>
          <dgm:bulletEnabled val="1"/>
        </dgm:presLayoutVars>
      </dgm:prSet>
      <dgm:spPr/>
      <dgm:t>
        <a:bodyPr/>
        <a:lstStyle/>
        <a:p>
          <a:endParaRPr lang="ru-RU"/>
        </a:p>
      </dgm:t>
    </dgm:pt>
    <dgm:pt modelId="{0A34A6F5-62D0-4B12-BC76-B7E41F990C3F}" type="pres">
      <dgm:prSet presAssocID="{D83E627B-B9AB-4231-B0D2-203495F3ACA0}" presName="spacer" presStyleCnt="0"/>
      <dgm:spPr/>
    </dgm:pt>
    <dgm:pt modelId="{C302C046-17E4-4E8B-A880-32E096F50247}" type="pres">
      <dgm:prSet presAssocID="{CC31166E-66BD-4BFD-9C85-A88A7B8FD0BF}" presName="parentText" presStyleLbl="node1" presStyleIdx="1" presStyleCnt="2">
        <dgm:presLayoutVars>
          <dgm:chMax val="0"/>
          <dgm:bulletEnabled val="1"/>
        </dgm:presLayoutVars>
      </dgm:prSet>
      <dgm:spPr/>
      <dgm:t>
        <a:bodyPr/>
        <a:lstStyle/>
        <a:p>
          <a:endParaRPr lang="ru-RU"/>
        </a:p>
      </dgm:t>
    </dgm:pt>
  </dgm:ptLst>
  <dgm:cxnLst>
    <dgm:cxn modelId="{2FF03AA5-B6DE-4C22-B703-761FCC065E2B}" type="presOf" srcId="{CC31166E-66BD-4BFD-9C85-A88A7B8FD0BF}" destId="{C302C046-17E4-4E8B-A880-32E096F50247}" srcOrd="0" destOrd="0" presId="urn:microsoft.com/office/officeart/2005/8/layout/vList2"/>
    <dgm:cxn modelId="{3E858121-B974-4A6D-B482-DE6DFEC8D17A}" srcId="{30E2241A-7583-4770-9D98-E251835E886F}" destId="{64A631D6-329A-41C8-AC13-BF45C66F0186}" srcOrd="0" destOrd="0" parTransId="{D7644D81-501B-4F52-A430-EF67C49953A9}" sibTransId="{D83E627B-B9AB-4231-B0D2-203495F3ACA0}"/>
    <dgm:cxn modelId="{97B96CCD-3338-41C8-B32A-27EF43C554DD}" type="presOf" srcId="{64A631D6-329A-41C8-AC13-BF45C66F0186}" destId="{72C3B334-DE27-4E70-B440-66C14C3747F3}" srcOrd="0" destOrd="0" presId="urn:microsoft.com/office/officeart/2005/8/layout/vList2"/>
    <dgm:cxn modelId="{88AC9A8C-531E-4AB9-956A-F6EBB396FA38}" type="presOf" srcId="{30E2241A-7583-4770-9D98-E251835E886F}" destId="{EDB2E40A-0399-4909-8F85-CBA8A1111386}" srcOrd="0" destOrd="0" presId="urn:microsoft.com/office/officeart/2005/8/layout/vList2"/>
    <dgm:cxn modelId="{4FAE9FD8-4904-45BB-9092-A1F22B3F9961}" srcId="{30E2241A-7583-4770-9D98-E251835E886F}" destId="{CC31166E-66BD-4BFD-9C85-A88A7B8FD0BF}" srcOrd="1" destOrd="0" parTransId="{946226BE-E10E-4715-BFB8-018574B8F17A}" sibTransId="{1BD4B06F-EC1D-4D6D-82B4-96467DDAB343}"/>
    <dgm:cxn modelId="{552398A2-7803-4CAD-9E4D-2D7C3DEFFF52}" type="presParOf" srcId="{EDB2E40A-0399-4909-8F85-CBA8A1111386}" destId="{72C3B334-DE27-4E70-B440-66C14C3747F3}" srcOrd="0" destOrd="0" presId="urn:microsoft.com/office/officeart/2005/8/layout/vList2"/>
    <dgm:cxn modelId="{C29B4CCD-8CD6-4CFD-BD60-E9750F039B1F}" type="presParOf" srcId="{EDB2E40A-0399-4909-8F85-CBA8A1111386}" destId="{0A34A6F5-62D0-4B12-BC76-B7E41F990C3F}" srcOrd="1" destOrd="0" presId="urn:microsoft.com/office/officeart/2005/8/layout/vList2"/>
    <dgm:cxn modelId="{DEBC8ABF-367D-47B6-9F6A-53152362D318}" type="presParOf" srcId="{EDB2E40A-0399-4909-8F85-CBA8A1111386}" destId="{C302C046-17E4-4E8B-A880-32E096F5024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B22C6E-45BC-4E9B-AF7C-CAED50A3729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B486D591-18A2-4A2A-BC39-E54F99714BDE}">
      <dgm:prSet custT="1"/>
      <dgm:spPr/>
      <dgm:t>
        <a:bodyPr/>
        <a:lstStyle/>
        <a:p>
          <a:pPr rtl="0"/>
          <a:endParaRPr lang="ru-RU" sz="2400" dirty="0" smtClean="0"/>
        </a:p>
        <a:p>
          <a:pPr rtl="0"/>
          <a:r>
            <a:rPr lang="ru-RU" sz="2400" dirty="0" smtClean="0"/>
            <a:t>3. </a:t>
          </a:r>
          <a:r>
            <a:rPr lang="ru-RU" sz="2000" dirty="0" smtClean="0"/>
            <a:t>Неручные, одичавшие в поколениях собаки – собаки, которые сбегают и прячутся при приближении человека. Для поимки таких собак надо быть хорошим ловцом, но даже опытный ловец часто вынужден сделать несколько попыток и потратить ни один день, порой и месяц на отлов, используя разные приемы, т.к. они не подходят ближе 15-25 метров и не выпускают нас из поля зрения. Для природы эта группа – важная, т.к. именно такие собаки являются «санитарами». Очень важно кастрировать именно эту – трудную группу, чтобы ее численность не была слишком велика, но присутствовала. </a:t>
          </a:r>
        </a:p>
        <a:p>
          <a:pPr rtl="0"/>
          <a:r>
            <a:rPr lang="ru-RU" sz="2000" dirty="0" smtClean="0"/>
            <a:t/>
          </a:r>
          <a:br>
            <a:rPr lang="ru-RU" sz="2000" dirty="0" smtClean="0"/>
          </a:br>
          <a:endParaRPr lang="ru-RU" sz="2000" dirty="0"/>
        </a:p>
      </dgm:t>
    </dgm:pt>
    <dgm:pt modelId="{9DD59458-3636-4362-90F8-896CBD28A6A9}" type="parTrans" cxnId="{5A3E52CA-6716-40DE-B40E-1F85CA051CB6}">
      <dgm:prSet/>
      <dgm:spPr/>
      <dgm:t>
        <a:bodyPr/>
        <a:lstStyle/>
        <a:p>
          <a:endParaRPr lang="ru-RU"/>
        </a:p>
      </dgm:t>
    </dgm:pt>
    <dgm:pt modelId="{A07147A8-9FDE-44F1-9900-CC4715FE6136}" type="sibTrans" cxnId="{5A3E52CA-6716-40DE-B40E-1F85CA051CB6}">
      <dgm:prSet/>
      <dgm:spPr/>
      <dgm:t>
        <a:bodyPr/>
        <a:lstStyle/>
        <a:p>
          <a:endParaRPr lang="ru-RU"/>
        </a:p>
      </dgm:t>
    </dgm:pt>
    <dgm:pt modelId="{10938F49-EA4C-48B8-B9A4-1F413972EEA3}">
      <dgm:prSet custT="1"/>
      <dgm:spPr/>
      <dgm:t>
        <a:bodyPr/>
        <a:lstStyle/>
        <a:p>
          <a:pPr rtl="0"/>
          <a:r>
            <a:rPr lang="ru-RU" sz="2000" dirty="0" smtClean="0"/>
            <a:t>4. Парии – совсем одичавшие собаки, которых, однако, не следует путать с видами диких животных, таких как енотовидная собака или не обитающая у нас – собака динго. Считается, что эта группа в России не представлена. </a:t>
          </a:r>
          <a:endParaRPr lang="ru-RU" sz="2000" dirty="0"/>
        </a:p>
      </dgm:t>
    </dgm:pt>
    <dgm:pt modelId="{71690702-EBB5-4B94-99AE-C64F4E164317}" type="parTrans" cxnId="{4033FC48-74C0-42A4-94F1-32E3DE974B01}">
      <dgm:prSet/>
      <dgm:spPr/>
      <dgm:t>
        <a:bodyPr/>
        <a:lstStyle/>
        <a:p>
          <a:endParaRPr lang="ru-RU"/>
        </a:p>
      </dgm:t>
    </dgm:pt>
    <dgm:pt modelId="{03CF5BF2-1733-4898-A054-2F09D3509E50}" type="sibTrans" cxnId="{4033FC48-74C0-42A4-94F1-32E3DE974B01}">
      <dgm:prSet/>
      <dgm:spPr/>
      <dgm:t>
        <a:bodyPr/>
        <a:lstStyle/>
        <a:p>
          <a:endParaRPr lang="ru-RU"/>
        </a:p>
      </dgm:t>
    </dgm:pt>
    <dgm:pt modelId="{87A08BF7-D878-48EF-A3CF-DDFE1B08E0A0}" type="pres">
      <dgm:prSet presAssocID="{4FB22C6E-45BC-4E9B-AF7C-CAED50A37294}" presName="linear" presStyleCnt="0">
        <dgm:presLayoutVars>
          <dgm:animLvl val="lvl"/>
          <dgm:resizeHandles val="exact"/>
        </dgm:presLayoutVars>
      </dgm:prSet>
      <dgm:spPr/>
      <dgm:t>
        <a:bodyPr/>
        <a:lstStyle/>
        <a:p>
          <a:endParaRPr lang="ru-RU"/>
        </a:p>
      </dgm:t>
    </dgm:pt>
    <dgm:pt modelId="{0CF40273-45A2-4183-97EC-91FC369E9365}" type="pres">
      <dgm:prSet presAssocID="{B486D591-18A2-4A2A-BC39-E54F99714BDE}" presName="parentText" presStyleLbl="node1" presStyleIdx="0" presStyleCnt="2">
        <dgm:presLayoutVars>
          <dgm:chMax val="0"/>
          <dgm:bulletEnabled val="1"/>
        </dgm:presLayoutVars>
      </dgm:prSet>
      <dgm:spPr/>
      <dgm:t>
        <a:bodyPr/>
        <a:lstStyle/>
        <a:p>
          <a:endParaRPr lang="ru-RU"/>
        </a:p>
      </dgm:t>
    </dgm:pt>
    <dgm:pt modelId="{F1AED972-B97B-4060-B1CF-9B81B3405C3F}" type="pres">
      <dgm:prSet presAssocID="{A07147A8-9FDE-44F1-9900-CC4715FE6136}" presName="spacer" presStyleCnt="0"/>
      <dgm:spPr/>
    </dgm:pt>
    <dgm:pt modelId="{FF669D1B-7942-48BB-AD77-64F53F06DA95}" type="pres">
      <dgm:prSet presAssocID="{10938F49-EA4C-48B8-B9A4-1F413972EEA3}" presName="parentText" presStyleLbl="node1" presStyleIdx="1" presStyleCnt="2" custScaleY="60485">
        <dgm:presLayoutVars>
          <dgm:chMax val="0"/>
          <dgm:bulletEnabled val="1"/>
        </dgm:presLayoutVars>
      </dgm:prSet>
      <dgm:spPr/>
      <dgm:t>
        <a:bodyPr/>
        <a:lstStyle/>
        <a:p>
          <a:endParaRPr lang="ru-RU"/>
        </a:p>
      </dgm:t>
    </dgm:pt>
  </dgm:ptLst>
  <dgm:cxnLst>
    <dgm:cxn modelId="{4033FC48-74C0-42A4-94F1-32E3DE974B01}" srcId="{4FB22C6E-45BC-4E9B-AF7C-CAED50A37294}" destId="{10938F49-EA4C-48B8-B9A4-1F413972EEA3}" srcOrd="1" destOrd="0" parTransId="{71690702-EBB5-4B94-99AE-C64F4E164317}" sibTransId="{03CF5BF2-1733-4898-A054-2F09D3509E50}"/>
    <dgm:cxn modelId="{3C6FDC40-7A6E-41A0-9AC4-1E20E185D1A6}" type="presOf" srcId="{10938F49-EA4C-48B8-B9A4-1F413972EEA3}" destId="{FF669D1B-7942-48BB-AD77-64F53F06DA95}" srcOrd="0" destOrd="0" presId="urn:microsoft.com/office/officeart/2005/8/layout/vList2"/>
    <dgm:cxn modelId="{5A3E52CA-6716-40DE-B40E-1F85CA051CB6}" srcId="{4FB22C6E-45BC-4E9B-AF7C-CAED50A37294}" destId="{B486D591-18A2-4A2A-BC39-E54F99714BDE}" srcOrd="0" destOrd="0" parTransId="{9DD59458-3636-4362-90F8-896CBD28A6A9}" sibTransId="{A07147A8-9FDE-44F1-9900-CC4715FE6136}"/>
    <dgm:cxn modelId="{28B62E33-DDF0-417B-8752-185C2C21D10C}" type="presOf" srcId="{4FB22C6E-45BC-4E9B-AF7C-CAED50A37294}" destId="{87A08BF7-D878-48EF-A3CF-DDFE1B08E0A0}" srcOrd="0" destOrd="0" presId="urn:microsoft.com/office/officeart/2005/8/layout/vList2"/>
    <dgm:cxn modelId="{484E6F11-A2B0-49CA-AA30-740B4BFD0B73}" type="presOf" srcId="{B486D591-18A2-4A2A-BC39-E54F99714BDE}" destId="{0CF40273-45A2-4183-97EC-91FC369E9365}" srcOrd="0" destOrd="0" presId="urn:microsoft.com/office/officeart/2005/8/layout/vList2"/>
    <dgm:cxn modelId="{5F560F1C-F577-4898-9BA5-58AC33D9582A}" type="presParOf" srcId="{87A08BF7-D878-48EF-A3CF-DDFE1B08E0A0}" destId="{0CF40273-45A2-4183-97EC-91FC369E9365}" srcOrd="0" destOrd="0" presId="urn:microsoft.com/office/officeart/2005/8/layout/vList2"/>
    <dgm:cxn modelId="{42892499-B641-4325-8927-FB6575B0C278}" type="presParOf" srcId="{87A08BF7-D878-48EF-A3CF-DDFE1B08E0A0}" destId="{F1AED972-B97B-4060-B1CF-9B81B3405C3F}" srcOrd="1" destOrd="0" presId="urn:microsoft.com/office/officeart/2005/8/layout/vList2"/>
    <dgm:cxn modelId="{E8C56874-1D5F-42FF-81BB-336838E30169}" type="presParOf" srcId="{87A08BF7-D878-48EF-A3CF-DDFE1B08E0A0}" destId="{FF669D1B-7942-48BB-AD77-64F53F06DA9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F6E0E7-ED80-4E93-9235-AACBF27EE1C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712C9102-EF02-4C83-A5FA-1976BEF89608}">
      <dgm:prSet custT="1"/>
      <dgm:spPr/>
      <dgm:t>
        <a:bodyPr/>
        <a:lstStyle/>
        <a:p>
          <a:pPr rtl="0"/>
          <a:r>
            <a:rPr lang="ru-RU" sz="2400" b="1" dirty="0" smtClean="0"/>
            <a:t>СКОЛЬКО ЖДАТЬ </a:t>
          </a:r>
          <a:endParaRPr lang="ru-RU" sz="2400" dirty="0"/>
        </a:p>
      </dgm:t>
    </dgm:pt>
    <dgm:pt modelId="{7DB94EA0-5903-402D-A374-E35B941A4A6D}" type="parTrans" cxnId="{C89EF3FE-5E38-4435-826C-216D7EED121A}">
      <dgm:prSet/>
      <dgm:spPr/>
      <dgm:t>
        <a:bodyPr/>
        <a:lstStyle/>
        <a:p>
          <a:endParaRPr lang="ru-RU"/>
        </a:p>
      </dgm:t>
    </dgm:pt>
    <dgm:pt modelId="{0CF2B69A-F60C-461E-92CA-53624451CF1B}" type="sibTrans" cxnId="{C89EF3FE-5E38-4435-826C-216D7EED121A}">
      <dgm:prSet/>
      <dgm:spPr/>
      <dgm:t>
        <a:bodyPr/>
        <a:lstStyle/>
        <a:p>
          <a:endParaRPr lang="ru-RU"/>
        </a:p>
      </dgm:t>
    </dgm:pt>
    <dgm:pt modelId="{825D6625-870E-4DEC-A7F2-D4F6ABFD25AE}">
      <dgm:prSet custT="1"/>
      <dgm:spPr/>
      <dgm:t>
        <a:bodyPr/>
        <a:lstStyle/>
        <a:p>
          <a:pPr rtl="0"/>
          <a:r>
            <a:rPr lang="ru-RU" sz="2000" dirty="0" smtClean="0"/>
            <a:t>Кастрация как путь к снижению численности бездомных животных, прежде всего, собак,  занимает 5-7 лет, после чего наступает резкий перелом в численности популяции, и бездомных собак становится мало.</a:t>
          </a:r>
          <a:endParaRPr lang="ru-RU" sz="2000" dirty="0"/>
        </a:p>
      </dgm:t>
    </dgm:pt>
    <dgm:pt modelId="{BCDC569A-F8D7-44C4-BAA1-702328FB8EA8}" type="parTrans" cxnId="{0F3C9069-00E0-4BBC-9287-3C0A97233E03}">
      <dgm:prSet/>
      <dgm:spPr/>
      <dgm:t>
        <a:bodyPr/>
        <a:lstStyle/>
        <a:p>
          <a:endParaRPr lang="ru-RU"/>
        </a:p>
      </dgm:t>
    </dgm:pt>
    <dgm:pt modelId="{79586204-8513-4C17-80DA-5EFCBBFEDC96}" type="sibTrans" cxnId="{0F3C9069-00E0-4BBC-9287-3C0A97233E03}">
      <dgm:prSet/>
      <dgm:spPr/>
      <dgm:t>
        <a:bodyPr/>
        <a:lstStyle/>
        <a:p>
          <a:endParaRPr lang="ru-RU"/>
        </a:p>
      </dgm:t>
    </dgm:pt>
    <dgm:pt modelId="{5790089C-EBC7-454C-9077-31B5BD5BA6CC}">
      <dgm:prSet custT="1"/>
      <dgm:spPr/>
      <dgm:t>
        <a:bodyPr/>
        <a:lstStyle/>
        <a:p>
          <a:pPr rtl="0"/>
          <a:r>
            <a:rPr lang="ru-RU" sz="2400" dirty="0" smtClean="0"/>
            <a:t>ВЫВОД </a:t>
          </a:r>
          <a:r>
            <a:rPr lang="ru-RU" sz="1100" dirty="0" smtClean="0"/>
            <a:t/>
          </a:r>
          <a:br>
            <a:rPr lang="ru-RU" sz="1100" dirty="0" smtClean="0"/>
          </a:br>
          <a:r>
            <a:rPr lang="ru-RU" sz="1200" dirty="0" smtClean="0"/>
            <a:t>У людей есть выбор. </a:t>
          </a:r>
          <a:br>
            <a:rPr lang="ru-RU" sz="1200" dirty="0" smtClean="0"/>
          </a:br>
          <a:r>
            <a:rPr lang="ru-RU" sz="1200" dirty="0" smtClean="0"/>
            <a:t>1. Убивать безнадзорных животных и увеличивать количество бездомных собак в разы. </a:t>
          </a:r>
          <a:br>
            <a:rPr lang="ru-RU" sz="1200" dirty="0" smtClean="0"/>
          </a:br>
          <a:r>
            <a:rPr lang="ru-RU" sz="1200" dirty="0" smtClean="0"/>
            <a:t>2. Отпустить ситуацию и ничего не делать. Тогда любая популяция начнет «</a:t>
          </a:r>
          <a:r>
            <a:rPr lang="ru-RU" sz="1200" dirty="0" err="1" smtClean="0"/>
            <a:t>саморегулироваться</a:t>
          </a:r>
          <a:r>
            <a:rPr lang="ru-RU" sz="1200" dirty="0" smtClean="0"/>
            <a:t>», и ситуация не ухудшится. Это доказывают биологи.</a:t>
          </a:r>
          <a:br>
            <a:rPr lang="ru-RU" sz="1200" dirty="0" smtClean="0"/>
          </a:br>
          <a:r>
            <a:rPr lang="ru-RU" sz="1200" dirty="0" smtClean="0"/>
            <a:t>3. Кастрировать безнадзорных животных и возвращать после этого «исходно рожденных на улице»,  в их прежнюю биологическую нишу, тем самым, снижая численность популяции до минимума. При этом мы сохраним свое право на жизнь в гуманном обществе. </a:t>
          </a:r>
          <a:br>
            <a:rPr lang="ru-RU" sz="1200" dirty="0" smtClean="0"/>
          </a:br>
          <a:r>
            <a:rPr lang="ru-RU" sz="1100" dirty="0" smtClean="0"/>
            <a:t/>
          </a:r>
          <a:br>
            <a:rPr lang="ru-RU" sz="1100" dirty="0" smtClean="0"/>
          </a:br>
          <a:endParaRPr lang="ru-RU" sz="1100" dirty="0"/>
        </a:p>
      </dgm:t>
    </dgm:pt>
    <dgm:pt modelId="{C2555BFB-3411-452F-81B6-BCABA3064D10}" type="parTrans" cxnId="{77E08E18-3D50-4EFA-8A8B-6F4C06B548BC}">
      <dgm:prSet/>
      <dgm:spPr/>
      <dgm:t>
        <a:bodyPr/>
        <a:lstStyle/>
        <a:p>
          <a:endParaRPr lang="ru-RU"/>
        </a:p>
      </dgm:t>
    </dgm:pt>
    <dgm:pt modelId="{E1998A9F-26BA-4976-9504-C90B54521A67}" type="sibTrans" cxnId="{77E08E18-3D50-4EFA-8A8B-6F4C06B548BC}">
      <dgm:prSet/>
      <dgm:spPr/>
      <dgm:t>
        <a:bodyPr/>
        <a:lstStyle/>
        <a:p>
          <a:endParaRPr lang="ru-RU"/>
        </a:p>
      </dgm:t>
    </dgm:pt>
    <dgm:pt modelId="{2AB7D76C-100E-45E4-8EEE-A26C109D99E6}" type="pres">
      <dgm:prSet presAssocID="{53F6E0E7-ED80-4E93-9235-AACBF27EE1C4}" presName="CompostProcess" presStyleCnt="0">
        <dgm:presLayoutVars>
          <dgm:dir/>
          <dgm:resizeHandles val="exact"/>
        </dgm:presLayoutVars>
      </dgm:prSet>
      <dgm:spPr/>
      <dgm:t>
        <a:bodyPr/>
        <a:lstStyle/>
        <a:p>
          <a:endParaRPr lang="ru-RU"/>
        </a:p>
      </dgm:t>
    </dgm:pt>
    <dgm:pt modelId="{BB1B9913-7A2F-46B4-A720-F9940E2C5C05}" type="pres">
      <dgm:prSet presAssocID="{53F6E0E7-ED80-4E93-9235-AACBF27EE1C4}" presName="arrow" presStyleLbl="bgShp" presStyleIdx="0" presStyleCnt="1"/>
      <dgm:spPr/>
    </dgm:pt>
    <dgm:pt modelId="{2E5388BC-5D28-4539-A5E7-7C882B60B47E}" type="pres">
      <dgm:prSet presAssocID="{53F6E0E7-ED80-4E93-9235-AACBF27EE1C4}" presName="linearProcess" presStyleCnt="0"/>
      <dgm:spPr/>
    </dgm:pt>
    <dgm:pt modelId="{E49DB976-C110-4E87-895A-C215B2B3226C}" type="pres">
      <dgm:prSet presAssocID="{712C9102-EF02-4C83-A5FA-1976BEF89608}" presName="textNode" presStyleLbl="node1" presStyleIdx="0" presStyleCnt="3">
        <dgm:presLayoutVars>
          <dgm:bulletEnabled val="1"/>
        </dgm:presLayoutVars>
      </dgm:prSet>
      <dgm:spPr/>
      <dgm:t>
        <a:bodyPr/>
        <a:lstStyle/>
        <a:p>
          <a:endParaRPr lang="ru-RU"/>
        </a:p>
      </dgm:t>
    </dgm:pt>
    <dgm:pt modelId="{C187EC72-A77F-4171-8392-D5676FECF260}" type="pres">
      <dgm:prSet presAssocID="{0CF2B69A-F60C-461E-92CA-53624451CF1B}" presName="sibTrans" presStyleCnt="0"/>
      <dgm:spPr/>
    </dgm:pt>
    <dgm:pt modelId="{04CA6865-A0B1-47EB-B74B-78333456BB97}" type="pres">
      <dgm:prSet presAssocID="{825D6625-870E-4DEC-A7F2-D4F6ABFD25AE}" presName="textNode" presStyleLbl="node1" presStyleIdx="1" presStyleCnt="3">
        <dgm:presLayoutVars>
          <dgm:bulletEnabled val="1"/>
        </dgm:presLayoutVars>
      </dgm:prSet>
      <dgm:spPr/>
      <dgm:t>
        <a:bodyPr/>
        <a:lstStyle/>
        <a:p>
          <a:endParaRPr lang="ru-RU"/>
        </a:p>
      </dgm:t>
    </dgm:pt>
    <dgm:pt modelId="{096AD47C-9C09-47F3-8BB4-D126C677A873}" type="pres">
      <dgm:prSet presAssocID="{79586204-8513-4C17-80DA-5EFCBBFEDC96}" presName="sibTrans" presStyleCnt="0"/>
      <dgm:spPr/>
    </dgm:pt>
    <dgm:pt modelId="{BA0CB8CD-7477-4858-9195-C3CA6D1EEAD8}" type="pres">
      <dgm:prSet presAssocID="{5790089C-EBC7-454C-9077-31B5BD5BA6CC}" presName="textNode" presStyleLbl="node1" presStyleIdx="2" presStyleCnt="3">
        <dgm:presLayoutVars>
          <dgm:bulletEnabled val="1"/>
        </dgm:presLayoutVars>
      </dgm:prSet>
      <dgm:spPr/>
      <dgm:t>
        <a:bodyPr/>
        <a:lstStyle/>
        <a:p>
          <a:endParaRPr lang="ru-RU"/>
        </a:p>
      </dgm:t>
    </dgm:pt>
  </dgm:ptLst>
  <dgm:cxnLst>
    <dgm:cxn modelId="{0F1B8C79-0CBB-477A-8437-87E397B4BD80}" type="presOf" srcId="{53F6E0E7-ED80-4E93-9235-AACBF27EE1C4}" destId="{2AB7D76C-100E-45E4-8EEE-A26C109D99E6}" srcOrd="0" destOrd="0" presId="urn:microsoft.com/office/officeart/2005/8/layout/hProcess9"/>
    <dgm:cxn modelId="{C89EF3FE-5E38-4435-826C-216D7EED121A}" srcId="{53F6E0E7-ED80-4E93-9235-AACBF27EE1C4}" destId="{712C9102-EF02-4C83-A5FA-1976BEF89608}" srcOrd="0" destOrd="0" parTransId="{7DB94EA0-5903-402D-A374-E35B941A4A6D}" sibTransId="{0CF2B69A-F60C-461E-92CA-53624451CF1B}"/>
    <dgm:cxn modelId="{62DCB946-C616-47A2-AA2E-8DD79DF42CB0}" type="presOf" srcId="{5790089C-EBC7-454C-9077-31B5BD5BA6CC}" destId="{BA0CB8CD-7477-4858-9195-C3CA6D1EEAD8}" srcOrd="0" destOrd="0" presId="urn:microsoft.com/office/officeart/2005/8/layout/hProcess9"/>
    <dgm:cxn modelId="{0F3C9069-00E0-4BBC-9287-3C0A97233E03}" srcId="{53F6E0E7-ED80-4E93-9235-AACBF27EE1C4}" destId="{825D6625-870E-4DEC-A7F2-D4F6ABFD25AE}" srcOrd="1" destOrd="0" parTransId="{BCDC569A-F8D7-44C4-BAA1-702328FB8EA8}" sibTransId="{79586204-8513-4C17-80DA-5EFCBBFEDC96}"/>
    <dgm:cxn modelId="{B3718C28-3A04-442D-98F2-DED0424F4827}" type="presOf" srcId="{712C9102-EF02-4C83-A5FA-1976BEF89608}" destId="{E49DB976-C110-4E87-895A-C215B2B3226C}" srcOrd="0" destOrd="0" presId="urn:microsoft.com/office/officeart/2005/8/layout/hProcess9"/>
    <dgm:cxn modelId="{77E08E18-3D50-4EFA-8A8B-6F4C06B548BC}" srcId="{53F6E0E7-ED80-4E93-9235-AACBF27EE1C4}" destId="{5790089C-EBC7-454C-9077-31B5BD5BA6CC}" srcOrd="2" destOrd="0" parTransId="{C2555BFB-3411-452F-81B6-BCABA3064D10}" sibTransId="{E1998A9F-26BA-4976-9504-C90B54521A67}"/>
    <dgm:cxn modelId="{1A3674A7-7C51-4270-8883-84541228C238}" type="presOf" srcId="{825D6625-870E-4DEC-A7F2-D4F6ABFD25AE}" destId="{04CA6865-A0B1-47EB-B74B-78333456BB97}" srcOrd="0" destOrd="0" presId="urn:microsoft.com/office/officeart/2005/8/layout/hProcess9"/>
    <dgm:cxn modelId="{E2B461BB-E663-40BA-AB1D-1F65CE64BCAD}" type="presParOf" srcId="{2AB7D76C-100E-45E4-8EEE-A26C109D99E6}" destId="{BB1B9913-7A2F-46B4-A720-F9940E2C5C05}" srcOrd="0" destOrd="0" presId="urn:microsoft.com/office/officeart/2005/8/layout/hProcess9"/>
    <dgm:cxn modelId="{846A0BE8-228D-4030-A911-F8CE5F4BC6B5}" type="presParOf" srcId="{2AB7D76C-100E-45E4-8EEE-A26C109D99E6}" destId="{2E5388BC-5D28-4539-A5E7-7C882B60B47E}" srcOrd="1" destOrd="0" presId="urn:microsoft.com/office/officeart/2005/8/layout/hProcess9"/>
    <dgm:cxn modelId="{A5DA987F-A4B7-45D8-AC19-4062DE81E76E}" type="presParOf" srcId="{2E5388BC-5D28-4539-A5E7-7C882B60B47E}" destId="{E49DB976-C110-4E87-895A-C215B2B3226C}" srcOrd="0" destOrd="0" presId="urn:microsoft.com/office/officeart/2005/8/layout/hProcess9"/>
    <dgm:cxn modelId="{313F1D10-1775-43A1-8CBF-34C5C09C18E1}" type="presParOf" srcId="{2E5388BC-5D28-4539-A5E7-7C882B60B47E}" destId="{C187EC72-A77F-4171-8392-D5676FECF260}" srcOrd="1" destOrd="0" presId="urn:microsoft.com/office/officeart/2005/8/layout/hProcess9"/>
    <dgm:cxn modelId="{FAB57108-6E4E-43C8-B371-D6B607673909}" type="presParOf" srcId="{2E5388BC-5D28-4539-A5E7-7C882B60B47E}" destId="{04CA6865-A0B1-47EB-B74B-78333456BB97}" srcOrd="2" destOrd="0" presId="urn:microsoft.com/office/officeart/2005/8/layout/hProcess9"/>
    <dgm:cxn modelId="{D6F9061A-FC29-4B72-B3E0-40EAA54CA2CF}" type="presParOf" srcId="{2E5388BC-5D28-4539-A5E7-7C882B60B47E}" destId="{096AD47C-9C09-47F3-8BB4-D126C677A873}" srcOrd="3" destOrd="0" presId="urn:microsoft.com/office/officeart/2005/8/layout/hProcess9"/>
    <dgm:cxn modelId="{949E9A1C-29ED-436E-8BD4-7660C6E8BD4E}" type="presParOf" srcId="{2E5388BC-5D28-4539-A5E7-7C882B60B47E}" destId="{BA0CB8CD-7477-4858-9195-C3CA6D1EEAD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6D394-A216-4168-804A-2C5E1B3E8896}">
      <dsp:nvSpPr>
        <dsp:cNvPr id="0" name=""/>
        <dsp:cNvSpPr/>
      </dsp:nvSpPr>
      <dsp:spPr>
        <a:xfrm>
          <a:off x="0" y="-222272"/>
          <a:ext cx="4236556" cy="4236556"/>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19B4B2-3832-42D9-8160-DFA743FF2AE2}">
      <dsp:nvSpPr>
        <dsp:cNvPr id="0" name=""/>
        <dsp:cNvSpPr/>
      </dsp:nvSpPr>
      <dsp:spPr>
        <a:xfrm>
          <a:off x="2118278" y="-222272"/>
          <a:ext cx="7212617" cy="4236556"/>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endParaRPr lang="ru-RU" sz="6500" kern="1200" dirty="0"/>
        </a:p>
      </dsp:txBody>
      <dsp:txXfrm>
        <a:off x="2118278" y="-222272"/>
        <a:ext cx="7212617" cy="2012364"/>
      </dsp:txXfrm>
    </dsp:sp>
    <dsp:sp modelId="{3D4C5E73-85CD-4694-9C3B-13ED95BF08A7}">
      <dsp:nvSpPr>
        <dsp:cNvPr id="0" name=""/>
        <dsp:cNvSpPr/>
      </dsp:nvSpPr>
      <dsp:spPr>
        <a:xfrm>
          <a:off x="1112095" y="1790091"/>
          <a:ext cx="2012364" cy="2012364"/>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CB093A-4CC2-4500-A7B4-5431AED3C945}">
      <dsp:nvSpPr>
        <dsp:cNvPr id="0" name=""/>
        <dsp:cNvSpPr/>
      </dsp:nvSpPr>
      <dsp:spPr>
        <a:xfrm>
          <a:off x="2118278" y="1133718"/>
          <a:ext cx="7212617" cy="3325109"/>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kern="1200" dirty="0" smtClean="0"/>
            <a:t>Протокол ОСВВ является буфером между зараженными животными и городом, он защищает городскую среду от бешенства. Также по этому протоколу при кастрации сильно снижается уровень агрессии собак, и в результате в городскую среду возвращаются вакцинированные и кастрированные животные, что препятствует появлению в городе новых безнадзорных животных</a:t>
          </a:r>
          <a:r>
            <a:rPr lang="ru-RU" sz="3200" kern="1200" dirty="0" smtClean="0"/>
            <a:t>. </a:t>
          </a:r>
          <a:endParaRPr lang="ru-RU" sz="3200" kern="1200" dirty="0"/>
        </a:p>
      </dsp:txBody>
      <dsp:txXfrm>
        <a:off x="2118278" y="1133718"/>
        <a:ext cx="7212617" cy="3325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3B334-DE27-4E70-B440-66C14C3747F3}">
      <dsp:nvSpPr>
        <dsp:cNvPr id="0" name=""/>
        <dsp:cNvSpPr/>
      </dsp:nvSpPr>
      <dsp:spPr>
        <a:xfrm>
          <a:off x="0" y="291"/>
          <a:ext cx="8596668" cy="253977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dirty="0" smtClean="0"/>
            <a:t>1</a:t>
          </a:r>
          <a:r>
            <a:rPr lang="ru-RU" sz="2000" kern="1200" dirty="0" smtClean="0"/>
            <a:t>. Потерявшиеся и брошенные домашние собаки. В большинстве своем они не приспособлены жить на улице и добывать себе корм. Это - собаки ручные, которым после кастрации и вакцинации, ищут новый дом или место в приюте. </a:t>
          </a:r>
          <a:endParaRPr lang="ru-RU" sz="2000" kern="1200" dirty="0"/>
        </a:p>
      </dsp:txBody>
      <dsp:txXfrm>
        <a:off x="123982" y="124273"/>
        <a:ext cx="8348704" cy="2291815"/>
      </dsp:txXfrm>
    </dsp:sp>
    <dsp:sp modelId="{C302C046-17E4-4E8B-A880-32E096F50247}">
      <dsp:nvSpPr>
        <dsp:cNvPr id="0" name=""/>
        <dsp:cNvSpPr/>
      </dsp:nvSpPr>
      <dsp:spPr>
        <a:xfrm>
          <a:off x="0" y="2554442"/>
          <a:ext cx="8596668" cy="253977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dirty="0" smtClean="0"/>
            <a:t>2. </a:t>
          </a:r>
          <a:r>
            <a:rPr lang="ru-RU" sz="2000" kern="1200" dirty="0" smtClean="0"/>
            <a:t>Так называемые – «опекунские собаки», т.е. собаки «при»: при каком – то объекте, садоводстве, предприятии, гараже, стоянке и т.д. Это – самая распространенная группа. Они зависят от людей, которые их подкармливают, поэтому подходят близко, их можно погладить, они ласкаются и попрошайничают, не проявляя агрессии. Предпочитают жить самостоятельно и редко могут привыкнуть жить в человеческом жилье и не сбегать. </a:t>
          </a:r>
          <a:br>
            <a:rPr lang="ru-RU" sz="2000" kern="1200" dirty="0" smtClean="0"/>
          </a:br>
          <a:endParaRPr lang="ru-RU" sz="2000" kern="1200" dirty="0"/>
        </a:p>
      </dsp:txBody>
      <dsp:txXfrm>
        <a:off x="123982" y="2678424"/>
        <a:ext cx="8348704" cy="2291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40273-45A2-4183-97EC-91FC369E9365}">
      <dsp:nvSpPr>
        <dsp:cNvPr id="0" name=""/>
        <dsp:cNvSpPr/>
      </dsp:nvSpPr>
      <dsp:spPr>
        <a:xfrm>
          <a:off x="0" y="789"/>
          <a:ext cx="9976758" cy="367646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endParaRPr lang="ru-RU" sz="2400" kern="1200" dirty="0" smtClean="0"/>
        </a:p>
        <a:p>
          <a:pPr lvl="0" algn="l" defTabSz="1066800" rtl="0">
            <a:lnSpc>
              <a:spcPct val="90000"/>
            </a:lnSpc>
            <a:spcBef>
              <a:spcPct val="0"/>
            </a:spcBef>
            <a:spcAft>
              <a:spcPct val="35000"/>
            </a:spcAft>
          </a:pPr>
          <a:r>
            <a:rPr lang="ru-RU" sz="2400" kern="1200" dirty="0" smtClean="0"/>
            <a:t>3. </a:t>
          </a:r>
          <a:r>
            <a:rPr lang="ru-RU" sz="2000" kern="1200" dirty="0" smtClean="0"/>
            <a:t>Неручные, одичавшие в поколениях собаки – собаки, которые сбегают и прячутся при приближении человека. Для поимки таких собак надо быть хорошим ловцом, но даже опытный ловец часто вынужден сделать несколько попыток и потратить ни один день, порой и месяц на отлов, используя разные приемы, т.к. они не подходят ближе 15-25 метров и не выпускают нас из поля зрения. Для природы эта группа – важная, т.к. именно такие собаки являются «санитарами». Очень важно кастрировать именно эту – трудную группу, чтобы ее численность не была слишком велика, но присутствовала. </a:t>
          </a:r>
        </a:p>
        <a:p>
          <a:pPr lvl="0" algn="l" defTabSz="1066800" rtl="0">
            <a:lnSpc>
              <a:spcPct val="90000"/>
            </a:lnSpc>
            <a:spcBef>
              <a:spcPct val="0"/>
            </a:spcBef>
            <a:spcAft>
              <a:spcPct val="35000"/>
            </a:spcAft>
          </a:pPr>
          <a:r>
            <a:rPr lang="ru-RU" sz="2000" kern="1200" dirty="0" smtClean="0"/>
            <a:t/>
          </a:r>
          <a:br>
            <a:rPr lang="ru-RU" sz="2000" kern="1200" dirty="0" smtClean="0"/>
          </a:br>
          <a:endParaRPr lang="ru-RU" sz="2000" kern="1200" dirty="0"/>
        </a:p>
      </dsp:txBody>
      <dsp:txXfrm>
        <a:off x="179470" y="180259"/>
        <a:ext cx="9617818" cy="3317520"/>
      </dsp:txXfrm>
    </dsp:sp>
    <dsp:sp modelId="{FF669D1B-7942-48BB-AD77-64F53F06DA95}">
      <dsp:nvSpPr>
        <dsp:cNvPr id="0" name=""/>
        <dsp:cNvSpPr/>
      </dsp:nvSpPr>
      <dsp:spPr>
        <a:xfrm>
          <a:off x="0" y="3685594"/>
          <a:ext cx="9976758" cy="2223706"/>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4. Парии – совсем одичавшие собаки, которых, однако, не следует путать с видами диких животных, таких как енотовидная собака или не обитающая у нас – собака динго. Считается, что эта группа в России не представлена. </a:t>
          </a:r>
          <a:endParaRPr lang="ru-RU" sz="2000" kern="1200" dirty="0"/>
        </a:p>
      </dsp:txBody>
      <dsp:txXfrm>
        <a:off x="108552" y="3794146"/>
        <a:ext cx="9759654" cy="2006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B9913-7A2F-46B4-A720-F9940E2C5C05}">
      <dsp:nvSpPr>
        <dsp:cNvPr id="0" name=""/>
        <dsp:cNvSpPr/>
      </dsp:nvSpPr>
      <dsp:spPr>
        <a:xfrm>
          <a:off x="797922" y="0"/>
          <a:ext cx="9043125" cy="821763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9DB976-C110-4E87-895A-C215B2B3226C}">
      <dsp:nvSpPr>
        <dsp:cNvPr id="0" name=""/>
        <dsp:cNvSpPr/>
      </dsp:nvSpPr>
      <dsp:spPr>
        <a:xfrm>
          <a:off x="398" y="2465290"/>
          <a:ext cx="3263806" cy="32870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dirty="0" smtClean="0"/>
            <a:t>СКОЛЬКО ЖДАТЬ </a:t>
          </a:r>
          <a:endParaRPr lang="ru-RU" sz="2400" kern="1200" dirty="0"/>
        </a:p>
      </dsp:txBody>
      <dsp:txXfrm>
        <a:off x="159724" y="2624616"/>
        <a:ext cx="2945154" cy="2968401"/>
      </dsp:txXfrm>
    </dsp:sp>
    <dsp:sp modelId="{04CA6865-A0B1-47EB-B74B-78333456BB97}">
      <dsp:nvSpPr>
        <dsp:cNvPr id="0" name=""/>
        <dsp:cNvSpPr/>
      </dsp:nvSpPr>
      <dsp:spPr>
        <a:xfrm>
          <a:off x="3687582" y="2465290"/>
          <a:ext cx="3263806" cy="32870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kern="1200" dirty="0" smtClean="0"/>
            <a:t>Кастрация как путь к снижению численности бездомных животных, прежде всего, собак,  занимает 5-7 лет, после чего наступает резкий перелом в численности популяции, и бездомных собак становится мало.</a:t>
          </a:r>
          <a:endParaRPr lang="ru-RU" sz="2000" kern="1200" dirty="0"/>
        </a:p>
      </dsp:txBody>
      <dsp:txXfrm>
        <a:off x="3846908" y="2624616"/>
        <a:ext cx="2945154" cy="2968401"/>
      </dsp:txXfrm>
    </dsp:sp>
    <dsp:sp modelId="{BA0CB8CD-7477-4858-9195-C3CA6D1EEAD8}">
      <dsp:nvSpPr>
        <dsp:cNvPr id="0" name=""/>
        <dsp:cNvSpPr/>
      </dsp:nvSpPr>
      <dsp:spPr>
        <a:xfrm>
          <a:off x="7374765" y="2465290"/>
          <a:ext cx="3263806" cy="32870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kern="1200" dirty="0" smtClean="0"/>
            <a:t>ВЫВОД </a:t>
          </a:r>
          <a:r>
            <a:rPr lang="ru-RU" sz="1100" kern="1200" dirty="0" smtClean="0"/>
            <a:t/>
          </a:r>
          <a:br>
            <a:rPr lang="ru-RU" sz="1100" kern="1200" dirty="0" smtClean="0"/>
          </a:br>
          <a:r>
            <a:rPr lang="ru-RU" sz="1200" kern="1200" dirty="0" smtClean="0"/>
            <a:t>У людей есть выбор. </a:t>
          </a:r>
          <a:br>
            <a:rPr lang="ru-RU" sz="1200" kern="1200" dirty="0" smtClean="0"/>
          </a:br>
          <a:r>
            <a:rPr lang="ru-RU" sz="1200" kern="1200" dirty="0" smtClean="0"/>
            <a:t>1. Убивать безнадзорных животных и увеличивать количество бездомных собак в разы. </a:t>
          </a:r>
          <a:br>
            <a:rPr lang="ru-RU" sz="1200" kern="1200" dirty="0" smtClean="0"/>
          </a:br>
          <a:r>
            <a:rPr lang="ru-RU" sz="1200" kern="1200" dirty="0" smtClean="0"/>
            <a:t>2. Отпустить ситуацию и ничего не делать. Тогда любая популяция начнет «</a:t>
          </a:r>
          <a:r>
            <a:rPr lang="ru-RU" sz="1200" kern="1200" dirty="0" err="1" smtClean="0"/>
            <a:t>саморегулироваться</a:t>
          </a:r>
          <a:r>
            <a:rPr lang="ru-RU" sz="1200" kern="1200" dirty="0" smtClean="0"/>
            <a:t>», и ситуация не ухудшится. Это доказывают биологи.</a:t>
          </a:r>
          <a:br>
            <a:rPr lang="ru-RU" sz="1200" kern="1200" dirty="0" smtClean="0"/>
          </a:br>
          <a:r>
            <a:rPr lang="ru-RU" sz="1200" kern="1200" dirty="0" smtClean="0"/>
            <a:t>3. Кастрировать безнадзорных животных и возвращать после этого «исходно рожденных на улице»,  в их прежнюю биологическую нишу, тем самым, снижая численность популяции до минимума. При этом мы сохраним свое право на жизнь в гуманном обществе. </a:t>
          </a:r>
          <a:br>
            <a:rPr lang="ru-RU" sz="1200" kern="1200" dirty="0" smtClean="0"/>
          </a:br>
          <a:r>
            <a:rPr lang="ru-RU" sz="1100" kern="1200" dirty="0" smtClean="0"/>
            <a:t/>
          </a:r>
          <a:br>
            <a:rPr lang="ru-RU" sz="1100" kern="1200" dirty="0" smtClean="0"/>
          </a:br>
          <a:endParaRPr lang="ru-RU" sz="1100" kern="1200" dirty="0"/>
        </a:p>
      </dsp:txBody>
      <dsp:txXfrm>
        <a:off x="7534091" y="2624616"/>
        <a:ext cx="2945154" cy="296840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EF43A-1734-4D1B-8688-402ED942532F}" type="datetimeFigureOut">
              <a:rPr lang="ru-RU" smtClean="0"/>
              <a:t>28.01.2019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81729-105E-497F-AEF8-A5E11478ED65}" type="slidenum">
              <a:rPr lang="ru-RU" smtClean="0"/>
              <a:t>‹#›</a:t>
            </a:fld>
            <a:endParaRPr lang="ru-RU"/>
          </a:p>
        </p:txBody>
      </p:sp>
    </p:spTree>
    <p:extLst>
      <p:ext uri="{BB962C8B-B14F-4D97-AF65-F5344CB8AC3E}">
        <p14:creationId xmlns:p14="http://schemas.microsoft.com/office/powerpoint/2010/main" val="146493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C17D63-1E02-4945-813F-B76B06C1F42C}" type="slidenum">
              <a:rPr lang="ru-RU" smtClean="0"/>
              <a:t>1</a:t>
            </a:fld>
            <a:endParaRPr lang="ru-RU"/>
          </a:p>
        </p:txBody>
      </p:sp>
    </p:spTree>
    <p:extLst>
      <p:ext uri="{BB962C8B-B14F-4D97-AF65-F5344CB8AC3E}">
        <p14:creationId xmlns:p14="http://schemas.microsoft.com/office/powerpoint/2010/main" val="2042730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C17D63-1E02-4945-813F-B76B06C1F42C}" type="slidenum">
              <a:rPr lang="ru-RU" smtClean="0"/>
              <a:t>20</a:t>
            </a:fld>
            <a:endParaRPr lang="ru-RU"/>
          </a:p>
        </p:txBody>
      </p:sp>
    </p:spTree>
    <p:extLst>
      <p:ext uri="{BB962C8B-B14F-4D97-AF65-F5344CB8AC3E}">
        <p14:creationId xmlns:p14="http://schemas.microsoft.com/office/powerpoint/2010/main" val="290200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Перед тем как перейти к обзору стратегии борьбы с бешенством безнадзорных собак, хотелось бы немного рассказать об истории создания подхода «принцип единого здоровья» </a:t>
            </a:r>
          </a:p>
          <a:p>
            <a:endParaRPr lang="ru-RU" dirty="0"/>
          </a:p>
          <a:p>
            <a:r>
              <a:rPr lang="ru-RU" dirty="0"/>
              <a:t>До конца 80х годов прошлого века основной рекомендацией ВОЗ по борьбе с бешенством собак являлось следующее: вакцинация домашних собак и уничтожение безнадзорных. Однако, несмотря на иногда титанические усилия по уничтожению бездомных животных, ни численность этих самых животных, ни количество случаев бешенства собак и смертей людей не снижалось. </a:t>
            </a:r>
          </a:p>
          <a:p>
            <a:r>
              <a:rPr lang="ru-RU" dirty="0"/>
              <a:t>Имея на руках статистику и сомнения, эксперты ВОЗ решились на </a:t>
            </a:r>
            <a:r>
              <a:rPr lang="ru-RU" dirty="0" smtClean="0"/>
              <a:t>проведение </a:t>
            </a:r>
            <a:r>
              <a:rPr lang="ru-RU" dirty="0"/>
              <a:t>долгосрочных экологических исследований популяций безнадзорных собак и уже в 1998 году провели первый мозговой штурм прошедший в виде конференции «Консультации ВОЗ на тему экологии собак и контроля бешенства». Основной вывод данной конференции был – массовое уничтожение собак не решает вопрос бешенства собак. Уже в 1990 году ВОЗ совместно с Всемирным Обществом Защиты Животных опубликовало методические рекомендации по контролю популяций собак с предложением вести систематическую стерилизацию и вакцинацию животных против бешенства вместо уничтожения. </a:t>
            </a:r>
          </a:p>
          <a:p>
            <a:endParaRPr lang="ru-RU" dirty="0"/>
          </a:p>
          <a:p>
            <a:r>
              <a:rPr lang="ru-RU" dirty="0"/>
              <a:t>В 1993 на основе этих рекомендаций в Индии была выбрана организация, осуществившая в дальнейшем пилотную программу по массовой стерилизации и вакцинации собак в г. Джайпур (Индия), программа получила название Контроль Рождаемости Животных (на </a:t>
            </a:r>
            <a:r>
              <a:rPr lang="ru-RU" dirty="0" err="1"/>
              <a:t>аглийском</a:t>
            </a:r>
            <a:r>
              <a:rPr lang="ru-RU" dirty="0"/>
              <a:t> </a:t>
            </a:r>
            <a:r>
              <a:rPr lang="de-CH" dirty="0"/>
              <a:t>ABC – </a:t>
            </a:r>
            <a:r>
              <a:rPr lang="de-CH" dirty="0" err="1"/>
              <a:t>animal</a:t>
            </a:r>
            <a:r>
              <a:rPr lang="de-CH" dirty="0"/>
              <a:t> </a:t>
            </a:r>
            <a:r>
              <a:rPr lang="de-CH" dirty="0" err="1"/>
              <a:t>birth</a:t>
            </a:r>
            <a:r>
              <a:rPr lang="de-CH" dirty="0"/>
              <a:t> </a:t>
            </a:r>
            <a:r>
              <a:rPr lang="de-CH" dirty="0" err="1"/>
              <a:t>control</a:t>
            </a:r>
            <a:r>
              <a:rPr lang="ru-RU" dirty="0"/>
              <a:t>). Пилотный проект показал хорошие результаты по контролю бешенства и общей стабилизации численности безнадзорных животных, и в данный момент Индия полностью переключилась на этот метод.</a:t>
            </a:r>
          </a:p>
          <a:p>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В 2004 году ВОЗ проводит первый раунд консультаций по бешенству. И заявляет в итоговом документе что «</a:t>
            </a:r>
            <a:r>
              <a:rPr lang="ru-RU" sz="1200" dirty="0"/>
              <a:t>Не существует никаких доказательств того, что само по себе изъятие собак (уничтожение) когда-либо имело значительное воздействие на плотность популяции собак или на распространение бешенства.»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В 2013 году ВОЗ проводит второй раунд </a:t>
            </a:r>
            <a:r>
              <a:rPr lang="ru-RU" sz="1200" dirty="0" smtClean="0"/>
              <a:t>консультаций </a:t>
            </a:r>
            <a:r>
              <a:rPr lang="ru-RU" sz="1200" dirty="0"/>
              <a:t>на тему бешенства . Второй доклад выходит со следующей формулировкой: «В то время, как массовые кампании по вакцинации собак неоднократно доказывали свою эффективность в борьбе с бешенством собак, </a:t>
            </a:r>
            <a:r>
              <a:rPr lang="ru-RU" sz="1200" b="1" dirty="0"/>
              <a:t>не существует никаких данных доказывающих</a:t>
            </a:r>
            <a:r>
              <a:rPr lang="ru-RU" sz="1200" dirty="0"/>
              <a:t>, существенное </a:t>
            </a:r>
            <a:r>
              <a:rPr lang="ru-RU" sz="1200" b="1" dirty="0"/>
              <a:t>влияние безвозвратного изъятия собак на численность собак или на распространение вируса бешенства</a:t>
            </a:r>
            <a:r>
              <a:rPr lang="ru-RU" sz="1200" dirty="0"/>
              <a:t>. </a:t>
            </a:r>
            <a:r>
              <a:rPr lang="ru-RU" sz="1200" b="1" dirty="0"/>
              <a:t>Массовое уничтожение собак не должно являться составной частью стратегии по борьбе с распространением бешенства собак</a:t>
            </a:r>
            <a:r>
              <a:rPr lang="ru-RU" sz="1200" dirty="0"/>
              <a:t>, т.к. массовое уничтожение собак не только не является эффективной мерой по борьбе с распространением вируса бешенства, но и может иметь контрпродуктивные последствия для программ вакцинации собак»</a:t>
            </a:r>
            <a:r>
              <a:rPr lang="ru-RU" sz="1200" dirty="0">
                <a:latin typeface="Times New Roman" panose="02020603050405020304" pitchFamily="18" charset="0"/>
                <a:ea typeface="Calibri" panose="020F0502020204030204" pitchFamily="34" charset="0"/>
              </a:rPr>
              <a:t> </a:t>
            </a:r>
            <a:endParaRPr lang="ru-RU" sz="1200" dirty="0"/>
          </a:p>
          <a:p>
            <a:endParaRPr lang="ru-RU" dirty="0"/>
          </a:p>
          <a:p>
            <a:r>
              <a:rPr lang="ru-RU" dirty="0"/>
              <a:t>В середине 2010х в обиход входит термин </a:t>
            </a:r>
            <a:r>
              <a:rPr lang="ru-RU" sz="1200" dirty="0">
                <a:latin typeface="Times New Roman" panose="02020603050405020304" pitchFamily="18" charset="0"/>
                <a:ea typeface="Calibri" panose="020F0502020204030204" pitchFamily="34" charset="0"/>
              </a:rPr>
              <a:t>«Принцип единого здоровья» </a:t>
            </a:r>
            <a:r>
              <a:rPr lang="ru-RU" sz="1200" dirty="0"/>
              <a:t>(</a:t>
            </a:r>
            <a:r>
              <a:rPr lang="en-US" sz="1200" dirty="0"/>
              <a:t>One Health Approach)</a:t>
            </a:r>
            <a:r>
              <a:rPr lang="ru-RU" sz="1200" dirty="0"/>
              <a:t> обозначающий метод контроля зоонозных заболеваний путем заботы о здоровье животных являющимися основными векторами зоонозов,  а не путем массового уничтожения животных. </a:t>
            </a:r>
            <a:br>
              <a:rPr lang="ru-RU" sz="1200" dirty="0"/>
            </a:br>
            <a:endParaRPr lang="ru-RU" dirty="0"/>
          </a:p>
        </p:txBody>
      </p:sp>
      <p:sp>
        <p:nvSpPr>
          <p:cNvPr id="4" name="Номер слайда 3"/>
          <p:cNvSpPr>
            <a:spLocks noGrp="1"/>
          </p:cNvSpPr>
          <p:nvPr>
            <p:ph type="sldNum" sz="quarter" idx="10"/>
          </p:nvPr>
        </p:nvSpPr>
        <p:spPr/>
        <p:txBody>
          <a:bodyPr/>
          <a:lstStyle/>
          <a:p>
            <a:fld id="{AA51049B-ABD9-498A-9E29-92FDA69F5B82}" type="slidenum">
              <a:rPr lang="ru-RU" smtClean="0"/>
              <a:t>3</a:t>
            </a:fld>
            <a:endParaRPr lang="ru-RU"/>
          </a:p>
        </p:txBody>
      </p:sp>
    </p:spTree>
    <p:extLst>
      <p:ext uri="{BB962C8B-B14F-4D97-AF65-F5344CB8AC3E}">
        <p14:creationId xmlns:p14="http://schemas.microsoft.com/office/powerpoint/2010/main" val="185705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Последний, третий раунд консультаций по контролю бешенства ВОЗ провело в Апреле </a:t>
            </a:r>
            <a:r>
              <a:rPr lang="ru-RU" dirty="0" smtClean="0"/>
              <a:t>2018 </a:t>
            </a:r>
            <a:r>
              <a:rPr lang="ru-RU" dirty="0"/>
              <a:t>года. Формулировки в отношении борьбы с бешенством собак остались более менее те же, но с небольшими уточнениями.</a:t>
            </a:r>
          </a:p>
          <a:p>
            <a:r>
              <a:rPr lang="ru-RU" dirty="0"/>
              <a:t>Конкретней к общему выводу о том что «</a:t>
            </a:r>
            <a:r>
              <a:rPr lang="ru-RU" sz="1200" dirty="0"/>
              <a:t>Массовая вакцинация собак неоднократно доказывала свою эффективность по контролю бешенства собак, в то время как изъятие собак не снижает численность животных и не способно контролировать бешенство в долгосрочной перспективе. Следовательно массовое уничтожение собак не должно быть частью стратегии по борьбе с бешенством» было добавлено уточнение что «массовое уничтожение может быть контрпродуктивным способом по борьбе с бешенством особенно в тех случаях когда речь идет о свободно передвигающихся (в нашей терминологии «</a:t>
            </a:r>
            <a:r>
              <a:rPr lang="ru-RU" sz="1200" dirty="0" smtClean="0"/>
              <a:t>безнадзорных</a:t>
            </a:r>
            <a:r>
              <a:rPr lang="ru-RU" sz="1200" dirty="0"/>
              <a:t>») собаках. </a:t>
            </a:r>
          </a:p>
          <a:p>
            <a:endParaRPr lang="ru-RU" sz="1200" dirty="0"/>
          </a:p>
          <a:p>
            <a:r>
              <a:rPr lang="ru-RU" sz="1200" dirty="0"/>
              <a:t>Также ВОЗ добавило положение о том, что гуманное регулирование (стерилизация и возврат) </a:t>
            </a:r>
            <a:r>
              <a:rPr lang="ru-RU" sz="1200" dirty="0" smtClean="0"/>
              <a:t>является </a:t>
            </a:r>
            <a:r>
              <a:rPr lang="ru-RU" sz="1200" dirty="0"/>
              <a:t>эффективным методом снижения скорости замещения собак и создает здоровую и устойчивую популяцию </a:t>
            </a:r>
            <a:endParaRPr lang="ru-RU" dirty="0"/>
          </a:p>
          <a:p>
            <a:endParaRPr lang="ru-RU" dirty="0"/>
          </a:p>
          <a:p>
            <a:r>
              <a:rPr lang="ru-RU" dirty="0"/>
              <a:t>Кроме этого, ВОЗ добавило положение о том, что бешенство является менее зависимым от численности основных переносчиков чем ранее предполагалось, и о том что массовое уничтожение диких плотоядных не рекомендовано в качестве способа контроля распространения бешенства в дикой природе. </a:t>
            </a:r>
          </a:p>
          <a:p>
            <a:endParaRPr lang="ru-RU" dirty="0"/>
          </a:p>
        </p:txBody>
      </p:sp>
      <p:sp>
        <p:nvSpPr>
          <p:cNvPr id="4" name="Номер слайда 3"/>
          <p:cNvSpPr>
            <a:spLocks noGrp="1"/>
          </p:cNvSpPr>
          <p:nvPr>
            <p:ph type="sldNum" sz="quarter" idx="10"/>
          </p:nvPr>
        </p:nvSpPr>
        <p:spPr/>
        <p:txBody>
          <a:bodyPr/>
          <a:lstStyle/>
          <a:p>
            <a:fld id="{AA51049B-ABD9-498A-9E29-92FDA69F5B82}" type="slidenum">
              <a:rPr lang="ru-RU" smtClean="0"/>
              <a:t>4</a:t>
            </a:fld>
            <a:endParaRPr lang="ru-RU"/>
          </a:p>
        </p:txBody>
      </p:sp>
    </p:spTree>
    <p:extLst>
      <p:ext uri="{BB962C8B-B14F-4D97-AF65-F5344CB8AC3E}">
        <p14:creationId xmlns:p14="http://schemas.microsoft.com/office/powerpoint/2010/main" val="68861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C17D63-1E02-4945-813F-B76B06C1F42C}" type="slidenum">
              <a:rPr lang="ru-RU" smtClean="0"/>
              <a:t>5</a:t>
            </a:fld>
            <a:endParaRPr lang="ru-RU"/>
          </a:p>
        </p:txBody>
      </p:sp>
    </p:spTree>
    <p:extLst>
      <p:ext uri="{BB962C8B-B14F-4D97-AF65-F5344CB8AC3E}">
        <p14:creationId xmlns:p14="http://schemas.microsoft.com/office/powerpoint/2010/main" val="157750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1C17D63-1E02-4945-813F-B76B06C1F42C}" type="slidenum">
              <a:rPr lang="ru-RU" smtClean="0"/>
              <a:t>11</a:t>
            </a:fld>
            <a:endParaRPr lang="ru-RU"/>
          </a:p>
        </p:txBody>
      </p:sp>
    </p:spTree>
    <p:extLst>
      <p:ext uri="{BB962C8B-B14F-4D97-AF65-F5344CB8AC3E}">
        <p14:creationId xmlns:p14="http://schemas.microsoft.com/office/powerpoint/2010/main" val="272804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C17D63-1E02-4945-813F-B76B06C1F42C}" type="slidenum">
              <a:rPr lang="ru-RU" smtClean="0"/>
              <a:t>14</a:t>
            </a:fld>
            <a:endParaRPr lang="ru-RU"/>
          </a:p>
        </p:txBody>
      </p:sp>
    </p:spTree>
    <p:extLst>
      <p:ext uri="{BB962C8B-B14F-4D97-AF65-F5344CB8AC3E}">
        <p14:creationId xmlns:p14="http://schemas.microsoft.com/office/powerpoint/2010/main" val="243247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C17D63-1E02-4945-813F-B76B06C1F42C}" type="slidenum">
              <a:rPr lang="ru-RU" smtClean="0"/>
              <a:t>17</a:t>
            </a:fld>
            <a:endParaRPr lang="ru-RU"/>
          </a:p>
        </p:txBody>
      </p:sp>
    </p:spTree>
    <p:extLst>
      <p:ext uri="{BB962C8B-B14F-4D97-AF65-F5344CB8AC3E}">
        <p14:creationId xmlns:p14="http://schemas.microsoft.com/office/powerpoint/2010/main" val="1963911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Вакцинацию безнадзорных собак нужно проводить во время процедуры стерилизации для сук . Вакцинацию для кобелей и ревакцинацию можно проводить различными методами в зависимости от степени их зависимости от человека. Парентерально с помощью нормального шприца для де факто хозяйских собак в гаражах и других </a:t>
            </a:r>
            <a:r>
              <a:rPr lang="ru-RU" dirty="0" err="1"/>
              <a:t>пром</a:t>
            </a:r>
            <a:r>
              <a:rPr lang="ru-RU" dirty="0"/>
              <a:t> зонах, а также для опекунских животных и парентерально с помощью летающего дротика для диких животных. </a:t>
            </a:r>
          </a:p>
          <a:p>
            <a:r>
              <a:rPr lang="ru-RU" dirty="0"/>
              <a:t>В последнем случае к ревакцинации можно привлекать ловцов собак. </a:t>
            </a:r>
          </a:p>
          <a:p>
            <a:r>
              <a:rPr lang="ru-RU" dirty="0"/>
              <a:t>Диких собак также можно вакцинировать перорально. ВОЗ протестировало и выделило несколько безопасных пероральных вакцин, которые можно использовать для вакцинации собак в населенных пунктах. Данные вакцины обладают низкой вирулентностью для других видов животных (в размере до 10 доз не вызывают бешенство у грызунов и других млекопитающих), а также не выделяются со слюной. В данный момент в США идет тестирование новой пероральной вакцины от бешенства, имеющей в своем составе лишь оболочку от вируса бешенства, а не его фрагменты и не обладающей вирулентностью для млекопитающих. </a:t>
            </a:r>
          </a:p>
        </p:txBody>
      </p:sp>
      <p:sp>
        <p:nvSpPr>
          <p:cNvPr id="4" name="Номер слайда 3"/>
          <p:cNvSpPr>
            <a:spLocks noGrp="1"/>
          </p:cNvSpPr>
          <p:nvPr>
            <p:ph type="sldNum" sz="quarter" idx="10"/>
          </p:nvPr>
        </p:nvSpPr>
        <p:spPr/>
        <p:txBody>
          <a:bodyPr/>
          <a:lstStyle/>
          <a:p>
            <a:fld id="{AA51049B-ABD9-498A-9E29-92FDA69F5B82}" type="slidenum">
              <a:rPr lang="ru-RU" smtClean="0"/>
              <a:t>18</a:t>
            </a:fld>
            <a:endParaRPr lang="ru-RU"/>
          </a:p>
        </p:txBody>
      </p:sp>
    </p:spTree>
    <p:extLst>
      <p:ext uri="{BB962C8B-B14F-4D97-AF65-F5344CB8AC3E}">
        <p14:creationId xmlns:p14="http://schemas.microsoft.com/office/powerpoint/2010/main" val="2106982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Итак, как уже было сказано, для предотвращения бешенства необходимо вакцинировать 80% популяции собак. В том числе и домашних собак. Как возможно достичь этой цифры, если население порой саботирует вакцинацию – не просто не приводит животных на плановую иммунизацию, но и зачастую активно сопротивляется- например, не открывает дверь притворяясь что «нас никого нет дома» ?</a:t>
            </a:r>
          </a:p>
          <a:p>
            <a:endParaRPr lang="ru-RU" dirty="0"/>
          </a:p>
          <a:p>
            <a:r>
              <a:rPr lang="ru-RU" dirty="0"/>
              <a:t>Конкретно с низкой готовностью населения возможно бороться путем проведения информационных кампаний об опасности бешенства. Хочу отдельно указать, что информационная кампания это не просто одна статья в местной газете, это массированное распространение информации по различным каналам – телевидение, газеты, интернет, адресная реклама. Кроме разъяснений населению о необходимости вакцинации, не менее важно еще и налагать на уклонистов штрафы. Потому как общеизвестная истина гласит что «</a:t>
            </a:r>
            <a:r>
              <a:rPr lang="ru-RU" sz="1200" b="0" i="0" kern="1200" dirty="0">
                <a:solidFill>
                  <a:schemeClr val="tx1"/>
                </a:solidFill>
                <a:effectLst/>
                <a:latin typeface="+mn-lt"/>
                <a:ea typeface="+mn-ea"/>
                <a:cs typeface="+mn-cs"/>
              </a:rPr>
              <a:t>С помощью револьвера и доброго слова можно добиться гораздо большего, чем с помощью одного только доброго слова.</a:t>
            </a:r>
            <a:r>
              <a:rPr lang="ru-RU" dirty="0"/>
              <a:t>» (Аль </a:t>
            </a:r>
            <a:r>
              <a:rPr lang="ru-RU" dirty="0" err="1"/>
              <a:t>Капоне</a:t>
            </a:r>
            <a:r>
              <a:rPr lang="ru-RU" dirty="0"/>
              <a:t>)</a:t>
            </a:r>
          </a:p>
          <a:p>
            <a:endParaRPr lang="ru-RU" dirty="0"/>
          </a:p>
          <a:p>
            <a:r>
              <a:rPr lang="ru-RU" dirty="0"/>
              <a:t>Но может ли регион самостоятельно ввести штрафы за уклонение от вакцинации? Да. Нормативная база Санитарных и ветеринарных правил обязывает граждан доставлять собак и кошек на вакцинацию, а также регистрировать их. За уклонение от исполнения правил вполне возможно ввести штрафы на местном уровне в соответствии с законом о передаче полномочий. </a:t>
            </a:r>
          </a:p>
          <a:p>
            <a:endParaRPr lang="ru-RU" dirty="0"/>
          </a:p>
          <a:p>
            <a:r>
              <a:rPr lang="ru-RU" dirty="0"/>
              <a:t>Хотя конечно чтобы у органов местного самоуправления не возникало вопросов правомочны ли их действия по наложению штрафов, идеальным вариантом было бы изменение законодательной базы на федеральном уровне. Для того чтобы это изменение наконец-то случилось регионы должны также проявить определенную активность и дать знать федеральному центру что вопрос уже не просто назрел, а давно перезрел. </a:t>
            </a:r>
          </a:p>
          <a:p>
            <a:endParaRPr lang="ru-RU" dirty="0"/>
          </a:p>
          <a:p>
            <a:r>
              <a:rPr lang="ru-RU" dirty="0"/>
              <a:t>Если регион решит вести эффективный контроль численности домашних собак и их иммунизационного статуса, возникнет необходимость создания процессов контроля – кто, что делает, как осуществляется контроль, куда заносить сведения о животных. </a:t>
            </a:r>
          </a:p>
          <a:p>
            <a:endParaRPr lang="ru-RU" dirty="0"/>
          </a:p>
        </p:txBody>
      </p:sp>
      <p:sp>
        <p:nvSpPr>
          <p:cNvPr id="4" name="Номер слайда 3"/>
          <p:cNvSpPr>
            <a:spLocks noGrp="1"/>
          </p:cNvSpPr>
          <p:nvPr>
            <p:ph type="sldNum" sz="quarter" idx="10"/>
          </p:nvPr>
        </p:nvSpPr>
        <p:spPr/>
        <p:txBody>
          <a:bodyPr/>
          <a:lstStyle/>
          <a:p>
            <a:fld id="{AA51049B-ABD9-498A-9E29-92FDA69F5B82}" type="slidenum">
              <a:rPr lang="ru-RU" smtClean="0"/>
              <a:t>19</a:t>
            </a:fld>
            <a:endParaRPr lang="ru-RU"/>
          </a:p>
        </p:txBody>
      </p:sp>
    </p:spTree>
    <p:extLst>
      <p:ext uri="{BB962C8B-B14F-4D97-AF65-F5344CB8AC3E}">
        <p14:creationId xmlns:p14="http://schemas.microsoft.com/office/powerpoint/2010/main" val="76750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C9A3C2E-5246-4CB6-BA49-8F01C7E21CB5}" type="datetimeFigureOut">
              <a:rPr lang="ru-RU" smtClean="0"/>
              <a:t>28.01.2019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A2B167-E2D8-4817-826A-1DDB78AEFDC3}" type="slidenum">
              <a:rPr lang="ru-RU" smtClean="0"/>
              <a:t>‹#›</a:t>
            </a:fld>
            <a:endParaRPr lang="ru-RU"/>
          </a:p>
        </p:txBody>
      </p:sp>
    </p:spTree>
    <p:extLst>
      <p:ext uri="{BB962C8B-B14F-4D97-AF65-F5344CB8AC3E}">
        <p14:creationId xmlns:p14="http://schemas.microsoft.com/office/powerpoint/2010/main" val="158761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9A3C2E-5246-4CB6-BA49-8F01C7E21CB5}" type="datetimeFigureOut">
              <a:rPr lang="ru-RU" smtClean="0"/>
              <a:t>28.01.2019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A2B167-E2D8-4817-826A-1DDB78AEFDC3}" type="slidenum">
              <a:rPr lang="ru-RU" smtClean="0"/>
              <a:t>‹#›</a:t>
            </a:fld>
            <a:endParaRPr lang="ru-RU"/>
          </a:p>
        </p:txBody>
      </p:sp>
    </p:spTree>
    <p:extLst>
      <p:ext uri="{BB962C8B-B14F-4D97-AF65-F5344CB8AC3E}">
        <p14:creationId xmlns:p14="http://schemas.microsoft.com/office/powerpoint/2010/main" val="245841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9A3C2E-5246-4CB6-BA49-8F01C7E21CB5}" type="datetimeFigureOut">
              <a:rPr lang="ru-RU" smtClean="0"/>
              <a:t>28.01.2019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A2B167-E2D8-4817-826A-1DDB78AEFDC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16060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9A3C2E-5246-4CB6-BA49-8F01C7E21CB5}" type="datetimeFigureOut">
              <a:rPr lang="ru-RU" smtClean="0"/>
              <a:t>28.01.2019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A2B167-E2D8-4817-826A-1DDB78AEFDC3}" type="slidenum">
              <a:rPr lang="ru-RU" smtClean="0"/>
              <a:t>‹#›</a:t>
            </a:fld>
            <a:endParaRPr lang="ru-RU"/>
          </a:p>
        </p:txBody>
      </p:sp>
    </p:spTree>
    <p:extLst>
      <p:ext uri="{BB962C8B-B14F-4D97-AF65-F5344CB8AC3E}">
        <p14:creationId xmlns:p14="http://schemas.microsoft.com/office/powerpoint/2010/main" val="3844452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9A3C2E-5246-4CB6-BA49-8F01C7E21CB5}" type="datetimeFigureOut">
              <a:rPr lang="ru-RU" smtClean="0"/>
              <a:t>28.01.2019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A2B167-E2D8-4817-826A-1DDB78AEFDC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2530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9A3C2E-5246-4CB6-BA49-8F01C7E21CB5}" type="datetimeFigureOut">
              <a:rPr lang="ru-RU" smtClean="0"/>
              <a:t>28.01.2019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A2B167-E2D8-4817-826A-1DDB78AEFDC3}" type="slidenum">
              <a:rPr lang="ru-RU" smtClean="0"/>
              <a:t>‹#›</a:t>
            </a:fld>
            <a:endParaRPr lang="ru-RU"/>
          </a:p>
        </p:txBody>
      </p:sp>
    </p:spTree>
    <p:extLst>
      <p:ext uri="{BB962C8B-B14F-4D97-AF65-F5344CB8AC3E}">
        <p14:creationId xmlns:p14="http://schemas.microsoft.com/office/powerpoint/2010/main" val="1289070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9A3C2E-5246-4CB6-BA49-8F01C7E21CB5}" type="datetimeFigureOut">
              <a:rPr lang="ru-RU" smtClean="0"/>
              <a:t>28.01.2019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A2B167-E2D8-4817-826A-1DDB78AEFDC3}" type="slidenum">
              <a:rPr lang="ru-RU" smtClean="0"/>
              <a:t>‹#›</a:t>
            </a:fld>
            <a:endParaRPr lang="ru-RU"/>
          </a:p>
        </p:txBody>
      </p:sp>
    </p:spTree>
    <p:extLst>
      <p:ext uri="{BB962C8B-B14F-4D97-AF65-F5344CB8AC3E}">
        <p14:creationId xmlns:p14="http://schemas.microsoft.com/office/powerpoint/2010/main" val="4172649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9A3C2E-5246-4CB6-BA49-8F01C7E21CB5}" type="datetimeFigureOut">
              <a:rPr lang="ru-RU" smtClean="0"/>
              <a:t>28.01.2019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A2B167-E2D8-4817-826A-1DDB78AEFDC3}" type="slidenum">
              <a:rPr lang="ru-RU" smtClean="0"/>
              <a:t>‹#›</a:t>
            </a:fld>
            <a:endParaRPr lang="ru-RU"/>
          </a:p>
        </p:txBody>
      </p:sp>
    </p:spTree>
    <p:extLst>
      <p:ext uri="{BB962C8B-B14F-4D97-AF65-F5344CB8AC3E}">
        <p14:creationId xmlns:p14="http://schemas.microsoft.com/office/powerpoint/2010/main" val="191636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9A3C2E-5246-4CB6-BA49-8F01C7E21CB5}" type="datetimeFigureOut">
              <a:rPr lang="ru-RU" smtClean="0"/>
              <a:t>28.01.2019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A2B167-E2D8-4817-826A-1DDB78AEFDC3}" type="slidenum">
              <a:rPr lang="ru-RU" smtClean="0"/>
              <a:t>‹#›</a:t>
            </a:fld>
            <a:endParaRPr lang="ru-RU"/>
          </a:p>
        </p:txBody>
      </p:sp>
    </p:spTree>
    <p:extLst>
      <p:ext uri="{BB962C8B-B14F-4D97-AF65-F5344CB8AC3E}">
        <p14:creationId xmlns:p14="http://schemas.microsoft.com/office/powerpoint/2010/main" val="42702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9A3C2E-5246-4CB6-BA49-8F01C7E21CB5}" type="datetimeFigureOut">
              <a:rPr lang="ru-RU" smtClean="0"/>
              <a:t>28.01.2019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A2B167-E2D8-4817-826A-1DDB78AEFDC3}" type="slidenum">
              <a:rPr lang="ru-RU" smtClean="0"/>
              <a:t>‹#›</a:t>
            </a:fld>
            <a:endParaRPr lang="ru-RU"/>
          </a:p>
        </p:txBody>
      </p:sp>
    </p:spTree>
    <p:extLst>
      <p:ext uri="{BB962C8B-B14F-4D97-AF65-F5344CB8AC3E}">
        <p14:creationId xmlns:p14="http://schemas.microsoft.com/office/powerpoint/2010/main" val="361982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C9A3C2E-5246-4CB6-BA49-8F01C7E21CB5}" type="datetimeFigureOut">
              <a:rPr lang="ru-RU" smtClean="0"/>
              <a:t>28.01.2019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2A2B167-E2D8-4817-826A-1DDB78AEFDC3}" type="slidenum">
              <a:rPr lang="ru-RU" smtClean="0"/>
              <a:t>‹#›</a:t>
            </a:fld>
            <a:endParaRPr lang="ru-RU"/>
          </a:p>
        </p:txBody>
      </p:sp>
    </p:spTree>
    <p:extLst>
      <p:ext uri="{BB962C8B-B14F-4D97-AF65-F5344CB8AC3E}">
        <p14:creationId xmlns:p14="http://schemas.microsoft.com/office/powerpoint/2010/main" val="110351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C9A3C2E-5246-4CB6-BA49-8F01C7E21CB5}" type="datetimeFigureOut">
              <a:rPr lang="ru-RU" smtClean="0"/>
              <a:t>28.01.2019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2A2B167-E2D8-4817-826A-1DDB78AEFDC3}" type="slidenum">
              <a:rPr lang="ru-RU" smtClean="0"/>
              <a:t>‹#›</a:t>
            </a:fld>
            <a:endParaRPr lang="ru-RU"/>
          </a:p>
        </p:txBody>
      </p:sp>
    </p:spTree>
    <p:extLst>
      <p:ext uri="{BB962C8B-B14F-4D97-AF65-F5344CB8AC3E}">
        <p14:creationId xmlns:p14="http://schemas.microsoft.com/office/powerpoint/2010/main" val="2940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C9A3C2E-5246-4CB6-BA49-8F01C7E21CB5}" type="datetimeFigureOut">
              <a:rPr lang="ru-RU" smtClean="0"/>
              <a:t>28.01.2019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2A2B167-E2D8-4817-826A-1DDB78AEFDC3}" type="slidenum">
              <a:rPr lang="ru-RU" smtClean="0"/>
              <a:t>‹#›</a:t>
            </a:fld>
            <a:endParaRPr lang="ru-RU"/>
          </a:p>
        </p:txBody>
      </p:sp>
    </p:spTree>
    <p:extLst>
      <p:ext uri="{BB962C8B-B14F-4D97-AF65-F5344CB8AC3E}">
        <p14:creationId xmlns:p14="http://schemas.microsoft.com/office/powerpoint/2010/main" val="402500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A3C2E-5246-4CB6-BA49-8F01C7E21CB5}" type="datetimeFigureOut">
              <a:rPr lang="ru-RU" smtClean="0"/>
              <a:t>28.01.2019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2A2B167-E2D8-4817-826A-1DDB78AEFDC3}" type="slidenum">
              <a:rPr lang="ru-RU" smtClean="0"/>
              <a:t>‹#›</a:t>
            </a:fld>
            <a:endParaRPr lang="ru-RU"/>
          </a:p>
        </p:txBody>
      </p:sp>
    </p:spTree>
    <p:extLst>
      <p:ext uri="{BB962C8B-B14F-4D97-AF65-F5344CB8AC3E}">
        <p14:creationId xmlns:p14="http://schemas.microsoft.com/office/powerpoint/2010/main" val="420771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9A3C2E-5246-4CB6-BA49-8F01C7E21CB5}" type="datetimeFigureOut">
              <a:rPr lang="ru-RU" smtClean="0"/>
              <a:t>28.01.2019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2A2B167-E2D8-4817-826A-1DDB78AEFDC3}" type="slidenum">
              <a:rPr lang="ru-RU" smtClean="0"/>
              <a:t>‹#›</a:t>
            </a:fld>
            <a:endParaRPr lang="ru-RU"/>
          </a:p>
        </p:txBody>
      </p:sp>
    </p:spTree>
    <p:extLst>
      <p:ext uri="{BB962C8B-B14F-4D97-AF65-F5344CB8AC3E}">
        <p14:creationId xmlns:p14="http://schemas.microsoft.com/office/powerpoint/2010/main" val="362480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2A2B167-E2D8-4817-826A-1DDB78AEFDC3}" type="slidenum">
              <a:rPr lang="ru-RU" smtClean="0"/>
              <a:t>‹#›</a:t>
            </a:fld>
            <a:endParaRPr lang="ru-RU"/>
          </a:p>
        </p:txBody>
      </p:sp>
      <p:sp>
        <p:nvSpPr>
          <p:cNvPr id="5" name="Date Placeholder 4"/>
          <p:cNvSpPr>
            <a:spLocks noGrp="1"/>
          </p:cNvSpPr>
          <p:nvPr>
            <p:ph type="dt" sz="half" idx="10"/>
          </p:nvPr>
        </p:nvSpPr>
        <p:spPr/>
        <p:txBody>
          <a:bodyPr/>
          <a:lstStyle/>
          <a:p>
            <a:fld id="{1C9A3C2E-5246-4CB6-BA49-8F01C7E21CB5}" type="datetimeFigureOut">
              <a:rPr lang="ru-RU" smtClean="0"/>
              <a:t>28.01.2019</a:t>
            </a:fld>
            <a:endParaRPr lang="ru-RU"/>
          </a:p>
        </p:txBody>
      </p:sp>
    </p:spTree>
    <p:extLst>
      <p:ext uri="{BB962C8B-B14F-4D97-AF65-F5344CB8AC3E}">
        <p14:creationId xmlns:p14="http://schemas.microsoft.com/office/powerpoint/2010/main" val="247851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9A3C2E-5246-4CB6-BA49-8F01C7E21CB5}" type="datetimeFigureOut">
              <a:rPr lang="ru-RU" smtClean="0"/>
              <a:t>28.01.2019</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2A2B167-E2D8-4817-826A-1DDB78AEFDC3}" type="slidenum">
              <a:rPr lang="ru-RU" smtClean="0"/>
              <a:t>‹#›</a:t>
            </a:fld>
            <a:endParaRPr lang="ru-RU"/>
          </a:p>
        </p:txBody>
      </p:sp>
    </p:spTree>
    <p:extLst>
      <p:ext uri="{BB962C8B-B14F-4D97-AF65-F5344CB8AC3E}">
        <p14:creationId xmlns:p14="http://schemas.microsoft.com/office/powerpoint/2010/main" val="356304658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839789"/>
            <a:ext cx="8596668" cy="1320800"/>
          </a:xfrm>
        </p:spPr>
        <p:txBody>
          <a:bodyPr>
            <a:normAutofit fontScale="90000"/>
          </a:bodyPr>
          <a:lstStyle/>
          <a:p>
            <a:r>
              <a:rPr lang="ru-RU" b="1" dirty="0" smtClean="0"/>
              <a:t>			</a:t>
            </a:r>
            <a:r>
              <a:rPr lang="ru-RU" sz="3100" b="1" dirty="0" smtClean="0">
                <a:solidFill>
                  <a:schemeClr val="accent2"/>
                </a:solidFill>
              </a:rPr>
              <a:t>ПРИНЦИП ЕДИНОГО ЗДОРОВЬЯ</a:t>
            </a:r>
            <a:r>
              <a:rPr lang="ru-RU" sz="3100" dirty="0" smtClean="0"/>
              <a:t/>
            </a:r>
            <a:br>
              <a:rPr lang="ru-RU" sz="3100" dirty="0" smtClean="0"/>
            </a:br>
            <a:r>
              <a:rPr lang="ru-RU" dirty="0" smtClean="0"/>
              <a:t>			</a:t>
            </a:r>
            <a:r>
              <a:rPr lang="ru-RU" sz="3100" dirty="0" smtClean="0"/>
              <a:t>ПРОГРАММА ЗАЩИТЫ НАСЕЛЕНИЯ</a:t>
            </a:r>
            <a:r>
              <a:rPr lang="ru-RU" dirty="0" smtClean="0"/>
              <a:t/>
            </a:r>
            <a:br>
              <a:rPr lang="ru-RU" dirty="0" smtClean="0"/>
            </a:br>
            <a:endParaRPr lang="ru-RU" dirty="0"/>
          </a:p>
        </p:txBody>
      </p:sp>
      <p:sp>
        <p:nvSpPr>
          <p:cNvPr id="3" name="Объект 2"/>
          <p:cNvSpPr>
            <a:spLocks noGrp="1"/>
          </p:cNvSpPr>
          <p:nvPr>
            <p:ph idx="1"/>
          </p:nvPr>
        </p:nvSpPr>
        <p:spPr>
          <a:xfrm>
            <a:off x="677334" y="2160590"/>
            <a:ext cx="8596668" cy="4329858"/>
          </a:xfrm>
        </p:spPr>
        <p:txBody>
          <a:bodyPr>
            <a:normAutofit/>
          </a:bodyPr>
          <a:lstStyle/>
          <a:p>
            <a:pPr marL="0" indent="0">
              <a:buNone/>
            </a:pPr>
            <a:r>
              <a:rPr lang="ru-RU" sz="2800" b="1" dirty="0" smtClean="0">
                <a:solidFill>
                  <a:srgbClr val="7030A0"/>
                </a:solidFill>
              </a:rPr>
              <a:t>ПОРЯДОК ОБРАЩЕНИЯ С ЖИВОТНЫМИ</a:t>
            </a:r>
          </a:p>
          <a:p>
            <a:pPr marL="0" indent="0">
              <a:buNone/>
            </a:pPr>
            <a:r>
              <a:rPr lang="ru-RU" sz="2800" b="1" dirty="0" smtClean="0">
                <a:solidFill>
                  <a:srgbClr val="7030A0"/>
                </a:solidFill>
              </a:rPr>
              <a:t>БЕЗ ВЛАДЕЛЬЦА</a:t>
            </a:r>
            <a:endParaRPr lang="ru-RU" sz="2800" b="1" dirty="0">
              <a:solidFill>
                <a:srgbClr val="7030A0"/>
              </a:solidFill>
            </a:endParaRPr>
          </a:p>
          <a:p>
            <a:pPr marL="0" indent="0">
              <a:buNone/>
            </a:pPr>
            <a:endParaRPr lang="ru-RU" sz="2800" b="1" dirty="0" smtClean="0">
              <a:solidFill>
                <a:srgbClr val="7030A0"/>
              </a:solidFill>
            </a:endParaRPr>
          </a:p>
          <a:p>
            <a:pPr marL="0" indent="0">
              <a:buNone/>
            </a:pPr>
            <a:r>
              <a:rPr lang="ru-RU" sz="2800" b="1" dirty="0" smtClean="0">
                <a:solidFill>
                  <a:srgbClr val="7030A0"/>
                </a:solidFill>
              </a:rPr>
              <a:t>ПРОТОКОЛ </a:t>
            </a:r>
            <a:r>
              <a:rPr lang="ru-RU" sz="2800" b="1" dirty="0">
                <a:solidFill>
                  <a:srgbClr val="7030A0"/>
                </a:solidFill>
              </a:rPr>
              <a:t>ОСВВ</a:t>
            </a:r>
          </a:p>
          <a:p>
            <a:r>
              <a:rPr lang="ru-RU" b="1" dirty="0" smtClean="0">
                <a:solidFill>
                  <a:srgbClr val="7030A0"/>
                </a:solidFill>
              </a:rPr>
              <a:t>ОТЛОВ </a:t>
            </a:r>
          </a:p>
          <a:p>
            <a:r>
              <a:rPr lang="ru-RU" b="1" dirty="0" smtClean="0">
                <a:solidFill>
                  <a:srgbClr val="7030A0"/>
                </a:solidFill>
              </a:rPr>
              <a:t>СТЕРИЛИЗАЦИЯ</a:t>
            </a:r>
          </a:p>
          <a:p>
            <a:r>
              <a:rPr lang="ru-RU" b="1" dirty="0" smtClean="0">
                <a:solidFill>
                  <a:srgbClr val="7030A0"/>
                </a:solidFill>
              </a:rPr>
              <a:t>ВАКЦИНАЦИЯ</a:t>
            </a:r>
          </a:p>
          <a:p>
            <a:r>
              <a:rPr lang="ru-RU" b="1" dirty="0" smtClean="0">
                <a:solidFill>
                  <a:srgbClr val="7030A0"/>
                </a:solidFill>
              </a:rPr>
              <a:t>ВЫБОРОЧНЫЙ ВОЗВРАТ</a:t>
            </a:r>
          </a:p>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1" y="3747248"/>
            <a:ext cx="4397202" cy="2743200"/>
          </a:xfrm>
          <a:prstGeom prst="rect">
            <a:avLst/>
          </a:prstGeom>
        </p:spPr>
      </p:pic>
    </p:spTree>
    <p:extLst>
      <p:ext uri="{BB962C8B-B14F-4D97-AF65-F5344CB8AC3E}">
        <p14:creationId xmlns:p14="http://schemas.microsoft.com/office/powerpoint/2010/main" val="2341028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4"/>
          <p:cNvPicPr>
            <a:picLocks noChangeAspect="1"/>
          </p:cNvPicPr>
          <p:nvPr/>
        </p:nvPicPr>
        <p:blipFill>
          <a:blip r:embed="rId2"/>
          <a:stretch>
            <a:fillRect/>
          </a:stretch>
        </p:blipFill>
        <p:spPr>
          <a:xfrm>
            <a:off x="279918" y="0"/>
            <a:ext cx="10823511" cy="6858000"/>
          </a:xfrm>
          <a:prstGeom prst="rect">
            <a:avLst/>
          </a:prstGeom>
        </p:spPr>
      </p:pic>
    </p:spTree>
    <p:extLst>
      <p:ext uri="{BB962C8B-B14F-4D97-AF65-F5344CB8AC3E}">
        <p14:creationId xmlns:p14="http://schemas.microsoft.com/office/powerpoint/2010/main" val="3155680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341" y="0"/>
            <a:ext cx="9131318" cy="6858000"/>
          </a:xfrm>
          <a:prstGeom prst="rect">
            <a:avLst/>
          </a:prstGeom>
        </p:spPr>
      </p:pic>
    </p:spTree>
    <p:extLst>
      <p:ext uri="{BB962C8B-B14F-4D97-AF65-F5344CB8AC3E}">
        <p14:creationId xmlns:p14="http://schemas.microsoft.com/office/powerpoint/2010/main" val="177735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971" y="0"/>
            <a:ext cx="9106058" cy="6858000"/>
          </a:xfrm>
          <a:prstGeom prst="rect">
            <a:avLst/>
          </a:prstGeom>
        </p:spPr>
      </p:pic>
    </p:spTree>
    <p:extLst>
      <p:ext uri="{BB962C8B-B14F-4D97-AF65-F5344CB8AC3E}">
        <p14:creationId xmlns:p14="http://schemas.microsoft.com/office/powerpoint/2010/main" val="1337813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692727"/>
            <a:ext cx="8596668" cy="1149927"/>
          </a:xfrm>
        </p:spPr>
        <p:txBody>
          <a:bodyPr>
            <a:normAutofit/>
          </a:bodyPr>
          <a:lstStyle/>
          <a:p>
            <a:r>
              <a:rPr lang="ru-RU" sz="3200" dirty="0" smtClean="0"/>
              <a:t>КРАТКО ОБ ОСВВ В ЗОНАХ РИСКА</a:t>
            </a:r>
            <a:br>
              <a:rPr lang="ru-RU" sz="3200" dirty="0" smtClean="0"/>
            </a:br>
            <a:endParaRPr lang="ru-RU" sz="3200" dirty="0"/>
          </a:p>
        </p:txBody>
      </p:sp>
      <p:sp>
        <p:nvSpPr>
          <p:cNvPr id="3" name="Текст 2"/>
          <p:cNvSpPr>
            <a:spLocks noGrp="1"/>
          </p:cNvSpPr>
          <p:nvPr>
            <p:ph type="body" idx="1"/>
          </p:nvPr>
        </p:nvSpPr>
        <p:spPr>
          <a:xfrm>
            <a:off x="677335" y="2549236"/>
            <a:ext cx="8596668" cy="3492126"/>
          </a:xfrm>
        </p:spPr>
        <p:txBody>
          <a:bodyPr>
            <a:normAutofit fontScale="25000" lnSpcReduction="20000"/>
          </a:bodyPr>
          <a:lstStyle/>
          <a:p>
            <a:pPr marL="285750" indent="-285750">
              <a:buFont typeface="Arial" panose="020B0604020202020204" pitchFamily="34" charset="0"/>
              <a:buChar char="•"/>
            </a:pPr>
            <a:r>
              <a:rPr lang="ru-RU" sz="7200" b="1" dirty="0" smtClean="0">
                <a:solidFill>
                  <a:schemeClr val="accent2">
                    <a:lumMod val="75000"/>
                  </a:schemeClr>
                </a:solidFill>
              </a:rPr>
              <a:t>ЗОНЫ РИСКА</a:t>
            </a:r>
          </a:p>
          <a:p>
            <a:pPr marL="285750" indent="-285750">
              <a:buFont typeface="Arial" panose="020B0604020202020204" pitchFamily="34" charset="0"/>
              <a:buChar char="•"/>
            </a:pPr>
            <a:r>
              <a:rPr lang="ru-RU" sz="6400" dirty="0" smtClean="0"/>
              <a:t>Обширные территории с типом застройки, не предусматривающим постоянное проживание людей, но требующие охраны: гаражные кооперативы, стройки, промышленные зоны, рынки, туристические базы, территории НИИ и др.</a:t>
            </a:r>
          </a:p>
          <a:p>
            <a:pPr marL="285750" indent="-285750">
              <a:buFont typeface="Arial" panose="020B0604020202020204" pitchFamily="34" charset="0"/>
              <a:buChar char="•"/>
            </a:pPr>
            <a:endParaRPr lang="ru-RU" sz="6400" b="1" dirty="0">
              <a:solidFill>
                <a:schemeClr val="accent4"/>
              </a:solidFill>
            </a:endParaRPr>
          </a:p>
          <a:p>
            <a:pPr marL="285750" indent="-285750">
              <a:buFont typeface="Arial" panose="020B0604020202020204" pitchFamily="34" charset="0"/>
              <a:buChar char="•"/>
            </a:pPr>
            <a:endParaRPr lang="ru-RU" sz="6400" b="1" dirty="0" smtClean="0">
              <a:solidFill>
                <a:schemeClr val="accent4"/>
              </a:solidFill>
            </a:endParaRPr>
          </a:p>
          <a:p>
            <a:pPr marL="285750" indent="-285750">
              <a:buFont typeface="Arial" panose="020B0604020202020204" pitchFamily="34" charset="0"/>
              <a:buChar char="•"/>
            </a:pPr>
            <a:r>
              <a:rPr lang="ru-RU" sz="7200" b="1" dirty="0" smtClean="0">
                <a:solidFill>
                  <a:schemeClr val="accent2">
                    <a:lumMod val="75000"/>
                  </a:schemeClr>
                </a:solidFill>
              </a:rPr>
              <a:t>ОСВВ В ЗОНАХ РИСКА</a:t>
            </a:r>
          </a:p>
          <a:p>
            <a:pPr marL="285750" indent="-285750">
              <a:buFont typeface="Arial" panose="020B0604020202020204" pitchFamily="34" charset="0"/>
              <a:buChar char="•"/>
            </a:pPr>
            <a:r>
              <a:rPr lang="ru-RU" sz="6400" dirty="0" smtClean="0"/>
              <a:t>Безвозвратный отлов агрессивных и больных животных</a:t>
            </a:r>
          </a:p>
          <a:p>
            <a:pPr marL="285750" indent="-285750">
              <a:buFont typeface="Arial" panose="020B0604020202020204" pitchFamily="34" charset="0"/>
              <a:buChar char="•"/>
            </a:pPr>
            <a:r>
              <a:rPr lang="ru-RU" sz="6400" dirty="0" smtClean="0"/>
              <a:t>Кастрация максимально возможного количества особей женского пола (желательно не менее 80%)</a:t>
            </a:r>
          </a:p>
          <a:p>
            <a:pPr marL="285750" indent="-285750">
              <a:buFont typeface="Arial" panose="020B0604020202020204" pitchFamily="34" charset="0"/>
              <a:buChar char="•"/>
            </a:pPr>
            <a:r>
              <a:rPr lang="ru-RU" sz="6400" dirty="0" smtClean="0"/>
              <a:t>Вакцинация от бешенства не менее 70% общего количества безнадзорных животных для создания стадного иммунитета</a:t>
            </a:r>
          </a:p>
          <a:p>
            <a:pPr marL="285750" indent="-285750">
              <a:buFont typeface="Arial" panose="020B0604020202020204" pitchFamily="34" charset="0"/>
              <a:buChar char="•"/>
            </a:pPr>
            <a:r>
              <a:rPr lang="ru-RU" sz="6400" dirty="0" smtClean="0"/>
              <a:t>Учет и визуальная маркировка животных, «обработанных» по ОСВВ и выпущенных обратно в среду обитания (</a:t>
            </a:r>
            <a:r>
              <a:rPr lang="ru-RU" sz="6400" dirty="0" err="1" smtClean="0"/>
              <a:t>чипирование</a:t>
            </a:r>
            <a:r>
              <a:rPr lang="ru-RU" sz="6400" dirty="0" smtClean="0"/>
              <a:t>, </a:t>
            </a:r>
            <a:r>
              <a:rPr lang="ru-RU" sz="6400" dirty="0" err="1" smtClean="0"/>
              <a:t>биркование</a:t>
            </a:r>
            <a:r>
              <a:rPr lang="ru-RU" sz="6400" dirty="0" smtClean="0"/>
              <a:t>, внесение в региональную базу данных с датами обработки и последующей информацией о ревакцинации)</a:t>
            </a:r>
          </a:p>
          <a:p>
            <a:pPr marL="285750" indent="-285750">
              <a:buFont typeface="Arial" panose="020B0604020202020204" pitchFamily="34" charset="0"/>
              <a:buChar char="•"/>
            </a:pPr>
            <a:endParaRPr lang="ru-RU" sz="5500" dirty="0" smtClean="0"/>
          </a:p>
          <a:p>
            <a:pPr marL="285750" indent="-285750">
              <a:buFont typeface="Arial" panose="020B0604020202020204" pitchFamily="34" charset="0"/>
              <a:buChar char="•"/>
            </a:pPr>
            <a:endParaRPr lang="ru-RU" sz="5500" dirty="0" smtClean="0"/>
          </a:p>
          <a:p>
            <a:pPr marL="285750" indent="-285750">
              <a:buFont typeface="Arial" panose="020B0604020202020204" pitchFamily="34" charset="0"/>
              <a:buChar char="•"/>
            </a:pPr>
            <a:endParaRPr lang="ru-RU" sz="5500" dirty="0" smtClean="0"/>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285917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extLst/>
          </p:nvPr>
        </p:nvGraphicFramePr>
        <p:xfrm>
          <a:off x="2071395" y="1362269"/>
          <a:ext cx="9330895" cy="4236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3436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435" y="197224"/>
            <a:ext cx="9000565" cy="6247864"/>
          </a:xfrm>
          <a:prstGeom prst="rect">
            <a:avLst/>
          </a:prstGeom>
        </p:spPr>
        <p:txBody>
          <a:bodyPr wrap="square">
            <a:spAutoFit/>
          </a:bodyPr>
          <a:lstStyle/>
          <a:p>
            <a:r>
              <a:rPr lang="ru-RU" sz="2800" b="1" dirty="0">
                <a:solidFill>
                  <a:schemeClr val="accent2">
                    <a:lumMod val="60000"/>
                    <a:lumOff val="40000"/>
                  </a:schemeClr>
                </a:solidFill>
              </a:rPr>
              <a:t>Неизбежное присутствие БС </a:t>
            </a:r>
            <a:endParaRPr lang="ru-RU" sz="2800" b="1" dirty="0" smtClean="0">
              <a:solidFill>
                <a:schemeClr val="accent2">
                  <a:lumMod val="60000"/>
                  <a:lumOff val="40000"/>
                </a:schemeClr>
              </a:solidFill>
            </a:endParaRPr>
          </a:p>
          <a:p>
            <a:r>
              <a:rPr lang="ru-RU" sz="2800" b="1" dirty="0" smtClean="0">
                <a:solidFill>
                  <a:schemeClr val="accent2">
                    <a:lumMod val="60000"/>
                    <a:lumOff val="40000"/>
                  </a:schemeClr>
                </a:solidFill>
              </a:rPr>
              <a:t>и </a:t>
            </a:r>
            <a:r>
              <a:rPr lang="ru-RU" sz="2800" b="1" dirty="0">
                <a:solidFill>
                  <a:schemeClr val="accent2">
                    <a:lumMod val="60000"/>
                    <a:lumOff val="40000"/>
                  </a:schemeClr>
                </a:solidFill>
              </a:rPr>
              <a:t>емкость среды обитания</a:t>
            </a:r>
          </a:p>
          <a:p>
            <a:r>
              <a:rPr lang="ru-RU" sz="2400" dirty="0"/>
              <a:t>Емкость среды обитания – максимальное количество животных, которых среда может поддерживать и обеспечивать пищей, укрытием, водой.</a:t>
            </a:r>
          </a:p>
          <a:p>
            <a:r>
              <a:rPr lang="ru-RU" sz="2400" dirty="0"/>
              <a:t>Постороннее воздействие на собак – уничтожение, отлов без возврата, вспышка заболеваний и т.п., </a:t>
            </a:r>
            <a:r>
              <a:rPr lang="ru-RU" sz="2400" b="1" dirty="0"/>
              <a:t>резко уменьшающее количество взрослых животных </a:t>
            </a:r>
            <a:r>
              <a:rPr lang="ru-RU" sz="2400" dirty="0"/>
              <a:t>в популяции, влечет за собой </a:t>
            </a:r>
            <a:r>
              <a:rPr lang="ru-RU" sz="2400" b="1" u="sng" dirty="0"/>
              <a:t>«демографический взрыв» </a:t>
            </a:r>
            <a:r>
              <a:rPr lang="ru-RU" sz="2400" dirty="0"/>
              <a:t>- рост количества щенков в помете, рост их выживаемости, приток животных из соседних районов, улучшение выживаемости недавно выброшенных собак.</a:t>
            </a:r>
          </a:p>
          <a:p>
            <a:r>
              <a:rPr lang="ru-RU" sz="2400" dirty="0"/>
              <a:t>Рост численности будет продолжаться, пока не достигнет показателя «емкости» данной среды обитания – т.е. пока среда не заполнится бездомными животными. </a:t>
            </a:r>
          </a:p>
          <a:p>
            <a:r>
              <a:rPr lang="ru-RU" sz="2400" dirty="0"/>
              <a:t>Данная ситуация называется «неизбежное присутствие БС»</a:t>
            </a:r>
          </a:p>
        </p:txBody>
      </p:sp>
    </p:spTree>
    <p:extLst>
      <p:ext uri="{BB962C8B-B14F-4D97-AF65-F5344CB8AC3E}">
        <p14:creationId xmlns:p14="http://schemas.microsoft.com/office/powerpoint/2010/main" val="652205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00062"/>
            <a:ext cx="10515600" cy="1325563"/>
          </a:xfrm>
        </p:spPr>
        <p:txBody>
          <a:bodyPr>
            <a:normAutofit/>
          </a:bodyPr>
          <a:lstStyle/>
          <a:p>
            <a:r>
              <a:rPr lang="ru-RU" sz="2400" dirty="0" smtClean="0">
                <a:solidFill>
                  <a:srgbClr val="000000"/>
                </a:solidFill>
                <a:latin typeface="Roboto"/>
                <a:ea typeface="Calibri" panose="020F0502020204030204" pitchFamily="34" charset="0"/>
                <a:cs typeface="Times New Roman" panose="02020603050405020304" pitchFamily="18" charset="0"/>
              </a:rPr>
              <a:t>КАКИЕ ОНИ – БЕЗДОМНЫЕ СОБАКИ </a:t>
            </a:r>
            <a:br>
              <a:rPr lang="ru-RU" sz="2400" dirty="0" smtClean="0">
                <a:solidFill>
                  <a:srgbClr val="000000"/>
                </a:solidFill>
                <a:latin typeface="Roboto"/>
                <a:ea typeface="Calibri" panose="020F0502020204030204" pitchFamily="34" charset="0"/>
                <a:cs typeface="Times New Roman" panose="02020603050405020304" pitchFamily="18" charset="0"/>
              </a:rPr>
            </a:br>
            <a:r>
              <a:rPr lang="ru-RU" sz="2400" dirty="0" smtClean="0">
                <a:solidFill>
                  <a:srgbClr val="000000"/>
                </a:solidFill>
                <a:latin typeface="Roboto"/>
                <a:ea typeface="Calibri" panose="020F0502020204030204" pitchFamily="34" charset="0"/>
                <a:cs typeface="Times New Roman" panose="02020603050405020304" pitchFamily="18" charset="0"/>
              </a:rPr>
              <a:t>Обычно выделяют 4 поведенческие группы.</a:t>
            </a:r>
            <a:endParaRPr lang="ru-RU" sz="2400" dirty="0"/>
          </a:p>
        </p:txBody>
      </p:sp>
      <p:graphicFrame>
        <p:nvGraphicFramePr>
          <p:cNvPr id="4" name="Объект 3"/>
          <p:cNvGraphicFramePr>
            <a:graphicFrameLocks noGrp="1"/>
          </p:cNvGraphicFramePr>
          <p:nvPr>
            <p:ph idx="1"/>
            <p:extLst/>
          </p:nvPr>
        </p:nvGraphicFramePr>
        <p:xfrm>
          <a:off x="677334" y="1551215"/>
          <a:ext cx="8596668" cy="5094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552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nvPr>
        </p:nvGraphicFramePr>
        <p:xfrm>
          <a:off x="457200" y="457200"/>
          <a:ext cx="9976758" cy="5910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657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A1106F-642D-4BC3-858E-B24F704DFCE0}"/>
              </a:ext>
            </a:extLst>
          </p:cNvPr>
          <p:cNvSpPr>
            <a:spLocks noGrp="1"/>
          </p:cNvSpPr>
          <p:nvPr>
            <p:ph type="title"/>
          </p:nvPr>
        </p:nvSpPr>
        <p:spPr>
          <a:xfrm>
            <a:off x="352840" y="-119269"/>
            <a:ext cx="10515600" cy="1325563"/>
          </a:xfrm>
        </p:spPr>
        <p:txBody>
          <a:bodyPr>
            <a:normAutofit/>
          </a:bodyPr>
          <a:lstStyle/>
          <a:p>
            <a:r>
              <a:rPr lang="ru-RU" sz="2800" dirty="0"/>
              <a:t>Методы вакцинации безнадзорных собак</a:t>
            </a:r>
          </a:p>
        </p:txBody>
      </p:sp>
      <p:graphicFrame>
        <p:nvGraphicFramePr>
          <p:cNvPr id="4" name="Таблица 3">
            <a:extLst>
              <a:ext uri="{FF2B5EF4-FFF2-40B4-BE49-F238E27FC236}">
                <a16:creationId xmlns:a16="http://schemas.microsoft.com/office/drawing/2014/main" id="{366966D0-7DAD-45A3-A258-D6F2BBE23F4B}"/>
              </a:ext>
            </a:extLst>
          </p:cNvPr>
          <p:cNvGraphicFramePr>
            <a:graphicFrameLocks noGrp="1"/>
          </p:cNvGraphicFramePr>
          <p:nvPr>
            <p:extLst>
              <p:ext uri="{D42A27DB-BD31-4B8C-83A1-F6EECF244321}">
                <p14:modId xmlns:p14="http://schemas.microsoft.com/office/powerpoint/2010/main" val="2300976322"/>
              </p:ext>
            </p:extLst>
          </p:nvPr>
        </p:nvGraphicFramePr>
        <p:xfrm>
          <a:off x="295033" y="3370449"/>
          <a:ext cx="11748052" cy="2499691"/>
        </p:xfrm>
        <a:graphic>
          <a:graphicData uri="http://schemas.openxmlformats.org/drawingml/2006/table">
            <a:tbl>
              <a:tblPr firstRow="1" bandRow="1">
                <a:tableStyleId>{21E4AEA4-8DFA-4A89-87EB-49C32662AFE0}</a:tableStyleId>
              </a:tblPr>
              <a:tblGrid>
                <a:gridCol w="2053998">
                  <a:extLst>
                    <a:ext uri="{9D8B030D-6E8A-4147-A177-3AD203B41FA5}">
                      <a16:colId xmlns:a16="http://schemas.microsoft.com/office/drawing/2014/main" val="803095565"/>
                    </a:ext>
                  </a:extLst>
                </a:gridCol>
                <a:gridCol w="3103932">
                  <a:extLst>
                    <a:ext uri="{9D8B030D-6E8A-4147-A177-3AD203B41FA5}">
                      <a16:colId xmlns:a16="http://schemas.microsoft.com/office/drawing/2014/main" val="122120690"/>
                    </a:ext>
                  </a:extLst>
                </a:gridCol>
                <a:gridCol w="3078449">
                  <a:extLst>
                    <a:ext uri="{9D8B030D-6E8A-4147-A177-3AD203B41FA5}">
                      <a16:colId xmlns:a16="http://schemas.microsoft.com/office/drawing/2014/main" val="3470238110"/>
                    </a:ext>
                  </a:extLst>
                </a:gridCol>
                <a:gridCol w="3511673">
                  <a:extLst>
                    <a:ext uri="{9D8B030D-6E8A-4147-A177-3AD203B41FA5}">
                      <a16:colId xmlns:a16="http://schemas.microsoft.com/office/drawing/2014/main" val="3371212879"/>
                    </a:ext>
                  </a:extLst>
                </a:gridCol>
              </a:tblGrid>
              <a:tr h="315928">
                <a:tc>
                  <a:txBody>
                    <a:bodyPr/>
                    <a:lstStyle/>
                    <a:p>
                      <a:r>
                        <a:rPr lang="ru-RU" sz="1200" dirty="0"/>
                        <a:t>Статус животного</a:t>
                      </a:r>
                    </a:p>
                  </a:txBody>
                  <a:tcPr/>
                </a:tc>
                <a:tc>
                  <a:txBody>
                    <a:bodyPr/>
                    <a:lstStyle/>
                    <a:p>
                      <a:r>
                        <a:rPr lang="ru-RU" sz="1200" dirty="0"/>
                        <a:t>Де факто хозяйские</a:t>
                      </a:r>
                    </a:p>
                  </a:txBody>
                  <a:tcPr/>
                </a:tc>
                <a:tc>
                  <a:txBody>
                    <a:bodyPr/>
                    <a:lstStyle/>
                    <a:p>
                      <a:r>
                        <a:rPr lang="ru-RU" sz="1200" dirty="0"/>
                        <a:t>Опекунские</a:t>
                      </a:r>
                    </a:p>
                  </a:txBody>
                  <a:tcPr/>
                </a:tc>
                <a:tc>
                  <a:txBody>
                    <a:bodyPr/>
                    <a:lstStyle/>
                    <a:p>
                      <a:r>
                        <a:rPr lang="ru-RU" sz="1200" dirty="0"/>
                        <a:t>Безнадзорные</a:t>
                      </a:r>
                    </a:p>
                  </a:txBody>
                  <a:tcPr/>
                </a:tc>
                <a:extLst>
                  <a:ext uri="{0D108BD9-81ED-4DB2-BD59-A6C34878D82A}">
                    <a16:rowId xmlns:a16="http://schemas.microsoft.com/office/drawing/2014/main" val="135826790"/>
                  </a:ext>
                </a:extLst>
              </a:tr>
              <a:tr h="914486">
                <a:tc>
                  <a:txBody>
                    <a:bodyPr/>
                    <a:lstStyle/>
                    <a:p>
                      <a:r>
                        <a:rPr lang="ru-RU" sz="1200" dirty="0"/>
                        <a:t>Места обитания</a:t>
                      </a:r>
                    </a:p>
                  </a:txBody>
                  <a:tcPr/>
                </a:tc>
                <a:tc>
                  <a:txBody>
                    <a:bodyPr/>
                    <a:lstStyle/>
                    <a:p>
                      <a:r>
                        <a:rPr lang="ru-RU" sz="1200" dirty="0"/>
                        <a:t>Гаражи, автобазы, стройки и </a:t>
                      </a:r>
                      <a:r>
                        <a:rPr lang="ru-RU" sz="1200" dirty="0" smtClean="0"/>
                        <a:t>прочее</a:t>
                      </a:r>
                      <a:endParaRPr lang="ru-RU" sz="1200" dirty="0"/>
                    </a:p>
                  </a:txBody>
                  <a:tcPr/>
                </a:tc>
                <a:tc>
                  <a:txBody>
                    <a:bodyPr/>
                    <a:lstStyle/>
                    <a:p>
                      <a:r>
                        <a:rPr lang="ru-RU" sz="1200" dirty="0"/>
                        <a:t>Безнадзорные </a:t>
                      </a:r>
                      <a:r>
                        <a:rPr lang="ru-RU" sz="1200" dirty="0" smtClean="0"/>
                        <a:t>животные, </a:t>
                      </a:r>
                      <a:r>
                        <a:rPr lang="ru-RU" sz="1200" dirty="0"/>
                        <a:t>имеющие постоянных опекунов, обеспечивающих </a:t>
                      </a:r>
                      <a:r>
                        <a:rPr lang="ru-RU" sz="1200" dirty="0" smtClean="0"/>
                        <a:t>едой, </a:t>
                      </a:r>
                      <a:r>
                        <a:rPr lang="ru-RU" sz="1200" dirty="0"/>
                        <a:t>минимальным </a:t>
                      </a:r>
                      <a:r>
                        <a:rPr lang="ru-RU" sz="1200" dirty="0" smtClean="0"/>
                        <a:t>контролем и ветеринарным уходом</a:t>
                      </a:r>
                      <a:endParaRPr lang="ru-RU" sz="1200" dirty="0"/>
                    </a:p>
                  </a:txBody>
                  <a:tcPr/>
                </a:tc>
                <a:tc>
                  <a:txBody>
                    <a:bodyPr/>
                    <a:lstStyle/>
                    <a:p>
                      <a:r>
                        <a:rPr lang="ru-RU" sz="1200" dirty="0"/>
                        <a:t>Животные не имеющие стабильных опекунов, живущие в лесных массивах, парках и </a:t>
                      </a:r>
                      <a:r>
                        <a:rPr lang="ru-RU" sz="1200" dirty="0" smtClean="0"/>
                        <a:t>др.</a:t>
                      </a:r>
                      <a:endParaRPr lang="ru-RU" sz="1200" dirty="0"/>
                    </a:p>
                  </a:txBody>
                  <a:tcPr/>
                </a:tc>
                <a:extLst>
                  <a:ext uri="{0D108BD9-81ED-4DB2-BD59-A6C34878D82A}">
                    <a16:rowId xmlns:a16="http://schemas.microsoft.com/office/drawing/2014/main" val="3363467706"/>
                  </a:ext>
                </a:extLst>
              </a:tr>
              <a:tr h="1269277">
                <a:tc>
                  <a:txBody>
                    <a:bodyPr/>
                    <a:lstStyle/>
                    <a:p>
                      <a:r>
                        <a:rPr lang="ru-RU" sz="1200" dirty="0"/>
                        <a:t>Метод повторной вакцинации</a:t>
                      </a:r>
                    </a:p>
                    <a:p>
                      <a:r>
                        <a:rPr lang="ru-RU" sz="1200" dirty="0"/>
                        <a:t>Доступ  к животным</a:t>
                      </a:r>
                    </a:p>
                    <a:p>
                      <a:r>
                        <a:rPr lang="ru-RU" sz="1200" dirty="0"/>
                        <a:t>Кто осуществляет вакцинацию</a:t>
                      </a:r>
                    </a:p>
                  </a:txBody>
                  <a:tcPr/>
                </a:tc>
                <a:tc>
                  <a:txBody>
                    <a:bodyPr/>
                    <a:lstStyle/>
                    <a:p>
                      <a:r>
                        <a:rPr lang="ru-RU" sz="1200" dirty="0"/>
                        <a:t>Парентерально</a:t>
                      </a:r>
                    </a:p>
                    <a:p>
                      <a:r>
                        <a:rPr lang="ru-RU" sz="1200" dirty="0"/>
                        <a:t>Доступ к животным через администрацию предприятий и местных служащих</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Вакцинация работниками ветслужб</a:t>
                      </a:r>
                    </a:p>
                    <a:p>
                      <a:endParaRPr lang="ru-RU" sz="1200" dirty="0"/>
                    </a:p>
                  </a:txBody>
                  <a:tcPr/>
                </a:tc>
                <a:tc>
                  <a:txBody>
                    <a:bodyPr/>
                    <a:lstStyle/>
                    <a:p>
                      <a:r>
                        <a:rPr lang="ru-RU" sz="1200" dirty="0"/>
                        <a:t>Парентерально</a:t>
                      </a:r>
                    </a:p>
                    <a:p>
                      <a:r>
                        <a:rPr lang="ru-RU" sz="1200" dirty="0"/>
                        <a:t>Доступ к животным через опекунов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Вакцинация работниками ветслужб</a:t>
                      </a:r>
                    </a:p>
                    <a:p>
                      <a:endParaRPr lang="ru-RU" sz="1200" dirty="0"/>
                    </a:p>
                  </a:txBody>
                  <a:tcPr/>
                </a:tc>
                <a:tc>
                  <a:txBody>
                    <a:bodyPr/>
                    <a:lstStyle/>
                    <a:p>
                      <a:r>
                        <a:rPr lang="ru-RU" sz="1200" dirty="0"/>
                        <a:t>Парентерально летающим шприцом</a:t>
                      </a:r>
                    </a:p>
                    <a:p>
                      <a:r>
                        <a:rPr lang="ru-RU" sz="1200" dirty="0"/>
                        <a:t>Вакцинация ловцами собак</a:t>
                      </a:r>
                    </a:p>
                    <a:p>
                      <a:r>
                        <a:rPr lang="ru-RU" sz="1200" dirty="0"/>
                        <a:t>Перорально (в случае сертификации вакцин рекомендованных ВОЗ)</a:t>
                      </a:r>
                    </a:p>
                    <a:p>
                      <a:r>
                        <a:rPr lang="ru-RU" sz="1200" dirty="0"/>
                        <a:t>Вакцинация работниками ветслужб</a:t>
                      </a:r>
                    </a:p>
                  </a:txBody>
                  <a:tcPr/>
                </a:tc>
                <a:extLst>
                  <a:ext uri="{0D108BD9-81ED-4DB2-BD59-A6C34878D82A}">
                    <a16:rowId xmlns:a16="http://schemas.microsoft.com/office/drawing/2014/main" val="1150407510"/>
                  </a:ext>
                </a:extLst>
              </a:tr>
            </a:tbl>
          </a:graphicData>
        </a:graphic>
      </p:graphicFrame>
      <p:sp>
        <p:nvSpPr>
          <p:cNvPr id="5" name="Прямоугольник 4">
            <a:extLst>
              <a:ext uri="{FF2B5EF4-FFF2-40B4-BE49-F238E27FC236}">
                <a16:creationId xmlns:a16="http://schemas.microsoft.com/office/drawing/2014/main" id="{CDA5584E-FFFD-46FD-9712-A99E9E16AC38}"/>
              </a:ext>
            </a:extLst>
          </p:cNvPr>
          <p:cNvSpPr/>
          <p:nvPr/>
        </p:nvSpPr>
        <p:spPr>
          <a:xfrm>
            <a:off x="408332" y="941914"/>
            <a:ext cx="11375336" cy="2031325"/>
          </a:xfrm>
          <a:prstGeom prst="rect">
            <a:avLst/>
          </a:prstGeom>
        </p:spPr>
        <p:txBody>
          <a:bodyPr wrap="square">
            <a:spAutoFit/>
          </a:bodyPr>
          <a:lstStyle/>
          <a:p>
            <a:pPr marL="742950" lvl="1" indent="-285750">
              <a:buFont typeface="Arial" panose="020B0604020202020204" pitchFamily="34" charset="0"/>
              <a:buChar char="•"/>
            </a:pPr>
            <a:r>
              <a:rPr lang="ru-RU" dirty="0"/>
              <a:t>Парентерально – разовое введение вакцин одобренных ВОЗ (желательно чтобы вакцина обеспечивала иммунный ответ до 3 лет)</a:t>
            </a:r>
          </a:p>
          <a:p>
            <a:pPr marL="742950" lvl="1" indent="-285750">
              <a:buFont typeface="Arial" panose="020B0604020202020204" pitchFamily="34" charset="0"/>
              <a:buChar char="•"/>
            </a:pPr>
            <a:r>
              <a:rPr lang="ru-RU" dirty="0"/>
              <a:t>Парентерально с помощью летающих шприцов </a:t>
            </a:r>
          </a:p>
          <a:p>
            <a:pPr marL="742950" lvl="1" indent="-285750">
              <a:buFont typeface="Arial" panose="020B0604020202020204" pitchFamily="34" charset="0"/>
              <a:buChar char="•"/>
            </a:pPr>
            <a:r>
              <a:rPr lang="ru-RU" dirty="0"/>
              <a:t>Перорально – ВОЗ протестировало и одобрило ряд вакцин для применения в собаках. Вакцины обладают низкой вирулентностью для других видов животных и не выделяются со слюной после попадания вакцины в организм животного. Не сертифицированы в РФ. ВОЗ имеет методичку по способам пероральной вакцинации собак.</a:t>
            </a:r>
          </a:p>
        </p:txBody>
      </p:sp>
    </p:spTree>
    <p:extLst>
      <p:ext uri="{BB962C8B-B14F-4D97-AF65-F5344CB8AC3E}">
        <p14:creationId xmlns:p14="http://schemas.microsoft.com/office/powerpoint/2010/main" val="3540431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60FADE-F849-45C4-9B18-0E1BE4DFAA06}"/>
              </a:ext>
            </a:extLst>
          </p:cNvPr>
          <p:cNvSpPr>
            <a:spLocks noGrp="1"/>
          </p:cNvSpPr>
          <p:nvPr>
            <p:ph type="title"/>
          </p:nvPr>
        </p:nvSpPr>
        <p:spPr>
          <a:xfrm>
            <a:off x="619253" y="-84083"/>
            <a:ext cx="10515600" cy="943065"/>
          </a:xfrm>
        </p:spPr>
        <p:txBody>
          <a:bodyPr>
            <a:normAutofit/>
          </a:bodyPr>
          <a:lstStyle/>
          <a:p>
            <a:r>
              <a:rPr lang="ru-RU" sz="2800" dirty="0"/>
              <a:t>Бешенство и домашние </a:t>
            </a:r>
            <a:r>
              <a:rPr lang="ru-RU" sz="2800" dirty="0" smtClean="0"/>
              <a:t>собаки</a:t>
            </a:r>
            <a:endParaRPr lang="ru-RU" sz="2800" dirty="0"/>
          </a:p>
        </p:txBody>
      </p:sp>
      <p:graphicFrame>
        <p:nvGraphicFramePr>
          <p:cNvPr id="4" name="Таблица 3">
            <a:extLst>
              <a:ext uri="{FF2B5EF4-FFF2-40B4-BE49-F238E27FC236}">
                <a16:creationId xmlns:a16="http://schemas.microsoft.com/office/drawing/2014/main" id="{9558A988-5C8A-4A21-8775-B6DEF36F46B5}"/>
              </a:ext>
            </a:extLst>
          </p:cNvPr>
          <p:cNvGraphicFramePr>
            <a:graphicFrameLocks noGrp="1"/>
          </p:cNvGraphicFramePr>
          <p:nvPr>
            <p:extLst>
              <p:ext uri="{D42A27DB-BD31-4B8C-83A1-F6EECF244321}">
                <p14:modId xmlns:p14="http://schemas.microsoft.com/office/powerpoint/2010/main" val="266560502"/>
              </p:ext>
            </p:extLst>
          </p:nvPr>
        </p:nvGraphicFramePr>
        <p:xfrm>
          <a:off x="646113" y="1385081"/>
          <a:ext cx="11364912" cy="5394960"/>
        </p:xfrm>
        <a:graphic>
          <a:graphicData uri="http://schemas.openxmlformats.org/drawingml/2006/table">
            <a:tbl>
              <a:tblPr firstRow="1" bandRow="1">
                <a:tableStyleId>{21E4AEA4-8DFA-4A89-87EB-49C32662AFE0}</a:tableStyleId>
              </a:tblPr>
              <a:tblGrid>
                <a:gridCol w="1634632">
                  <a:extLst>
                    <a:ext uri="{9D8B030D-6E8A-4147-A177-3AD203B41FA5}">
                      <a16:colId xmlns:a16="http://schemas.microsoft.com/office/drawing/2014/main" val="1520177391"/>
                    </a:ext>
                  </a:extLst>
                </a:gridCol>
                <a:gridCol w="6342993">
                  <a:extLst>
                    <a:ext uri="{9D8B030D-6E8A-4147-A177-3AD203B41FA5}">
                      <a16:colId xmlns:a16="http://schemas.microsoft.com/office/drawing/2014/main" val="4022046642"/>
                    </a:ext>
                  </a:extLst>
                </a:gridCol>
                <a:gridCol w="3387287">
                  <a:extLst>
                    <a:ext uri="{9D8B030D-6E8A-4147-A177-3AD203B41FA5}">
                      <a16:colId xmlns:a16="http://schemas.microsoft.com/office/drawing/2014/main" val="3430633261"/>
                    </a:ext>
                  </a:extLst>
                </a:gridCol>
              </a:tblGrid>
              <a:tr h="487730">
                <a:tc>
                  <a:txBody>
                    <a:bodyPr/>
                    <a:lstStyle/>
                    <a:p>
                      <a:r>
                        <a:rPr lang="ru-RU" sz="1400" dirty="0"/>
                        <a:t>Обозначение проблемы</a:t>
                      </a:r>
                    </a:p>
                  </a:txBody>
                  <a:tcPr/>
                </a:tc>
                <a:tc>
                  <a:txBody>
                    <a:bodyPr/>
                    <a:lstStyle/>
                    <a:p>
                      <a:r>
                        <a:rPr lang="ru-RU" sz="1400" dirty="0"/>
                        <a:t>Описание проблемы</a:t>
                      </a:r>
                    </a:p>
                  </a:txBody>
                  <a:tcPr/>
                </a:tc>
                <a:tc>
                  <a:txBody>
                    <a:bodyPr/>
                    <a:lstStyle/>
                    <a:p>
                      <a:r>
                        <a:rPr lang="ru-RU" sz="1400" dirty="0"/>
                        <a:t>Пути решения проблемы</a:t>
                      </a:r>
                    </a:p>
                  </a:txBody>
                  <a:tcPr/>
                </a:tc>
                <a:extLst>
                  <a:ext uri="{0D108BD9-81ED-4DB2-BD59-A6C34878D82A}">
                    <a16:rowId xmlns:a16="http://schemas.microsoft.com/office/drawing/2014/main" val="836851619"/>
                  </a:ext>
                </a:extLst>
              </a:tr>
              <a:tr h="1291049">
                <a:tc>
                  <a:txBody>
                    <a:bodyPr/>
                    <a:lstStyle/>
                    <a:p>
                      <a:r>
                        <a:rPr lang="ru-RU" sz="1400" dirty="0"/>
                        <a:t>Низкая готовность населения</a:t>
                      </a:r>
                    </a:p>
                  </a:txBody>
                  <a:tcPr/>
                </a:tc>
                <a:tc>
                  <a:txBody>
                    <a:bodyPr/>
                    <a:lstStyle/>
                    <a:p>
                      <a:pPr marL="171450" indent="-171450">
                        <a:buFont typeface="Arial" panose="020B0604020202020204" pitchFamily="34" charset="0"/>
                        <a:buChar char="•"/>
                      </a:pPr>
                      <a:r>
                        <a:rPr lang="ru-RU" sz="1400" dirty="0"/>
                        <a:t>Население не понимает зачем и как правильно проводить вакцинацию домашних собак, уклоняется от вакцинации. </a:t>
                      </a:r>
                    </a:p>
                    <a:p>
                      <a:endParaRPr lang="ru-RU" sz="1400" dirty="0"/>
                    </a:p>
                  </a:txBody>
                  <a:tcPr/>
                </a:tc>
                <a:tc>
                  <a:txBody>
                    <a:bodyPr/>
                    <a:lstStyle/>
                    <a:p>
                      <a:pPr marL="171450" indent="-171450">
                        <a:buFont typeface="Arial" panose="020B0604020202020204" pitchFamily="34" charset="0"/>
                        <a:buChar char="•"/>
                      </a:pPr>
                      <a:r>
                        <a:rPr lang="ru-RU" sz="1400" dirty="0"/>
                        <a:t>Кампании по разъяснению необходимости правильной вакцинации собак (и других домашних животных)</a:t>
                      </a:r>
                    </a:p>
                    <a:p>
                      <a:pPr marL="171450" indent="-171450">
                        <a:buFont typeface="Arial" panose="020B0604020202020204" pitchFamily="34" charset="0"/>
                        <a:buChar char="•"/>
                      </a:pPr>
                      <a:r>
                        <a:rPr lang="ru-RU" sz="1400" dirty="0"/>
                        <a:t>Штрафы за уклонение от вакцинации</a:t>
                      </a:r>
                    </a:p>
                  </a:txBody>
                  <a:tcPr/>
                </a:tc>
                <a:extLst>
                  <a:ext uri="{0D108BD9-81ED-4DB2-BD59-A6C34878D82A}">
                    <a16:rowId xmlns:a16="http://schemas.microsoft.com/office/drawing/2014/main" val="3776108131"/>
                  </a:ext>
                </a:extLst>
              </a:tr>
              <a:tr h="3500178">
                <a:tc>
                  <a:txBody>
                    <a:bodyPr/>
                    <a:lstStyle/>
                    <a:p>
                      <a:r>
                        <a:rPr lang="ru-RU" sz="1400" dirty="0"/>
                        <a:t>Низкая эффективность ветеринарного надзора</a:t>
                      </a:r>
                    </a:p>
                  </a:txBody>
                  <a:tcPr/>
                </a:tc>
                <a:tc>
                  <a:txBody>
                    <a:bodyPr/>
                    <a:lstStyle/>
                    <a:p>
                      <a:pPr marL="171450" indent="-171450">
                        <a:buFont typeface="Arial" panose="020B0604020202020204" pitchFamily="34" charset="0"/>
                        <a:buChar char="•"/>
                      </a:pPr>
                      <a:r>
                        <a:rPr lang="ru-RU" sz="1400" dirty="0"/>
                        <a:t>Отсутствие сведений о количестве домашних собак, как следствие отсутствия обязательной регистрации собак. Регистрация собак не ведется т.к. не ясно соответствует ли положение об обязательной регистрации законодательной базе РФ, кто и как должен взять на себя реализацию регистрации собак. Неясно какова рабочая схема регистрации. </a:t>
                      </a:r>
                    </a:p>
                    <a:p>
                      <a:pPr marL="171450" indent="-171450">
                        <a:buFont typeface="Arial" panose="020B0604020202020204" pitchFamily="34" charset="0"/>
                        <a:buChar char="•"/>
                      </a:pPr>
                      <a:r>
                        <a:rPr lang="ru-RU" sz="1400" dirty="0"/>
                        <a:t>Неисполнение населением </a:t>
                      </a:r>
                      <a:r>
                        <a:rPr lang="ru-RU" sz="1400" kern="1200" dirty="0">
                          <a:effectLst/>
                        </a:rPr>
                        <a:t>Санитарных правил СП 3.1.096-96, Ветеринарных правил </a:t>
                      </a:r>
                      <a:r>
                        <a:rPr lang="ru-RU" sz="1400" kern="1200" dirty="0" err="1">
                          <a:effectLst/>
                        </a:rPr>
                        <a:t>ВП</a:t>
                      </a:r>
                      <a:r>
                        <a:rPr lang="ru-RU" sz="1400" kern="1200" dirty="0">
                          <a:effectLst/>
                        </a:rPr>
                        <a:t> 13.3.1103-96</a:t>
                      </a:r>
                    </a:p>
                    <a:p>
                      <a:pPr marL="742950" lvl="1" indent="-285750">
                        <a:buFont typeface="Arial" panose="020B0604020202020204" pitchFamily="34" charset="0"/>
                        <a:buChar char="•"/>
                      </a:pPr>
                      <a:r>
                        <a:rPr lang="ru-RU" sz="1400" kern="1200" dirty="0">
                          <a:effectLst/>
                        </a:rPr>
                        <a:t>доставлять принадлежащих им собак и кошек в сроки, устанавливаемые местной администрацией по представлению главного государственного ветеринарного инспектора района (города), в ветеринарные </a:t>
                      </a:r>
                      <a:r>
                        <a:rPr lang="ru-RU" sz="1400" kern="1200" dirty="0" smtClean="0">
                          <a:effectLst/>
                        </a:rPr>
                        <a:t>лечебно-профилактические </a:t>
                      </a:r>
                      <a:r>
                        <a:rPr lang="ru-RU" sz="1400" kern="1200" dirty="0">
                          <a:effectLst/>
                        </a:rPr>
                        <a:t>учреждения для осмотра, диагностических исследований и предохранительных прививок антирабической вакцины;</a:t>
                      </a:r>
                    </a:p>
                    <a:p>
                      <a:pPr marL="742950" lvl="1" indent="-285750">
                        <a:buFont typeface="Arial" panose="020B0604020202020204" pitchFamily="34" charset="0"/>
                        <a:buChar char="•"/>
                      </a:pPr>
                      <a:r>
                        <a:rPr lang="ru-RU" sz="1400" kern="1200" dirty="0">
                          <a:effectLst/>
                        </a:rPr>
                        <a:t>регистрировать принадлежащих им собак в порядке, устанавливаемом местной </a:t>
                      </a:r>
                      <a:r>
                        <a:rPr lang="ru-RU" sz="1400" kern="1200" dirty="0" smtClean="0">
                          <a:effectLst/>
                        </a:rPr>
                        <a:t>администрацией</a:t>
                      </a:r>
                      <a:endParaRPr lang="ru-RU" sz="1400" kern="1200" dirty="0">
                        <a:effectLs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Работа на региональном уровне по существующим правилам: исполнение </a:t>
                      </a:r>
                      <a:r>
                        <a:rPr lang="ru-RU" sz="1400" kern="1200" dirty="0">
                          <a:effectLst/>
                        </a:rPr>
                        <a:t>Санитарных правил СП 3.1.096-96, Ветеринарных правил </a:t>
                      </a:r>
                      <a:r>
                        <a:rPr lang="ru-RU" sz="1400" kern="1200" dirty="0" err="1">
                          <a:effectLst/>
                        </a:rPr>
                        <a:t>ВП</a:t>
                      </a:r>
                      <a:r>
                        <a:rPr lang="ru-RU" sz="1400" kern="1200" dirty="0">
                          <a:effectLst/>
                        </a:rPr>
                        <a:t> 13.3.1103-96, часть 4</a:t>
                      </a:r>
                    </a:p>
                    <a:p>
                      <a:pPr marL="285750" indent="-285750">
                        <a:buFont typeface="Arial" panose="020B0604020202020204" pitchFamily="34" charset="0"/>
                        <a:buChar char="•"/>
                      </a:pPr>
                      <a:r>
                        <a:rPr lang="ru-RU" sz="1400" dirty="0"/>
                        <a:t>Содействие в принятии федерального законодательства, включающего обязательную регистрацию собак и вакцинацию их от бешенства</a:t>
                      </a:r>
                    </a:p>
                    <a:p>
                      <a:pPr marL="285750" indent="-285750">
                        <a:buFont typeface="Arial" panose="020B0604020202020204" pitchFamily="34" charset="0"/>
                        <a:buChar char="•"/>
                      </a:pPr>
                      <a:r>
                        <a:rPr lang="ru-RU" sz="1400" kern="1200" dirty="0">
                          <a:effectLst/>
                        </a:rPr>
                        <a:t>Разработка </a:t>
                      </a:r>
                      <a:r>
                        <a:rPr lang="ru-RU" sz="1400" kern="1200" dirty="0" smtClean="0">
                          <a:effectLst/>
                        </a:rPr>
                        <a:t>схемы </a:t>
                      </a:r>
                      <a:r>
                        <a:rPr lang="ru-RU" sz="1400" kern="1200" dirty="0">
                          <a:effectLst/>
                        </a:rPr>
                        <a:t>регистрации домашних собак и создание базы данных для учета прохождения обязательной вакцинации.</a:t>
                      </a:r>
                      <a:endParaRPr lang="ru-RU" sz="1400" b="0" i="0" kern="1200" dirty="0">
                        <a:solidFill>
                          <a:schemeClr val="dk1"/>
                        </a:solidFill>
                        <a:effectLst/>
                        <a:latin typeface="+mn-lt"/>
                        <a:ea typeface="+mn-ea"/>
                        <a:cs typeface="+mn-cs"/>
                      </a:endParaRPr>
                    </a:p>
                  </a:txBody>
                  <a:tcPr/>
                </a:tc>
                <a:extLst>
                  <a:ext uri="{0D108BD9-81ED-4DB2-BD59-A6C34878D82A}">
                    <a16:rowId xmlns:a16="http://schemas.microsoft.com/office/drawing/2014/main" val="1678631830"/>
                  </a:ext>
                </a:extLst>
              </a:tr>
            </a:tbl>
          </a:graphicData>
        </a:graphic>
      </p:graphicFrame>
      <p:sp>
        <p:nvSpPr>
          <p:cNvPr id="6" name="Прямоугольник 5">
            <a:extLst>
              <a:ext uri="{FF2B5EF4-FFF2-40B4-BE49-F238E27FC236}">
                <a16:creationId xmlns:a16="http://schemas.microsoft.com/office/drawing/2014/main" id="{9933D4E5-D930-482B-B867-2F590BC77175}"/>
              </a:ext>
            </a:extLst>
          </p:cNvPr>
          <p:cNvSpPr/>
          <p:nvPr/>
        </p:nvSpPr>
        <p:spPr>
          <a:xfrm>
            <a:off x="619253" y="1015748"/>
            <a:ext cx="5375895" cy="369332"/>
          </a:xfrm>
          <a:prstGeom prst="rect">
            <a:avLst/>
          </a:prstGeom>
        </p:spPr>
        <p:txBody>
          <a:bodyPr wrap="none">
            <a:spAutoFit/>
          </a:bodyPr>
          <a:lstStyle/>
          <a:p>
            <a:r>
              <a:rPr lang="ru-RU" dirty="0"/>
              <a:t>Цель – вакцинация 80% популяции домашних собак </a:t>
            </a:r>
          </a:p>
        </p:txBody>
      </p:sp>
    </p:spTree>
    <p:extLst>
      <p:ext uri="{BB962C8B-B14F-4D97-AF65-F5344CB8AC3E}">
        <p14:creationId xmlns:p14="http://schemas.microsoft.com/office/powerpoint/2010/main" val="1754143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461240" cy="6858000"/>
          </a:xfrm>
          <a:prstGeom prst="rect">
            <a:avLst/>
          </a:prstGeom>
        </p:spPr>
      </p:pic>
    </p:spTree>
    <p:extLst>
      <p:ext uri="{BB962C8B-B14F-4D97-AF65-F5344CB8AC3E}">
        <p14:creationId xmlns:p14="http://schemas.microsoft.com/office/powerpoint/2010/main" val="1892557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Схема 20"/>
          <p:cNvGraphicFramePr/>
          <p:nvPr>
            <p:extLst/>
          </p:nvPr>
        </p:nvGraphicFramePr>
        <p:xfrm>
          <a:off x="464457" y="667657"/>
          <a:ext cx="10638971" cy="8217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8235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94382E-A54D-4806-9F26-5DD070C64EFF}"/>
              </a:ext>
            </a:extLst>
          </p:cNvPr>
          <p:cNvSpPr>
            <a:spLocks noGrp="1"/>
          </p:cNvSpPr>
          <p:nvPr>
            <p:ph type="title"/>
          </p:nvPr>
        </p:nvSpPr>
        <p:spPr>
          <a:xfrm>
            <a:off x="174309" y="302407"/>
            <a:ext cx="10515600" cy="1325563"/>
          </a:xfrm>
        </p:spPr>
        <p:txBody>
          <a:bodyPr>
            <a:noAutofit/>
          </a:bodyPr>
          <a:lstStyle/>
          <a:p>
            <a:r>
              <a:rPr lang="ru-RU" sz="2800" dirty="0">
                <a:latin typeface="+mn-lt"/>
              </a:rPr>
              <a:t>Бешенство и безнадзорные собаки. Принцип единого здоровья «</a:t>
            </a:r>
            <a:r>
              <a:rPr lang="en-US" sz="2800" dirty="0">
                <a:latin typeface="+mn-lt"/>
              </a:rPr>
              <a:t>One Health Approach</a:t>
            </a:r>
            <a:r>
              <a:rPr lang="ru-RU" sz="2800" dirty="0">
                <a:latin typeface="+mn-lt"/>
              </a:rPr>
              <a:t>» (1</a:t>
            </a:r>
            <a:r>
              <a:rPr lang="en-US" sz="2800" dirty="0">
                <a:latin typeface="+mn-lt"/>
              </a:rPr>
              <a:t>)</a:t>
            </a:r>
            <a:r>
              <a:rPr lang="ru-RU" sz="2800" dirty="0">
                <a:latin typeface="+mn-lt"/>
              </a:rPr>
              <a:t> </a:t>
            </a:r>
            <a:br>
              <a:rPr lang="ru-RU" sz="2800" dirty="0">
                <a:latin typeface="+mn-lt"/>
              </a:rPr>
            </a:br>
            <a:endParaRPr lang="ru-RU" sz="2800" dirty="0">
              <a:latin typeface="+mn-lt"/>
            </a:endParaRPr>
          </a:p>
        </p:txBody>
      </p:sp>
      <p:sp>
        <p:nvSpPr>
          <p:cNvPr id="5" name="Прямоугольник 4">
            <a:extLst>
              <a:ext uri="{FF2B5EF4-FFF2-40B4-BE49-F238E27FC236}">
                <a16:creationId xmlns:a16="http://schemas.microsoft.com/office/drawing/2014/main" id="{62F61524-8AB8-4EFE-A914-058EFD2D43FB}"/>
              </a:ext>
            </a:extLst>
          </p:cNvPr>
          <p:cNvSpPr/>
          <p:nvPr/>
        </p:nvSpPr>
        <p:spPr>
          <a:xfrm>
            <a:off x="1063354" y="1471221"/>
            <a:ext cx="45719" cy="5029200"/>
          </a:xfrm>
          <a:prstGeom prst="rect">
            <a:avLst/>
          </a:prstGeom>
          <a:solidFill>
            <a:srgbClr val="623E35"/>
          </a:solidFill>
          <a:ln>
            <a:solidFill>
              <a:srgbClr val="62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7" name="Овал 6">
            <a:extLst>
              <a:ext uri="{FF2B5EF4-FFF2-40B4-BE49-F238E27FC236}">
                <a16:creationId xmlns:a16="http://schemas.microsoft.com/office/drawing/2014/main" id="{266EB7D6-0661-48E2-86AC-04D8DC8B1181}"/>
              </a:ext>
            </a:extLst>
          </p:cNvPr>
          <p:cNvSpPr/>
          <p:nvPr/>
        </p:nvSpPr>
        <p:spPr>
          <a:xfrm>
            <a:off x="982697" y="1409013"/>
            <a:ext cx="207033" cy="207033"/>
          </a:xfrm>
          <a:prstGeom prst="ellipse">
            <a:avLst/>
          </a:prstGeom>
          <a:solidFill>
            <a:srgbClr val="623E35"/>
          </a:solidFill>
          <a:ln>
            <a:solidFill>
              <a:srgbClr val="62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8" name="Овал 7">
            <a:extLst>
              <a:ext uri="{FF2B5EF4-FFF2-40B4-BE49-F238E27FC236}">
                <a16:creationId xmlns:a16="http://schemas.microsoft.com/office/drawing/2014/main" id="{5D988E1F-692D-41FC-82F7-F4F3C3CF37AB}"/>
              </a:ext>
            </a:extLst>
          </p:cNvPr>
          <p:cNvSpPr/>
          <p:nvPr/>
        </p:nvSpPr>
        <p:spPr>
          <a:xfrm>
            <a:off x="982697" y="2136349"/>
            <a:ext cx="207033" cy="207033"/>
          </a:xfrm>
          <a:prstGeom prst="ellipse">
            <a:avLst/>
          </a:prstGeom>
          <a:solidFill>
            <a:srgbClr val="623E35"/>
          </a:solidFill>
          <a:ln>
            <a:solidFill>
              <a:srgbClr val="62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12" name="Прямоугольник 11">
            <a:extLst>
              <a:ext uri="{FF2B5EF4-FFF2-40B4-BE49-F238E27FC236}">
                <a16:creationId xmlns:a16="http://schemas.microsoft.com/office/drawing/2014/main" id="{A195AA37-EA1F-491C-85B5-DB4249FEFED9}"/>
              </a:ext>
            </a:extLst>
          </p:cNvPr>
          <p:cNvSpPr/>
          <p:nvPr/>
        </p:nvSpPr>
        <p:spPr>
          <a:xfrm>
            <a:off x="1264208" y="1436993"/>
            <a:ext cx="10220606" cy="523220"/>
          </a:xfrm>
          <a:prstGeom prst="rect">
            <a:avLst/>
          </a:prstGeom>
        </p:spPr>
        <p:txBody>
          <a:bodyPr wrap="square">
            <a:spAutoFit/>
          </a:bodyPr>
          <a:lstStyle/>
          <a:p>
            <a:r>
              <a:rPr lang="ru-RU" sz="1400" dirty="0">
                <a:ea typeface="Calibri" panose="020F0502020204030204" pitchFamily="34" charset="0"/>
              </a:rPr>
              <a:t>ВОЗ провела раунд консультаций под названием «Консультации ВОЗ на тему экологии собак и контроля бешенства». Вывод – массовое уничтожение собак не способно решить проблему бешенства</a:t>
            </a:r>
            <a:endParaRPr lang="ru-RU" sz="1400" dirty="0"/>
          </a:p>
        </p:txBody>
      </p:sp>
      <p:sp>
        <p:nvSpPr>
          <p:cNvPr id="13" name="Прямоугольник 12">
            <a:extLst>
              <a:ext uri="{FF2B5EF4-FFF2-40B4-BE49-F238E27FC236}">
                <a16:creationId xmlns:a16="http://schemas.microsoft.com/office/drawing/2014/main" id="{EF57BB71-B04D-4B6A-8376-0BD7EBFAC8F9}"/>
              </a:ext>
            </a:extLst>
          </p:cNvPr>
          <p:cNvSpPr/>
          <p:nvPr/>
        </p:nvSpPr>
        <p:spPr>
          <a:xfrm>
            <a:off x="194406" y="1448870"/>
            <a:ext cx="550151" cy="307777"/>
          </a:xfrm>
          <a:prstGeom prst="rect">
            <a:avLst/>
          </a:prstGeom>
        </p:spPr>
        <p:txBody>
          <a:bodyPr wrap="none">
            <a:spAutoFit/>
          </a:bodyPr>
          <a:lstStyle/>
          <a:p>
            <a:r>
              <a:rPr lang="ru-RU" sz="1400" dirty="0">
                <a:ea typeface="Calibri" panose="020F0502020204030204" pitchFamily="34" charset="0"/>
              </a:rPr>
              <a:t>1988</a:t>
            </a:r>
            <a:endParaRPr lang="ru-RU" sz="1400" dirty="0"/>
          </a:p>
        </p:txBody>
      </p:sp>
      <p:sp>
        <p:nvSpPr>
          <p:cNvPr id="14" name="Прямоугольник 13">
            <a:extLst>
              <a:ext uri="{FF2B5EF4-FFF2-40B4-BE49-F238E27FC236}">
                <a16:creationId xmlns:a16="http://schemas.microsoft.com/office/drawing/2014/main" id="{D339A283-DCC9-4278-B0D3-7519496ED8E9}"/>
              </a:ext>
            </a:extLst>
          </p:cNvPr>
          <p:cNvSpPr/>
          <p:nvPr/>
        </p:nvSpPr>
        <p:spPr>
          <a:xfrm>
            <a:off x="1264208" y="2115858"/>
            <a:ext cx="10220606" cy="523220"/>
          </a:xfrm>
          <a:prstGeom prst="rect">
            <a:avLst/>
          </a:prstGeom>
        </p:spPr>
        <p:txBody>
          <a:bodyPr wrap="square">
            <a:spAutoFit/>
          </a:bodyPr>
          <a:lstStyle/>
          <a:p>
            <a:r>
              <a:rPr lang="ru-RU" sz="1400" dirty="0">
                <a:ea typeface="Calibri" panose="020F0502020204030204" pitchFamily="34" charset="0"/>
              </a:rPr>
              <a:t>ВОЗ и </a:t>
            </a:r>
            <a:r>
              <a:rPr lang="ru-RU" sz="1400" dirty="0"/>
              <a:t>Всемирное Общество Защиты Животных (</a:t>
            </a:r>
            <a:r>
              <a:rPr lang="ru-RU" sz="1400" dirty="0" err="1"/>
              <a:t>ВОЗЖ</a:t>
            </a:r>
            <a:r>
              <a:rPr lang="ru-RU" sz="1400" dirty="0"/>
              <a:t>) опубликовали совместную работу под названием «Методические рекомендации по контролю популяций собак» с предложением систематической стерилизации и вакцинации вместо уничтожения</a:t>
            </a:r>
          </a:p>
        </p:txBody>
      </p:sp>
      <p:sp>
        <p:nvSpPr>
          <p:cNvPr id="15" name="Прямоугольник 14">
            <a:extLst>
              <a:ext uri="{FF2B5EF4-FFF2-40B4-BE49-F238E27FC236}">
                <a16:creationId xmlns:a16="http://schemas.microsoft.com/office/drawing/2014/main" id="{7131B48E-BBC4-4BFB-951C-B197B1521E23}"/>
              </a:ext>
            </a:extLst>
          </p:cNvPr>
          <p:cNvSpPr/>
          <p:nvPr/>
        </p:nvSpPr>
        <p:spPr>
          <a:xfrm>
            <a:off x="194406" y="2085977"/>
            <a:ext cx="550151" cy="307777"/>
          </a:xfrm>
          <a:prstGeom prst="rect">
            <a:avLst/>
          </a:prstGeom>
        </p:spPr>
        <p:txBody>
          <a:bodyPr wrap="none">
            <a:spAutoFit/>
          </a:bodyPr>
          <a:lstStyle/>
          <a:p>
            <a:r>
              <a:rPr lang="ru-RU" sz="1400" dirty="0">
                <a:ea typeface="Calibri" panose="020F0502020204030204" pitchFamily="34" charset="0"/>
              </a:rPr>
              <a:t>1990</a:t>
            </a:r>
            <a:endParaRPr lang="ru-RU" sz="1400" dirty="0"/>
          </a:p>
        </p:txBody>
      </p:sp>
      <p:sp>
        <p:nvSpPr>
          <p:cNvPr id="16" name="Прямоугольник 15">
            <a:extLst>
              <a:ext uri="{FF2B5EF4-FFF2-40B4-BE49-F238E27FC236}">
                <a16:creationId xmlns:a16="http://schemas.microsoft.com/office/drawing/2014/main" id="{59CBA6D9-B92A-4114-BD8A-37AE20E846EC}"/>
              </a:ext>
            </a:extLst>
          </p:cNvPr>
          <p:cNvSpPr/>
          <p:nvPr/>
        </p:nvSpPr>
        <p:spPr>
          <a:xfrm>
            <a:off x="1264208" y="2716604"/>
            <a:ext cx="10220606" cy="738664"/>
          </a:xfrm>
          <a:prstGeom prst="rect">
            <a:avLst/>
          </a:prstGeom>
        </p:spPr>
        <p:txBody>
          <a:bodyPr wrap="square">
            <a:spAutoFit/>
          </a:bodyPr>
          <a:lstStyle/>
          <a:p>
            <a:r>
              <a:rPr lang="ru-RU" sz="1400" dirty="0" err="1"/>
              <a:t>ВОЗЖ</a:t>
            </a:r>
            <a:r>
              <a:rPr lang="ru-RU" sz="1400" dirty="0"/>
              <a:t> обратилась к индийской организации «Помощь Страдающим Животным» с предложением начать пилотный проект по стерилизации и вакцинации безнадзорных собак на ограниченной территории. Проект получает название </a:t>
            </a:r>
            <a:r>
              <a:rPr lang="en-US" sz="1400" dirty="0"/>
              <a:t>ABC –Animal Birth Control (</a:t>
            </a:r>
            <a:r>
              <a:rPr lang="ru-RU" sz="1400" dirty="0"/>
              <a:t>контроль воспроизводства животных)</a:t>
            </a:r>
          </a:p>
        </p:txBody>
      </p:sp>
      <p:sp>
        <p:nvSpPr>
          <p:cNvPr id="17" name="Прямоугольник 16">
            <a:extLst>
              <a:ext uri="{FF2B5EF4-FFF2-40B4-BE49-F238E27FC236}">
                <a16:creationId xmlns:a16="http://schemas.microsoft.com/office/drawing/2014/main" id="{F2706F07-3D46-4B1A-92E7-A1A9F583AA77}"/>
              </a:ext>
            </a:extLst>
          </p:cNvPr>
          <p:cNvSpPr/>
          <p:nvPr/>
        </p:nvSpPr>
        <p:spPr>
          <a:xfrm>
            <a:off x="194406" y="2787797"/>
            <a:ext cx="550151" cy="307777"/>
          </a:xfrm>
          <a:prstGeom prst="rect">
            <a:avLst/>
          </a:prstGeom>
        </p:spPr>
        <p:txBody>
          <a:bodyPr wrap="none">
            <a:spAutoFit/>
          </a:bodyPr>
          <a:lstStyle/>
          <a:p>
            <a:r>
              <a:rPr lang="ru-RU" sz="1400" dirty="0"/>
              <a:t>1993</a:t>
            </a:r>
          </a:p>
        </p:txBody>
      </p:sp>
      <p:sp>
        <p:nvSpPr>
          <p:cNvPr id="18" name="Прямоугольник 17">
            <a:extLst>
              <a:ext uri="{FF2B5EF4-FFF2-40B4-BE49-F238E27FC236}">
                <a16:creationId xmlns:a16="http://schemas.microsoft.com/office/drawing/2014/main" id="{941C4A90-1746-43A2-81F3-A9F0AFD3462A}"/>
              </a:ext>
            </a:extLst>
          </p:cNvPr>
          <p:cNvSpPr/>
          <p:nvPr/>
        </p:nvSpPr>
        <p:spPr>
          <a:xfrm>
            <a:off x="194406" y="3608538"/>
            <a:ext cx="550151" cy="307777"/>
          </a:xfrm>
          <a:prstGeom prst="rect">
            <a:avLst/>
          </a:prstGeom>
        </p:spPr>
        <p:txBody>
          <a:bodyPr wrap="none">
            <a:spAutoFit/>
          </a:bodyPr>
          <a:lstStyle/>
          <a:p>
            <a:r>
              <a:rPr lang="ru-RU" sz="1400" dirty="0"/>
              <a:t>2004</a:t>
            </a:r>
          </a:p>
        </p:txBody>
      </p:sp>
      <p:sp>
        <p:nvSpPr>
          <p:cNvPr id="19" name="Прямоугольник 18">
            <a:extLst>
              <a:ext uri="{FF2B5EF4-FFF2-40B4-BE49-F238E27FC236}">
                <a16:creationId xmlns:a16="http://schemas.microsoft.com/office/drawing/2014/main" id="{C4A9C4DA-9E19-4B61-B97A-D3328610DBDC}"/>
              </a:ext>
            </a:extLst>
          </p:cNvPr>
          <p:cNvSpPr/>
          <p:nvPr/>
        </p:nvSpPr>
        <p:spPr>
          <a:xfrm>
            <a:off x="1277695" y="4315083"/>
            <a:ext cx="10220606" cy="523220"/>
          </a:xfrm>
          <a:prstGeom prst="rect">
            <a:avLst/>
          </a:prstGeom>
        </p:spPr>
        <p:txBody>
          <a:bodyPr wrap="square">
            <a:spAutoFit/>
          </a:bodyPr>
          <a:lstStyle/>
          <a:p>
            <a:r>
              <a:rPr lang="ru-RU" sz="1400" dirty="0">
                <a:ea typeface="Calibri" panose="020F0502020204030204" pitchFamily="34" charset="0"/>
              </a:rPr>
              <a:t>Введение в обиход термина «Принцип единого здоровья» </a:t>
            </a:r>
            <a:r>
              <a:rPr lang="ru-RU" sz="1400" dirty="0"/>
              <a:t>(</a:t>
            </a:r>
            <a:r>
              <a:rPr lang="en-US" sz="1400" dirty="0"/>
              <a:t>One Health Approach)</a:t>
            </a:r>
            <a:r>
              <a:rPr lang="ru-RU" sz="1400" dirty="0"/>
              <a:t/>
            </a:r>
            <a:br>
              <a:rPr lang="ru-RU" sz="1400" dirty="0"/>
            </a:br>
            <a:r>
              <a:rPr lang="ru-RU" sz="1400" dirty="0"/>
              <a:t>В это же время в русском языке название принципа переводится ка </a:t>
            </a:r>
            <a:r>
              <a:rPr lang="ru-RU" sz="1400" dirty="0" err="1"/>
              <a:t>ОСВВ</a:t>
            </a:r>
            <a:r>
              <a:rPr lang="ru-RU" sz="1400" dirty="0"/>
              <a:t> – отлов, стерилизация, вакцинация и возврат</a:t>
            </a:r>
            <a:r>
              <a:rPr lang="ru-RU" sz="1400" dirty="0">
                <a:ea typeface="Calibri" panose="020F0502020204030204" pitchFamily="34" charset="0"/>
              </a:rPr>
              <a:t> </a:t>
            </a:r>
            <a:endParaRPr lang="ru-RU" sz="1400" dirty="0"/>
          </a:p>
        </p:txBody>
      </p:sp>
      <p:sp>
        <p:nvSpPr>
          <p:cNvPr id="20" name="Овал 19">
            <a:extLst>
              <a:ext uri="{FF2B5EF4-FFF2-40B4-BE49-F238E27FC236}">
                <a16:creationId xmlns:a16="http://schemas.microsoft.com/office/drawing/2014/main" id="{0AB5BE0A-33C2-4720-BE4F-60D0076BEAA1}"/>
              </a:ext>
            </a:extLst>
          </p:cNvPr>
          <p:cNvSpPr/>
          <p:nvPr/>
        </p:nvSpPr>
        <p:spPr>
          <a:xfrm>
            <a:off x="982697" y="2888541"/>
            <a:ext cx="207033" cy="207033"/>
          </a:xfrm>
          <a:prstGeom prst="ellipse">
            <a:avLst/>
          </a:prstGeom>
          <a:solidFill>
            <a:srgbClr val="623E35"/>
          </a:solidFill>
          <a:ln>
            <a:solidFill>
              <a:srgbClr val="62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21" name="Овал 20">
            <a:extLst>
              <a:ext uri="{FF2B5EF4-FFF2-40B4-BE49-F238E27FC236}">
                <a16:creationId xmlns:a16="http://schemas.microsoft.com/office/drawing/2014/main" id="{32BE89BE-8489-4B56-9885-2670B2D73EBC}"/>
              </a:ext>
            </a:extLst>
          </p:cNvPr>
          <p:cNvSpPr/>
          <p:nvPr/>
        </p:nvSpPr>
        <p:spPr>
          <a:xfrm>
            <a:off x="982697" y="3629923"/>
            <a:ext cx="207033" cy="207033"/>
          </a:xfrm>
          <a:prstGeom prst="ellipse">
            <a:avLst/>
          </a:prstGeom>
          <a:solidFill>
            <a:srgbClr val="623E35"/>
          </a:solidFill>
          <a:ln>
            <a:solidFill>
              <a:srgbClr val="62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23" name="Прямоугольник 22">
            <a:extLst>
              <a:ext uri="{FF2B5EF4-FFF2-40B4-BE49-F238E27FC236}">
                <a16:creationId xmlns:a16="http://schemas.microsoft.com/office/drawing/2014/main" id="{74689D67-AB92-4AF5-B63E-0E4FCC60A85D}"/>
              </a:ext>
            </a:extLst>
          </p:cNvPr>
          <p:cNvSpPr/>
          <p:nvPr/>
        </p:nvSpPr>
        <p:spPr>
          <a:xfrm>
            <a:off x="1264208" y="3499393"/>
            <a:ext cx="10085771" cy="738664"/>
          </a:xfrm>
          <a:prstGeom prst="rect">
            <a:avLst/>
          </a:prstGeom>
        </p:spPr>
        <p:txBody>
          <a:bodyPr wrap="square">
            <a:spAutoFit/>
          </a:bodyPr>
          <a:lstStyle/>
          <a:p>
            <a:r>
              <a:rPr lang="ru-RU" sz="1400" dirty="0">
                <a:ea typeface="Calibri" panose="020F0502020204030204" pitchFamily="34" charset="0"/>
              </a:rPr>
              <a:t>ВОЗ провело 1 раунд консультаций по контролю бешенства </a:t>
            </a:r>
          </a:p>
          <a:p>
            <a:r>
              <a:rPr lang="ru-RU" sz="1400" dirty="0"/>
              <a:t>Не существует никаких доказательств того, что само по себе изъятие собак (уничтожение) когда-либо имело значительное воздействие на плотность популяции собак или на распространение бешенства.</a:t>
            </a:r>
          </a:p>
        </p:txBody>
      </p:sp>
      <p:sp>
        <p:nvSpPr>
          <p:cNvPr id="24" name="Прямоугольник 23">
            <a:extLst>
              <a:ext uri="{FF2B5EF4-FFF2-40B4-BE49-F238E27FC236}">
                <a16:creationId xmlns:a16="http://schemas.microsoft.com/office/drawing/2014/main" id="{CFCA5E83-476F-4EC0-A1DC-0C9FD235C477}"/>
              </a:ext>
            </a:extLst>
          </p:cNvPr>
          <p:cNvSpPr/>
          <p:nvPr/>
        </p:nvSpPr>
        <p:spPr>
          <a:xfrm>
            <a:off x="194406" y="4352821"/>
            <a:ext cx="780983" cy="523220"/>
          </a:xfrm>
          <a:prstGeom prst="rect">
            <a:avLst/>
          </a:prstGeom>
        </p:spPr>
        <p:txBody>
          <a:bodyPr wrap="none">
            <a:spAutoFit/>
          </a:bodyPr>
          <a:lstStyle/>
          <a:p>
            <a:r>
              <a:rPr lang="ru-RU" sz="1400" dirty="0">
                <a:ea typeface="Calibri" panose="020F0502020204030204" pitchFamily="34" charset="0"/>
              </a:rPr>
              <a:t>Начало </a:t>
            </a:r>
            <a:br>
              <a:rPr lang="ru-RU" sz="1400" dirty="0">
                <a:ea typeface="Calibri" panose="020F0502020204030204" pitchFamily="34" charset="0"/>
              </a:rPr>
            </a:br>
            <a:r>
              <a:rPr lang="ru-RU" sz="1400" dirty="0">
                <a:ea typeface="Calibri" panose="020F0502020204030204" pitchFamily="34" charset="0"/>
              </a:rPr>
              <a:t>2010х</a:t>
            </a:r>
            <a:endParaRPr lang="ru-RU" sz="1400" dirty="0"/>
          </a:p>
        </p:txBody>
      </p:sp>
      <p:sp>
        <p:nvSpPr>
          <p:cNvPr id="25" name="Прямоугольник 24">
            <a:extLst>
              <a:ext uri="{FF2B5EF4-FFF2-40B4-BE49-F238E27FC236}">
                <a16:creationId xmlns:a16="http://schemas.microsoft.com/office/drawing/2014/main" id="{63A8D68C-3BEE-45A4-8EED-53E56B6F8A34}"/>
              </a:ext>
            </a:extLst>
          </p:cNvPr>
          <p:cNvSpPr/>
          <p:nvPr/>
        </p:nvSpPr>
        <p:spPr>
          <a:xfrm>
            <a:off x="1264208" y="4995870"/>
            <a:ext cx="9787653" cy="1600438"/>
          </a:xfrm>
          <a:prstGeom prst="rect">
            <a:avLst/>
          </a:prstGeom>
        </p:spPr>
        <p:txBody>
          <a:bodyPr wrap="square">
            <a:spAutoFit/>
          </a:bodyPr>
          <a:lstStyle/>
          <a:p>
            <a:r>
              <a:rPr lang="ru-RU" sz="1400" dirty="0">
                <a:ea typeface="Calibri" panose="020F0502020204030204" pitchFamily="34" charset="0"/>
              </a:rPr>
              <a:t>ВОЗ провело 2 раунд консультаций по контролю бешенства:</a:t>
            </a:r>
          </a:p>
          <a:p>
            <a:r>
              <a:rPr lang="ru-RU" sz="1400" dirty="0"/>
              <a:t>«В то время, как массовые кампании по вакцинации собак неоднократно доказывали свою эффективность в борьбе с бешенством собак, </a:t>
            </a:r>
            <a:r>
              <a:rPr lang="ru-RU" sz="1400" b="1" dirty="0"/>
              <a:t>не существует никаких данных доказывающих</a:t>
            </a:r>
            <a:r>
              <a:rPr lang="ru-RU" sz="1400" dirty="0"/>
              <a:t>, существенное </a:t>
            </a:r>
            <a:r>
              <a:rPr lang="ru-RU" sz="1400" b="1" dirty="0"/>
              <a:t>влияние безвозвратного изъятия собак на численность собак или на распространение вируса бешенства</a:t>
            </a:r>
            <a:r>
              <a:rPr lang="ru-RU" sz="1400" dirty="0"/>
              <a:t>. </a:t>
            </a:r>
            <a:r>
              <a:rPr lang="ru-RU" sz="1400" b="1" dirty="0"/>
              <a:t>Массовое уничтожение собак не должно являться составной частью стратегии по борьбе с распространением бешенства собак</a:t>
            </a:r>
            <a:r>
              <a:rPr lang="ru-RU" sz="1400" dirty="0"/>
              <a:t>, т.к. массовое уничтожение собак не только не является эффективной мерой по борьбе с распространением вируса бешенства, но и может иметь контрпродуктивные последствия для программ вакцинации собак»</a:t>
            </a:r>
            <a:r>
              <a:rPr lang="ru-RU" sz="1400" dirty="0">
                <a:ea typeface="Calibri" panose="020F0502020204030204" pitchFamily="34" charset="0"/>
              </a:rPr>
              <a:t> </a:t>
            </a:r>
            <a:endParaRPr lang="ru-RU" sz="1400" dirty="0"/>
          </a:p>
        </p:txBody>
      </p:sp>
      <p:sp>
        <p:nvSpPr>
          <p:cNvPr id="26" name="Прямоугольник 25">
            <a:extLst>
              <a:ext uri="{FF2B5EF4-FFF2-40B4-BE49-F238E27FC236}">
                <a16:creationId xmlns:a16="http://schemas.microsoft.com/office/drawing/2014/main" id="{011B121D-41AB-4CCC-9FB9-2FBA3BD47D30}"/>
              </a:ext>
            </a:extLst>
          </p:cNvPr>
          <p:cNvSpPr/>
          <p:nvPr/>
        </p:nvSpPr>
        <p:spPr>
          <a:xfrm>
            <a:off x="194406" y="5149146"/>
            <a:ext cx="550151" cy="307777"/>
          </a:xfrm>
          <a:prstGeom prst="rect">
            <a:avLst/>
          </a:prstGeom>
        </p:spPr>
        <p:txBody>
          <a:bodyPr wrap="none">
            <a:spAutoFit/>
          </a:bodyPr>
          <a:lstStyle/>
          <a:p>
            <a:r>
              <a:rPr lang="ru-RU" sz="1400" dirty="0">
                <a:ea typeface="Calibri" panose="020F0502020204030204" pitchFamily="34" charset="0"/>
              </a:rPr>
              <a:t>2013</a:t>
            </a:r>
            <a:endParaRPr lang="ru-RU" sz="1400" dirty="0"/>
          </a:p>
        </p:txBody>
      </p:sp>
      <p:sp>
        <p:nvSpPr>
          <p:cNvPr id="29" name="Овал 28">
            <a:extLst>
              <a:ext uri="{FF2B5EF4-FFF2-40B4-BE49-F238E27FC236}">
                <a16:creationId xmlns:a16="http://schemas.microsoft.com/office/drawing/2014/main" id="{22A6C892-9A7E-42A1-923C-FFB6F73385C5}"/>
              </a:ext>
            </a:extLst>
          </p:cNvPr>
          <p:cNvSpPr/>
          <p:nvPr/>
        </p:nvSpPr>
        <p:spPr>
          <a:xfrm>
            <a:off x="982697" y="4435952"/>
            <a:ext cx="207033" cy="207033"/>
          </a:xfrm>
          <a:prstGeom prst="ellipse">
            <a:avLst/>
          </a:prstGeom>
          <a:solidFill>
            <a:srgbClr val="623E35"/>
          </a:solidFill>
          <a:ln>
            <a:solidFill>
              <a:srgbClr val="62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30" name="Овал 29">
            <a:extLst>
              <a:ext uri="{FF2B5EF4-FFF2-40B4-BE49-F238E27FC236}">
                <a16:creationId xmlns:a16="http://schemas.microsoft.com/office/drawing/2014/main" id="{9CC65DFB-4EE0-422B-87E3-206FF6FE4DE1}"/>
              </a:ext>
            </a:extLst>
          </p:cNvPr>
          <p:cNvSpPr/>
          <p:nvPr/>
        </p:nvSpPr>
        <p:spPr>
          <a:xfrm>
            <a:off x="982697" y="5134622"/>
            <a:ext cx="207033" cy="207033"/>
          </a:xfrm>
          <a:prstGeom prst="ellipse">
            <a:avLst/>
          </a:prstGeom>
          <a:solidFill>
            <a:srgbClr val="623E35"/>
          </a:solidFill>
          <a:ln>
            <a:solidFill>
              <a:srgbClr val="62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Tree>
    <p:extLst>
      <p:ext uri="{BB962C8B-B14F-4D97-AF65-F5344CB8AC3E}">
        <p14:creationId xmlns:p14="http://schemas.microsoft.com/office/powerpoint/2010/main" val="3584018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E9416C-3548-4582-AC88-958667748676}"/>
              </a:ext>
            </a:extLst>
          </p:cNvPr>
          <p:cNvSpPr>
            <a:spLocks noGrp="1"/>
          </p:cNvSpPr>
          <p:nvPr>
            <p:ph type="title"/>
          </p:nvPr>
        </p:nvSpPr>
        <p:spPr>
          <a:xfrm>
            <a:off x="677334" y="167952"/>
            <a:ext cx="8596668" cy="858416"/>
          </a:xfrm>
        </p:spPr>
        <p:txBody>
          <a:bodyPr>
            <a:normAutofit fontScale="90000"/>
          </a:bodyPr>
          <a:lstStyle/>
          <a:p>
            <a:r>
              <a:rPr lang="ru-RU" sz="2800" dirty="0"/>
              <a:t>Бешенство и безнадзорные собаки. Принцип единого здоровья «</a:t>
            </a:r>
            <a:r>
              <a:rPr lang="en-US" sz="2800" dirty="0"/>
              <a:t>One Health Approach</a:t>
            </a:r>
            <a:r>
              <a:rPr lang="ru-RU" sz="2800" dirty="0"/>
              <a:t>» (2</a:t>
            </a:r>
            <a:r>
              <a:rPr lang="en-US" sz="2800" dirty="0"/>
              <a:t>)</a:t>
            </a:r>
            <a:endParaRPr lang="ru-RU" sz="2800" dirty="0"/>
          </a:p>
        </p:txBody>
      </p:sp>
      <p:sp>
        <p:nvSpPr>
          <p:cNvPr id="3" name="Объект 2">
            <a:extLst>
              <a:ext uri="{FF2B5EF4-FFF2-40B4-BE49-F238E27FC236}">
                <a16:creationId xmlns:a16="http://schemas.microsoft.com/office/drawing/2014/main" id="{DA0C9728-01ED-47D7-820C-1300B8907759}"/>
              </a:ext>
            </a:extLst>
          </p:cNvPr>
          <p:cNvSpPr>
            <a:spLocks noGrp="1"/>
          </p:cNvSpPr>
          <p:nvPr>
            <p:ph idx="1"/>
          </p:nvPr>
        </p:nvSpPr>
        <p:spPr>
          <a:xfrm>
            <a:off x="838199" y="1194318"/>
            <a:ext cx="10929421" cy="5663682"/>
          </a:xfrm>
        </p:spPr>
        <p:txBody>
          <a:bodyPr>
            <a:normAutofit fontScale="77500" lnSpcReduction="20000"/>
          </a:bodyPr>
          <a:lstStyle/>
          <a:p>
            <a:pPr marL="0" indent="0">
              <a:buNone/>
            </a:pPr>
            <a:r>
              <a:rPr lang="ru-RU" sz="1800" dirty="0">
                <a:latin typeface="Times New Roman" panose="02020603050405020304" pitchFamily="18" charset="0"/>
                <a:ea typeface="Calibri" panose="020F0502020204030204" pitchFamily="34" charset="0"/>
              </a:rPr>
              <a:t>      </a:t>
            </a:r>
            <a:endParaRPr lang="ru-RU" sz="1800" dirty="0" smtClean="0">
              <a:latin typeface="Times New Roman" panose="02020603050405020304" pitchFamily="18" charset="0"/>
              <a:ea typeface="Calibri" panose="020F0502020204030204" pitchFamily="34" charset="0"/>
            </a:endParaRPr>
          </a:p>
          <a:p>
            <a:pPr marL="0" indent="0">
              <a:buNone/>
            </a:pPr>
            <a:r>
              <a:rPr lang="ru-RU" sz="1800" dirty="0" smtClean="0">
                <a:latin typeface="Times New Roman" panose="02020603050405020304" pitchFamily="18" charset="0"/>
                <a:ea typeface="Calibri" panose="020F0502020204030204" pitchFamily="34" charset="0"/>
              </a:rPr>
              <a:t> </a:t>
            </a:r>
            <a:r>
              <a:rPr lang="ru-RU" sz="2100" dirty="0">
                <a:latin typeface="Times New Roman" panose="02020603050405020304" pitchFamily="18" charset="0"/>
                <a:ea typeface="Calibri" panose="020F0502020204030204" pitchFamily="34" charset="0"/>
              </a:rPr>
              <a:t>ВОЗ провело 3 раунд консультаций по контролю бешенства:</a:t>
            </a:r>
          </a:p>
          <a:p>
            <a:endParaRPr lang="ru-RU" sz="2100" dirty="0"/>
          </a:p>
          <a:p>
            <a:pPr lvl="1"/>
            <a:r>
              <a:rPr lang="ru-RU" sz="2100" dirty="0"/>
              <a:t>Массовая вакцинация собак неоднократно доказывала свою эффективность по контролю бешенства собак, в то время как изъятие собак не снижает численность животных и не способно контролировать бешенство в долгосрочной перспективе. Следовательно массовое уничтожение собак не должно быть частью стратегии по борьбе с бешенством: оно не эффективно и может быть контрпродуктивно по отношению к программам вакцинации, особенно когда речь идет о свободно передвигающихся (безнадзорных) животных (</a:t>
            </a:r>
            <a:r>
              <a:rPr lang="ru-RU" sz="2100" dirty="0" err="1"/>
              <a:t>стр</a:t>
            </a:r>
            <a:r>
              <a:rPr lang="ru-RU" sz="2100" dirty="0"/>
              <a:t> 80). </a:t>
            </a:r>
          </a:p>
          <a:p>
            <a:pPr lvl="1"/>
            <a:endParaRPr lang="ru-RU" sz="2100" dirty="0"/>
          </a:p>
          <a:p>
            <a:pPr lvl="1"/>
            <a:r>
              <a:rPr lang="ru-RU" sz="2100" dirty="0"/>
              <a:t>Гуманное регулирование численности собак является эффективным методом снижения скорости замещения собак и создает здоровую и устойчивую популяцию (</a:t>
            </a:r>
            <a:r>
              <a:rPr lang="ru-RU" sz="2100" dirty="0" err="1"/>
              <a:t>Стр</a:t>
            </a:r>
            <a:r>
              <a:rPr lang="ru-RU" sz="2100" dirty="0"/>
              <a:t> 90).</a:t>
            </a:r>
          </a:p>
          <a:p>
            <a:pPr lvl="1"/>
            <a:endParaRPr lang="ru-RU" sz="2100" dirty="0"/>
          </a:p>
          <a:p>
            <a:pPr lvl="1"/>
            <a:r>
              <a:rPr lang="ru-RU" sz="2100" dirty="0"/>
              <a:t>Прошлая стратегия по уничтожению бешенства диких животных включала в себя снижение численности основного переносчика вируса путем массового уничтожения животных. Основой этой стратегии было убеждение о том, что бешенство зависит от плотности популяции переносчиков и растет пропорционально плотности переносчиков. Однако зависимость распространения бешенства диких животных может быть менее зависима от плотности популяции переносчиков, а следовательно снижение численности популяции может быть менее эффективным средством контроля или уничтожения заболевания. Данный вывод был сделан на основе наблюдений того, что широкомасштабные кампании по уничтожению диких плотоядных не смогли остановить распространение бешенства. Снижение численности основных переносчиков не рекомендовано как способ контроля распространения бешенства в дикой природе по гуманным, экономическим и экологическим соображениям (</a:t>
            </a:r>
            <a:r>
              <a:rPr lang="ru-RU" sz="2100" dirty="0" err="1"/>
              <a:t>стр</a:t>
            </a:r>
            <a:r>
              <a:rPr lang="ru-RU" sz="2100" dirty="0"/>
              <a:t> 102).  </a:t>
            </a:r>
          </a:p>
        </p:txBody>
      </p:sp>
      <p:sp>
        <p:nvSpPr>
          <p:cNvPr id="5" name="Прямоугольник 4">
            <a:extLst>
              <a:ext uri="{FF2B5EF4-FFF2-40B4-BE49-F238E27FC236}">
                <a16:creationId xmlns:a16="http://schemas.microsoft.com/office/drawing/2014/main" id="{79CEEA95-9F15-408B-8720-2D475B7A0C4A}"/>
              </a:ext>
            </a:extLst>
          </p:cNvPr>
          <p:cNvSpPr/>
          <p:nvPr/>
        </p:nvSpPr>
        <p:spPr>
          <a:xfrm>
            <a:off x="9192" y="1889098"/>
            <a:ext cx="779637" cy="523220"/>
          </a:xfrm>
          <a:prstGeom prst="rect">
            <a:avLst/>
          </a:prstGeom>
        </p:spPr>
        <p:txBody>
          <a:bodyPr wrap="none">
            <a:spAutoFit/>
          </a:bodyPr>
          <a:lstStyle/>
          <a:p>
            <a:r>
              <a:rPr lang="ru-RU" sz="1400" dirty="0"/>
              <a:t>Апрель </a:t>
            </a:r>
          </a:p>
          <a:p>
            <a:r>
              <a:rPr lang="ru-RU" sz="1400" dirty="0"/>
              <a:t>201</a:t>
            </a:r>
            <a:r>
              <a:rPr lang="en-US" sz="1400" dirty="0"/>
              <a:t>8</a:t>
            </a:r>
            <a:endParaRPr lang="ru-RU" sz="1400" dirty="0"/>
          </a:p>
        </p:txBody>
      </p:sp>
      <p:sp>
        <p:nvSpPr>
          <p:cNvPr id="6" name="Прямоугольник 5">
            <a:extLst>
              <a:ext uri="{FF2B5EF4-FFF2-40B4-BE49-F238E27FC236}">
                <a16:creationId xmlns:a16="http://schemas.microsoft.com/office/drawing/2014/main" id="{CBD993E8-D4F3-4D8F-9533-679EAC354790}"/>
              </a:ext>
            </a:extLst>
          </p:cNvPr>
          <p:cNvSpPr/>
          <p:nvPr/>
        </p:nvSpPr>
        <p:spPr>
          <a:xfrm>
            <a:off x="900484" y="2047191"/>
            <a:ext cx="46007" cy="3931920"/>
          </a:xfrm>
          <a:prstGeom prst="rect">
            <a:avLst/>
          </a:prstGeom>
          <a:solidFill>
            <a:srgbClr val="623E35"/>
          </a:solidFill>
          <a:ln>
            <a:solidFill>
              <a:srgbClr val="62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7" name="Овал 6">
            <a:extLst>
              <a:ext uri="{FF2B5EF4-FFF2-40B4-BE49-F238E27FC236}">
                <a16:creationId xmlns:a16="http://schemas.microsoft.com/office/drawing/2014/main" id="{E167BDD8-B1D6-483E-AD21-D0B3F4A6C1A7}"/>
              </a:ext>
            </a:extLst>
          </p:cNvPr>
          <p:cNvSpPr/>
          <p:nvPr/>
        </p:nvSpPr>
        <p:spPr>
          <a:xfrm>
            <a:off x="819970" y="1857523"/>
            <a:ext cx="207033" cy="207033"/>
          </a:xfrm>
          <a:prstGeom prst="ellipse">
            <a:avLst/>
          </a:prstGeom>
          <a:solidFill>
            <a:srgbClr val="623E35"/>
          </a:solidFill>
          <a:ln>
            <a:solidFill>
              <a:srgbClr val="62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Tree>
    <p:extLst>
      <p:ext uri="{BB962C8B-B14F-4D97-AF65-F5344CB8AC3E}">
        <p14:creationId xmlns:p14="http://schemas.microsoft.com/office/powerpoint/2010/main" val="3401277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4473688" cy="4343854"/>
          </a:xfrm>
          <a:prstGeom prst="rect">
            <a:avLst/>
          </a:prstGeom>
        </p:spPr>
      </p:pic>
      <p:pic>
        <p:nvPicPr>
          <p:cNvPr id="3" name="Объект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9591" y="1995149"/>
            <a:ext cx="4873253" cy="4697412"/>
          </a:xfrm>
          <a:prstGeom prst="rect">
            <a:avLst/>
          </a:prstGeom>
        </p:spPr>
      </p:pic>
    </p:spTree>
    <p:extLst>
      <p:ext uri="{BB962C8B-B14F-4D97-AF65-F5344CB8AC3E}">
        <p14:creationId xmlns:p14="http://schemas.microsoft.com/office/powerpoint/2010/main" val="3132712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609600"/>
            <a:ext cx="8596668" cy="1399309"/>
          </a:xfrm>
        </p:spPr>
        <p:txBody>
          <a:bodyPr>
            <a:normAutofit/>
          </a:bodyPr>
          <a:lstStyle/>
          <a:p>
            <a:r>
              <a:rPr lang="ru-RU" sz="2800" dirty="0" smtClean="0"/>
              <a:t>ОСВВ – ЭФФЕКТИВНАЯ МЕТОДИКА ПРЯМОГО КОНТРОЛЯ ЖИВОТНЫХ БЕЗ ВЛАДЕЛЬЦА (БЕЗНАДЗОРНЫХ СОБАК)</a:t>
            </a:r>
            <a:endParaRPr lang="ru-RU" sz="2800" dirty="0"/>
          </a:p>
        </p:txBody>
      </p:sp>
      <p:sp>
        <p:nvSpPr>
          <p:cNvPr id="3" name="Текст 2"/>
          <p:cNvSpPr>
            <a:spLocks noGrp="1"/>
          </p:cNvSpPr>
          <p:nvPr>
            <p:ph type="body" idx="1"/>
          </p:nvPr>
        </p:nvSpPr>
        <p:spPr>
          <a:xfrm>
            <a:off x="677335" y="3865418"/>
            <a:ext cx="8596668" cy="2175944"/>
          </a:xfrm>
        </p:spPr>
        <p:txBody>
          <a:bodyPr>
            <a:normAutofit fontScale="25000" lnSpcReduction="20000"/>
          </a:bodyPr>
          <a:lstStyle/>
          <a:p>
            <a:r>
              <a:rPr lang="ru-RU" sz="6400" b="1" dirty="0" smtClean="0">
                <a:solidFill>
                  <a:schemeClr val="accent2">
                    <a:lumMod val="75000"/>
                  </a:schemeClr>
                </a:solidFill>
              </a:rPr>
              <a:t>КОЭФФИЦИЕНТЫ ЭФФЕКТИВНОСТИ ОСВВ</a:t>
            </a:r>
          </a:p>
          <a:p>
            <a:pPr marL="285750" indent="-285750">
              <a:buFont typeface="Arial" panose="020B0604020202020204" pitchFamily="34" charset="0"/>
              <a:buChar char="•"/>
            </a:pPr>
            <a:r>
              <a:rPr lang="ru-RU" sz="6400" dirty="0" smtClean="0"/>
              <a:t>Снижение численности безнадзорных собак</a:t>
            </a:r>
          </a:p>
          <a:p>
            <a:pPr marL="285750" indent="-285750">
              <a:buFont typeface="Arial" panose="020B0604020202020204" pitchFamily="34" charset="0"/>
              <a:buChar char="•"/>
            </a:pPr>
            <a:r>
              <a:rPr lang="ru-RU" sz="6400" dirty="0" smtClean="0"/>
              <a:t>Снижение общего числа заявок на отлов</a:t>
            </a:r>
          </a:p>
          <a:p>
            <a:pPr marL="285750" indent="-285750">
              <a:buFont typeface="Arial" panose="020B0604020202020204" pitchFamily="34" charset="0"/>
              <a:buChar char="•"/>
            </a:pPr>
            <a:r>
              <a:rPr lang="ru-RU" sz="6400" dirty="0" smtClean="0"/>
              <a:t>Снижение числа заявок на отлов щенков и агрессивных особей</a:t>
            </a:r>
          </a:p>
          <a:p>
            <a:pPr marL="285750" indent="-285750">
              <a:buFont typeface="Arial" panose="020B0604020202020204" pitchFamily="34" charset="0"/>
              <a:buChar char="•"/>
            </a:pPr>
            <a:r>
              <a:rPr lang="ru-RU" sz="6400" dirty="0" smtClean="0"/>
              <a:t>Снижение числа укусов, наносимых безнадзорными собаками людям</a:t>
            </a:r>
          </a:p>
          <a:p>
            <a:pPr marL="285750" indent="-285750">
              <a:buFont typeface="Arial" panose="020B0604020202020204" pitchFamily="34" charset="0"/>
              <a:buChar char="•"/>
            </a:pPr>
            <a:r>
              <a:rPr lang="ru-RU" sz="6400" dirty="0" smtClean="0"/>
              <a:t>Отсутствие бешенства собак</a:t>
            </a:r>
          </a:p>
          <a:p>
            <a:pPr marL="285750" indent="-285750">
              <a:buFont typeface="Arial" panose="020B0604020202020204" pitchFamily="34" charset="0"/>
              <a:buChar char="•"/>
            </a:pPr>
            <a:r>
              <a:rPr lang="ru-RU" sz="6400" dirty="0" smtClean="0"/>
              <a:t>Постепенное снижение бюджетных затрат</a:t>
            </a:r>
          </a:p>
          <a:p>
            <a:pPr marL="285750" indent="-285750">
              <a:buFont typeface="Arial" panose="020B0604020202020204" pitchFamily="34" charset="0"/>
              <a:buChar char="•"/>
            </a:pPr>
            <a:endParaRPr lang="ru-RU" sz="5000" dirty="0" smtClean="0"/>
          </a:p>
          <a:p>
            <a:r>
              <a:rPr lang="ru-RU" sz="6400" b="1" dirty="0" smtClean="0">
                <a:solidFill>
                  <a:schemeClr val="accent2">
                    <a:lumMod val="75000"/>
                  </a:schemeClr>
                </a:solidFill>
              </a:rPr>
              <a:t>ОТСУТСТВИЕ ПОЛОЖИТЕЛЬНЫХ ТРЕНДОВ В КОЭФФИЦИЕНТАХ ЭФФЕКТИВНОСТИ ОСВВ ИЛИ УХУДШЕНИЯ СИТУАЦИИ ОЗНАЧАЕТ:</a:t>
            </a:r>
          </a:p>
          <a:p>
            <a:pPr marL="285750" indent="-285750">
              <a:buFont typeface="Arial" panose="020B0604020202020204" pitchFamily="34" charset="0"/>
              <a:buChar char="•"/>
            </a:pPr>
            <a:r>
              <a:rPr lang="ru-RU" sz="6400" dirty="0" smtClean="0"/>
              <a:t>Неисполнение комплексного подхода и рекомендаций по ведению ОСВВ</a:t>
            </a:r>
          </a:p>
          <a:p>
            <a:pPr marL="285750" indent="-285750">
              <a:buFont typeface="Arial" panose="020B0604020202020204" pitchFamily="34" charset="0"/>
              <a:buChar char="•"/>
            </a:pPr>
            <a:r>
              <a:rPr lang="ru-RU" sz="6400" dirty="0" smtClean="0"/>
              <a:t>Саботаж программы Заказчиком (неправильное Техническое задание) или Исполнителем (неисполнение муниципального контракта)</a:t>
            </a:r>
          </a:p>
          <a:p>
            <a:pPr marL="285750" indent="-285750">
              <a:buFont typeface="Arial" panose="020B0604020202020204" pitchFamily="34" charset="0"/>
              <a:buChar char="•"/>
            </a:pPr>
            <a:endParaRPr lang="ru-RU" sz="5000" dirty="0" smtClean="0"/>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endParaRPr lang="ru-RU" dirty="0" smtClean="0"/>
          </a:p>
          <a:p>
            <a:endParaRPr lang="ru-RU" dirty="0"/>
          </a:p>
        </p:txBody>
      </p:sp>
    </p:spTree>
    <p:extLst>
      <p:ext uri="{BB962C8B-B14F-4D97-AF65-F5344CB8AC3E}">
        <p14:creationId xmlns:p14="http://schemas.microsoft.com/office/powerpoint/2010/main" val="3858352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Животные без владельца (Безнадзорные собаки)</a:t>
            </a:r>
            <a:endParaRPr lang="ru-RU" sz="2800" dirty="0"/>
          </a:p>
        </p:txBody>
      </p:sp>
      <p:sp>
        <p:nvSpPr>
          <p:cNvPr id="3" name="Объект 2"/>
          <p:cNvSpPr>
            <a:spLocks noGrp="1"/>
          </p:cNvSpPr>
          <p:nvPr>
            <p:ph idx="1"/>
          </p:nvPr>
        </p:nvSpPr>
        <p:spPr>
          <a:xfrm>
            <a:off x="677334" y="1511559"/>
            <a:ext cx="8596668" cy="4529803"/>
          </a:xfrm>
        </p:spPr>
        <p:txBody>
          <a:bodyPr>
            <a:normAutofit fontScale="85000" lnSpcReduction="20000"/>
          </a:bodyPr>
          <a:lstStyle/>
          <a:p>
            <a:r>
              <a:rPr lang="ru-RU" sz="1900" dirty="0"/>
              <a:t>Возможно ли полностью устранить БС с улиц российских городов? Нет.  Т.к. массовое уничтожение не снижает численности собак, а в условиях РФ для их полного исчезновения с улиц необходимо устранить</a:t>
            </a:r>
          </a:p>
          <a:p>
            <a:pPr lvl="1"/>
            <a:r>
              <a:rPr lang="ru-RU" sz="1900" dirty="0"/>
              <a:t>Фактор среды позволяющей выживать и размножаться уже бездомным и выброшенным животным (100% сбор и сжигание бытовых отходов, устранение открытых свалок, улучшение архитектурного облика)</a:t>
            </a:r>
          </a:p>
          <a:p>
            <a:pPr lvl="1"/>
            <a:r>
              <a:rPr lang="ru-RU" sz="1900" dirty="0"/>
              <a:t>Фактор безответственного содержания (ввести обязательную регистрацию домашних собак и штрафы за сброс животных на улицы, законодательно ввести меры по ограничению воспроизводства собак – например в виде ограничений по срокам начала и окончания размножения собак, а также по количеству пометов в год на собаку)</a:t>
            </a:r>
            <a:endParaRPr lang="en-US" sz="1900" dirty="0"/>
          </a:p>
          <a:p>
            <a:r>
              <a:rPr lang="ru-RU" sz="1900" dirty="0"/>
              <a:t>Контроль бешенства – принцип Единого Здоровья. ОСВВ. Проведение мероприятий по стерилизации, вакцинации, мечению (чип и визуальное мечение) и выпуску безнадзорных неагрессивных собак (ОСВВ или принцип единого здоровья). Ведение базы данных выпущенных собак, подлежащих ревакцинации</a:t>
            </a:r>
          </a:p>
          <a:p>
            <a:r>
              <a:rPr lang="ru-RU" sz="1900" dirty="0"/>
              <a:t>Безвозвратное изъятие агрессивных и больных животных</a:t>
            </a:r>
          </a:p>
          <a:p>
            <a:r>
              <a:rPr lang="ru-RU" sz="1900" dirty="0"/>
              <a:t>Работа с населением для развития ответственного обращения с животными (информационные кампании по стерилизации и вакцинации, доступ людей к льготной стерилизации домашних собак)</a:t>
            </a:r>
          </a:p>
          <a:p>
            <a:endParaRPr lang="ru-RU" dirty="0"/>
          </a:p>
        </p:txBody>
      </p:sp>
    </p:spTree>
    <p:extLst>
      <p:ext uri="{BB962C8B-B14F-4D97-AF65-F5344CB8AC3E}">
        <p14:creationId xmlns:p14="http://schemas.microsoft.com/office/powerpoint/2010/main" val="3178442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68000" cy="6858000"/>
          </a:xfrm>
          <a:prstGeom prst="rect">
            <a:avLst/>
          </a:prstGeom>
        </p:spPr>
      </p:pic>
    </p:spTree>
    <p:extLst>
      <p:ext uri="{BB962C8B-B14F-4D97-AF65-F5344CB8AC3E}">
        <p14:creationId xmlns:p14="http://schemas.microsoft.com/office/powerpoint/2010/main" val="1717107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90918" y="1"/>
            <a:ext cx="7013327" cy="6857999"/>
          </a:xfrm>
          <a:prstGeom prst="rect">
            <a:avLst/>
          </a:prstGeom>
        </p:spPr>
      </p:pic>
    </p:spTree>
    <p:extLst>
      <p:ext uri="{BB962C8B-B14F-4D97-AF65-F5344CB8AC3E}">
        <p14:creationId xmlns:p14="http://schemas.microsoft.com/office/powerpoint/2010/main" val="3572487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94</TotalTime>
  <Words>2863</Words>
  <Application>Microsoft Office PowerPoint</Application>
  <PresentationFormat>Широкоэкранный</PresentationFormat>
  <Paragraphs>170</Paragraphs>
  <Slides>20</Slides>
  <Notes>10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Calibri</vt:lpstr>
      <vt:lpstr>Roboto</vt:lpstr>
      <vt:lpstr>Times New Roman</vt:lpstr>
      <vt:lpstr>Trebuchet MS</vt:lpstr>
      <vt:lpstr>Wingdings 3</vt:lpstr>
      <vt:lpstr>Аспект</vt:lpstr>
      <vt:lpstr>   ПРИНЦИП ЕДИНОГО ЗДОРОВЬЯ    ПРОГРАММА ЗАЩИТЫ НАСЕЛЕНИЯ </vt:lpstr>
      <vt:lpstr>Презентация PowerPoint</vt:lpstr>
      <vt:lpstr>Бешенство и безнадзорные собаки. Принцип единого здоровья «One Health Approach» (1)  </vt:lpstr>
      <vt:lpstr>Бешенство и безнадзорные собаки. Принцип единого здоровья «One Health Approach» (2)</vt:lpstr>
      <vt:lpstr>Презентация PowerPoint</vt:lpstr>
      <vt:lpstr>ОСВВ – ЭФФЕКТИВНАЯ МЕТОДИКА ПРЯМОГО КОНТРОЛЯ ЖИВОТНЫХ БЕЗ ВЛАДЕЛЬЦА (БЕЗНАДЗОРНЫХ СОБАК)</vt:lpstr>
      <vt:lpstr>Животные без владельца (Безнадзорные собаки)</vt:lpstr>
      <vt:lpstr>Презентация PowerPoint</vt:lpstr>
      <vt:lpstr>Презентация PowerPoint</vt:lpstr>
      <vt:lpstr>Презентация PowerPoint</vt:lpstr>
      <vt:lpstr>Презентация PowerPoint</vt:lpstr>
      <vt:lpstr>Презентация PowerPoint</vt:lpstr>
      <vt:lpstr>КРАТКО ОБ ОСВВ В ЗОНАХ РИСКА </vt:lpstr>
      <vt:lpstr>Презентация PowerPoint</vt:lpstr>
      <vt:lpstr>Презентация PowerPoint</vt:lpstr>
      <vt:lpstr>КАКИЕ ОНИ – БЕЗДОМНЫЕ СОБАКИ  Обычно выделяют 4 поведенческие группы.</vt:lpstr>
      <vt:lpstr>Презентация PowerPoint</vt:lpstr>
      <vt:lpstr>Методы вакцинации безнадзорных собак</vt:lpstr>
      <vt:lpstr>Бешенство и домашние собаки</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Света</dc:creator>
  <cp:lastModifiedBy>Света</cp:lastModifiedBy>
  <cp:revision>10</cp:revision>
  <dcterms:created xsi:type="dcterms:W3CDTF">2019-01-28T12:16:21Z</dcterms:created>
  <dcterms:modified xsi:type="dcterms:W3CDTF">2019-01-28T13:53:36Z</dcterms:modified>
</cp:coreProperties>
</file>