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EFB-49D4-4FB1-8E49-435AE50B02D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D814-BA9F-4703-BAD2-31B5382F31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0"/>
            <a:ext cx="3929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0000"/>
              </a:solidFill>
              <a:cs typeface="Aharoni" pitchFamily="2" charset="-79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cs typeface="Aharoni" pitchFamily="2" charset="-79"/>
              </a:rPr>
              <a:t>ГРАЖДАНИН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cs typeface="Aharoni" pitchFamily="2" charset="-79"/>
              </a:rPr>
              <a:t>ПОСЛЕ УВОЛЬНЕНИЯ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cs typeface="Aharoni" pitchFamily="2" charset="-79"/>
              </a:rPr>
              <a:t>С МУНИЦИПАЛЬНОЙ СЛУЖБЫ</a:t>
            </a:r>
            <a:endParaRPr lang="ru-RU" sz="16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407196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НЕ ВПРАВЕ</a:t>
            </a:r>
            <a:endParaRPr lang="ru-RU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00034" y="5214950"/>
            <a:ext cx="428628" cy="2857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285860"/>
            <a:ext cx="407196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 </a:t>
            </a:r>
            <a:r>
              <a:rPr lang="ru-RU" sz="1400" b="1" dirty="0" smtClean="0">
                <a:cs typeface="Aharoni" pitchFamily="2" charset="-79"/>
              </a:rPr>
              <a:t> Без согласия </a:t>
            </a:r>
            <a:r>
              <a:rPr lang="ru-RU" sz="1400" b="1" dirty="0">
                <a:cs typeface="Aharoni" pitchFamily="2" charset="-79"/>
              </a:rPr>
              <a:t>Комиссии по соблюдению требований </a:t>
            </a:r>
            <a:r>
              <a:rPr lang="ru-RU" sz="1400" b="1" dirty="0" smtClean="0">
                <a:cs typeface="Aharoni" pitchFamily="2" charset="-79"/>
              </a:rPr>
              <a:t>к </a:t>
            </a:r>
            <a:r>
              <a:rPr lang="ru-RU" sz="1400" b="1" dirty="0">
                <a:cs typeface="Aharoni" pitchFamily="2" charset="-79"/>
              </a:rPr>
              <a:t>служебному поведению муниципальных служащих администрации Волчанского городского округа и урегулированию конфликта </a:t>
            </a:r>
            <a:r>
              <a:rPr lang="ru-RU" sz="1400" b="1" dirty="0" smtClean="0">
                <a:cs typeface="Aharoni" pitchFamily="2" charset="-79"/>
              </a:rPr>
              <a:t>интересов </a:t>
            </a:r>
            <a:r>
              <a:rPr lang="ru-RU" sz="1400" b="1" u="sng" dirty="0" smtClean="0">
                <a:cs typeface="Aharoni" pitchFamily="2" charset="-79"/>
              </a:rPr>
              <a:t>в течение 2 лет после увольнения:</a:t>
            </a:r>
            <a:endParaRPr lang="ru-RU" sz="800" b="1" u="sng" dirty="0">
              <a:cs typeface="Aharoni" pitchFamily="2" charset="-79"/>
            </a:endParaRPr>
          </a:p>
          <a:p>
            <a:pPr indent="179388" algn="just">
              <a:buFont typeface="Arial" pitchFamily="34" charset="0"/>
              <a:buChar char="•"/>
            </a:pPr>
            <a:r>
              <a:rPr lang="ru-RU" sz="1400" dirty="0" smtClean="0">
                <a:cs typeface="Aharoni" pitchFamily="2" charset="-79"/>
              </a:rPr>
              <a:t>Замещать на условиях трудового договора должности в организации, если отдельные функции муниципального(административного) управления данной организацией входили в его должностные (служебные) обязанности;</a:t>
            </a:r>
          </a:p>
          <a:p>
            <a:pPr indent="179388" algn="just">
              <a:buFont typeface="Arial" pitchFamily="34" charset="0"/>
              <a:buChar char="•"/>
            </a:pPr>
            <a:r>
              <a:rPr lang="ru-RU" sz="1400" dirty="0" smtClean="0">
                <a:cs typeface="Aharoni" pitchFamily="2" charset="-79"/>
              </a:rPr>
              <a:t>Выполнять в организации работы (оказывать организации услуги) в течение месяца стоимостью более 100 тысяч рублей на условиях гражданско-правового договора (договоров), если отдельные </a:t>
            </a:r>
            <a:r>
              <a:rPr lang="ru-RU" sz="1400" dirty="0" smtClean="0">
                <a:cs typeface="Aharoni" pitchFamily="2" charset="-79"/>
              </a:rPr>
              <a:t>функции муниципального (административного) управления данной организацией входили в его должностные (служебные) обязанности.</a:t>
            </a:r>
            <a:endParaRPr lang="ru-RU" sz="1400" dirty="0">
              <a:cs typeface="Aharoni" pitchFamily="2" charset="-79"/>
            </a:endParaRPr>
          </a:p>
          <a:p>
            <a:pPr indent="179388" algn="just"/>
            <a:r>
              <a:rPr lang="ru-RU" sz="1400" b="1" dirty="0" smtClean="0">
                <a:cs typeface="Aharoni" pitchFamily="2" charset="-79"/>
              </a:rPr>
              <a:t>            Разглашать или использовать в интересах организаций либо физических лиц сведения конфиденциального характера или служебную информацию, ставшие ему известными в связи с исполнением должностных обязанностей.</a:t>
            </a:r>
          </a:p>
          <a:p>
            <a:pPr algn="just"/>
            <a:endParaRPr lang="ru-RU" sz="1400" b="1" u="sng" dirty="0">
              <a:cs typeface="Aharoni" pitchFamily="2" charset="-79"/>
            </a:endParaRPr>
          </a:p>
          <a:p>
            <a:pPr algn="just"/>
            <a:endParaRPr lang="ru-RU" sz="1400" b="1" u="sng" dirty="0" smtClean="0">
              <a:cs typeface="Aharoni" pitchFamily="2" charset="-79"/>
            </a:endParaRPr>
          </a:p>
          <a:p>
            <a:pPr algn="just"/>
            <a:endParaRPr lang="ru-RU" sz="1400" b="1" u="sng" dirty="0">
              <a:cs typeface="Aharoni" pitchFamily="2" charset="-79"/>
            </a:endParaRPr>
          </a:p>
          <a:p>
            <a:pPr algn="just"/>
            <a:endParaRPr lang="ru-RU" sz="1400" b="1" u="sng" dirty="0" smtClean="0">
              <a:cs typeface="Aharoni" pitchFamily="2" charset="-79"/>
            </a:endParaRPr>
          </a:p>
          <a:p>
            <a:pPr algn="just"/>
            <a:endParaRPr lang="ru-RU" sz="1400" b="1" u="sng" dirty="0">
              <a:cs typeface="Aharoni" pitchFamily="2" charset="-79"/>
            </a:endParaRPr>
          </a:p>
          <a:p>
            <a:pPr algn="just"/>
            <a:endParaRPr lang="ru-RU" sz="1400" b="1" u="sng" dirty="0" smtClean="0">
              <a:cs typeface="Aharoni" pitchFamily="2" charset="-79"/>
            </a:endParaRPr>
          </a:p>
          <a:p>
            <a:pPr algn="just"/>
            <a:endParaRPr lang="ru-RU" sz="1400" b="1" u="sng" dirty="0">
              <a:cs typeface="Aharoni" pitchFamily="2" charset="-79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857752" y="1357298"/>
            <a:ext cx="428628" cy="2857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-214338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800" b="1" dirty="0" smtClean="0">
              <a:solidFill>
                <a:srgbClr val="FF0000"/>
              </a:solidFill>
              <a:cs typeface="Aharoni" pitchFamily="2" charset="-79"/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  <a:cs typeface="Aharoni" pitchFamily="2" charset="-79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cs typeface="Aharoni" pitchFamily="2" charset="-79"/>
              </a:rPr>
              <a:t>ГРАЖДАНИН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cs typeface="Aharoni" pitchFamily="2" charset="-79"/>
              </a:rPr>
              <a:t>ПОСЛЕ УВОЛЬНЕНИЯ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cs typeface="Aharoni" pitchFamily="2" charset="-79"/>
              </a:rPr>
              <a:t>С МУНИЦИПАЛЬНОЙ СЛУЖБЫ</a:t>
            </a:r>
            <a:endParaRPr lang="ru-RU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928670"/>
            <a:ext cx="41434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ОБЯЗАН</a:t>
            </a:r>
            <a:endParaRPr lang="ru-RU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00034" y="1357298"/>
            <a:ext cx="428628" cy="2857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4876" y="1357298"/>
            <a:ext cx="41434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cs typeface="Aharoni" pitchFamily="2" charset="-79"/>
              </a:rPr>
              <a:t>               </a:t>
            </a:r>
            <a:r>
              <a:rPr lang="ru-RU" sz="1400" b="1" u="sng" dirty="0" smtClean="0">
                <a:cs typeface="Aharoni" pitchFamily="2" charset="-79"/>
              </a:rPr>
              <a:t>В течение 2 лет</a:t>
            </a:r>
            <a:r>
              <a:rPr lang="ru-RU" sz="1400" b="1" dirty="0" smtClean="0">
                <a:cs typeface="Aharoni" pitchFamily="2" charset="-79"/>
              </a:rPr>
              <a:t> после увольнения сообщать новому работодателю сведения о последнем месте своей службы в органах местного самоуправления Волчанского городского округа при заключении с ним трудовых или гражданско-правовых договоров на выполнение работ (оказание услуг).</a:t>
            </a:r>
            <a:endParaRPr lang="ru-RU" sz="1400" b="1" dirty="0"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6314" y="3000372"/>
            <a:ext cx="407196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ВНИМАНИЕ!</a:t>
            </a:r>
            <a:endParaRPr lang="ru-RU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3357562"/>
            <a:ext cx="40719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cs typeface="Aharoni" pitchFamily="2" charset="-79"/>
              </a:rPr>
              <a:t>Гражданину рекомендуется уведомить работодателя о его обязанности сообщить в 10-дневный срок представителю нанимателя по последнему месту службы гражданина в органах местного самоуправления Волчанского городского округа о заключении с ним соответствующего договора.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6314" y="4929198"/>
            <a:ext cx="407196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ЗАКОНОДАТЕЛЬСТВО</a:t>
            </a:r>
            <a:endParaRPr lang="ru-RU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5286388"/>
            <a:ext cx="4071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cs typeface="Aharoni" pitchFamily="2" charset="-79"/>
              </a:rPr>
              <a:t> Статья 12 Федерального закона «</a:t>
            </a:r>
            <a:r>
              <a:rPr lang="ru-RU" sz="1400" b="1" dirty="0" smtClean="0"/>
              <a:t>О </a:t>
            </a:r>
            <a:r>
              <a:rPr lang="ru-RU" sz="1400" b="1" dirty="0"/>
              <a:t>противодействии </a:t>
            </a:r>
            <a:r>
              <a:rPr lang="ru-RU" sz="1400" b="1" dirty="0" smtClean="0"/>
              <a:t>коррупции» от </a:t>
            </a:r>
            <a:r>
              <a:rPr lang="ru-RU" sz="1400" b="1" dirty="0"/>
              <a:t>25.12.2008 </a:t>
            </a:r>
            <a:r>
              <a:rPr lang="ru-RU" sz="1400" b="1" dirty="0" smtClean="0"/>
              <a:t>№273-ФЗ;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/>
              <a:t>Статья 14 Федерального закона «О </a:t>
            </a:r>
            <a:r>
              <a:rPr lang="ru-RU" sz="1400" b="1" dirty="0"/>
              <a:t>муниципальной службе в Российской </a:t>
            </a:r>
            <a:r>
              <a:rPr lang="ru-RU" sz="1400" b="1" dirty="0" smtClean="0"/>
              <a:t>Федерации»от </a:t>
            </a:r>
            <a:r>
              <a:rPr lang="ru-RU" sz="1400" b="1" dirty="0"/>
              <a:t>02.03.2007 </a:t>
            </a:r>
            <a:r>
              <a:rPr lang="ru-RU" sz="1400" b="1" dirty="0" smtClean="0"/>
              <a:t>№ 25-ФЗ.</a:t>
            </a:r>
            <a:endParaRPr lang="ru-RU" sz="1400" b="1" dirty="0"/>
          </a:p>
          <a:p>
            <a:pPr algn="just">
              <a:buFont typeface="Arial" pitchFamily="34" charset="0"/>
              <a:buChar char="•"/>
            </a:pPr>
            <a:endParaRPr lang="ru-RU" sz="1400" b="1" dirty="0"/>
          </a:p>
          <a:p>
            <a:pPr algn="just"/>
            <a:r>
              <a:rPr lang="ru-RU" sz="1400" b="1" dirty="0" smtClean="0"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242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2020-04-01T03:17:30Z</dcterms:created>
  <dcterms:modified xsi:type="dcterms:W3CDTF">2020-04-01T03:58:19Z</dcterms:modified>
</cp:coreProperties>
</file>