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079976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268" userDrawn="1">
          <p15:clr>
            <a:srgbClr val="A4A3A4"/>
          </p15:clr>
        </p15:guide>
        <p15:guide id="3" pos="4546" userDrawn="1">
          <p15:clr>
            <a:srgbClr val="A4A3A4"/>
          </p15:clr>
        </p15:guide>
        <p15:guide id="4" orient="horz" pos="158" userDrawn="1">
          <p15:clr>
            <a:srgbClr val="A4A3A4"/>
          </p15:clr>
        </p15:guide>
        <p15:guide id="5" orient="horz" pos="45" userDrawn="1">
          <p15:clr>
            <a:srgbClr val="A4A3A4"/>
          </p15:clr>
        </p15:guide>
        <p15:guide id="6" orient="horz" pos="4286" userDrawn="1">
          <p15:clr>
            <a:srgbClr val="A4A3A4"/>
          </p15:clr>
        </p15:guide>
        <p15:guide id="7" pos="68" userDrawn="1">
          <p15:clr>
            <a:srgbClr val="A4A3A4"/>
          </p15:clr>
        </p15:guide>
        <p15:guide id="8" orient="horz" pos="4717" userDrawn="1">
          <p15:clr>
            <a:srgbClr val="A4A3A4"/>
          </p15:clr>
        </p15:guide>
        <p15:guide id="9" orient="horz" pos="1814" userDrawn="1">
          <p15:clr>
            <a:srgbClr val="A4A3A4"/>
          </p15:clr>
        </p15:guide>
        <p15:guide id="10" orient="horz" pos="20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95" d="100"/>
          <a:sy n="95" d="100"/>
        </p:scale>
        <p:origin x="-978" y="-90"/>
      </p:cViewPr>
      <p:guideLst>
        <p:guide orient="horz" pos="158"/>
        <p:guide orient="horz" pos="45"/>
        <p:guide orient="horz" pos="4286"/>
        <p:guide orient="horz" pos="4717"/>
        <p:guide orient="horz" pos="1814"/>
        <p:guide orient="horz" pos="2086"/>
        <p:guide pos="2268"/>
        <p:guide pos="4546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4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0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9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5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3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884B-1A2B-4D6F-BEDA-F37CD14C466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275" y="430596"/>
            <a:ext cx="971628" cy="86390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216775" y="-18662"/>
            <a:ext cx="3582988" cy="510778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ФОНД СОЦИАЛЬНОГО СТРАХОВАНИЯ РОССИЙСКОЙ ФЕДЕРАЦИИ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16775" y="1213650"/>
            <a:ext cx="35829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Государственное учреждение - Свердловское </a:t>
            </a:r>
            <a:r>
              <a:rPr lang="ru-RU" sz="105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региональное отделение Фонда социального страхования </a:t>
            </a:r>
            <a:r>
              <a:rPr lang="ru-RU" sz="105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Российской </a:t>
            </a:r>
            <a:r>
              <a:rPr lang="ru-RU" sz="105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50715" y="5672459"/>
            <a:ext cx="26581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ПРЯМЫЕ</a:t>
            </a:r>
          </a:p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ВЫПЛАТЫ</a:t>
            </a:r>
            <a:endParaRPr lang="ru-RU" sz="3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6775" y="6553757"/>
            <a:ext cx="3582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ПОСОБИЯ ПО-НОВОМУ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1 ЯНВАРЯ 2021 ГОДА</a:t>
            </a:r>
            <a:endParaRPr lang="ru-RU" sz="16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6723" y="7110790"/>
            <a:ext cx="16583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ru-RU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ru-RU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66.</a:t>
            </a:r>
            <a:r>
              <a:rPr lang="en-US" sz="10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fss.ru</a:t>
            </a:r>
            <a:endParaRPr lang="ru-RU" sz="10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3787" y="1938714"/>
            <a:ext cx="35829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 ЭЛЕКТРОННОМ КАБИНЕТЕ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0014" y="497984"/>
            <a:ext cx="34384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реализации «Прямых выплат» региональное отделение Фонда </a:t>
            </a: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удерживает </a:t>
            </a:r>
            <a:r>
              <a:rPr lang="ru-RU" sz="100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НДФЛ из суммы пособий по временной нетрудоспособности при их выплате застрахованным лицам. Застрахованное лицо в случае необходимости сможет обратиться в региональное отделение Фонда с заявлением о предоставлении справки 2-НДФЛ.</a:t>
            </a:r>
            <a:endParaRPr lang="ru-RU" sz="1000" dirty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03646" y="4505290"/>
            <a:ext cx="3592470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КОНТАКТНАЯ ИНФОРМАЦИЯ</a:t>
            </a:r>
            <a:endParaRPr lang="en-US" sz="16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 ул. Шейнкмана, 55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info@ro66.fss.ru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 «Горячей линии» по пилотному проекту:</a:t>
            </a: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(343) 211-89-96</a:t>
            </a:r>
            <a:endParaRPr lang="ru-RU" sz="14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70161" y="115478"/>
            <a:ext cx="2638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ВНИМАНИЕ!</a:t>
            </a:r>
            <a:endParaRPr lang="ru-RU" sz="12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38113" y="6151254"/>
            <a:ext cx="23410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Подробная информация на сайте Свердловского регионального отделения в разделе «Прямые выплаты».</a:t>
            </a:r>
            <a:endParaRPr lang="ru-RU" sz="1050" dirty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2489" y="2287549"/>
            <a:ext cx="359766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Для того, чтобы узнать состояние расчетов по пособиям, Фондом социального страхования введен в эксплуатацию электронный кабинет застрахованного лица. Сервис расположен по адресу </a:t>
            </a:r>
            <a:r>
              <a:rPr lang="en-US" sz="105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http://cabinets.fss.ru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С помощью электронного кабинета работник, зарегистрированный на Едином портале государственных услуг,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может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самостоятельно просмотреть информацию по начисленным и выплаченным пособиям, а также распечатать справку-расчет пособия.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68" y="1938714"/>
            <a:ext cx="3639995" cy="3639995"/>
          </a:xfrm>
          <a:prstGeom prst="rect">
            <a:avLst/>
          </a:prstGeom>
        </p:spPr>
      </p:pic>
      <p:pic>
        <p:nvPicPr>
          <p:cNvPr id="21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60" y="236727"/>
            <a:ext cx="821138" cy="85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8" y="1141827"/>
            <a:ext cx="964562" cy="96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D:\Gorshkova_AA\Desktop\презентация прямые выплаты 2\ПВ\фсс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034" y="1040936"/>
            <a:ext cx="1187357" cy="10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1127113" y="1060201"/>
            <a:ext cx="1356391" cy="29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b="1" dirty="0">
                <a:solidFill>
                  <a:srgbClr val="0070C0"/>
                </a:solidFill>
                <a:latin typeface="Verdana" panose="020B0604030504040204" pitchFamily="34" charset="0"/>
              </a:rPr>
              <a:t>РАБОТНИК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b="1" dirty="0">
                <a:solidFill>
                  <a:srgbClr val="0070C0"/>
                </a:solidFill>
                <a:latin typeface="Verdana" panose="020B0604030504040204" pitchFamily="34" charset="0"/>
              </a:rPr>
              <a:t>(застрахованное лицо)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27993" y="2015453"/>
            <a:ext cx="1248676" cy="55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РАБОТОДАТЕЛЬ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(страхователь)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не позднее 5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календарных дней</a:t>
            </a: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2108365" y="2017252"/>
            <a:ext cx="16227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РЕГИОНАЛЬНОЕ ОТДЕЛЕНИЕ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ФОНДА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(страховщик)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не позднее 10 календарных дней </a:t>
            </a:r>
            <a:r>
              <a:rPr lang="ru-RU" altLang="ru-RU" sz="9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принимает </a:t>
            </a: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решение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о выплате пособия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389259" y="578477"/>
            <a:ext cx="813669" cy="31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Заявление,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документы</a:t>
            </a:r>
          </a:p>
        </p:txBody>
      </p:sp>
      <p:sp>
        <p:nvSpPr>
          <p:cNvPr id="29" name="TextBox 25"/>
          <p:cNvSpPr txBox="1">
            <a:spLocks noChangeArrowheads="1"/>
          </p:cNvSpPr>
          <p:nvPr/>
        </p:nvSpPr>
        <p:spPr bwMode="auto">
          <a:xfrm>
            <a:off x="2395367" y="709448"/>
            <a:ext cx="643809" cy="19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b="1" dirty="0">
                <a:solidFill>
                  <a:srgbClr val="0070C0"/>
                </a:solidFill>
                <a:latin typeface="Verdana" panose="020B0604030504040204" pitchFamily="34" charset="0"/>
              </a:rPr>
              <a:t>Пособие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157913" y="760270"/>
            <a:ext cx="704010" cy="33815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730159" y="820759"/>
            <a:ext cx="703137" cy="31814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631" y="3390755"/>
            <a:ext cx="35611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Ежемесячное пособие по уходу за ребенком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выплачивается региональным отделением Фонда социального страхования РФ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 1 по 15 число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включительно месяца, следующего за месяцем, за который выплачивается пособие.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Остальные пособия перечисляются работающим гражданам в течение 10 дней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с момента подачи работодателем в региональное отделение Фонда социального страхования РФ правильно оформленных сведений или документов.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Оплата трех первых дней временной нетрудоспособности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производится работодателем за счет собственных средств отдельным платежом.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" y="6129086"/>
            <a:ext cx="1067727" cy="782999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959556" y="6040359"/>
            <a:ext cx="2565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четырех дополнительных дней по уходу за ребенком-инвалидом</a:t>
            </a:r>
            <a:r>
              <a:rPr lang="ru-RU" sz="1000" b="1" dirty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 также социальное пособие на погребение по-прежнему оплачивает работодатель</a:t>
            </a:r>
            <a:endParaRPr lang="ru-RU" sz="10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043800" y="6309585"/>
            <a:ext cx="4782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БУДЬТЕ ВНИМАТЕЛЬНЫ!</a:t>
            </a:r>
            <a:b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правильности и полноты написания реквизитов зависит своевременность выплаты причитающихся пособий!</a:t>
            </a:r>
            <a:endParaRPr lang="ru-RU" sz="12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21901" y="1236094"/>
            <a:ext cx="35976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Работник представляет по месту своей работы документы, подтверждающие право на пособие (листок нетрудоспособности, справку о рождении ребенка, другие документы в соответствии с видом пособия). В дополнение к этому оформляет заявление о выплате пособия (оплате отпуска) по утвержденной форме (Приложение №1 к приказу ФСС РФ от 24.11.2017 №578) с указанием реквизитов, на которые будут перечисляться пособия.</a:t>
            </a:r>
          </a:p>
          <a:p>
            <a:pPr algn="just">
              <a:buClr>
                <a:srgbClr val="FF0000"/>
              </a:buClr>
            </a:pPr>
            <a:endParaRPr lang="ru-RU" sz="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Clr>
                <a:srgbClr val="FF0000"/>
              </a:buClr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11" y="6703474"/>
            <a:ext cx="800562" cy="58707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87" y="1247748"/>
            <a:ext cx="359766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Проект затрагивает всех граждан, работающих по трудовым договорам (далее – застрахованные лица), и направлен на защиту прав работников. Новый порядок назначения и выплаты пособий дает гражданам гарантии получения пособия своевременно и в полном объеме, независимо от финансового положения работодателей.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0553" y="1247748"/>
            <a:ext cx="359766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Для застрахованных лиц порядок получения и оформления самого листка нетрудоспособности остается прежним, и документ будет также предоставляться по месту работы. Меняется способ получения выплат по листку нетрудоспособности. Оплата осуществляется непосредственно региональным отделением Фонда социального страхования РФ напрямую.</a:t>
            </a: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26" y="148317"/>
            <a:ext cx="72167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УВАЖАЕМЫЙ РАБОТНИК!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1 января 2021 года </a:t>
            </a: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Свердловская область </a:t>
            </a: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перешла </a:t>
            </a: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«Прямые выплаты»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9331" y="1247748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-6222" y="2809066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363" y="2864634"/>
            <a:ext cx="6493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Застрахованному лицу необходимо написать заявление с указанием способа получения пособия:</a:t>
            </a:r>
          </a:p>
          <a:p>
            <a:pPr marL="93663" indent="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путем перечисления пособия на банковский счет получателя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93663" indent="176213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через организацию федеральной почтовой связи.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034" y="3572519"/>
            <a:ext cx="6408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выборе способа получения «через кредитную организацию» необходимо указать реквизиты своего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лицевого счета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 банке, который должен состоять из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20 знаков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(указание 16-значного счета банковской карты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недопустимо) и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правильный БИК банка.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заполнении поля «наименование банка» необходимо указать полное наименование банка, а распознавание наименования будет производиться по общепринятому справочнику банков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согласно </a:t>
            </a:r>
            <a:r>
              <a:rPr lang="ru-RU" sz="1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БИКу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buClr>
                <a:srgbClr val="FF0000"/>
              </a:buClr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В случае использования карты «МИР» указывается только номер платежной карты (от 16 до 19 знаков).</a:t>
            </a:r>
            <a:endParaRPr lang="en-US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605" y="4920952"/>
            <a:ext cx="4907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заполнении почтового адреса обязательно необходимо указывать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индекс и правильный адрес места жительства.</a:t>
            </a:r>
          </a:p>
          <a:p>
            <a:pPr algn="just">
              <a:buClr>
                <a:srgbClr val="FF0000"/>
              </a:buClr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Внесение данных в бланк заявления в части «адреса» осуществляется через интервал в одну ячейку, номер корпуса указывается через знак «/» в ячейке после номера дома, номер квартиры (офиса) указывается через пробел в одну ячейку после номера дома или корпуса, если не хватает ячеек, то можно продолжить заполнение в свободном поле бланка.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35475" y="223863"/>
            <a:ext cx="3554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ПРЕДОСТАВЛЕНИЯ ИНФОРМАЦИИ, НЕОБХОДИМОЙ ДЛЯ ВЫПЛАТЫ ПОСОБИЯ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241996" y="2894634"/>
            <a:ext cx="305209" cy="324000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>
          <a:xfrm>
            <a:off x="265036" y="3661081"/>
            <a:ext cx="371944" cy="267768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Овал 32"/>
          <p:cNvSpPr>
            <a:spLocks noChangeAspect="1"/>
          </p:cNvSpPr>
          <p:nvPr/>
        </p:nvSpPr>
        <p:spPr>
          <a:xfrm>
            <a:off x="1744159" y="4955096"/>
            <a:ext cx="358866" cy="324000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565814" y="1248304"/>
            <a:ext cx="723123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37821" y="2809066"/>
            <a:ext cx="7231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82" y="5061745"/>
            <a:ext cx="2184889" cy="232559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173798" y="4761707"/>
            <a:ext cx="3421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tx1"/>
              </a:buClr>
              <a:buFont typeface="+mj-lt"/>
              <a:buAutoNum type="arabicPeriod"/>
            </a:pPr>
            <a:r>
              <a:rPr lang="ru-RU" sz="105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пособие по уходу за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ребенком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Единовременное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пособие при рождении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ребенка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Пособие по беременности и родам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Единовременное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пособие при постановке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учет в ранние сроки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беременности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Пособие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временной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нетрудоспособности (в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том числе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связи с несчастным случаем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на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производстве или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профессиональным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заболеванием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buFont typeface="+mj-lt"/>
              <a:buAutoNum type="arabicPeriod"/>
            </a:pP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 Оплата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</a:rPr>
              <a:t>дополнительного отпуска (сверх ежегодного предоставляемого) на период лечения, проезда к месту лечения и обратно, предоставляемого застрахованному лицу, пострадавшему </a:t>
            </a:r>
            <a:r>
              <a:rPr lang="ru-RU" sz="1050">
                <a:latin typeface="Verdana" panose="020B0604030504040204" pitchFamily="34" charset="0"/>
                <a:ea typeface="Verdana" panose="020B0604030504040204" pitchFamily="34" charset="0"/>
              </a:rPr>
              <a:t>на </a:t>
            </a:r>
            <a:r>
              <a:rPr lang="ru-RU" sz="1050" smtClean="0">
                <a:latin typeface="Verdana" panose="020B0604030504040204" pitchFamily="34" charset="0"/>
                <a:ea typeface="Verdana" panose="020B0604030504040204" pitchFamily="34" charset="0"/>
              </a:rPr>
              <a:t>производстве</a:t>
            </a:r>
            <a:endParaRPr lang="ru-RU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25010" y="2917212"/>
            <a:ext cx="3318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ПОСОБИЯ, ВЫПЛАЧИВАЕМЫЕ ФОНДОМ СОЦИАЛЬНОГО СТРАХОВАНИЯ РФ НАПРЯМУЮ ГРАЖДАНАМ НА ЛИЦЕВОЙ СЧЕТ В БАНКЕ, КАРТУ «МИР» ИЛИ ПОЧТОВЫМ ПЕРЕВОДОМ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8" name="Рисунок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854" y="4153933"/>
            <a:ext cx="541732" cy="54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167" y="3993296"/>
            <a:ext cx="701681" cy="70168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597" y="4234238"/>
            <a:ext cx="780181" cy="50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713</Words>
  <Application>Microsoft Office PowerPoint</Application>
  <PresentationFormat>Произвольный</PresentationFormat>
  <Paragraphs>62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Петрова Ирина Семёновна</cp:lastModifiedBy>
  <cp:revision>75</cp:revision>
  <dcterms:created xsi:type="dcterms:W3CDTF">2018-11-05T16:52:25Z</dcterms:created>
  <dcterms:modified xsi:type="dcterms:W3CDTF">2021-02-16T10:51:02Z</dcterms:modified>
</cp:coreProperties>
</file>