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8" r:id="rId2"/>
  </p:sldIdLst>
  <p:sldSz cx="7561263" cy="10693400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70C11"/>
    <a:srgbClr val="F8F8F8"/>
    <a:srgbClr val="005AA9"/>
    <a:srgbClr val="504F53"/>
    <a:srgbClr val="DDDDDD"/>
    <a:srgbClr val="EEEEEE"/>
    <a:srgbClr val="EAEAEA"/>
    <a:srgbClr val="8D8C90"/>
    <a:srgbClr val="F8A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096" autoAdjust="0"/>
  </p:normalViewPr>
  <p:slideViewPr>
    <p:cSldViewPr showGuides="1">
      <p:cViewPr>
        <p:scale>
          <a:sx n="66" d="100"/>
          <a:sy n="66" d="100"/>
        </p:scale>
        <p:origin x="-1836" y="144"/>
      </p:cViewPr>
      <p:guideLst>
        <p:guide orient="horz" pos="3369"/>
        <p:guide orient="horz" pos="1578"/>
        <p:guide orient="horz" pos="492"/>
        <p:guide orient="horz" pos="6322"/>
        <p:guide pos="2382"/>
        <p:guide pos="585"/>
        <p:guide pos="1290"/>
        <p:guide pos="4250"/>
        <p:guide pos="4565"/>
        <p:guide pos="4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73" cy="498328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197" y="0"/>
            <a:ext cx="2945873" cy="498328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>
              <a:defRPr sz="1200"/>
            </a:lvl1pPr>
          </a:lstStyle>
          <a:p>
            <a:fld id="{D92B9F7C-DFFD-412C-AF38-D605E5DCDD12}" type="datetimeFigureOut">
              <a:rPr lang="ru-RU" smtClean="0"/>
              <a:t>04.10.2019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897"/>
            <a:ext cx="2945873" cy="498328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197" y="9429897"/>
            <a:ext cx="2945873" cy="498328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>
              <a:defRPr sz="1200"/>
            </a:lvl1pPr>
          </a:lstStyle>
          <a:p>
            <a:fld id="{98770EE1-D24D-4357-99D8-F8BD75F18F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382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116" tIns="46058" rIns="92116" bIns="460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116" tIns="46058" rIns="92116" bIns="46058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04.10.2019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6125"/>
            <a:ext cx="26320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6" tIns="46058" rIns="92116" bIns="4605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6" tIns="46058" rIns="92116" bIns="4605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2116" tIns="46058" rIns="92116" bIns="460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116" tIns="46058" rIns="92116" bIns="46058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320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6125"/>
            <a:ext cx="263207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51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228"/>
            <a:ext cx="7560140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134190" y="7587098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8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984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6" y="2505531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900796" y="7994441"/>
            <a:ext cx="763749" cy="587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80245" y="781298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738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6" y="2505531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79658" y="781298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6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6" y="5347822"/>
            <a:ext cx="6053549" cy="4687764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984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6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40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6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3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3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984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73259" y="9156892"/>
            <a:ext cx="469211" cy="1018362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20" y="764070"/>
            <a:ext cx="6072720" cy="173121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720" y="2495127"/>
            <a:ext cx="6072720" cy="754045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5" y="9420147"/>
            <a:ext cx="512445" cy="98519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1"/>
          <p:cNvSpPr>
            <a:spLocks noGrp="1"/>
          </p:cNvSpPr>
          <p:nvPr>
            <p:ph idx="1"/>
          </p:nvPr>
        </p:nvSpPr>
        <p:spPr>
          <a:xfrm>
            <a:off x="324247" y="5130676"/>
            <a:ext cx="6624736" cy="4896544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</a:pPr>
            <a:r>
              <a:rPr lang="ru-RU" sz="2000" dirty="0"/>
              <a:t>В рамках мероприятия все желающие смогут больше узнать о порядке исполнения налоговых уведомлений по имущественным налогам, налогу на доходы физических лиц и о системе оценки гражданами качества обслуживания в территориальных налоговых органах.</a:t>
            </a:r>
          </a:p>
          <a:p>
            <a:pPr marL="0" indent="457200" algn="just">
              <a:spcBef>
                <a:spcPts val="0"/>
              </a:spcBef>
            </a:pPr>
            <a:endParaRPr lang="ru-RU" sz="2000" dirty="0"/>
          </a:p>
          <a:p>
            <a:pPr marL="0" indent="457200" algn="just">
              <a:spcBef>
                <a:spcPts val="0"/>
              </a:spcBef>
            </a:pPr>
            <a:r>
              <a:rPr lang="ru-RU" sz="2000" dirty="0"/>
              <a:t>Специалисты налоговой службы подробно расскажут о том, кто должен уплачивать налоги, в какие сроки, какие ставки и льготы применяются в конкретном муниципальном образовании, о возможностях оценки качества обслуживания в территориальных налоговых органах, а также ответят на другие вопросы граждан по теме налогообложения.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000" dirty="0"/>
              <a:t> 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000" dirty="0"/>
              <a:t>Все желающие смогут пройти процедуру регистрации в интернет-сервисе ФНС России «Личный кабинет налогоплательщиков для физических лиц». При себе необходимо иметь документ, удостоверяющий личность</a:t>
            </a:r>
            <a:r>
              <a:rPr lang="ru-RU" sz="2000" dirty="0" smtClean="0"/>
              <a:t>.</a:t>
            </a:r>
          </a:p>
          <a:p>
            <a:pPr marL="0" indent="457200" algn="just">
              <a:spcBef>
                <a:spcPts val="0"/>
              </a:spcBef>
            </a:pPr>
            <a:endParaRPr lang="en-US" sz="2000" dirty="0" smtClean="0">
              <a:latin typeface="Arial Rounded MT Bold" panose="020F0704030504030204" pitchFamily="34" charset="0"/>
            </a:endParaRP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396255" y="3258468"/>
            <a:ext cx="6840760" cy="151216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 и проводит </a:t>
            </a:r>
            <a:r>
              <a:rPr lang="ru-RU" sz="2400" dirty="0">
                <a:solidFill>
                  <a:srgbClr val="FF0000"/>
                </a:solidFill>
              </a:rPr>
              <a:t>День открытых дверей </a:t>
            </a:r>
            <a:r>
              <a:rPr lang="ru-RU" sz="2400" dirty="0" smtClean="0"/>
              <a:t>для </a:t>
            </a:r>
            <a:r>
              <a:rPr lang="ru-RU" sz="2400" dirty="0"/>
              <a:t>налогоплательщиков – физических </a:t>
            </a:r>
            <a:r>
              <a:rPr lang="ru-RU" sz="2400" dirty="0" smtClean="0"/>
              <a:t>лиц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FF0000"/>
                </a:solidFill>
              </a:rPr>
              <a:t>25 октября 2019 года с 09.00 до 20.00 </a:t>
            </a:r>
            <a:r>
              <a:rPr lang="en-US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" name="Изображение 10" descr="FNS_vizitka_for_rukovodstv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280" y="594172"/>
            <a:ext cx="115212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азвание 2"/>
          <p:cNvSpPr txBox="1">
            <a:spLocks/>
          </p:cNvSpPr>
          <p:nvPr/>
        </p:nvSpPr>
        <p:spPr>
          <a:xfrm>
            <a:off x="1188343" y="788930"/>
            <a:ext cx="6048672" cy="2613554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/>
              <a:t>Межрайонная ИФНС России №29 по Свердловской </a:t>
            </a:r>
            <a:r>
              <a:rPr lang="ru-RU" sz="2400" dirty="0" smtClean="0"/>
              <a:t>области напоминает: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2400" dirty="0" smtClean="0"/>
              <a:t>срок </a:t>
            </a:r>
            <a:r>
              <a:rPr lang="ru-RU" sz="2400" dirty="0"/>
              <a:t>уплаты налога на имущество, транспортного и земельного налогов физическими лицами за 2018 год – не позднее 2 декабря 2019 </a:t>
            </a:r>
            <a:r>
              <a:rPr lang="ru-RU" sz="2400" dirty="0" smtClean="0"/>
              <a:t>года</a:t>
            </a:r>
            <a:endParaRPr lang="ru-RU" sz="2400" dirty="0"/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74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12697</TotalTime>
  <Words>154</Words>
  <Application>Microsoft Office PowerPoint</Application>
  <PresentationFormat>Произвольный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 и проводит День открытых дверей для налогоплательщиков – физических лиц 25 октября 2019 года с 09.00 до 20.00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Коробейникова Евгения Сергеевна</dc:creator>
  <cp:lastModifiedBy>Устьянцева Елена Михайловна</cp:lastModifiedBy>
  <cp:revision>655</cp:revision>
  <cp:lastPrinted>2019-10-02T14:39:41Z</cp:lastPrinted>
  <dcterms:created xsi:type="dcterms:W3CDTF">2013-11-13T08:36:35Z</dcterms:created>
  <dcterms:modified xsi:type="dcterms:W3CDTF">2019-10-04T07:52:35Z</dcterms:modified>
</cp:coreProperties>
</file>