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63" r:id="rId2"/>
    <p:sldId id="365" r:id="rId3"/>
    <p:sldId id="364" r:id="rId4"/>
    <p:sldId id="366" r:id="rId5"/>
    <p:sldId id="361" r:id="rId6"/>
    <p:sldId id="362" r:id="rId7"/>
    <p:sldId id="360" r:id="rId8"/>
    <p:sldId id="338" r:id="rId9"/>
    <p:sldId id="367" r:id="rId10"/>
    <p:sldId id="368" r:id="rId11"/>
    <p:sldId id="370" r:id="rId12"/>
    <p:sldId id="3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9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9758" autoAdjust="0"/>
  </p:normalViewPr>
  <p:slideViewPr>
    <p:cSldViewPr>
      <p:cViewPr varScale="1">
        <p:scale>
          <a:sx n="113" d="100"/>
          <a:sy n="113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52%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0.12758058031434208"/>
                  <c:y val="5.73940403034868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План 2017 года             1 768,8 млн.руб.</c:v>
                </c:pt>
                <c:pt idx="1">
                  <c:v>Исполнение на 01.07.2017          845,8 млн.руб.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1768.8</c:v>
                </c:pt>
                <c:pt idx="1">
                  <c:v>845.8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330"/>
      <c:perspective val="30"/>
    </c:view3D>
    <c:plotArea>
      <c:layout>
        <c:manualLayout>
          <c:layoutTarget val="inner"/>
          <c:xMode val="edge"/>
          <c:yMode val="edge"/>
          <c:x val="0.27248061054514588"/>
          <c:y val="0"/>
          <c:w val="0.55462357919327465"/>
          <c:h val="0.638042816715438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74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LegendKey val="1"/>
              <c:showVal val="1"/>
            </c:dLbl>
            <c:dLbl>
              <c:idx val="1"/>
              <c:layout>
                <c:manualLayout>
                  <c:x val="0.13628748184103931"/>
                  <c:y val="-0.11811818953926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43,7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2"/>
              <c:layout>
                <c:manualLayout>
                  <c:x val="1.9636242256614819E-3"/>
                  <c:y val="-3.19279298950213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14,</a:t>
                    </a:r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showLegendKey val="1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10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showLegendKey val="1"/>
              <c:showVal val="1"/>
            </c:dLbl>
            <c:dLbl>
              <c:idx val="5"/>
              <c:layout>
                <c:manualLayout>
                  <c:x val="0.16274286176048741"/>
                  <c:y val="4.92020865068204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24,7</a:t>
                    </a:r>
                    <a:endParaRPr lang="en-US" dirty="0"/>
                  </a:p>
                </c:rich>
              </c:tx>
              <c:showLegendKey val="1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Земельный налог</c:v>
                </c:pt>
                <c:pt idx="3">
                  <c:v>Единый налог на вмененный доход</c:v>
                </c:pt>
                <c:pt idx="4">
                  <c:v>Доходы от продажи активов</c:v>
                </c:pt>
                <c:pt idx="5">
                  <c:v>Другие налоговые и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138.30000000000001</c:v>
                </c:pt>
                <c:pt idx="1">
                  <c:v>36.800000000000004</c:v>
                </c:pt>
                <c:pt idx="2">
                  <c:v>20</c:v>
                </c:pt>
                <c:pt idx="3">
                  <c:v>14.3</c:v>
                </c:pt>
                <c:pt idx="4">
                  <c:v>8.3000000000000007</c:v>
                </c:pt>
                <c:pt idx="5">
                  <c:v>21.6</c:v>
                </c:pt>
              </c:numCache>
            </c:numRef>
          </c:val>
        </c:ser>
        <c:dLbls>
          <c:showVal val="1"/>
        </c:dLbls>
      </c:pie3DChart>
      <c:spPr>
        <a:scene3d>
          <a:camera prst="orthographicFront"/>
          <a:lightRig rig="threePt" dir="t"/>
        </a:scene3d>
        <a:sp3d>
          <a:bevelT w="152400" h="50800" prst="softRound"/>
        </a:sp3d>
      </c:spPr>
    </c:plotArea>
    <c:legend>
      <c:legendPos val="r"/>
      <c:layout>
        <c:manualLayout>
          <c:xMode val="edge"/>
          <c:yMode val="edge"/>
          <c:x val="1.4144935601114433E-2"/>
          <c:y val="0.49572438888526044"/>
          <c:w val="0.9849801743627592"/>
          <c:h val="0.5028802081005157"/>
        </c:manualLayout>
      </c:layout>
      <c:txPr>
        <a:bodyPr/>
        <a:lstStyle/>
        <a:p>
          <a:pPr>
            <a:defRPr sz="1600" kern="6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30"/>
      <c:perspective val="30"/>
    </c:view3D>
    <c:plotArea>
      <c:layout>
        <c:manualLayout>
          <c:layoutTarget val="inner"/>
          <c:xMode val="edge"/>
          <c:yMode val="edge"/>
          <c:x val="0.27248061054514583"/>
          <c:y val="0"/>
          <c:w val="0.55462357919327465"/>
          <c:h val="0.638042816715437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Lbls>
            <c:dLbl>
              <c:idx val="1"/>
              <c:layout>
                <c:manualLayout>
                  <c:x val="0.1362874818410392"/>
                  <c:y val="-0.1181181895392699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1.9636242256614819E-3"/>
                  <c:y val="-3.1927929895021342E-2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0.16274286176048741"/>
                  <c:y val="4.9202086506820446E-2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 (67,2 %)</c:v>
                </c:pt>
                <c:pt idx="1">
                  <c:v>Социальное обеспечение (10,1 %)</c:v>
                </c:pt>
                <c:pt idx="2">
                  <c:v>ЖКХ (3,9 %)</c:v>
                </c:pt>
                <c:pt idx="3">
                  <c:v>Культура (4,9 %)</c:v>
                </c:pt>
                <c:pt idx="4">
                  <c:v>Спорт (2,4%)</c:v>
                </c:pt>
                <c:pt idx="5">
                  <c:v>Другие расходы (11,5%)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548.1</c:v>
                </c:pt>
                <c:pt idx="1">
                  <c:v>82.4</c:v>
                </c:pt>
                <c:pt idx="2">
                  <c:v>31.9</c:v>
                </c:pt>
                <c:pt idx="3">
                  <c:v>39.9</c:v>
                </c:pt>
                <c:pt idx="4">
                  <c:v>19.8</c:v>
                </c:pt>
                <c:pt idx="5">
                  <c:v>93.7</c:v>
                </c:pt>
              </c:numCache>
            </c:numRef>
          </c:val>
        </c:ser>
        <c:dLbls>
          <c:showVal val="1"/>
        </c:dLbls>
      </c:pie3DChart>
      <c:spPr>
        <a:scene3d>
          <a:camera prst="orthographicFront"/>
          <a:lightRig rig="threePt" dir="t"/>
        </a:scene3d>
        <a:sp3d>
          <a:bevelT w="152400" h="50800" prst="softRound"/>
        </a:sp3d>
      </c:spPr>
    </c:plotArea>
    <c:legend>
      <c:legendPos val="r"/>
      <c:layout>
        <c:manualLayout>
          <c:xMode val="edge"/>
          <c:yMode val="edge"/>
          <c:x val="1.4144935601114433E-2"/>
          <c:y val="0.49572438888526027"/>
          <c:w val="0.98498017436275942"/>
          <c:h val="0.5028802081005157"/>
        </c:manualLayout>
      </c:layout>
      <c:txPr>
        <a:bodyPr/>
        <a:lstStyle/>
        <a:p>
          <a:pPr>
            <a:defRPr sz="1600" kern="6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План 2017 года             1 827,6 млн.руб.</c:v>
                </c:pt>
                <c:pt idx="1">
                  <c:v>Исполнение на 01.07.2017          815,8 млн.руб.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1827.6</c:v>
                </c:pt>
                <c:pt idx="1">
                  <c:v>815.8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</a:t>
            </a:r>
            <a:r>
              <a:rPr lang="ru-RU" baseline="0" dirty="0" smtClean="0"/>
              <a:t> </a:t>
            </a:r>
            <a:r>
              <a:rPr lang="ru-RU" dirty="0" smtClean="0"/>
              <a:t>млн</a:t>
            </a:r>
            <a:r>
              <a:rPr lang="ru-RU" dirty="0"/>
              <a:t>. </a:t>
            </a:r>
            <a:r>
              <a:rPr lang="ru-RU" dirty="0" smtClean="0"/>
              <a:t>руб.</a:t>
            </a:r>
            <a:endParaRPr lang="ru-RU" dirty="0"/>
          </a:p>
        </c:rich>
      </c:tx>
      <c:layout/>
    </c:title>
    <c:view3D>
      <c:rotX val="30"/>
      <c:rotY val="30"/>
      <c:depthPercent val="100"/>
      <c:perspective val="5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  <a:bevelB prst="relaxedInset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59,6%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Администрация АГО (324,0 млн.руб.)</c:v>
                </c:pt>
                <c:pt idx="1">
                  <c:v>Управление образованием АГО                       (486,6 млн.руб.)</c:v>
                </c:pt>
                <c:pt idx="2">
                  <c:v>Дума АГО (5,3 млн.руб.)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39.700000000000003</c:v>
                </c:pt>
                <c:pt idx="1">
                  <c:v>59.6</c:v>
                </c:pt>
                <c:pt idx="2">
                  <c:v>0.60000000000000031</c:v>
                </c:pt>
              </c:numCache>
            </c:numRef>
          </c:val>
          <c:bubble3D val="1"/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3790171441580457"/>
          <c:y val="0.26851443569553807"/>
          <c:w val="0.35313804717130443"/>
          <c:h val="0.6033600174978136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7.4649948102352245E-2"/>
          <c:y val="2.4874890638670186E-2"/>
          <c:w val="0.83708430583853533"/>
          <c:h val="0.78841535433070853"/>
        </c:manualLayout>
      </c:layout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 </c:v>
                </c:pt>
              </c:strCache>
            </c:strRef>
          </c:tx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  <c:pt idx="5">
                  <c:v>на 01.07.2017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3.7</c:v>
                </c:pt>
                <c:pt idx="1">
                  <c:v>3.7</c:v>
                </c:pt>
                <c:pt idx="2">
                  <c:v>3.7</c:v>
                </c:pt>
                <c:pt idx="3" formatCode="General">
                  <c:v>10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  <c:pt idx="5">
                  <c:v>на 01.07.2017</c:v>
                </c:pt>
              </c:strCache>
            </c:strRef>
          </c:cat>
          <c:val>
            <c:numRef>
              <c:f>Лист1!$C$2:$C$7</c:f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9413847611761629E-2"/>
                  <c:y val="-4.4444444444444481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3</a:t>
                    </a:r>
                    <a:r>
                      <a:rPr lang="ru-RU" smtClean="0"/>
                      <a:t>,7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1.4933728932124595E-3"/>
                  <c:y val="-4.4444444444444481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3</a:t>
                    </a:r>
                    <a:r>
                      <a:rPr lang="ru-RU" smtClean="0"/>
                      <a:t>,7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1.6427101825336764E-2"/>
                  <c:y val="-4.4444444444444481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3</a:t>
                    </a:r>
                    <a:r>
                      <a:rPr lang="ru-RU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"/>
                  <c:y val="-2.7777777777777811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1</a:t>
                    </a:r>
                    <a:r>
                      <a:rPr lang="ru-RU" smtClean="0"/>
                      <a:t>0,0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3440356038911897E-2"/>
                  <c:y val="-0.25555555555555559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25555555555555559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  <c:pt idx="5">
                  <c:v>на 01.07.2017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4">
                  <c:v>6.7</c:v>
                </c:pt>
                <c:pt idx="5">
                  <c:v>6.7</c:v>
                </c:pt>
              </c:numCache>
            </c:numRef>
          </c:val>
          <c:bubble3D val="1"/>
        </c:ser>
        <c:dLbls>
          <c:showVal val="1"/>
        </c:dLbls>
        <c:axId val="82175872"/>
        <c:axId val="82177408"/>
      </c:areaChart>
      <c:catAx>
        <c:axId val="82175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177408"/>
        <c:crosses val="autoZero"/>
        <c:auto val="1"/>
        <c:lblAlgn val="ctr"/>
        <c:lblOffset val="100"/>
      </c:catAx>
      <c:valAx>
        <c:axId val="82177408"/>
        <c:scaling>
          <c:orientation val="minMax"/>
        </c:scaling>
        <c:axPos val="l"/>
        <c:numFmt formatCode="#,##0.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175872"/>
        <c:crosses val="autoZero"/>
        <c:crossBetween val="midCat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млн.руб.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01.04.2017</c:v>
                </c:pt>
                <c:pt idx="2">
                  <c:v>на 01.07.2017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43.6</c:v>
                </c:pt>
                <c:pt idx="1">
                  <c:v>37.300000000000004</c:v>
                </c:pt>
                <c:pt idx="2">
                  <c:v>38</c:v>
                </c:pt>
              </c:numCache>
            </c:numRef>
          </c:val>
          <c:bubble3D val="1"/>
        </c:ser>
        <c:dLbls>
          <c:showVal val="1"/>
        </c:dLbls>
        <c:shape val="cylinder"/>
        <c:axId val="83455360"/>
        <c:axId val="83485824"/>
        <c:axId val="0"/>
      </c:bar3DChart>
      <c:catAx>
        <c:axId val="83455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3485824"/>
        <c:crosses val="autoZero"/>
        <c:auto val="1"/>
        <c:lblAlgn val="ctr"/>
        <c:lblOffset val="100"/>
      </c:catAx>
      <c:valAx>
        <c:axId val="8348582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3455360"/>
        <c:crosses val="autoZero"/>
        <c:crossBetween val="between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0.16345</cdr:x>
      <cdr:y>0.33722</cdr:y>
    </cdr:from>
    <cdr:to>
      <cdr:x>0.27098</cdr:x>
      <cdr:y>0.60022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524" y="1772625"/>
          <a:ext cx="483884" cy="1382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0.16345</cdr:x>
      <cdr:y>0.33722</cdr:y>
    </cdr:from>
    <cdr:to>
      <cdr:x>0.27098</cdr:x>
      <cdr:y>0.60022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524" y="1772625"/>
          <a:ext cx="483884" cy="1382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0.75617</cdr:x>
      <cdr:y>0.8</cdr:y>
    </cdr:from>
    <cdr:to>
      <cdr:x>0.86369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30614" y="44221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0.29893</cdr:x>
      <cdr:y>0.03798</cdr:y>
    </cdr:from>
    <cdr:to>
      <cdr:x>0.50215</cdr:x>
      <cdr:y>0.10098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2542182" y="173633"/>
          <a:ext cx="17281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в млн.руб.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0.34127</cdr:x>
      <cdr:y>0.11673</cdr:y>
    </cdr:from>
    <cdr:to>
      <cdr:x>0.41747</cdr:x>
      <cdr:y>0.19548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02222" y="533673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0.27353</cdr:x>
      <cdr:y>0.02223</cdr:y>
    </cdr:from>
    <cdr:to>
      <cdr:x>0.3328</cdr:x>
      <cdr:y>0.10098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26158" y="101625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43,6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0.47674</cdr:x>
      <cdr:y>0.38447</cdr:y>
    </cdr:from>
    <cdr:to>
      <cdr:x>0.55295</cdr:x>
      <cdr:y>0.44747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54350" y="1757809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37,3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0.71383</cdr:x>
      <cdr:y>0.38447</cdr:y>
    </cdr:from>
    <cdr:to>
      <cdr:x>0.76463</cdr:x>
      <cdr:y>0.44747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70574" y="1757809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38,0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4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5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8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4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5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9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3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3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7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Информация об исполнении бюджета Асбестовского городского округа за первое полугодие 2017 года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611561" y="1844824"/>
            <a:ext cx="403244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32040" y="1844824"/>
            <a:ext cx="38164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Бюджет Асбестовского городского округа на 2017 год и плановый период 2018 и 2019 годов утвержден решением Думы Асбестовского городского округа от 28.12.2016 № 85/5.</a:t>
            </a:r>
          </a:p>
          <a:p>
            <a:r>
              <a:rPr lang="ru-RU" sz="1400" dirty="0" smtClean="0"/>
              <a:t>Доходная и расходная части бюджета Асбестовского городского округа на 2017 год и плановый период 2018 и 2019 годов сформированы с требованиями Бюджетного кодекса Российской Федерации, в соответствии с Приказом Министерства финансов Российской Федерации от 01.07.2013 № 65н «Об утверждении Указаний о порядке применения бюджетной классификации Российской Федерации».</a:t>
            </a:r>
            <a:endParaRPr lang="ru-RU" sz="14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просроченной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кредиторской задолженности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01 июля 2017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6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РАСХОДЫ БЮДЖЕТА АСБЕСТОВСКОГО ГОРОДСКОГО      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ОКРУГА НА РЕАЛИЗАЦИЮ МУНИЦИПАЛЬНЫХ ПРОГРАММ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состоянию на 01 июля 2017 года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84977" cy="5398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2589"/>
                <a:gridCol w="1051194"/>
                <a:gridCol w="1051194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План,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Факт,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млн.руб.</a:t>
                      </a: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961,3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477,2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88,5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31,0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182,2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31,8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152,6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67,8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99,2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52,6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22,1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0,7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7,7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4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0,8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2020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1 554,8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682,3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200" b="1" dirty="0" smtClean="0"/>
              <a:t>СПАСИБО ЗА ВНИМАНИЕ!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800" b="1" dirty="0" smtClean="0"/>
              <a:t>ПОДГОТОВЛЕНО СПЕЦИАЛИСТАМИ ФИНАНСОВОГО УПРАВЛЕНИЯ АДМИНИСТРАЦИИ АСБЕСТОВСКОГО ГОРОДСКОГО ОКРУГА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ИЮЛЬ 2017 ГОДА</a:t>
            </a:r>
            <a:endParaRPr lang="ru-RU" sz="1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ОСНОВНЫЕ  ПАРАМЕТРЫ ИСПОЛНЕНИЯ  БЮДЖЕТА АСБЕСТОВСКОГО ГОРОДСКОГО ОКРУГА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на 01 июля 2017 года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39552" y="1556792"/>
          <a:ext cx="7078686" cy="198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066"/>
                <a:gridCol w="2028493"/>
                <a:gridCol w="2038127"/>
              </a:tblGrid>
              <a:tr h="6678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 (млн.руб.)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Факт (млн.руб.)</a:t>
                      </a:r>
                      <a:endParaRPr lang="ru-RU" sz="1600" dirty="0"/>
                    </a:p>
                  </a:txBody>
                  <a:tcPr marL="75467" marR="75467" anchor="ctr"/>
                </a:tc>
              </a:tr>
              <a:tr h="4399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Доходы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1 768,8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845,8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  <a:tr h="439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Расходы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1 827,6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815,8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  <a:tr h="439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Дефицит /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 (-,+)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-58,8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Асбестовского городского округа по доходам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на 01 июля 2017 года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1048152"/>
          <a:ext cx="8640958" cy="5333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889"/>
                <a:gridCol w="4990902"/>
                <a:gridCol w="968383"/>
                <a:gridCol w="893892"/>
                <a:gridCol w="893892"/>
              </a:tblGrid>
              <a:tr h="4188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</a:rPr>
                        <a:t>Код вида доходов</a:t>
                      </a:r>
                      <a:endParaRPr lang="ru-RU" sz="1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</a:rPr>
                        <a:t>Наименование</a:t>
                      </a:r>
                      <a:r>
                        <a:rPr lang="ru-RU" sz="1000" baseline="0" dirty="0" smtClean="0">
                          <a:latin typeface="Times New Roman" pitchFamily="18" charset="0"/>
                        </a:rPr>
                        <a:t>  доходов бюджета</a:t>
                      </a:r>
                      <a:endParaRPr lang="ru-RU" sz="1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назначения, 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тыс. рублей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исполнение, тыс. рублей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226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1 00 00000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711 727,0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290 846,1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1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1 01 02000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425 474,0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174 622,0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41,0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1 03 02000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8 089,3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4 002,4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7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1 05 01000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9 370,0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5 719,5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61,0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1 05 02000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36 700,0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14 865,5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1 05 03000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30,1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1 05 04000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4 460,0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1 796,2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1 06 01000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10 400,0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1 902,7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1 06 06000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36 359,0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22 783,7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1 08 00000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11 296,0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5 197,9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1 09 00000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1 11 00000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111 666,1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43 699,1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1 12 00000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6 891,0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1 864,5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27,1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1 13 00000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495,5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1 14 00000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44 421,9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10 079,3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1 16 00000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4 913,2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2 699,5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54,9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1 17 00000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1 032,0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1 045,0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2 00 00000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1 057 087,8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554 983,0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3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2 02 10000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РФ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8 808,0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4 404,0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2 02 20000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РФ (межбюджетные субсидии)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320 241,9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160 956,7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2 02 30000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РФ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696 762,5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395 485,8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56,8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2 02 40000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38 811,1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1 673,1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3161">
                <a:tc>
                  <a:txBody>
                    <a:bodyPr/>
                    <a:lstStyle/>
                    <a:p>
                      <a:endParaRPr lang="ru-RU" sz="10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бюджета - ИТОГО</a:t>
                      </a:r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1 768 814,8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845 829,1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БЮДЖЕТА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 на 01 июля 2017 года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4824536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/>
              <a:t>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бюджета                     Структура налоговых и неналоговых (млн.руб.)                                        доходов (млн.руб.)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11"/>
          <p:cNvGraphicFramePr>
            <a:graphicFrameLocks/>
          </p:cNvGraphicFramePr>
          <p:nvPr/>
        </p:nvGraphicFramePr>
        <p:xfrm>
          <a:off x="395536" y="2276872"/>
          <a:ext cx="4041775" cy="3745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50846233"/>
              </p:ext>
            </p:extLst>
          </p:nvPr>
        </p:nvGraphicFramePr>
        <p:xfrm>
          <a:off x="4499992" y="2276872"/>
          <a:ext cx="43559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 descr="gerb"/>
          <p:cNvPicPr/>
          <p:nvPr/>
        </p:nvPicPr>
        <p:blipFill>
          <a:blip r:embed="rId4" cstate="print">
            <a:lum bright="35000"/>
          </a:blip>
          <a:srcRect/>
          <a:stretch>
            <a:fillRect/>
          </a:stretch>
        </p:blipFill>
        <p:spPr bwMode="auto">
          <a:xfrm>
            <a:off x="179514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60032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 по расходам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на 01 июля 2017 года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052736"/>
          <a:ext cx="8504240" cy="51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4968552"/>
                <a:gridCol w="864096"/>
                <a:gridCol w="1008112"/>
                <a:gridCol w="921497"/>
              </a:tblGrid>
              <a:tr h="504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 раздела, подраздела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раздела, подраздела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 (тыс.руб.)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243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Общегосударственные  вопросы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100 933,4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45 327,5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44,9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1 224,3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796,4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4 367,1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2 237,3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51,2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9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37 156,5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15 127,6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15 217,8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6 647,1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3 539,7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</a:tr>
              <a:tr h="194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38 428,0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20 519,1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8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 безопасность и правоохранительная  деятельность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20 227,7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7 565,2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37,4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16 834,7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6 775,7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0310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2 017,0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661,1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8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0314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безопасности и правоохранительной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деятельности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1 376,0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128,4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9,3</a:t>
                      </a: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194 142,8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37 912,0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19,5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0405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1 565,7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Водные ресурсы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339,0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Лесное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147,3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74,7</a:t>
                      </a: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Транспорт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9 263,5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6 652,2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40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175 109,9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29 088,8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6 717,4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1 232,0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908719"/>
          <a:ext cx="8504240" cy="544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4968552"/>
                <a:gridCol w="864096"/>
                <a:gridCol w="1008112"/>
                <a:gridCol w="921497"/>
              </a:tblGrid>
              <a:tr h="504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 раздела, подраздела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раздела, подраздела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endParaRPr lang="ru-RU" sz="9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 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105 153,8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31 878,3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30,3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15 252,0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5 457,9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20 850,0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1 075,1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41 786,3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14 824,4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Другие вопросы в области ЖКХ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27 265,5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10 520,9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Охрана окружающей  среды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152,0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16,4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924,7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0700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1 097 444,0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548 123,2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49,9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399 964,4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195 093,7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445 705,8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234 287,2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52,6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141 144,5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70 810,8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64 422,2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25 697,2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46 207,1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22 234,3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90 865,5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39 853,5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43,9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0801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Культура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89 233,5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38 370,1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0804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1 632,0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1 483,4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Социальная  политика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176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692,0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82 382,1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46,6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7 787,0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3 026,0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Социальное обеспечения населения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160 646,0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76 470,3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 вопросы в области социальной политики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8 259,0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2 885,8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36 020,9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19 805,2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55,0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34 379,9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18 553,0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1 641,0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1 252,2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28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5 143,8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2 867,3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55,7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0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5 143,8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2 867,3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8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1301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922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>
                          <a:latin typeface="Times New Roman"/>
                        </a:rPr>
                        <a:t>Расходы бюджета - ИТОГО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1 827 648,6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815 868,6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44,6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116632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Асбестовского городского округа по расходам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состоянию на 01 июля 2017 года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3" y="188640"/>
            <a:ext cx="64807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 БЮДЖЕТА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 на 01 июля 2017 года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7" y="1484783"/>
            <a:ext cx="3744416" cy="72008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бюджета (млн.руб.)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5" y="1484785"/>
            <a:ext cx="4041775" cy="288032"/>
          </a:xfrm>
        </p:spPr>
        <p:txBody>
          <a:bodyPr>
            <a:no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(млн.руб.)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050846233"/>
              </p:ext>
            </p:extLst>
          </p:nvPr>
        </p:nvGraphicFramePr>
        <p:xfrm>
          <a:off x="4788024" y="2204864"/>
          <a:ext cx="4355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4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8524386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по главным распорядителям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бюджетных средств на 01 июля 2017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6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муниципального долга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01 июля 2017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6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2979</TotalTime>
  <Words>1368</Words>
  <Application>Microsoft Office PowerPoint</Application>
  <PresentationFormat>Экран (4:3)</PresentationFormat>
  <Paragraphs>476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Информация об исполнении бюджета Асбестовского городского округа за первое полугодие 2017 года</vt:lpstr>
      <vt:lpstr>ОСНОВНЫЕ  ПАРАМЕТРЫ ИСПОЛНЕНИЯ  БЮДЖЕТА АСБЕСТОВСКОГО ГОРОДСКОГО ОКРУГА  на 01 июля 2017 года</vt:lpstr>
      <vt:lpstr>Исполнение бюджета муниципального образования  Асбестовского городского округа по доходам  по состоянию на 01 июля 2017 года</vt:lpstr>
      <vt:lpstr>ДОХОДЫ  БЮДЖЕТА  АСБЕСТОВСКОГО ГОРОДСКОГО ОКРУГА на 01 июля 2017 года</vt:lpstr>
      <vt:lpstr>Исполнение бюджета муниципального образования  Асбестовского городского округа по расходам  по состоянию на 01 июля 2017 года</vt:lpstr>
      <vt:lpstr>Слайд 6</vt:lpstr>
      <vt:lpstr>РАСХОДЫ  БЮДЖЕТА  АСБЕСТОВСКОГО ГОРОДСКОГО ОКРУГА на 01 июля 2017 года</vt:lpstr>
      <vt:lpstr>Исполнение по главным распорядителям  бюджетных средств на 01 июля 2017 года</vt:lpstr>
      <vt:lpstr>Сведения о состоянии муниципального долга  на 01 июля 2017 года</vt:lpstr>
      <vt:lpstr>Сведения о состоянии просроченной  кредиторской задолженности  на 01 июля 2017 года</vt:lpstr>
      <vt:lpstr>      РАСХОДЫ БЮДЖЕТА АСБЕСТОВСКОГО ГОРОДСКОГО                   ОКРУГА НА РЕАЛИЗАЦИЮ МУНИЦИПАЛЬНЫХ ПРОГРАММ  по состоянию на 01 июля 2017 года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ПРОЕКТЕ БЮДЖЕТА АСБЕСТОВСКОГО ГОРОДСКОГО ОКРУГА  на 2016 год</dc:title>
  <dc:creator>Tatyana</dc:creator>
  <cp:lastModifiedBy>Татьяна С. Ковязина</cp:lastModifiedBy>
  <cp:revision>445</cp:revision>
  <dcterms:created xsi:type="dcterms:W3CDTF">2015-12-09T15:46:34Z</dcterms:created>
  <dcterms:modified xsi:type="dcterms:W3CDTF">2017-07-27T08:42:00Z</dcterms:modified>
</cp:coreProperties>
</file>