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activeX/activeX1.xml" ContentType="application/vnd.ms-office.activeX+xml"/>
  <Override PartName="/ppt/activeX/activeX1.bin" ContentType="application/vnd.ms-office.activeX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5" r:id="rId1"/>
  </p:sldMasterIdLst>
  <p:notesMasterIdLst>
    <p:notesMasterId r:id="rId59"/>
  </p:notesMasterIdLst>
  <p:sldIdLst>
    <p:sldId id="256" r:id="rId2"/>
    <p:sldId id="315" r:id="rId3"/>
    <p:sldId id="370" r:id="rId4"/>
    <p:sldId id="297" r:id="rId5"/>
    <p:sldId id="260" r:id="rId6"/>
    <p:sldId id="339" r:id="rId7"/>
    <p:sldId id="354" r:id="rId8"/>
    <p:sldId id="329" r:id="rId9"/>
    <p:sldId id="392" r:id="rId10"/>
    <p:sldId id="390" r:id="rId11"/>
    <p:sldId id="307" r:id="rId12"/>
    <p:sldId id="270" r:id="rId13"/>
    <p:sldId id="271" r:id="rId14"/>
    <p:sldId id="363" r:id="rId15"/>
    <p:sldId id="340" r:id="rId16"/>
    <p:sldId id="274" r:id="rId17"/>
    <p:sldId id="373" r:id="rId18"/>
    <p:sldId id="367" r:id="rId19"/>
    <p:sldId id="313" r:id="rId20"/>
    <p:sldId id="374" r:id="rId21"/>
    <p:sldId id="326" r:id="rId22"/>
    <p:sldId id="324" r:id="rId23"/>
    <p:sldId id="355" r:id="rId24"/>
    <p:sldId id="383" r:id="rId25"/>
    <p:sldId id="376" r:id="rId26"/>
    <p:sldId id="341" r:id="rId27"/>
    <p:sldId id="384" r:id="rId28"/>
    <p:sldId id="277" r:id="rId29"/>
    <p:sldId id="378" r:id="rId30"/>
    <p:sldId id="379" r:id="rId31"/>
    <p:sldId id="368" r:id="rId32"/>
    <p:sldId id="288" r:id="rId33"/>
    <p:sldId id="389" r:id="rId34"/>
    <p:sldId id="385" r:id="rId35"/>
    <p:sldId id="386" r:id="rId36"/>
    <p:sldId id="387" r:id="rId37"/>
    <p:sldId id="391" r:id="rId38"/>
    <p:sldId id="388" r:id="rId39"/>
    <p:sldId id="318" r:id="rId40"/>
    <p:sldId id="369" r:id="rId41"/>
    <p:sldId id="292" r:id="rId42"/>
    <p:sldId id="290" r:id="rId43"/>
    <p:sldId id="342" r:id="rId44"/>
    <p:sldId id="285" r:id="rId45"/>
    <p:sldId id="298" r:id="rId46"/>
    <p:sldId id="343" r:id="rId47"/>
    <p:sldId id="302" r:id="rId48"/>
    <p:sldId id="380" r:id="rId49"/>
    <p:sldId id="281" r:id="rId50"/>
    <p:sldId id="345" r:id="rId51"/>
    <p:sldId id="346" r:id="rId52"/>
    <p:sldId id="348" r:id="rId53"/>
    <p:sldId id="349" r:id="rId54"/>
    <p:sldId id="351" r:id="rId55"/>
    <p:sldId id="350" r:id="rId56"/>
    <p:sldId id="365" r:id="rId57"/>
    <p:sldId id="320" r:id="rId58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2EDD6"/>
    <a:srgbClr val="F9B268"/>
    <a:srgbClr val="C8B254"/>
    <a:srgbClr val="7EB67F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473" autoAdjust="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3641436712932E-2"/>
          <c:y val="4.7751946738667332E-2"/>
          <c:w val="0.93512685914260718"/>
          <c:h val="0.8826464002307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545.20000000000005</c:v>
                </c:pt>
                <c:pt idx="1">
                  <c:v>569.9</c:v>
                </c:pt>
                <c:pt idx="2">
                  <c:v>684.1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C-400A-938E-72776147C689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439747279964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553.9</c:v>
                </c:pt>
                <c:pt idx="1">
                  <c:v>571.6</c:v>
                </c:pt>
                <c:pt idx="2">
                  <c:v>692.8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C-400A-938E-72776147C689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Профицит/Дефицит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2"/>
              <c:layout>
                <c:manualLayout>
                  <c:x val="3.2697070651417693E-3"/>
                  <c:y val="-2.348799598636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-8.6999999999999993</c:v>
                </c:pt>
                <c:pt idx="1">
                  <c:v>-1.7</c:v>
                </c:pt>
                <c:pt idx="2">
                  <c:v>-8.6999999999999993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C-400A-938E-72776147C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8833920"/>
        <c:axId val="78905344"/>
      </c:barChart>
      <c:catAx>
        <c:axId val="7883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ru-RU"/>
          </a:p>
        </c:txPr>
        <c:crossAx val="78905344"/>
        <c:crosses val="autoZero"/>
        <c:auto val="1"/>
        <c:lblAlgn val="ctr"/>
        <c:lblOffset val="100"/>
        <c:noMultiLvlLbl val="0"/>
      </c:catAx>
      <c:valAx>
        <c:axId val="789053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8833920"/>
        <c:crosses val="autoZero"/>
        <c:crossBetween val="between"/>
      </c:valAx>
      <c:spPr>
        <a:noFill/>
        <a:ln w="19037">
          <a:noFill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flip="none" rotWithShape="1">
              <a:gsLst>
                <a:gs pos="0">
                  <a:srgbClr val="FF5050"/>
                </a:gs>
                <a:gs pos="60000">
                  <a:schemeClr val="bg2"/>
                </a:gs>
                <a:gs pos="100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141055</c:v>
                </c:pt>
                <c:pt idx="1">
                  <c:v>110334</c:v>
                </c:pt>
                <c:pt idx="2" formatCode="0.0">
                  <c:v>164339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B-41A9-9D94-796107761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60000">
                  <a:schemeClr val="accent1">
                    <a:lumMod val="20000"/>
                    <a:lumOff val="8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88369.4</c:v>
                </c:pt>
                <c:pt idx="1">
                  <c:v>109637.4</c:v>
                </c:pt>
                <c:pt idx="2" formatCode="General">
                  <c:v>154871.29999999999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B-41A9-9D94-7961077611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96240">
                  <a:srgbClr val="FFC000"/>
                </a:gs>
                <a:gs pos="60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181416.2</c:v>
                </c:pt>
                <c:pt idx="1">
                  <c:v>189921.6</c:v>
                </c:pt>
                <c:pt idx="2" formatCode="General">
                  <c:v>201722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B-41A9-9D94-7961077611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60000">
                  <a:srgbClr val="00B050"/>
                </a:gs>
                <a:gs pos="100000">
                  <a:srgbClr val="3BFB92"/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 formatCode="General">
                  <c:v>604.4</c:v>
                </c:pt>
                <c:pt idx="1">
                  <c:v>17191.2</c:v>
                </c:pt>
                <c:pt idx="2" formatCode="General">
                  <c:v>9364.2000000000007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4B-41A9-9D94-796107761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223488"/>
        <c:axId val="108237568"/>
        <c:axId val="0"/>
      </c:bar3DChart>
      <c:catAx>
        <c:axId val="1082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37568"/>
        <c:crosses val="autoZero"/>
        <c:auto val="1"/>
        <c:lblAlgn val="ctr"/>
        <c:lblOffset val="100"/>
        <c:noMultiLvlLbl val="0"/>
      </c:catAx>
      <c:valAx>
        <c:axId val="1082375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23488"/>
        <c:crosses val="autoZero"/>
        <c:crossBetween val="between"/>
      </c:valAx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77690972222222265"/>
          <c:y val="3.0828516377649346E-2"/>
          <c:w val="0.18836805555555575"/>
          <c:h val="0.93063583815028994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44973722317105E-2"/>
          <c:y val="0.13022492650341463"/>
          <c:w val="0.93628234710130587"/>
          <c:h val="0.7263943094069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2000">
                  <a:srgbClr val="FFFF99"/>
                </a:gs>
                <a:gs pos="100000">
                  <a:srgbClr val="FFCC00"/>
                </a:gs>
              </a:gsLst>
              <a:path path="circle">
                <a:fillToRect l="100000" t="100000"/>
              </a:path>
            </a:gra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13.5</c:v>
                </c:pt>
                <c:pt idx="1">
                  <c:v>9.4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F-4AC5-B009-E5C88C80BF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spPr>
            <a:gradFill>
              <a:gsLst>
                <a:gs pos="0">
                  <a:srgbClr val="39D731"/>
                </a:gs>
                <a:gs pos="50000">
                  <a:srgbClr val="E2F37D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9.4</c:v>
                </c:pt>
                <c:pt idx="1">
                  <c:v>7.2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F-4AC5-B009-E5C88C80B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38880"/>
        <c:axId val="108140416"/>
      </c:barChart>
      <c:catAx>
        <c:axId val="1081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40416"/>
        <c:crosses val="autoZero"/>
        <c:auto val="1"/>
        <c:lblAlgn val="ctr"/>
        <c:lblOffset val="100"/>
        <c:noMultiLvlLbl val="0"/>
      </c:catAx>
      <c:valAx>
        <c:axId val="10814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38880"/>
        <c:crosses val="autoZero"/>
        <c:crossBetween val="between"/>
      </c:valAx>
      <c:spPr>
        <a:gradFill>
          <a:gsLst>
            <a:gs pos="0">
              <a:schemeClr val="bg1"/>
            </a:gs>
            <a:gs pos="3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28161434977578481"/>
          <c:y val="0.92885375494071143"/>
          <c:w val="0.4331838565022425"/>
          <c:h val="5.665349143610017E-2"/>
        </c:manualLayout>
      </c:layout>
      <c:overlay val="1"/>
      <c:spPr>
        <a:ln>
          <a:solidFill>
            <a:schemeClr val="bg1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2D8-4FC7-A35A-FB141A38DBC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D8-4FC7-A35A-FB141A38DBCB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2D8-4FC7-A35A-FB141A38DBCB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2D8-4FC7-A35A-FB141A38DBCB}"/>
              </c:ext>
            </c:extLst>
          </c:dPt>
          <c:cat>
            <c:strRef>
              <c:f>Лист1!$A$2:$A$6</c:f>
              <c:strCache>
                <c:ptCount val="5"/>
                <c:pt idx="0">
                  <c:v>Исполнено за 2017 год</c:v>
                </c:pt>
                <c:pt idx="1">
                  <c:v>Исполнено за 2018 год</c:v>
                </c:pt>
                <c:pt idx="2">
                  <c:v>Первоначальный план на 2019 год</c:v>
                </c:pt>
                <c:pt idx="3">
                  <c:v>Уточненный план на 2019 год</c:v>
                </c:pt>
                <c:pt idx="4">
                  <c:v>Исполнено за 2019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553950.69999999995</c:v>
                </c:pt>
                <c:pt idx="1">
                  <c:v>571637.80000000005</c:v>
                </c:pt>
                <c:pt idx="2">
                  <c:v>695894.7</c:v>
                </c:pt>
                <c:pt idx="3">
                  <c:v>719980.6</c:v>
                </c:pt>
                <c:pt idx="4">
                  <c:v>692766.1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D8-4FC7-A35A-FB141A38D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240128"/>
        <c:axId val="110241664"/>
        <c:axId val="0"/>
      </c:bar3DChart>
      <c:catAx>
        <c:axId val="110240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0241664"/>
        <c:crosses val="autoZero"/>
        <c:auto val="1"/>
        <c:lblAlgn val="ctr"/>
        <c:lblOffset val="100"/>
        <c:noMultiLvlLbl val="0"/>
      </c:catAx>
      <c:valAx>
        <c:axId val="11024166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1024012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479"/>
          <c:w val="0.87816164779505379"/>
          <c:h val="0.82923935922407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0-A566-4023-83C3-A38D0DED625E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A566-4023-83C3-A38D0DED625E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A566-4023-83C3-A38D0DED625E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A566-4023-83C3-A38D0DED625E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A566-4023-83C3-A38D0DED625E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F19917"/>
                  </a:gs>
                  <a:gs pos="99167">
                    <a:srgbClr val="FF9900"/>
                  </a:gs>
                  <a:gs pos="84000">
                    <a:schemeClr val="bg1"/>
                  </a:gs>
                </a:gsLst>
                <a:path path="circle">
                  <a:fillToRect l="100000" t="100000"/>
                </a:path>
              </a:gra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A566-4023-83C3-A38D0DED625E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6-A566-4023-83C3-A38D0DED625E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A566-4023-83C3-A38D0DED625E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8-A566-4023-83C3-A38D0DED625E}"/>
              </c:ext>
            </c:extLst>
          </c:dPt>
          <c:dLbls>
            <c:dLbl>
              <c:idx val="0"/>
              <c:layout>
                <c:manualLayout>
                  <c:x val="6.6138826104931894E-2"/>
                  <c:y val="-6.7698496991557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66-4023-83C3-A38D0DED625E}"/>
                </c:ext>
              </c:extLst>
            </c:dLbl>
            <c:dLbl>
              <c:idx val="1"/>
              <c:layout>
                <c:manualLayout>
                  <c:x val="1.0123078310060289E-2"/>
                  <c:y val="1.8645643545262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6-4023-83C3-A38D0DED625E}"/>
                </c:ext>
              </c:extLst>
            </c:dLbl>
            <c:dLbl>
              <c:idx val="2"/>
              <c:layout>
                <c:manualLayout>
                  <c:x val="0"/>
                  <c:y val="0.12593601369085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66-4023-83C3-A38D0DED625E}"/>
                </c:ext>
              </c:extLst>
            </c:dLbl>
            <c:dLbl>
              <c:idx val="3"/>
              <c:layout>
                <c:manualLayout>
                  <c:x val="0.11030183804713867"/>
                  <c:y val="3.64615136005961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6-4023-83C3-A38D0DED625E}"/>
                </c:ext>
              </c:extLst>
            </c:dLbl>
            <c:dLbl>
              <c:idx val="4"/>
              <c:layout>
                <c:manualLayout>
                  <c:x val="1.5902149305814857E-2"/>
                  <c:y val="0.121455113489411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66-4023-83C3-A38D0DED625E}"/>
                </c:ext>
              </c:extLst>
            </c:dLbl>
            <c:dLbl>
              <c:idx val="5"/>
              <c:layout>
                <c:manualLayout>
                  <c:x val="-8.1043590784994735E-2"/>
                  <c:y val="-0.161519645031289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66-4023-83C3-A38D0DED625E}"/>
                </c:ext>
              </c:extLst>
            </c:dLbl>
            <c:dLbl>
              <c:idx val="6"/>
              <c:layout>
                <c:manualLayout>
                  <c:x val="-2.2121972786266059E-2"/>
                  <c:y val="-0.154222120248076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66-4023-83C3-A38D0DED625E}"/>
                </c:ext>
              </c:extLst>
            </c:dLbl>
            <c:dLbl>
              <c:idx val="7"/>
              <c:layout>
                <c:manualLayout>
                  <c:x val="-9.2774518385207227E-2"/>
                  <c:y val="-5.01113639567433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66-4023-83C3-A38D0DED625E}"/>
                </c:ext>
              </c:extLst>
            </c:dLbl>
            <c:dLbl>
              <c:idx val="8"/>
              <c:layout>
                <c:manualLayout>
                  <c:x val="2.7106846962359404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66-4023-83C3-A38D0DED62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Охрана окружающей среды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109707.4</c:v>
                </c:pt>
                <c:pt idx="1">
                  <c:v>493.2</c:v>
                </c:pt>
                <c:pt idx="2">
                  <c:v>6257.8</c:v>
                </c:pt>
                <c:pt idx="3">
                  <c:v>31301.4</c:v>
                </c:pt>
                <c:pt idx="4">
                  <c:v>109280.6</c:v>
                </c:pt>
                <c:pt idx="5">
                  <c:v>343414.8</c:v>
                </c:pt>
                <c:pt idx="6">
                  <c:v>672.3</c:v>
                </c:pt>
                <c:pt idx="7">
                  <c:v>46500.5</c:v>
                </c:pt>
                <c:pt idx="8">
                  <c:v>43407.6</c:v>
                </c:pt>
                <c:pt idx="9">
                  <c:v>1295.9000000000001</c:v>
                </c:pt>
                <c:pt idx="10">
                  <c:v>434.4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66-4023-83C3-A38D0DED6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80864197530884E-3"/>
          <c:y val="0.14546147445658825"/>
          <c:w val="0.96529830246913695"/>
          <c:h val="0.85453856381548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D7D-494C-A433-C61539146D2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D7D-494C-A433-C61539146D21}"/>
              </c:ext>
            </c:extLst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2D7D-494C-A433-C61539146D21}"/>
              </c:ext>
            </c:extLst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D7D-494C-A433-C61539146D21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2D7D-494C-A433-C61539146D21}"/>
              </c:ext>
            </c:extLst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D7D-494C-A433-C61539146D21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6-2D7D-494C-A433-C61539146D21}"/>
              </c:ext>
            </c:extLst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D7D-494C-A433-C61539146D21}"/>
              </c:ext>
            </c:extLst>
          </c:dPt>
          <c:dLbls>
            <c:dLbl>
              <c:idx val="0"/>
              <c:layout>
                <c:manualLayout>
                  <c:x val="-0.15613688271604959"/>
                  <c:y val="-0.204124272930247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7D-494C-A433-C61539146D21}"/>
                </c:ext>
              </c:extLst>
            </c:dLbl>
            <c:dLbl>
              <c:idx val="1"/>
              <c:layout>
                <c:manualLayout>
                  <c:x val="-2.5600000000000012E-2"/>
                  <c:y val="3.18651870222305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D-494C-A433-C61539146D21}"/>
                </c:ext>
              </c:extLst>
            </c:dLbl>
            <c:dLbl>
              <c:idx val="2"/>
              <c:layout>
                <c:manualLayout>
                  <c:x val="-3.1904012345679064E-2"/>
                  <c:y val="-1.11636341481771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D-494C-A433-C61539146D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D-494C-A433-C61539146D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D-494C-A433-C61539146D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7D-494C-A433-C61539146D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7D-494C-A433-C61539146D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7D-494C-A433-C61539146D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49.571536482515526</c:v>
                </c:pt>
                <c:pt idx="1">
                  <c:v>15.774530537796236</c:v>
                </c:pt>
                <c:pt idx="2">
                  <c:v>15.836138633227002</c:v>
                </c:pt>
                <c:pt idx="3">
                  <c:v>4.5183215518195823</c:v>
                </c:pt>
                <c:pt idx="4">
                  <c:v>6.2658377769928411</c:v>
                </c:pt>
                <c:pt idx="5">
                  <c:v>6.7122943804553952</c:v>
                </c:pt>
                <c:pt idx="6">
                  <c:v>1</c:v>
                </c:pt>
                <c:pt idx="7">
                  <c:v>1.1342789434991116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7D-494C-A433-C61539146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343414.8</c:v>
                </c:pt>
                <c:pt idx="1">
                  <c:v>109280.6</c:v>
                </c:pt>
                <c:pt idx="2">
                  <c:v>109707.4</c:v>
                </c:pt>
                <c:pt idx="3">
                  <c:v>31301.4</c:v>
                </c:pt>
                <c:pt idx="4">
                  <c:v>43407.6</c:v>
                </c:pt>
                <c:pt idx="5">
                  <c:v>46500.5</c:v>
                </c:pt>
                <c:pt idx="6">
                  <c:v>1295.9000000000001</c:v>
                </c:pt>
                <c:pt idx="7">
                  <c:v>7857.9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7D-494C-A433-C61539146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692766.1</c:v>
                </c:pt>
                <c:pt idx="1">
                  <c:v>692766.1</c:v>
                </c:pt>
                <c:pt idx="2">
                  <c:v>692766.1</c:v>
                </c:pt>
                <c:pt idx="3">
                  <c:v>692766.1</c:v>
                </c:pt>
                <c:pt idx="4">
                  <c:v>692766.1</c:v>
                </c:pt>
                <c:pt idx="5">
                  <c:v>692766.1</c:v>
                </c:pt>
                <c:pt idx="6">
                  <c:v>692766.1</c:v>
                </c:pt>
                <c:pt idx="7">
                  <c:v>692766.1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7D-494C-A433-C61539146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bg2">
              <a:lumMod val="40000"/>
              <a:lumOff val="60000"/>
            </a:schemeClr>
          </a:solidFill>
        </a:ln>
      </c:spPr>
    </c:sideWall>
    <c:backWall>
      <c:thickness val="0"/>
      <c:spPr>
        <a:solidFill>
          <a:srgbClr val="FFFF00"/>
        </a:solidFill>
        <a:ln>
          <a:solidFill>
            <a:schemeClr val="bg2">
              <a:lumMod val="40000"/>
              <a:lumOff val="6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8133596529192594"/>
          <c:y val="2.6774223378271646E-2"/>
          <c:w val="0.77966625575168091"/>
          <c:h val="0.52080125423444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исполнено, %</c:v>
                </c:pt>
              </c:strCache>
            </c:strRef>
          </c:tx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96.2</c:v>
                </c:pt>
                <c:pt idx="1">
                  <c:v>98.7</c:v>
                </c:pt>
                <c:pt idx="2">
                  <c:v>100</c:v>
                </c:pt>
                <c:pt idx="3">
                  <c:v>98.6</c:v>
                </c:pt>
                <c:pt idx="4">
                  <c:v>86.1</c:v>
                </c:pt>
                <c:pt idx="5">
                  <c:v>91</c:v>
                </c:pt>
                <c:pt idx="6">
                  <c:v>99.5</c:v>
                </c:pt>
                <c:pt idx="7">
                  <c:v>97.8</c:v>
                </c:pt>
                <c:pt idx="8">
                  <c:v>95.5</c:v>
                </c:pt>
                <c:pt idx="9">
                  <c:v>99.9</c:v>
                </c:pt>
                <c:pt idx="10">
                  <c:v>100</c:v>
                </c:pt>
                <c:pt idx="11">
                  <c:v>93.3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9-46D8-9555-A7A6F8388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исполнено, в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3.8</c:v>
                </c:pt>
                <c:pt idx="1">
                  <c:v>1.7</c:v>
                </c:pt>
                <c:pt idx="2">
                  <c:v>0</c:v>
                </c:pt>
                <c:pt idx="3">
                  <c:v>1.4</c:v>
                </c:pt>
                <c:pt idx="4">
                  <c:v>13.9</c:v>
                </c:pt>
                <c:pt idx="5">
                  <c:v>9</c:v>
                </c:pt>
                <c:pt idx="6">
                  <c:v>0.5</c:v>
                </c:pt>
                <c:pt idx="7">
                  <c:v>2.2000000000000002</c:v>
                </c:pt>
                <c:pt idx="8">
                  <c:v>4.5</c:v>
                </c:pt>
                <c:pt idx="9">
                  <c:v>0.1</c:v>
                </c:pt>
                <c:pt idx="10">
                  <c:v>0</c:v>
                </c:pt>
                <c:pt idx="11">
                  <c:v>0.7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9-46D8-9555-A7A6F8388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449600"/>
        <c:axId val="111451136"/>
        <c:axId val="0"/>
      </c:bar3DChart>
      <c:catAx>
        <c:axId val="11144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 baseline="0">
                <a:latin typeface="Times New Roman" pitchFamily="18" charset="0"/>
              </a:defRPr>
            </a:pPr>
            <a:endParaRPr lang="ru-RU"/>
          </a:p>
        </c:txPr>
        <c:crossAx val="111451136"/>
        <c:crosses val="autoZero"/>
        <c:auto val="1"/>
        <c:lblAlgn val="ctr"/>
        <c:lblOffset val="100"/>
        <c:noMultiLvlLbl val="0"/>
      </c:catAx>
      <c:valAx>
        <c:axId val="11145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4496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77788152244734E-2"/>
          <c:y val="0.21403439610836233"/>
          <c:w val="0.5325720252789875"/>
          <c:h val="0.785965652533875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B1-42DC-8EA3-DF6FA1CEDC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организация капитальных ремонтов общего имущества многоквартирных домов</c:v>
                </c:pt>
                <c:pt idx="1">
                  <c:v>взнос региональному оператору на капитальный ремонт общего имущества</c:v>
                </c:pt>
                <c:pt idx="2">
                  <c:v>Уборка разрушенных домов и строений п.Восточный, с.Кошай, п.г.т. Сосьва</c:v>
                </c:pt>
                <c:pt idx="3">
                  <c:v>«Проектно-изыскательские работы: 36-квартирного жилого дома в п. Восточный по ул. Комсомольская, д.2б»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31.6</c:v>
                </c:pt>
                <c:pt idx="1">
                  <c:v>34.5</c:v>
                </c:pt>
                <c:pt idx="2">
                  <c:v>16.2</c:v>
                </c:pt>
                <c:pt idx="3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1-42DC-8EA3-DF6FA1CE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61224052602137"/>
          <c:y val="9.2184059436797444E-2"/>
          <c:w val="0.36498063054488566"/>
          <c:h val="0.9078157282646632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312"/>
          <c:y val="2.4520053327408017E-2"/>
          <c:w val="0.56602646999576356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80143.3</c:v>
                </c:pt>
                <c:pt idx="1">
                  <c:v>86347.4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C-4BDF-933B-10A9DB9D5D82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177112.2</c:v>
                </c:pt>
                <c:pt idx="1">
                  <c:v>192446.9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C-4BDF-933B-10A9DB9D5D82}"/>
            </c:ext>
          </c:extLst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50625.7</c:v>
                </c:pt>
                <c:pt idx="1">
                  <c:v>50691.8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C-4BDF-933B-10A9DB9D5D82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6558.7</c:v>
                </c:pt>
                <c:pt idx="1">
                  <c:v>7050.6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C-4BDF-933B-10A9DB9D5D82}"/>
            </c:ext>
          </c:extLst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5642.9</c:v>
                </c:pt>
                <c:pt idx="1">
                  <c:v>6878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C-4BDF-933B-10A9DB9D5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35392"/>
        <c:axId val="113849472"/>
        <c:axId val="0"/>
      </c:bar3DChart>
      <c:catAx>
        <c:axId val="11383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3849472"/>
        <c:crosses val="autoZero"/>
        <c:auto val="1"/>
        <c:lblAlgn val="ctr"/>
        <c:lblOffset val="100"/>
        <c:noMultiLvlLbl val="0"/>
      </c:catAx>
      <c:valAx>
        <c:axId val="1138494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1383539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567"/>
          <c:y val="0.13615889084219429"/>
          <c:w val="0.32227504041712779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62704867785103E-3"/>
          <c:y val="0.19109554958100394"/>
          <c:w val="0.5325720252789875"/>
          <c:h val="0.785965652533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7D-47A0-9EF8-61E7561D6A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доплата к пенсии</c:v>
                </c:pt>
                <c:pt idx="1">
                  <c:v>оплата ЖКУ отдельным категориям  граждан</c:v>
                </c:pt>
                <c:pt idx="2">
                  <c:v>предоставление гражданам субсидий на оплату жилищных помещений и коммунальных услуг</c:v>
                </c:pt>
                <c:pt idx="3">
                  <c:v>компенсация расходов на оплату  жилого помещения и коммунальных услуг</c:v>
                </c:pt>
                <c:pt idx="4">
                  <c:v>прочие расходы в области соц.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10.199999999999999</c:v>
                </c:pt>
                <c:pt idx="2">
                  <c:v>9.1999999999999993</c:v>
                </c:pt>
                <c:pt idx="3">
                  <c:v>64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D-47A0-9EF8-61E7561D6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336139077917572"/>
          <c:y val="5.1364187669163152E-4"/>
          <c:w val="0.3340119799838715"/>
          <c:h val="0.885201353421348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удельный вес расходов, направленных на реализацию муниципальных программ в 2019  году</a:t>
            </a:r>
          </a:p>
        </c:rich>
      </c:tx>
      <c:layout>
        <c:manualLayout>
          <c:xMode val="edge"/>
          <c:yMode val="edge"/>
          <c:x val="0.1642360503548167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6049382716085E-2"/>
          <c:y val="2.0758579703582867E-3"/>
          <c:w val="0.61641513560804895"/>
          <c:h val="0.77249830791490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расходов, направленных на реальзацию муниципальных программ в 2015 году</c:v>
                </c:pt>
              </c:strCache>
            </c:strRef>
          </c:tx>
          <c:explosion val="47"/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B76-4DDC-B1D1-F3F7B016010F}"/>
              </c:ext>
            </c:extLst>
          </c:dPt>
          <c:dLbls>
            <c:dLbl>
              <c:idx val="0"/>
              <c:layout>
                <c:manualLayout>
                  <c:x val="-2.6234567901234612E-2"/>
                  <c:y val="2.7194050868253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1,5%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76-4DDC-B1D1-F3F7B01601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98,5%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76-4DDC-B1D1-F3F7B016010F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1.5</c:v>
                </c:pt>
                <c:pt idx="1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6-4DDC-B1D1-F3F7B016010F}"/>
            </c:ext>
          </c:extLst>
        </c:ser>
        <c:ser>
          <c:idx val="1"/>
          <c:order val="1"/>
          <c:explosion val="25"/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3-AB76-4DDC-B1D1-F3F7B0160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378475260036965"/>
          <c:y val="0.37633218243645888"/>
          <c:w val="0.30004240789346187"/>
          <c:h val="0.350895525206276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10"/>
      <c:hPercent val="80"/>
      <c:rotY val="20"/>
      <c:depthPercent val="90"/>
      <c:rAngAx val="0"/>
    </c:view3D>
    <c:floor>
      <c:thickness val="0"/>
      <c:spPr>
        <a:gradFill>
          <a:gsLst>
            <a:gs pos="86000">
              <a:srgbClr val="FFD8C9"/>
            </a:gs>
            <a:gs pos="67900">
              <a:srgbClr val="FFD5C4"/>
            </a:gs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c:spPr>
    </c:floor>
    <c:side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sideWall>
    <c:back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10562467472916373"/>
          <c:y val="2.2000956960527722E-2"/>
          <c:w val="0.90675868390102254"/>
          <c:h val="0.669902141884732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DC-43BA-A6EE-D1A81450FFF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DC-43BA-A6EE-D1A81450FFF3}"/>
              </c:ext>
            </c:extLst>
          </c:dPt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425714.7</c:v>
                </c:pt>
                <c:pt idx="1">
                  <c:v>527027.4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C-43BA-A6EE-D1A81450FFF3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Неналоговые доходы, включая доходы от оказания платных услуг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6250.6</c:v>
                </c:pt>
                <c:pt idx="1">
                  <c:v>7099.8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DC-43BA-A6EE-D1A81450FFF3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137980.4</c:v>
                </c:pt>
                <c:pt idx="1">
                  <c:v>149945.60000000001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DC-43BA-A6EE-D1A81450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958208"/>
        <c:axId val="84960000"/>
        <c:axId val="81406144"/>
      </c:bar3DChart>
      <c:catAx>
        <c:axId val="849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60000"/>
        <c:crosses val="autoZero"/>
        <c:auto val="1"/>
        <c:lblAlgn val="ctr"/>
        <c:lblOffset val="100"/>
        <c:noMultiLvlLbl val="0"/>
      </c:catAx>
      <c:valAx>
        <c:axId val="849600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58208"/>
        <c:crosses val="autoZero"/>
        <c:crossBetween val="between"/>
      </c:valAx>
      <c:serAx>
        <c:axId val="81406144"/>
        <c:scaling>
          <c:orientation val="minMax"/>
        </c:scaling>
        <c:delete val="1"/>
        <c:axPos val="b"/>
        <c:majorTickMark val="out"/>
        <c:minorTickMark val="none"/>
        <c:tickLblPos val="none"/>
        <c:crossAx val="84960000"/>
        <c:crosses val="autoZero"/>
      </c:ser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backWall>
    <c:plotArea>
      <c:layout>
        <c:manualLayout>
          <c:layoutTarget val="inner"/>
          <c:xMode val="edge"/>
          <c:yMode val="edge"/>
          <c:x val="9.5901381328000593E-2"/>
          <c:y val="1.7049031589082702E-2"/>
          <c:w val="0.90409861867200014"/>
          <c:h val="0.897733805591265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1000">
                  <a:srgbClr val="FF0000">
                    <a:lumMod val="65000"/>
                    <a:lumOff val="35000"/>
                  </a:srgbClr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2700000" scaled="1"/>
              <a:tileRect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7000">
                    <a:srgbClr val="FF0000">
                      <a:lumMod val="65000"/>
                      <a:lumOff val="35000"/>
                      <a:alpha val="75000"/>
                    </a:srgbClr>
                  </a:gs>
                  <a:gs pos="85000">
                    <a:srgbClr val="FFC000"/>
                  </a:gs>
                  <a:gs pos="99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4BD-4383-97B9-CFA06E9B332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1000">
                    <a:srgbClr val="FF0000">
                      <a:lumMod val="65000"/>
                      <a:lumOff val="35000"/>
                      <a:alpha val="75000"/>
                    </a:srgbClr>
                  </a:gs>
                  <a:gs pos="82000">
                    <a:srgbClr val="FFC000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BD-4383-97B9-CFA06E9B33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543556,8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BD-4383-97B9-CFA06E9B3326}"/>
                </c:ext>
              </c:extLst>
            </c:dLbl>
            <c:dLbl>
              <c:idx val="1"/>
              <c:layout>
                <c:manualLayout>
                  <c:x val="3.1778250865019037E-3"/>
                  <c:y val="-2.799512576204062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BD-4383-97B9-CFA06E9B3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555696.69999999995</c:v>
                </c:pt>
                <c:pt idx="1">
                  <c:v>682519.7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D-4383-97B9-CFA06E9B3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046848"/>
        <c:axId val="116048640"/>
        <c:axId val="0"/>
      </c:bar3DChart>
      <c:catAx>
        <c:axId val="1160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8640"/>
        <c:crosses val="autoZero"/>
        <c:auto val="1"/>
        <c:lblAlgn val="ctr"/>
        <c:lblOffset val="100"/>
        <c:noMultiLvlLbl val="0"/>
      </c:catAx>
      <c:valAx>
        <c:axId val="1160486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684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18666526843"/>
          <c:w val="0.9944148647566271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DAD-4F19-80E0-748980200166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DAD-4F19-80E0-748980200166}"/>
              </c:ext>
            </c:extLst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DAD-4F19-80E0-74898020016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DAD-4F19-80E0-748980200166}"/>
              </c:ext>
            </c:extLst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DAD-4F19-80E0-748980200166}"/>
              </c:ext>
            </c:extLst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DAD-4F19-80E0-748980200166}"/>
              </c:ext>
            </c:extLst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DAD-4F19-80E0-748980200166}"/>
              </c:ext>
            </c:extLst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DAD-4F19-80E0-74898020016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AD-4F19-80E0-7489802001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Акцизы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121059.4</c:v>
                </c:pt>
                <c:pt idx="1">
                  <c:v>6050</c:v>
                </c:pt>
                <c:pt idx="2">
                  <c:v>1828.2</c:v>
                </c:pt>
                <c:pt idx="3">
                  <c:v>3249.9</c:v>
                </c:pt>
                <c:pt idx="4">
                  <c:v>510.7</c:v>
                </c:pt>
                <c:pt idx="5">
                  <c:v>17247.400000000001</c:v>
                </c:pt>
                <c:pt idx="6">
                  <c:v>7099.8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AD-4F19-80E0-74898020016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solidFill>
      <a:srgbClr val="FFFFB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93928731767431"/>
          <c:y val="0"/>
          <c:w val="0.806858161389363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доходов, в %</c:v>
                </c:pt>
              </c:strCache>
            </c:strRef>
          </c:tx>
          <c:spPr>
            <a:solidFill>
              <a:srgbClr val="66FFCC"/>
            </a:solidFill>
            <a:ln w="63500" cap="flat" cmpd="thickThin" algn="ctr">
              <a:solidFill>
                <a:schemeClr val="l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explosion val="73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21,9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10-431C-B6FA-AF50BE68DE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aseline="0" dirty="0"/>
                      <a:t>1,04</a:t>
                    </a:r>
                  </a:p>
                  <a:p>
                    <a:endParaRPr lang="en-US" sz="20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10-431C-B6FA-AF50BE68DE4F}"/>
                </c:ext>
              </c:extLst>
            </c:dLbl>
            <c:dLbl>
              <c:idx val="2"/>
              <c:layout>
                <c:manualLayout>
                  <c:x val="0.11370373124880141"/>
                  <c:y val="-0.154744014966495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77,06</a:t>
                    </a:r>
                  </a:p>
                  <a:p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10-431C-B6FA-AF50BE68DE4F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21.9</c:v>
                </c:pt>
                <c:pt idx="1">
                  <c:v>1.04</c:v>
                </c:pt>
                <c:pt idx="2">
                  <c:v>77.06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0-431C-B6FA-AF50BE68D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4-4910-431C-B6FA-AF50BE68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173928663337554"/>
          <c:y val="0.73429298881843352"/>
          <c:w val="0.58469759256421594"/>
          <c:h val="0.26570701118156625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10"/>
      <c:depthPercent val="100"/>
      <c:rAngAx val="0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448881174730493"/>
          <c:y val="0.11607759468711608"/>
          <c:w val="0.83187733719297563"/>
          <c:h val="0.66140368211885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17999">
                    <a:schemeClr val="accent3">
                      <a:lumMod val="75000"/>
                    </a:schemeClr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2700000" scaled="0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EC26-4059-9840-93AE8C163863}"/>
              </c:ext>
            </c:extLst>
          </c:dPt>
          <c:dLbls>
            <c:dLbl>
              <c:idx val="0"/>
              <c:layout>
                <c:manualLayout>
                  <c:x val="1.9267000211927947E-2"/>
                  <c:y val="4.23004455501780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26-4059-9840-93AE8C163863}"/>
                </c:ext>
              </c:extLst>
            </c:dLbl>
            <c:dLbl>
              <c:idx val="1"/>
              <c:layout>
                <c:manualLayout>
                  <c:x val="8.8925693597070449E-3"/>
                  <c:y val="3.33952269893738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26-4059-9840-93AE8C163863}"/>
                </c:ext>
              </c:extLst>
            </c:dLbl>
            <c:dLbl>
              <c:idx val="2"/>
              <c:layout>
                <c:manualLayout>
                  <c:x val="5.8586598315634271E-3"/>
                  <c:y val="8.883953359244958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26-4059-9840-93AE8C163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157045.4</c:v>
                </c:pt>
                <c:pt idx="1">
                  <c:v>171117.9</c:v>
                </c:pt>
                <c:pt idx="2">
                  <c:v>170124.1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26-4059-9840-93AE8C1638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C000"/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527027.4</c:v>
                </c:pt>
                <c:pt idx="1">
                  <c:v>531178.19999999995</c:v>
                </c:pt>
                <c:pt idx="2">
                  <c:v>519740.6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6-4059-9840-93AE8C163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78682368"/>
        <c:axId val="78692352"/>
        <c:axId val="0"/>
      </c:bar3DChart>
      <c:catAx>
        <c:axId val="786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92352"/>
        <c:crosses val="autoZero"/>
        <c:auto val="1"/>
        <c:lblAlgn val="ctr"/>
        <c:lblOffset val="100"/>
        <c:noMultiLvlLbl val="0"/>
      </c:catAx>
      <c:valAx>
        <c:axId val="7869235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82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199" baseline="0">
                <a:latin typeface="Times New Roman" pitchFamily="18" charset="0"/>
              </a:defRPr>
            </a:pPr>
            <a:endParaRPr lang="ru-RU"/>
          </a:p>
        </c:txPr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19146">
          <a:noFill/>
        </a:ln>
      </c:spPr>
    </c:sideWall>
    <c:backWall>
      <c:thickness val="0"/>
      <c:spPr>
        <a:noFill/>
        <a:ln w="19146">
          <a:noFill/>
        </a:ln>
      </c:spPr>
    </c:backWall>
    <c:plotArea>
      <c:layout>
        <c:manualLayout>
          <c:layoutTarget val="inner"/>
          <c:xMode val="edge"/>
          <c:yMode val="edge"/>
          <c:x val="5.3435992425102392E-2"/>
          <c:y val="7.4760320503409833E-2"/>
          <c:w val="0.84152778417028196"/>
          <c:h val="0.772031011166098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60000"/>
                    <a:lumOff val="4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7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138743.4</c:v>
                </c:pt>
                <c:pt idx="1">
                  <c:v>138328.79999999999</c:v>
                </c:pt>
                <c:pt idx="2">
                  <c:v>144231</c:v>
                </c:pt>
                <c:pt idx="3">
                  <c:v>157045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F-4249-9861-9D5470A771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358914.5</c:v>
                </c:pt>
                <c:pt idx="1">
                  <c:v>406915.3</c:v>
                </c:pt>
                <c:pt idx="2">
                  <c:v>425714.7</c:v>
                </c:pt>
                <c:pt idx="3">
                  <c:v>527028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F-4249-9861-9D5470A77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07199104"/>
        <c:axId val="107209088"/>
        <c:axId val="85002880"/>
      </c:bar3DChart>
      <c:catAx>
        <c:axId val="10719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7209088"/>
        <c:crosses val="autoZero"/>
        <c:auto val="1"/>
        <c:lblAlgn val="ctr"/>
        <c:lblOffset val="100"/>
        <c:noMultiLvlLbl val="0"/>
      </c:catAx>
      <c:valAx>
        <c:axId val="10720908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07199104"/>
        <c:crosses val="autoZero"/>
        <c:crossBetween val="between"/>
      </c:valAx>
      <c:serAx>
        <c:axId val="85002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209088"/>
        <c:crosses val="autoZero"/>
      </c:serAx>
    </c:plotArea>
    <c:legend>
      <c:legendPos val="b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7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2897E-2"/>
          <c:w val="0.87934757668501884"/>
          <c:h val="0.704395893996280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4-461A-992E-49931D6F16B9}"/>
                </c:ext>
              </c:extLst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04-461A-992E-49931D6F16B9}"/>
                </c:ext>
              </c:extLst>
            </c:dLbl>
            <c:dLbl>
              <c:idx val="2"/>
              <c:layout>
                <c:manualLayout>
                  <c:x val="1.9596588033428581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04-461A-992E-49931D6F16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6923.5</c:v>
                </c:pt>
                <c:pt idx="1">
                  <c:v>7062</c:v>
                </c:pt>
                <c:pt idx="2">
                  <c:v>6250.6</c:v>
                </c:pt>
                <c:pt idx="3">
                  <c:v>7099.8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04-461A-992E-49931D6F1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доходы2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C04-461A-992E-49931D6F16B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04-461A-992E-49931D6F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C04-461A-992E-49931D6F16B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04-461A-992E-49931D6F16B9}"/>
              </c:ext>
            </c:extLst>
          </c:dPt>
          <c:dLbls>
            <c:dLbl>
              <c:idx val="0"/>
              <c:layout>
                <c:manualLayout>
                  <c:x val="3.5755029276582438E-2"/>
                  <c:y val="-7.256501923066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04-461A-992E-49931D6F16B9}"/>
                </c:ext>
              </c:extLst>
            </c:dLbl>
            <c:dLbl>
              <c:idx val="1"/>
              <c:layout>
                <c:manualLayout>
                  <c:x val="3.6520890682928242E-2"/>
                  <c:y val="-6.7463403537173533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140360,4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04-461A-992E-49931D6F16B9}"/>
                </c:ext>
              </c:extLst>
            </c:dLbl>
            <c:dLbl>
              <c:idx val="2"/>
              <c:layout>
                <c:manualLayout>
                  <c:x val="3.9041701127858236E-2"/>
                  <c:y val="-6.0869890118029332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131819,9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04-461A-992E-49931D6F16B9}"/>
                </c:ext>
              </c:extLst>
            </c:dLbl>
            <c:dLbl>
              <c:idx val="3"/>
              <c:layout>
                <c:manualLayout>
                  <c:x val="2.5813101402354061E-2"/>
                  <c:y val="-5.198252825709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04-461A-992E-49931D6F1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131819.9</c:v>
                </c:pt>
                <c:pt idx="1">
                  <c:v>131269</c:v>
                </c:pt>
                <c:pt idx="2">
                  <c:v>137980.4</c:v>
                </c:pt>
                <c:pt idx="3">
                  <c:v>149945.60000000001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04-461A-992E-49931D6F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01880960"/>
        <c:axId val="101882496"/>
        <c:axId val="0"/>
      </c:bar3DChart>
      <c:catAx>
        <c:axId val="10188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101882496"/>
        <c:crosses val="autoZero"/>
        <c:auto val="1"/>
        <c:lblAlgn val="r"/>
        <c:lblOffset val="100"/>
        <c:noMultiLvlLbl val="0"/>
      </c:catAx>
      <c:valAx>
        <c:axId val="101882496"/>
        <c:scaling>
          <c:orientation val="minMax"/>
          <c:max val="25000"/>
          <c:min val="5000"/>
        </c:scaling>
        <c:delete val="1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01880960"/>
        <c:crosses val="autoZero"/>
        <c:crossBetween val="between"/>
        <c:majorUnit val="1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586"/>
          <c:y val="0.91934651110193555"/>
          <c:w val="0.8334295564551738"/>
          <c:h val="5.8433019384139064E-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7434308959138E-2"/>
          <c:y val="1.5705164988958741E-3"/>
          <c:w val="0.96262576048882986"/>
          <c:h val="0.98095771361913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18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4-4DD3-A454-C6C077C04786}"/>
                </c:ext>
              </c:extLst>
            </c:dLbl>
            <c:dLbl>
              <c:idx val="1"/>
              <c:layout>
                <c:manualLayout>
                  <c:x val="-8.7210273835879121E-2"/>
                  <c:y val="8.728869398857848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19,9</a:t>
                    </a:r>
                    <a:r>
                      <a:rPr lang="en-US" sz="1100" b="1" baseline="0" dirty="0"/>
                      <a:t> </a:t>
                    </a:r>
                  </a:p>
                  <a:p>
                    <a:r>
                      <a:rPr lang="en-US" sz="1100" b="1" baseline="0" dirty="0"/>
                      <a:t>83,1%</a:t>
                    </a:r>
                  </a:p>
                  <a:p>
                    <a:endParaRPr lang="en-US" sz="11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84-4DD3-A454-C6C077C047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dirty="0"/>
                      <a:t>9,3 </a:t>
                    </a:r>
                  </a:p>
                  <a:p>
                    <a:r>
                      <a:rPr lang="en-US" sz="1100" dirty="0"/>
                      <a:t>6,7%</a:t>
                    </a:r>
                  </a:p>
                  <a:p>
                    <a:endParaRPr lang="en-US" sz="1100" dirty="0"/>
                  </a:p>
                  <a:p>
                    <a:endParaRPr lang="en-US" sz="11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84-4DD3-A454-C6C077C047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b="1" dirty="0"/>
                      <a:t>1,2</a:t>
                    </a:r>
                  </a:p>
                  <a:p>
                    <a:r>
                      <a:rPr lang="en-US" dirty="0"/>
                      <a:t>
0,9 %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84-4DD3-A454-C6C077C04786}"/>
                </c:ext>
              </c:extLst>
            </c:dLbl>
            <c:dLbl>
              <c:idx val="4"/>
              <c:layout>
                <c:manualLayout>
                  <c:x val="2.8071632510570418E-2"/>
                  <c:y val="-0.1080846013615544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2,5 1,8%</a:t>
                    </a:r>
                  </a:p>
                  <a:p>
                    <a:endParaRPr lang="en-US" sz="1100" b="1" dirty="0"/>
                  </a:p>
                  <a:p>
                    <a:endParaRPr lang="en-US" sz="10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84-4DD3-A454-C6C077C0478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84-4DD3-A454-C6C077C04786}"/>
                </c:ext>
              </c:extLst>
            </c:dLbl>
            <c:dLbl>
              <c:idx val="6"/>
              <c:layout>
                <c:manualLayout>
                  <c:x val="0.11588582557173246"/>
                  <c:y val="6.162165187752682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215,9</a:t>
                    </a:r>
                    <a:r>
                      <a:rPr lang="en-US" dirty="0"/>
                      <a:t>
</a:t>
                    </a:r>
                    <a:r>
                      <a:rPr lang="ru-RU" dirty="0"/>
                      <a:t>1,1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84-4DD3-A454-C6C077C04786}"/>
                </c:ext>
              </c:extLst>
            </c:dLbl>
            <c:dLbl>
              <c:idx val="7"/>
              <c:layout>
                <c:manualLayout>
                  <c:x val="3.0447131480528841E-2"/>
                  <c:y val="6.747320696343342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186,2</a:t>
                    </a:r>
                    <a:r>
                      <a:rPr lang="en-US" dirty="0"/>
                      <a:t>
</a:t>
                    </a:r>
                    <a:r>
                      <a:rPr lang="ru-RU" dirty="0"/>
                      <a:t>1</a:t>
                    </a:r>
                    <a:r>
                      <a:rPr lang="en-US" dirty="0"/>
                      <a:t>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84-4DD3-A454-C6C077C04786}"/>
                </c:ext>
              </c:extLst>
            </c:dLbl>
            <c:dLbl>
              <c:idx val="8"/>
              <c:layout>
                <c:manualLayout>
                  <c:x val="1.7906883724170569E-2"/>
                  <c:y val="-1.766784902912590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305,3</a:t>
                    </a:r>
                    <a:r>
                      <a:rPr lang="en-US" dirty="0"/>
                      <a:t>
</a:t>
                    </a:r>
                    <a:r>
                      <a:rPr lang="ru-RU" dirty="0"/>
                      <a:t>3</a:t>
                    </a:r>
                    <a:r>
                      <a:rPr lang="en-US" dirty="0"/>
                      <a:t>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84-4DD3-A454-C6C077C0478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100" b="1" dirty="0"/>
                      <a:t>8</a:t>
                    </a:r>
                    <a:r>
                      <a:rPr lang="en-US" sz="1400" dirty="0"/>
                      <a:t>06,5</a:t>
                    </a:r>
                    <a:r>
                      <a:rPr lang="en-US" dirty="0"/>
                      <a:t>
3,0%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84-4DD3-A454-C6C077C047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Единый налог на вмененный доход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2.6</c:v>
                </c:pt>
                <c:pt idx="1">
                  <c:v>121.1</c:v>
                </c:pt>
                <c:pt idx="2">
                  <c:v>17.2</c:v>
                </c:pt>
                <c:pt idx="3">
                  <c:v>1.8</c:v>
                </c:pt>
                <c:pt idx="4">
                  <c:v>2.4</c:v>
                </c:pt>
                <c:pt idx="5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84-4DD3-A454-C6C077C0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4946803562025382"/>
          <c:y val="0.76107354249248826"/>
          <c:w val="0.83302858006158265"/>
          <c:h val="0.23560380083554658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061968878296002E-2"/>
          <c:y val="1.1122603618020187E-2"/>
          <c:w val="0.9646869983948636"/>
          <c:h val="0.93318147304480048"/>
        </c:manualLayout>
      </c:layout>
      <c:bar3D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5718-44F5-B7C6-4402E4486D3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718-44F5-B7C6-4402E4486D3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5718-44F5-B7C6-4402E4486D32}"/>
              </c:ext>
            </c:extLst>
          </c:dPt>
          <c:dLbls>
            <c:dLbl>
              <c:idx val="0"/>
              <c:layout>
                <c:manualLayout>
                  <c:x val="-1.9261637239165404E-2"/>
                  <c:y val="-4.555808656036434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21E"/>
                        </a:solidFill>
                      </a:rPr>
                      <a:t>9853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18-44F5-B7C6-4402E4486D32}"/>
                </c:ext>
              </c:extLst>
            </c:dLbl>
            <c:dLbl>
              <c:idx val="1"/>
              <c:layout>
                <c:manualLayout>
                  <c:x val="3.6918138041733488E-2"/>
                  <c:y val="-6.074411541381928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21E"/>
                        </a:solidFill>
                      </a:rPr>
                      <a:t>10384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8-44F5-B7C6-4402E4486D32}"/>
                </c:ext>
              </c:extLst>
            </c:dLbl>
            <c:dLbl>
              <c:idx val="2"/>
              <c:layout>
                <c:manualLayout>
                  <c:x val="3.691813804173355E-2"/>
                  <c:y val="-4.85952923310554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11307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18-44F5-B7C6-4402E4486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798" b="1">
                    <a:solidFill>
                      <a:srgbClr val="00421E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Лист1!$C$38:$E$38</c:f>
              <c:numCache>
                <c:formatCode>General</c:formatCode>
                <c:ptCount val="3"/>
                <c:pt idx="0">
                  <c:v>9853</c:v>
                </c:pt>
                <c:pt idx="1">
                  <c:v>10384</c:v>
                </c:pt>
                <c:pt idx="2" formatCode="#,##0.00">
                  <c:v>11307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18-44F5-B7C6-4402E4486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662336"/>
        <c:axId val="107668224"/>
        <c:axId val="0"/>
      </c:bar3DChart>
      <c:catAx>
        <c:axId val="107662336"/>
        <c:scaling>
          <c:orientation val="minMax"/>
        </c:scaling>
        <c:delete val="1"/>
        <c:axPos val="b"/>
        <c:majorTickMark val="out"/>
        <c:minorTickMark val="none"/>
        <c:tickLblPos val="none"/>
        <c:crossAx val="107668224"/>
        <c:crosses val="autoZero"/>
        <c:auto val="1"/>
        <c:lblAlgn val="ctr"/>
        <c:lblOffset val="100"/>
        <c:noMultiLvlLbl val="0"/>
      </c:catAx>
      <c:valAx>
        <c:axId val="10766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662336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59E3E-B553-4CB3-9CF4-5D7B3C42FB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CFC2F-5092-45E7-BE00-02B8738CEE0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</a:p>
      </dgm:t>
    </dgm:pt>
    <dgm:pt modelId="{9028FFAF-387F-48D4-A367-9C915E5DBBE6}" type="parTrans" cxnId="{37B0F53E-AFA6-41C9-B0F6-0AFC218FAF6E}">
      <dgm:prSet/>
      <dgm:spPr/>
      <dgm:t>
        <a:bodyPr/>
        <a:lstStyle/>
        <a:p>
          <a:endParaRPr lang="ru-RU"/>
        </a:p>
      </dgm:t>
    </dgm:pt>
    <dgm:pt modelId="{020E63A9-8DB7-4D47-B292-97F5F4CC8947}" type="sibTrans" cxnId="{37B0F53E-AFA6-41C9-B0F6-0AFC218FAF6E}">
      <dgm:prSet/>
      <dgm:spPr/>
      <dgm:t>
        <a:bodyPr/>
        <a:lstStyle/>
        <a:p>
          <a:endParaRPr lang="ru-RU"/>
        </a:p>
      </dgm:t>
    </dgm:pt>
    <dgm:pt modelId="{ADC4222C-F51B-4188-B969-4F80DB5A38B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gm:t>
    </dgm:pt>
    <dgm:pt modelId="{B93C7C4D-2FC1-447A-A564-7BFCAF9390FC}" type="parTrans" cxnId="{FA6B1939-6757-486A-8777-784C8D532949}">
      <dgm:prSet/>
      <dgm:spPr/>
      <dgm:t>
        <a:bodyPr/>
        <a:lstStyle/>
        <a:p>
          <a:endParaRPr lang="ru-RU"/>
        </a:p>
      </dgm:t>
    </dgm:pt>
    <dgm:pt modelId="{C2A8AE73-E513-4A1B-A4B3-86F71C6299E4}" type="sibTrans" cxnId="{FA6B1939-6757-486A-8777-784C8D532949}">
      <dgm:prSet/>
      <dgm:spPr/>
      <dgm:t>
        <a:bodyPr/>
        <a:lstStyle/>
        <a:p>
          <a:endParaRPr lang="ru-RU"/>
        </a:p>
      </dgm:t>
    </dgm:pt>
    <dgm:pt modelId="{EF0772D6-ACAB-43F5-901A-8D2EB4F72D7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b="0" dirty="0">
              <a:solidFill>
                <a:schemeClr val="tx1"/>
              </a:solidFill>
            </a:rPr>
            <a:t>Составление и 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</a:t>
          </a:r>
          <a:r>
            <a:rPr lang="ru-RU" sz="2000" b="0" dirty="0">
              <a:solidFill>
                <a:schemeClr val="tx1"/>
              </a:solidFill>
            </a:rPr>
            <a:t>  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отчета</a:t>
          </a:r>
          <a:r>
            <a:rPr lang="ru-RU" sz="2000" b="0" dirty="0">
              <a:solidFill>
                <a:schemeClr val="tx1"/>
              </a:solidFill>
            </a:rPr>
            <a:t> об исполнении бюджета</a:t>
          </a:r>
        </a:p>
      </dgm:t>
    </dgm:pt>
    <dgm:pt modelId="{42F2EA33-7358-43D2-B68E-E31EDC82FCEC}" type="parTrans" cxnId="{97230335-CE6E-4AAA-8F1D-80AB151ECA5C}">
      <dgm:prSet/>
      <dgm:spPr/>
      <dgm:t>
        <a:bodyPr/>
        <a:lstStyle/>
        <a:p>
          <a:endParaRPr lang="ru-RU"/>
        </a:p>
      </dgm:t>
    </dgm:pt>
    <dgm:pt modelId="{8EA93B4F-26C1-4DBD-B378-E9E122D84C48}" type="sibTrans" cxnId="{97230335-CE6E-4AAA-8F1D-80AB151ECA5C}">
      <dgm:prSet/>
      <dgm:spPr/>
      <dgm:t>
        <a:bodyPr/>
        <a:lstStyle/>
        <a:p>
          <a:endParaRPr lang="ru-RU"/>
        </a:p>
      </dgm:t>
    </dgm:pt>
    <dgm:pt modelId="{5A02BC7E-CB51-437D-B951-B3E5BB61769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gm:t>
    </dgm:pt>
    <dgm:pt modelId="{809E288C-F7EC-4542-B48A-84629FE29509}" type="parTrans" cxnId="{4FD30D85-E05B-4F71-A9D5-182330EAFAA6}">
      <dgm:prSet/>
      <dgm:spPr/>
      <dgm:t>
        <a:bodyPr/>
        <a:lstStyle/>
        <a:p>
          <a:endParaRPr lang="ru-RU"/>
        </a:p>
      </dgm:t>
    </dgm:pt>
    <dgm:pt modelId="{A9245D45-A873-4D80-B12A-264FDAEA9609}" type="sibTrans" cxnId="{4FD30D85-E05B-4F71-A9D5-182330EAFAA6}">
      <dgm:prSet/>
      <dgm:spPr/>
      <dgm:t>
        <a:bodyPr/>
        <a:lstStyle/>
        <a:p>
          <a:endParaRPr lang="ru-RU"/>
        </a:p>
      </dgm:t>
    </dgm:pt>
    <dgm:pt modelId="{7B2DFC8E-94C5-41BB-857D-0E203096B4A5}" type="pres">
      <dgm:prSet presAssocID="{4D459E3E-B553-4CB3-9CF4-5D7B3C42FB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A839C9-72C4-46AA-914B-7DDD5256EB2B}" type="pres">
      <dgm:prSet presAssocID="{7B4CFC2F-5092-45E7-BE00-02B8738CEE04}" presName="hierRoot1" presStyleCnt="0">
        <dgm:presLayoutVars>
          <dgm:hierBranch val="init"/>
        </dgm:presLayoutVars>
      </dgm:prSet>
      <dgm:spPr/>
    </dgm:pt>
    <dgm:pt modelId="{CE16FEA0-1483-4E04-9E7C-1E4A66389AB8}" type="pres">
      <dgm:prSet presAssocID="{7B4CFC2F-5092-45E7-BE00-02B8738CEE04}" presName="rootComposite1" presStyleCnt="0"/>
      <dgm:spPr/>
    </dgm:pt>
    <dgm:pt modelId="{218D45E1-11EC-4D27-B3A3-B4AA5427EC3E}" type="pres">
      <dgm:prSet presAssocID="{7B4CFC2F-5092-45E7-BE00-02B8738CEE04}" presName="rootText1" presStyleLbl="node0" presStyleIdx="0" presStyleCnt="1" custScaleX="207573">
        <dgm:presLayoutVars>
          <dgm:chPref val="3"/>
        </dgm:presLayoutVars>
      </dgm:prSet>
      <dgm:spPr/>
    </dgm:pt>
    <dgm:pt modelId="{2074FF52-1867-49E9-87A3-16C3F436AD59}" type="pres">
      <dgm:prSet presAssocID="{7B4CFC2F-5092-45E7-BE00-02B8738CEE04}" presName="rootConnector1" presStyleLbl="node1" presStyleIdx="0" presStyleCnt="0"/>
      <dgm:spPr/>
    </dgm:pt>
    <dgm:pt modelId="{29E45C64-7A27-48F7-ACF2-6E63BD1AF4AA}" type="pres">
      <dgm:prSet presAssocID="{7B4CFC2F-5092-45E7-BE00-02B8738CEE04}" presName="hierChild2" presStyleCnt="0"/>
      <dgm:spPr/>
    </dgm:pt>
    <dgm:pt modelId="{F14B66F3-8824-41A0-A0D2-F5054E3526F0}" type="pres">
      <dgm:prSet presAssocID="{B93C7C4D-2FC1-447A-A564-7BFCAF9390FC}" presName="Name37" presStyleLbl="parChTrans1D2" presStyleIdx="0" presStyleCnt="3"/>
      <dgm:spPr/>
    </dgm:pt>
    <dgm:pt modelId="{3BD4C222-A6BB-406D-A424-8B3D079864C1}" type="pres">
      <dgm:prSet presAssocID="{ADC4222C-F51B-4188-B969-4F80DB5A38BE}" presName="hierRoot2" presStyleCnt="0">
        <dgm:presLayoutVars>
          <dgm:hierBranch val="init"/>
        </dgm:presLayoutVars>
      </dgm:prSet>
      <dgm:spPr/>
    </dgm:pt>
    <dgm:pt modelId="{00BA914F-D21E-4758-B9E9-420B45B0351A}" type="pres">
      <dgm:prSet presAssocID="{ADC4222C-F51B-4188-B969-4F80DB5A38BE}" presName="rootComposite" presStyleCnt="0"/>
      <dgm:spPr/>
    </dgm:pt>
    <dgm:pt modelId="{8C877542-9DE7-45F9-9BDA-F8401D548A16}" type="pres">
      <dgm:prSet presAssocID="{ADC4222C-F51B-4188-B969-4F80DB5A38BE}" presName="rootText" presStyleLbl="node2" presStyleIdx="0" presStyleCnt="3">
        <dgm:presLayoutVars>
          <dgm:chPref val="3"/>
        </dgm:presLayoutVars>
      </dgm:prSet>
      <dgm:spPr/>
    </dgm:pt>
    <dgm:pt modelId="{33934BC0-AD90-43D3-9DCD-3C019748A808}" type="pres">
      <dgm:prSet presAssocID="{ADC4222C-F51B-4188-B969-4F80DB5A38BE}" presName="rootConnector" presStyleLbl="node2" presStyleIdx="0" presStyleCnt="3"/>
      <dgm:spPr/>
    </dgm:pt>
    <dgm:pt modelId="{A1694B4C-F805-4D7F-AEE6-EA593FD0D6BF}" type="pres">
      <dgm:prSet presAssocID="{ADC4222C-F51B-4188-B969-4F80DB5A38BE}" presName="hierChild4" presStyleCnt="0"/>
      <dgm:spPr/>
    </dgm:pt>
    <dgm:pt modelId="{F58E1B7A-CB68-4144-A370-EA6597A4A06E}" type="pres">
      <dgm:prSet presAssocID="{ADC4222C-F51B-4188-B969-4F80DB5A38BE}" presName="hierChild5" presStyleCnt="0"/>
      <dgm:spPr/>
    </dgm:pt>
    <dgm:pt modelId="{65F1A386-56C1-482A-9249-B8F73FD37369}" type="pres">
      <dgm:prSet presAssocID="{809E288C-F7EC-4542-B48A-84629FE29509}" presName="Name37" presStyleLbl="parChTrans1D2" presStyleIdx="1" presStyleCnt="3"/>
      <dgm:spPr/>
    </dgm:pt>
    <dgm:pt modelId="{B7951440-38DB-4A5C-BB7C-0EDE3A1E7746}" type="pres">
      <dgm:prSet presAssocID="{5A02BC7E-CB51-437D-B951-B3E5BB617693}" presName="hierRoot2" presStyleCnt="0">
        <dgm:presLayoutVars>
          <dgm:hierBranch val="init"/>
        </dgm:presLayoutVars>
      </dgm:prSet>
      <dgm:spPr/>
    </dgm:pt>
    <dgm:pt modelId="{8037A568-B10A-4E90-A33D-BDEF50D1997E}" type="pres">
      <dgm:prSet presAssocID="{5A02BC7E-CB51-437D-B951-B3E5BB617693}" presName="rootComposite" presStyleCnt="0"/>
      <dgm:spPr/>
    </dgm:pt>
    <dgm:pt modelId="{4F95FF47-7B9A-4DFD-BB6D-1E1A3003CA63}" type="pres">
      <dgm:prSet presAssocID="{5A02BC7E-CB51-437D-B951-B3E5BB617693}" presName="rootText" presStyleLbl="node2" presStyleIdx="1" presStyleCnt="3">
        <dgm:presLayoutVars>
          <dgm:chPref val="3"/>
        </dgm:presLayoutVars>
      </dgm:prSet>
      <dgm:spPr/>
    </dgm:pt>
    <dgm:pt modelId="{7E15D334-297B-4557-AB40-0BA4FCBFC6D3}" type="pres">
      <dgm:prSet presAssocID="{5A02BC7E-CB51-437D-B951-B3E5BB617693}" presName="rootConnector" presStyleLbl="node2" presStyleIdx="1" presStyleCnt="3"/>
      <dgm:spPr/>
    </dgm:pt>
    <dgm:pt modelId="{D98D6148-F087-4A69-B8E1-863A3A86DFFC}" type="pres">
      <dgm:prSet presAssocID="{5A02BC7E-CB51-437D-B951-B3E5BB617693}" presName="hierChild4" presStyleCnt="0"/>
      <dgm:spPr/>
    </dgm:pt>
    <dgm:pt modelId="{B9A71AB5-453F-49A3-9822-74F19DA4CF00}" type="pres">
      <dgm:prSet presAssocID="{5A02BC7E-CB51-437D-B951-B3E5BB617693}" presName="hierChild5" presStyleCnt="0"/>
      <dgm:spPr/>
    </dgm:pt>
    <dgm:pt modelId="{34D78702-D9A7-4359-9BF0-47D33157FF95}" type="pres">
      <dgm:prSet presAssocID="{42F2EA33-7358-43D2-B68E-E31EDC82FCEC}" presName="Name37" presStyleLbl="parChTrans1D2" presStyleIdx="2" presStyleCnt="3"/>
      <dgm:spPr/>
    </dgm:pt>
    <dgm:pt modelId="{7F151EA5-606C-4977-93BA-7ED004EE2FD9}" type="pres">
      <dgm:prSet presAssocID="{EF0772D6-ACAB-43F5-901A-8D2EB4F72D70}" presName="hierRoot2" presStyleCnt="0">
        <dgm:presLayoutVars>
          <dgm:hierBranch val="init"/>
        </dgm:presLayoutVars>
      </dgm:prSet>
      <dgm:spPr/>
    </dgm:pt>
    <dgm:pt modelId="{959256E0-0DDD-473F-AC32-849757C75014}" type="pres">
      <dgm:prSet presAssocID="{EF0772D6-ACAB-43F5-901A-8D2EB4F72D70}" presName="rootComposite" presStyleCnt="0"/>
      <dgm:spPr/>
    </dgm:pt>
    <dgm:pt modelId="{4ABF9C19-3238-4093-90F4-219BFE12C913}" type="pres">
      <dgm:prSet presAssocID="{EF0772D6-ACAB-43F5-901A-8D2EB4F72D70}" presName="rootText" presStyleLbl="node2" presStyleIdx="2" presStyleCnt="3" custScaleX="102263" custScaleY="161925">
        <dgm:presLayoutVars>
          <dgm:chPref val="3"/>
        </dgm:presLayoutVars>
      </dgm:prSet>
      <dgm:spPr/>
    </dgm:pt>
    <dgm:pt modelId="{0F61DD2F-5606-41B3-AFC7-2B91E9E5E533}" type="pres">
      <dgm:prSet presAssocID="{EF0772D6-ACAB-43F5-901A-8D2EB4F72D70}" presName="rootConnector" presStyleLbl="node2" presStyleIdx="2" presStyleCnt="3"/>
      <dgm:spPr/>
    </dgm:pt>
    <dgm:pt modelId="{614386A0-103E-4C9E-A20A-F3A28E553880}" type="pres">
      <dgm:prSet presAssocID="{EF0772D6-ACAB-43F5-901A-8D2EB4F72D70}" presName="hierChild4" presStyleCnt="0"/>
      <dgm:spPr/>
    </dgm:pt>
    <dgm:pt modelId="{006230ED-D5BF-471E-AAD4-14768584C9C6}" type="pres">
      <dgm:prSet presAssocID="{EF0772D6-ACAB-43F5-901A-8D2EB4F72D70}" presName="hierChild5" presStyleCnt="0"/>
      <dgm:spPr/>
    </dgm:pt>
    <dgm:pt modelId="{44B9911D-F9BA-4D12-8AEF-50F3D2AEEC0D}" type="pres">
      <dgm:prSet presAssocID="{7B4CFC2F-5092-45E7-BE00-02B8738CEE04}" presName="hierChild3" presStyleCnt="0"/>
      <dgm:spPr/>
    </dgm:pt>
  </dgm:ptLst>
  <dgm:cxnLst>
    <dgm:cxn modelId="{E421D016-B34F-4DAE-982D-07E35CE0D9E0}" type="presOf" srcId="{ADC4222C-F51B-4188-B969-4F80DB5A38BE}" destId="{8C877542-9DE7-45F9-9BDA-F8401D548A16}" srcOrd="0" destOrd="0" presId="urn:microsoft.com/office/officeart/2005/8/layout/orgChart1"/>
    <dgm:cxn modelId="{97230335-CE6E-4AAA-8F1D-80AB151ECA5C}" srcId="{7B4CFC2F-5092-45E7-BE00-02B8738CEE04}" destId="{EF0772D6-ACAB-43F5-901A-8D2EB4F72D70}" srcOrd="2" destOrd="0" parTransId="{42F2EA33-7358-43D2-B68E-E31EDC82FCEC}" sibTransId="{8EA93B4F-26C1-4DBD-B378-E9E122D84C48}"/>
    <dgm:cxn modelId="{FA6B1939-6757-486A-8777-784C8D532949}" srcId="{7B4CFC2F-5092-45E7-BE00-02B8738CEE04}" destId="{ADC4222C-F51B-4188-B969-4F80DB5A38BE}" srcOrd="0" destOrd="0" parTransId="{B93C7C4D-2FC1-447A-A564-7BFCAF9390FC}" sibTransId="{C2A8AE73-E513-4A1B-A4B3-86F71C6299E4}"/>
    <dgm:cxn modelId="{37B0F53E-AFA6-41C9-B0F6-0AFC218FAF6E}" srcId="{4D459E3E-B553-4CB3-9CF4-5D7B3C42FBC3}" destId="{7B4CFC2F-5092-45E7-BE00-02B8738CEE04}" srcOrd="0" destOrd="0" parTransId="{9028FFAF-387F-48D4-A367-9C915E5DBBE6}" sibTransId="{020E63A9-8DB7-4D47-B292-97F5F4CC8947}"/>
    <dgm:cxn modelId="{133B4040-5D0B-4E49-B45B-1BC85C48C55B}" type="presOf" srcId="{EF0772D6-ACAB-43F5-901A-8D2EB4F72D70}" destId="{0F61DD2F-5606-41B3-AFC7-2B91E9E5E533}" srcOrd="1" destOrd="0" presId="urn:microsoft.com/office/officeart/2005/8/layout/orgChart1"/>
    <dgm:cxn modelId="{4C690D42-2F79-4FAE-B32C-2BC549350AA0}" type="presOf" srcId="{ADC4222C-F51B-4188-B969-4F80DB5A38BE}" destId="{33934BC0-AD90-43D3-9DCD-3C019748A808}" srcOrd="1" destOrd="0" presId="urn:microsoft.com/office/officeart/2005/8/layout/orgChart1"/>
    <dgm:cxn modelId="{F7214B49-9FCE-4BE3-A895-C871C02DDFE3}" type="presOf" srcId="{4D459E3E-B553-4CB3-9CF4-5D7B3C42FBC3}" destId="{7B2DFC8E-94C5-41BB-857D-0E203096B4A5}" srcOrd="0" destOrd="0" presId="urn:microsoft.com/office/officeart/2005/8/layout/orgChart1"/>
    <dgm:cxn modelId="{2EAC9156-00DB-43C1-A5D1-1C66E82DC377}" type="presOf" srcId="{7B4CFC2F-5092-45E7-BE00-02B8738CEE04}" destId="{218D45E1-11EC-4D27-B3A3-B4AA5427EC3E}" srcOrd="0" destOrd="0" presId="urn:microsoft.com/office/officeart/2005/8/layout/orgChart1"/>
    <dgm:cxn modelId="{9B520558-B4E8-4731-942F-E278B2388F6C}" type="presOf" srcId="{7B4CFC2F-5092-45E7-BE00-02B8738CEE04}" destId="{2074FF52-1867-49E9-87A3-16C3F436AD59}" srcOrd="1" destOrd="0" presId="urn:microsoft.com/office/officeart/2005/8/layout/orgChart1"/>
    <dgm:cxn modelId="{4FD30D85-E05B-4F71-A9D5-182330EAFAA6}" srcId="{7B4CFC2F-5092-45E7-BE00-02B8738CEE04}" destId="{5A02BC7E-CB51-437D-B951-B3E5BB617693}" srcOrd="1" destOrd="0" parTransId="{809E288C-F7EC-4542-B48A-84629FE29509}" sibTransId="{A9245D45-A873-4D80-B12A-264FDAEA9609}"/>
    <dgm:cxn modelId="{5C01AE8A-6808-42C6-89FB-5DF942B54338}" type="presOf" srcId="{B93C7C4D-2FC1-447A-A564-7BFCAF9390FC}" destId="{F14B66F3-8824-41A0-A0D2-F5054E3526F0}" srcOrd="0" destOrd="0" presId="urn:microsoft.com/office/officeart/2005/8/layout/orgChart1"/>
    <dgm:cxn modelId="{6D3CF290-976A-43FB-88ED-0638B4E7855B}" type="presOf" srcId="{42F2EA33-7358-43D2-B68E-E31EDC82FCEC}" destId="{34D78702-D9A7-4359-9BF0-47D33157FF95}" srcOrd="0" destOrd="0" presId="urn:microsoft.com/office/officeart/2005/8/layout/orgChart1"/>
    <dgm:cxn modelId="{5DAD38AA-B8C6-4CD6-A22E-FA789FB1E289}" type="presOf" srcId="{EF0772D6-ACAB-43F5-901A-8D2EB4F72D70}" destId="{4ABF9C19-3238-4093-90F4-219BFE12C913}" srcOrd="0" destOrd="0" presId="urn:microsoft.com/office/officeart/2005/8/layout/orgChart1"/>
    <dgm:cxn modelId="{503BBBBC-2935-4869-B40B-A17EF43193E5}" type="presOf" srcId="{5A02BC7E-CB51-437D-B951-B3E5BB617693}" destId="{7E15D334-297B-4557-AB40-0BA4FCBFC6D3}" srcOrd="1" destOrd="0" presId="urn:microsoft.com/office/officeart/2005/8/layout/orgChart1"/>
    <dgm:cxn modelId="{06370BE0-38B9-4B89-8210-6599C838D9F6}" type="presOf" srcId="{809E288C-F7EC-4542-B48A-84629FE29509}" destId="{65F1A386-56C1-482A-9249-B8F73FD37369}" srcOrd="0" destOrd="0" presId="urn:microsoft.com/office/officeart/2005/8/layout/orgChart1"/>
    <dgm:cxn modelId="{0A9454E2-0FAB-4A74-A5E5-016EFDE57994}" type="presOf" srcId="{5A02BC7E-CB51-437D-B951-B3E5BB617693}" destId="{4F95FF47-7B9A-4DFD-BB6D-1E1A3003CA63}" srcOrd="0" destOrd="0" presId="urn:microsoft.com/office/officeart/2005/8/layout/orgChart1"/>
    <dgm:cxn modelId="{EB033BC8-C27C-4B87-AF4D-A8712AE7E96C}" type="presParOf" srcId="{7B2DFC8E-94C5-41BB-857D-0E203096B4A5}" destId="{97A839C9-72C4-46AA-914B-7DDD5256EB2B}" srcOrd="0" destOrd="0" presId="urn:microsoft.com/office/officeart/2005/8/layout/orgChart1"/>
    <dgm:cxn modelId="{D555523E-89CB-4381-B7B8-A4443822F44C}" type="presParOf" srcId="{97A839C9-72C4-46AA-914B-7DDD5256EB2B}" destId="{CE16FEA0-1483-4E04-9E7C-1E4A66389AB8}" srcOrd="0" destOrd="0" presId="urn:microsoft.com/office/officeart/2005/8/layout/orgChart1"/>
    <dgm:cxn modelId="{06F38991-2CAF-4BC3-BAE0-99604F78E82E}" type="presParOf" srcId="{CE16FEA0-1483-4E04-9E7C-1E4A66389AB8}" destId="{218D45E1-11EC-4D27-B3A3-B4AA5427EC3E}" srcOrd="0" destOrd="0" presId="urn:microsoft.com/office/officeart/2005/8/layout/orgChart1"/>
    <dgm:cxn modelId="{27AB3887-E27B-4E87-BA4E-357E39421527}" type="presParOf" srcId="{CE16FEA0-1483-4E04-9E7C-1E4A66389AB8}" destId="{2074FF52-1867-49E9-87A3-16C3F436AD59}" srcOrd="1" destOrd="0" presId="urn:microsoft.com/office/officeart/2005/8/layout/orgChart1"/>
    <dgm:cxn modelId="{1B60CC2D-9FFB-46C7-AE3E-27A0AD55A49B}" type="presParOf" srcId="{97A839C9-72C4-46AA-914B-7DDD5256EB2B}" destId="{29E45C64-7A27-48F7-ACF2-6E63BD1AF4AA}" srcOrd="1" destOrd="0" presId="urn:microsoft.com/office/officeart/2005/8/layout/orgChart1"/>
    <dgm:cxn modelId="{C9A8D803-4EB1-42B7-8F69-92F628A38C68}" type="presParOf" srcId="{29E45C64-7A27-48F7-ACF2-6E63BD1AF4AA}" destId="{F14B66F3-8824-41A0-A0D2-F5054E3526F0}" srcOrd="0" destOrd="0" presId="urn:microsoft.com/office/officeart/2005/8/layout/orgChart1"/>
    <dgm:cxn modelId="{4731857E-5610-4C63-8A5B-62C379170539}" type="presParOf" srcId="{29E45C64-7A27-48F7-ACF2-6E63BD1AF4AA}" destId="{3BD4C222-A6BB-406D-A424-8B3D079864C1}" srcOrd="1" destOrd="0" presId="urn:microsoft.com/office/officeart/2005/8/layout/orgChart1"/>
    <dgm:cxn modelId="{E302CF36-2511-475F-B409-547A65B92B6C}" type="presParOf" srcId="{3BD4C222-A6BB-406D-A424-8B3D079864C1}" destId="{00BA914F-D21E-4758-B9E9-420B45B0351A}" srcOrd="0" destOrd="0" presId="urn:microsoft.com/office/officeart/2005/8/layout/orgChart1"/>
    <dgm:cxn modelId="{8ED38CA4-5690-4861-9736-9A7A19506136}" type="presParOf" srcId="{00BA914F-D21E-4758-B9E9-420B45B0351A}" destId="{8C877542-9DE7-45F9-9BDA-F8401D548A16}" srcOrd="0" destOrd="0" presId="urn:microsoft.com/office/officeart/2005/8/layout/orgChart1"/>
    <dgm:cxn modelId="{99710C44-167E-48AF-BCA1-939AF5AD9B4E}" type="presParOf" srcId="{00BA914F-D21E-4758-B9E9-420B45B0351A}" destId="{33934BC0-AD90-43D3-9DCD-3C019748A808}" srcOrd="1" destOrd="0" presId="urn:microsoft.com/office/officeart/2005/8/layout/orgChart1"/>
    <dgm:cxn modelId="{7B93D1FB-838D-4A5A-8FD7-8FDD8979B180}" type="presParOf" srcId="{3BD4C222-A6BB-406D-A424-8B3D079864C1}" destId="{A1694B4C-F805-4D7F-AEE6-EA593FD0D6BF}" srcOrd="1" destOrd="0" presId="urn:microsoft.com/office/officeart/2005/8/layout/orgChart1"/>
    <dgm:cxn modelId="{F3DA2465-FA4B-472C-929B-E954B515ACCB}" type="presParOf" srcId="{3BD4C222-A6BB-406D-A424-8B3D079864C1}" destId="{F58E1B7A-CB68-4144-A370-EA6597A4A06E}" srcOrd="2" destOrd="0" presId="urn:microsoft.com/office/officeart/2005/8/layout/orgChart1"/>
    <dgm:cxn modelId="{6ED8EE58-0ECF-403F-8352-DA6D3D13EFD0}" type="presParOf" srcId="{29E45C64-7A27-48F7-ACF2-6E63BD1AF4AA}" destId="{65F1A386-56C1-482A-9249-B8F73FD37369}" srcOrd="2" destOrd="0" presId="urn:microsoft.com/office/officeart/2005/8/layout/orgChart1"/>
    <dgm:cxn modelId="{F1B67756-F969-4BD5-8273-B44A93EC5AA5}" type="presParOf" srcId="{29E45C64-7A27-48F7-ACF2-6E63BD1AF4AA}" destId="{B7951440-38DB-4A5C-BB7C-0EDE3A1E7746}" srcOrd="3" destOrd="0" presId="urn:microsoft.com/office/officeart/2005/8/layout/orgChart1"/>
    <dgm:cxn modelId="{0B9D5155-31A1-49B1-AA2A-66541E6964DE}" type="presParOf" srcId="{B7951440-38DB-4A5C-BB7C-0EDE3A1E7746}" destId="{8037A568-B10A-4E90-A33D-BDEF50D1997E}" srcOrd="0" destOrd="0" presId="urn:microsoft.com/office/officeart/2005/8/layout/orgChart1"/>
    <dgm:cxn modelId="{82D136AC-2B3C-4C56-ADEE-D52CF9A3EF0C}" type="presParOf" srcId="{8037A568-B10A-4E90-A33D-BDEF50D1997E}" destId="{4F95FF47-7B9A-4DFD-BB6D-1E1A3003CA63}" srcOrd="0" destOrd="0" presId="urn:microsoft.com/office/officeart/2005/8/layout/orgChart1"/>
    <dgm:cxn modelId="{411B9397-2D3F-4A67-8464-A18F859195EE}" type="presParOf" srcId="{8037A568-B10A-4E90-A33D-BDEF50D1997E}" destId="{7E15D334-297B-4557-AB40-0BA4FCBFC6D3}" srcOrd="1" destOrd="0" presId="urn:microsoft.com/office/officeart/2005/8/layout/orgChart1"/>
    <dgm:cxn modelId="{8FAE6C13-5061-47A1-926A-C9BE6E49A821}" type="presParOf" srcId="{B7951440-38DB-4A5C-BB7C-0EDE3A1E7746}" destId="{D98D6148-F087-4A69-B8E1-863A3A86DFFC}" srcOrd="1" destOrd="0" presId="urn:microsoft.com/office/officeart/2005/8/layout/orgChart1"/>
    <dgm:cxn modelId="{5979C150-94D8-4472-A8A4-45BB755181C8}" type="presParOf" srcId="{B7951440-38DB-4A5C-BB7C-0EDE3A1E7746}" destId="{B9A71AB5-453F-49A3-9822-74F19DA4CF00}" srcOrd="2" destOrd="0" presId="urn:microsoft.com/office/officeart/2005/8/layout/orgChart1"/>
    <dgm:cxn modelId="{3EDAC70F-2E5F-428C-8EA5-11E29A5D1603}" type="presParOf" srcId="{29E45C64-7A27-48F7-ACF2-6E63BD1AF4AA}" destId="{34D78702-D9A7-4359-9BF0-47D33157FF95}" srcOrd="4" destOrd="0" presId="urn:microsoft.com/office/officeart/2005/8/layout/orgChart1"/>
    <dgm:cxn modelId="{00E5B070-BA8A-4D4D-BE25-23ED05AD650E}" type="presParOf" srcId="{29E45C64-7A27-48F7-ACF2-6E63BD1AF4AA}" destId="{7F151EA5-606C-4977-93BA-7ED004EE2FD9}" srcOrd="5" destOrd="0" presId="urn:microsoft.com/office/officeart/2005/8/layout/orgChart1"/>
    <dgm:cxn modelId="{5B2DBB96-85C2-4310-8C0E-483377CD77A7}" type="presParOf" srcId="{7F151EA5-606C-4977-93BA-7ED004EE2FD9}" destId="{959256E0-0DDD-473F-AC32-849757C75014}" srcOrd="0" destOrd="0" presId="urn:microsoft.com/office/officeart/2005/8/layout/orgChart1"/>
    <dgm:cxn modelId="{351779B1-5ECF-47B4-96A2-B46888BAE7FC}" type="presParOf" srcId="{959256E0-0DDD-473F-AC32-849757C75014}" destId="{4ABF9C19-3238-4093-90F4-219BFE12C913}" srcOrd="0" destOrd="0" presId="urn:microsoft.com/office/officeart/2005/8/layout/orgChart1"/>
    <dgm:cxn modelId="{38652C05-07D4-4FA4-8AF1-2E3C663055A9}" type="presParOf" srcId="{959256E0-0DDD-473F-AC32-849757C75014}" destId="{0F61DD2F-5606-41B3-AFC7-2B91E9E5E533}" srcOrd="1" destOrd="0" presId="urn:microsoft.com/office/officeart/2005/8/layout/orgChart1"/>
    <dgm:cxn modelId="{CA6805F5-21AA-4902-A2F0-58F3B8F9E137}" type="presParOf" srcId="{7F151EA5-606C-4977-93BA-7ED004EE2FD9}" destId="{614386A0-103E-4C9E-A20A-F3A28E553880}" srcOrd="1" destOrd="0" presId="urn:microsoft.com/office/officeart/2005/8/layout/orgChart1"/>
    <dgm:cxn modelId="{CC4E3D0A-7988-4236-9EC2-25E87070D784}" type="presParOf" srcId="{7F151EA5-606C-4977-93BA-7ED004EE2FD9}" destId="{006230ED-D5BF-471E-AAD4-14768584C9C6}" srcOrd="2" destOrd="0" presId="urn:microsoft.com/office/officeart/2005/8/layout/orgChart1"/>
    <dgm:cxn modelId="{4F9A6A90-6093-4EFB-BD68-01775F6E1F61}" type="presParOf" srcId="{97A839C9-72C4-46AA-914B-7DDD5256EB2B}" destId="{44B9911D-F9BA-4D12-8AEF-50F3D2AEEC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</dgm:pt>
    <dgm:pt modelId="{4731EA70-1FA8-49F5-A6BF-4AE9CB97C303}" type="pres">
      <dgm:prSet presAssocID="{8D513BD1-7137-4BB2-A1F4-1B02EFB0F34F}" presName="parTrans" presStyleLbl="sibTrans2D1" presStyleIdx="0" presStyleCnt="10"/>
      <dgm:spPr/>
    </dgm:pt>
    <dgm:pt modelId="{8D15C70B-27DC-4BC4-8B54-1A6B8CC1DBC1}" type="pres">
      <dgm:prSet presAssocID="{8D513BD1-7137-4BB2-A1F4-1B02EFB0F34F}" presName="connectorText" presStyleLbl="sibTrans2D1" presStyleIdx="0" presStyleCnt="10"/>
      <dgm:spPr/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0"/>
      <dgm:spPr/>
    </dgm:pt>
    <dgm:pt modelId="{839DF450-14DD-4280-9AEE-DA73938E9B9D}" type="pres">
      <dgm:prSet presAssocID="{082CE592-953F-441B-B0C2-F864433A8493}" presName="connectorText" presStyleLbl="sibTrans2D1" presStyleIdx="1" presStyleCnt="10"/>
      <dgm:spPr/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0"/>
      <dgm:spPr/>
    </dgm:pt>
    <dgm:pt modelId="{DA660ED5-C4B7-4208-928A-B8DD66837486}" type="pres">
      <dgm:prSet presAssocID="{C021BE46-16AF-4372-B2A0-67875E2C82CF}" presName="connectorText" presStyleLbl="sibTrans2D1" presStyleIdx="2" presStyleCnt="10"/>
      <dgm:spPr/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0"/>
      <dgm:spPr/>
    </dgm:pt>
    <dgm:pt modelId="{47F0322C-5978-482D-A409-1280E22C6D82}" type="pres">
      <dgm:prSet presAssocID="{A8FC0520-4E1C-47C9-9459-5A566E2A3269}" presName="connectorText" presStyleLbl="sibTrans2D1" presStyleIdx="3" presStyleCnt="10"/>
      <dgm:spPr/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4" presStyleCnt="10"/>
      <dgm:spPr/>
    </dgm:pt>
    <dgm:pt modelId="{F326903B-AF5C-41D9-A950-9DE60C069BDF}" type="pres">
      <dgm:prSet presAssocID="{6598F354-400C-439C-BDD5-729D663E252E}" presName="connectorText" presStyleLbl="sibTrans2D1" presStyleIdx="4" presStyleCnt="10"/>
      <dgm:spPr/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5" presStyleCnt="10"/>
      <dgm:spPr/>
    </dgm:pt>
    <dgm:pt modelId="{881BA4B6-6173-4BE7-ACB0-127409627ABA}" type="pres">
      <dgm:prSet presAssocID="{9DEE7B50-C1CB-48D2-999B-DF1098A88396}" presName="connectorText" presStyleLbl="sibTrans2D1" presStyleIdx="5" presStyleCnt="10"/>
      <dgm:spPr/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6" presStyleCnt="10"/>
      <dgm:spPr/>
    </dgm:pt>
    <dgm:pt modelId="{E3A5A4EE-729B-477E-AEA8-7FC61FA6B941}" type="pres">
      <dgm:prSet presAssocID="{BC4B6763-2F33-4CCB-B9CC-377BBD0F0800}" presName="connectorText" presStyleLbl="sibTrans2D1" presStyleIdx="6" presStyleCnt="10"/>
      <dgm:spPr/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0"/>
      <dgm:spPr/>
    </dgm:pt>
    <dgm:pt modelId="{4273F29E-B93C-44D6-A671-FCDC77ED9BA3}" type="pres">
      <dgm:prSet presAssocID="{77DF95E1-3397-43CE-99EF-E82D1E9B2066}" presName="connectorText" presStyleLbl="sibTrans2D1" presStyleIdx="7" presStyleCnt="10"/>
      <dgm:spPr/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0"/>
      <dgm:spPr/>
    </dgm:pt>
    <dgm:pt modelId="{53D78D63-5F88-4163-9535-46A64127BD3A}" type="pres">
      <dgm:prSet presAssocID="{08170AFC-8E89-4179-A96D-636AFFD8C3F3}" presName="connectorText" presStyleLbl="sibTrans2D1" presStyleIdx="8" presStyleCnt="10"/>
      <dgm:spPr/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9" presStyleCnt="10"/>
      <dgm:spPr/>
    </dgm:pt>
    <dgm:pt modelId="{C47D9E4B-AD47-4E79-B529-9B264E8F4F6B}" type="pres">
      <dgm:prSet presAssocID="{66E51CD7-05D6-4658-BDAA-92C6F3E19708}" presName="connectorText" presStyleLbl="sibTrans2D1" presStyleIdx="9" presStyleCnt="10"/>
      <dgm:spPr/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5F95907-B094-4844-9DE9-93D583E19036}" type="presOf" srcId="{A8FC0520-4E1C-47C9-9459-5A566E2A3269}" destId="{E7EAB10C-E176-4610-B2C6-BE8F83AD0F9B}" srcOrd="0" destOrd="0" presId="urn:microsoft.com/office/officeart/2005/8/layout/radial5"/>
    <dgm:cxn modelId="{8B39550B-C84E-4B41-9D2A-B21C4383EAF7}" type="presOf" srcId="{77DF95E1-3397-43CE-99EF-E82D1E9B2066}" destId="{4273F29E-B93C-44D6-A671-FCDC77ED9BA3}" srcOrd="1" destOrd="0" presId="urn:microsoft.com/office/officeart/2005/8/layout/radial5"/>
    <dgm:cxn modelId="{914BE10C-B36A-4F09-BED6-F7B10742A96D}" type="presOf" srcId="{62E153EB-408C-4CB3-B6CA-2A439518E14B}" destId="{83F11675-07D9-406F-853D-13FD28BBB805}" srcOrd="0" destOrd="0" presId="urn:microsoft.com/office/officeart/2005/8/layout/radial5"/>
    <dgm:cxn modelId="{5627320F-5353-4039-AB9B-A25C83F27F6F}" type="presOf" srcId="{AA0A2BD5-A368-4F17-8E9D-23F1FC377812}" destId="{EB1C3899-7B42-47CD-912B-DD035472498D}" srcOrd="0" destOrd="0" presId="urn:microsoft.com/office/officeart/2005/8/layout/radial5"/>
    <dgm:cxn modelId="{68735618-0E99-4ABC-BE18-D276B7072B3B}" type="presOf" srcId="{D63A74EC-A1EC-4823-AB28-835C2DE63D58}" destId="{E2EC1D87-F728-458A-8AB1-7A3D78F9D25E}" srcOrd="0" destOrd="0" presId="urn:microsoft.com/office/officeart/2005/8/layout/radial5"/>
    <dgm:cxn modelId="{2CD59918-CAF5-42E9-8024-FE7283D5E1F6}" type="presOf" srcId="{3BA0FA79-0F0A-4F39-8C6F-85BF113366C3}" destId="{E0AC84DD-2093-416F-85DE-E547FE520660}" srcOrd="0" destOrd="0" presId="urn:microsoft.com/office/officeart/2005/8/layout/radial5"/>
    <dgm:cxn modelId="{CEDA8D1F-C99B-41C8-B8A2-8CF5AC3FC5AC}" type="presOf" srcId="{77DF95E1-3397-43CE-99EF-E82D1E9B2066}" destId="{7A035AEB-3A20-4DC3-9A60-032AB2743B03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C9F482E-B588-447F-AD58-9B85CD3102F5}" type="presOf" srcId="{420BA717-63F2-4ED1-9193-BDF0AD7BC7EB}" destId="{FFE63D16-C443-42C8-BB30-4CA61876A647}" srcOrd="0" destOrd="0" presId="urn:microsoft.com/office/officeart/2005/8/layout/radial5"/>
    <dgm:cxn modelId="{3466EB34-BC1F-48C6-A2A0-3D9C398E5379}" type="presOf" srcId="{D78F1D4C-A2EF-4C56-940B-FB3F18A7298D}" destId="{EDA34655-9131-4731-957F-5382F53A0660}" srcOrd="0" destOrd="0" presId="urn:microsoft.com/office/officeart/2005/8/layout/radial5"/>
    <dgm:cxn modelId="{CD3DEF3C-89C9-4244-A8A3-AE1718FC1DDA}" type="presOf" srcId="{08170AFC-8E89-4179-A96D-636AFFD8C3F3}" destId="{DF27FC25-052B-426A-9E06-117E992234F6}" srcOrd="0" destOrd="0" presId="urn:microsoft.com/office/officeart/2005/8/layout/radial5"/>
    <dgm:cxn modelId="{A04A583D-CC29-4F10-9BB6-6AAF94A30B84}" type="presOf" srcId="{C021BE46-16AF-4372-B2A0-67875E2C82CF}" destId="{06F93DE9-E67A-4CE1-BC6B-5C458B1137B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B89A85C-8CFF-456D-8C1F-A5A80864CE1C}" type="presOf" srcId="{4B1A8440-411B-4A5D-AFC7-3583C59ADD0E}" destId="{73BC26A8-8D0F-45E6-9E3B-37EADD227262}" srcOrd="0" destOrd="0" presId="urn:microsoft.com/office/officeart/2005/8/layout/radial5"/>
    <dgm:cxn modelId="{AD097546-F5BA-4E0F-8DCA-14CBE66861E6}" type="presOf" srcId="{9DEE7B50-C1CB-48D2-999B-DF1098A88396}" destId="{881BA4B6-6173-4BE7-ACB0-127409627ABA}" srcOrd="1" destOrd="0" presId="urn:microsoft.com/office/officeart/2005/8/layout/radial5"/>
    <dgm:cxn modelId="{31FCF84C-BED5-41B5-99B2-61A67BC44333}" type="presOf" srcId="{082CE592-953F-441B-B0C2-F864433A8493}" destId="{A0E222DD-64BD-4A89-BBB9-2B80D8318D4A}" srcOrd="0" destOrd="0" presId="urn:microsoft.com/office/officeart/2005/8/layout/radial5"/>
    <dgm:cxn modelId="{73A88B4F-B86C-4C9A-AC6F-C21203687C94}" type="presOf" srcId="{A8FC0520-4E1C-47C9-9459-5A566E2A3269}" destId="{47F0322C-5978-482D-A409-1280E22C6D82}" srcOrd="1" destOrd="0" presId="urn:microsoft.com/office/officeart/2005/8/layout/radial5"/>
    <dgm:cxn modelId="{8F68EB4F-EDBE-4556-8A58-838220E9623F}" type="presOf" srcId="{637E412C-91EE-486E-8354-15F2384BE3EA}" destId="{D8B200F5-4D07-49B2-A587-C2FE6CEC49F8}" srcOrd="0" destOrd="0" presId="urn:microsoft.com/office/officeart/2005/8/layout/radial5"/>
    <dgm:cxn modelId="{98D0A950-5AD8-4EBC-B02F-B1E3B371C8B0}" type="presOf" srcId="{BC4B6763-2F33-4CCB-B9CC-377BBD0F0800}" destId="{A0B7EB92-DF16-476D-BB87-6C0D26E26F61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79962872-6279-42C7-B2A4-79686055E8E8}" type="presOf" srcId="{D2A69AB7-A0A6-4501-95CD-2902A3384DE3}" destId="{FED909B6-8F19-4D98-AAC2-EBEEF4830C2B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3A9B0288-52A3-4837-B464-EA1615E4CB61}" type="presOf" srcId="{08170AFC-8E89-4179-A96D-636AFFD8C3F3}" destId="{53D78D63-5F88-4163-9535-46A64127BD3A}" srcOrd="1" destOrd="0" presId="urn:microsoft.com/office/officeart/2005/8/layout/radial5"/>
    <dgm:cxn modelId="{9E280A90-EF4B-40DB-AAA3-433A35119293}" type="presOf" srcId="{66E51CD7-05D6-4658-BDAA-92C6F3E19708}" destId="{553B84E4-4A31-43DB-B3BF-8E8EF2B79F2D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511AD98-858C-4468-ACA0-B0D54DBF0BB0}" type="presOf" srcId="{66E51CD7-05D6-4658-BDAA-92C6F3E19708}" destId="{C47D9E4B-AD47-4E79-B529-9B264E8F4F6B}" srcOrd="1" destOrd="0" presId="urn:microsoft.com/office/officeart/2005/8/layout/radial5"/>
    <dgm:cxn modelId="{0DC49B9A-CF93-4205-BC49-7B6FFCA23904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012EDDBB-30C3-43AD-98F8-68EEB3CD4BF6}" type="presOf" srcId="{BC4B6763-2F33-4CCB-B9CC-377BBD0F0800}" destId="{E3A5A4EE-729B-477E-AEA8-7FC61FA6B941}" srcOrd="1" destOrd="0" presId="urn:microsoft.com/office/officeart/2005/8/layout/radial5"/>
    <dgm:cxn modelId="{748C50BC-B9D8-45B4-AAD0-A818D595AB1C}" type="presOf" srcId="{9DEE7B50-C1CB-48D2-999B-DF1098A88396}" destId="{2F5553CB-2478-4421-B002-5FA728364A78}" srcOrd="0" destOrd="0" presId="urn:microsoft.com/office/officeart/2005/8/layout/radial5"/>
    <dgm:cxn modelId="{DC87CCBC-86EF-4956-8162-2B56BBB1DEE8}" type="presOf" srcId="{6B4A9C71-5243-4375-98C7-BA189146832B}" destId="{8B82EA68-B59A-424E-9756-C221A13DB47F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C366A8CE-61E5-4304-B3FA-7D81C420D2E7}" type="presOf" srcId="{8D513BD1-7137-4BB2-A1F4-1B02EFB0F34F}" destId="{8D15C70B-27DC-4BC4-8B54-1A6B8CC1DBC1}" srcOrd="1" destOrd="0" presId="urn:microsoft.com/office/officeart/2005/8/layout/radial5"/>
    <dgm:cxn modelId="{2ABF45D2-FEB6-4D70-AF39-3873BE096044}" type="presOf" srcId="{8D513BD1-7137-4BB2-A1F4-1B02EFB0F34F}" destId="{4731EA70-1FA8-49F5-A6BF-4AE9CB97C303}" srcOrd="0" destOrd="0" presId="urn:microsoft.com/office/officeart/2005/8/layout/radial5"/>
    <dgm:cxn modelId="{C2E51FDA-BED5-4151-B61E-6CA3735D8475}" type="presOf" srcId="{6F647F05-65E5-443B-9310-4AF895EEC1B0}" destId="{ED72E44C-8498-48F8-9652-E5DD6AC5818D}" srcOrd="0" destOrd="0" presId="urn:microsoft.com/office/officeart/2005/8/layout/radial5"/>
    <dgm:cxn modelId="{5E38A4DA-12C1-4BF0-BE4E-0E5E8ECF04B9}" type="presOf" srcId="{9F96D360-CB55-48DB-9778-BF90DCE1129E}" destId="{69EA0517-EDCB-4CEB-899F-D56DCF7B4404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6E22D8DE-48A8-4F4E-BC5E-5FA4D201E473}" type="presOf" srcId="{C021BE46-16AF-4372-B2A0-67875E2C82CF}" destId="{DA660ED5-C4B7-4208-928A-B8DD66837486}" srcOrd="1" destOrd="0" presId="urn:microsoft.com/office/officeart/2005/8/layout/radial5"/>
    <dgm:cxn modelId="{D31247F6-B2DD-4ED5-9284-06211249C676}" type="presOf" srcId="{082CE592-953F-441B-B0C2-F864433A8493}" destId="{839DF450-14DD-4280-9AEE-DA73938E9B9D}" srcOrd="1" destOrd="0" presId="urn:microsoft.com/office/officeart/2005/8/layout/radial5"/>
    <dgm:cxn modelId="{8FBC23FA-0322-4A06-BF31-94BB74C8E625}" type="presOf" srcId="{6598F354-400C-439C-BDD5-729D663E252E}" destId="{F326903B-AF5C-41D9-A950-9DE60C069BDF}" srcOrd="1" destOrd="0" presId="urn:microsoft.com/office/officeart/2005/8/layout/radial5"/>
    <dgm:cxn modelId="{5D6A00E1-BEA7-4601-9F57-C4FF362C95E2}" type="presParOf" srcId="{8B82EA68-B59A-424E-9756-C221A13DB47F}" destId="{ED72E44C-8498-48F8-9652-E5DD6AC5818D}" srcOrd="0" destOrd="0" presId="urn:microsoft.com/office/officeart/2005/8/layout/radial5"/>
    <dgm:cxn modelId="{ACA6A1DB-7071-4F32-9E7E-D97111A8F6CC}" type="presParOf" srcId="{8B82EA68-B59A-424E-9756-C221A13DB47F}" destId="{4731EA70-1FA8-49F5-A6BF-4AE9CB97C303}" srcOrd="1" destOrd="0" presId="urn:microsoft.com/office/officeart/2005/8/layout/radial5"/>
    <dgm:cxn modelId="{F9B352C4-A0A2-4CBC-9646-9FADDBFFCA67}" type="presParOf" srcId="{4731EA70-1FA8-49F5-A6BF-4AE9CB97C303}" destId="{8D15C70B-27DC-4BC4-8B54-1A6B8CC1DBC1}" srcOrd="0" destOrd="0" presId="urn:microsoft.com/office/officeart/2005/8/layout/radial5"/>
    <dgm:cxn modelId="{B641A027-3E54-4144-AD1C-E0C77B73E98C}" type="presParOf" srcId="{8B82EA68-B59A-424E-9756-C221A13DB47F}" destId="{E2EC1D87-F728-458A-8AB1-7A3D78F9D25E}" srcOrd="2" destOrd="0" presId="urn:microsoft.com/office/officeart/2005/8/layout/radial5"/>
    <dgm:cxn modelId="{55B606C3-6721-493E-A603-FE57E5F14271}" type="presParOf" srcId="{8B82EA68-B59A-424E-9756-C221A13DB47F}" destId="{A0E222DD-64BD-4A89-BBB9-2B80D8318D4A}" srcOrd="3" destOrd="0" presId="urn:microsoft.com/office/officeart/2005/8/layout/radial5"/>
    <dgm:cxn modelId="{EB4CE743-05FD-4F33-98C6-DD1AC083B30F}" type="presParOf" srcId="{A0E222DD-64BD-4A89-BBB9-2B80D8318D4A}" destId="{839DF450-14DD-4280-9AEE-DA73938E9B9D}" srcOrd="0" destOrd="0" presId="urn:microsoft.com/office/officeart/2005/8/layout/radial5"/>
    <dgm:cxn modelId="{ADAC2F99-E1A9-4F93-837B-23956A71E489}" type="presParOf" srcId="{8B82EA68-B59A-424E-9756-C221A13DB47F}" destId="{73BC26A8-8D0F-45E6-9E3B-37EADD227262}" srcOrd="4" destOrd="0" presId="urn:microsoft.com/office/officeart/2005/8/layout/radial5"/>
    <dgm:cxn modelId="{7D45F39E-87E2-40FF-9435-9FAC2F548745}" type="presParOf" srcId="{8B82EA68-B59A-424E-9756-C221A13DB47F}" destId="{06F93DE9-E67A-4CE1-BC6B-5C458B1137B0}" srcOrd="5" destOrd="0" presId="urn:microsoft.com/office/officeart/2005/8/layout/radial5"/>
    <dgm:cxn modelId="{C7F1AEB6-D1F2-4161-AF31-3D23FD28C925}" type="presParOf" srcId="{06F93DE9-E67A-4CE1-BC6B-5C458B1137B0}" destId="{DA660ED5-C4B7-4208-928A-B8DD66837486}" srcOrd="0" destOrd="0" presId="urn:microsoft.com/office/officeart/2005/8/layout/radial5"/>
    <dgm:cxn modelId="{AA580D77-609D-4A75-B1EF-AD4D03445936}" type="presParOf" srcId="{8B82EA68-B59A-424E-9756-C221A13DB47F}" destId="{D8B200F5-4D07-49B2-A587-C2FE6CEC49F8}" srcOrd="6" destOrd="0" presId="urn:microsoft.com/office/officeart/2005/8/layout/radial5"/>
    <dgm:cxn modelId="{4EC34F25-6CFF-46CC-8B66-71FDA66C9061}" type="presParOf" srcId="{8B82EA68-B59A-424E-9756-C221A13DB47F}" destId="{E7EAB10C-E176-4610-B2C6-BE8F83AD0F9B}" srcOrd="7" destOrd="0" presId="urn:microsoft.com/office/officeart/2005/8/layout/radial5"/>
    <dgm:cxn modelId="{B615D0AF-5002-46DB-8E02-BBB8D748D653}" type="presParOf" srcId="{E7EAB10C-E176-4610-B2C6-BE8F83AD0F9B}" destId="{47F0322C-5978-482D-A409-1280E22C6D82}" srcOrd="0" destOrd="0" presId="urn:microsoft.com/office/officeart/2005/8/layout/radial5"/>
    <dgm:cxn modelId="{4F9DFBA1-989F-4454-86CE-E3C8807D0784}" type="presParOf" srcId="{8B82EA68-B59A-424E-9756-C221A13DB47F}" destId="{FFE63D16-C443-42C8-BB30-4CA61876A647}" srcOrd="8" destOrd="0" presId="urn:microsoft.com/office/officeart/2005/8/layout/radial5"/>
    <dgm:cxn modelId="{9C438132-54BC-4D0F-8D9B-B0578369B43B}" type="presParOf" srcId="{8B82EA68-B59A-424E-9756-C221A13DB47F}" destId="{FA950D33-9BD9-4D37-A533-789F5554AFB5}" srcOrd="9" destOrd="0" presId="urn:microsoft.com/office/officeart/2005/8/layout/radial5"/>
    <dgm:cxn modelId="{F90F5CA5-E2E1-4515-8879-E2FBC133C42A}" type="presParOf" srcId="{FA950D33-9BD9-4D37-A533-789F5554AFB5}" destId="{F326903B-AF5C-41D9-A950-9DE60C069BDF}" srcOrd="0" destOrd="0" presId="urn:microsoft.com/office/officeart/2005/8/layout/radial5"/>
    <dgm:cxn modelId="{6D05D8CD-516B-41A4-A456-A313A450E8C4}" type="presParOf" srcId="{8B82EA68-B59A-424E-9756-C221A13DB47F}" destId="{EB1C3899-7B42-47CD-912B-DD035472498D}" srcOrd="10" destOrd="0" presId="urn:microsoft.com/office/officeart/2005/8/layout/radial5"/>
    <dgm:cxn modelId="{CE775121-9203-4799-885E-8C51CE60FB54}" type="presParOf" srcId="{8B82EA68-B59A-424E-9756-C221A13DB47F}" destId="{2F5553CB-2478-4421-B002-5FA728364A78}" srcOrd="11" destOrd="0" presId="urn:microsoft.com/office/officeart/2005/8/layout/radial5"/>
    <dgm:cxn modelId="{BBB91EB2-17DF-4BB0-AD48-C95DA12CC269}" type="presParOf" srcId="{2F5553CB-2478-4421-B002-5FA728364A78}" destId="{881BA4B6-6173-4BE7-ACB0-127409627ABA}" srcOrd="0" destOrd="0" presId="urn:microsoft.com/office/officeart/2005/8/layout/radial5"/>
    <dgm:cxn modelId="{203164EB-F10D-4FB8-B0C4-00E238E65DA8}" type="presParOf" srcId="{8B82EA68-B59A-424E-9756-C221A13DB47F}" destId="{FED909B6-8F19-4D98-AAC2-EBEEF4830C2B}" srcOrd="12" destOrd="0" presId="urn:microsoft.com/office/officeart/2005/8/layout/radial5"/>
    <dgm:cxn modelId="{D99754FD-11DE-49F3-9EBD-F80333F99478}" type="presParOf" srcId="{8B82EA68-B59A-424E-9756-C221A13DB47F}" destId="{A0B7EB92-DF16-476D-BB87-6C0D26E26F61}" srcOrd="13" destOrd="0" presId="urn:microsoft.com/office/officeart/2005/8/layout/radial5"/>
    <dgm:cxn modelId="{358E7CA8-D550-4063-BC66-DC2F121B057C}" type="presParOf" srcId="{A0B7EB92-DF16-476D-BB87-6C0D26E26F61}" destId="{E3A5A4EE-729B-477E-AEA8-7FC61FA6B941}" srcOrd="0" destOrd="0" presId="urn:microsoft.com/office/officeart/2005/8/layout/radial5"/>
    <dgm:cxn modelId="{3E0FA835-FA00-4A3A-95F3-89A9A4C36F13}" type="presParOf" srcId="{8B82EA68-B59A-424E-9756-C221A13DB47F}" destId="{69EA0517-EDCB-4CEB-899F-D56DCF7B4404}" srcOrd="14" destOrd="0" presId="urn:microsoft.com/office/officeart/2005/8/layout/radial5"/>
    <dgm:cxn modelId="{D81A2571-AF09-41C2-BC5B-627EC265B120}" type="presParOf" srcId="{8B82EA68-B59A-424E-9756-C221A13DB47F}" destId="{7A035AEB-3A20-4DC3-9A60-032AB2743B03}" srcOrd="15" destOrd="0" presId="urn:microsoft.com/office/officeart/2005/8/layout/radial5"/>
    <dgm:cxn modelId="{7D611846-8996-4DFE-A5A7-152CAE0EFC4B}" type="presParOf" srcId="{7A035AEB-3A20-4DC3-9A60-032AB2743B03}" destId="{4273F29E-B93C-44D6-A671-FCDC77ED9BA3}" srcOrd="0" destOrd="0" presId="urn:microsoft.com/office/officeart/2005/8/layout/radial5"/>
    <dgm:cxn modelId="{0735D3E8-1D14-46A5-A4B4-07190B443482}" type="presParOf" srcId="{8B82EA68-B59A-424E-9756-C221A13DB47F}" destId="{83F11675-07D9-406F-853D-13FD28BBB805}" srcOrd="16" destOrd="0" presId="urn:microsoft.com/office/officeart/2005/8/layout/radial5"/>
    <dgm:cxn modelId="{D84B4DDF-FAFE-4201-B7D5-AC162643D3D3}" type="presParOf" srcId="{8B82EA68-B59A-424E-9756-C221A13DB47F}" destId="{DF27FC25-052B-426A-9E06-117E992234F6}" srcOrd="17" destOrd="0" presId="urn:microsoft.com/office/officeart/2005/8/layout/radial5"/>
    <dgm:cxn modelId="{A6252E31-33DF-4526-8385-BB4DC041FBBB}" type="presParOf" srcId="{DF27FC25-052B-426A-9E06-117E992234F6}" destId="{53D78D63-5F88-4163-9535-46A64127BD3A}" srcOrd="0" destOrd="0" presId="urn:microsoft.com/office/officeart/2005/8/layout/radial5"/>
    <dgm:cxn modelId="{85877A51-46DF-4AD7-8E71-57AE13DD1178}" type="presParOf" srcId="{8B82EA68-B59A-424E-9756-C221A13DB47F}" destId="{EDA34655-9131-4731-957F-5382F53A0660}" srcOrd="18" destOrd="0" presId="urn:microsoft.com/office/officeart/2005/8/layout/radial5"/>
    <dgm:cxn modelId="{43D9E3AC-CDAB-4B31-83DA-B6FA987B15D4}" type="presParOf" srcId="{8B82EA68-B59A-424E-9756-C221A13DB47F}" destId="{553B84E4-4A31-43DB-B3BF-8E8EF2B79F2D}" srcOrd="19" destOrd="0" presId="urn:microsoft.com/office/officeart/2005/8/layout/radial5"/>
    <dgm:cxn modelId="{624BB050-7C83-49C3-9723-9B202C3DB909}" type="presParOf" srcId="{553B84E4-4A31-43DB-B3BF-8E8EF2B79F2D}" destId="{C47D9E4B-AD47-4E79-B529-9B264E8F4F6B}" srcOrd="0" destOrd="0" presId="urn:microsoft.com/office/officeart/2005/8/layout/radial5"/>
    <dgm:cxn modelId="{1854B6D4-4924-4227-8BEB-00170B41DE84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b="0" dirty="0"/>
            <a:t>-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дорог–капитальный ремонт участка улицы Луначарского от ул.  В. Романова  до ул. Ленина -10085,2 тысяч рублей, капитальный ремонт участка ул. Виктора Романова (Пионерская) от жилого дома № 67  до ул. Строителей -419,1 тысяч рублей (межбюджетные трансферты 2017 года)</a:t>
          </a:r>
        </a:p>
        <a:p>
          <a:pPr algn="just"/>
          <a:endParaRPr lang="ru-RU" sz="1600" b="0" dirty="0"/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-5789,6 тысяч рублей</a:t>
          </a:r>
        </a:p>
        <a:p>
          <a:pPr algn="just"/>
          <a:endParaRPr lang="ru-RU" sz="1600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</a:rPr>
            <a:t>-</a:t>
          </a: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-установка знаков дорожного движения и пешеходных ограждений, устройство остановок -1332,0 тысяч рублей, проектирование дорог местного значения  -95,0 тысяч рублей</a:t>
          </a:r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D05A5DCD-1CE1-4D17-AA73-8D48AFE98493}">
      <dgm:prSet custT="1"/>
      <dgm:spPr/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дорог местного значения п. Сосьва -3342,2 тысяч рублей, п. Восточный -2998,8 тысяч рублей, приобретение щебня- 1931,2 тысяч рублей, услуги автотранспорта по доставке щебня -200,0 тысяч рублей</a:t>
          </a:r>
        </a:p>
      </dgm:t>
    </dgm:pt>
    <dgm:pt modelId="{E3891CC2-96A6-4E7C-A774-71D55E739543}" type="parTrans" cxnId="{B7536BB6-0231-4031-A8B0-062F058383E1}">
      <dgm:prSet/>
      <dgm:spPr/>
      <dgm:t>
        <a:bodyPr/>
        <a:lstStyle/>
        <a:p>
          <a:endParaRPr lang="ru-RU"/>
        </a:p>
      </dgm:t>
    </dgm:pt>
    <dgm:pt modelId="{D7C475C1-D668-422B-B7B9-CC96BB912322}" type="sibTrans" cxnId="{B7536BB6-0231-4031-A8B0-062F058383E1}">
      <dgm:prSet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/>
      <dgm:spPr>
        <a:solidFill>
          <a:srgbClr val="66FFCC"/>
        </a:solidFill>
      </dgm:spPr>
      <dgm:t>
        <a:bodyPr/>
        <a:lstStyle/>
        <a:p>
          <a:pPr algn="just"/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Расходы, предусмотренные за счет средств дорожного фонда произведены в сумме </a:t>
          </a:r>
          <a:r>
            <a: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26277,1 тысяч рублей 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–31170,3 тысяч рублей), в том числе:</a:t>
          </a:r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5" custScaleY="219537" custLinFactNeighborX="1408" custLinFactNeighborY="30227"/>
      <dgm:spPr/>
    </dgm:pt>
    <dgm:pt modelId="{7F3CDDCE-A36A-450D-9161-16EA0ECDAFCE}" type="pres">
      <dgm:prSet presAssocID="{17DE0BD9-CED1-4B8B-A765-FEFB03971C5F}" presName="img" presStyleLbl="fgImgPlace1" presStyleIdx="0" presStyleCnt="5" custScaleX="90478" custScaleY="273546" custLinFactNeighborX="-30523" custLinFactNeighborY="2334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1A6EB5-B229-481E-808C-0B9E5AF44B2C}" type="pres">
      <dgm:prSet presAssocID="{17DE0BD9-CED1-4B8B-A765-FEFB03971C5F}" presName="text" presStyleLbl="node1" presStyleIdx="0" presStyleCnt="5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5" custScaleY="215778" custLinFactNeighborX="-836" custLinFactNeighborY="1923"/>
      <dgm:spPr/>
    </dgm:pt>
    <dgm:pt modelId="{FAE7C2F1-25ED-4E3B-9997-746B0F7B9B80}" type="pres">
      <dgm:prSet presAssocID="{4D3884AC-1142-419C-B444-8689260536D6}" presName="img" presStyleLbl="fgImgPlace1" presStyleIdx="1" presStyleCnt="5" custScaleY="215683" custLinFactNeighborX="-4202" custLinFactNeighborY="67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942E44-AD72-49FF-8AC2-1F7849A75D3E}" type="pres">
      <dgm:prSet presAssocID="{4D3884AC-1142-419C-B444-8689260536D6}" presName="text" presStyleLbl="node1" presStyleIdx="1" presStyleCnt="5">
        <dgm:presLayoutVars>
          <dgm:bulletEnabled val="1"/>
        </dgm:presLayoutVars>
      </dgm:prSet>
      <dgm:spPr/>
    </dgm:pt>
    <dgm:pt modelId="{DE761FFE-3395-4B6B-8662-B32AF686B4A8}" type="pres">
      <dgm:prSet presAssocID="{648D9521-C4AB-48F5-9D4E-5416574B4436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2" presStyleCnt="5" custScaleY="215093" custLinFactNeighborX="573" custLinFactNeighborY="2728"/>
      <dgm:spPr/>
    </dgm:pt>
    <dgm:pt modelId="{8C403381-B91B-473A-A88B-FE355DA7E560}" type="pres">
      <dgm:prSet presAssocID="{07D1D2EA-BB66-4683-AF11-D3D2799F3E83}" presName="img" presStyleLbl="fgImgPlace1" presStyleIdx="2" presStyleCnt="5" custScaleY="265219" custLinFactNeighborX="-2950" custLinFactNeighborY="10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32B1BE6-0614-492B-9715-EB8B39A72026}" type="pres">
      <dgm:prSet presAssocID="{07D1D2EA-BB66-4683-AF11-D3D2799F3E83}" presName="text" presStyleLbl="node1" presStyleIdx="2" presStyleCnt="5">
        <dgm:presLayoutVars>
          <dgm:bulletEnabled val="1"/>
        </dgm:presLayoutVars>
      </dgm:prSet>
      <dgm:spPr/>
    </dgm:pt>
    <dgm:pt modelId="{55CF715F-12B1-4840-B7DE-1588682B9228}" type="pres">
      <dgm:prSet presAssocID="{D2B4A471-BF8A-4EDB-8F56-0675FAEEA6BF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5" custScaleY="230846" custLinFactNeighborX="20419" custLinFactNeighborY="506"/>
      <dgm:spPr/>
    </dgm:pt>
    <dgm:pt modelId="{A7BECF33-9903-4E9C-8A9C-D6A62C80C47F}" type="pres">
      <dgm:prSet presAssocID="{BF4DE1F8-E393-46A5-84C7-0751A013E89A}" presName="img" presStyleLbl="fgImgPlace1" presStyleIdx="3" presStyleCnt="5" custScaleX="100669" custScaleY="266295" custLinFactNeighborX="-926" custLinFactNeighborY="-21142"/>
      <dgm:spPr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</dgm:spPr>
    </dgm:pt>
    <dgm:pt modelId="{8E10F517-0E19-43E5-9B84-F01CB6E85308}" type="pres">
      <dgm:prSet presAssocID="{BF4DE1F8-E393-46A5-84C7-0751A013E89A}" presName="text" presStyleLbl="node1" presStyleIdx="3" presStyleCnt="5">
        <dgm:presLayoutVars>
          <dgm:bulletEnabled val="1"/>
        </dgm:presLayoutVars>
      </dgm:prSet>
      <dgm:spPr/>
    </dgm:pt>
    <dgm:pt modelId="{A1F8E690-CE65-4F81-BCD1-7084CC580C3C}" type="pres">
      <dgm:prSet presAssocID="{9420F89E-71FA-46DF-9919-D606E039B105}" presName="spacer" presStyleCnt="0"/>
      <dgm:spPr/>
    </dgm:pt>
    <dgm:pt modelId="{BCB51DFD-7AE7-43CE-BC92-588C642B3789}" type="pres">
      <dgm:prSet presAssocID="{D05A5DCD-1CE1-4D17-AA73-8D48AFE98493}" presName="comp" presStyleCnt="0"/>
      <dgm:spPr/>
    </dgm:pt>
    <dgm:pt modelId="{B08C4244-01BD-4F7F-BE13-121D38771F88}" type="pres">
      <dgm:prSet presAssocID="{D05A5DCD-1CE1-4D17-AA73-8D48AFE98493}" presName="box" presStyleLbl="node1" presStyleIdx="4" presStyleCnt="5" custScaleY="177434" custLinFactNeighborX="-3179" custLinFactNeighborY="30247"/>
      <dgm:spPr/>
    </dgm:pt>
    <dgm:pt modelId="{06C6F98A-D2EC-4605-BB1F-F87E9E67418F}" type="pres">
      <dgm:prSet presAssocID="{D05A5DCD-1CE1-4D17-AA73-8D48AFE98493}" presName="img" presStyleLbl="fgImgPlace1" presStyleIdx="4" presStyleCnt="5" custScaleY="201164" custLinFactNeighborX="-13279" custLinFactNeighborY="1026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4BC0EAC-3037-4AD4-B404-3952FF2BFC24}" type="pres">
      <dgm:prSet presAssocID="{D05A5DCD-1CE1-4D17-AA73-8D48AFE98493}" presName="text" presStyleLbl="node1" presStyleIdx="4" presStyleCnt="5">
        <dgm:presLayoutVars>
          <dgm:bulletEnabled val="1"/>
        </dgm:presLayoutVars>
      </dgm:prSet>
      <dgm:spPr/>
    </dgm:pt>
  </dgm:ptLst>
  <dgm:cxnLst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6E3AB129-5A32-46BF-90B2-30DA42C8B369}" type="presOf" srcId="{17DE0BD9-CED1-4B8B-A765-FEFB03971C5F}" destId="{2C6B1532-3E1D-4153-81B1-1E424D9A4340}" srcOrd="0" destOrd="0" presId="urn:microsoft.com/office/officeart/2005/8/layout/vList4"/>
    <dgm:cxn modelId="{1B15B42E-2794-4FF7-8350-470A2C97FA70}" type="presOf" srcId="{D05A5DCD-1CE1-4D17-AA73-8D48AFE98493}" destId="{C4BC0EAC-3037-4AD4-B404-3952FF2BFC24}" srcOrd="1" destOrd="0" presId="urn:microsoft.com/office/officeart/2005/8/layout/vList4"/>
    <dgm:cxn modelId="{66CED170-A108-4858-AC61-BF4BEFEC1B6C}" type="presOf" srcId="{07D1D2EA-BB66-4683-AF11-D3D2799F3E83}" destId="{24CA2AB0-0B83-48C6-8A80-0A4F49AB0483}" srcOrd="0" destOrd="0" presId="urn:microsoft.com/office/officeart/2005/8/layout/vList4"/>
    <dgm:cxn modelId="{E142D471-1B7D-4AAE-A354-0C67A44F85CA}" type="presOf" srcId="{07D1D2EA-BB66-4683-AF11-D3D2799F3E83}" destId="{732B1BE6-0614-492B-9715-EB8B39A72026}" srcOrd="1" destOrd="0" presId="urn:microsoft.com/office/officeart/2005/8/layout/vList4"/>
    <dgm:cxn modelId="{E9D3D154-0F04-4FC8-8C39-0244B8D25476}" type="presOf" srcId="{BF4DE1F8-E393-46A5-84C7-0751A013E89A}" destId="{9F680188-F82A-452C-B788-0205FF94DFED}" srcOrd="0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A3E4AB99-339F-42C7-B044-7ED1B41F404A}" type="presOf" srcId="{4D3884AC-1142-419C-B444-8689260536D6}" destId="{53942E44-AD72-49FF-8AC2-1F7849A75D3E}" srcOrd="1" destOrd="0" presId="urn:microsoft.com/office/officeart/2005/8/layout/vList4"/>
    <dgm:cxn modelId="{B7536BB6-0231-4031-A8B0-062F058383E1}" srcId="{78CBE113-85D9-4C23-8100-560CA64B1D2A}" destId="{D05A5DCD-1CE1-4D17-AA73-8D48AFE98493}" srcOrd="4" destOrd="0" parTransId="{E3891CC2-96A6-4E7C-A774-71D55E739543}" sibTransId="{D7C475C1-D668-422B-B7B9-CC96BB912322}"/>
    <dgm:cxn modelId="{6C9CC4BA-9489-4D0D-9C8A-129177EA26DB}" type="presOf" srcId="{D05A5DCD-1CE1-4D17-AA73-8D48AFE98493}" destId="{B08C4244-01BD-4F7F-BE13-121D38771F88}" srcOrd="0" destOrd="0" presId="urn:microsoft.com/office/officeart/2005/8/layout/vList4"/>
    <dgm:cxn modelId="{8DD671C7-E472-4CEB-864B-8634C529F00C}" type="presOf" srcId="{17DE0BD9-CED1-4B8B-A765-FEFB03971C5F}" destId="{A71A6EB5-B229-481E-808C-0B9E5AF44B2C}" srcOrd="1" destOrd="0" presId="urn:microsoft.com/office/officeart/2005/8/layout/vList4"/>
    <dgm:cxn modelId="{B45CD1DD-6C17-4E91-83B4-8E5BDC677C1C}" type="presOf" srcId="{BF4DE1F8-E393-46A5-84C7-0751A013E89A}" destId="{8E10F517-0E19-43E5-9B84-F01CB6E85308}" srcOrd="1" destOrd="0" presId="urn:microsoft.com/office/officeart/2005/8/layout/vList4"/>
    <dgm:cxn modelId="{6467CEE3-9B81-46C8-ABA1-63F4E6543819}" type="presOf" srcId="{4D3884AC-1142-419C-B444-8689260536D6}" destId="{E683F002-88E7-41F2-BBD7-E3B851FCF30C}" srcOrd="0" destOrd="0" presId="urn:microsoft.com/office/officeart/2005/8/layout/vList4"/>
    <dgm:cxn modelId="{DCC411E9-C205-4955-A30D-E788EFDCA494}" type="presOf" srcId="{78CBE113-85D9-4C23-8100-560CA64B1D2A}" destId="{005AFDEC-6B15-4D54-BF7D-B5D3AD9628BA}" srcOrd="0" destOrd="0" presId="urn:microsoft.com/office/officeart/2005/8/layout/vList4"/>
    <dgm:cxn modelId="{A56CC5FB-9E67-41B8-B3BD-E0F904BB37D9}" srcId="{78CBE113-85D9-4C23-8100-560CA64B1D2A}" destId="{07D1D2EA-BB66-4683-AF11-D3D2799F3E83}" srcOrd="2" destOrd="0" parTransId="{28BC35EF-D273-4ADA-A1DB-581C1E9A7778}" sibTransId="{D2B4A471-BF8A-4EDB-8F56-0675FAEEA6BF}"/>
    <dgm:cxn modelId="{F1326691-8CA2-445B-B7DE-EE2DA739B76D}" type="presParOf" srcId="{005AFDEC-6B15-4D54-BF7D-B5D3AD9628BA}" destId="{50B2F8D0-BE5A-426A-AD12-F8661D025B00}" srcOrd="0" destOrd="0" presId="urn:microsoft.com/office/officeart/2005/8/layout/vList4"/>
    <dgm:cxn modelId="{29B33E8E-955A-40C0-B235-77D584EEC2E6}" type="presParOf" srcId="{50B2F8D0-BE5A-426A-AD12-F8661D025B00}" destId="{2C6B1532-3E1D-4153-81B1-1E424D9A4340}" srcOrd="0" destOrd="0" presId="urn:microsoft.com/office/officeart/2005/8/layout/vList4"/>
    <dgm:cxn modelId="{AE606984-5F15-4D87-9634-198CC608D1EA}" type="presParOf" srcId="{50B2F8D0-BE5A-426A-AD12-F8661D025B00}" destId="{7F3CDDCE-A36A-450D-9161-16EA0ECDAFCE}" srcOrd="1" destOrd="0" presId="urn:microsoft.com/office/officeart/2005/8/layout/vList4"/>
    <dgm:cxn modelId="{EF4881C1-0EC6-4BAF-BCA0-C56894A613B5}" type="presParOf" srcId="{50B2F8D0-BE5A-426A-AD12-F8661D025B00}" destId="{A71A6EB5-B229-481E-808C-0B9E5AF44B2C}" srcOrd="2" destOrd="0" presId="urn:microsoft.com/office/officeart/2005/8/layout/vList4"/>
    <dgm:cxn modelId="{717A7D14-E8D3-4B78-A54A-A6E59EC3D3D6}" type="presParOf" srcId="{005AFDEC-6B15-4D54-BF7D-B5D3AD9628BA}" destId="{3E414653-A908-471E-8333-033AC2119500}" srcOrd="1" destOrd="0" presId="urn:microsoft.com/office/officeart/2005/8/layout/vList4"/>
    <dgm:cxn modelId="{39B6A9A2-912E-4618-BCCD-A0EB45201797}" type="presParOf" srcId="{005AFDEC-6B15-4D54-BF7D-B5D3AD9628BA}" destId="{ED86A20B-B8A5-42C2-87E5-7417ECE7272A}" srcOrd="2" destOrd="0" presId="urn:microsoft.com/office/officeart/2005/8/layout/vList4"/>
    <dgm:cxn modelId="{94D0B4DA-DE00-4339-A79F-DA901B5892BE}" type="presParOf" srcId="{ED86A20B-B8A5-42C2-87E5-7417ECE7272A}" destId="{E683F002-88E7-41F2-BBD7-E3B851FCF30C}" srcOrd="0" destOrd="0" presId="urn:microsoft.com/office/officeart/2005/8/layout/vList4"/>
    <dgm:cxn modelId="{86876C62-9A1D-4DB5-99BE-6BB593BC0EC2}" type="presParOf" srcId="{ED86A20B-B8A5-42C2-87E5-7417ECE7272A}" destId="{FAE7C2F1-25ED-4E3B-9997-746B0F7B9B80}" srcOrd="1" destOrd="0" presId="urn:microsoft.com/office/officeart/2005/8/layout/vList4"/>
    <dgm:cxn modelId="{105532E1-B1E0-4581-AF0A-A456EFC86199}" type="presParOf" srcId="{ED86A20B-B8A5-42C2-87E5-7417ECE7272A}" destId="{53942E44-AD72-49FF-8AC2-1F7849A75D3E}" srcOrd="2" destOrd="0" presId="urn:microsoft.com/office/officeart/2005/8/layout/vList4"/>
    <dgm:cxn modelId="{98A6727E-0FD1-4B9C-8DF1-E6B1A5E4DA5D}" type="presParOf" srcId="{005AFDEC-6B15-4D54-BF7D-B5D3AD9628BA}" destId="{DE761FFE-3395-4B6B-8662-B32AF686B4A8}" srcOrd="3" destOrd="0" presId="urn:microsoft.com/office/officeart/2005/8/layout/vList4"/>
    <dgm:cxn modelId="{440596D1-7246-4F32-B9A3-DBFAADA7CBA8}" type="presParOf" srcId="{005AFDEC-6B15-4D54-BF7D-B5D3AD9628BA}" destId="{1F39847A-099E-4BED-982B-314C48A56F5A}" srcOrd="4" destOrd="0" presId="urn:microsoft.com/office/officeart/2005/8/layout/vList4"/>
    <dgm:cxn modelId="{23151C49-6B93-4BC6-9D9A-ED4E2373CA79}" type="presParOf" srcId="{1F39847A-099E-4BED-982B-314C48A56F5A}" destId="{24CA2AB0-0B83-48C6-8A80-0A4F49AB0483}" srcOrd="0" destOrd="0" presId="urn:microsoft.com/office/officeart/2005/8/layout/vList4"/>
    <dgm:cxn modelId="{850EF0CC-E307-4921-B6D3-20502E9BA631}" type="presParOf" srcId="{1F39847A-099E-4BED-982B-314C48A56F5A}" destId="{8C403381-B91B-473A-A88B-FE355DA7E560}" srcOrd="1" destOrd="0" presId="urn:microsoft.com/office/officeart/2005/8/layout/vList4"/>
    <dgm:cxn modelId="{75F29836-88FA-452B-AE7B-C4258CC01380}" type="presParOf" srcId="{1F39847A-099E-4BED-982B-314C48A56F5A}" destId="{732B1BE6-0614-492B-9715-EB8B39A72026}" srcOrd="2" destOrd="0" presId="urn:microsoft.com/office/officeart/2005/8/layout/vList4"/>
    <dgm:cxn modelId="{817BF8A1-C37F-4D08-8C95-33D14044140C}" type="presParOf" srcId="{005AFDEC-6B15-4D54-BF7D-B5D3AD9628BA}" destId="{55CF715F-12B1-4840-B7DE-1588682B9228}" srcOrd="5" destOrd="0" presId="urn:microsoft.com/office/officeart/2005/8/layout/vList4"/>
    <dgm:cxn modelId="{1396B79C-7604-4BB5-B01B-AED2E019E9E1}" type="presParOf" srcId="{005AFDEC-6B15-4D54-BF7D-B5D3AD9628BA}" destId="{52E8A37C-1236-4A29-BBCD-ED5CE287E796}" srcOrd="6" destOrd="0" presId="urn:microsoft.com/office/officeart/2005/8/layout/vList4"/>
    <dgm:cxn modelId="{FCA687DA-CB23-496B-B35C-8D898D4F03CC}" type="presParOf" srcId="{52E8A37C-1236-4A29-BBCD-ED5CE287E796}" destId="{9F680188-F82A-452C-B788-0205FF94DFED}" srcOrd="0" destOrd="0" presId="urn:microsoft.com/office/officeart/2005/8/layout/vList4"/>
    <dgm:cxn modelId="{C67723DA-30A0-416A-8D88-08AE969461AA}" type="presParOf" srcId="{52E8A37C-1236-4A29-BBCD-ED5CE287E796}" destId="{A7BECF33-9903-4E9C-8A9C-D6A62C80C47F}" srcOrd="1" destOrd="0" presId="urn:microsoft.com/office/officeart/2005/8/layout/vList4"/>
    <dgm:cxn modelId="{4D6E99EC-8C16-41BE-8DB5-4A11F3B19AA8}" type="presParOf" srcId="{52E8A37C-1236-4A29-BBCD-ED5CE287E796}" destId="{8E10F517-0E19-43E5-9B84-F01CB6E85308}" srcOrd="2" destOrd="0" presId="urn:microsoft.com/office/officeart/2005/8/layout/vList4"/>
    <dgm:cxn modelId="{7F225B10-AD99-4F3C-A368-FD577DEF471A}" type="presParOf" srcId="{005AFDEC-6B15-4D54-BF7D-B5D3AD9628BA}" destId="{A1F8E690-CE65-4F81-BCD1-7084CC580C3C}" srcOrd="7" destOrd="0" presId="urn:microsoft.com/office/officeart/2005/8/layout/vList4"/>
    <dgm:cxn modelId="{4D016763-2F86-4697-9232-EAAA29A8DCBA}" type="presParOf" srcId="{005AFDEC-6B15-4D54-BF7D-B5D3AD9628BA}" destId="{BCB51DFD-7AE7-43CE-BC92-588C642B3789}" srcOrd="8" destOrd="0" presId="urn:microsoft.com/office/officeart/2005/8/layout/vList4"/>
    <dgm:cxn modelId="{9982787C-B14B-4E00-8BEC-C90CD630E5B5}" type="presParOf" srcId="{BCB51DFD-7AE7-43CE-BC92-588C642B3789}" destId="{B08C4244-01BD-4F7F-BE13-121D38771F88}" srcOrd="0" destOrd="0" presId="urn:microsoft.com/office/officeart/2005/8/layout/vList4"/>
    <dgm:cxn modelId="{8CAFAC7A-5E03-44BA-8C44-0A6D45643BCA}" type="presParOf" srcId="{BCB51DFD-7AE7-43CE-BC92-588C642B3789}" destId="{06C6F98A-D2EC-4605-BB1F-F87E9E67418F}" srcOrd="1" destOrd="0" presId="urn:microsoft.com/office/officeart/2005/8/layout/vList4"/>
    <dgm:cxn modelId="{07C40D9D-C881-44B2-AADB-8BC524CCD6A7}" type="presParOf" srcId="{BCB51DFD-7AE7-43CE-BC92-588C642B3789}" destId="{C4BC0EAC-3037-4AD4-B404-3952FF2BFC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19,0 %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-30,8 %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>
              <a:solidFill>
                <a:schemeClr val="tx1"/>
              </a:solidFill>
            </a:rPr>
            <a:t>Благоустройство -      </a:t>
          </a:r>
        </a:p>
        <a:p>
          <a:pPr algn="ctr"/>
          <a:r>
            <a:rPr lang="ru-RU" sz="1600" b="1" baseline="0" dirty="0">
              <a:solidFill>
                <a:schemeClr val="tx1"/>
              </a:solidFill>
            </a:rPr>
            <a:t>47,5%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6A9AAD20-366C-4770-836E-9951F145CCB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600" b="1" dirty="0"/>
            <a:t>Другие вопросы в области ЖКХ </a:t>
          </a:r>
        </a:p>
        <a:p>
          <a:r>
            <a:rPr lang="ru-RU" sz="1600" b="1" dirty="0"/>
            <a:t>2,7 %</a:t>
          </a:r>
        </a:p>
      </dgm:t>
    </dgm:pt>
    <dgm:pt modelId="{6F587A8F-3927-4107-B182-9EF2A6D00BA3}" type="parTrans" cxnId="{F544B517-60F1-42E2-B485-688B658A02A2}">
      <dgm:prSet/>
      <dgm:spPr/>
      <dgm:t>
        <a:bodyPr/>
        <a:lstStyle/>
        <a:p>
          <a:endParaRPr lang="ru-RU"/>
        </a:p>
      </dgm:t>
    </dgm:pt>
    <dgm:pt modelId="{CF198860-7EF9-4E27-9ED4-DE07FA8ED117}" type="sibTrans" cxnId="{F544B517-60F1-42E2-B485-688B658A02A2}">
      <dgm:prSet/>
      <dgm:spPr/>
      <dgm:t>
        <a:bodyPr/>
        <a:lstStyle/>
        <a:p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90488" custLinFactNeighborX="-1552" custLinFactNeighborY="7177"/>
      <dgm:spPr/>
    </dgm:pt>
    <dgm:pt modelId="{89914B90-9694-4787-8D04-DC3FFA5DAB3D}" type="pres">
      <dgm:prSet presAssocID="{B17B1B2B-17AF-4814-8940-715F9B86536C}" presName="parTrans" presStyleLbl="sibTrans2D1" presStyleIdx="0" presStyleCnt="4"/>
      <dgm:spPr/>
    </dgm:pt>
    <dgm:pt modelId="{F94868C6-7D6F-421D-AAFC-AABB7C38A443}" type="pres">
      <dgm:prSet presAssocID="{B17B1B2B-17AF-4814-8940-715F9B86536C}" presName="connectorText" presStyleLbl="sibTrans2D1" presStyleIdx="0" presStyleCnt="4"/>
      <dgm:spPr/>
    </dgm:pt>
    <dgm:pt modelId="{C03A8C22-0F0D-4918-9651-775401A6E4F0}" type="pres">
      <dgm:prSet presAssocID="{7B87C6A4-EE2A-48FC-92B0-A0FD0699DC38}" presName="node" presStyleLbl="node1" presStyleIdx="0" presStyleCnt="4" custScaleX="229929" custScaleY="131029" custRadScaleRad="76487" custRadScaleInc="-2318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4"/>
      <dgm:spPr/>
    </dgm:pt>
    <dgm:pt modelId="{025574FB-C664-42EC-8E0F-E29BEA2B9EA1}" type="pres">
      <dgm:prSet presAssocID="{7A6E36A0-A6E1-4697-8D86-AB018A3C5679}" presName="connectorText" presStyleLbl="sibTrans2D1" presStyleIdx="1" presStyleCnt="4"/>
      <dgm:spPr/>
    </dgm:pt>
    <dgm:pt modelId="{2550CC62-F452-4A1D-88DD-67878C89B4EA}" type="pres">
      <dgm:prSet presAssocID="{AE29DFA1-BF4B-4FD0-9CCB-DFEEC2D7E506}" presName="node" presStyleLbl="node1" presStyleIdx="1" presStyleCnt="4" custScaleX="174107" custScaleY="197139" custRadScaleRad="149543" custRadScaleInc="24563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4"/>
      <dgm:spPr/>
    </dgm:pt>
    <dgm:pt modelId="{F2234AD4-481B-468F-91DF-9726466C3909}" type="pres">
      <dgm:prSet presAssocID="{6BB75452-7382-4A31-AD57-4B0BB117B7B4}" presName="connectorText" presStyleLbl="sibTrans2D1" presStyleIdx="2" presStyleCnt="4"/>
      <dgm:spPr/>
    </dgm:pt>
    <dgm:pt modelId="{F4D439E6-BE96-4B51-9572-B083C3081BEC}" type="pres">
      <dgm:prSet presAssocID="{8C29D6EA-0946-4F89-A4BF-2CB888FA3D08}" presName="node" presStyleLbl="node1" presStyleIdx="2" presStyleCnt="4" custScaleX="196426" custScaleY="201586" custRadScaleRad="151641" custRadScaleInc="177325">
        <dgm:presLayoutVars>
          <dgm:bulletEnabled val="1"/>
        </dgm:presLayoutVars>
      </dgm:prSet>
      <dgm:spPr/>
    </dgm:pt>
    <dgm:pt modelId="{09C3B58D-C81C-4FB0-AF09-E955EF11A426}" type="pres">
      <dgm:prSet presAssocID="{6F587A8F-3927-4107-B182-9EF2A6D00BA3}" presName="parTrans" presStyleLbl="sibTrans2D1" presStyleIdx="3" presStyleCnt="4"/>
      <dgm:spPr/>
    </dgm:pt>
    <dgm:pt modelId="{AC037878-2894-4AB1-9772-BBFB05278E37}" type="pres">
      <dgm:prSet presAssocID="{6F587A8F-3927-4107-B182-9EF2A6D00BA3}" presName="connectorText" presStyleLbl="sibTrans2D1" presStyleIdx="3" presStyleCnt="4"/>
      <dgm:spPr/>
    </dgm:pt>
    <dgm:pt modelId="{9499CFC4-3DA7-4CF5-A363-4EEE15B449F5}" type="pres">
      <dgm:prSet presAssocID="{6A9AAD20-366C-4770-836E-9951F145CCB8}" presName="node" presStyleLbl="node1" presStyleIdx="3" presStyleCnt="4" custScaleX="223332" custRadScaleRad="110576" custRadScaleInc="-181993">
        <dgm:presLayoutVars>
          <dgm:bulletEnabled val="1"/>
        </dgm:presLayoutVars>
      </dgm:prSet>
      <dgm:spPr/>
    </dgm:pt>
  </dgm:ptLst>
  <dgm:cxnLst>
    <dgm:cxn modelId="{B47E3006-88FE-4ABB-88CD-365C0C827849}" type="presOf" srcId="{6A9AAD20-366C-4770-836E-9951F145CCB8}" destId="{9499CFC4-3DA7-4CF5-A363-4EEE15B449F5}" srcOrd="0" destOrd="0" presId="urn:microsoft.com/office/officeart/2005/8/layout/radial5"/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F544B517-60F1-42E2-B485-688B658A02A2}" srcId="{7262A075-8147-4969-A52D-C17C4DA910C5}" destId="{6A9AAD20-366C-4770-836E-9951F145CCB8}" srcOrd="3" destOrd="0" parTransId="{6F587A8F-3927-4107-B182-9EF2A6D00BA3}" sibTransId="{CF198860-7EF9-4E27-9ED4-DE07FA8ED117}"/>
    <dgm:cxn modelId="{2ABAAD25-0D77-4A22-912C-78BB499B5DAF}" type="presOf" srcId="{7A6E36A0-A6E1-4697-8D86-AB018A3C5679}" destId="{72B44983-02DA-4E02-A0B7-8166FBECF753}" srcOrd="0" destOrd="0" presId="urn:microsoft.com/office/officeart/2005/8/layout/radial5"/>
    <dgm:cxn modelId="{FDC79D32-7D42-4D3B-ABC2-21FE80286EFF}" type="presOf" srcId="{B17B1B2B-17AF-4814-8940-715F9B86536C}" destId="{89914B90-9694-4787-8D04-DC3FFA5DAB3D}" srcOrd="0" destOrd="0" presId="urn:microsoft.com/office/officeart/2005/8/layout/radial5"/>
    <dgm:cxn modelId="{F6D30B60-7370-4287-958A-42495FA2FA69}" type="presOf" srcId="{FC8305A6-E9E0-46D0-8E11-FEF2B28FF5C5}" destId="{C4E16FDF-A00A-46EF-919C-88A7AEE0D482}" srcOrd="0" destOrd="0" presId="urn:microsoft.com/office/officeart/2005/8/layout/radial5"/>
    <dgm:cxn modelId="{F9A0BA72-652C-4227-8B3B-0DD3845C47BF}" type="presOf" srcId="{6F587A8F-3927-4107-B182-9EF2A6D00BA3}" destId="{09C3B58D-C81C-4FB0-AF09-E955EF11A426}" srcOrd="0" destOrd="0" presId="urn:microsoft.com/office/officeart/2005/8/layout/radial5"/>
    <dgm:cxn modelId="{07A5C152-6D91-42CD-8F69-553234C97E5E}" type="presOf" srcId="{AE29DFA1-BF4B-4FD0-9CCB-DFEEC2D7E506}" destId="{2550CC62-F452-4A1D-88DD-67878C89B4EA}" srcOrd="0" destOrd="0" presId="urn:microsoft.com/office/officeart/2005/8/layout/radial5"/>
    <dgm:cxn modelId="{AD9A0854-3AC6-4A11-8E1C-8BC85D7AE58A}" type="presOf" srcId="{7A6E36A0-A6E1-4697-8D86-AB018A3C5679}" destId="{025574FB-C664-42EC-8E0F-E29BEA2B9EA1}" srcOrd="1" destOrd="0" presId="urn:microsoft.com/office/officeart/2005/8/layout/radial5"/>
    <dgm:cxn modelId="{53195C77-953E-4F2D-9725-ABF93BF95226}" type="presOf" srcId="{6BB75452-7382-4A31-AD57-4B0BB117B7B4}" destId="{F2234AD4-481B-468F-91DF-9726466C3909}" srcOrd="1" destOrd="0" presId="urn:microsoft.com/office/officeart/2005/8/layout/radial5"/>
    <dgm:cxn modelId="{77F31F79-1678-438A-8CB9-80E9C2880E16}" type="presOf" srcId="{6BB75452-7382-4A31-AD57-4B0BB117B7B4}" destId="{AC0FDAE7-E03B-41F8-B20B-173D8D679262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93F02284-080A-47AC-A47F-A10FCB559A0E}" type="presOf" srcId="{6F587A8F-3927-4107-B182-9EF2A6D00BA3}" destId="{AC037878-2894-4AB1-9772-BBFB05278E37}" srcOrd="1" destOrd="0" presId="urn:microsoft.com/office/officeart/2005/8/layout/radial5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5937F2B2-4C1E-4633-AD3B-D41644BA1412}" type="presOf" srcId="{7262A075-8147-4969-A52D-C17C4DA910C5}" destId="{FBFAE5C4-FC8E-4CF7-9479-0803FDFF1C28}" srcOrd="0" destOrd="0" presId="urn:microsoft.com/office/officeart/2005/8/layout/radial5"/>
    <dgm:cxn modelId="{6EBC91B3-85C8-4D94-BD30-8BFB348BC732}" type="presOf" srcId="{7B87C6A4-EE2A-48FC-92B0-A0FD0699DC38}" destId="{C03A8C22-0F0D-4918-9651-775401A6E4F0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953C2BC6-EDBF-441B-8A8D-78A61D8B1A79}" type="presOf" srcId="{8C29D6EA-0946-4F89-A4BF-2CB888FA3D08}" destId="{F4D439E6-BE96-4B51-9572-B083C3081BEC}" srcOrd="0" destOrd="0" presId="urn:microsoft.com/office/officeart/2005/8/layout/radial5"/>
    <dgm:cxn modelId="{B29130CE-661F-463E-98E7-6C8483299C8B}" type="presOf" srcId="{311D3392-190B-42B4-8434-05FA8C9A8899}" destId="{C03A8C22-0F0D-4918-9651-775401A6E4F0}" srcOrd="0" destOrd="1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E5BCAEFD-52A8-408C-B0CE-FB1044E354AE}" type="presOf" srcId="{B17B1B2B-17AF-4814-8940-715F9B86536C}" destId="{F94868C6-7D6F-421D-AAFC-AABB7C38A443}" srcOrd="1" destOrd="0" presId="urn:microsoft.com/office/officeart/2005/8/layout/radial5"/>
    <dgm:cxn modelId="{308B2132-9D52-4803-8794-3CA9E508DFC1}" type="presParOf" srcId="{C4E16FDF-A00A-46EF-919C-88A7AEE0D482}" destId="{FBFAE5C4-FC8E-4CF7-9479-0803FDFF1C28}" srcOrd="0" destOrd="0" presId="urn:microsoft.com/office/officeart/2005/8/layout/radial5"/>
    <dgm:cxn modelId="{30C71B29-90FE-4F8C-94CF-144E6CA247AD}" type="presParOf" srcId="{C4E16FDF-A00A-46EF-919C-88A7AEE0D482}" destId="{89914B90-9694-4787-8D04-DC3FFA5DAB3D}" srcOrd="1" destOrd="0" presId="urn:microsoft.com/office/officeart/2005/8/layout/radial5"/>
    <dgm:cxn modelId="{507847D9-9D60-4FC6-8485-2AF5CEC0158F}" type="presParOf" srcId="{89914B90-9694-4787-8D04-DC3FFA5DAB3D}" destId="{F94868C6-7D6F-421D-AAFC-AABB7C38A443}" srcOrd="0" destOrd="0" presId="urn:microsoft.com/office/officeart/2005/8/layout/radial5"/>
    <dgm:cxn modelId="{C1262632-3A57-45C7-9D89-A63D1E509BB4}" type="presParOf" srcId="{C4E16FDF-A00A-46EF-919C-88A7AEE0D482}" destId="{C03A8C22-0F0D-4918-9651-775401A6E4F0}" srcOrd="2" destOrd="0" presId="urn:microsoft.com/office/officeart/2005/8/layout/radial5"/>
    <dgm:cxn modelId="{BB3194FF-3168-42C9-8EF2-D79023B443F2}" type="presParOf" srcId="{C4E16FDF-A00A-46EF-919C-88A7AEE0D482}" destId="{72B44983-02DA-4E02-A0B7-8166FBECF753}" srcOrd="3" destOrd="0" presId="urn:microsoft.com/office/officeart/2005/8/layout/radial5"/>
    <dgm:cxn modelId="{661BFCB7-540D-4179-9591-BE4D9DF50C79}" type="presParOf" srcId="{72B44983-02DA-4E02-A0B7-8166FBECF753}" destId="{025574FB-C664-42EC-8E0F-E29BEA2B9EA1}" srcOrd="0" destOrd="0" presId="urn:microsoft.com/office/officeart/2005/8/layout/radial5"/>
    <dgm:cxn modelId="{5BA98B2C-5488-4FF2-B7D6-266BD23A5F93}" type="presParOf" srcId="{C4E16FDF-A00A-46EF-919C-88A7AEE0D482}" destId="{2550CC62-F452-4A1D-88DD-67878C89B4EA}" srcOrd="4" destOrd="0" presId="urn:microsoft.com/office/officeart/2005/8/layout/radial5"/>
    <dgm:cxn modelId="{350A100A-4EBA-45E1-BC68-235A22E90068}" type="presParOf" srcId="{C4E16FDF-A00A-46EF-919C-88A7AEE0D482}" destId="{AC0FDAE7-E03B-41F8-B20B-173D8D679262}" srcOrd="5" destOrd="0" presId="urn:microsoft.com/office/officeart/2005/8/layout/radial5"/>
    <dgm:cxn modelId="{E6506981-AEC5-44BF-93F4-EC43EBE89943}" type="presParOf" srcId="{AC0FDAE7-E03B-41F8-B20B-173D8D679262}" destId="{F2234AD4-481B-468F-91DF-9726466C3909}" srcOrd="0" destOrd="0" presId="urn:microsoft.com/office/officeart/2005/8/layout/radial5"/>
    <dgm:cxn modelId="{9D50533E-A5BA-43FA-99F1-3CB04D318C8C}" type="presParOf" srcId="{C4E16FDF-A00A-46EF-919C-88A7AEE0D482}" destId="{F4D439E6-BE96-4B51-9572-B083C3081BEC}" srcOrd="6" destOrd="0" presId="urn:microsoft.com/office/officeart/2005/8/layout/radial5"/>
    <dgm:cxn modelId="{4BDB64A2-DFC1-45E1-8EF1-5E8D38DA8A3B}" type="presParOf" srcId="{C4E16FDF-A00A-46EF-919C-88A7AEE0D482}" destId="{09C3B58D-C81C-4FB0-AF09-E955EF11A426}" srcOrd="7" destOrd="0" presId="urn:microsoft.com/office/officeart/2005/8/layout/radial5"/>
    <dgm:cxn modelId="{7C50D509-5328-4184-B67E-C113CB13520D}" type="presParOf" srcId="{09C3B58D-C81C-4FB0-AF09-E955EF11A426}" destId="{AC037878-2894-4AB1-9772-BBFB05278E37}" srcOrd="0" destOrd="0" presId="urn:microsoft.com/office/officeart/2005/8/layout/radial5"/>
    <dgm:cxn modelId="{8E3EA0BA-DA2D-4A0E-BE14-F1EB418A0884}" type="presParOf" srcId="{C4E16FDF-A00A-46EF-919C-88A7AEE0D482}" destId="{9499CFC4-3DA7-4CF5-A363-4EEE15B449F5}" srcOrd="8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/>
      <dgm:spPr>
        <a:solidFill>
          <a:srgbClr val="66FFCC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8,4 %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-55,5%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600" b="1" baseline="0" dirty="0"/>
            <a:t>Благоустройство -      </a:t>
          </a:r>
        </a:p>
        <a:p>
          <a:pPr algn="ctr"/>
          <a:r>
            <a:rPr lang="ru-RU" sz="1600" b="1" baseline="0" dirty="0"/>
            <a:t>36,0%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/>
      <dgm:spPr>
        <a:solidFill>
          <a:srgbClr val="66FFCC"/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6A9AAD20-366C-4770-836E-9951F145CCB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/>
            <a:t>Другие вопросы в области ЖКХ </a:t>
          </a:r>
        </a:p>
        <a:p>
          <a:r>
            <a:rPr lang="ru-RU" sz="1600" b="1" dirty="0"/>
            <a:t>0,1%</a:t>
          </a:r>
        </a:p>
      </dgm:t>
    </dgm:pt>
    <dgm:pt modelId="{6F587A8F-3927-4107-B182-9EF2A6D00BA3}" type="parTrans" cxnId="{F544B517-60F1-42E2-B485-688B658A02A2}">
      <dgm:prSet/>
      <dgm:spPr/>
      <dgm:t>
        <a:bodyPr/>
        <a:lstStyle/>
        <a:p>
          <a:endParaRPr lang="ru-RU"/>
        </a:p>
      </dgm:t>
    </dgm:pt>
    <dgm:pt modelId="{CF198860-7EF9-4E27-9ED4-DE07FA8ED117}" type="sibTrans" cxnId="{F544B517-60F1-42E2-B485-688B658A02A2}">
      <dgm:prSet/>
      <dgm:spPr/>
      <dgm:t>
        <a:bodyPr/>
        <a:lstStyle/>
        <a:p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90488" custLinFactNeighborX="-1552" custLinFactNeighborY="7177"/>
      <dgm:spPr/>
    </dgm:pt>
    <dgm:pt modelId="{89914B90-9694-4787-8D04-DC3FFA5DAB3D}" type="pres">
      <dgm:prSet presAssocID="{B17B1B2B-17AF-4814-8940-715F9B86536C}" presName="parTrans" presStyleLbl="sibTrans2D1" presStyleIdx="0" presStyleCnt="4"/>
      <dgm:spPr/>
    </dgm:pt>
    <dgm:pt modelId="{F94868C6-7D6F-421D-AAFC-AABB7C38A443}" type="pres">
      <dgm:prSet presAssocID="{B17B1B2B-17AF-4814-8940-715F9B86536C}" presName="connectorText" presStyleLbl="sibTrans2D1" presStyleIdx="0" presStyleCnt="4"/>
      <dgm:spPr/>
    </dgm:pt>
    <dgm:pt modelId="{C03A8C22-0F0D-4918-9651-775401A6E4F0}" type="pres">
      <dgm:prSet presAssocID="{7B87C6A4-EE2A-48FC-92B0-A0FD0699DC38}" presName="node" presStyleLbl="node1" presStyleIdx="0" presStyleCnt="4" custScaleX="229929" custScaleY="131029" custRadScaleRad="76487" custRadScaleInc="-2318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4"/>
      <dgm:spPr/>
    </dgm:pt>
    <dgm:pt modelId="{025574FB-C664-42EC-8E0F-E29BEA2B9EA1}" type="pres">
      <dgm:prSet presAssocID="{7A6E36A0-A6E1-4697-8D86-AB018A3C5679}" presName="connectorText" presStyleLbl="sibTrans2D1" presStyleIdx="1" presStyleCnt="4"/>
      <dgm:spPr/>
    </dgm:pt>
    <dgm:pt modelId="{2550CC62-F452-4A1D-88DD-67878C89B4EA}" type="pres">
      <dgm:prSet presAssocID="{AE29DFA1-BF4B-4FD0-9CCB-DFEEC2D7E506}" presName="node" presStyleLbl="node1" presStyleIdx="1" presStyleCnt="4" custScaleX="174107" custScaleY="197139" custRadScaleRad="149543" custRadScaleInc="24563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4"/>
      <dgm:spPr/>
    </dgm:pt>
    <dgm:pt modelId="{F2234AD4-481B-468F-91DF-9726466C3909}" type="pres">
      <dgm:prSet presAssocID="{6BB75452-7382-4A31-AD57-4B0BB117B7B4}" presName="connectorText" presStyleLbl="sibTrans2D1" presStyleIdx="2" presStyleCnt="4"/>
      <dgm:spPr/>
    </dgm:pt>
    <dgm:pt modelId="{F4D439E6-BE96-4B51-9572-B083C3081BEC}" type="pres">
      <dgm:prSet presAssocID="{8C29D6EA-0946-4F89-A4BF-2CB888FA3D08}" presName="node" presStyleLbl="node1" presStyleIdx="2" presStyleCnt="4" custScaleX="196426" custScaleY="201586" custRadScaleRad="151641" custRadScaleInc="177325">
        <dgm:presLayoutVars>
          <dgm:bulletEnabled val="1"/>
        </dgm:presLayoutVars>
      </dgm:prSet>
      <dgm:spPr/>
    </dgm:pt>
    <dgm:pt modelId="{09C3B58D-C81C-4FB0-AF09-E955EF11A426}" type="pres">
      <dgm:prSet presAssocID="{6F587A8F-3927-4107-B182-9EF2A6D00BA3}" presName="parTrans" presStyleLbl="sibTrans2D1" presStyleIdx="3" presStyleCnt="4"/>
      <dgm:spPr/>
    </dgm:pt>
    <dgm:pt modelId="{AC037878-2894-4AB1-9772-BBFB05278E37}" type="pres">
      <dgm:prSet presAssocID="{6F587A8F-3927-4107-B182-9EF2A6D00BA3}" presName="connectorText" presStyleLbl="sibTrans2D1" presStyleIdx="3" presStyleCnt="4"/>
      <dgm:spPr/>
    </dgm:pt>
    <dgm:pt modelId="{9499CFC4-3DA7-4CF5-A363-4EEE15B449F5}" type="pres">
      <dgm:prSet presAssocID="{6A9AAD20-366C-4770-836E-9951F145CCB8}" presName="node" presStyleLbl="node1" presStyleIdx="3" presStyleCnt="4" custScaleX="223332" custRadScaleRad="108782" custRadScaleInc="-182331">
        <dgm:presLayoutVars>
          <dgm:bulletEnabled val="1"/>
        </dgm:presLayoutVars>
      </dgm:prSet>
      <dgm:spPr/>
    </dgm:pt>
  </dgm:ptLst>
  <dgm:cxnLst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F544B517-60F1-42E2-B485-688B658A02A2}" srcId="{7262A075-8147-4969-A52D-C17C4DA910C5}" destId="{6A9AAD20-366C-4770-836E-9951F145CCB8}" srcOrd="3" destOrd="0" parTransId="{6F587A8F-3927-4107-B182-9EF2A6D00BA3}" sibTransId="{CF198860-7EF9-4E27-9ED4-DE07FA8ED117}"/>
    <dgm:cxn modelId="{882DC01A-6BAD-422D-B899-9C9BE3CC2F10}" type="presOf" srcId="{6BB75452-7382-4A31-AD57-4B0BB117B7B4}" destId="{AC0FDAE7-E03B-41F8-B20B-173D8D679262}" srcOrd="0" destOrd="0" presId="urn:microsoft.com/office/officeart/2005/8/layout/radial5"/>
    <dgm:cxn modelId="{8A789121-CF92-4FBF-A046-45993AD321BD}" type="presOf" srcId="{7A6E36A0-A6E1-4697-8D86-AB018A3C5679}" destId="{025574FB-C664-42EC-8E0F-E29BEA2B9EA1}" srcOrd="1" destOrd="0" presId="urn:microsoft.com/office/officeart/2005/8/layout/radial5"/>
    <dgm:cxn modelId="{5F5D8229-1D3A-4830-8CF2-1F8E0DF3B71A}" type="presOf" srcId="{311D3392-190B-42B4-8434-05FA8C9A8899}" destId="{C03A8C22-0F0D-4918-9651-775401A6E4F0}" srcOrd="0" destOrd="1" presId="urn:microsoft.com/office/officeart/2005/8/layout/radial5"/>
    <dgm:cxn modelId="{13C55F31-F9AA-4D5B-9947-3E4503DDB4CC}" type="presOf" srcId="{7A6E36A0-A6E1-4697-8D86-AB018A3C5679}" destId="{72B44983-02DA-4E02-A0B7-8166FBECF753}" srcOrd="0" destOrd="0" presId="urn:microsoft.com/office/officeart/2005/8/layout/radial5"/>
    <dgm:cxn modelId="{2D01A333-7D71-4AD1-A896-44BB8E7DF322}" type="presOf" srcId="{8C29D6EA-0946-4F89-A4BF-2CB888FA3D08}" destId="{F4D439E6-BE96-4B51-9572-B083C3081BEC}" srcOrd="0" destOrd="0" presId="urn:microsoft.com/office/officeart/2005/8/layout/radial5"/>
    <dgm:cxn modelId="{8A11C838-D959-4A14-A5C6-D84F521802CD}" type="presOf" srcId="{FC8305A6-E9E0-46D0-8E11-FEF2B28FF5C5}" destId="{C4E16FDF-A00A-46EF-919C-88A7AEE0D482}" srcOrd="0" destOrd="0" presId="urn:microsoft.com/office/officeart/2005/8/layout/radial5"/>
    <dgm:cxn modelId="{09F9C663-9BC4-47BB-A0D5-9D689889FBAD}" type="presOf" srcId="{AE29DFA1-BF4B-4FD0-9CCB-DFEEC2D7E506}" destId="{2550CC62-F452-4A1D-88DD-67878C89B4EA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1A5D2A8B-2013-46E4-9858-A0B0D7354158}" type="presOf" srcId="{7262A075-8147-4969-A52D-C17C4DA910C5}" destId="{FBFAE5C4-FC8E-4CF7-9479-0803FDFF1C28}" srcOrd="0" destOrd="0" presId="urn:microsoft.com/office/officeart/2005/8/layout/radial5"/>
    <dgm:cxn modelId="{0D778E94-D09F-4085-A761-4E0CE020712C}" type="presOf" srcId="{6A9AAD20-366C-4770-836E-9951F145CCB8}" destId="{9499CFC4-3DA7-4CF5-A363-4EEE15B449F5}" srcOrd="0" destOrd="0" presId="urn:microsoft.com/office/officeart/2005/8/layout/radial5"/>
    <dgm:cxn modelId="{E3E4EE9A-BAC1-4415-A920-ECD5211E8FE6}" type="presOf" srcId="{6BB75452-7382-4A31-AD57-4B0BB117B7B4}" destId="{F2234AD4-481B-468F-91DF-9726466C3909}" srcOrd="1" destOrd="0" presId="urn:microsoft.com/office/officeart/2005/8/layout/radial5"/>
    <dgm:cxn modelId="{65E793B6-03DB-419B-A21E-7636D539DD03}" type="presOf" srcId="{B17B1B2B-17AF-4814-8940-715F9B86536C}" destId="{89914B90-9694-4787-8D04-DC3FFA5DAB3D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A983B8C7-1233-4FFD-A9A9-C0CD66ACB6FC}" type="presOf" srcId="{B17B1B2B-17AF-4814-8940-715F9B86536C}" destId="{F94868C6-7D6F-421D-AAFC-AABB7C38A443}" srcOrd="1" destOrd="0" presId="urn:microsoft.com/office/officeart/2005/8/layout/radial5"/>
    <dgm:cxn modelId="{C4CB90CE-AD59-40AB-8355-A9ECC359F056}" type="presOf" srcId="{6F587A8F-3927-4107-B182-9EF2A6D00BA3}" destId="{09C3B58D-C81C-4FB0-AF09-E955EF11A426}" srcOrd="0" destOrd="0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AEF62FDF-836D-4A62-AA2C-46237BD94DF2}" type="presOf" srcId="{7B87C6A4-EE2A-48FC-92B0-A0FD0699DC38}" destId="{C03A8C22-0F0D-4918-9651-775401A6E4F0}" srcOrd="0" destOrd="0" presId="urn:microsoft.com/office/officeart/2005/8/layout/radial5"/>
    <dgm:cxn modelId="{A1DF6CEE-A370-48FE-9B41-F8036B64A032}" type="presOf" srcId="{6F587A8F-3927-4107-B182-9EF2A6D00BA3}" destId="{AC037878-2894-4AB1-9772-BBFB05278E37}" srcOrd="1" destOrd="0" presId="urn:microsoft.com/office/officeart/2005/8/layout/radial5"/>
    <dgm:cxn modelId="{65CD8369-BE9E-4CD6-A113-0A080B1C4051}" type="presParOf" srcId="{C4E16FDF-A00A-46EF-919C-88A7AEE0D482}" destId="{FBFAE5C4-FC8E-4CF7-9479-0803FDFF1C28}" srcOrd="0" destOrd="0" presId="urn:microsoft.com/office/officeart/2005/8/layout/radial5"/>
    <dgm:cxn modelId="{DF77D2BB-1493-436B-8300-C51B610BD2BE}" type="presParOf" srcId="{C4E16FDF-A00A-46EF-919C-88A7AEE0D482}" destId="{89914B90-9694-4787-8D04-DC3FFA5DAB3D}" srcOrd="1" destOrd="0" presId="urn:microsoft.com/office/officeart/2005/8/layout/radial5"/>
    <dgm:cxn modelId="{0484D227-185C-4E66-BD27-6B8C6E590A72}" type="presParOf" srcId="{89914B90-9694-4787-8D04-DC3FFA5DAB3D}" destId="{F94868C6-7D6F-421D-AAFC-AABB7C38A443}" srcOrd="0" destOrd="0" presId="urn:microsoft.com/office/officeart/2005/8/layout/radial5"/>
    <dgm:cxn modelId="{9466D9EF-F154-41C7-AB04-30E035F5B596}" type="presParOf" srcId="{C4E16FDF-A00A-46EF-919C-88A7AEE0D482}" destId="{C03A8C22-0F0D-4918-9651-775401A6E4F0}" srcOrd="2" destOrd="0" presId="urn:microsoft.com/office/officeart/2005/8/layout/radial5"/>
    <dgm:cxn modelId="{C350C9B5-5089-435D-966D-2BCF856846F1}" type="presParOf" srcId="{C4E16FDF-A00A-46EF-919C-88A7AEE0D482}" destId="{72B44983-02DA-4E02-A0B7-8166FBECF753}" srcOrd="3" destOrd="0" presId="urn:microsoft.com/office/officeart/2005/8/layout/radial5"/>
    <dgm:cxn modelId="{F7D0C38E-4B68-4DEF-AF4F-EEF31BBDB326}" type="presParOf" srcId="{72B44983-02DA-4E02-A0B7-8166FBECF753}" destId="{025574FB-C664-42EC-8E0F-E29BEA2B9EA1}" srcOrd="0" destOrd="0" presId="urn:microsoft.com/office/officeart/2005/8/layout/radial5"/>
    <dgm:cxn modelId="{F8D9F459-B67B-459C-A30F-209F34839FB6}" type="presParOf" srcId="{C4E16FDF-A00A-46EF-919C-88A7AEE0D482}" destId="{2550CC62-F452-4A1D-88DD-67878C89B4EA}" srcOrd="4" destOrd="0" presId="urn:microsoft.com/office/officeart/2005/8/layout/radial5"/>
    <dgm:cxn modelId="{56D17FD9-31DF-4BF2-A9F7-420C5F71A66C}" type="presParOf" srcId="{C4E16FDF-A00A-46EF-919C-88A7AEE0D482}" destId="{AC0FDAE7-E03B-41F8-B20B-173D8D679262}" srcOrd="5" destOrd="0" presId="urn:microsoft.com/office/officeart/2005/8/layout/radial5"/>
    <dgm:cxn modelId="{22D27E21-CCAD-4C14-BF46-97AF5F26B323}" type="presParOf" srcId="{AC0FDAE7-E03B-41F8-B20B-173D8D679262}" destId="{F2234AD4-481B-468F-91DF-9726466C3909}" srcOrd="0" destOrd="0" presId="urn:microsoft.com/office/officeart/2005/8/layout/radial5"/>
    <dgm:cxn modelId="{B25C912E-B03E-44E4-A7CB-FAB8B50A93C3}" type="presParOf" srcId="{C4E16FDF-A00A-46EF-919C-88A7AEE0D482}" destId="{F4D439E6-BE96-4B51-9572-B083C3081BEC}" srcOrd="6" destOrd="0" presId="urn:microsoft.com/office/officeart/2005/8/layout/radial5"/>
    <dgm:cxn modelId="{5B9D7436-EB09-4689-80A4-552407FD7DE5}" type="presParOf" srcId="{C4E16FDF-A00A-46EF-919C-88A7AEE0D482}" destId="{09C3B58D-C81C-4FB0-AF09-E955EF11A426}" srcOrd="7" destOrd="0" presId="urn:microsoft.com/office/officeart/2005/8/layout/radial5"/>
    <dgm:cxn modelId="{1B2BE0DB-7E30-401E-A2BF-36066FEB076A}" type="presParOf" srcId="{09C3B58D-C81C-4FB0-AF09-E955EF11A426}" destId="{AC037878-2894-4AB1-9772-BBFB05278E37}" srcOrd="0" destOrd="0" presId="urn:microsoft.com/office/officeart/2005/8/layout/radial5"/>
    <dgm:cxn modelId="{0C9D2D0B-90C2-46FF-8D72-C0F1F1EBAD32}" type="presParOf" srcId="{C4E16FDF-A00A-46EF-919C-88A7AEE0D482}" destId="{9499CFC4-3DA7-4CF5-A363-4EEE15B449F5}" srcOrd="8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D497A8-FEC7-4CFE-A3A8-D928302A628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схем теплоснабжения, водоснабжения и водоотведения  - 150,0 тысяч рублей</a:t>
          </a:r>
        </a:p>
      </dgm:t>
    </dgm:pt>
    <dgm:pt modelId="{CF58AB7E-25F7-4CE7-A6F0-02A0C7BD272F}" type="parTrans" cxnId="{F3EB468F-6DF1-448E-8097-16BD67FE5C2D}">
      <dgm:prSet/>
      <dgm:spPr/>
      <dgm:t>
        <a:bodyPr/>
        <a:lstStyle/>
        <a:p>
          <a:endParaRPr lang="ru-RU"/>
        </a:p>
      </dgm:t>
    </dgm:pt>
    <dgm:pt modelId="{568A4A43-167F-4B88-BE16-B4EEA16433A6}" type="sibTrans" cxnId="{F3EB468F-6DF1-448E-8097-16BD67FE5C2D}">
      <dgm:prSet/>
      <dgm:spPr/>
      <dgm:t>
        <a:bodyPr/>
        <a:lstStyle/>
        <a:p>
          <a:endParaRPr lang="ru-RU"/>
        </a:p>
      </dgm:t>
    </dgm:pt>
    <dgm:pt modelId="{114339EC-6097-42AF-AF47-364A78E70AFF}">
      <dgm:prSet custT="1"/>
      <dgm:spPr>
        <a:solidFill>
          <a:srgbClr val="66FFCC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незавершенного строительства КОС-800- 595,8 тысяч рублей</a:t>
          </a:r>
        </a:p>
      </dgm:t>
    </dgm:pt>
    <dgm:pt modelId="{A5B05B50-884B-49E3-AB94-798EB26E4126}" type="parTrans" cxnId="{4CD915F3-E10A-4634-AC28-87E8C91FF2F1}">
      <dgm:prSet/>
      <dgm:spPr/>
      <dgm:t>
        <a:bodyPr/>
        <a:lstStyle/>
        <a:p>
          <a:endParaRPr lang="ru-RU"/>
        </a:p>
      </dgm:t>
    </dgm:pt>
    <dgm:pt modelId="{30174624-A5F8-4606-B054-DDD541495667}" type="sibTrans" cxnId="{4CD915F3-E10A-4634-AC28-87E8C91FF2F1}">
      <dgm:prSet/>
      <dgm:spPr/>
      <dgm:t>
        <a:bodyPr/>
        <a:lstStyle/>
        <a:p>
          <a:endParaRPr lang="ru-RU"/>
        </a:p>
      </dgm:t>
    </dgm:pt>
    <dgm:pt modelId="{49F4E146-D2E1-4BAB-B1BC-3D8FEEDB9B2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субсидий на компенсацию выпадающих доходов при оказании банных услуг населению -190,8 тысяч рублей</a:t>
          </a:r>
        </a:p>
        <a:p>
          <a:endParaRPr lang="ru-RU" sz="2000" dirty="0">
            <a:solidFill>
              <a:schemeClr val="tx1"/>
            </a:solidFill>
          </a:endParaRPr>
        </a:p>
      </dgm:t>
    </dgm:pt>
    <dgm:pt modelId="{9FB994E7-D629-45EB-956C-0AB61A10682F}" type="parTrans" cxnId="{07A1ED97-C079-4C2D-82BE-582166E974CA}">
      <dgm:prSet/>
      <dgm:spPr/>
      <dgm:t>
        <a:bodyPr/>
        <a:lstStyle/>
        <a:p>
          <a:endParaRPr lang="ru-RU"/>
        </a:p>
      </dgm:t>
    </dgm:pt>
    <dgm:pt modelId="{23660BC8-9207-4D0A-9E30-1494A2C5D998}" type="sibTrans" cxnId="{07A1ED97-C079-4C2D-82BE-582166E974CA}">
      <dgm:prSet/>
      <dgm:spPr/>
      <dgm:t>
        <a:bodyPr/>
        <a:lstStyle/>
        <a:p>
          <a:endParaRPr lang="ru-RU"/>
        </a:p>
      </dgm:t>
    </dgm:pt>
    <dgm:pt modelId="{1A459AC7-003C-484D-B240-1EDB140E855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</a:t>
          </a:r>
        </a:p>
      </dgm:t>
    </dgm:pt>
    <dgm:pt modelId="{E25DE939-10DC-4A0A-BB90-416EE7FA1480}" type="parTrans" cxnId="{52AD3465-0F88-4A46-BA96-59E7F1A0371A}">
      <dgm:prSet/>
      <dgm:spPr/>
      <dgm:t>
        <a:bodyPr/>
        <a:lstStyle/>
        <a:p>
          <a:endParaRPr lang="ru-RU"/>
        </a:p>
      </dgm:t>
    </dgm:pt>
    <dgm:pt modelId="{60465475-7AFA-41E7-BFCB-D1F239C6A733}" type="sibTrans" cxnId="{52AD3465-0F88-4A46-BA96-59E7F1A0371A}">
      <dgm:prSet/>
      <dgm:spPr/>
      <dgm:t>
        <a:bodyPr/>
        <a:lstStyle/>
        <a:p>
          <a:endParaRPr lang="ru-RU"/>
        </a:p>
      </dgm:t>
    </dgm:pt>
    <dgm:pt modelId="{378C80C9-8D36-4E9D-B2F2-A853F5470B3B}">
      <dgm:prSet custT="1"/>
      <dgm:spPr>
        <a:solidFill>
          <a:srgbClr val="66FFCC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городского округа -732,9 тысяч рублей</a:t>
          </a:r>
        </a:p>
      </dgm:t>
    </dgm:pt>
    <dgm:pt modelId="{2DB2E37F-E903-413E-8127-0EBDF04B7462}" type="parTrans" cxnId="{CC3A3B0D-D2CA-4A45-B28B-469EB88A9014}">
      <dgm:prSet/>
      <dgm:spPr/>
      <dgm:t>
        <a:bodyPr/>
        <a:lstStyle/>
        <a:p>
          <a:endParaRPr lang="ru-RU"/>
        </a:p>
      </dgm:t>
    </dgm:pt>
    <dgm:pt modelId="{2575307B-D73B-43B9-85CF-F909EBE0C50C}" type="sibTrans" cxnId="{CC3A3B0D-D2CA-4A45-B28B-469EB88A9014}">
      <dgm:prSet/>
      <dgm:spPr/>
      <dgm:t>
        <a:bodyPr/>
        <a:lstStyle/>
        <a:p>
          <a:endParaRPr lang="ru-RU"/>
        </a:p>
      </dgm:t>
    </dgm:pt>
    <dgm:pt modelId="{3A5BECAA-6642-40E0-A786-8DD47AC2CCBE}">
      <dgm:prSet custT="1"/>
      <dgm:spPr/>
      <dgm:t>
        <a:bodyPr/>
        <a:lstStyle/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</a:t>
          </a:r>
          <a:r>
            <a:rPr lang="ru-RU" sz="2000" b="0" dirty="0">
              <a:solidFill>
                <a:schemeClr val="tx1"/>
              </a:solidFill>
            </a:rPr>
            <a:t> ремонт  тепловой, водопроводной сети п. 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Восточный – 53939,3 тысяч рублей</a:t>
          </a:r>
        </a:p>
      </dgm:t>
    </dgm:pt>
    <dgm:pt modelId="{FCE8CF8D-DE8B-442A-9DDD-627E9AF7E872}" type="parTrans" cxnId="{E3C2CEEB-6124-44B1-9FE8-6654317CFB3E}">
      <dgm:prSet/>
      <dgm:spPr/>
      <dgm:t>
        <a:bodyPr/>
        <a:lstStyle/>
        <a:p>
          <a:endParaRPr lang="ru-RU"/>
        </a:p>
      </dgm:t>
    </dgm:pt>
    <dgm:pt modelId="{E8B7CEFB-685B-4689-B90B-1881F9A4E5E9}" type="sibTrans" cxnId="{E3C2CEEB-6124-44B1-9FE8-6654317CFB3E}">
      <dgm:prSet/>
      <dgm:spPr/>
      <dgm:t>
        <a:bodyPr/>
        <a:lstStyle/>
        <a:p>
          <a:endParaRPr lang="ru-RU"/>
        </a:p>
      </dgm:t>
    </dgm:pt>
    <dgm:pt modelId="{F16829E4-D473-4F7D-8E82-00AF3E9D3F0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зданий насосных станций артезианских скважин  п. Восточный  ул. Овражная, 1а – 1734,5 тысяч рублей</a:t>
          </a:r>
        </a:p>
        <a:p>
          <a:endParaRPr lang="ru-RU" sz="1600" dirty="0">
            <a:solidFill>
              <a:schemeClr val="tx1"/>
            </a:solidFill>
          </a:endParaRPr>
        </a:p>
      </dgm:t>
    </dgm:pt>
    <dgm:pt modelId="{A2346C7C-830D-4391-9F5F-E4C4B9D1886B}" type="parTrans" cxnId="{BF0D8F68-09D9-4CDE-B7BB-B6F32322C734}">
      <dgm:prSet/>
      <dgm:spPr/>
      <dgm:t>
        <a:bodyPr/>
        <a:lstStyle/>
        <a:p>
          <a:endParaRPr lang="ru-RU"/>
        </a:p>
      </dgm:t>
    </dgm:pt>
    <dgm:pt modelId="{C890CDFA-8C2B-4157-B075-43DB3FE02B24}" type="sibTrans" cxnId="{BF0D8F68-09D9-4CDE-B7BB-B6F32322C734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D950C55B-F588-4EEC-A9F5-BEE56B204DE7}" type="pres">
      <dgm:prSet presAssocID="{F16829E4-D473-4F7D-8E82-00AF3E9D3F08}" presName="comp" presStyleCnt="0"/>
      <dgm:spPr/>
    </dgm:pt>
    <dgm:pt modelId="{806656F5-0BD5-4A68-8685-3D2D744FC5D5}" type="pres">
      <dgm:prSet presAssocID="{F16829E4-D473-4F7D-8E82-00AF3E9D3F08}" presName="box" presStyleLbl="node1" presStyleIdx="0" presStyleCnt="7" custScaleY="638022" custLinFactNeighborY="-30775"/>
      <dgm:spPr/>
    </dgm:pt>
    <dgm:pt modelId="{99A6A14A-96F2-4607-9598-B10B6DF22D3A}" type="pres">
      <dgm:prSet presAssocID="{F16829E4-D473-4F7D-8E82-00AF3E9D3F08}" presName="img" presStyleLbl="fgImgPlace1" presStyleIdx="0" presStyleCnt="7" custScaleY="1286632" custLinFactY="-100000" custLinFactNeighborX="-6580" custLinFactNeighborY="-170679"/>
      <dgm:spPr>
        <a:blipFill rotWithShape="1">
          <a:blip xmlns:r="http://schemas.openxmlformats.org/officeDocument/2006/relationships" r:embed="rId1"/>
          <a:srcRect/>
          <a:stretch>
            <a:fillRect t="-84000" b="-84000"/>
          </a:stretch>
        </a:blipFill>
      </dgm:spPr>
    </dgm:pt>
    <dgm:pt modelId="{235BBF84-9ED9-415F-A0DB-FDE3D6E30568}" type="pres">
      <dgm:prSet presAssocID="{F16829E4-D473-4F7D-8E82-00AF3E9D3F08}" presName="text" presStyleLbl="node1" presStyleIdx="0" presStyleCnt="7">
        <dgm:presLayoutVars>
          <dgm:bulletEnabled val="1"/>
        </dgm:presLayoutVars>
      </dgm:prSet>
      <dgm:spPr/>
    </dgm:pt>
    <dgm:pt modelId="{DC754668-2C08-4E94-A4B4-5A4176B849A4}" type="pres">
      <dgm:prSet presAssocID="{C890CDFA-8C2B-4157-B075-43DB3FE02B24}" presName="spacer" presStyleCnt="0"/>
      <dgm:spPr/>
    </dgm:pt>
    <dgm:pt modelId="{E51C924E-0D4F-475B-A80E-EE86308CA1F0}" type="pres">
      <dgm:prSet presAssocID="{3A5BECAA-6642-40E0-A786-8DD47AC2CCBE}" presName="comp" presStyleCnt="0"/>
      <dgm:spPr/>
    </dgm:pt>
    <dgm:pt modelId="{AA5F258F-81BC-42B6-9F59-B6EF132712CE}" type="pres">
      <dgm:prSet presAssocID="{3A5BECAA-6642-40E0-A786-8DD47AC2CCBE}" presName="box" presStyleLbl="node1" presStyleIdx="1" presStyleCnt="7" custScaleY="980035" custLinFactY="-100000" custLinFactNeighborY="-101847"/>
      <dgm:spPr/>
    </dgm:pt>
    <dgm:pt modelId="{C86D29EF-B0C9-424D-8877-55DD0427266A}" type="pres">
      <dgm:prSet presAssocID="{3A5BECAA-6642-40E0-A786-8DD47AC2CCBE}" presName="img" presStyleLbl="fgImgPlace1" presStyleIdx="1" presStyleCnt="7" custScaleX="95986" custScaleY="1117808" custLinFactY="-100000" custLinFactNeighborX="-2212" custLinFactNeighborY="-110761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</dgm:spPr>
    </dgm:pt>
    <dgm:pt modelId="{BC36AA17-C1C9-43A5-81A0-455FC214E7CF}" type="pres">
      <dgm:prSet presAssocID="{3A5BECAA-6642-40E0-A786-8DD47AC2CCBE}" presName="text" presStyleLbl="node1" presStyleIdx="1" presStyleCnt="7">
        <dgm:presLayoutVars>
          <dgm:bulletEnabled val="1"/>
        </dgm:presLayoutVars>
      </dgm:prSet>
      <dgm:spPr/>
    </dgm:pt>
    <dgm:pt modelId="{2729D935-A264-46FA-AABF-1816375B826F}" type="pres">
      <dgm:prSet presAssocID="{E8B7CEFB-685B-4689-B90B-1881F9A4E5E9}" presName="spacer" presStyleCnt="0"/>
      <dgm:spPr/>
    </dgm:pt>
    <dgm:pt modelId="{945DFA16-DC34-429E-B090-47D73B877230}" type="pres">
      <dgm:prSet presAssocID="{B8D497A8-FEC7-4CFE-A3A8-D928302A628E}" presName="comp" presStyleCnt="0"/>
      <dgm:spPr/>
    </dgm:pt>
    <dgm:pt modelId="{8AC91ACA-5D23-46B5-9F56-DF72697AAA51}" type="pres">
      <dgm:prSet presAssocID="{B8D497A8-FEC7-4CFE-A3A8-D928302A628E}" presName="box" presStyleLbl="node1" presStyleIdx="2" presStyleCnt="7" custScaleX="99166" custScaleY="651988" custLinFactY="-100000" custLinFactNeighborX="-1200" custLinFactNeighborY="-149542"/>
      <dgm:spPr/>
    </dgm:pt>
    <dgm:pt modelId="{A2077B40-D51A-4E1F-A1B7-DA6D2122E275}" type="pres">
      <dgm:prSet presAssocID="{B8D497A8-FEC7-4CFE-A3A8-D928302A628E}" presName="img" presStyleLbl="fgImgPlace1" presStyleIdx="2" presStyleCnt="7" custScaleX="87790" custScaleY="1016457" custLinFactNeighborX="-1292" custLinFactNeighborY="2262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E78FC29-B3F6-4B6F-A30A-89E38F96BC79}" type="pres">
      <dgm:prSet presAssocID="{B8D497A8-FEC7-4CFE-A3A8-D928302A628E}" presName="text" presStyleLbl="node1" presStyleIdx="2" presStyleCnt="7">
        <dgm:presLayoutVars>
          <dgm:bulletEnabled val="1"/>
        </dgm:presLayoutVars>
      </dgm:prSet>
      <dgm:spPr/>
    </dgm:pt>
    <dgm:pt modelId="{09151F13-0A0D-4335-B192-EBADB5C3CEB8}" type="pres">
      <dgm:prSet presAssocID="{568A4A43-167F-4B88-BE16-B4EEA16433A6}" presName="spacer" presStyleCnt="0"/>
      <dgm:spPr/>
    </dgm:pt>
    <dgm:pt modelId="{7A5786D1-7580-4955-AC7A-8B4848D98941}" type="pres">
      <dgm:prSet presAssocID="{49F4E146-D2E1-4BAB-B1BC-3D8FEEDB9B2D}" presName="comp" presStyleCnt="0"/>
      <dgm:spPr/>
    </dgm:pt>
    <dgm:pt modelId="{4B10F4C4-2D95-4AA3-B508-FE83D53F65B9}" type="pres">
      <dgm:prSet presAssocID="{49F4E146-D2E1-4BAB-B1BC-3D8FEEDB9B2D}" presName="box" presStyleLbl="node1" presStyleIdx="3" presStyleCnt="7" custScaleY="578564" custLinFactNeighborY="40260"/>
      <dgm:spPr/>
    </dgm:pt>
    <dgm:pt modelId="{EC325D7A-9159-44F8-B924-6F6E0921B4FE}" type="pres">
      <dgm:prSet presAssocID="{49F4E146-D2E1-4BAB-B1BC-3D8FEEDB9B2D}" presName="img" presStyleLbl="fgImgPlace1" presStyleIdx="3" presStyleCnt="7" custScaleY="796601" custLinFactNeighborX="-2587" custLinFactNeighborY="4882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55BF635-EFE4-48B4-8630-883D96F9C4BF}" type="pres">
      <dgm:prSet presAssocID="{49F4E146-D2E1-4BAB-B1BC-3D8FEEDB9B2D}" presName="text" presStyleLbl="node1" presStyleIdx="3" presStyleCnt="7">
        <dgm:presLayoutVars>
          <dgm:bulletEnabled val="1"/>
        </dgm:presLayoutVars>
      </dgm:prSet>
      <dgm:spPr/>
    </dgm:pt>
    <dgm:pt modelId="{8560414C-86A1-4FE4-8EB9-E08AECA91906}" type="pres">
      <dgm:prSet presAssocID="{23660BC8-9207-4D0A-9E30-1494A2C5D998}" presName="spacer" presStyleCnt="0"/>
      <dgm:spPr/>
    </dgm:pt>
    <dgm:pt modelId="{EFBC3A86-77FB-4FFC-958C-8F3CC708B0AD}" type="pres">
      <dgm:prSet presAssocID="{114339EC-6097-42AF-AF47-364A78E70AFF}" presName="comp" presStyleCnt="0"/>
      <dgm:spPr/>
    </dgm:pt>
    <dgm:pt modelId="{C2186387-8F23-4DE5-B0F3-BD583728BE81}" type="pres">
      <dgm:prSet presAssocID="{114339EC-6097-42AF-AF47-364A78E70AFF}" presName="box" presStyleLbl="node1" presStyleIdx="4" presStyleCnt="7" custScaleY="707153" custLinFactNeighborY="-13266"/>
      <dgm:spPr/>
    </dgm:pt>
    <dgm:pt modelId="{380D1170-9685-47C2-8266-19488FDBB0BB}" type="pres">
      <dgm:prSet presAssocID="{114339EC-6097-42AF-AF47-364A78E70AFF}" presName="img" presStyleLbl="fgImgPlace1" presStyleIdx="4" presStyleCnt="7" custScaleY="744613" custLinFactNeighborX="-4979" custLinFactNeighborY="-3183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65F63B3-8A91-4C81-8E81-FAD283E31032}" type="pres">
      <dgm:prSet presAssocID="{114339EC-6097-42AF-AF47-364A78E70AFF}" presName="text" presStyleLbl="node1" presStyleIdx="4" presStyleCnt="7">
        <dgm:presLayoutVars>
          <dgm:bulletEnabled val="1"/>
        </dgm:presLayoutVars>
      </dgm:prSet>
      <dgm:spPr/>
    </dgm:pt>
    <dgm:pt modelId="{05865FB0-3F4A-4997-B2A3-B14516CBC333}" type="pres">
      <dgm:prSet presAssocID="{30174624-A5F8-4606-B054-DDD541495667}" presName="spacer" presStyleCnt="0"/>
      <dgm:spPr/>
    </dgm:pt>
    <dgm:pt modelId="{ECB382C6-A84B-4F14-B293-2A4DBC172A40}" type="pres">
      <dgm:prSet presAssocID="{1A459AC7-003C-484D-B240-1EDB140E8557}" presName="comp" presStyleCnt="0"/>
      <dgm:spPr/>
    </dgm:pt>
    <dgm:pt modelId="{93328EAF-B92F-417D-A0D0-A6F9CEF94CC1}" type="pres">
      <dgm:prSet presAssocID="{1A459AC7-003C-484D-B240-1EDB140E8557}" presName="box" presStyleLbl="node1" presStyleIdx="5" presStyleCnt="7" custScaleY="1084214" custLinFactNeighborX="-1200" custLinFactNeighborY="-81931"/>
      <dgm:spPr/>
    </dgm:pt>
    <dgm:pt modelId="{1702C8A0-0BAA-49EF-B932-F4D59FD7EBCE}" type="pres">
      <dgm:prSet presAssocID="{1A459AC7-003C-484D-B240-1EDB140E8557}" presName="img" presStyleLbl="fgImgPlace1" presStyleIdx="5" presStyleCnt="7" custScaleY="870733" custLinFactY="-62819" custLinFactNeighborX="-910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17AA7C9-B069-470A-A34C-B5523B6C23E3}" type="pres">
      <dgm:prSet presAssocID="{1A459AC7-003C-484D-B240-1EDB140E8557}" presName="text" presStyleLbl="node1" presStyleIdx="5" presStyleCnt="7">
        <dgm:presLayoutVars>
          <dgm:bulletEnabled val="1"/>
        </dgm:presLayoutVars>
      </dgm:prSet>
      <dgm:spPr/>
    </dgm:pt>
    <dgm:pt modelId="{24EB5F5F-44AF-450D-9924-447BFC0F4A1B}" type="pres">
      <dgm:prSet presAssocID="{60465475-7AFA-41E7-BFCB-D1F239C6A733}" presName="spacer" presStyleCnt="0"/>
      <dgm:spPr/>
    </dgm:pt>
    <dgm:pt modelId="{9FFCE963-97DA-4839-8258-4711B20A7F58}" type="pres">
      <dgm:prSet presAssocID="{378C80C9-8D36-4E9D-B2F2-A853F5470B3B}" presName="comp" presStyleCnt="0"/>
      <dgm:spPr/>
    </dgm:pt>
    <dgm:pt modelId="{496D2295-3F27-4E9F-9C80-8E5B649BFA85}" type="pres">
      <dgm:prSet presAssocID="{378C80C9-8D36-4E9D-B2F2-A853F5470B3B}" presName="box" presStyleLbl="node1" presStyleIdx="6" presStyleCnt="7" custScaleY="807279" custLinFactNeighborY="1809"/>
      <dgm:spPr/>
    </dgm:pt>
    <dgm:pt modelId="{26157C5C-0432-470E-A4B7-5A15DC4CF88E}" type="pres">
      <dgm:prSet presAssocID="{378C80C9-8D36-4E9D-B2F2-A853F5470B3B}" presName="img" presStyleLbl="fgImgPlace1" presStyleIdx="6" presStyleCnt="7" custScaleY="1121193" custLinFactY="-1379" custLinFactNeighborX="-886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EEBAF6EE-DF7C-4A31-8421-8868A2508DBE}" type="pres">
      <dgm:prSet presAssocID="{378C80C9-8D36-4E9D-B2F2-A853F5470B3B}" presName="text" presStyleLbl="node1" presStyleIdx="6" presStyleCnt="7">
        <dgm:presLayoutVars>
          <dgm:bulletEnabled val="1"/>
        </dgm:presLayoutVars>
      </dgm:prSet>
      <dgm:spPr/>
    </dgm:pt>
  </dgm:ptLst>
  <dgm:cxnLst>
    <dgm:cxn modelId="{CC3A3B0D-D2CA-4A45-B28B-469EB88A9014}" srcId="{78CBE113-85D9-4C23-8100-560CA64B1D2A}" destId="{378C80C9-8D36-4E9D-B2F2-A853F5470B3B}" srcOrd="6" destOrd="0" parTransId="{2DB2E37F-E903-413E-8127-0EBDF04B7462}" sibTransId="{2575307B-D73B-43B9-85CF-F909EBE0C50C}"/>
    <dgm:cxn modelId="{0D73F90E-80E9-4525-9008-35BDF37027D9}" type="presOf" srcId="{49F4E146-D2E1-4BAB-B1BC-3D8FEEDB9B2D}" destId="{A55BF635-EFE4-48B4-8630-883D96F9C4BF}" srcOrd="1" destOrd="0" presId="urn:microsoft.com/office/officeart/2005/8/layout/vList4"/>
    <dgm:cxn modelId="{BC09EC2F-2592-4BB3-B8C7-A670A15A2D7F}" type="presOf" srcId="{3A5BECAA-6642-40E0-A786-8DD47AC2CCBE}" destId="{AA5F258F-81BC-42B6-9F59-B6EF132712CE}" srcOrd="0" destOrd="0" presId="urn:microsoft.com/office/officeart/2005/8/layout/vList4"/>
    <dgm:cxn modelId="{4E21C744-F4EF-4F55-9DA4-CD257BAB7357}" type="presOf" srcId="{3A5BECAA-6642-40E0-A786-8DD47AC2CCBE}" destId="{BC36AA17-C1C9-43A5-81A0-455FC214E7CF}" srcOrd="1" destOrd="0" presId="urn:microsoft.com/office/officeart/2005/8/layout/vList4"/>
    <dgm:cxn modelId="{52AD3465-0F88-4A46-BA96-59E7F1A0371A}" srcId="{78CBE113-85D9-4C23-8100-560CA64B1D2A}" destId="{1A459AC7-003C-484D-B240-1EDB140E8557}" srcOrd="5" destOrd="0" parTransId="{E25DE939-10DC-4A0A-BB90-416EE7FA1480}" sibTransId="{60465475-7AFA-41E7-BFCB-D1F239C6A733}"/>
    <dgm:cxn modelId="{BF0D8F68-09D9-4CDE-B7BB-B6F32322C734}" srcId="{78CBE113-85D9-4C23-8100-560CA64B1D2A}" destId="{F16829E4-D473-4F7D-8E82-00AF3E9D3F08}" srcOrd="0" destOrd="0" parTransId="{A2346C7C-830D-4391-9F5F-E4C4B9D1886B}" sibTransId="{C890CDFA-8C2B-4157-B075-43DB3FE02B24}"/>
    <dgm:cxn modelId="{307DD26C-E35B-4D2E-B002-A938489D635C}" type="presOf" srcId="{378C80C9-8D36-4E9D-B2F2-A853F5470B3B}" destId="{496D2295-3F27-4E9F-9C80-8E5B649BFA85}" srcOrd="0" destOrd="0" presId="urn:microsoft.com/office/officeart/2005/8/layout/vList4"/>
    <dgm:cxn modelId="{739F1874-CDC1-4433-87BE-D59B15AF2CEB}" type="presOf" srcId="{378C80C9-8D36-4E9D-B2F2-A853F5470B3B}" destId="{EEBAF6EE-DF7C-4A31-8421-8868A2508DBE}" srcOrd="1" destOrd="0" presId="urn:microsoft.com/office/officeart/2005/8/layout/vList4"/>
    <dgm:cxn modelId="{F0DA5D80-7BB5-4F1A-83B7-72D4BFD4FC9F}" type="presOf" srcId="{114339EC-6097-42AF-AF47-364A78E70AFF}" destId="{A65F63B3-8A91-4C81-8E81-FAD283E31032}" srcOrd="1" destOrd="0" presId="urn:microsoft.com/office/officeart/2005/8/layout/vList4"/>
    <dgm:cxn modelId="{AB5AB384-4F4D-4F73-A098-E6CD98C100A8}" type="presOf" srcId="{114339EC-6097-42AF-AF47-364A78E70AFF}" destId="{C2186387-8F23-4DE5-B0F3-BD583728BE81}" srcOrd="0" destOrd="0" presId="urn:microsoft.com/office/officeart/2005/8/layout/vList4"/>
    <dgm:cxn modelId="{F3EB468F-6DF1-448E-8097-16BD67FE5C2D}" srcId="{78CBE113-85D9-4C23-8100-560CA64B1D2A}" destId="{B8D497A8-FEC7-4CFE-A3A8-D928302A628E}" srcOrd="2" destOrd="0" parTransId="{CF58AB7E-25F7-4CE7-A6F0-02A0C7BD272F}" sibTransId="{568A4A43-167F-4B88-BE16-B4EEA16433A6}"/>
    <dgm:cxn modelId="{D6876D95-6689-4B46-95AE-26DE81666B83}" type="presOf" srcId="{49F4E146-D2E1-4BAB-B1BC-3D8FEEDB9B2D}" destId="{4B10F4C4-2D95-4AA3-B508-FE83D53F65B9}" srcOrd="0" destOrd="0" presId="urn:microsoft.com/office/officeart/2005/8/layout/vList4"/>
    <dgm:cxn modelId="{93B99596-7D73-475A-B8F6-3E9AD2FFC8E3}" type="presOf" srcId="{F16829E4-D473-4F7D-8E82-00AF3E9D3F08}" destId="{806656F5-0BD5-4A68-8685-3D2D744FC5D5}" srcOrd="0" destOrd="0" presId="urn:microsoft.com/office/officeart/2005/8/layout/vList4"/>
    <dgm:cxn modelId="{07A1ED97-C079-4C2D-82BE-582166E974CA}" srcId="{78CBE113-85D9-4C23-8100-560CA64B1D2A}" destId="{49F4E146-D2E1-4BAB-B1BC-3D8FEEDB9B2D}" srcOrd="3" destOrd="0" parTransId="{9FB994E7-D629-45EB-956C-0AB61A10682F}" sibTransId="{23660BC8-9207-4D0A-9E30-1494A2C5D998}"/>
    <dgm:cxn modelId="{B3CC779B-0D26-4B60-85AB-13AC61EFD7BD}" type="presOf" srcId="{F16829E4-D473-4F7D-8E82-00AF3E9D3F08}" destId="{235BBF84-9ED9-415F-A0DB-FDE3D6E30568}" srcOrd="1" destOrd="0" presId="urn:microsoft.com/office/officeart/2005/8/layout/vList4"/>
    <dgm:cxn modelId="{FD92B29E-B848-4AFB-9070-16198EF5AF15}" type="presOf" srcId="{B8D497A8-FEC7-4CFE-A3A8-D928302A628E}" destId="{7E78FC29-B3F6-4B6F-A30A-89E38F96BC79}" srcOrd="1" destOrd="0" presId="urn:microsoft.com/office/officeart/2005/8/layout/vList4"/>
    <dgm:cxn modelId="{89C671BA-BA01-4B93-A6B1-AEEFA8B494BD}" type="presOf" srcId="{78CBE113-85D9-4C23-8100-560CA64B1D2A}" destId="{005AFDEC-6B15-4D54-BF7D-B5D3AD9628BA}" srcOrd="0" destOrd="0" presId="urn:microsoft.com/office/officeart/2005/8/layout/vList4"/>
    <dgm:cxn modelId="{0374DCD5-AEA6-45A3-AE9A-A79EBE75FA3F}" type="presOf" srcId="{1A459AC7-003C-484D-B240-1EDB140E8557}" destId="{93328EAF-B92F-417D-A0D0-A6F9CEF94CC1}" srcOrd="0" destOrd="0" presId="urn:microsoft.com/office/officeart/2005/8/layout/vList4"/>
    <dgm:cxn modelId="{9A4E00DD-41DB-4139-91BE-FC5056A6079D}" type="presOf" srcId="{B8D497A8-FEC7-4CFE-A3A8-D928302A628E}" destId="{8AC91ACA-5D23-46B5-9F56-DF72697AAA51}" srcOrd="0" destOrd="0" presId="urn:microsoft.com/office/officeart/2005/8/layout/vList4"/>
    <dgm:cxn modelId="{E3C2CEEB-6124-44B1-9FE8-6654317CFB3E}" srcId="{78CBE113-85D9-4C23-8100-560CA64B1D2A}" destId="{3A5BECAA-6642-40E0-A786-8DD47AC2CCBE}" srcOrd="1" destOrd="0" parTransId="{FCE8CF8D-DE8B-442A-9DDD-627E9AF7E872}" sibTransId="{E8B7CEFB-685B-4689-B90B-1881F9A4E5E9}"/>
    <dgm:cxn modelId="{4CD915F3-E10A-4634-AC28-87E8C91FF2F1}" srcId="{78CBE113-85D9-4C23-8100-560CA64B1D2A}" destId="{114339EC-6097-42AF-AF47-364A78E70AFF}" srcOrd="4" destOrd="0" parTransId="{A5B05B50-884B-49E3-AB94-798EB26E4126}" sibTransId="{30174624-A5F8-4606-B054-DDD541495667}"/>
    <dgm:cxn modelId="{4EA581FC-95A9-4BA4-9247-A48846F0BD83}" type="presOf" srcId="{1A459AC7-003C-484D-B240-1EDB140E8557}" destId="{E17AA7C9-B069-470A-A34C-B5523B6C23E3}" srcOrd="1" destOrd="0" presId="urn:microsoft.com/office/officeart/2005/8/layout/vList4"/>
    <dgm:cxn modelId="{4249307F-7250-4B43-82C7-228779C32753}" type="presParOf" srcId="{005AFDEC-6B15-4D54-BF7D-B5D3AD9628BA}" destId="{D950C55B-F588-4EEC-A9F5-BEE56B204DE7}" srcOrd="0" destOrd="0" presId="urn:microsoft.com/office/officeart/2005/8/layout/vList4"/>
    <dgm:cxn modelId="{33C857AC-2814-4965-BB46-717310EEE09E}" type="presParOf" srcId="{D950C55B-F588-4EEC-A9F5-BEE56B204DE7}" destId="{806656F5-0BD5-4A68-8685-3D2D744FC5D5}" srcOrd="0" destOrd="0" presId="urn:microsoft.com/office/officeart/2005/8/layout/vList4"/>
    <dgm:cxn modelId="{0C03949B-B327-4ADC-8AB8-DC14AD312E08}" type="presParOf" srcId="{D950C55B-F588-4EEC-A9F5-BEE56B204DE7}" destId="{99A6A14A-96F2-4607-9598-B10B6DF22D3A}" srcOrd="1" destOrd="0" presId="urn:microsoft.com/office/officeart/2005/8/layout/vList4"/>
    <dgm:cxn modelId="{7851F07F-E788-40B3-95A5-192C0DC82045}" type="presParOf" srcId="{D950C55B-F588-4EEC-A9F5-BEE56B204DE7}" destId="{235BBF84-9ED9-415F-A0DB-FDE3D6E30568}" srcOrd="2" destOrd="0" presId="urn:microsoft.com/office/officeart/2005/8/layout/vList4"/>
    <dgm:cxn modelId="{E260D99B-FF69-469D-BA45-01FA85B2052E}" type="presParOf" srcId="{005AFDEC-6B15-4D54-BF7D-B5D3AD9628BA}" destId="{DC754668-2C08-4E94-A4B4-5A4176B849A4}" srcOrd="1" destOrd="0" presId="urn:microsoft.com/office/officeart/2005/8/layout/vList4"/>
    <dgm:cxn modelId="{026BF87C-053E-4D1A-8420-A5744CDB2114}" type="presParOf" srcId="{005AFDEC-6B15-4D54-BF7D-B5D3AD9628BA}" destId="{E51C924E-0D4F-475B-A80E-EE86308CA1F0}" srcOrd="2" destOrd="0" presId="urn:microsoft.com/office/officeart/2005/8/layout/vList4"/>
    <dgm:cxn modelId="{0D8A255D-D48B-42E9-ADB4-A089DC4D1EE3}" type="presParOf" srcId="{E51C924E-0D4F-475B-A80E-EE86308CA1F0}" destId="{AA5F258F-81BC-42B6-9F59-B6EF132712CE}" srcOrd="0" destOrd="0" presId="urn:microsoft.com/office/officeart/2005/8/layout/vList4"/>
    <dgm:cxn modelId="{25197911-F8CF-4120-A866-ED2BB86C9A21}" type="presParOf" srcId="{E51C924E-0D4F-475B-A80E-EE86308CA1F0}" destId="{C86D29EF-B0C9-424D-8877-55DD0427266A}" srcOrd="1" destOrd="0" presId="urn:microsoft.com/office/officeart/2005/8/layout/vList4"/>
    <dgm:cxn modelId="{AF8F0E9E-EA65-4D15-BD18-318E5CC98C2F}" type="presParOf" srcId="{E51C924E-0D4F-475B-A80E-EE86308CA1F0}" destId="{BC36AA17-C1C9-43A5-81A0-455FC214E7CF}" srcOrd="2" destOrd="0" presId="urn:microsoft.com/office/officeart/2005/8/layout/vList4"/>
    <dgm:cxn modelId="{F1F09964-B8AF-492B-B5C9-2C5E76DF6493}" type="presParOf" srcId="{005AFDEC-6B15-4D54-BF7D-B5D3AD9628BA}" destId="{2729D935-A264-46FA-AABF-1816375B826F}" srcOrd="3" destOrd="0" presId="urn:microsoft.com/office/officeart/2005/8/layout/vList4"/>
    <dgm:cxn modelId="{E09AE645-51D2-4EEC-B573-DAE7CFC98FAE}" type="presParOf" srcId="{005AFDEC-6B15-4D54-BF7D-B5D3AD9628BA}" destId="{945DFA16-DC34-429E-B090-47D73B877230}" srcOrd="4" destOrd="0" presId="urn:microsoft.com/office/officeart/2005/8/layout/vList4"/>
    <dgm:cxn modelId="{BEF27AA5-EEF2-485B-BC04-635A66E36ADE}" type="presParOf" srcId="{945DFA16-DC34-429E-B090-47D73B877230}" destId="{8AC91ACA-5D23-46B5-9F56-DF72697AAA51}" srcOrd="0" destOrd="0" presId="urn:microsoft.com/office/officeart/2005/8/layout/vList4"/>
    <dgm:cxn modelId="{2ECF6659-C537-4B4F-BAD6-13AB8590EA20}" type="presParOf" srcId="{945DFA16-DC34-429E-B090-47D73B877230}" destId="{A2077B40-D51A-4E1F-A1B7-DA6D2122E275}" srcOrd="1" destOrd="0" presId="urn:microsoft.com/office/officeart/2005/8/layout/vList4"/>
    <dgm:cxn modelId="{8F64E7B8-D200-4F78-AC47-922B79C2FEB4}" type="presParOf" srcId="{945DFA16-DC34-429E-B090-47D73B877230}" destId="{7E78FC29-B3F6-4B6F-A30A-89E38F96BC79}" srcOrd="2" destOrd="0" presId="urn:microsoft.com/office/officeart/2005/8/layout/vList4"/>
    <dgm:cxn modelId="{096ECAA2-ECCA-42FA-86A5-935C26574933}" type="presParOf" srcId="{005AFDEC-6B15-4D54-BF7D-B5D3AD9628BA}" destId="{09151F13-0A0D-4335-B192-EBADB5C3CEB8}" srcOrd="5" destOrd="0" presId="urn:microsoft.com/office/officeart/2005/8/layout/vList4"/>
    <dgm:cxn modelId="{92B89D3A-30BD-4CA0-91C4-F5EC967D8C30}" type="presParOf" srcId="{005AFDEC-6B15-4D54-BF7D-B5D3AD9628BA}" destId="{7A5786D1-7580-4955-AC7A-8B4848D98941}" srcOrd="6" destOrd="0" presId="urn:microsoft.com/office/officeart/2005/8/layout/vList4"/>
    <dgm:cxn modelId="{3D2F89ED-4D6D-40DB-A75B-C1BF9B69CBC8}" type="presParOf" srcId="{7A5786D1-7580-4955-AC7A-8B4848D98941}" destId="{4B10F4C4-2D95-4AA3-B508-FE83D53F65B9}" srcOrd="0" destOrd="0" presId="urn:microsoft.com/office/officeart/2005/8/layout/vList4"/>
    <dgm:cxn modelId="{6B312473-D6EC-4F54-A892-B43219784968}" type="presParOf" srcId="{7A5786D1-7580-4955-AC7A-8B4848D98941}" destId="{EC325D7A-9159-44F8-B924-6F6E0921B4FE}" srcOrd="1" destOrd="0" presId="urn:microsoft.com/office/officeart/2005/8/layout/vList4"/>
    <dgm:cxn modelId="{78F729AC-C79F-4BA9-A1BF-A39EBEED1190}" type="presParOf" srcId="{7A5786D1-7580-4955-AC7A-8B4848D98941}" destId="{A55BF635-EFE4-48B4-8630-883D96F9C4BF}" srcOrd="2" destOrd="0" presId="urn:microsoft.com/office/officeart/2005/8/layout/vList4"/>
    <dgm:cxn modelId="{E9843FA7-3F06-4AFE-ACF3-B9AF1BC24C34}" type="presParOf" srcId="{005AFDEC-6B15-4D54-BF7D-B5D3AD9628BA}" destId="{8560414C-86A1-4FE4-8EB9-E08AECA91906}" srcOrd="7" destOrd="0" presId="urn:microsoft.com/office/officeart/2005/8/layout/vList4"/>
    <dgm:cxn modelId="{F74CA0B4-37CC-40F7-9D18-6247B16342FB}" type="presParOf" srcId="{005AFDEC-6B15-4D54-BF7D-B5D3AD9628BA}" destId="{EFBC3A86-77FB-4FFC-958C-8F3CC708B0AD}" srcOrd="8" destOrd="0" presId="urn:microsoft.com/office/officeart/2005/8/layout/vList4"/>
    <dgm:cxn modelId="{E94E11D8-5732-407F-900E-4BB102D97547}" type="presParOf" srcId="{EFBC3A86-77FB-4FFC-958C-8F3CC708B0AD}" destId="{C2186387-8F23-4DE5-B0F3-BD583728BE81}" srcOrd="0" destOrd="0" presId="urn:microsoft.com/office/officeart/2005/8/layout/vList4"/>
    <dgm:cxn modelId="{AE16E876-58B3-43EE-A87B-39848FE7EA74}" type="presParOf" srcId="{EFBC3A86-77FB-4FFC-958C-8F3CC708B0AD}" destId="{380D1170-9685-47C2-8266-19488FDBB0BB}" srcOrd="1" destOrd="0" presId="urn:microsoft.com/office/officeart/2005/8/layout/vList4"/>
    <dgm:cxn modelId="{AE574C75-51CB-4253-915A-439C949C347C}" type="presParOf" srcId="{EFBC3A86-77FB-4FFC-958C-8F3CC708B0AD}" destId="{A65F63B3-8A91-4C81-8E81-FAD283E31032}" srcOrd="2" destOrd="0" presId="urn:microsoft.com/office/officeart/2005/8/layout/vList4"/>
    <dgm:cxn modelId="{05A0927C-9333-4554-809F-1CA2ABD603B9}" type="presParOf" srcId="{005AFDEC-6B15-4D54-BF7D-B5D3AD9628BA}" destId="{05865FB0-3F4A-4997-B2A3-B14516CBC333}" srcOrd="9" destOrd="0" presId="urn:microsoft.com/office/officeart/2005/8/layout/vList4"/>
    <dgm:cxn modelId="{E675D04F-0486-4824-BB93-C32BB3E454AE}" type="presParOf" srcId="{005AFDEC-6B15-4D54-BF7D-B5D3AD9628BA}" destId="{ECB382C6-A84B-4F14-B293-2A4DBC172A40}" srcOrd="10" destOrd="0" presId="urn:microsoft.com/office/officeart/2005/8/layout/vList4"/>
    <dgm:cxn modelId="{28626F33-4B9F-49FC-9198-E9CB6C4A3AEA}" type="presParOf" srcId="{ECB382C6-A84B-4F14-B293-2A4DBC172A40}" destId="{93328EAF-B92F-417D-A0D0-A6F9CEF94CC1}" srcOrd="0" destOrd="0" presId="urn:microsoft.com/office/officeart/2005/8/layout/vList4"/>
    <dgm:cxn modelId="{1C42674E-1C57-4F7D-B89B-FD325C9BFBD3}" type="presParOf" srcId="{ECB382C6-A84B-4F14-B293-2A4DBC172A40}" destId="{1702C8A0-0BAA-49EF-B932-F4D59FD7EBCE}" srcOrd="1" destOrd="0" presId="urn:microsoft.com/office/officeart/2005/8/layout/vList4"/>
    <dgm:cxn modelId="{9C08844A-21BC-4661-ADCB-7ED87BFE1C81}" type="presParOf" srcId="{ECB382C6-A84B-4F14-B293-2A4DBC172A40}" destId="{E17AA7C9-B069-470A-A34C-B5523B6C23E3}" srcOrd="2" destOrd="0" presId="urn:microsoft.com/office/officeart/2005/8/layout/vList4"/>
    <dgm:cxn modelId="{80DAC2C1-B2EC-48F3-AC15-CC2AA8388BC2}" type="presParOf" srcId="{005AFDEC-6B15-4D54-BF7D-B5D3AD9628BA}" destId="{24EB5F5F-44AF-450D-9924-447BFC0F4A1B}" srcOrd="11" destOrd="0" presId="urn:microsoft.com/office/officeart/2005/8/layout/vList4"/>
    <dgm:cxn modelId="{A0AB8121-7016-4B66-9838-B5C9ABA6F3B1}" type="presParOf" srcId="{005AFDEC-6B15-4D54-BF7D-B5D3AD9628BA}" destId="{9FFCE963-97DA-4839-8258-4711B20A7F58}" srcOrd="12" destOrd="0" presId="urn:microsoft.com/office/officeart/2005/8/layout/vList4"/>
    <dgm:cxn modelId="{ADE9F50B-B575-4ACE-BFBD-5E1DAA608FEA}" type="presParOf" srcId="{9FFCE963-97DA-4839-8258-4711B20A7F58}" destId="{496D2295-3F27-4E9F-9C80-8E5B649BFA85}" srcOrd="0" destOrd="0" presId="urn:microsoft.com/office/officeart/2005/8/layout/vList4"/>
    <dgm:cxn modelId="{51CC76A7-4774-4626-BFD6-AC0681E9AFFC}" type="presParOf" srcId="{9FFCE963-97DA-4839-8258-4711B20A7F58}" destId="{26157C5C-0432-470E-A4B7-5A15DC4CF88E}" srcOrd="1" destOrd="0" presId="urn:microsoft.com/office/officeart/2005/8/layout/vList4"/>
    <dgm:cxn modelId="{57C24834-2FF7-443F-A265-EC3444F17EF4}" type="presParOf" srcId="{9FFCE963-97DA-4839-8258-4711B20A7F58}" destId="{EEBAF6EE-DF7C-4A31-8421-8868A2508D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i="1" dirty="0"/>
            <a:t> </a:t>
          </a:r>
        </a:p>
        <a:p>
          <a:pPr algn="just"/>
          <a:r>
            <a:rPr lang="ru-RU" sz="1600" i="1" dirty="0">
              <a:latin typeface="+mj-lt"/>
            </a:rPr>
            <a:t>Расходы на  уличное освещение, приобретение и замену уличных светильников, ламп  составили 4909,1 тысяч рублей;</a:t>
          </a:r>
        </a:p>
        <a:p>
          <a:pPr algn="just"/>
          <a:r>
            <a:rPr lang="ru-RU" sz="1600" i="1" dirty="0">
              <a:latin typeface="+mn-lt"/>
            </a:rPr>
            <a:t>Повышение уровня энергетической эффективности уличного освещения на территории Сосьвинского городского округа -</a:t>
          </a:r>
          <a:r>
            <a:rPr lang="en-US" sz="1600" i="1" dirty="0">
              <a:latin typeface="+mn-lt"/>
            </a:rPr>
            <a:t>19495</a:t>
          </a:r>
          <a:r>
            <a:rPr lang="ru-RU" sz="1600" i="1" dirty="0">
              <a:latin typeface="+mn-lt"/>
            </a:rPr>
            <a:t>,5 тысяч рублей</a:t>
          </a:r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0" i="1" dirty="0"/>
            <a:t>Благоустройство парка ул. Балдина,50 – 1036,0 тысяч рублей</a:t>
          </a:r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600" i="1" dirty="0"/>
        </a:p>
        <a:p>
          <a:pPr algn="just"/>
          <a:r>
            <a:rPr lang="ru-RU" sz="1600" i="1" dirty="0"/>
            <a:t>Прочие  мероприятия по благоустройству и  содержанию дворовых территорий -  </a:t>
          </a:r>
          <a:r>
            <a:rPr lang="en-US" sz="1600" i="1" dirty="0"/>
            <a:t>5964,1</a:t>
          </a:r>
          <a:r>
            <a:rPr lang="ru-RU" sz="1600" i="1" dirty="0"/>
            <a:t> тысяч рублей;</a:t>
          </a:r>
        </a:p>
        <a:p>
          <a:pPr algn="just"/>
          <a:r>
            <a:rPr lang="ru-RU" sz="1600" i="1" dirty="0"/>
            <a:t>приобретены  и поставлены  автомобиль для перевозки пищевых жидкостей (водовоз)  на сумму 2 220,7 тысяч рублей; экскаватор погрузчик  на сумму – 4395,5 тысяч рублей. </a:t>
          </a:r>
        </a:p>
        <a:p>
          <a:pPr algn="just"/>
          <a:endParaRPr lang="ru-RU" sz="1800" i="1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i="1" dirty="0"/>
            <a:t>Расходы на организацию и содержание мест захоронения составили 126,0 тысяч рублей, обрезка деревьев, скос травы -447,8 тысяч рублей, п</a:t>
          </a:r>
          <a:r>
            <a:rPr lang="ru-RU" sz="1600" i="1" dirty="0"/>
            <a:t>риобретение мусорных контейнеров </a:t>
          </a:r>
          <a:r>
            <a:rPr lang="ru-RU" sz="1600" dirty="0"/>
            <a:t>– 2077,6 тысяч рублей</a:t>
          </a:r>
          <a:endParaRPr lang="ru-RU" sz="1600" b="0" i="1" dirty="0"/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62C4D8BD-7C01-499F-80B9-172530F6C976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600" i="1" dirty="0">
              <a:solidFill>
                <a:schemeClr val="tx1"/>
              </a:solidFill>
            </a:rPr>
            <a:t>Комплексное благоустройство дворовых территорий – 635,9 тысяч рублей</a:t>
          </a:r>
        </a:p>
      </dgm:t>
    </dgm:pt>
    <dgm:pt modelId="{E8C50117-57A9-426E-8D60-F98B4DC6220E}" type="parTrans" cxnId="{AED40CEC-64B9-4ECA-B2A1-DAC0999DCC08}">
      <dgm:prSet/>
      <dgm:spPr/>
      <dgm:t>
        <a:bodyPr/>
        <a:lstStyle/>
        <a:p>
          <a:endParaRPr lang="ru-RU"/>
        </a:p>
      </dgm:t>
    </dgm:pt>
    <dgm:pt modelId="{5B33B070-59FE-488A-80FA-7F364DC9BDC5}" type="sibTrans" cxnId="{AED40CEC-64B9-4ECA-B2A1-DAC0999DCC08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5" custScaleY="242066" custLinFactNeighborX="1672" custLinFactNeighborY="-14293"/>
      <dgm:spPr/>
    </dgm:pt>
    <dgm:pt modelId="{7F3CDDCE-A36A-450D-9161-16EA0ECDAFCE}" type="pres">
      <dgm:prSet presAssocID="{17DE0BD9-CED1-4B8B-A765-FEFB03971C5F}" presName="img" presStyleLbl="fgImgPlace1" presStyleIdx="0" presStyleCnt="5" custScaleY="270021" custLinFactNeighborX="-3227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A71A6EB5-B229-481E-808C-0B9E5AF44B2C}" type="pres">
      <dgm:prSet presAssocID="{17DE0BD9-CED1-4B8B-A765-FEFB03971C5F}" presName="text" presStyleLbl="node1" presStyleIdx="0" presStyleCnt="5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5" custScaleY="151700" custLinFactNeighborY="-20943"/>
      <dgm:spPr/>
    </dgm:pt>
    <dgm:pt modelId="{FAE7C2F1-25ED-4E3B-9997-746B0F7B9B80}" type="pres">
      <dgm:prSet presAssocID="{4D3884AC-1142-419C-B444-8689260536D6}" presName="img" presStyleLbl="fgImgPlace1" presStyleIdx="1" presStyleCnt="5" custScaleY="121407" custLinFactNeighborX="-7408" custLinFactNeighborY="-2030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</dgm:pt>
    <dgm:pt modelId="{53942E44-AD72-49FF-8AC2-1F7849A75D3E}" type="pres">
      <dgm:prSet presAssocID="{4D3884AC-1142-419C-B444-8689260536D6}" presName="text" presStyleLbl="node1" presStyleIdx="1" presStyleCnt="5">
        <dgm:presLayoutVars>
          <dgm:bulletEnabled val="1"/>
        </dgm:presLayoutVars>
      </dgm:prSet>
      <dgm:spPr/>
    </dgm:pt>
    <dgm:pt modelId="{DE761FFE-3395-4B6B-8662-B32AF686B4A8}" type="pres">
      <dgm:prSet presAssocID="{648D9521-C4AB-48F5-9D4E-5416574B4436}" presName="spacer" presStyleCnt="0"/>
      <dgm:spPr/>
    </dgm:pt>
    <dgm:pt modelId="{3F15190E-9A28-4190-93F3-D6E98453829A}" type="pres">
      <dgm:prSet presAssocID="{62C4D8BD-7C01-499F-80B9-172530F6C976}" presName="comp" presStyleCnt="0"/>
      <dgm:spPr/>
    </dgm:pt>
    <dgm:pt modelId="{34830E66-0C47-4B92-912D-8B18C2CA6E08}" type="pres">
      <dgm:prSet presAssocID="{62C4D8BD-7C01-499F-80B9-172530F6C976}" presName="box" presStyleLbl="node1" presStyleIdx="2" presStyleCnt="5" custScaleY="150180" custLinFactNeighborX="167" custLinFactNeighborY="-19904"/>
      <dgm:spPr/>
    </dgm:pt>
    <dgm:pt modelId="{18E4F237-4853-402D-BCEA-00C1C6FF0710}" type="pres">
      <dgm:prSet presAssocID="{62C4D8BD-7C01-499F-80B9-172530F6C976}" presName="img" presStyleLbl="fgImgPlace1" presStyleIdx="2" presStyleCnt="5" custScaleY="137416" custLinFactNeighborX="-2387" custLinFactNeighborY="-18672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7BB3A411-9EC1-4551-BC3B-70D705087647}" type="pres">
      <dgm:prSet presAssocID="{62C4D8BD-7C01-499F-80B9-172530F6C976}" presName="text" presStyleLbl="node1" presStyleIdx="2" presStyleCnt="5">
        <dgm:presLayoutVars>
          <dgm:bulletEnabled val="1"/>
        </dgm:presLayoutVars>
      </dgm:prSet>
      <dgm:spPr/>
    </dgm:pt>
    <dgm:pt modelId="{C1149509-5A92-48B0-8861-FCB0F76C1513}" type="pres">
      <dgm:prSet presAssocID="{5B33B070-59FE-488A-80FA-7F364DC9BDC5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3" presStyleCnt="5" custScaleY="195998" custLinFactNeighborX="167" custLinFactNeighborY="-26522"/>
      <dgm:spPr/>
    </dgm:pt>
    <dgm:pt modelId="{8C403381-B91B-473A-A88B-FE355DA7E560}" type="pres">
      <dgm:prSet presAssocID="{07D1D2EA-BB66-4683-AF11-D3D2799F3E83}" presName="img" presStyleLbl="fgImgPlace1" presStyleIdx="3" presStyleCnt="5" custScaleY="238987" custLinFactNeighborX="-6570" custLinFactNeighborY="-20361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32B1BE6-0614-492B-9715-EB8B39A72026}" type="pres">
      <dgm:prSet presAssocID="{07D1D2EA-BB66-4683-AF11-D3D2799F3E83}" presName="text" presStyleLbl="node1" presStyleIdx="3" presStyleCnt="5">
        <dgm:presLayoutVars>
          <dgm:bulletEnabled val="1"/>
        </dgm:presLayoutVars>
      </dgm:prSet>
      <dgm:spPr/>
    </dgm:pt>
    <dgm:pt modelId="{55CF715F-12B1-4840-B7DE-1588682B9228}" type="pres">
      <dgm:prSet presAssocID="{D2B4A471-BF8A-4EDB-8F56-0675FAEEA6BF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4" presStyleCnt="5" custScaleY="261604" custLinFactNeighborX="167" custLinFactNeighborY="-1702"/>
      <dgm:spPr/>
    </dgm:pt>
    <dgm:pt modelId="{A7BECF33-9903-4E9C-8A9C-D6A62C80C47F}" type="pres">
      <dgm:prSet presAssocID="{BF4DE1F8-E393-46A5-84C7-0751A013E89A}" presName="img" presStyleLbl="fgImgPlace1" presStyleIdx="4" presStyleCnt="5" custScaleX="104239" custScaleY="236623" custLinFactNeighborX="-8555" custLinFactNeighborY="396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8E10F517-0E19-43E5-9B84-F01CB6E85308}" type="pres">
      <dgm:prSet presAssocID="{BF4DE1F8-E393-46A5-84C7-0751A013E89A}" presName="text" presStyleLbl="node1" presStyleIdx="4" presStyleCnt="5">
        <dgm:presLayoutVars>
          <dgm:bulletEnabled val="1"/>
        </dgm:presLayoutVars>
      </dgm:prSet>
      <dgm:spPr/>
    </dgm:pt>
  </dgm:ptLst>
  <dgm:cxnLst>
    <dgm:cxn modelId="{28358C07-E482-4052-AB85-EBBE3FFC0785}" type="presOf" srcId="{78CBE113-85D9-4C23-8100-560CA64B1D2A}" destId="{005AFDEC-6B15-4D54-BF7D-B5D3AD9628BA}" srcOrd="0" destOrd="0" presId="urn:microsoft.com/office/officeart/2005/8/layout/vList4"/>
    <dgm:cxn modelId="{68C0E907-499A-4BBF-A5E2-1584340AA6D7}" type="presOf" srcId="{62C4D8BD-7C01-499F-80B9-172530F6C976}" destId="{7BB3A411-9EC1-4551-BC3B-70D705087647}" srcOrd="1" destOrd="0" presId="urn:microsoft.com/office/officeart/2005/8/layout/vList4"/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28220D7D-85C5-4C3C-9917-FF2083E5DE4D}" type="presOf" srcId="{4D3884AC-1142-419C-B444-8689260536D6}" destId="{E683F002-88E7-41F2-BBD7-E3B851FCF30C}" srcOrd="0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4" destOrd="0" parTransId="{73ED0ED9-009F-461E-A4F8-7D559A00435F}" sibTransId="{9420F89E-71FA-46DF-9919-D606E039B105}"/>
    <dgm:cxn modelId="{AA244CA5-BD53-46C7-8EF8-341AC2B91CED}" type="presOf" srcId="{07D1D2EA-BB66-4683-AF11-D3D2799F3E83}" destId="{732B1BE6-0614-492B-9715-EB8B39A72026}" srcOrd="1" destOrd="0" presId="urn:microsoft.com/office/officeart/2005/8/layout/vList4"/>
    <dgm:cxn modelId="{0CD55BBF-5F29-42F0-949B-98E3F667CF8E}" type="presOf" srcId="{17DE0BD9-CED1-4B8B-A765-FEFB03971C5F}" destId="{2C6B1532-3E1D-4153-81B1-1E424D9A4340}" srcOrd="0" destOrd="0" presId="urn:microsoft.com/office/officeart/2005/8/layout/vList4"/>
    <dgm:cxn modelId="{1CBC96DD-318F-471F-B31B-2D9D782C8FEA}" type="presOf" srcId="{BF4DE1F8-E393-46A5-84C7-0751A013E89A}" destId="{8E10F517-0E19-43E5-9B84-F01CB6E85308}" srcOrd="1" destOrd="0" presId="urn:microsoft.com/office/officeart/2005/8/layout/vList4"/>
    <dgm:cxn modelId="{95245DE1-804C-4AC8-A759-D9D214E68134}" type="presOf" srcId="{17DE0BD9-CED1-4B8B-A765-FEFB03971C5F}" destId="{A71A6EB5-B229-481E-808C-0B9E5AF44B2C}" srcOrd="1" destOrd="0" presId="urn:microsoft.com/office/officeart/2005/8/layout/vList4"/>
    <dgm:cxn modelId="{4FA047EA-EDEB-4391-A97C-EDE16D93491F}" type="presOf" srcId="{BF4DE1F8-E393-46A5-84C7-0751A013E89A}" destId="{9F680188-F82A-452C-B788-0205FF94DFED}" srcOrd="0" destOrd="0" presId="urn:microsoft.com/office/officeart/2005/8/layout/vList4"/>
    <dgm:cxn modelId="{726768EB-3A92-4F80-83A3-C476AA5DBD26}" type="presOf" srcId="{62C4D8BD-7C01-499F-80B9-172530F6C976}" destId="{34830E66-0C47-4B92-912D-8B18C2CA6E08}" srcOrd="0" destOrd="0" presId="urn:microsoft.com/office/officeart/2005/8/layout/vList4"/>
    <dgm:cxn modelId="{AED40CEC-64B9-4ECA-B2A1-DAC0999DCC08}" srcId="{78CBE113-85D9-4C23-8100-560CA64B1D2A}" destId="{62C4D8BD-7C01-499F-80B9-172530F6C976}" srcOrd="2" destOrd="0" parTransId="{E8C50117-57A9-426E-8D60-F98B4DC6220E}" sibTransId="{5B33B070-59FE-488A-80FA-7F364DC9BDC5}"/>
    <dgm:cxn modelId="{067EE8EC-CEB9-4C62-ADB1-D660E9FD673C}" type="presOf" srcId="{07D1D2EA-BB66-4683-AF11-D3D2799F3E83}" destId="{24CA2AB0-0B83-48C6-8A80-0A4F49AB0483}" srcOrd="0" destOrd="0" presId="urn:microsoft.com/office/officeart/2005/8/layout/vList4"/>
    <dgm:cxn modelId="{05D91EF1-7A21-44B6-ADC4-0D28FAC7F26F}" type="presOf" srcId="{4D3884AC-1142-419C-B444-8689260536D6}" destId="{53942E44-AD72-49FF-8AC2-1F7849A75D3E}" srcOrd="1" destOrd="0" presId="urn:microsoft.com/office/officeart/2005/8/layout/vList4"/>
    <dgm:cxn modelId="{A56CC5FB-9E67-41B8-B3BD-E0F904BB37D9}" srcId="{78CBE113-85D9-4C23-8100-560CA64B1D2A}" destId="{07D1D2EA-BB66-4683-AF11-D3D2799F3E83}" srcOrd="3" destOrd="0" parTransId="{28BC35EF-D273-4ADA-A1DB-581C1E9A7778}" sibTransId="{D2B4A471-BF8A-4EDB-8F56-0675FAEEA6BF}"/>
    <dgm:cxn modelId="{49CABC35-D64D-4F47-B593-6CF3F7E62065}" type="presParOf" srcId="{005AFDEC-6B15-4D54-BF7D-B5D3AD9628BA}" destId="{50B2F8D0-BE5A-426A-AD12-F8661D025B00}" srcOrd="0" destOrd="0" presId="urn:microsoft.com/office/officeart/2005/8/layout/vList4"/>
    <dgm:cxn modelId="{CB76834A-1DB6-4BB7-B358-D20D00D192EB}" type="presParOf" srcId="{50B2F8D0-BE5A-426A-AD12-F8661D025B00}" destId="{2C6B1532-3E1D-4153-81B1-1E424D9A4340}" srcOrd="0" destOrd="0" presId="urn:microsoft.com/office/officeart/2005/8/layout/vList4"/>
    <dgm:cxn modelId="{839B77E0-6616-43C8-8BEE-4D86D5C56F4A}" type="presParOf" srcId="{50B2F8D0-BE5A-426A-AD12-F8661D025B00}" destId="{7F3CDDCE-A36A-450D-9161-16EA0ECDAFCE}" srcOrd="1" destOrd="0" presId="urn:microsoft.com/office/officeart/2005/8/layout/vList4"/>
    <dgm:cxn modelId="{44672379-D9C5-4178-84E5-A3EB68076B6A}" type="presParOf" srcId="{50B2F8D0-BE5A-426A-AD12-F8661D025B00}" destId="{A71A6EB5-B229-481E-808C-0B9E5AF44B2C}" srcOrd="2" destOrd="0" presId="urn:microsoft.com/office/officeart/2005/8/layout/vList4"/>
    <dgm:cxn modelId="{8EDB3B8A-FF30-4383-AAC9-A7A2C69D6DCD}" type="presParOf" srcId="{005AFDEC-6B15-4D54-BF7D-B5D3AD9628BA}" destId="{3E414653-A908-471E-8333-033AC2119500}" srcOrd="1" destOrd="0" presId="urn:microsoft.com/office/officeart/2005/8/layout/vList4"/>
    <dgm:cxn modelId="{86B6D01D-89BC-4FFE-AB7C-878BFF17A9E3}" type="presParOf" srcId="{005AFDEC-6B15-4D54-BF7D-B5D3AD9628BA}" destId="{ED86A20B-B8A5-42C2-87E5-7417ECE7272A}" srcOrd="2" destOrd="0" presId="urn:microsoft.com/office/officeart/2005/8/layout/vList4"/>
    <dgm:cxn modelId="{23D0BC1E-D511-4A28-86D0-557295E7954E}" type="presParOf" srcId="{ED86A20B-B8A5-42C2-87E5-7417ECE7272A}" destId="{E683F002-88E7-41F2-BBD7-E3B851FCF30C}" srcOrd="0" destOrd="0" presId="urn:microsoft.com/office/officeart/2005/8/layout/vList4"/>
    <dgm:cxn modelId="{7D18FF4B-1BCD-4CD8-AE7B-F857B896C1DC}" type="presParOf" srcId="{ED86A20B-B8A5-42C2-87E5-7417ECE7272A}" destId="{FAE7C2F1-25ED-4E3B-9997-746B0F7B9B80}" srcOrd="1" destOrd="0" presId="urn:microsoft.com/office/officeart/2005/8/layout/vList4"/>
    <dgm:cxn modelId="{153D570E-2508-4871-BCEA-323382612D73}" type="presParOf" srcId="{ED86A20B-B8A5-42C2-87E5-7417ECE7272A}" destId="{53942E44-AD72-49FF-8AC2-1F7849A75D3E}" srcOrd="2" destOrd="0" presId="urn:microsoft.com/office/officeart/2005/8/layout/vList4"/>
    <dgm:cxn modelId="{F7B41CE1-6D75-4AD0-9523-40D4F938E6CF}" type="presParOf" srcId="{005AFDEC-6B15-4D54-BF7D-B5D3AD9628BA}" destId="{DE761FFE-3395-4B6B-8662-B32AF686B4A8}" srcOrd="3" destOrd="0" presId="urn:microsoft.com/office/officeart/2005/8/layout/vList4"/>
    <dgm:cxn modelId="{79B4A1EE-C046-4ECA-ADAF-B896A10E4774}" type="presParOf" srcId="{005AFDEC-6B15-4D54-BF7D-B5D3AD9628BA}" destId="{3F15190E-9A28-4190-93F3-D6E98453829A}" srcOrd="4" destOrd="0" presId="urn:microsoft.com/office/officeart/2005/8/layout/vList4"/>
    <dgm:cxn modelId="{19528AA5-A1A0-47FC-B9BE-FD26988CD11F}" type="presParOf" srcId="{3F15190E-9A28-4190-93F3-D6E98453829A}" destId="{34830E66-0C47-4B92-912D-8B18C2CA6E08}" srcOrd="0" destOrd="0" presId="urn:microsoft.com/office/officeart/2005/8/layout/vList4"/>
    <dgm:cxn modelId="{2713A329-E177-4E5E-96A7-2E676C1204C5}" type="presParOf" srcId="{3F15190E-9A28-4190-93F3-D6E98453829A}" destId="{18E4F237-4853-402D-BCEA-00C1C6FF0710}" srcOrd="1" destOrd="0" presId="urn:microsoft.com/office/officeart/2005/8/layout/vList4"/>
    <dgm:cxn modelId="{3FB8790C-DFF3-4A87-B099-8DB32C9B3FD7}" type="presParOf" srcId="{3F15190E-9A28-4190-93F3-D6E98453829A}" destId="{7BB3A411-9EC1-4551-BC3B-70D705087647}" srcOrd="2" destOrd="0" presId="urn:microsoft.com/office/officeart/2005/8/layout/vList4"/>
    <dgm:cxn modelId="{7E137F5F-273B-4306-B187-8F575A2638C7}" type="presParOf" srcId="{005AFDEC-6B15-4D54-BF7D-B5D3AD9628BA}" destId="{C1149509-5A92-48B0-8861-FCB0F76C1513}" srcOrd="5" destOrd="0" presId="urn:microsoft.com/office/officeart/2005/8/layout/vList4"/>
    <dgm:cxn modelId="{0C7622A3-3750-4783-A2D0-54AE9710AAD6}" type="presParOf" srcId="{005AFDEC-6B15-4D54-BF7D-B5D3AD9628BA}" destId="{1F39847A-099E-4BED-982B-314C48A56F5A}" srcOrd="6" destOrd="0" presId="urn:microsoft.com/office/officeart/2005/8/layout/vList4"/>
    <dgm:cxn modelId="{926F8821-4F4C-4324-BB8C-953FBF321CE9}" type="presParOf" srcId="{1F39847A-099E-4BED-982B-314C48A56F5A}" destId="{24CA2AB0-0B83-48C6-8A80-0A4F49AB0483}" srcOrd="0" destOrd="0" presId="urn:microsoft.com/office/officeart/2005/8/layout/vList4"/>
    <dgm:cxn modelId="{1B464F97-D8CE-44AC-A4A5-FDB144C4EBDF}" type="presParOf" srcId="{1F39847A-099E-4BED-982B-314C48A56F5A}" destId="{8C403381-B91B-473A-A88B-FE355DA7E560}" srcOrd="1" destOrd="0" presId="urn:microsoft.com/office/officeart/2005/8/layout/vList4"/>
    <dgm:cxn modelId="{4BFCF548-9AEE-4777-8BA3-7209CD7AF215}" type="presParOf" srcId="{1F39847A-099E-4BED-982B-314C48A56F5A}" destId="{732B1BE6-0614-492B-9715-EB8B39A72026}" srcOrd="2" destOrd="0" presId="urn:microsoft.com/office/officeart/2005/8/layout/vList4"/>
    <dgm:cxn modelId="{28705F3C-8A31-42DA-833C-49262AABFCDB}" type="presParOf" srcId="{005AFDEC-6B15-4D54-BF7D-B5D3AD9628BA}" destId="{55CF715F-12B1-4840-B7DE-1588682B9228}" srcOrd="7" destOrd="0" presId="urn:microsoft.com/office/officeart/2005/8/layout/vList4"/>
    <dgm:cxn modelId="{9E91208A-377B-4518-915B-1C5C86FFF93F}" type="presParOf" srcId="{005AFDEC-6B15-4D54-BF7D-B5D3AD9628BA}" destId="{52E8A37C-1236-4A29-BBCD-ED5CE287E796}" srcOrd="8" destOrd="0" presId="urn:microsoft.com/office/officeart/2005/8/layout/vList4"/>
    <dgm:cxn modelId="{FEB1AEA1-4D01-4317-BA71-D1E9370B1599}" type="presParOf" srcId="{52E8A37C-1236-4A29-BBCD-ED5CE287E796}" destId="{9F680188-F82A-452C-B788-0205FF94DFED}" srcOrd="0" destOrd="0" presId="urn:microsoft.com/office/officeart/2005/8/layout/vList4"/>
    <dgm:cxn modelId="{2A7A12E3-FBFF-4A97-9F0E-DAC4119402B8}" type="presParOf" srcId="{52E8A37C-1236-4A29-BBCD-ED5CE287E796}" destId="{A7BECF33-9903-4E9C-8A9C-D6A62C80C47F}" srcOrd="1" destOrd="0" presId="urn:microsoft.com/office/officeart/2005/8/layout/vList4"/>
    <dgm:cxn modelId="{9DDA3827-59A2-4ADC-97A8-1C0700278CF8}" type="presParOf" srcId="{52E8A37C-1236-4A29-BBCD-ED5CE287E796}" destId="{8E10F517-0E19-43E5-9B84-F01CB6E85308}" srcOrd="2" destOrd="0" presId="urn:microsoft.com/office/officeart/2005/8/layout/vList4"/>
  </dgm:cxnLst>
  <dgm:bg>
    <a:blipFill>
      <a:blip xmlns:r="http://schemas.openxmlformats.org/officeDocument/2006/relationships" r:embed="rId6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F76E0B-4605-431D-9B7F-46CD5C1A2AD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FE029-F3F9-4B9B-82BD-5FF267367B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endParaRPr lang="ru-RU" sz="1800" dirty="0"/>
        </a:p>
        <a:p>
          <a:endParaRPr lang="ru-RU" sz="1800" dirty="0"/>
        </a:p>
        <a:p>
          <a:endParaRPr lang="ru-RU" sz="1400" b="1" dirty="0"/>
        </a:p>
        <a:p>
          <a:r>
            <a:rPr lang="ru-RU" sz="1400" b="1" dirty="0"/>
            <a:t>Дошкольное </a:t>
          </a:r>
        </a:p>
        <a:p>
          <a:r>
            <a:rPr lang="ru-RU" sz="1400" b="1" dirty="0"/>
            <a:t>образование</a:t>
          </a:r>
        </a:p>
        <a:p>
          <a:r>
            <a:rPr lang="ru-RU" sz="1400" b="1" dirty="0"/>
            <a:t>25,1%</a:t>
          </a:r>
        </a:p>
        <a:p>
          <a:endParaRPr lang="ru-RU" sz="1800" dirty="0"/>
        </a:p>
      </dgm:t>
    </dgm:pt>
    <dgm:pt modelId="{7E180444-5F86-4767-A8E6-D00F421DCE4C}" type="parTrans" cxnId="{B7A5F673-3A2B-4B06-A2D4-DDD9E0522D6E}">
      <dgm:prSet/>
      <dgm:spPr/>
      <dgm:t>
        <a:bodyPr/>
        <a:lstStyle/>
        <a:p>
          <a:endParaRPr lang="ru-RU"/>
        </a:p>
      </dgm:t>
    </dgm:pt>
    <dgm:pt modelId="{63BA00C9-8419-4EAE-97EA-DB583B85EB67}" type="sibTrans" cxnId="{B7A5F673-3A2B-4B06-A2D4-DDD9E0522D6E}">
      <dgm:prSet/>
      <dgm:spPr/>
      <dgm:t>
        <a:bodyPr/>
        <a:lstStyle/>
        <a:p>
          <a:endParaRPr lang="ru-RU"/>
        </a:p>
      </dgm:t>
    </dgm:pt>
    <dgm:pt modelId="{9C0E7645-2CD7-4498-B21C-636DEEB9640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  <a:p>
          <a:endParaRPr lang="ru-RU" sz="1800" dirty="0"/>
        </a:p>
        <a:p>
          <a:endParaRPr lang="ru-RU" sz="1800" dirty="0"/>
        </a:p>
        <a:p>
          <a:endParaRPr lang="ru-RU" sz="2000" b="1" dirty="0"/>
        </a:p>
        <a:p>
          <a:r>
            <a:rPr lang="ru-RU" sz="1400" b="1" dirty="0"/>
            <a:t>Общее образование</a:t>
          </a:r>
        </a:p>
        <a:p>
          <a:r>
            <a:rPr lang="ru-RU" sz="1400" b="1" dirty="0"/>
            <a:t>56,0%</a:t>
          </a:r>
        </a:p>
        <a:p>
          <a:endParaRPr lang="ru-RU" sz="1800" dirty="0"/>
        </a:p>
        <a:p>
          <a:endParaRPr lang="ru-RU" sz="1800" dirty="0"/>
        </a:p>
      </dgm:t>
    </dgm:pt>
    <dgm:pt modelId="{216E7E62-1934-4ECF-B66D-DAFA7FB0CB39}" type="parTrans" cxnId="{9749FA28-E31C-4D0B-95F7-00EE2FF496FE}">
      <dgm:prSet/>
      <dgm:spPr/>
      <dgm:t>
        <a:bodyPr/>
        <a:lstStyle/>
        <a:p>
          <a:endParaRPr lang="ru-RU"/>
        </a:p>
      </dgm:t>
    </dgm:pt>
    <dgm:pt modelId="{3A57E3FB-525A-4C64-95A2-48B5F6235335}" type="sibTrans" cxnId="{9749FA28-E31C-4D0B-95F7-00EE2FF496FE}">
      <dgm:prSet/>
      <dgm:spPr/>
      <dgm:t>
        <a:bodyPr/>
        <a:lstStyle/>
        <a:p>
          <a:endParaRPr lang="ru-RU"/>
        </a:p>
      </dgm:t>
    </dgm:pt>
    <dgm:pt modelId="{08A59C7A-1754-473D-B3C5-46203CD2EB5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endParaRPr lang="ru-RU" sz="2000" dirty="0"/>
        </a:p>
        <a:p>
          <a:endParaRPr lang="ru-RU" sz="2000" dirty="0"/>
        </a:p>
        <a:p>
          <a:endParaRPr lang="ru-RU" sz="1600" dirty="0"/>
        </a:p>
        <a:p>
          <a:r>
            <a:rPr lang="ru-RU" sz="1400" b="1" dirty="0"/>
            <a:t>Молодежная политика и оздоровление детей – 2,0 %</a:t>
          </a:r>
        </a:p>
        <a:p>
          <a:endParaRPr lang="ru-RU" sz="2000" dirty="0"/>
        </a:p>
      </dgm:t>
    </dgm:pt>
    <dgm:pt modelId="{CCACAD29-F0D6-4EC6-9A4C-FEA212E561D3}" type="parTrans" cxnId="{C6E28C74-832A-4C84-98C5-49A07E5F5000}">
      <dgm:prSet/>
      <dgm:spPr/>
      <dgm:t>
        <a:bodyPr/>
        <a:lstStyle/>
        <a:p>
          <a:endParaRPr lang="ru-RU"/>
        </a:p>
      </dgm:t>
    </dgm:pt>
    <dgm:pt modelId="{1FB05AF7-8771-4AFE-9780-EBA2E0018482}" type="sibTrans" cxnId="{C6E28C74-832A-4C84-98C5-49A07E5F5000}">
      <dgm:prSet/>
      <dgm:spPr/>
      <dgm:t>
        <a:bodyPr/>
        <a:lstStyle/>
        <a:p>
          <a:endParaRPr lang="ru-RU"/>
        </a:p>
      </dgm:t>
    </dgm:pt>
    <dgm:pt modelId="{0B920923-CDD0-448B-BA15-63245018FF0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b="1" dirty="0">
            <a:solidFill>
              <a:srgbClr val="002060"/>
            </a:solidFill>
          </a:endParaRPr>
        </a:p>
        <a:p>
          <a:endParaRPr lang="ru-RU" sz="2000" b="1" dirty="0">
            <a:solidFill>
              <a:srgbClr val="002060"/>
            </a:solidFill>
          </a:endParaRPr>
        </a:p>
        <a:p>
          <a:endParaRPr lang="ru-RU" sz="2000" b="1" dirty="0">
            <a:solidFill>
              <a:srgbClr val="002060"/>
            </a:solidFill>
          </a:endParaRPr>
        </a:p>
        <a:p>
          <a:r>
            <a:rPr lang="ru-RU" sz="1400" b="1" dirty="0">
              <a:solidFill>
                <a:schemeClr val="tx1"/>
              </a:solidFill>
            </a:rPr>
            <a:t>Другие вопросы в области   образования </a:t>
          </a:r>
        </a:p>
        <a:p>
          <a:r>
            <a:rPr lang="ru-RU" sz="1400" b="1" dirty="0">
              <a:solidFill>
                <a:schemeClr val="tx1"/>
              </a:solidFill>
            </a:rPr>
            <a:t>2,1 %</a:t>
          </a:r>
        </a:p>
      </dgm:t>
    </dgm:pt>
    <dgm:pt modelId="{9F62E8B8-262A-4ADB-A169-1E688DCB8D7E}" type="parTrans" cxnId="{106B231E-7C08-4D30-A77C-EDBC9B74D6CC}">
      <dgm:prSet/>
      <dgm:spPr/>
      <dgm:t>
        <a:bodyPr/>
        <a:lstStyle/>
        <a:p>
          <a:endParaRPr lang="ru-RU"/>
        </a:p>
      </dgm:t>
    </dgm:pt>
    <dgm:pt modelId="{B70B1FF6-EF38-4D76-A816-D275EE3C58D1}" type="sibTrans" cxnId="{106B231E-7C08-4D30-A77C-EDBC9B74D6CC}">
      <dgm:prSet/>
      <dgm:spPr/>
      <dgm:t>
        <a:bodyPr/>
        <a:lstStyle/>
        <a:p>
          <a:endParaRPr lang="ru-RU"/>
        </a:p>
      </dgm:t>
    </dgm:pt>
    <dgm:pt modelId="{6D056BC1-B26D-481B-8A43-D1126EA4860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Дополнительное образование детей</a:t>
          </a:r>
        </a:p>
        <a:p>
          <a:endParaRPr lang="ru-RU" sz="1400" b="1" dirty="0">
            <a:solidFill>
              <a:schemeClr val="tx1"/>
            </a:solidFill>
          </a:endParaRPr>
        </a:p>
        <a:p>
          <a:r>
            <a:rPr lang="ru-RU" sz="1400" b="1" dirty="0">
              <a:solidFill>
                <a:schemeClr val="tx1"/>
              </a:solidFill>
            </a:rPr>
            <a:t>14,8 %</a:t>
          </a:r>
        </a:p>
      </dgm:t>
    </dgm:pt>
    <dgm:pt modelId="{667B9381-6398-411D-AA04-361B1AE0CA69}" type="parTrans" cxnId="{2A42BB1D-21FD-4616-B1BB-88E39FE9B4CC}">
      <dgm:prSet/>
      <dgm:spPr/>
      <dgm:t>
        <a:bodyPr/>
        <a:lstStyle/>
        <a:p>
          <a:endParaRPr lang="ru-RU"/>
        </a:p>
      </dgm:t>
    </dgm:pt>
    <dgm:pt modelId="{EAFEEB78-2D54-47CE-BED7-E8DE7445553C}" type="sibTrans" cxnId="{2A42BB1D-21FD-4616-B1BB-88E39FE9B4CC}">
      <dgm:prSet/>
      <dgm:spPr/>
      <dgm:t>
        <a:bodyPr/>
        <a:lstStyle/>
        <a:p>
          <a:endParaRPr lang="ru-RU"/>
        </a:p>
      </dgm:t>
    </dgm:pt>
    <dgm:pt modelId="{2AD8C573-BA53-4FE5-AB90-3F1965A61E13}" type="pres">
      <dgm:prSet presAssocID="{10F76E0B-4605-431D-9B7F-46CD5C1A2AD1}" presName="Name0" presStyleCnt="0">
        <dgm:presLayoutVars>
          <dgm:dir/>
          <dgm:resizeHandles val="exact"/>
        </dgm:presLayoutVars>
      </dgm:prSet>
      <dgm:spPr/>
    </dgm:pt>
    <dgm:pt modelId="{770E5F77-11DF-46A0-840F-4C6CA9726928}" type="pres">
      <dgm:prSet presAssocID="{10F76E0B-4605-431D-9B7F-46CD5C1A2AD1}" presName="fgShape" presStyleLbl="fgShp" presStyleIdx="0" presStyleCnt="1" custLinFactNeighborX="337" custLinFactNeighborY="31482"/>
      <dgm:spPr>
        <a:scene3d>
          <a:camera prst="orthographicFront"/>
          <a:lightRig rig="threePt" dir="t"/>
        </a:scene3d>
        <a:sp3d>
          <a:bevelT/>
        </a:sp3d>
      </dgm:spPr>
    </dgm:pt>
    <dgm:pt modelId="{BD4AF0B4-2724-4281-B869-1D91473071BD}" type="pres">
      <dgm:prSet presAssocID="{10F76E0B-4605-431D-9B7F-46CD5C1A2AD1}" presName="linComp" presStyleCnt="0"/>
      <dgm:spPr/>
    </dgm:pt>
    <dgm:pt modelId="{FC30FDD3-563E-4D5E-B3AA-4A4FAED8218B}" type="pres">
      <dgm:prSet presAssocID="{8CFFE029-F3F9-4B9B-82BD-5FF267367B72}" presName="compNode" presStyleCnt="0"/>
      <dgm:spPr/>
    </dgm:pt>
    <dgm:pt modelId="{FCE68306-BFE6-4860-AEE5-0E4C1B18EA1F}" type="pres">
      <dgm:prSet presAssocID="{8CFFE029-F3F9-4B9B-82BD-5FF267367B72}" presName="bkgdShape" presStyleLbl="node1" presStyleIdx="0" presStyleCnt="5" custScaleX="478656" custLinFactNeighborX="-40388"/>
      <dgm:spPr/>
    </dgm:pt>
    <dgm:pt modelId="{6A55F3BD-DA5C-4C2A-A458-6CB7BE022EE4}" type="pres">
      <dgm:prSet presAssocID="{8CFFE029-F3F9-4B9B-82BD-5FF267367B72}" presName="nodeTx" presStyleLbl="node1" presStyleIdx="0" presStyleCnt="5">
        <dgm:presLayoutVars>
          <dgm:bulletEnabled val="1"/>
        </dgm:presLayoutVars>
      </dgm:prSet>
      <dgm:spPr/>
    </dgm:pt>
    <dgm:pt modelId="{4DF797D7-2FBF-4F46-AB40-CDAFBB3319E9}" type="pres">
      <dgm:prSet presAssocID="{8CFFE029-F3F9-4B9B-82BD-5FF267367B72}" presName="invisiNode" presStyleLbl="node1" presStyleIdx="0" presStyleCnt="5"/>
      <dgm:spPr/>
    </dgm:pt>
    <dgm:pt modelId="{D437D95F-0A4A-4664-A98B-3AE3AF1DEF66}" type="pres">
      <dgm:prSet presAssocID="{8CFFE029-F3F9-4B9B-82BD-5FF267367B72}" presName="imagNode" presStyleLbl="fgImgPlace1" presStyleIdx="0" presStyleCnt="5" custScaleX="411885" custScaleY="125347" custLinFactNeighborX="17077" custLinFactNeighborY="-5345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  <dgm:pt modelId="{23130B02-EA17-45DE-BE2F-A927B97F2189}" type="pres">
      <dgm:prSet presAssocID="{63BA00C9-8419-4EAE-97EA-DB583B85EB67}" presName="sibTrans" presStyleLbl="sibTrans2D1" presStyleIdx="0" presStyleCnt="0"/>
      <dgm:spPr/>
    </dgm:pt>
    <dgm:pt modelId="{725226F8-CC6F-4AD0-8C6E-C5040D9A6060}" type="pres">
      <dgm:prSet presAssocID="{9C0E7645-2CD7-4498-B21C-636DEEB96408}" presName="compNode" presStyleCnt="0"/>
      <dgm:spPr/>
    </dgm:pt>
    <dgm:pt modelId="{A7D7ED3D-B89D-446E-9D53-5887580BBB16}" type="pres">
      <dgm:prSet presAssocID="{9C0E7645-2CD7-4498-B21C-636DEEB96408}" presName="bkgdShape" presStyleLbl="node1" presStyleIdx="1" presStyleCnt="5" custScaleX="365250" custLinFactNeighborX="9351" custLinFactNeighborY="1389"/>
      <dgm:spPr/>
    </dgm:pt>
    <dgm:pt modelId="{C1737467-9ADC-4C97-8A98-693AF3C1C533}" type="pres">
      <dgm:prSet presAssocID="{9C0E7645-2CD7-4498-B21C-636DEEB96408}" presName="nodeTx" presStyleLbl="node1" presStyleIdx="1" presStyleCnt="5">
        <dgm:presLayoutVars>
          <dgm:bulletEnabled val="1"/>
        </dgm:presLayoutVars>
      </dgm:prSet>
      <dgm:spPr/>
    </dgm:pt>
    <dgm:pt modelId="{83BEDAE9-F536-464B-882B-89A810DD0FC4}" type="pres">
      <dgm:prSet presAssocID="{9C0E7645-2CD7-4498-B21C-636DEEB96408}" presName="invisiNode" presStyleLbl="node1" presStyleIdx="1" presStyleCnt="5"/>
      <dgm:spPr/>
    </dgm:pt>
    <dgm:pt modelId="{8601A905-8247-4559-821C-BC9C416F3D5B}" type="pres">
      <dgm:prSet presAssocID="{9C0E7645-2CD7-4498-B21C-636DEEB96408}" presName="imagNode" presStyleLbl="fgImgPlace1" presStyleIdx="1" presStyleCnt="5" custScaleX="423854" custScaleY="135069" custLinFactNeighborX="25695" custLinFactNeighborY="-8825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  <dgm:pt modelId="{598E603C-AE3A-43F7-B744-B83931773FAF}" type="pres">
      <dgm:prSet presAssocID="{3A57E3FB-525A-4C64-95A2-48B5F6235335}" presName="sibTrans" presStyleLbl="sibTrans2D1" presStyleIdx="0" presStyleCnt="0"/>
      <dgm:spPr/>
    </dgm:pt>
    <dgm:pt modelId="{56F47266-1710-4518-ADAF-E3564A2A9A04}" type="pres">
      <dgm:prSet presAssocID="{6D056BC1-B26D-481B-8A43-D1126EA4860D}" presName="compNode" presStyleCnt="0"/>
      <dgm:spPr/>
    </dgm:pt>
    <dgm:pt modelId="{237657D7-3336-40A0-BF4A-11FA1B6F90AB}" type="pres">
      <dgm:prSet presAssocID="{6D056BC1-B26D-481B-8A43-D1126EA4860D}" presName="bkgdShape" presStyleLbl="node1" presStyleIdx="2" presStyleCnt="5" custScaleX="449756" custLinFactNeighborX="5179" custLinFactNeighborY="-1389"/>
      <dgm:spPr/>
    </dgm:pt>
    <dgm:pt modelId="{A6125644-9C9A-4FE4-A3B0-D354C02111ED}" type="pres">
      <dgm:prSet presAssocID="{6D056BC1-B26D-481B-8A43-D1126EA4860D}" presName="nodeTx" presStyleLbl="node1" presStyleIdx="2" presStyleCnt="5">
        <dgm:presLayoutVars>
          <dgm:bulletEnabled val="1"/>
        </dgm:presLayoutVars>
      </dgm:prSet>
      <dgm:spPr/>
    </dgm:pt>
    <dgm:pt modelId="{DBE8DB21-0059-448D-9C15-2E62675A2E02}" type="pres">
      <dgm:prSet presAssocID="{6D056BC1-B26D-481B-8A43-D1126EA4860D}" presName="invisiNode" presStyleLbl="node1" presStyleIdx="2" presStyleCnt="5"/>
      <dgm:spPr/>
    </dgm:pt>
    <dgm:pt modelId="{02489614-02CB-43C9-A230-8157C8CD711A}" type="pres">
      <dgm:prSet presAssocID="{6D056BC1-B26D-481B-8A43-D1126EA4860D}" presName="imagNode" presStyleLbl="fgImgPlace1" presStyleIdx="2" presStyleCnt="5" custScaleX="464604" custScaleY="116683" custLinFactNeighborX="-7995" custLinFactNeighborY="28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2B33D20-409B-403D-AD66-4CB09F438A57}" type="pres">
      <dgm:prSet presAssocID="{EAFEEB78-2D54-47CE-BED7-E8DE7445553C}" presName="sibTrans" presStyleLbl="sibTrans2D1" presStyleIdx="0" presStyleCnt="0"/>
      <dgm:spPr/>
    </dgm:pt>
    <dgm:pt modelId="{86D1C5F2-8BEB-43E6-8393-569CFA7016D0}" type="pres">
      <dgm:prSet presAssocID="{08A59C7A-1754-473D-B3C5-46203CD2EB52}" presName="compNode" presStyleCnt="0"/>
      <dgm:spPr/>
    </dgm:pt>
    <dgm:pt modelId="{B5D3211E-0DEA-4AA4-B7F8-2AE0F9AD268F}" type="pres">
      <dgm:prSet presAssocID="{08A59C7A-1754-473D-B3C5-46203CD2EB52}" presName="bkgdShape" presStyleLbl="node1" presStyleIdx="3" presStyleCnt="5" custScaleX="501012" custLinFactNeighborX="10669" custLinFactNeighborY="-8"/>
      <dgm:spPr/>
    </dgm:pt>
    <dgm:pt modelId="{3EC69BCF-4A70-4C8D-8DA5-FAB55B84E979}" type="pres">
      <dgm:prSet presAssocID="{08A59C7A-1754-473D-B3C5-46203CD2EB52}" presName="nodeTx" presStyleLbl="node1" presStyleIdx="3" presStyleCnt="5">
        <dgm:presLayoutVars>
          <dgm:bulletEnabled val="1"/>
        </dgm:presLayoutVars>
      </dgm:prSet>
      <dgm:spPr/>
    </dgm:pt>
    <dgm:pt modelId="{2A7502AE-830B-493F-992D-9B38780F8CA7}" type="pres">
      <dgm:prSet presAssocID="{08A59C7A-1754-473D-B3C5-46203CD2EB52}" presName="invisiNode" presStyleLbl="node1" presStyleIdx="3" presStyleCnt="5"/>
      <dgm:spPr/>
    </dgm:pt>
    <dgm:pt modelId="{5AB200BF-F039-49C0-9320-2BAF7026B820}" type="pres">
      <dgm:prSet presAssocID="{08A59C7A-1754-473D-B3C5-46203CD2EB52}" presName="imagNode" presStyleLbl="fgImgPlace1" presStyleIdx="3" presStyleCnt="5" custScaleX="453576" custScaleY="136138" custLinFactNeighborX="12945" custLinFactNeighborY="4196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  <dgm:pt modelId="{9B30BFC1-5E6C-4804-94AD-262A94D81736}" type="pres">
      <dgm:prSet presAssocID="{1FB05AF7-8771-4AFE-9780-EBA2E0018482}" presName="sibTrans" presStyleLbl="sibTrans2D1" presStyleIdx="0" presStyleCnt="0"/>
      <dgm:spPr/>
    </dgm:pt>
    <dgm:pt modelId="{0C0ABA95-68BE-4E4E-9501-047997418E3D}" type="pres">
      <dgm:prSet presAssocID="{0B920923-CDD0-448B-BA15-63245018FF07}" presName="compNode" presStyleCnt="0"/>
      <dgm:spPr/>
    </dgm:pt>
    <dgm:pt modelId="{4F168F63-E26A-44EC-873B-487F9BDC3408}" type="pres">
      <dgm:prSet presAssocID="{0B920923-CDD0-448B-BA15-63245018FF07}" presName="bkgdShape" presStyleLbl="node1" presStyleIdx="4" presStyleCnt="5" custScaleX="498539" custLinFactX="5000" custLinFactNeighborX="100000" custLinFactNeighborY="-49"/>
      <dgm:spPr/>
    </dgm:pt>
    <dgm:pt modelId="{A2ED626E-8ACC-4945-B592-91E81334136A}" type="pres">
      <dgm:prSet presAssocID="{0B920923-CDD0-448B-BA15-63245018FF07}" presName="nodeTx" presStyleLbl="node1" presStyleIdx="4" presStyleCnt="5">
        <dgm:presLayoutVars>
          <dgm:bulletEnabled val="1"/>
        </dgm:presLayoutVars>
      </dgm:prSet>
      <dgm:spPr/>
    </dgm:pt>
    <dgm:pt modelId="{1F241B30-B92E-4E89-82D7-C6DAD34BE42D}" type="pres">
      <dgm:prSet presAssocID="{0B920923-CDD0-448B-BA15-63245018FF07}" presName="invisiNode" presStyleLbl="node1" presStyleIdx="4" presStyleCnt="5"/>
      <dgm:spPr/>
    </dgm:pt>
    <dgm:pt modelId="{1558E06D-C960-47B1-9B7A-D2CDA10F3849}" type="pres">
      <dgm:prSet presAssocID="{0B920923-CDD0-448B-BA15-63245018FF07}" presName="imagNode" presStyleLbl="fgImgPlace1" presStyleIdx="4" presStyleCnt="5" custScaleX="420605" custScaleY="136628" custLinFactNeighborX="-44483" custLinFactNeighborY="148"/>
      <dgm:spPr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</dgm:ptLst>
  <dgm:cxnLst>
    <dgm:cxn modelId="{DBA3F613-F06F-42C7-99B5-276DF4CC33E8}" type="presOf" srcId="{1FB05AF7-8771-4AFE-9780-EBA2E0018482}" destId="{9B30BFC1-5E6C-4804-94AD-262A94D81736}" srcOrd="0" destOrd="0" presId="urn:microsoft.com/office/officeart/2005/8/layout/hList7"/>
    <dgm:cxn modelId="{2A42BB1D-21FD-4616-B1BB-88E39FE9B4CC}" srcId="{10F76E0B-4605-431D-9B7F-46CD5C1A2AD1}" destId="{6D056BC1-B26D-481B-8A43-D1126EA4860D}" srcOrd="2" destOrd="0" parTransId="{667B9381-6398-411D-AA04-361B1AE0CA69}" sibTransId="{EAFEEB78-2D54-47CE-BED7-E8DE7445553C}"/>
    <dgm:cxn modelId="{106B231E-7C08-4D30-A77C-EDBC9B74D6CC}" srcId="{10F76E0B-4605-431D-9B7F-46CD5C1A2AD1}" destId="{0B920923-CDD0-448B-BA15-63245018FF07}" srcOrd="4" destOrd="0" parTransId="{9F62E8B8-262A-4ADB-A169-1E688DCB8D7E}" sibTransId="{B70B1FF6-EF38-4D76-A816-D275EE3C58D1}"/>
    <dgm:cxn modelId="{9F865322-3DAD-4958-AC14-9C790F643513}" type="presOf" srcId="{6D056BC1-B26D-481B-8A43-D1126EA4860D}" destId="{A6125644-9C9A-4FE4-A3B0-D354C02111ED}" srcOrd="1" destOrd="0" presId="urn:microsoft.com/office/officeart/2005/8/layout/hList7"/>
    <dgm:cxn modelId="{08076E24-7628-492E-9FFB-E88E917C591B}" type="presOf" srcId="{9C0E7645-2CD7-4498-B21C-636DEEB96408}" destId="{C1737467-9ADC-4C97-8A98-693AF3C1C533}" srcOrd="1" destOrd="0" presId="urn:microsoft.com/office/officeart/2005/8/layout/hList7"/>
    <dgm:cxn modelId="{9749FA28-E31C-4D0B-95F7-00EE2FF496FE}" srcId="{10F76E0B-4605-431D-9B7F-46CD5C1A2AD1}" destId="{9C0E7645-2CD7-4498-B21C-636DEEB96408}" srcOrd="1" destOrd="0" parTransId="{216E7E62-1934-4ECF-B66D-DAFA7FB0CB39}" sibTransId="{3A57E3FB-525A-4C64-95A2-48B5F6235335}"/>
    <dgm:cxn modelId="{2CAA9730-9980-4D8F-B2B0-9838CEB8B0B2}" type="presOf" srcId="{08A59C7A-1754-473D-B3C5-46203CD2EB52}" destId="{3EC69BCF-4A70-4C8D-8DA5-FAB55B84E979}" srcOrd="1" destOrd="0" presId="urn:microsoft.com/office/officeart/2005/8/layout/hList7"/>
    <dgm:cxn modelId="{793E5164-A1E8-460D-B630-367F183E528E}" type="presOf" srcId="{08A59C7A-1754-473D-B3C5-46203CD2EB52}" destId="{B5D3211E-0DEA-4AA4-B7F8-2AE0F9AD268F}" srcOrd="0" destOrd="0" presId="urn:microsoft.com/office/officeart/2005/8/layout/hList7"/>
    <dgm:cxn modelId="{9C4ED14D-D0D7-49CE-9F8E-BCE4AC8F1E90}" type="presOf" srcId="{0B920923-CDD0-448B-BA15-63245018FF07}" destId="{A2ED626E-8ACC-4945-B592-91E81334136A}" srcOrd="1" destOrd="0" presId="urn:microsoft.com/office/officeart/2005/8/layout/hList7"/>
    <dgm:cxn modelId="{B7A5F673-3A2B-4B06-A2D4-DDD9E0522D6E}" srcId="{10F76E0B-4605-431D-9B7F-46CD5C1A2AD1}" destId="{8CFFE029-F3F9-4B9B-82BD-5FF267367B72}" srcOrd="0" destOrd="0" parTransId="{7E180444-5F86-4767-A8E6-D00F421DCE4C}" sibTransId="{63BA00C9-8419-4EAE-97EA-DB583B85EB67}"/>
    <dgm:cxn modelId="{C6E28C74-832A-4C84-98C5-49A07E5F5000}" srcId="{10F76E0B-4605-431D-9B7F-46CD5C1A2AD1}" destId="{08A59C7A-1754-473D-B3C5-46203CD2EB52}" srcOrd="3" destOrd="0" parTransId="{CCACAD29-F0D6-4EC6-9A4C-FEA212E561D3}" sibTransId="{1FB05AF7-8771-4AFE-9780-EBA2E0018482}"/>
    <dgm:cxn modelId="{A83D6758-552F-45B0-82CD-979B20142B9D}" type="presOf" srcId="{3A57E3FB-525A-4C64-95A2-48B5F6235335}" destId="{598E603C-AE3A-43F7-B744-B83931773FAF}" srcOrd="0" destOrd="0" presId="urn:microsoft.com/office/officeart/2005/8/layout/hList7"/>
    <dgm:cxn modelId="{27B4AA80-81B7-4FF6-BCB2-1F8A8BD25094}" type="presOf" srcId="{10F76E0B-4605-431D-9B7F-46CD5C1A2AD1}" destId="{2AD8C573-BA53-4FE5-AB90-3F1965A61E13}" srcOrd="0" destOrd="0" presId="urn:microsoft.com/office/officeart/2005/8/layout/hList7"/>
    <dgm:cxn modelId="{0259CA8A-5224-4A44-BFFF-73407148642A}" type="presOf" srcId="{8CFFE029-F3F9-4B9B-82BD-5FF267367B72}" destId="{FCE68306-BFE6-4860-AEE5-0E4C1B18EA1F}" srcOrd="0" destOrd="0" presId="urn:microsoft.com/office/officeart/2005/8/layout/hList7"/>
    <dgm:cxn modelId="{B2105798-9E28-47D5-99CA-07D4A8980ED1}" type="presOf" srcId="{6D056BC1-B26D-481B-8A43-D1126EA4860D}" destId="{237657D7-3336-40A0-BF4A-11FA1B6F90AB}" srcOrd="0" destOrd="0" presId="urn:microsoft.com/office/officeart/2005/8/layout/hList7"/>
    <dgm:cxn modelId="{A5D88AA3-4F29-4502-AB78-9DB91A6D0981}" type="presOf" srcId="{63BA00C9-8419-4EAE-97EA-DB583B85EB67}" destId="{23130B02-EA17-45DE-BE2F-A927B97F2189}" srcOrd="0" destOrd="0" presId="urn:microsoft.com/office/officeart/2005/8/layout/hList7"/>
    <dgm:cxn modelId="{04A2C8B7-7231-4BB6-9252-CF09E4FECC0A}" type="presOf" srcId="{8CFFE029-F3F9-4B9B-82BD-5FF267367B72}" destId="{6A55F3BD-DA5C-4C2A-A458-6CB7BE022EE4}" srcOrd="1" destOrd="0" presId="urn:microsoft.com/office/officeart/2005/8/layout/hList7"/>
    <dgm:cxn modelId="{6FB1D6C0-F1BA-4D5A-A120-A7CC20040899}" type="presOf" srcId="{0B920923-CDD0-448B-BA15-63245018FF07}" destId="{4F168F63-E26A-44EC-873B-487F9BDC3408}" srcOrd="0" destOrd="0" presId="urn:microsoft.com/office/officeart/2005/8/layout/hList7"/>
    <dgm:cxn modelId="{D35906C4-CC54-4FC9-BAAE-CC3E6373A5F9}" type="presOf" srcId="{9C0E7645-2CD7-4498-B21C-636DEEB96408}" destId="{A7D7ED3D-B89D-446E-9D53-5887580BBB16}" srcOrd="0" destOrd="0" presId="urn:microsoft.com/office/officeart/2005/8/layout/hList7"/>
    <dgm:cxn modelId="{1DAEF9DB-024D-4739-A962-902DDC0925EB}" type="presOf" srcId="{EAFEEB78-2D54-47CE-BED7-E8DE7445553C}" destId="{C2B33D20-409B-403D-AD66-4CB09F438A57}" srcOrd="0" destOrd="0" presId="urn:microsoft.com/office/officeart/2005/8/layout/hList7"/>
    <dgm:cxn modelId="{2B7CBEED-1611-470C-8D12-507FB71A68A1}" type="presParOf" srcId="{2AD8C573-BA53-4FE5-AB90-3F1965A61E13}" destId="{770E5F77-11DF-46A0-840F-4C6CA9726928}" srcOrd="0" destOrd="0" presId="urn:microsoft.com/office/officeart/2005/8/layout/hList7"/>
    <dgm:cxn modelId="{745D1E9D-ACB0-4F14-8006-BF8E5F162174}" type="presParOf" srcId="{2AD8C573-BA53-4FE5-AB90-3F1965A61E13}" destId="{BD4AF0B4-2724-4281-B869-1D91473071BD}" srcOrd="1" destOrd="0" presId="urn:microsoft.com/office/officeart/2005/8/layout/hList7"/>
    <dgm:cxn modelId="{73A2A5E1-A7B4-422F-84B7-C6E417FF85A6}" type="presParOf" srcId="{BD4AF0B4-2724-4281-B869-1D91473071BD}" destId="{FC30FDD3-563E-4D5E-B3AA-4A4FAED8218B}" srcOrd="0" destOrd="0" presId="urn:microsoft.com/office/officeart/2005/8/layout/hList7"/>
    <dgm:cxn modelId="{18550CAC-77A8-4214-9B77-D5F76647D408}" type="presParOf" srcId="{FC30FDD3-563E-4D5E-B3AA-4A4FAED8218B}" destId="{FCE68306-BFE6-4860-AEE5-0E4C1B18EA1F}" srcOrd="0" destOrd="0" presId="urn:microsoft.com/office/officeart/2005/8/layout/hList7"/>
    <dgm:cxn modelId="{C17C333D-92F6-4A77-8123-7E6A2CBF38B1}" type="presParOf" srcId="{FC30FDD3-563E-4D5E-B3AA-4A4FAED8218B}" destId="{6A55F3BD-DA5C-4C2A-A458-6CB7BE022EE4}" srcOrd="1" destOrd="0" presId="urn:microsoft.com/office/officeart/2005/8/layout/hList7"/>
    <dgm:cxn modelId="{4F888776-B159-4FBA-986D-DB1015E0A155}" type="presParOf" srcId="{FC30FDD3-563E-4D5E-B3AA-4A4FAED8218B}" destId="{4DF797D7-2FBF-4F46-AB40-CDAFBB3319E9}" srcOrd="2" destOrd="0" presId="urn:microsoft.com/office/officeart/2005/8/layout/hList7"/>
    <dgm:cxn modelId="{B54747E8-5953-4313-AB0E-3E8AB1B5403D}" type="presParOf" srcId="{FC30FDD3-563E-4D5E-B3AA-4A4FAED8218B}" destId="{D437D95F-0A4A-4664-A98B-3AE3AF1DEF66}" srcOrd="3" destOrd="0" presId="urn:microsoft.com/office/officeart/2005/8/layout/hList7"/>
    <dgm:cxn modelId="{E55C3B95-399D-4EE8-8498-C43670975544}" type="presParOf" srcId="{BD4AF0B4-2724-4281-B869-1D91473071BD}" destId="{23130B02-EA17-45DE-BE2F-A927B97F2189}" srcOrd="1" destOrd="0" presId="urn:microsoft.com/office/officeart/2005/8/layout/hList7"/>
    <dgm:cxn modelId="{3C92DCD2-3AE1-46A4-932C-0E50299EA50B}" type="presParOf" srcId="{BD4AF0B4-2724-4281-B869-1D91473071BD}" destId="{725226F8-CC6F-4AD0-8C6E-C5040D9A6060}" srcOrd="2" destOrd="0" presId="urn:microsoft.com/office/officeart/2005/8/layout/hList7"/>
    <dgm:cxn modelId="{AAC803DD-D701-4701-9D0D-00F1D1536286}" type="presParOf" srcId="{725226F8-CC6F-4AD0-8C6E-C5040D9A6060}" destId="{A7D7ED3D-B89D-446E-9D53-5887580BBB16}" srcOrd="0" destOrd="0" presId="urn:microsoft.com/office/officeart/2005/8/layout/hList7"/>
    <dgm:cxn modelId="{9A18272B-6C91-46AB-A4FD-E5728B74121C}" type="presParOf" srcId="{725226F8-CC6F-4AD0-8C6E-C5040D9A6060}" destId="{C1737467-9ADC-4C97-8A98-693AF3C1C533}" srcOrd="1" destOrd="0" presId="urn:microsoft.com/office/officeart/2005/8/layout/hList7"/>
    <dgm:cxn modelId="{9213CC20-1806-4E59-BE5B-12C5E39144A8}" type="presParOf" srcId="{725226F8-CC6F-4AD0-8C6E-C5040D9A6060}" destId="{83BEDAE9-F536-464B-882B-89A810DD0FC4}" srcOrd="2" destOrd="0" presId="urn:microsoft.com/office/officeart/2005/8/layout/hList7"/>
    <dgm:cxn modelId="{BB913C71-E5E1-4F31-B2F3-2F3787F9C0DC}" type="presParOf" srcId="{725226F8-CC6F-4AD0-8C6E-C5040D9A6060}" destId="{8601A905-8247-4559-821C-BC9C416F3D5B}" srcOrd="3" destOrd="0" presId="urn:microsoft.com/office/officeart/2005/8/layout/hList7"/>
    <dgm:cxn modelId="{9B9166C1-E2D3-4454-8C12-C3890F322788}" type="presParOf" srcId="{BD4AF0B4-2724-4281-B869-1D91473071BD}" destId="{598E603C-AE3A-43F7-B744-B83931773FAF}" srcOrd="3" destOrd="0" presId="urn:microsoft.com/office/officeart/2005/8/layout/hList7"/>
    <dgm:cxn modelId="{C876E4D3-8142-47E1-8DF7-4976C7B7C057}" type="presParOf" srcId="{BD4AF0B4-2724-4281-B869-1D91473071BD}" destId="{56F47266-1710-4518-ADAF-E3564A2A9A04}" srcOrd="4" destOrd="0" presId="urn:microsoft.com/office/officeart/2005/8/layout/hList7"/>
    <dgm:cxn modelId="{E2C4B4F2-F643-4C02-AAD1-9D75548BAF74}" type="presParOf" srcId="{56F47266-1710-4518-ADAF-E3564A2A9A04}" destId="{237657D7-3336-40A0-BF4A-11FA1B6F90AB}" srcOrd="0" destOrd="0" presId="urn:microsoft.com/office/officeart/2005/8/layout/hList7"/>
    <dgm:cxn modelId="{610A10A3-2EF7-472A-AFF0-512D6BC58E0B}" type="presParOf" srcId="{56F47266-1710-4518-ADAF-E3564A2A9A04}" destId="{A6125644-9C9A-4FE4-A3B0-D354C02111ED}" srcOrd="1" destOrd="0" presId="urn:microsoft.com/office/officeart/2005/8/layout/hList7"/>
    <dgm:cxn modelId="{BED99CAF-3FF9-41BC-BE09-A19629BA9968}" type="presParOf" srcId="{56F47266-1710-4518-ADAF-E3564A2A9A04}" destId="{DBE8DB21-0059-448D-9C15-2E62675A2E02}" srcOrd="2" destOrd="0" presId="urn:microsoft.com/office/officeart/2005/8/layout/hList7"/>
    <dgm:cxn modelId="{D2AB39A8-A1DE-4717-83A3-E934078CDECC}" type="presParOf" srcId="{56F47266-1710-4518-ADAF-E3564A2A9A04}" destId="{02489614-02CB-43C9-A230-8157C8CD711A}" srcOrd="3" destOrd="0" presId="urn:microsoft.com/office/officeart/2005/8/layout/hList7"/>
    <dgm:cxn modelId="{84AF2FE4-1C8E-4814-966F-D1CFED04D422}" type="presParOf" srcId="{BD4AF0B4-2724-4281-B869-1D91473071BD}" destId="{C2B33D20-409B-403D-AD66-4CB09F438A57}" srcOrd="5" destOrd="0" presId="urn:microsoft.com/office/officeart/2005/8/layout/hList7"/>
    <dgm:cxn modelId="{96FCDDB6-79A4-42EB-AACC-AA91365E8B0B}" type="presParOf" srcId="{BD4AF0B4-2724-4281-B869-1D91473071BD}" destId="{86D1C5F2-8BEB-43E6-8393-569CFA7016D0}" srcOrd="6" destOrd="0" presId="urn:microsoft.com/office/officeart/2005/8/layout/hList7"/>
    <dgm:cxn modelId="{15989ADE-B8E7-4CC7-AFFD-16C5F959355F}" type="presParOf" srcId="{86D1C5F2-8BEB-43E6-8393-569CFA7016D0}" destId="{B5D3211E-0DEA-4AA4-B7F8-2AE0F9AD268F}" srcOrd="0" destOrd="0" presId="urn:microsoft.com/office/officeart/2005/8/layout/hList7"/>
    <dgm:cxn modelId="{0720E8F5-E950-49C8-B07C-8F2AEF576A3F}" type="presParOf" srcId="{86D1C5F2-8BEB-43E6-8393-569CFA7016D0}" destId="{3EC69BCF-4A70-4C8D-8DA5-FAB55B84E979}" srcOrd="1" destOrd="0" presId="urn:microsoft.com/office/officeart/2005/8/layout/hList7"/>
    <dgm:cxn modelId="{F345FCF2-F9E7-4919-A76C-E46B908E1B6A}" type="presParOf" srcId="{86D1C5F2-8BEB-43E6-8393-569CFA7016D0}" destId="{2A7502AE-830B-493F-992D-9B38780F8CA7}" srcOrd="2" destOrd="0" presId="urn:microsoft.com/office/officeart/2005/8/layout/hList7"/>
    <dgm:cxn modelId="{52E0438F-631D-4768-ACC8-D42CFBB38982}" type="presParOf" srcId="{86D1C5F2-8BEB-43E6-8393-569CFA7016D0}" destId="{5AB200BF-F039-49C0-9320-2BAF7026B820}" srcOrd="3" destOrd="0" presId="urn:microsoft.com/office/officeart/2005/8/layout/hList7"/>
    <dgm:cxn modelId="{C37E2B89-BC07-4837-B533-712693EEC56B}" type="presParOf" srcId="{BD4AF0B4-2724-4281-B869-1D91473071BD}" destId="{9B30BFC1-5E6C-4804-94AD-262A94D81736}" srcOrd="7" destOrd="0" presId="urn:microsoft.com/office/officeart/2005/8/layout/hList7"/>
    <dgm:cxn modelId="{28E67560-301F-43C2-9D59-C74577070070}" type="presParOf" srcId="{BD4AF0B4-2724-4281-B869-1D91473071BD}" destId="{0C0ABA95-68BE-4E4E-9501-047997418E3D}" srcOrd="8" destOrd="0" presId="urn:microsoft.com/office/officeart/2005/8/layout/hList7"/>
    <dgm:cxn modelId="{6B31CACC-07F1-44EE-8D6F-DE2E12628DB3}" type="presParOf" srcId="{0C0ABA95-68BE-4E4E-9501-047997418E3D}" destId="{4F168F63-E26A-44EC-873B-487F9BDC3408}" srcOrd="0" destOrd="0" presId="urn:microsoft.com/office/officeart/2005/8/layout/hList7"/>
    <dgm:cxn modelId="{1560C469-FB10-48ED-805F-B47086CA4AF3}" type="presParOf" srcId="{0C0ABA95-68BE-4E4E-9501-047997418E3D}" destId="{A2ED626E-8ACC-4945-B592-91E81334136A}" srcOrd="1" destOrd="0" presId="urn:microsoft.com/office/officeart/2005/8/layout/hList7"/>
    <dgm:cxn modelId="{93FB28EA-7B2A-40BB-8A86-77FC0BB9BC94}" type="presParOf" srcId="{0C0ABA95-68BE-4E4E-9501-047997418E3D}" destId="{1F241B30-B92E-4E89-82D7-C6DAD34BE42D}" srcOrd="2" destOrd="0" presId="urn:microsoft.com/office/officeart/2005/8/layout/hList7"/>
    <dgm:cxn modelId="{E171C494-3D71-457B-923B-6F0C1538004A}" type="presParOf" srcId="{0C0ABA95-68BE-4E4E-9501-047997418E3D}" destId="{1558E06D-C960-47B1-9B7A-D2CDA10F38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8702-D9A7-4359-9BF0-47D33157FF95}">
      <dsp:nvSpPr>
        <dsp:cNvPr id="0" name=""/>
        <dsp:cNvSpPr/>
      </dsp:nvSpPr>
      <dsp:spPr>
        <a:xfrm>
          <a:off x="4086200" y="1019422"/>
          <a:ext cx="2462494" cy="427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87"/>
              </a:lnTo>
              <a:lnTo>
                <a:pt x="2462494" y="213687"/>
              </a:lnTo>
              <a:lnTo>
                <a:pt x="2462494" y="4273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1A386-56C1-482A-9249-B8F73FD37369}">
      <dsp:nvSpPr>
        <dsp:cNvPr id="0" name=""/>
        <dsp:cNvSpPr/>
      </dsp:nvSpPr>
      <dsp:spPr>
        <a:xfrm>
          <a:off x="4017452" y="1019422"/>
          <a:ext cx="91440" cy="427375"/>
        </a:xfrm>
        <a:custGeom>
          <a:avLst/>
          <a:gdLst/>
          <a:ahLst/>
          <a:cxnLst/>
          <a:rect l="0" t="0" r="0" b="0"/>
          <a:pathLst>
            <a:path>
              <a:moveTo>
                <a:pt x="68747" y="0"/>
              </a:moveTo>
              <a:lnTo>
                <a:pt x="68747" y="213687"/>
              </a:lnTo>
              <a:lnTo>
                <a:pt x="45720" y="213687"/>
              </a:lnTo>
              <a:lnTo>
                <a:pt x="45720" y="4273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B66F3-8824-41A0-A0D2-F5054E3526F0}">
      <dsp:nvSpPr>
        <dsp:cNvPr id="0" name=""/>
        <dsp:cNvSpPr/>
      </dsp:nvSpPr>
      <dsp:spPr>
        <a:xfrm>
          <a:off x="1600678" y="1019422"/>
          <a:ext cx="2485521" cy="427375"/>
        </a:xfrm>
        <a:custGeom>
          <a:avLst/>
          <a:gdLst/>
          <a:ahLst/>
          <a:cxnLst/>
          <a:rect l="0" t="0" r="0" b="0"/>
          <a:pathLst>
            <a:path>
              <a:moveTo>
                <a:pt x="2485521" y="0"/>
              </a:moveTo>
              <a:lnTo>
                <a:pt x="2485521" y="213687"/>
              </a:lnTo>
              <a:lnTo>
                <a:pt x="0" y="213687"/>
              </a:lnTo>
              <a:lnTo>
                <a:pt x="0" y="4273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45E1-11EC-4D27-B3A3-B4AA5427EC3E}">
      <dsp:nvSpPr>
        <dsp:cNvPr id="0" name=""/>
        <dsp:cNvSpPr/>
      </dsp:nvSpPr>
      <dsp:spPr>
        <a:xfrm>
          <a:off x="1974021" y="1863"/>
          <a:ext cx="4224357" cy="101755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</a:p>
      </dsp:txBody>
      <dsp:txXfrm>
        <a:off x="1974021" y="1863"/>
        <a:ext cx="4224357" cy="1017559"/>
      </dsp:txXfrm>
    </dsp:sp>
    <dsp:sp modelId="{8C877542-9DE7-45F9-9BDA-F8401D548A16}">
      <dsp:nvSpPr>
        <dsp:cNvPr id="0" name=""/>
        <dsp:cNvSpPr/>
      </dsp:nvSpPr>
      <dsp:spPr>
        <a:xfrm>
          <a:off x="583118" y="1446797"/>
          <a:ext cx="2035119" cy="101755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sp:txBody>
      <dsp:txXfrm>
        <a:off x="583118" y="1446797"/>
        <a:ext cx="2035119" cy="1017559"/>
      </dsp:txXfrm>
    </dsp:sp>
    <dsp:sp modelId="{4F95FF47-7B9A-4DFD-BB6D-1E1A3003CA63}">
      <dsp:nvSpPr>
        <dsp:cNvPr id="0" name=""/>
        <dsp:cNvSpPr/>
      </dsp:nvSpPr>
      <dsp:spPr>
        <a:xfrm>
          <a:off x="3045613" y="1446797"/>
          <a:ext cx="2035119" cy="101755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sp:txBody>
      <dsp:txXfrm>
        <a:off x="3045613" y="1446797"/>
        <a:ext cx="2035119" cy="1017559"/>
      </dsp:txXfrm>
    </dsp:sp>
    <dsp:sp modelId="{4ABF9C19-3238-4093-90F4-219BFE12C913}">
      <dsp:nvSpPr>
        <dsp:cNvPr id="0" name=""/>
        <dsp:cNvSpPr/>
      </dsp:nvSpPr>
      <dsp:spPr>
        <a:xfrm>
          <a:off x="5508107" y="1446797"/>
          <a:ext cx="2081173" cy="1647683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</a:rPr>
            <a:t>Составление и 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</a:t>
          </a:r>
          <a:r>
            <a:rPr lang="ru-RU" sz="2000" b="0" kern="1200" dirty="0">
              <a:solidFill>
                <a:schemeClr val="tx1"/>
              </a:solidFill>
            </a:rPr>
            <a:t>  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отчета</a:t>
          </a:r>
          <a:r>
            <a:rPr lang="ru-RU" sz="2000" b="0" kern="1200" dirty="0">
              <a:solidFill>
                <a:schemeClr val="tx1"/>
              </a:solidFill>
            </a:rPr>
            <a:t> об исполнении бюджета</a:t>
          </a:r>
        </a:p>
      </dsp:txBody>
      <dsp:txXfrm>
        <a:off x="5508107" y="1446797"/>
        <a:ext cx="2081173" cy="1647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51995" y="1655880"/>
          <a:ext cx="2288057" cy="2398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687073" y="2007085"/>
        <a:ext cx="1617901" cy="1695766"/>
      </dsp:txXfrm>
    </dsp:sp>
    <dsp:sp modelId="{4731EA70-1FA8-49F5-A6BF-4AE9CB97C303}">
      <dsp:nvSpPr>
        <dsp:cNvPr id="0" name=""/>
        <dsp:cNvSpPr/>
      </dsp:nvSpPr>
      <dsp:spPr>
        <a:xfrm rot="16260366">
          <a:off x="4369075" y="1151336"/>
          <a:ext cx="305836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414145" y="1287172"/>
        <a:ext cx="214085" cy="269906"/>
      </dsp:txXfrm>
    </dsp:sp>
    <dsp:sp modelId="{E2EC1D87-F728-458A-8AB1-7A3D78F9D25E}">
      <dsp:nvSpPr>
        <dsp:cNvPr id="0" name=""/>
        <dsp:cNvSpPr/>
      </dsp:nvSpPr>
      <dsp:spPr>
        <a:xfrm>
          <a:off x="4007277" y="20750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4162284" y="175757"/>
        <a:ext cx="748438" cy="748438"/>
      </dsp:txXfrm>
    </dsp:sp>
    <dsp:sp modelId="{A0E222DD-64BD-4A89-BBB9-2B80D8318D4A}">
      <dsp:nvSpPr>
        <dsp:cNvPr id="0" name=""/>
        <dsp:cNvSpPr/>
      </dsp:nvSpPr>
      <dsp:spPr>
        <a:xfrm rot="18342319">
          <a:off x="5195306" y="1433780"/>
          <a:ext cx="32098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215354" y="1562845"/>
        <a:ext cx="224687" cy="269906"/>
      </dsp:txXfrm>
    </dsp:sp>
    <dsp:sp modelId="{73BC26A8-8D0F-45E6-9E3B-37EADD227262}">
      <dsp:nvSpPr>
        <dsp:cNvPr id="0" name=""/>
        <dsp:cNvSpPr/>
      </dsp:nvSpPr>
      <dsp:spPr>
        <a:xfrm>
          <a:off x="5317466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472473" y="601464"/>
        <a:ext cx="748438" cy="748438"/>
      </dsp:txXfrm>
    </dsp:sp>
    <dsp:sp modelId="{06F93DE9-E67A-4CE1-BC6B-5C458B1137B0}">
      <dsp:nvSpPr>
        <dsp:cNvPr id="0" name=""/>
        <dsp:cNvSpPr/>
      </dsp:nvSpPr>
      <dsp:spPr>
        <a:xfrm rot="20430380">
          <a:off x="5697677" y="2147187"/>
          <a:ext cx="32476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00469" y="2253411"/>
        <a:ext cx="227335" cy="269906"/>
      </dsp:txXfrm>
    </dsp:sp>
    <dsp:sp modelId="{D8B200F5-4D07-49B2-A587-C2FE6CEC49F8}">
      <dsp:nvSpPr>
        <dsp:cNvPr id="0" name=""/>
        <dsp:cNvSpPr/>
      </dsp:nvSpPr>
      <dsp:spPr>
        <a:xfrm>
          <a:off x="612720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282214" y="1715977"/>
        <a:ext cx="748438" cy="748438"/>
      </dsp:txXfrm>
    </dsp:sp>
    <dsp:sp modelId="{E7EAB10C-E176-4610-B2C6-BE8F83AD0F9B}">
      <dsp:nvSpPr>
        <dsp:cNvPr id="0" name=""/>
        <dsp:cNvSpPr/>
      </dsp:nvSpPr>
      <dsp:spPr>
        <a:xfrm rot="950221">
          <a:off x="5714939" y="3018555"/>
          <a:ext cx="30133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16655" y="3096188"/>
        <a:ext cx="210932" cy="269906"/>
      </dsp:txXfrm>
    </dsp:sp>
    <dsp:sp modelId="{FFE63D16-C443-42C8-BB30-4CA61876A647}">
      <dsp:nvSpPr>
        <dsp:cNvPr id="0" name=""/>
        <dsp:cNvSpPr/>
      </dsp:nvSpPr>
      <dsp:spPr>
        <a:xfrm>
          <a:off x="612720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282214" y="3093590"/>
        <a:ext cx="748438" cy="748438"/>
      </dsp:txXfrm>
    </dsp:sp>
    <dsp:sp modelId="{FA950D33-9BD9-4D37-A533-789F5554AFB5}">
      <dsp:nvSpPr>
        <dsp:cNvPr id="0" name=""/>
        <dsp:cNvSpPr/>
      </dsp:nvSpPr>
      <dsp:spPr>
        <a:xfrm rot="3118628">
          <a:off x="5237607" y="3743234"/>
          <a:ext cx="257700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252451" y="3802751"/>
        <a:ext cx="180390" cy="269906"/>
      </dsp:txXfrm>
    </dsp:sp>
    <dsp:sp modelId="{EB1C3899-7B42-47CD-912B-DD035472498D}">
      <dsp:nvSpPr>
        <dsp:cNvPr id="0" name=""/>
        <dsp:cNvSpPr/>
      </dsp:nvSpPr>
      <dsp:spPr>
        <a:xfrm>
          <a:off x="5317466" y="4053096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472473" y="4208103"/>
        <a:ext cx="748438" cy="748438"/>
      </dsp:txXfrm>
    </dsp:sp>
    <dsp:sp modelId="{2F5553CB-2478-4421-B002-5FA728364A78}">
      <dsp:nvSpPr>
        <dsp:cNvPr id="0" name=""/>
        <dsp:cNvSpPr/>
      </dsp:nvSpPr>
      <dsp:spPr>
        <a:xfrm rot="5335375">
          <a:off x="4409776" y="4035063"/>
          <a:ext cx="22532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442940" y="4091238"/>
        <a:ext cx="157730" cy="269906"/>
      </dsp:txXfrm>
    </dsp:sp>
    <dsp:sp modelId="{FED909B6-8F19-4D98-AAC2-EBEEF4830C2B}">
      <dsp:nvSpPr>
        <dsp:cNvPr id="0" name=""/>
        <dsp:cNvSpPr/>
      </dsp:nvSpPr>
      <dsp:spPr>
        <a:xfrm>
          <a:off x="4007277" y="4478803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4162284" y="4633810"/>
        <a:ext cx="748438" cy="748438"/>
      </dsp:txXfrm>
    </dsp:sp>
    <dsp:sp modelId="{A0B7EB92-DF16-476D-BB87-6C0D26E26F61}">
      <dsp:nvSpPr>
        <dsp:cNvPr id="0" name=""/>
        <dsp:cNvSpPr/>
      </dsp:nvSpPr>
      <dsp:spPr>
        <a:xfrm rot="7579087">
          <a:off x="3557195" y="3750185"/>
          <a:ext cx="23092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612349" y="3812243"/>
        <a:ext cx="161645" cy="269906"/>
      </dsp:txXfrm>
    </dsp:sp>
    <dsp:sp modelId="{69EA0517-EDCB-4CEB-899F-D56DCF7B4404}">
      <dsp:nvSpPr>
        <dsp:cNvPr id="0" name=""/>
        <dsp:cNvSpPr/>
      </dsp:nvSpPr>
      <dsp:spPr>
        <a:xfrm>
          <a:off x="2697088" y="4053096"/>
          <a:ext cx="1058452" cy="105845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852095" y="4208103"/>
        <a:ext cx="748438" cy="748438"/>
      </dsp:txXfrm>
    </dsp:sp>
    <dsp:sp modelId="{7A035AEB-3A20-4DC3-9A60-032AB2743B03}">
      <dsp:nvSpPr>
        <dsp:cNvPr id="0" name=""/>
        <dsp:cNvSpPr/>
      </dsp:nvSpPr>
      <dsp:spPr>
        <a:xfrm rot="9814743">
          <a:off x="3036534" y="3021871"/>
          <a:ext cx="259963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112932" y="3100816"/>
        <a:ext cx="181974" cy="269906"/>
      </dsp:txXfrm>
    </dsp:sp>
    <dsp:sp modelId="{83F11675-07D9-406F-853D-13FD28BBB805}">
      <dsp:nvSpPr>
        <dsp:cNvPr id="0" name=""/>
        <dsp:cNvSpPr/>
      </dsp:nvSpPr>
      <dsp:spPr>
        <a:xfrm>
          <a:off x="188734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042354" y="3093590"/>
        <a:ext cx="748438" cy="748438"/>
      </dsp:txXfrm>
    </dsp:sp>
    <dsp:sp modelId="{DF27FC25-052B-426A-9E06-117E992234F6}">
      <dsp:nvSpPr>
        <dsp:cNvPr id="0" name=""/>
        <dsp:cNvSpPr/>
      </dsp:nvSpPr>
      <dsp:spPr>
        <a:xfrm rot="12011539">
          <a:off x="3030353" y="2143267"/>
          <a:ext cx="28418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112989" y="2247949"/>
        <a:ext cx="198932" cy="269906"/>
      </dsp:txXfrm>
    </dsp:sp>
    <dsp:sp modelId="{EDA34655-9131-4731-957F-5382F53A0660}">
      <dsp:nvSpPr>
        <dsp:cNvPr id="0" name=""/>
        <dsp:cNvSpPr/>
      </dsp:nvSpPr>
      <dsp:spPr>
        <a:xfrm>
          <a:off x="188734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042354" y="1715977"/>
        <a:ext cx="748438" cy="748438"/>
      </dsp:txXfrm>
    </dsp:sp>
    <dsp:sp modelId="{553B84E4-4A31-43DB-B3BF-8E8EF2B79F2D}">
      <dsp:nvSpPr>
        <dsp:cNvPr id="0" name=""/>
        <dsp:cNvSpPr/>
      </dsp:nvSpPr>
      <dsp:spPr>
        <a:xfrm rot="14157341">
          <a:off x="3535599" y="1427312"/>
          <a:ext cx="29563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604770" y="1554024"/>
        <a:ext cx="206944" cy="269906"/>
      </dsp:txXfrm>
    </dsp:sp>
    <dsp:sp modelId="{E0AC84DD-2093-416F-85DE-E547FE520660}">
      <dsp:nvSpPr>
        <dsp:cNvPr id="0" name=""/>
        <dsp:cNvSpPr/>
      </dsp:nvSpPr>
      <dsp:spPr>
        <a:xfrm>
          <a:off x="2697088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852095" y="601464"/>
        <a:ext cx="748438" cy="748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161157"/>
          <a:ext cx="8543956" cy="1170479"/>
        </a:xfrm>
        <a:prstGeom prst="roundRect">
          <a:avLst>
            <a:gd name="adj" fmla="val 10000"/>
          </a:avLst>
        </a:prstGeom>
        <a:solidFill>
          <a:srgbClr val="66FF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Расходы, предусмотренные за счет средств дорожного фонда произведены в сумме </a:t>
          </a:r>
          <a:r>
            <a:rPr lang="ru-RU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26277,1 тысяч рублей 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–31170,3 тысяч рублей), в том числе:</a:t>
          </a:r>
        </a:p>
      </dsp:txBody>
      <dsp:txXfrm>
        <a:off x="1762107" y="161157"/>
        <a:ext cx="6781848" cy="1170479"/>
      </dsp:txXfrm>
    </dsp:sp>
    <dsp:sp modelId="{7F3CDDCE-A36A-450D-9161-16EA0ECDAFCE}">
      <dsp:nvSpPr>
        <dsp:cNvPr id="0" name=""/>
        <dsp:cNvSpPr/>
      </dsp:nvSpPr>
      <dsp:spPr>
        <a:xfrm>
          <a:off x="0" y="101443"/>
          <a:ext cx="1546080" cy="11667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83F002-88E7-41F2-BBD7-E3B851FCF30C}">
      <dsp:nvSpPr>
        <dsp:cNvPr id="0" name=""/>
        <dsp:cNvSpPr/>
      </dsp:nvSpPr>
      <dsp:spPr>
        <a:xfrm>
          <a:off x="0" y="1234048"/>
          <a:ext cx="8543956" cy="11504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-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дорог–капитальный ремонт участка улицы Луначарского от ул.  В. Романова  до ул. Ленина -10085,2 тысяч рублей, капитальный ремонт участка ул. Виктора Романова (Пионерская) от жилого дома № 67  до ул. Строителей -419,1 тысяч рублей (межбюджетные трансферты 2017 года)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dirty="0"/>
        </a:p>
      </dsp:txBody>
      <dsp:txXfrm>
        <a:off x="1762107" y="1234048"/>
        <a:ext cx="6781848" cy="1150438"/>
      </dsp:txXfrm>
    </dsp:sp>
    <dsp:sp modelId="{FAE7C2F1-25ED-4E3B-9997-746B0F7B9B80}">
      <dsp:nvSpPr>
        <dsp:cNvPr id="0" name=""/>
        <dsp:cNvSpPr/>
      </dsp:nvSpPr>
      <dsp:spPr>
        <a:xfrm>
          <a:off x="0" y="1367687"/>
          <a:ext cx="1708791" cy="919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2442094"/>
          <a:ext cx="8543956" cy="1146786"/>
        </a:xfrm>
        <a:prstGeom prst="roundRect">
          <a:avLst>
            <a:gd name="adj" fmla="val 10000"/>
          </a:avLst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-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-установка знаков дорожного движения и пешеходных ограждений, устройство остановок -1332,0 тысяч рублей, проектирование дорог местного значения  -95,0 тысяч рублей</a:t>
          </a:r>
        </a:p>
      </dsp:txBody>
      <dsp:txXfrm>
        <a:off x="1762107" y="2442094"/>
        <a:ext cx="6781848" cy="1146786"/>
      </dsp:txXfrm>
    </dsp:sp>
    <dsp:sp modelId="{8C403381-B91B-473A-A88B-FE355DA7E560}">
      <dsp:nvSpPr>
        <dsp:cNvPr id="0" name=""/>
        <dsp:cNvSpPr/>
      </dsp:nvSpPr>
      <dsp:spPr>
        <a:xfrm>
          <a:off x="2906" y="2435767"/>
          <a:ext cx="1708791" cy="1131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3630349"/>
          <a:ext cx="8543956" cy="12307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-5789,6 тысяч рублей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762107" y="3630349"/>
        <a:ext cx="6781848" cy="1230774"/>
      </dsp:txXfrm>
    </dsp:sp>
    <dsp:sp modelId="{A7BECF33-9903-4E9C-8A9C-D6A62C80C47F}">
      <dsp:nvSpPr>
        <dsp:cNvPr id="0" name=""/>
        <dsp:cNvSpPr/>
      </dsp:nvSpPr>
      <dsp:spPr>
        <a:xfrm>
          <a:off x="31776" y="3584952"/>
          <a:ext cx="1720223" cy="11358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8C4244-01BD-4F7F-BE13-121D38771F88}">
      <dsp:nvSpPr>
        <dsp:cNvPr id="0" name=""/>
        <dsp:cNvSpPr/>
      </dsp:nvSpPr>
      <dsp:spPr>
        <a:xfrm>
          <a:off x="0" y="4916589"/>
          <a:ext cx="8543956" cy="946004"/>
        </a:xfrm>
        <a:prstGeom prst="roundRect">
          <a:avLst>
            <a:gd name="adj" fmla="val 10000"/>
          </a:avLst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дорог местного значения п. Сосьва -3342,2 тысяч рублей, п. Восточный -2998,8 тысяч рублей, приобретение щебня- 1931,2 тысяч рублей, услуги автотранспорта по доставке щебня -200,0 тысяч рублей</a:t>
          </a:r>
        </a:p>
      </dsp:txBody>
      <dsp:txXfrm>
        <a:off x="1762107" y="4916589"/>
        <a:ext cx="6781848" cy="946004"/>
      </dsp:txXfrm>
    </dsp:sp>
    <dsp:sp modelId="{06C6F98A-D2EC-4605-BB1F-F87E9E67418F}">
      <dsp:nvSpPr>
        <dsp:cNvPr id="0" name=""/>
        <dsp:cNvSpPr/>
      </dsp:nvSpPr>
      <dsp:spPr>
        <a:xfrm>
          <a:off x="0" y="4999505"/>
          <a:ext cx="1708791" cy="8580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3303609" y="2285009"/>
          <a:ext cx="2776014" cy="121869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</a:t>
          </a:r>
        </a:p>
      </dsp:txBody>
      <dsp:txXfrm>
        <a:off x="3710147" y="2463483"/>
        <a:ext cx="1962938" cy="861751"/>
      </dsp:txXfrm>
    </dsp:sp>
    <dsp:sp modelId="{89914B90-9694-4787-8D04-DC3FFA5DAB3D}">
      <dsp:nvSpPr>
        <dsp:cNvPr id="0" name=""/>
        <dsp:cNvSpPr/>
      </dsp:nvSpPr>
      <dsp:spPr>
        <a:xfrm rot="16264774">
          <a:off x="4622108" y="1876124"/>
          <a:ext cx="167765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4646798" y="2003448"/>
        <a:ext cx="117436" cy="306494"/>
      </dsp:txXfrm>
    </dsp:sp>
    <dsp:sp modelId="{C03A8C22-0F0D-4918-9651-775401A6E4F0}">
      <dsp:nvSpPr>
        <dsp:cNvPr id="0" name=""/>
        <dsp:cNvSpPr/>
      </dsp:nvSpPr>
      <dsp:spPr>
        <a:xfrm>
          <a:off x="3000360" y="-2"/>
          <a:ext cx="3454499" cy="1968605"/>
        </a:xfrm>
        <a:prstGeom prst="ellipse">
          <a:avLst/>
        </a:prstGeom>
        <a:solidFill>
          <a:srgbClr val="66FFCC"/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19,0 %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506260" y="288294"/>
        <a:ext cx="2442699" cy="1392013"/>
      </dsp:txXfrm>
    </dsp:sp>
    <dsp:sp modelId="{72B44983-02DA-4E02-A0B7-8166FBECF753}">
      <dsp:nvSpPr>
        <dsp:cNvPr id="0" name=""/>
        <dsp:cNvSpPr/>
      </dsp:nvSpPr>
      <dsp:spPr>
        <a:xfrm rot="328153">
          <a:off x="6153876" y="2791318"/>
          <a:ext cx="258272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6154052" y="2889790"/>
        <a:ext cx="180790" cy="306494"/>
      </dsp:txXfrm>
    </dsp:sp>
    <dsp:sp modelId="{2550CC62-F452-4A1D-88DD-67878C89B4EA}">
      <dsp:nvSpPr>
        <dsp:cNvPr id="0" name=""/>
        <dsp:cNvSpPr/>
      </dsp:nvSpPr>
      <dsp:spPr>
        <a:xfrm>
          <a:off x="6528181" y="1714504"/>
          <a:ext cx="2615818" cy="2961855"/>
        </a:xfrm>
        <a:prstGeom prst="ellipse">
          <a:avLst/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-30,8 %</a:t>
          </a:r>
        </a:p>
      </dsp:txBody>
      <dsp:txXfrm>
        <a:off x="6911259" y="2148258"/>
        <a:ext cx="1849662" cy="2094347"/>
      </dsp:txXfrm>
    </dsp:sp>
    <dsp:sp modelId="{AC0FDAE7-E03B-41F8-B20B-173D8D679262}">
      <dsp:nvSpPr>
        <dsp:cNvPr id="0" name=""/>
        <dsp:cNvSpPr/>
      </dsp:nvSpPr>
      <dsp:spPr>
        <a:xfrm rot="10506454">
          <a:off x="3148746" y="2765540"/>
          <a:ext cx="127866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3187036" y="2866068"/>
        <a:ext cx="89506" cy="306494"/>
      </dsp:txXfrm>
    </dsp:sp>
    <dsp:sp modelId="{F4D439E6-BE96-4B51-9572-B083C3081BEC}">
      <dsp:nvSpPr>
        <dsp:cNvPr id="0" name=""/>
        <dsp:cNvSpPr/>
      </dsp:nvSpPr>
      <dsp:spPr>
        <a:xfrm>
          <a:off x="142847" y="1643082"/>
          <a:ext cx="2951143" cy="3028668"/>
        </a:xfrm>
        <a:prstGeom prst="ellipse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47,5%</a:t>
          </a:r>
        </a:p>
      </dsp:txBody>
      <dsp:txXfrm>
        <a:off x="575032" y="2086620"/>
        <a:ext cx="2086773" cy="2141592"/>
      </dsp:txXfrm>
    </dsp:sp>
    <dsp:sp modelId="{09C3B58D-C81C-4FB0-AF09-E955EF11A426}">
      <dsp:nvSpPr>
        <dsp:cNvPr id="0" name=""/>
        <dsp:cNvSpPr/>
      </dsp:nvSpPr>
      <dsp:spPr>
        <a:xfrm rot="5848571">
          <a:off x="4399331" y="3558663"/>
          <a:ext cx="343182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4457506" y="3609787"/>
        <a:ext cx="240227" cy="306494"/>
      </dsp:txXfrm>
    </dsp:sp>
    <dsp:sp modelId="{9499CFC4-3DA7-4CF5-A363-4EEE15B449F5}">
      <dsp:nvSpPr>
        <dsp:cNvPr id="0" name=""/>
        <dsp:cNvSpPr/>
      </dsp:nvSpPr>
      <dsp:spPr>
        <a:xfrm>
          <a:off x="2751429" y="4143416"/>
          <a:ext cx="3355384" cy="1502419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Другие вопросы в области ЖКХ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2,7 %</a:t>
          </a:r>
        </a:p>
      </dsp:txBody>
      <dsp:txXfrm>
        <a:off x="3242814" y="4363440"/>
        <a:ext cx="2372614" cy="1062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3308057" y="2362498"/>
          <a:ext cx="2773612" cy="121764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</a:t>
          </a:r>
        </a:p>
      </dsp:txBody>
      <dsp:txXfrm>
        <a:off x="3714243" y="2540818"/>
        <a:ext cx="1961240" cy="861005"/>
      </dsp:txXfrm>
    </dsp:sp>
    <dsp:sp modelId="{89914B90-9694-4787-8D04-DC3FFA5DAB3D}">
      <dsp:nvSpPr>
        <dsp:cNvPr id="0" name=""/>
        <dsp:cNvSpPr/>
      </dsp:nvSpPr>
      <dsp:spPr>
        <a:xfrm rot="16264774">
          <a:off x="4619236" y="1935203"/>
          <a:ext cx="180420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4645789" y="2067158"/>
        <a:ext cx="126294" cy="314691"/>
      </dsp:txXfrm>
    </dsp:sp>
    <dsp:sp modelId="{C03A8C22-0F0D-4918-9651-775401A6E4F0}">
      <dsp:nvSpPr>
        <dsp:cNvPr id="0" name=""/>
        <dsp:cNvSpPr/>
      </dsp:nvSpPr>
      <dsp:spPr>
        <a:xfrm>
          <a:off x="2958347" y="962"/>
          <a:ext cx="3546892" cy="2021257"/>
        </a:xfrm>
        <a:prstGeom prst="ellipse">
          <a:avLst/>
        </a:prstGeom>
        <a:solidFill>
          <a:srgbClr val="66FFCC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8,4 %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477777" y="296968"/>
        <a:ext cx="2508032" cy="1429245"/>
      </dsp:txXfrm>
    </dsp:sp>
    <dsp:sp modelId="{72B44983-02DA-4E02-A0B7-8166FBECF753}">
      <dsp:nvSpPr>
        <dsp:cNvPr id="0" name=""/>
        <dsp:cNvSpPr/>
      </dsp:nvSpPr>
      <dsp:spPr>
        <a:xfrm rot="340749">
          <a:off x="6138372" y="2863644"/>
          <a:ext cx="221548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6138535" y="2965252"/>
        <a:ext cx="155084" cy="314691"/>
      </dsp:txXfrm>
    </dsp:sp>
    <dsp:sp modelId="{2550CC62-F452-4A1D-88DD-67878C89B4EA}">
      <dsp:nvSpPr>
        <dsp:cNvPr id="0" name=""/>
        <dsp:cNvSpPr/>
      </dsp:nvSpPr>
      <dsp:spPr>
        <a:xfrm>
          <a:off x="6458219" y="1759686"/>
          <a:ext cx="2685780" cy="3041073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-55,5%</a:t>
          </a:r>
        </a:p>
      </dsp:txBody>
      <dsp:txXfrm>
        <a:off x="6851542" y="2205041"/>
        <a:ext cx="1899134" cy="2150363"/>
      </dsp:txXfrm>
    </dsp:sp>
    <dsp:sp modelId="{AC0FDAE7-E03B-41F8-B20B-173D8D679262}">
      <dsp:nvSpPr>
        <dsp:cNvPr id="0" name=""/>
        <dsp:cNvSpPr/>
      </dsp:nvSpPr>
      <dsp:spPr>
        <a:xfrm rot="10506454">
          <a:off x="3121807" y="2837304"/>
          <a:ext cx="150084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 rot="10800000">
        <a:off x="3166750" y="2940281"/>
        <a:ext cx="105059" cy="314691"/>
      </dsp:txXfrm>
    </dsp:sp>
    <dsp:sp modelId="{F4D439E6-BE96-4B51-9572-B083C3081BEC}">
      <dsp:nvSpPr>
        <dsp:cNvPr id="0" name=""/>
        <dsp:cNvSpPr/>
      </dsp:nvSpPr>
      <dsp:spPr>
        <a:xfrm>
          <a:off x="26711" y="1686382"/>
          <a:ext cx="3030074" cy="3109672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36,0%</a:t>
          </a:r>
        </a:p>
      </dsp:txBody>
      <dsp:txXfrm>
        <a:off x="470455" y="2141783"/>
        <a:ext cx="2142586" cy="2198870"/>
      </dsp:txXfrm>
    </dsp:sp>
    <dsp:sp modelId="{09C3B58D-C81C-4FB0-AF09-E955EF11A426}">
      <dsp:nvSpPr>
        <dsp:cNvPr id="0" name=""/>
        <dsp:cNvSpPr/>
      </dsp:nvSpPr>
      <dsp:spPr>
        <a:xfrm rot="5837310">
          <a:off x="4407448" y="3625853"/>
          <a:ext cx="340321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10800000">
        <a:off x="4464972" y="3680114"/>
        <a:ext cx="238225" cy="314691"/>
      </dsp:txXfrm>
    </dsp:sp>
    <dsp:sp modelId="{9499CFC4-3DA7-4CF5-A363-4EEE15B449F5}">
      <dsp:nvSpPr>
        <dsp:cNvPr id="0" name=""/>
        <dsp:cNvSpPr/>
      </dsp:nvSpPr>
      <dsp:spPr>
        <a:xfrm>
          <a:off x="2714605" y="4214851"/>
          <a:ext cx="3445127" cy="154260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Другие вопросы в области ЖКХ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0,1%</a:t>
          </a:r>
        </a:p>
      </dsp:txBody>
      <dsp:txXfrm>
        <a:off x="3219132" y="4440760"/>
        <a:ext cx="2436073" cy="1090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656F5-0BD5-4A68-8685-3D2D744FC5D5}">
      <dsp:nvSpPr>
        <dsp:cNvPr id="0" name=""/>
        <dsp:cNvSpPr/>
      </dsp:nvSpPr>
      <dsp:spPr>
        <a:xfrm>
          <a:off x="0" y="162708"/>
          <a:ext cx="8929718" cy="62966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зданий насосных станций артезианских скважин  п. Восточный  ул. Овражная, 1а – 1734,5 тысяч рублей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1795812" y="162708"/>
        <a:ext cx="7133905" cy="629669"/>
      </dsp:txXfrm>
    </dsp:sp>
    <dsp:sp modelId="{99A6A14A-96F2-4607-9598-B10B6DF22D3A}">
      <dsp:nvSpPr>
        <dsp:cNvPr id="0" name=""/>
        <dsp:cNvSpPr/>
      </dsp:nvSpPr>
      <dsp:spPr>
        <a:xfrm>
          <a:off x="0" y="0"/>
          <a:ext cx="1785943" cy="1015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84000" b="-8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F258F-81BC-42B6-9F59-B6EF132712CE}">
      <dsp:nvSpPr>
        <dsp:cNvPr id="0" name=""/>
        <dsp:cNvSpPr/>
      </dsp:nvSpPr>
      <dsp:spPr>
        <a:xfrm>
          <a:off x="0" y="826494"/>
          <a:ext cx="8929718" cy="967204"/>
        </a:xfrm>
        <a:prstGeom prst="roundRect">
          <a:avLst>
            <a:gd name="adj" fmla="val 10000"/>
          </a:avLst>
        </a:prstGeom>
        <a:solidFill>
          <a:schemeClr val="accent2">
            <a:hueOff val="-729032"/>
            <a:satOff val="-1403"/>
            <a:lumOff val="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</a:t>
          </a:r>
          <a:r>
            <a:rPr lang="ru-RU" sz="2000" b="0" kern="1200" dirty="0">
              <a:solidFill>
                <a:schemeClr val="tx1"/>
              </a:solidFill>
            </a:rPr>
            <a:t> ремонт  тепловой, водопроводной сети п. 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Восточный – 53939,3 тысяч рублей</a:t>
          </a:r>
        </a:p>
      </dsp:txBody>
      <dsp:txXfrm>
        <a:off x="1795812" y="826494"/>
        <a:ext cx="7133905" cy="967204"/>
      </dsp:txXfrm>
    </dsp:sp>
    <dsp:sp modelId="{C86D29EF-B0C9-424D-8877-55DD0427266A}">
      <dsp:nvSpPr>
        <dsp:cNvPr id="0" name=""/>
        <dsp:cNvSpPr/>
      </dsp:nvSpPr>
      <dsp:spPr>
        <a:xfrm>
          <a:off x="6207" y="901630"/>
          <a:ext cx="1714255" cy="8825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91ACA-5D23-46B5-9F56-DF72697AAA51}">
      <dsp:nvSpPr>
        <dsp:cNvPr id="0" name=""/>
        <dsp:cNvSpPr/>
      </dsp:nvSpPr>
      <dsp:spPr>
        <a:xfrm>
          <a:off x="0" y="1836031"/>
          <a:ext cx="8855244" cy="64345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схем теплоснабжения, водоснабжения и водоотведения  - 150,0 тысяч рублей</a:t>
          </a:r>
        </a:p>
      </dsp:txBody>
      <dsp:txXfrm>
        <a:off x="1780835" y="1836031"/>
        <a:ext cx="7074408" cy="643452"/>
      </dsp:txXfrm>
    </dsp:sp>
    <dsp:sp modelId="{A2077B40-D51A-4E1F-A1B7-DA6D2122E275}">
      <dsp:nvSpPr>
        <dsp:cNvPr id="0" name=""/>
        <dsp:cNvSpPr/>
      </dsp:nvSpPr>
      <dsp:spPr>
        <a:xfrm>
          <a:off x="95826" y="2020633"/>
          <a:ext cx="1567879" cy="802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0F4C4-2D95-4AA3-B508-FE83D53F65B9}">
      <dsp:nvSpPr>
        <dsp:cNvPr id="0" name=""/>
        <dsp:cNvSpPr/>
      </dsp:nvSpPr>
      <dsp:spPr>
        <a:xfrm>
          <a:off x="0" y="2883868"/>
          <a:ext cx="8929718" cy="57098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субсидий на компенсацию выпадающих доходов при оказании банных услуг населению -190,8 тысяч рублей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1795812" y="2883868"/>
        <a:ext cx="7133905" cy="570989"/>
      </dsp:txXfrm>
    </dsp:sp>
    <dsp:sp modelId="{EC325D7A-9159-44F8-B924-6F6E0921B4FE}">
      <dsp:nvSpPr>
        <dsp:cNvPr id="0" name=""/>
        <dsp:cNvSpPr/>
      </dsp:nvSpPr>
      <dsp:spPr>
        <a:xfrm>
          <a:off x="0" y="2853712"/>
          <a:ext cx="1785943" cy="628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86387-8F23-4DE5-B0F3-BD583728BE81}">
      <dsp:nvSpPr>
        <dsp:cNvPr id="0" name=""/>
        <dsp:cNvSpPr/>
      </dsp:nvSpPr>
      <dsp:spPr>
        <a:xfrm>
          <a:off x="0" y="3440875"/>
          <a:ext cx="8929718" cy="697894"/>
        </a:xfrm>
        <a:prstGeom prst="roundRect">
          <a:avLst>
            <a:gd name="adj" fmla="val 10000"/>
          </a:avLst>
        </a:prstGeom>
        <a:solidFill>
          <a:srgbClr val="66FF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незавершенного строительства КОС-800- 595,8 тысяч рублей</a:t>
          </a:r>
        </a:p>
      </dsp:txBody>
      <dsp:txXfrm>
        <a:off x="1795812" y="3440875"/>
        <a:ext cx="7133905" cy="697894"/>
      </dsp:txXfrm>
    </dsp:sp>
    <dsp:sp modelId="{380D1170-9685-47C2-8266-19488FDBB0BB}">
      <dsp:nvSpPr>
        <dsp:cNvPr id="0" name=""/>
        <dsp:cNvSpPr/>
      </dsp:nvSpPr>
      <dsp:spPr>
        <a:xfrm>
          <a:off x="0" y="3483831"/>
          <a:ext cx="1785943" cy="5878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8EAF-B92F-417D-A0D0-A6F9CEF94CC1}">
      <dsp:nvSpPr>
        <dsp:cNvPr id="0" name=""/>
        <dsp:cNvSpPr/>
      </dsp:nvSpPr>
      <dsp:spPr>
        <a:xfrm>
          <a:off x="0" y="4080873"/>
          <a:ext cx="8929718" cy="107001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</a:t>
          </a:r>
        </a:p>
      </dsp:txBody>
      <dsp:txXfrm>
        <a:off x="1795812" y="4080873"/>
        <a:ext cx="7133905" cy="1070019"/>
      </dsp:txXfrm>
    </dsp:sp>
    <dsp:sp modelId="{1702C8A0-0BAA-49EF-B932-F4D59FD7EBCE}">
      <dsp:nvSpPr>
        <dsp:cNvPr id="0" name=""/>
        <dsp:cNvSpPr/>
      </dsp:nvSpPr>
      <dsp:spPr>
        <a:xfrm>
          <a:off x="0" y="4224458"/>
          <a:ext cx="1785943" cy="6874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D2295-3F27-4E9F-9C80-8E5B649BFA85}">
      <dsp:nvSpPr>
        <dsp:cNvPr id="0" name=""/>
        <dsp:cNvSpPr/>
      </dsp:nvSpPr>
      <dsp:spPr>
        <a:xfrm>
          <a:off x="0" y="5287656"/>
          <a:ext cx="8929718" cy="796710"/>
        </a:xfrm>
        <a:prstGeom prst="roundRect">
          <a:avLst>
            <a:gd name="adj" fmla="val 10000"/>
          </a:avLst>
        </a:prstGeom>
        <a:solidFill>
          <a:srgbClr val="66FF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городского округа -732,9 тысяч рублей</a:t>
          </a:r>
        </a:p>
      </dsp:txBody>
      <dsp:txXfrm>
        <a:off x="1795812" y="5287656"/>
        <a:ext cx="7133905" cy="796710"/>
      </dsp:txXfrm>
    </dsp:sp>
    <dsp:sp modelId="{26157C5C-0432-470E-A4B7-5A15DC4CF88E}">
      <dsp:nvSpPr>
        <dsp:cNvPr id="0" name=""/>
        <dsp:cNvSpPr/>
      </dsp:nvSpPr>
      <dsp:spPr>
        <a:xfrm>
          <a:off x="0" y="5161579"/>
          <a:ext cx="1785943" cy="885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0"/>
          <a:ext cx="8543956" cy="1338281"/>
        </a:xfrm>
        <a:prstGeom prst="roundRect">
          <a:avLst>
            <a:gd name="adj" fmla="val 10000"/>
          </a:avLst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+mj-lt"/>
            </a:rPr>
            <a:t>Расходы на  уличное освещение, приобретение и замену уличных светильников, ламп  составили 4909,1 тысяч рублей;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+mn-lt"/>
            </a:rPr>
            <a:t>Повышение уровня энергетической эффективности уличного освещения на территории Сосьвинского городского округа -</a:t>
          </a:r>
          <a:r>
            <a:rPr lang="en-US" sz="1600" i="1" kern="1200" dirty="0">
              <a:latin typeface="+mn-lt"/>
            </a:rPr>
            <a:t>19495</a:t>
          </a:r>
          <a:r>
            <a:rPr lang="ru-RU" sz="1600" i="1" kern="1200" dirty="0">
              <a:latin typeface="+mn-lt"/>
            </a:rPr>
            <a:t>,5 тысяч рублей</a:t>
          </a:r>
        </a:p>
      </dsp:txBody>
      <dsp:txXfrm>
        <a:off x="1764076" y="0"/>
        <a:ext cx="6779879" cy="1338281"/>
      </dsp:txXfrm>
    </dsp:sp>
    <dsp:sp modelId="{7F3CDDCE-A36A-450D-9161-16EA0ECDAFCE}">
      <dsp:nvSpPr>
        <dsp:cNvPr id="0" name=""/>
        <dsp:cNvSpPr/>
      </dsp:nvSpPr>
      <dsp:spPr>
        <a:xfrm>
          <a:off x="143" y="72007"/>
          <a:ext cx="1708791" cy="11942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3F002-88E7-41F2-BBD7-E3B851FCF30C}">
      <dsp:nvSpPr>
        <dsp:cNvPr id="0" name=""/>
        <dsp:cNvSpPr/>
      </dsp:nvSpPr>
      <dsp:spPr>
        <a:xfrm>
          <a:off x="0" y="1277781"/>
          <a:ext cx="8543956" cy="838685"/>
        </a:xfrm>
        <a:prstGeom prst="roundRect">
          <a:avLst>
            <a:gd name="adj" fmla="val 10000"/>
          </a:avLst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/>
            <a:t>Благоустройство парка ул. Балдина,50 – 1036,0 тысяч рублей</a:t>
          </a:r>
        </a:p>
      </dsp:txBody>
      <dsp:txXfrm>
        <a:off x="1764076" y="1277781"/>
        <a:ext cx="6779879" cy="838685"/>
      </dsp:txXfrm>
    </dsp:sp>
    <dsp:sp modelId="{FAE7C2F1-25ED-4E3B-9997-746B0F7B9B80}">
      <dsp:nvSpPr>
        <dsp:cNvPr id="0" name=""/>
        <dsp:cNvSpPr/>
      </dsp:nvSpPr>
      <dsp:spPr>
        <a:xfrm>
          <a:off x="0" y="1454637"/>
          <a:ext cx="1708791" cy="5369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0E66-0C47-4B92-912D-8B18C2CA6E08}">
      <dsp:nvSpPr>
        <dsp:cNvPr id="0" name=""/>
        <dsp:cNvSpPr/>
      </dsp:nvSpPr>
      <dsp:spPr>
        <a:xfrm>
          <a:off x="0" y="2177497"/>
          <a:ext cx="8543956" cy="83028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</a:rPr>
            <a:t>Комплексное благоустройство дворовых территорий – 635,9 тысяч рублей</a:t>
          </a:r>
        </a:p>
      </dsp:txBody>
      <dsp:txXfrm>
        <a:off x="1764076" y="2177497"/>
        <a:ext cx="6779879" cy="830282"/>
      </dsp:txXfrm>
    </dsp:sp>
    <dsp:sp modelId="{18E4F237-4853-402D-BCEA-00C1C6FF0710}">
      <dsp:nvSpPr>
        <dsp:cNvPr id="0" name=""/>
        <dsp:cNvSpPr/>
      </dsp:nvSpPr>
      <dsp:spPr>
        <a:xfrm>
          <a:off x="14496" y="2316209"/>
          <a:ext cx="1708791" cy="6077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3026477"/>
          <a:ext cx="8543956" cy="1083590"/>
        </a:xfrm>
        <a:prstGeom prst="roundRect">
          <a:avLst>
            <a:gd name="adj" fmla="val 10000"/>
          </a:avLst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/>
            <a:t>Расходы на организацию и содержание мест захоронения составили 126,0 тысяч рублей, обрезка деревьев, скос травы -447,8 тысяч рублей, п</a:t>
          </a:r>
          <a:r>
            <a:rPr lang="ru-RU" sz="1600" i="1" kern="1200" dirty="0"/>
            <a:t>риобретение мусорных контейнеров </a:t>
          </a:r>
          <a:r>
            <a:rPr lang="ru-RU" sz="1600" kern="1200" dirty="0"/>
            <a:t>– 2077,6 тысяч рублей</a:t>
          </a:r>
          <a:endParaRPr lang="ru-RU" sz="1600" b="0" i="1" kern="1200" dirty="0"/>
        </a:p>
      </dsp:txBody>
      <dsp:txXfrm>
        <a:off x="1764076" y="3026477"/>
        <a:ext cx="6779879" cy="1083590"/>
      </dsp:txXfrm>
    </dsp:sp>
    <dsp:sp modelId="{8C403381-B91B-473A-A88B-FE355DA7E560}">
      <dsp:nvSpPr>
        <dsp:cNvPr id="0" name=""/>
        <dsp:cNvSpPr/>
      </dsp:nvSpPr>
      <dsp:spPr>
        <a:xfrm>
          <a:off x="0" y="3096343"/>
          <a:ext cx="1708791" cy="10570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4302572"/>
          <a:ext cx="8543956" cy="1446298"/>
        </a:xfrm>
        <a:prstGeom prst="roundRect">
          <a:avLst>
            <a:gd name="adj" fmla="val 10000"/>
          </a:avLst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i="1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Прочие  мероприятия по благоустройству и  содержанию дворовых территорий -  </a:t>
          </a:r>
          <a:r>
            <a:rPr lang="en-US" sz="1600" i="1" kern="1200" dirty="0"/>
            <a:t>5964,1</a:t>
          </a:r>
          <a:r>
            <a:rPr lang="ru-RU" sz="1600" i="1" kern="1200" dirty="0"/>
            <a:t> тысяч рублей;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приобретены  и поставлены  автомобиль для перевозки пищевых жидкостей (водовоз)  на сумму 2 220,7 тысяч рублей; экскаватор погрузчик  на сумму – 4395,5 тысяч рублей.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i="1" kern="1200" dirty="0"/>
        </a:p>
      </dsp:txBody>
      <dsp:txXfrm>
        <a:off x="1764076" y="4302572"/>
        <a:ext cx="6779879" cy="1446298"/>
      </dsp:txXfrm>
    </dsp:sp>
    <dsp:sp modelId="{A7BECF33-9903-4E9C-8A9C-D6A62C80C47F}">
      <dsp:nvSpPr>
        <dsp:cNvPr id="0" name=""/>
        <dsp:cNvSpPr/>
      </dsp:nvSpPr>
      <dsp:spPr>
        <a:xfrm>
          <a:off x="0" y="4529392"/>
          <a:ext cx="1781226" cy="10465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68306-BFE6-4860-AEE5-0E4C1B18EA1F}">
      <dsp:nvSpPr>
        <dsp:cNvPr id="0" name=""/>
        <dsp:cNvSpPr/>
      </dsp:nvSpPr>
      <dsp:spPr>
        <a:xfrm>
          <a:off x="0" y="0"/>
          <a:ext cx="1797702" cy="5143536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Дошкольное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образование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25,1%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0" y="2057414"/>
        <a:ext cx="1797702" cy="2057414"/>
      </dsp:txXfrm>
    </dsp:sp>
    <dsp:sp modelId="{D437D95F-0A4A-4664-A98B-3AE3AF1DEF66}">
      <dsp:nvSpPr>
        <dsp:cNvPr id="0" name=""/>
        <dsp:cNvSpPr/>
      </dsp:nvSpPr>
      <dsp:spPr>
        <a:xfrm>
          <a:off x="234348" y="0"/>
          <a:ext cx="1454112" cy="21469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7ED3D-B89D-446E-9D53-5887580BBB16}">
      <dsp:nvSpPr>
        <dsp:cNvPr id="0" name=""/>
        <dsp:cNvSpPr/>
      </dsp:nvSpPr>
      <dsp:spPr>
        <a:xfrm>
          <a:off x="1908648" y="0"/>
          <a:ext cx="1371779" cy="5143536"/>
        </a:xfrm>
        <a:prstGeom prst="roundRect">
          <a:avLst>
            <a:gd name="adj" fmla="val 10000"/>
          </a:avLst>
        </a:prstGeom>
        <a:solidFill>
          <a:schemeClr val="accent4">
            <a:tint val="69000"/>
            <a:satMod val="105000"/>
            <a:lumMod val="110000"/>
          </a:schemeClr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Общее образование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56,0%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908648" y="2057414"/>
        <a:ext cx="1371779" cy="2057414"/>
      </dsp:txXfrm>
    </dsp:sp>
    <dsp:sp modelId="{8601A905-8247-4559-821C-BC9C416F3D5B}">
      <dsp:nvSpPr>
        <dsp:cNvPr id="0" name=""/>
        <dsp:cNvSpPr/>
      </dsp:nvSpPr>
      <dsp:spPr>
        <a:xfrm>
          <a:off x="1901948" y="0"/>
          <a:ext cx="1496367" cy="231345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657D7-3336-40A0-BF4A-11FA1B6F90AB}">
      <dsp:nvSpPr>
        <dsp:cNvPr id="0" name=""/>
        <dsp:cNvSpPr/>
      </dsp:nvSpPr>
      <dsp:spPr>
        <a:xfrm>
          <a:off x="3338320" y="0"/>
          <a:ext cx="1689161" cy="514353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Дополнительное образование детей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14,8 %</a:t>
          </a:r>
        </a:p>
      </dsp:txBody>
      <dsp:txXfrm>
        <a:off x="3338320" y="2057414"/>
        <a:ext cx="1689161" cy="2057414"/>
      </dsp:txXfrm>
    </dsp:sp>
    <dsp:sp modelId="{02489614-02CB-43C9-A230-8157C8CD711A}">
      <dsp:nvSpPr>
        <dsp:cNvPr id="0" name=""/>
        <dsp:cNvSpPr/>
      </dsp:nvSpPr>
      <dsp:spPr>
        <a:xfrm>
          <a:off x="3315109" y="214314"/>
          <a:ext cx="1640231" cy="19985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3211E-0DEA-4AA4-B7F8-2AE0F9AD268F}">
      <dsp:nvSpPr>
        <dsp:cNvPr id="0" name=""/>
        <dsp:cNvSpPr/>
      </dsp:nvSpPr>
      <dsp:spPr>
        <a:xfrm>
          <a:off x="5059368" y="25"/>
          <a:ext cx="1881665" cy="5143536"/>
        </a:xfrm>
        <a:prstGeom prst="roundRect">
          <a:avLst>
            <a:gd name="adj" fmla="val 10000"/>
          </a:avLst>
        </a:prstGeom>
        <a:solidFill>
          <a:srgbClr val="66FFCC"/>
        </a:solidFill>
        <a:ln w="9525" cap="flat" cmpd="sng" algn="ctr">
          <a:solidFill>
            <a:schemeClr val="accent5">
              <a:shade val="6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Молодежная политика и оздоровление детей – 2,0 %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059368" y="2057439"/>
        <a:ext cx="1881665" cy="2057414"/>
      </dsp:txXfrm>
    </dsp:sp>
    <dsp:sp modelId="{5AB200BF-F039-49C0-9320-2BAF7026B820}">
      <dsp:nvSpPr>
        <dsp:cNvPr id="0" name=""/>
        <dsp:cNvSpPr/>
      </dsp:nvSpPr>
      <dsp:spPr>
        <a:xfrm>
          <a:off x="5205183" y="71432"/>
          <a:ext cx="1601297" cy="233176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68F63-E26A-44EC-873B-487F9BDC3408}">
      <dsp:nvSpPr>
        <dsp:cNvPr id="0" name=""/>
        <dsp:cNvSpPr/>
      </dsp:nvSpPr>
      <dsp:spPr>
        <a:xfrm>
          <a:off x="6914496" y="14"/>
          <a:ext cx="1872377" cy="5143536"/>
        </a:xfrm>
        <a:prstGeom prst="roundRect">
          <a:avLst>
            <a:gd name="adj" fmla="val 10000"/>
          </a:avLst>
        </a:prstGeom>
        <a:solidFill>
          <a:schemeClr val="accent6">
            <a:tint val="69000"/>
            <a:satMod val="105000"/>
            <a:lumMod val="110000"/>
          </a:schemeClr>
        </a:solidFill>
        <a:ln w="9525" cap="flat" cmpd="sng" algn="ctr">
          <a:solidFill>
            <a:schemeClr val="accent6">
              <a:shade val="6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Другие вопросы в области   образования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2,1 %</a:t>
          </a:r>
        </a:p>
      </dsp:txBody>
      <dsp:txXfrm>
        <a:off x="6914496" y="2057428"/>
        <a:ext cx="1872377" cy="2057414"/>
      </dsp:txXfrm>
    </dsp:sp>
    <dsp:sp modelId="{1558E06D-C960-47B1-9B7A-D2CDA10F3849}">
      <dsp:nvSpPr>
        <dsp:cNvPr id="0" name=""/>
        <dsp:cNvSpPr/>
      </dsp:nvSpPr>
      <dsp:spPr>
        <a:xfrm>
          <a:off x="6948928" y="0"/>
          <a:ext cx="1484897" cy="2340160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E5F77-11DF-46A0-840F-4C6CA9726928}">
      <dsp:nvSpPr>
        <dsp:cNvPr id="0" name=""/>
        <dsp:cNvSpPr/>
      </dsp:nvSpPr>
      <dsp:spPr>
        <a:xfrm>
          <a:off x="378717" y="4357722"/>
          <a:ext cx="8083924" cy="7715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0.55189</cdr:x>
      <cdr:y>0.47556</cdr:y>
    </cdr:from>
    <cdr:to>
      <cdr:x>0.66345</cdr:x>
      <cdr:y>0.53511</cdr:y>
    </cdr:to>
    <cdr:sp macro="" textlink="">
      <cdr:nvSpPr>
        <cdr:cNvPr id="4" name="TextBox 3"/>
        <cdr:cNvSpPr txBox="1"/>
      </cdr:nvSpPr>
      <cdr:spPr>
        <a:xfrm xmlns:a="http://schemas.openxmlformats.org/drawingml/2006/main" rot="21064747">
          <a:off x="4808318" y="2643283"/>
          <a:ext cx="971962" cy="33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0.40911</cdr:x>
      <cdr:y>0.04132</cdr:y>
    </cdr:from>
    <cdr:to>
      <cdr:x>0.53155</cdr:x>
      <cdr:y>0.10678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64396" y="229664"/>
          <a:ext cx="1066753" cy="36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0.12397</cdr:x>
      <cdr:y>0.04132</cdr:y>
    </cdr:from>
    <cdr:to>
      <cdr:x>0.25141</cdr:x>
      <cdr:y>0.12985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229664"/>
          <a:ext cx="1110316" cy="4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0.67773</cdr:x>
      <cdr:y>0.00893</cdr:y>
    </cdr:from>
    <cdr:to>
      <cdr:x>0.8068</cdr:x>
      <cdr:y>0.0718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49644"/>
          <a:ext cx="1124517" cy="34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0.26964</cdr:x>
      <cdr:y>0.02055</cdr:y>
    </cdr:from>
    <cdr:to>
      <cdr:x>0.3812</cdr:x>
      <cdr:y>0.08018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395500">
          <a:off x="2349252" y="114247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0.2749</cdr:x>
      <cdr:y>0.50056</cdr:y>
    </cdr:from>
    <cdr:to>
      <cdr:x>0.38646</cdr:x>
      <cdr:y>0.56019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1102761">
          <a:off x="2395075" y="2782258"/>
          <a:ext cx="971962" cy="33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0.21188</cdr:x>
      <cdr:y>0.89686</cdr:y>
    </cdr:from>
    <cdr:to>
      <cdr:x>0.32745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</a:t>
          </a:r>
        </a:p>
      </cdr:txBody>
    </cdr:sp>
  </cdr:relSizeAnchor>
  <cdr:relSizeAnchor xmlns:cdr="http://schemas.openxmlformats.org/drawingml/2006/chartDrawing">
    <cdr:from>
      <cdr:x>0.45425</cdr:x>
      <cdr:y>0.89686</cdr:y>
    </cdr:from>
    <cdr:to>
      <cdr:x>0.56982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941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itchFamily="18" charset="0"/>
              <a:cs typeface="Times New Roman" pitchFamily="18" charset="0"/>
            </a:rPr>
            <a:t>2018 год</a:t>
          </a:r>
        </a:p>
      </cdr:txBody>
    </cdr:sp>
  </cdr:relSizeAnchor>
  <cdr:relSizeAnchor xmlns:cdr="http://schemas.openxmlformats.org/drawingml/2006/chartDrawing">
    <cdr:from>
      <cdr:x>0.67416</cdr:x>
      <cdr:y>0.89686</cdr:y>
    </cdr:from>
    <cdr:to>
      <cdr:x>0.78973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itchFamily="18" charset="0"/>
              <a:cs typeface="Times New Roman" pitchFamily="18" charset="0"/>
            </a:rPr>
            <a:t>2019 год</a:t>
          </a:r>
        </a:p>
        <a:p xmlns:a="http://schemas.openxmlformats.org/drawingml/2006/main">
          <a:endParaRPr lang="ru-RU" sz="2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400" b="1" dirty="0">
              <a:latin typeface="Times New Roman" pitchFamily="18" charset="0"/>
              <a:cs typeface="Times New Roman" pitchFamily="18" charset="0"/>
            </a:rPr>
            <a:t> год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0.27143</cdr:x>
      <cdr:y>0.20661</cdr:y>
    </cdr:from>
    <cdr:to>
      <cdr:x>0.28531</cdr:x>
      <cdr:y>0.23177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50050"/>
          <a:ext cx="6996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0.1405</cdr:y>
    </cdr:from>
    <cdr:to>
      <cdr:x>0.51389</cdr:x>
      <cdr:y>0.16566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306034"/>
          <a:ext cx="7001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0.28531</cdr:x>
      <cdr:y>0.15308</cdr:y>
    </cdr:from>
    <cdr:to>
      <cdr:x>0.5</cdr:x>
      <cdr:y>0.21919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D0D42849-D4FF-4F55-8E72-D6CB3CD5A3DD}"/>
            </a:ext>
          </a:extLst>
        </cdr:cNvPr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38116" y="333436"/>
          <a:ext cx="1082165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0.22789</cdr:x>
      <cdr:y>0.03793</cdr:y>
    </cdr:from>
    <cdr:to>
      <cdr:x>0.36905</cdr:x>
      <cdr:y>0.18318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48709" y="116530"/>
          <a:ext cx="711509" cy="446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320082,8</a:t>
          </a:r>
        </a:p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0.47143</cdr:x>
      <cdr:y>0.03088</cdr:y>
    </cdr:from>
    <cdr:to>
      <cdr:x>0.62477</cdr:x>
      <cdr:y>0.11853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5" y="94873"/>
          <a:ext cx="772919" cy="2692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343414,8</a:t>
          </a:r>
        </a:p>
      </cdr:txBody>
    </cdr:sp>
  </cdr:relSizeAnchor>
  <cdr:relSizeAnchor xmlns:cdr="http://schemas.openxmlformats.org/drawingml/2006/chartDrawing">
    <cdr:from>
      <cdr:x>0.68571</cdr:x>
      <cdr:y>0.07438</cdr:y>
    </cdr:from>
    <cdr:to>
      <cdr:x>0.6996</cdr:x>
      <cdr:y>0.09953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62018"/>
          <a:ext cx="70013" cy="547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ru-RU" sz="1100" dirty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5-FF25-4006-803F-3F9873B4B45C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E72D-3388-4343-9B2F-5087C42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689994"/>
            <a:ext cx="5438775" cy="4443649"/>
          </a:xfrm>
          <a:noFill/>
        </p:spPr>
        <p:txBody>
          <a:bodyPr lIns="91388" tIns="45691" rIns="91388" bIns="45691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5" y="9378825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18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569913"/>
            <a:ext cx="5341937" cy="400843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4" y="4721127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3" y="4689995"/>
            <a:ext cx="5438775" cy="4443649"/>
          </a:xfrm>
          <a:noFill/>
        </p:spPr>
        <p:txBody>
          <a:bodyPr lIns="91381" tIns="45687" rIns="91381" bIns="45687"/>
          <a:lstStyle/>
          <a:p>
            <a:endParaRPr lang="ru-RU" alt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9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7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038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5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72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5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6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31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53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6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6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1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8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6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1F26B1-E525-4D5C-A83D-726259FDF807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  <p:sldLayoutId id="2147484244" r:id="rId19"/>
    <p:sldLayoutId id="2147484245" r:id="rId20"/>
    <p:sldLayoutId id="2147484164" r:id="rId21"/>
    <p:sldLayoutId id="2147484165" r:id="rId22"/>
    <p:sldLayoutId id="2147484166" r:id="rId23"/>
    <p:sldLayoutId id="2147484167" r:id="rId24"/>
    <p:sldLayoutId id="2147484168" r:id="rId25"/>
    <p:sldLayoutId id="2147484170" r:id="rId26"/>
    <p:sldLayoutId id="2147484171" r:id="rId27"/>
    <p:sldLayoutId id="2147484172" r:id="rId28"/>
    <p:sldLayoutId id="2147484173" r:id="rId29"/>
    <p:sldLayoutId id="2147484174" r:id="rId30"/>
    <p:sldLayoutId id="2147484175" r:id="rId31"/>
    <p:sldLayoutId id="2147484176" r:id="rId32"/>
    <p:sldLayoutId id="2147484177" r:id="rId33"/>
    <p:sldLayoutId id="2147484178" r:id="rId34"/>
    <p:sldLayoutId id="2147484179" r:id="rId35"/>
    <p:sldLayoutId id="2147484180" r:id="rId3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diagramData" Target="../diagrams/data2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Картинки по запросу поселок сосьв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0" y="-171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0"/>
            <a:ext cx="6202531" cy="3717032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Бюджет  для граждан </a:t>
            </a:r>
            <a:b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об исполнении бюджета Сосьвинского городского округа </a:t>
            </a:r>
            <a:b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за 2019 год</a:t>
            </a:r>
            <a:br>
              <a:rPr lang="ru-RU" sz="4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effectLst/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4953000" cy="1752600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599592"/>
              </p:ext>
            </p:extLst>
          </p:nvPr>
        </p:nvGraphicFramePr>
        <p:xfrm>
          <a:off x="642910" y="1291338"/>
          <a:ext cx="8215370" cy="5490843"/>
        </p:xfrm>
        <a:graphic>
          <a:graphicData uri="http://schemas.openxmlformats.org/drawingml/2006/table">
            <a:tbl>
              <a:tblPr/>
              <a:tblGrid>
                <a:gridCol w="57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6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одного жителя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2050,2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7976,7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23045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25066,8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3394,2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округа на физическую культуру и спорт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 на социальную политику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3006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3168,4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76" name="TextBox 3"/>
          <p:cNvSpPr txBox="1">
            <a:spLocks noChangeArrowheads="1"/>
          </p:cNvSpPr>
          <p:nvPr/>
        </p:nvSpPr>
        <p:spPr bwMode="auto">
          <a:xfrm>
            <a:off x="1071538" y="1"/>
            <a:ext cx="666881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latin typeface="Georgia" pitchFamily="18" charset="0"/>
                <a:cs typeface="Times New Roman" pitchFamily="18" charset="0"/>
              </a:rPr>
              <a:t>ОСНОВНЫЕ ПОКАЗАТЕЛИ  </a:t>
            </a:r>
          </a:p>
          <a:p>
            <a:pPr algn="ctr"/>
            <a:r>
              <a:rPr lang="ru-RU" altLang="ru-RU" sz="2000" b="1" i="1" dirty="0">
                <a:latin typeface="Georgia" pitchFamily="18" charset="0"/>
                <a:cs typeface="Times New Roman" pitchFamily="18" charset="0"/>
              </a:rPr>
              <a:t>СОЦИАЛЬНО-ЭКОНОМИЧЕСКОГО</a:t>
            </a:r>
          </a:p>
          <a:p>
            <a:pPr algn="ctr"/>
            <a:r>
              <a:rPr lang="ru-RU" altLang="ru-RU" sz="2000" b="1" i="1" dirty="0">
                <a:latin typeface="Georgia" pitchFamily="18" charset="0"/>
                <a:cs typeface="Times New Roman" pitchFamily="18" charset="0"/>
              </a:rPr>
              <a:t>РАЗВИТИЯ  СОСЬВИНСКОГО ГОРОДСКОГО ОКРУГА</a:t>
            </a: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5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91306" cy="5013176"/>
          </a:xfrm>
          <a:solidFill>
            <a:srgbClr val="F2EDD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>
                <a:cs typeface="Times New Roman" pitchFamily="18" charset="0"/>
              </a:rPr>
              <a:t>Численность постоянного населения по состоянию на 01.01.2020 года -  </a:t>
            </a:r>
            <a:r>
              <a:rPr lang="ru-RU" sz="1400" b="1" dirty="0">
                <a:cs typeface="Times New Roman" pitchFamily="18" charset="0"/>
              </a:rPr>
              <a:t>13723,0 человек </a:t>
            </a:r>
            <a:r>
              <a:rPr lang="ru-RU" sz="1400" dirty="0">
                <a:cs typeface="Times New Roman" pitchFamily="18" charset="0"/>
              </a:rPr>
              <a:t>(2018 год – 13889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человек),что на  166 человек меньше уровня 2018 года.</a:t>
            </a:r>
            <a:r>
              <a:rPr lang="ru-RU" sz="1400" dirty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cs typeface="Times New Roman" pitchFamily="18" charset="0"/>
              </a:rPr>
              <a:t>Среднемесячная заработная плата 1 работника промышленности по видам экономической деятельности  в 2019 году составила: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Крупных  и средних предприятий и некоммерческих организаций – 32167,5 рублей (2018 год – 30496,6 рублей)  или 105,5 % к аналогичному периоду 2018 года).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cs typeface="Times New Roman" pitchFamily="18" charset="0"/>
              </a:rPr>
              <a:t>Средняя  статистическая заработная плата 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cs typeface="Times New Roman" pitchFamily="18" charset="0"/>
              </a:rPr>
              <a:t> 1 работника бюджетной сферы в 2019 году составила: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      дошкольного образования –23935,1 рублей ( в том числе педагогических работников – 33435,0 рублей 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      общего образования – 31152,9 рублей  (в том числе  педагогических работников- 35587,0 рублей);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      дополнительного образования – 37850,8 рублей (педагогических работников- 36683,0 рублей);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      в учреждениях  культуры –  37693,0 рублей.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893175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400" dirty="0">
                <a:effectLst/>
              </a:rPr>
            </a:br>
            <a:br>
              <a:rPr lang="ru-RU" sz="2400" dirty="0">
                <a:effectLst/>
              </a:rPr>
            </a:br>
            <a:br>
              <a:rPr lang="ru-RU" sz="2400" dirty="0">
                <a:effectLst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Итоги  социально – экономического  развития Сосьвинского городского округа за 2019 год </a:t>
            </a:r>
            <a:b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i="1" dirty="0">
                <a:effectLst/>
              </a:rPr>
            </a:br>
            <a:br>
              <a:rPr lang="ru-RU" sz="2000" dirty="0">
                <a:effectLst/>
              </a:rPr>
            </a:br>
            <a:endParaRPr lang="ru-RU" sz="2000" dirty="0">
              <a:effectLst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86808" cy="10001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2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Основные характеристики бюджета</a:t>
            </a:r>
            <a:br>
              <a:rPr lang="ru-RU" sz="22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22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Сосьвинского городского округа в 2019 году</a:t>
            </a:r>
            <a:br>
              <a:rPr lang="ru-RU" sz="22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endParaRPr lang="ru-RU" sz="2200" b="1" i="1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 rot="1601038">
            <a:off x="-221977" y="-280583"/>
            <a:ext cx="9215502" cy="119697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         66</a:t>
            </a:r>
            <a:endParaRPr lang="ru-RU"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675437"/>
            <a:ext cx="762000" cy="365125"/>
          </a:xfrm>
        </p:spPr>
        <p:txBody>
          <a:bodyPr/>
          <a:lstStyle/>
          <a:p>
            <a:pPr>
              <a:defRPr/>
            </a:pPr>
            <a:fld id="{9D0519D9-7812-45E5-BD1C-ACEC122E0DE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31" name="AutoShape 22" descr="доходы"/>
          <p:cNvSpPr>
            <a:spLocks noChangeArrowheads="1"/>
          </p:cNvSpPr>
          <p:nvPr/>
        </p:nvSpPr>
        <p:spPr bwMode="auto">
          <a:xfrm>
            <a:off x="451339" y="1989138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solidFill>
            <a:srgbClr val="CC99FF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032" name="AutoShape 23"/>
          <p:cNvSpPr>
            <a:spLocks noChangeArrowheads="1"/>
          </p:cNvSpPr>
          <p:nvPr/>
        </p:nvSpPr>
        <p:spPr bwMode="auto">
          <a:xfrm>
            <a:off x="417635" y="3522664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033" name="AutoShape 26"/>
          <p:cNvSpPr>
            <a:spLocks noChangeArrowheads="1"/>
          </p:cNvSpPr>
          <p:nvPr/>
        </p:nvSpPr>
        <p:spPr bwMode="auto">
          <a:xfrm>
            <a:off x="446943" y="5218114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</a:t>
            </a:r>
          </a:p>
        </p:txBody>
      </p:sp>
      <p:sp>
        <p:nvSpPr>
          <p:cNvPr id="1034" name="AutoShape 27"/>
          <p:cNvSpPr>
            <a:spLocks noChangeArrowheads="1"/>
          </p:cNvSpPr>
          <p:nvPr/>
        </p:nvSpPr>
        <p:spPr bwMode="auto">
          <a:xfrm>
            <a:off x="3214678" y="1428736"/>
            <a:ext cx="1631714" cy="71438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План 2019,</a:t>
            </a:r>
          </a:p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тысяч рублей</a:t>
            </a:r>
            <a:endParaRPr lang="ru-RU" sz="1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1929912" y="933450"/>
          <a:ext cx="339969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Диаграмма" r:id="rId3" imgW="8251070" imgH="5500858" progId="MSGraph.Chart.8">
                  <p:embed followColorScheme="full"/>
                </p:oleObj>
              </mc:Choice>
              <mc:Fallback>
                <p:oleObj name="Диаграмма" r:id="rId3" imgW="8251070" imgH="5500858" progId="MSGraph.Chart.8">
                  <p:embed followColorScheme="full"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912" y="933450"/>
                        <a:ext cx="339969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AutoShape 35"/>
          <p:cNvSpPr>
            <a:spLocks noChangeArrowheads="1"/>
          </p:cNvSpPr>
          <p:nvPr/>
        </p:nvSpPr>
        <p:spPr bwMode="auto">
          <a:xfrm rot="16200000">
            <a:off x="5342198" y="2121622"/>
            <a:ext cx="939801" cy="1323242"/>
          </a:xfrm>
          <a:prstGeom prst="flowChartMagneticDrum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684 072,8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51339" y="1931082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28596" y="3429000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6943" y="5160057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ДЕФИЦИТ (-),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ПРОФИЦИТ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(+)</a:t>
            </a: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5286380" y="1428736"/>
            <a:ext cx="1428760" cy="72707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Факт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 2019,</a:t>
            </a:r>
          </a:p>
          <a:p>
            <a:pPr algn="ctr">
              <a:defRPr/>
            </a:pPr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16200000">
            <a:off x="3478294" y="2129205"/>
            <a:ext cx="1000132" cy="1316215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702 296,1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-5400000">
            <a:off x="3541823" y="3530482"/>
            <a:ext cx="1000133" cy="1368669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719 980,6</a:t>
            </a: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16200000">
            <a:off x="3639519" y="5147300"/>
            <a:ext cx="908052" cy="1329103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-17684,5</a:t>
            </a: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 rot="16200000">
            <a:off x="7622406" y="2164544"/>
            <a:ext cx="900113" cy="1285884"/>
          </a:xfrm>
          <a:prstGeom prst="flowChartMagneticDrum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+mn-cs"/>
              </a:rPr>
              <a:t>97,4</a:t>
            </a: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 rot="16200000">
            <a:off x="5449838" y="3523667"/>
            <a:ext cx="1001712" cy="1366104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692 766,1</a:t>
            </a: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 rot="16200000">
            <a:off x="7635589" y="3580121"/>
            <a:ext cx="919163" cy="1331301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96,2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 rot="16200000">
            <a:off x="5572933" y="5142712"/>
            <a:ext cx="898876" cy="1329103"/>
          </a:xfrm>
          <a:prstGeom prst="flowChartMagneticDrum">
            <a:avLst/>
          </a:prstGeom>
          <a:solidFill>
            <a:schemeClr val="bg2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-8693,2</a:t>
            </a: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7286644" y="1428736"/>
            <a:ext cx="1428760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Исполнено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,</a:t>
            </a:r>
          </a:p>
          <a:p>
            <a:pPr algn="ctr">
              <a:defRPr/>
            </a:pPr>
            <a:r>
              <a:rPr lang="ru-RU" sz="1600" b="1" dirty="0"/>
              <a:t>%</a:t>
            </a:r>
            <a:endParaRPr lang="ru-RU" sz="1600" b="1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6215074" y="3286124"/>
            <a:ext cx="2500331" cy="615950"/>
          </a:xfrm>
          <a:prstGeom prst="homePlate">
            <a:avLst>
              <a:gd name="adj" fmla="val 11096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46500,5 тысяч рублей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215073" y="2571744"/>
            <a:ext cx="2512401" cy="615950"/>
          </a:xfrm>
          <a:prstGeom prst="homePlate">
            <a:avLst>
              <a:gd name="adj" fmla="val 116753"/>
            </a:avLst>
          </a:prstGeom>
          <a:solidFill>
            <a:srgbClr val="66FFCC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43407,6 тысяч рублей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286512" y="1714488"/>
            <a:ext cx="2428894" cy="796926"/>
          </a:xfrm>
          <a:prstGeom prst="homePlate">
            <a:avLst>
              <a:gd name="adj" fmla="val 99125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109280,6 тысяч рублей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215073" y="1071546"/>
            <a:ext cx="2512401" cy="602610"/>
          </a:xfrm>
          <a:prstGeom prst="homePlate">
            <a:avLst>
              <a:gd name="adj" fmla="val 11589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343414,8</a:t>
            </a:r>
            <a:r>
              <a:rPr lang="en-US" sz="12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dirty="0">
                <a:solidFill>
                  <a:srgbClr val="000000"/>
                </a:solidFill>
                <a:cs typeface="+mn-cs"/>
              </a:rPr>
              <a:t>тысяч рублей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571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14942" y="6492875"/>
            <a:ext cx="762000" cy="365125"/>
          </a:xfrm>
        </p:spPr>
        <p:txBody>
          <a:bodyPr/>
          <a:lstStyle/>
          <a:p>
            <a:pPr>
              <a:defRPr/>
            </a:pPr>
            <a:fld id="{A2625C55-6A5F-48F6-830F-6F56EFFE691A}" type="slidenum">
              <a:rPr lang="ru-RU" sz="1200"/>
              <a:pPr>
                <a:defRPr/>
              </a:pPr>
              <a:t>13</a:t>
            </a:fld>
            <a:endParaRPr lang="ru-RU" sz="1200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16200000">
            <a:off x="3335817" y="2450605"/>
            <a:ext cx="2060575" cy="2159977"/>
          </a:xfrm>
          <a:prstGeom prst="upDownArrowCallout">
            <a:avLst>
              <a:gd name="adj1" fmla="val 31916"/>
              <a:gd name="adj2" fmla="val 25000"/>
              <a:gd name="adj3" fmla="val 14195"/>
              <a:gd name="adj4" fmla="val 50000"/>
            </a:avLst>
          </a:prstGeom>
          <a:solidFill>
            <a:srgbClr val="FFFF00"/>
          </a:solidFill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БЮДЖЕТ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Сосьвинского</a:t>
            </a:r>
            <a:r>
              <a:rPr lang="ru-RU" sz="1200" b="1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городского округа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1038226"/>
            <a:ext cx="2158512" cy="13684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Доходы в расчете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 1 жителя  за 2019 год –49 848,6 рублей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86116" y="4643446"/>
            <a:ext cx="2158512" cy="15843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Расходы в расчете на 1  жителя   за 2019 год -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50482,1 руб</a:t>
            </a:r>
            <a:r>
              <a:rPr lang="ru-RU" sz="1400" b="1" dirty="0">
                <a:solidFill>
                  <a:srgbClr val="000000"/>
                </a:solidFill>
              </a:rPr>
              <a:t>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10800000">
            <a:off x="2555631" y="1001713"/>
            <a:ext cx="647700" cy="51816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Доходы бюджета  684072,8 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тыс.руб</a:t>
            </a:r>
            <a:r>
              <a:rPr lang="ru-RU" sz="1400" dirty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10800000">
            <a:off x="5572132" y="1071545"/>
            <a:ext cx="642942" cy="51133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Расходы бюджета  692766,1  тыс.руб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57157" y="4643446"/>
            <a:ext cx="2143141" cy="1368425"/>
          </a:xfrm>
          <a:prstGeom prst="homePlate">
            <a:avLst>
              <a:gd name="adj" fmla="val 41328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400" b="1" dirty="0"/>
              <a:t>527027,4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 тысяч рублей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57158" y="2786058"/>
            <a:ext cx="2166780" cy="1368425"/>
          </a:xfrm>
          <a:prstGeom prst="homePlate">
            <a:avLst>
              <a:gd name="adj" fmla="val 41328"/>
            </a:avLst>
          </a:prstGeom>
          <a:solidFill>
            <a:srgbClr val="F2EDD6"/>
          </a:solidFill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7099,8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тысяч рублей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0800000">
            <a:off x="6207367" y="4014788"/>
            <a:ext cx="2508037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100" b="1" dirty="0">
                <a:solidFill>
                  <a:srgbClr val="000000"/>
                </a:solidFill>
                <a:cs typeface="+mn-cs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cs typeface="+mn-cs"/>
              </a:rPr>
              <a:t>31301,4  тысяч рублей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216162" y="4759325"/>
            <a:ext cx="2499242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  </a:t>
            </a:r>
            <a:r>
              <a:rPr lang="ru-RU" sz="1200" b="1" dirty="0">
                <a:solidFill>
                  <a:srgbClr val="000000"/>
                </a:solidFill>
              </a:rPr>
              <a:t>Общегосударственные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вопросы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 109707,4 тысяч рублей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215072" y="5500702"/>
            <a:ext cx="2500331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9629,8 тысяч 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57159" y="1142984"/>
            <a:ext cx="2143139" cy="1368425"/>
          </a:xfrm>
          <a:prstGeom prst="homePlate">
            <a:avLst>
              <a:gd name="adj" fmla="val 41299"/>
            </a:avLst>
          </a:prstGeom>
          <a:solidFill>
            <a:schemeClr val="bg2">
              <a:lumMod val="90000"/>
            </a:schemeClr>
          </a:solidFill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149945,6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 тысяч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142852"/>
            <a:ext cx="828680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Основные параметры исполнения бюджета 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Сосьвинского  городского округа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за 2019  год</a:t>
            </a:r>
            <a:endParaRPr lang="ru-RU" sz="2000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Основные показатели исполнения  бюджета Сосьвинского городского округа  по годам, млн. рублей</a:t>
            </a:r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60036"/>
              </p:ext>
            </p:extLst>
          </p:nvPr>
        </p:nvGraphicFramePr>
        <p:xfrm>
          <a:off x="683568" y="910281"/>
          <a:ext cx="7768280" cy="594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ая выноска 4"/>
          <p:cNvSpPr/>
          <p:nvPr/>
        </p:nvSpPr>
        <p:spPr bwMode="auto">
          <a:xfrm>
            <a:off x="5256076" y="944724"/>
            <a:ext cx="1309816" cy="444843"/>
          </a:xfrm>
          <a:prstGeom prst="wedgeRectCallout">
            <a:avLst>
              <a:gd name="adj1" fmla="val 33884"/>
              <a:gd name="adj2" fmla="val 159023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120,0%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2018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7416316" y="1016732"/>
            <a:ext cx="1309816" cy="444843"/>
          </a:xfrm>
          <a:prstGeom prst="wedgeRectCallout">
            <a:avLst>
              <a:gd name="adj1" fmla="val -33412"/>
              <a:gd name="adj2" fmla="val 113074"/>
            </a:avLst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121,2%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4998" name="Picture 6" descr="Картинки по запросу доходы бюджета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29062" y="3151187"/>
            <a:ext cx="2619375" cy="174307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42844" y="-214338"/>
            <a:ext cx="6786610" cy="3071834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 Исполнение бюджета Сосьвинского городского округа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 по доходам</a:t>
            </a:r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887526"/>
              </p:ext>
            </p:extLst>
          </p:nvPr>
        </p:nvGraphicFramePr>
        <p:xfrm>
          <a:off x="357158" y="1285860"/>
          <a:ext cx="8286807" cy="5193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 неналоговые доходы - всего: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171 117,9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157 045,4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126 966,0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121 059,4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17 306,3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17 247,4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6438,4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 на  имущество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2101,0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1828,2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3249,9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13762,2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7099,8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813" y="142875"/>
            <a:ext cx="8358187" cy="1000125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Сосьвинского городского округа </a:t>
            </a:r>
            <a:b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2019  год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755" y="285728"/>
            <a:ext cx="8640960" cy="10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за 2018 и 2019 годы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332672"/>
              </p:ext>
            </p:extLst>
          </p:nvPr>
        </p:nvGraphicFramePr>
        <p:xfrm>
          <a:off x="200025" y="1577975"/>
          <a:ext cx="8886825" cy="49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2492378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34640"/>
              </p:ext>
            </p:extLst>
          </p:nvPr>
        </p:nvGraphicFramePr>
        <p:xfrm>
          <a:off x="178272" y="3463717"/>
          <a:ext cx="8642200" cy="2818763"/>
        </p:xfrm>
        <a:graphic>
          <a:graphicData uri="http://schemas.openxmlformats.org/drawingml/2006/table">
            <a:tbl>
              <a:tblPr/>
              <a:tblGrid>
                <a:gridCol w="351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36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2019год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исполне-ния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2018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119949,1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126966,0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+7016,9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+1941,1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17306,3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17247,4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+9601,3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 доходы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13762,2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+847,0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974025"/>
            <a:ext cx="1656184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Собственные доходы за 2019 год – </a:t>
            </a:r>
          </a:p>
          <a:p>
            <a:pPr algn="ctr"/>
            <a:r>
              <a:rPr lang="ru-RU" altLang="ru-RU" sz="1600" b="1" u="sng" dirty="0">
                <a:latin typeface="Times New Roman" pitchFamily="18" charset="0"/>
                <a:cs typeface="Times New Roman" pitchFamily="18" charset="0"/>
              </a:rPr>
              <a:t>157045,4 тысяч рублей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116632"/>
            <a:ext cx="8838505" cy="520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Структура налоговых и неналоговых  доходов бюджета</a:t>
            </a:r>
          </a:p>
          <a:p>
            <a:pPr>
              <a:lnSpc>
                <a:spcPct val="120000"/>
              </a:lnSpc>
            </a:pP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 в 2019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10113"/>
              </p:ext>
            </p:extLst>
          </p:nvPr>
        </p:nvGraphicFramePr>
        <p:xfrm>
          <a:off x="1123879" y="692699"/>
          <a:ext cx="619268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2" y="304495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млн. руб</a:t>
            </a:r>
            <a:r>
              <a:rPr lang="ru-RU" altLang="ru-RU" sz="1400" b="1" dirty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4114" name="SapphireHiddenControl" r:id="rId2" imgW="6111360" imgH="3048120"/>
        </mc:Choice>
        <mc:Fallback>
          <p:control name="SapphireHiddenControl" r:id="rId2" imgW="6111360" imgH="304812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2228376"/>
      </p:ext>
    </p:extLst>
  </p:cSld>
  <p:clrMapOvr>
    <a:masterClrMapping/>
  </p:clrMapOvr>
  <p:transition spd="slow" advClick="0" advTm="2000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8604"/>
            <a:ext cx="750099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Исполнение бюджета Сосьвинского городского округа  в структуре  доходов  за 2019 год , в %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990110"/>
              </p:ext>
            </p:extLst>
          </p:nvPr>
        </p:nvGraphicFramePr>
        <p:xfrm>
          <a:off x="285720" y="1285860"/>
          <a:ext cx="804068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192" y="1142984"/>
            <a:ext cx="8286808" cy="464347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познакомит вас с основными показателями отчета об исполнении бюджета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0"/>
            <a:ext cx="8429625" cy="1071563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800" dirty="0">
                <a:effectLst/>
                <a:cs typeface="Tahoma" pitchFamily="34" charset="0"/>
              </a:rPr>
            </a:br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57694"/>
            <a:ext cx="4071966" cy="25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954" y="548680"/>
            <a:ext cx="86409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Исполнение бюджета Сосьвинского городского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по доходам в 2019 году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361686"/>
              </p:ext>
            </p:extLst>
          </p:nvPr>
        </p:nvGraphicFramePr>
        <p:xfrm>
          <a:off x="236537" y="1139825"/>
          <a:ext cx="8670925" cy="57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91580" y="0"/>
            <a:ext cx="8130746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Динамика доходов  бюджета  Сосьвинского городского округа, тысяч рублей</a:t>
            </a:r>
          </a:p>
        </p:txBody>
      </p:sp>
      <p:graphicFrame>
        <p:nvGraphicFramePr>
          <p:cNvPr id="29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891141"/>
              </p:ext>
            </p:extLst>
          </p:nvPr>
        </p:nvGraphicFramePr>
        <p:xfrm>
          <a:off x="857224" y="928670"/>
          <a:ext cx="7855237" cy="56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Налоговые и неналоговые доходы  бюджета Сосьвинского городского округа  в 2019 году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84614627"/>
              </p:ext>
            </p:extLst>
          </p:nvPr>
        </p:nvGraphicFramePr>
        <p:xfrm>
          <a:off x="0" y="1628800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dirty="0">
                <a:latin typeface="Calibri"/>
                <a:cs typeface="Calibri"/>
              </a:rPr>
              <a:t>млн. рублей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29913622"/>
              </p:ext>
            </p:extLst>
          </p:nvPr>
        </p:nvGraphicFramePr>
        <p:xfrm>
          <a:off x="4572000" y="728700"/>
          <a:ext cx="4428492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Структура налоговых и неналоговых доходов  бюджета за 2019 год в разрезе доходных источников (млн.рублей, % в общей сумме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24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Динамика поступлений по налоговым и неналоговым доходам бюджета Сосьвинского городского округа с 2016 года (тысяч рублей)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8C0AD-170D-47D0-B32C-68FF9E3F972B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14290"/>
            <a:ext cx="9144000" cy="1877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cs typeface="Arial" charset="0"/>
              </a:rPr>
              <a:t>Собственные доходы в расчете на одного жителя   Сосьвинского городского округа, в  рублях</a:t>
            </a:r>
          </a:p>
          <a:p>
            <a:pPr algn="ctr" eaLnBrk="1" hangingPunct="1">
              <a:defRPr/>
            </a:pP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                                                                             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557419"/>
              </p:ext>
            </p:extLst>
          </p:nvPr>
        </p:nvGraphicFramePr>
        <p:xfrm>
          <a:off x="304800" y="1524000"/>
          <a:ext cx="80137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428604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безвозмездных поступлений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бюджета Сосьвинского городского 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в 2017 - 2019 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47641"/>
              </p:ext>
            </p:extLst>
          </p:nvPr>
        </p:nvGraphicFramePr>
        <p:xfrm>
          <a:off x="179388" y="5013325"/>
          <a:ext cx="864096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2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88369,4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181416,2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109637,4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189921,6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17191,2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154871,3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201722,0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915734"/>
              </p:ext>
            </p:extLst>
          </p:nvPr>
        </p:nvGraphicFramePr>
        <p:xfrm>
          <a:off x="323652" y="1268760"/>
          <a:ext cx="8886825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433876"/>
              </p:ext>
            </p:extLst>
          </p:nvPr>
        </p:nvGraphicFramePr>
        <p:xfrm>
          <a:off x="273050" y="785813"/>
          <a:ext cx="8597900" cy="588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3648" y="713339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Недоимка по платежам в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округа(млн. руб.)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571625" y="4929188"/>
            <a:ext cx="1079500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- 4,1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14813" y="4929188"/>
            <a:ext cx="1081087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- 2,2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929454" y="5000636"/>
            <a:ext cx="1079500" cy="64928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-1,9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-357214"/>
            <a:ext cx="8143900" cy="392909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Исполнение бюджета Сосьвинского городского округа </a:t>
            </a:r>
          </a:p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по расходам</a:t>
            </a:r>
            <a:endParaRPr lang="ru-RU" i="1" dirty="0"/>
          </a:p>
        </p:txBody>
      </p:sp>
      <p:sp>
        <p:nvSpPr>
          <p:cNvPr id="73730" name="AutoShape 2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8" name="AutoShape 10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18126083-FF83-4C4C-A22A-33F346D3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6000750" cy="37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1007374"/>
          <a:ext cx="9073008" cy="555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6023009"/>
            <a:ext cx="2016224" cy="563936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5440468"/>
            <a:ext cx="2016224" cy="371923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6304978"/>
            <a:ext cx="2016224" cy="350893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1" y="2982143"/>
            <a:ext cx="2006579" cy="50651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8" y="4322876"/>
            <a:ext cx="1692187" cy="461336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4209574"/>
            <a:ext cx="1800200" cy="734071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939423"/>
            <a:ext cx="2088232" cy="54923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370057"/>
            <a:ext cx="2016224" cy="934011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740701"/>
            <a:ext cx="2428444" cy="533344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779251"/>
            <a:ext cx="2016224" cy="518700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36387"/>
            <a:ext cx="576064" cy="55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8" y="1725220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873555"/>
            <a:ext cx="601192" cy="5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5710183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5349919"/>
            <a:ext cx="579262" cy="5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401217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4209573"/>
            <a:ext cx="601220" cy="5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8" y="2873555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4224902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786874" cy="928694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br>
              <a:rPr lang="ru-RU" sz="2400" dirty="0">
                <a:effectLst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расходов бюджета Сосьвинского городского округа   в 2019 году </a:t>
            </a:r>
          </a:p>
        </p:txBody>
      </p:sp>
      <p:graphicFrame>
        <p:nvGraphicFramePr>
          <p:cNvPr id="33873" name="Group 8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5851425"/>
              </p:ext>
            </p:extLst>
          </p:nvPr>
        </p:nvGraphicFramePr>
        <p:xfrm>
          <a:off x="0" y="1071563"/>
          <a:ext cx="9144032" cy="6285646"/>
        </p:xfrm>
        <a:graphic>
          <a:graphicData uri="http://schemas.openxmlformats.org/drawingml/2006/table">
            <a:tbl>
              <a:tblPr/>
              <a:tblGrid>
                <a:gridCol w="374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,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год, 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– всего, в том числе: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719980,6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692766,1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111 127,3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109 707,4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6 344,3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6 257,8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36 348,9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31 301,4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120 080,1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109 280,6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351 009,4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343 414,8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48 706,9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46 500,5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43 464,3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43 407,9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1 295,9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1 295,9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3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812" y="548680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Динамика расходов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 округа(тыс.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601643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74944516"/>
              </p:ext>
            </p:extLst>
          </p:nvPr>
        </p:nvGraphicFramePr>
        <p:xfrm>
          <a:off x="285720" y="357166"/>
          <a:ext cx="81724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рапеция 7"/>
          <p:cNvSpPr/>
          <p:nvPr/>
        </p:nvSpPr>
        <p:spPr>
          <a:xfrm>
            <a:off x="357158" y="2852936"/>
            <a:ext cx="2664296" cy="4005064"/>
          </a:xfrm>
          <a:prstGeom prst="trapezoi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 утвержденным бюджетным планом 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2843808" y="2924944"/>
            <a:ext cx="2376264" cy="3024336"/>
          </a:xfrm>
          <a:prstGeom prst="hexago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о бюджете,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  <p:sp>
        <p:nvSpPr>
          <p:cNvPr id="14" name="Ромб 13"/>
          <p:cNvSpPr/>
          <p:nvPr/>
        </p:nvSpPr>
        <p:spPr>
          <a:xfrm>
            <a:off x="5148064" y="3501008"/>
            <a:ext cx="3024336" cy="2808312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Является важной формой  контроля над исполнением бюджета</a:t>
            </a:r>
          </a:p>
        </p:txBody>
      </p:sp>
      <p:pic>
        <p:nvPicPr>
          <p:cNvPr id="32781" name="Рисунок 14" descr="9623fbd79ebe1d78530f94d1354617ed-320x22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8462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621771"/>
              </p:ext>
            </p:extLst>
          </p:nvPr>
        </p:nvGraphicFramePr>
        <p:xfrm>
          <a:off x="257175" y="1214422"/>
          <a:ext cx="8672543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57" y="285728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расходов бюджета Сосьвинского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городского округа в 2019 году  по удельному весу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0920" cy="428628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i="1" dirty="0">
                <a:latin typeface="Georgia" pitchFamily="18" charset="0"/>
                <a:cs typeface="Times New Roman" panose="02020603050405020304" pitchFamily="18" charset="0"/>
              </a:rPr>
              <a:t>Структура расходов бюджета Сосьвинского городского округа в 2019 году</a:t>
            </a:r>
            <a:br>
              <a:rPr lang="ru-RU" sz="2000" b="1" i="1" dirty="0">
                <a:latin typeface="Georgia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23183388"/>
              </p:ext>
            </p:extLst>
          </p:nvPr>
        </p:nvGraphicFramePr>
        <p:xfrm>
          <a:off x="1071538" y="714356"/>
          <a:ext cx="6480000" cy="29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70787"/>
              </p:ext>
            </p:extLst>
          </p:nvPr>
        </p:nvGraphicFramePr>
        <p:xfrm>
          <a:off x="564703" y="3813043"/>
          <a:ext cx="8064897" cy="303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2019год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2019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2018 году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106191,5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111 127,3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109 707,4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+3515,9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21797,1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36 348,9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31 301,4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+9504,3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28497,4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120 080,1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109 280,6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+ 80783,2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320082,8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351 009,4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343 414,8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+23 332,0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43683,7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48 706,9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46 500,5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+2816,8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41755,5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43 464,3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43 407,6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+1652,1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353,6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1 295,9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1 295,9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+942,3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Другие расходы (03, 06,13)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9276,2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7947,8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7857,9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--1418,3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3429000"/>
            <a:ext cx="1008112" cy="38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836712"/>
            <a:ext cx="1490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за 2019 год –</a:t>
            </a:r>
          </a:p>
          <a:p>
            <a:pPr algn="ctr" defTabSz="914265"/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692,8</a:t>
            </a: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879680"/>
              </p:ext>
            </p:extLst>
          </p:nvPr>
        </p:nvGraphicFramePr>
        <p:xfrm>
          <a:off x="142844" y="1571612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7493" y="428612"/>
            <a:ext cx="8286750" cy="11430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расходам за 2019 год по разделам бюджетной классификации расходов, в %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50274"/>
              </p:ext>
            </p:extLst>
          </p:nvPr>
        </p:nvGraphicFramePr>
        <p:xfrm>
          <a:off x="451147" y="806766"/>
          <a:ext cx="8543956" cy="586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031" y="-20478"/>
            <a:ext cx="8643937" cy="92868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1600" dirty="0">
                <a:effectLst/>
                <a:cs typeface="Times New Roman" pitchFamily="18" charset="0"/>
              </a:rPr>
            </a:b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2019 ГОД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-126316"/>
            <a:ext cx="9144000" cy="646331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 – коммунальное хозяйство</a:t>
            </a:r>
            <a:b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1723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1 жителя в 2019 году – 8,0 тысяч  рублей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159100"/>
              </p:ext>
            </p:extLst>
          </p:nvPr>
        </p:nvGraphicFramePr>
        <p:xfrm>
          <a:off x="0" y="571480"/>
          <a:ext cx="9144000" cy="586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64294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213" y="0"/>
            <a:ext cx="7310373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расходам за 2019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051826"/>
              </p:ext>
            </p:extLst>
          </p:nvPr>
        </p:nvGraphicFramePr>
        <p:xfrm>
          <a:off x="683568" y="908720"/>
          <a:ext cx="8126971" cy="471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92538"/>
              </p:ext>
            </p:extLst>
          </p:nvPr>
        </p:nvGraphicFramePr>
        <p:xfrm>
          <a:off x="107141" y="1013306"/>
          <a:ext cx="8929718" cy="61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-99392"/>
            <a:ext cx="8183880" cy="1112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бюджета по расходам за 2019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/>
              <a:t>КОММУНАЛЬНОЕ ХОЗЯЙСТВО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7F008-52C3-4D80-823A-6185475E1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7" y="980728"/>
            <a:ext cx="6000750" cy="421100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8B9AAD-388E-469A-A9E6-7A1DC55A8684}"/>
              </a:ext>
            </a:extLst>
          </p:cNvPr>
          <p:cNvSpPr/>
          <p:nvPr/>
        </p:nvSpPr>
        <p:spPr>
          <a:xfrm>
            <a:off x="1007604" y="0"/>
            <a:ext cx="7128792" cy="1080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наружной тепловой и водопроводной сети в п. Восточный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E5A6AD-B860-4659-A516-62E190552FE5}"/>
              </a:ext>
            </a:extLst>
          </p:cNvPr>
          <p:cNvSpPr/>
          <p:nvPr/>
        </p:nvSpPr>
        <p:spPr>
          <a:xfrm rot="10800000" flipV="1">
            <a:off x="467544" y="5330229"/>
            <a:ext cx="8424936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 5-летний муниципальный контракт на капитальный ремонт наружной тепловой и водопроводной сети в п. Восточный на общую сумму 88745,9 тысяч рублей ( 2019 год - 26676,5 тысяч рублей). 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 муниципальный контракт на капитальный ремонт наружной тепловой и водопроводной сети в п. Восточный на общую  стоимость 51 535,0  тысяч рублей (выполнение в 3 этапа сроком на 3 года с 2019 по 2021 годы.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757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880230"/>
              </p:ext>
            </p:extLst>
          </p:nvPr>
        </p:nvGraphicFramePr>
        <p:xfrm>
          <a:off x="395536" y="1196752"/>
          <a:ext cx="8543956" cy="576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183880" cy="909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расходам за 2019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897949"/>
              </p:ext>
            </p:extLst>
          </p:nvPr>
        </p:nvGraphicFramePr>
        <p:xfrm>
          <a:off x="0" y="1428736"/>
          <a:ext cx="87868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85725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  <a:latin typeface="+mn-lt"/>
                <a:cs typeface="Times New Roman" pitchFamily="18" charset="0"/>
              </a:rPr>
              <a:t>Структура расходов бюджета Сосьвинского городского округа  в сфере образования, в</a:t>
            </a:r>
            <a:r>
              <a:rPr lang="ru-RU" sz="2000" i="1" dirty="0">
                <a:effectLst/>
                <a:latin typeface="+mn-lt"/>
              </a:rPr>
              <a:t>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5016"/>
            <a:ext cx="7143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1600" b="1" i="1" dirty="0">
                <a:solidFill>
                  <a:schemeClr val="tx1"/>
                </a:solidFill>
                <a:cs typeface="Times New Roman" pitchFamily="18" charset="0"/>
              </a:rPr>
              <a:t>Р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асходы на 1 жителя в 2019 году – 25,1 тысяч рублей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dm-ussuriisk.ru/uploads/posts/2015-08/1439939849_osnovnye_ponyatiya_i_termin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86214" cy="2114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98624"/>
            <a:ext cx="8286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о Финансовом управлении администрации Сосьвинского городского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285860"/>
            <a:ext cx="4714908" cy="20717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об исполнении бюджета Сосьвинского городского округа за 2019 год»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для широкого круга пользователей форме раскрывает информацию об исполнении  бюджета за 2019 год.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Разработчиком презентации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3382960"/>
          <a:ext cx="8286808" cy="2987851"/>
        </p:xfrm>
        <a:graphic>
          <a:graphicData uri="http://schemas.openxmlformats.org/drawingml/2006/table">
            <a:tbl>
              <a:tblPr/>
              <a:tblGrid>
                <a:gridCol w="410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Начальник  финансового управления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Панченко Людмила Викторовна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ул. Л.Толстого, 9а, г. Серов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Телефон, факс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6-95-49, 6-95-08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budsosva@mail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Режим работы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8-00 до 12-00, 13-00 до 17-15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выходные дни – суббота, воскресенье                                                           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040" y="0"/>
            <a:ext cx="9361040" cy="714356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+mn-lt"/>
              </a:rPr>
              <a:t>Расходы бюджета Сосьвинского городского округа на  образование </a:t>
            </a:r>
            <a:r>
              <a:rPr lang="ru-RU" sz="2000" b="1" i="1" cap="non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 2019 году </a:t>
            </a:r>
            <a:endParaRPr lang="ru-RU" sz="2000" b="1" i="1" cap="small" dirty="0">
              <a:latin typeface="+mn-lt"/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332656"/>
            <a:ext cx="1196176" cy="408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06584"/>
              </p:ext>
            </p:extLst>
          </p:nvPr>
        </p:nvGraphicFramePr>
        <p:xfrm>
          <a:off x="0" y="3786190"/>
          <a:ext cx="8929718" cy="33055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8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2019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тысяч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2018 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80143,3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91731,6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86347,4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+6204,2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400" b="0" i="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177112,2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194232,9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192446,9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+15334,7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50625,7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50992,2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50691,8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r>
                        <a:rPr lang="ru-RU" sz="1400" b="0" i="0" baseline="0" dirty="0">
                          <a:latin typeface="Times New Roman" pitchFamily="18" charset="0"/>
                          <a:cs typeface="Times New Roman" pitchFamily="18" charset="0"/>
                        </a:rPr>
                        <a:t> и оздоровление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+491,9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6944,6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6878,0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+1235,1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320082,8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351009,4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343414,8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+23332,0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62281549"/>
              </p:ext>
            </p:extLst>
          </p:nvPr>
        </p:nvGraphicFramePr>
        <p:xfrm>
          <a:off x="3851919" y="740702"/>
          <a:ext cx="5040561" cy="30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EB9AB-BCB2-45EC-860C-A540C1A5A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" y="714356"/>
            <a:ext cx="3162434" cy="27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фото сось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50"/>
            <a:ext cx="5715000" cy="428625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360107"/>
              </p:ext>
            </p:extLst>
          </p:nvPr>
        </p:nvGraphicFramePr>
        <p:xfrm>
          <a:off x="0" y="2285993"/>
          <a:ext cx="9144000" cy="656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34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Предусмотрено,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тысяч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Исполнено ,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тысяч рублей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05">
                <a:tc>
                  <a:txBody>
                    <a:bodyPr/>
                    <a:lstStyle/>
                    <a:p>
                      <a:r>
                        <a:rPr lang="ru-RU" i="1" dirty="0"/>
                        <a:t>Организация</a:t>
                      </a:r>
                      <a:r>
                        <a:rPr lang="ru-RU" i="1" baseline="0" dirty="0"/>
                        <a:t> культурно- досуговой деятельности</a:t>
                      </a:r>
                      <a:endParaRPr lang="ru-RU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34013,5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32754,8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86">
                <a:tc>
                  <a:txBody>
                    <a:bodyPr/>
                    <a:lstStyle/>
                    <a:p>
                      <a:r>
                        <a:rPr lang="ru-RU" i="1" dirty="0"/>
                        <a:t>Развитие</a:t>
                      </a:r>
                      <a:r>
                        <a:rPr lang="ru-RU" i="1" baseline="0" dirty="0"/>
                        <a:t> системы библиотечного обслуживания</a:t>
                      </a:r>
                      <a:endParaRPr lang="ru-RU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8836,5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8615,6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мероприятий по укреплению материально-технической базы учреждений культуры</a:t>
                      </a:r>
                      <a:endParaRPr lang="ru-RU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3212,4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2628,7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культурно-массовых мероприятий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102">
                <a:tc gridSpan="4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 в  2019 году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-   3,4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 тысяч  рублей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57575" y="0"/>
            <a:ext cx="5686425" cy="2214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chemeClr val="tx1"/>
                </a:solidFill>
                <a:effectLst/>
              </a:rPr>
              <a:t>Расходы, произведенные</a:t>
            </a:r>
            <a:br>
              <a:rPr lang="ru-RU" sz="2000" i="1" dirty="0">
                <a:solidFill>
                  <a:schemeClr val="tx1"/>
                </a:solidFill>
                <a:effectLst/>
              </a:rPr>
            </a:br>
            <a:r>
              <a:rPr lang="ru-RU" sz="2000" i="1" dirty="0">
                <a:solidFill>
                  <a:schemeClr val="tx1"/>
                </a:solidFill>
                <a:effectLst/>
              </a:rPr>
              <a:t>в области  культуры  в 2019 году</a:t>
            </a:r>
            <a:br>
              <a:rPr lang="ru-RU" sz="2000" i="1" dirty="0">
                <a:effectLst/>
              </a:rPr>
            </a:br>
            <a:endParaRPr lang="ru-RU" sz="2000" i="1" dirty="0">
              <a:effectLst/>
            </a:endParaRPr>
          </a:p>
        </p:txBody>
      </p:sp>
      <p:pic>
        <p:nvPicPr>
          <p:cNvPr id="6" name="Picture 10" descr="http://xn----7sbbh1bgxnlbfkc8ji.xn--p1ai/images/dk15/Gddc4a2aa2eab1b241df13231ca0ed1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331943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1 жителя  в  2019 году – 3,2  тысяч  рублей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</a:rPr>
              <a:t>Расходы на социальную политику, </a:t>
            </a:r>
            <a:br>
              <a:rPr lang="ru-RU" sz="2000" i="1" dirty="0">
                <a:effectLst/>
              </a:rPr>
            </a:br>
            <a:r>
              <a:rPr lang="ru-RU" sz="2000" i="1" dirty="0">
                <a:effectLst/>
              </a:rPr>
              <a:t>произведенные в 2019 году, в процентах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21569787"/>
              </p:ext>
            </p:extLst>
          </p:nvPr>
        </p:nvGraphicFramePr>
        <p:xfrm>
          <a:off x="571472" y="1142984"/>
          <a:ext cx="828680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-214338"/>
            <a:ext cx="6286544" cy="342900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Источники финансирования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дефицита бюджета Сосьвинского городского округа</a:t>
            </a:r>
          </a:p>
          <a:p>
            <a:pPr algn="ctr">
              <a:defRPr/>
            </a:pPr>
            <a:endParaRPr lang="ru-RU" i="1" dirty="0"/>
          </a:p>
        </p:txBody>
      </p:sp>
      <p:pic>
        <p:nvPicPr>
          <p:cNvPr id="45060" name="Picture 4" descr="Картинки по запросу &quot;источники финансирования дефицита бюджета картинки&quot;">
            <a:extLst>
              <a:ext uri="{FF2B5EF4-FFF2-40B4-BE49-F238E27FC236}">
                <a16:creationId xmlns:a16="http://schemas.microsoft.com/office/drawing/2014/main" id="{F490C914-7B1C-4D40-B83A-63B6B254C2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312368" cy="25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874906"/>
              </p:ext>
            </p:extLst>
          </p:nvPr>
        </p:nvGraphicFramePr>
        <p:xfrm>
          <a:off x="285720" y="1484784"/>
          <a:ext cx="8401080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Предельный объем  муниципального долга Сосьвинского городского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округа по состоянию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1 января 2019 года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Объем  муниципального долга по состоянию на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 января 2020 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280,2 тысяч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210,1тысяч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10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Расходы на обслуживание муниципального долга в 2019  году составили  0,2 тысяч рублей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40750" cy="1071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муниципальном  долге  Сосьвинского городского округа  за 2019  год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37484" y="3501008"/>
            <a:ext cx="8083550" cy="113877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cs typeface="Times New Roman" pitchFamily="18" charset="0"/>
              </a:rPr>
              <a:t>Предельный объем  муниципального долга по состоянию на 1 января 2020  года не превышает ограничения, установленные Бюджетным кодексом Российской Федерации. 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814080"/>
              </p:ext>
            </p:extLst>
          </p:nvPr>
        </p:nvGraphicFramePr>
        <p:xfrm>
          <a:off x="214282" y="1431949"/>
          <a:ext cx="8786874" cy="5451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бюджетом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кредитов, полученных от  других бюджетов бюджетной системы РФ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бюджетных кредитов, предоставленных юридическим лицам из бюджета 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2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средств на счетах по учету средств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15284,6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57">
                <a:tc gridSpan="3"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источников внутреннего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  бюджета                                                                     15757,8                         8693,2</a:t>
                      </a:r>
                    </a:p>
                    <a:p>
                      <a:endParaRPr lang="ru-RU" sz="1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Сосьвинского  городского округа в 2019 году составил    8693,2 т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ысяч рублей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(превышение  расходов  бюджета  над  его доходами)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3874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715375" cy="11430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источникам финансирования  дефицита бюджета в 2019 году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-214338"/>
            <a:ext cx="8183880" cy="4187952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Итоги реализации муниципальных программ</a:t>
            </a:r>
          </a:p>
          <a:p>
            <a:pPr algn="ctr">
              <a:defRPr/>
            </a:pPr>
            <a:endParaRPr lang="ru-RU" i="1" dirty="0"/>
          </a:p>
        </p:txBody>
      </p:sp>
      <p:pic>
        <p:nvPicPr>
          <p:cNvPr id="100354" name="Picture 2" descr="Картинки по запросу итоги реализации муниципальных програм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57628"/>
            <a:ext cx="413385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85654"/>
              </p:ext>
            </p:extLst>
          </p:nvPr>
        </p:nvGraphicFramePr>
        <p:xfrm>
          <a:off x="214282" y="1285860"/>
          <a:ext cx="8229600" cy="513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86750" cy="1050925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муниципальных программ  Сосьвинского городского округа в 2019 году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429264"/>
            <a:ext cx="828680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  <a:endParaRPr lang="ru-RU" sz="1400" i="1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585005"/>
              </p:ext>
            </p:extLst>
          </p:nvPr>
        </p:nvGraphicFramePr>
        <p:xfrm>
          <a:off x="273050" y="1362075"/>
          <a:ext cx="8513792" cy="442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7122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Сосьвинского городского округа  (тыс. рублей) 2019 год в сравнении с 2018 годом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30791"/>
              </p:ext>
            </p:extLst>
          </p:nvPr>
        </p:nvGraphicFramePr>
        <p:xfrm>
          <a:off x="-324544" y="-45250"/>
          <a:ext cx="9072594" cy="649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факт,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97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Профинансировано расходов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 рамках программ, всего 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709 213,7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682 519,7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«Реализация и развитие муниципального управления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106 335,9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105 298,9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10 159,8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10 043,4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35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183 197,2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164 188,0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678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образования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330 779,9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326 991,3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65 365,8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63 019,6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Сосьвинского городского округа до 2025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10 066,6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10 016,6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Сосьвинского городского округа на 2018 - 2024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3 308,5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2 961,9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08520" y="-939013"/>
            <a:ext cx="9144000" cy="893763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000" i="1" dirty="0">
                <a:effectLst/>
              </a:rPr>
            </a:br>
            <a:r>
              <a:rPr lang="ru-RU" sz="1800" b="1" i="1" dirty="0">
                <a:effectLst/>
              </a:rPr>
              <a:t>Итоги реализации  муниципальных программ </a:t>
            </a:r>
            <a:br>
              <a:rPr lang="ru-RU" sz="1800" b="1" i="1" dirty="0">
                <a:effectLst/>
              </a:rPr>
            </a:br>
            <a:r>
              <a:rPr lang="ru-RU" sz="1800" b="1" i="1" dirty="0">
                <a:effectLst/>
              </a:rPr>
              <a:t>Сосьвинского городского округа в 2019 году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278608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по доходам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 по расходам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 Сосьвинского городского округа 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муниципальных программ  Сосьвинского городского округа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9432"/>
            <a:ext cx="8501063" cy="1214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Бюджета  для граждан</a:t>
            </a:r>
            <a:br>
              <a:rPr lang="ru-RU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бюджет городского округ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500570"/>
            <a:ext cx="3057525" cy="2357430"/>
          </a:xfrm>
          <a:prstGeom prst="rect">
            <a:avLst/>
          </a:prstGeom>
          <a:noFill/>
        </p:spPr>
      </p:pic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143272" cy="2428868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бюджет для граждан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3000364" cy="23574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51944"/>
              </p:ext>
            </p:extLst>
          </p:nvPr>
        </p:nvGraphicFramePr>
        <p:xfrm>
          <a:off x="0" y="1214422"/>
          <a:ext cx="9143999" cy="615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6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«Защита населения Сосьвинского городского округа от чрезвычайных ситуаций, обеспечение первичных мер пожарной безопасности»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6 183,5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6 097,4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«Градостроительство и выполнение отдельных функций в области строительства и архитектуры»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2 442,7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04317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«Социальная поддержка и социальное обслуживание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43 344,3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43 287,6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«Развитие информационных технологий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657,7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«Осуществление первичного воинского учета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«Экономическое развитие и инвестиционная политика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8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«Обеспечение деятельности органов местного самоуправления Сосьвинского городского округа, подведомственных учреждений»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53 142,1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52 303,2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«Противодействие идеологии терроризма, экстремизма и гармонизация межнациональных межконфессиональных отношений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«Доступная среда жизнедеятельности инвалидов и маломобильных групп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«Реализация и развитие муниципального управления в Сосьвинском городском округе до 2025 года»</a:t>
            </a:r>
            <a:endParaRPr lang="ru-RU" b="1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410121"/>
              </p:ext>
            </p:extLst>
          </p:nvPr>
        </p:nvGraphicFramePr>
        <p:xfrm>
          <a:off x="428596" y="1928802"/>
          <a:ext cx="8429684" cy="421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3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4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10 159,8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10 043,4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4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«Управление муниципальной собственностью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6 730,2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6 730,2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19032"/>
                  </a:ext>
                </a:extLst>
              </a:tr>
              <a:tr h="4491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«Создание системы кадастра недвижимости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37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«Обеспечение реализации муниципальной программы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2 866,8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2 827,6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«Повышение эффективности управлением муниципальным имуществом Сосьвинского городского округа до 2025 года»</a:t>
            </a:r>
          </a:p>
          <a:p>
            <a:pPr algn="ctr"/>
            <a:endParaRPr lang="ru-RU" b="1" dirty="0">
              <a:solidFill>
                <a:schemeClr val="dk1"/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584237"/>
              </p:ext>
            </p:extLst>
          </p:nvPr>
        </p:nvGraphicFramePr>
        <p:xfrm>
          <a:off x="285720" y="1492185"/>
          <a:ext cx="8501122" cy="633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5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183 197,2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164 188,0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89,6%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«Модернизация объектов коммунальной инфраструктуры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66 418,0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56 560,6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23186"/>
                  </a:ext>
                </a:extLst>
              </a:tr>
              <a:tr h="542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«Организация капитальных ремонтов многоквартирных домов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6 305,0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6 051,9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03631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«Переселение граждан Сосьвинского городского округа из аварийных многоквартирных домов»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1 620,0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1 620,0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«Повышение энергетической эффективности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19 545,7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19 545,5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«Охрана окружающей среды и обращение с отходами производства и потребления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925,5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672,2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72,6%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транспортной инфраструктуры и обеспечение безопасности дорожного движения»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31 170,3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26 277,1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«Строительство объектов социальной и коммунальной инфраструктуры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4 064,3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422,9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3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«Предоставление субсидий предприятиям ЖКХ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41 023,4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41 023,4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«Благоустройство населенных пунктов»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12 124,9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12 014,4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0"/>
            <a:ext cx="7715304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«Развитие жилищно- коммунального хозяйства, транспортной инфраструктуры и повышение энергетической эффективности в Сосьвинском городском округе до 2025 года»   </a:t>
            </a:r>
            <a:endParaRPr lang="ru-RU" b="1" i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650816"/>
              </p:ext>
            </p:extLst>
          </p:nvPr>
        </p:nvGraphicFramePr>
        <p:xfrm>
          <a:off x="285720" y="913550"/>
          <a:ext cx="8572560" cy="714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9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образования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330 779,9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326 991,3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дошкольного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83 264,2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81 425,8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69976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общего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182 049,7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180 365,0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дополнительного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34 047,5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33 867,8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отдыха и оздоровления детей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6 033,4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6 020,3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«Укрепление и развитие материально-технической базы образовательных учреждений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11 265,8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11 262,6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«Развитие образования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6 919,4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6 852,8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2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«Профилактика социально-значимых заболеваний и укрепление здоровья обучающихся (воспитанников) образовательных учреждений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7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идеологии терроризма, экстремизма и профилактике межнациональных конфликтов в образовательных учреждениях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6 463,0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6 460,6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7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«Реализация комплексной программы Свердловской области «Уральская инженерная школа»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3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«Патриотическое воспитание граждан и формирование основ безопасности жизнедеятельности обучающихся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684,9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684,9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14393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sz="1600" b="1" i="1" dirty="0">
                <a:solidFill>
                  <a:schemeClr val="dk1"/>
                </a:solidFill>
              </a:rPr>
              <a:t>Итоги реализации муниципальной программы  «</a:t>
            </a:r>
            <a:r>
              <a:rPr lang="ru-RU" sz="1600" b="1" i="1" dirty="0"/>
              <a:t>Развитие образования в Сосьвинском городском округе до 2025 г</a:t>
            </a:r>
            <a:r>
              <a:rPr lang="ru-RU" b="1" dirty="0"/>
              <a:t>ода»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88387"/>
              </p:ext>
            </p:extLst>
          </p:nvPr>
        </p:nvGraphicFramePr>
        <p:xfrm>
          <a:off x="142843" y="968791"/>
          <a:ext cx="9001157" cy="689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65 365,8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63 019,6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4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«Организация культурно-досуговой деятельности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37 934,5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36 123,2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95,2%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62708"/>
                  </a:ext>
                </a:extLst>
              </a:tr>
              <a:tr h="5844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системы библиотечного обслуживания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9 561,3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9 309,2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23425"/>
                  </a:ext>
                </a:extLst>
              </a:tr>
              <a:tr h="645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мероприятий по развитию физической культуры, спорта и туризма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1 295,9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1 295,9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потенциала молодежи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95,4%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«Патриотическое воспитание молодых граждан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70,3%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53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«Создание благоприятной социально-культурной среды, организация профилактики и предупреждения социально-значимых заболеваний, проведение мероприятий по доступности учреждений культуры для различных социально-возрастных групп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дополнительного образования детей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15 115,0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14 994,4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9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«Развитие культуры, физической культуры и спорта, молодежной политики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86,9%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угрозам безопасности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i="1" dirty="0"/>
              <a:t>«Развитие культуры, физической культуры и спорта, молодежной политики в Сосьвинском городском округе до 2025 года»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158971"/>
              </p:ext>
            </p:extLst>
          </p:nvPr>
        </p:nvGraphicFramePr>
        <p:xfrm>
          <a:off x="357158" y="2143116"/>
          <a:ext cx="8429684" cy="307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10 066,6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10 016,6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информационной системы управления финансами»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1 085,7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1 082,2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96079"/>
                  </a:ext>
                </a:extLst>
              </a:tr>
              <a:tr h="4967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8 980,9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8 934,4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i="1" dirty="0"/>
              <a:t>«Управление муниципальными финансами Сосьвинского городского округа до 2025 года»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871711"/>
              </p:ext>
            </p:extLst>
          </p:nvPr>
        </p:nvGraphicFramePr>
        <p:xfrm>
          <a:off x="357158" y="2143116"/>
          <a:ext cx="8429684" cy="189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«Формирование современной городской среды на территории Сосьвинского городского округа на 2018 - 2024 годы»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3 308,5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2 961,9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89,5%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i="1" dirty="0"/>
              <a:t>«Формирование современной городской среды на территории Сосьвинского городского округа до 2024 года»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58162" cy="470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sz="4400" i="1" dirty="0">
                <a:latin typeface="Georg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Картинки по запросу доходы бюджета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7706" y="3284984"/>
            <a:ext cx="7416694" cy="332839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428596" y="-357214"/>
            <a:ext cx="8572560" cy="400052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Вводная часть</a:t>
            </a:r>
            <a:endParaRPr lang="ru-RU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Прямоугольник 1"/>
          <p:cNvSpPr>
            <a:spLocks noChangeArrowheads="1"/>
          </p:cNvSpPr>
          <p:nvPr/>
        </p:nvSpPr>
        <p:spPr bwMode="auto">
          <a:xfrm>
            <a:off x="457200" y="1235075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Отчет для граждан </a:t>
            </a:r>
            <a:r>
              <a:rPr lang="ru-RU" altLang="ru-RU" sz="2000" dirty="0">
                <a:solidFill>
                  <a:srgbClr val="00421E"/>
                </a:solidFill>
                <a:latin typeface="Bookman Old Style" pitchFamily="18" charset="0"/>
              </a:rPr>
              <a:t>–информационный ресурс, содержащий данные об исполнении бюджета за отчетный финансовый год, в доступной для широкого круга  заинтересованных пользователей форме.</a:t>
            </a:r>
          </a:p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Бюджет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Доходы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Расходы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Дефицит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расходов бюджета над его доходами.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i="1" dirty="0" err="1">
                <a:solidFill>
                  <a:srgbClr val="00421E"/>
                </a:solidFill>
                <a:latin typeface="Bookman Old Style" pitchFamily="18" charset="0"/>
              </a:rPr>
              <a:t>Профицит</a:t>
            </a:r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доходов бюджета над его расходами.</a:t>
            </a: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</p:txBody>
      </p:sp>
      <p:sp>
        <p:nvSpPr>
          <p:cNvPr id="77828" name="Прямоугольник 2"/>
          <p:cNvSpPr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 dirty="0">
                <a:cs typeface="Times New Roman" pitchFamily="18" charset="0"/>
              </a:rPr>
              <a:t>Основные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214282" y="142852"/>
            <a:ext cx="8715436" cy="63094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</a:t>
            </a:r>
          </a:p>
          <a:p>
            <a:pPr algn="just"/>
            <a:endParaRPr lang="ru-RU" altLang="ru-RU" sz="1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доходам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процесс получения налогов, сборов, доходов от продажи и использования муниципального имущества и земельных участков, доходов от предоставления платных услуг и других обязательных платежей, предусмотренных решением о бюджете.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процесс осуществления расходов, предусмотренных решением о бюджете, с целью исполнения принятых расходных обязательств.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Составление и утверждение отчета об исполнении бюджета является важной формой контроля за исполнением бюджета. </a:t>
            </a:r>
          </a:p>
          <a:p>
            <a:pPr algn="just"/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-27383"/>
            <a:ext cx="829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Основные параметры социально-экономического положения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41813"/>
              </p:ext>
            </p:extLst>
          </p:nvPr>
        </p:nvGraphicFramePr>
        <p:xfrm>
          <a:off x="395536" y="836711"/>
          <a:ext cx="8458454" cy="5548591"/>
        </p:xfrm>
        <a:graphic>
          <a:graphicData uri="http://schemas.openxmlformats.org/drawingml/2006/table">
            <a:tbl>
              <a:tblPr/>
              <a:tblGrid>
                <a:gridCol w="97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Изменения +/-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13889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13723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-166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Рождаемость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Смертность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занятых в экономике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3905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3882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зарегистрированных безработных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+15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Оборот организаций по полному кругу крупных и средних организаций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358,5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438,3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+79,8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отгруженных товаров собственного производства, выполненных работ (услуг)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143,7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-90,5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 в основной капитал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152,6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192,8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+40,2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детей в возрасте от одного года до шести лет, состоящих на учете для определения в муниципальные дошкольные образовательные учреждения, в общей численности детей в возрасте от одного года до шести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+12,1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+12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Площадь жилищного фонда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кв.м.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346, 0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342,5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в том числе ветхого, аварийного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кв.м.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42,0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+0,3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Ввод жилья, в том числе индивидуального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1497,4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1165,4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-332,0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жильем на 1 жителя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+1,5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6445</TotalTime>
  <Words>4863</Words>
  <Application>Microsoft Office PowerPoint</Application>
  <PresentationFormat>Экран (4:3)</PresentationFormat>
  <Paragraphs>1148</Paragraphs>
  <Slides>57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8" baseType="lpstr">
      <vt:lpstr>13</vt:lpstr>
      <vt:lpstr>Arial</vt:lpstr>
      <vt:lpstr>Arial Narrow</vt:lpstr>
      <vt:lpstr>Bookman Old Style</vt:lpstr>
      <vt:lpstr>Calibri</vt:lpstr>
      <vt:lpstr>Georgia</vt:lpstr>
      <vt:lpstr>Times New Roman</vt:lpstr>
      <vt:lpstr>Tw Cen MT</vt:lpstr>
      <vt:lpstr>Wingdings</vt:lpstr>
      <vt:lpstr>Капля</vt:lpstr>
      <vt:lpstr>Диаграмма</vt:lpstr>
      <vt:lpstr>                                     Бюджет  для граждан  об исполнении бюджета Сосьвинского городского округа  за 2019 год </vt:lpstr>
      <vt:lpstr> Бюджет для граждан -</vt:lpstr>
      <vt:lpstr>Презентация PowerPoint</vt:lpstr>
      <vt:lpstr>Контактная информация о Финансовом управлении администрации Сосьвинского городского округа</vt:lpstr>
      <vt:lpstr> Структура  Бюджета 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Итоги  социально – экономического  развития Сосьвинского городского округа за 2019 год    </vt:lpstr>
      <vt:lpstr>       Основные характеристики бюджета  Сосьвинского городского округа в 2019 году </vt:lpstr>
      <vt:lpstr>Презентация PowerPoint</vt:lpstr>
      <vt:lpstr>Презентация PowerPoint</vt:lpstr>
      <vt:lpstr>Презентация PowerPoint</vt:lpstr>
      <vt:lpstr>Доходы бюджета Сосьвинского городского округа  за 2019 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Распределение  расходов бюджета Сосьвинского городского округа   в 2019 году </vt:lpstr>
      <vt:lpstr>Презентация PowerPoint</vt:lpstr>
      <vt:lpstr>Презентация PowerPoint</vt:lpstr>
      <vt:lpstr>Структура расходов бюджета Сосьвинского городского округа в 2019 году </vt:lpstr>
      <vt:lpstr>Исполнение бюджета по расходам за 2019 год по разделам бюджетной классификации расходов, в %</vt:lpstr>
      <vt:lpstr>  ДОРОЖНЫЙ ФОНД 2019 ГОД</vt:lpstr>
      <vt:lpstr>Расходы на жилищно – коммунальное хозяйство 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Сосьвинского городского округа  в сфере образования, в %</vt:lpstr>
      <vt:lpstr>Расходы бюджета Сосьвинского городского округа на  образование в 2019 году </vt:lpstr>
      <vt:lpstr>Расходы, произведенные в области  культуры  в 2019 году </vt:lpstr>
      <vt:lpstr>Расходы на социальную политику,  произведенные в 2019 году, в процентах </vt:lpstr>
      <vt:lpstr>Презентация PowerPoint</vt:lpstr>
      <vt:lpstr> Данные о муниципальном  долге  Сосьвинского городского округа  за 2019  год</vt:lpstr>
      <vt:lpstr>Исполнение бюджета по источникам финансирования  дефицита бюджета в 2019 году</vt:lpstr>
      <vt:lpstr>Презентация PowerPoint</vt:lpstr>
      <vt:lpstr>Исполнение  муниципальных программ  Сосьвинского городского округа в 2019 году </vt:lpstr>
      <vt:lpstr>Расходы на реализацию муниципальных программ Сосьвинского городского округа  (тыс. рублей) 2019 год в сравнении с 2018 годом</vt:lpstr>
      <vt:lpstr> Итоги реализации  муниципальных программ  Сосьвинского городского округа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Исполнение бюджета Сосьвинского городского округа за 2013  год </dc:title>
  <dc:creator>1</dc:creator>
  <cp:lastModifiedBy>Adm</cp:lastModifiedBy>
  <cp:revision>957</cp:revision>
  <cp:lastPrinted>2020-03-27T07:05:26Z</cp:lastPrinted>
  <dcterms:created xsi:type="dcterms:W3CDTF">2014-03-11T04:14:15Z</dcterms:created>
  <dcterms:modified xsi:type="dcterms:W3CDTF">2020-03-31T07:33:13Z</dcterms:modified>
</cp:coreProperties>
</file>