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2" r:id="rId3"/>
    <p:sldId id="356" r:id="rId4"/>
    <p:sldId id="369" r:id="rId5"/>
    <p:sldId id="371" r:id="rId6"/>
    <p:sldId id="377" r:id="rId7"/>
    <p:sldId id="378" r:id="rId8"/>
    <p:sldId id="370" r:id="rId9"/>
    <p:sldId id="287" r:id="rId10"/>
    <p:sldId id="373" r:id="rId11"/>
    <p:sldId id="374" r:id="rId12"/>
    <p:sldId id="375" r:id="rId13"/>
    <p:sldId id="376" r:id="rId14"/>
    <p:sldId id="379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A6D60C"/>
    <a:srgbClr val="08B81D"/>
    <a:srgbClr val="D5EA0A"/>
    <a:srgbClr val="9933FF"/>
    <a:srgbClr val="0033CC"/>
    <a:srgbClr val="230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94622" autoAdjust="0"/>
  </p:normalViewPr>
  <p:slideViewPr>
    <p:cSldViewPr>
      <p:cViewPr>
        <p:scale>
          <a:sx n="75" d="100"/>
          <a:sy n="75" d="100"/>
        </p:scale>
        <p:origin x="-10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09F207-B927-4B64-BD6F-73E944E65D60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E46119-7FA5-425A-81E1-ACD0CA33C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12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6812-BC28-4092-A1DF-4D3B54EC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41A5-1F78-4733-93EB-19896787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0AE0-FE97-41AF-8419-BE5BB96D5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7C78-3502-4CCE-88FE-ACE6772FD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5DB20-4F2C-433B-BE78-937A0C631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1FA3-5A51-4BEF-8DAD-858F5C4E3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008F-DE11-44A0-AB35-103F905D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9A0C-C44C-47E4-B8DE-5BACADF1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1222-047A-47AF-8D57-B79A1153A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AE14-BCA2-4BA2-B798-C68C38193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C060-EB01-44C2-828B-05FC6F871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  <a:cs typeface="+mn-cs"/>
            </a:endParaRPr>
          </a:p>
        </p:txBody>
      </p:sp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age" r:id="rId15" imgW="10006349" imgH="1269841" progId="">
                  <p:embed/>
                </p:oleObj>
              </mc:Choice>
              <mc:Fallback>
                <p:oleObj name="Image" r:id="rId15" imgW="10006349" imgH="1269841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8913"/>
                        <a:ext cx="91440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charset="0"/>
              <a:cs typeface="+mn-cs"/>
            </a:endParaRPr>
          </a:p>
        </p:txBody>
      </p:sp>
      <p:sp>
        <p:nvSpPr>
          <p:cNvPr id="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E703D223-E4E0-41E5-976F-25E804AA5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7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5838" cy="3216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Муниципальное  бюджетное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общеобразовательное учреждение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«Средняя общеобразовательная школа» 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с. Зеркальное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Кавалеровского муниципального  района Приморского края</a:t>
            </a:r>
            <a:b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827088" y="4365625"/>
            <a:ext cx="7777162" cy="1641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defRPr/>
            </a:pPr>
            <a:r>
              <a:rPr lang="ru-RU" sz="200" smtClean="0">
                <a:solidFill>
                  <a:srgbClr val="163E6A"/>
                </a:solidFill>
                <a:latin typeface="Arial" charset="0"/>
              </a:rPr>
              <a:t>   </a:t>
            </a:r>
            <a:r>
              <a:rPr lang="ru-RU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Гайнудинов Игорь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ru-RU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Новицкий Вячеслав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ru-RU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Подшивайлова Полина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ru-RU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i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Куратор </a:t>
            </a:r>
            <a:r>
              <a:rPr lang="ru-RU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Золотуева Галина Ивановна,  учитель истории  и  обществознания</a:t>
            </a:r>
            <a:r>
              <a:rPr lang="ru-RU" sz="160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900" smtClean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sz="800" smtClean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800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2020г.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900" smtClean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900" smtClean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800" smtClean="0">
              <a:solidFill>
                <a:srgbClr val="163E6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800" smtClean="0">
              <a:solidFill>
                <a:srgbClr val="163E6A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ClrTx/>
              <a:defRPr/>
            </a:pPr>
            <a:endParaRPr lang="ru-RU" sz="800" smtClean="0">
              <a:solidFill>
                <a:srgbClr val="163E6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Tx/>
              <a:defRPr/>
            </a:pPr>
            <a:endParaRPr lang="ru-RU" sz="120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buClrTx/>
              <a:defRPr/>
            </a:pPr>
            <a:r>
              <a:rPr lang="ru-RU" sz="1200" smtClean="0">
                <a:solidFill>
                  <a:schemeClr val="accent1"/>
                </a:solidFill>
                <a:latin typeface="Times New Roman" pitchFamily="18" charset="0"/>
              </a:rPr>
              <a:t>                                                               </a:t>
            </a:r>
          </a:p>
          <a:p>
            <a:pPr eaLnBrk="1" hangingPunct="1">
              <a:lnSpc>
                <a:spcPct val="80000"/>
              </a:lnSpc>
              <a:buClrTx/>
              <a:defRPr/>
            </a:pPr>
            <a:r>
              <a:rPr lang="ru-RU" sz="120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067175" y="4005263"/>
            <a:ext cx="23050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1800" b="1" i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 класс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403350" y="3068638"/>
            <a:ext cx="6553200" cy="523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23035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«Секреты </a:t>
            </a:r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23035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успеха </a:t>
            </a:r>
            <a:r>
              <a:rPr lang="ru-RU" sz="3600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23035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lang="ru-RU" sz="3600" kern="1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23035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бизнесе»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23035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Условия, оказавшие влияние на успех </a:t>
            </a:r>
            <a:br>
              <a:rPr lang="ru-RU" sz="2800" b="1" smtClean="0"/>
            </a:br>
            <a:r>
              <a:rPr lang="ru-RU" sz="2800" b="1" smtClean="0"/>
              <a:t>бизнеса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8002587" cy="4840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1. Инвестиции, стартовый капитал.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2. Внимание.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3. Обучение, развитие.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4. Доверие.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5. Репутация.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6. Иерархия подчинения.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7. Логистика и пунктуальность.</a:t>
            </a:r>
            <a:r>
              <a:rPr lang="ru-RU" b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Трудности при создании бизнеса</a:t>
            </a:r>
            <a:r>
              <a:rPr lang="ru-RU" sz="2800" smtClean="0">
                <a:latin typeface="Times New Roman" pitchFamily="18" charset="0"/>
              </a:rPr>
              <a:t> </a:t>
            </a:r>
            <a:br>
              <a:rPr lang="ru-RU" sz="2800" smtClean="0">
                <a:latin typeface="Times New Roman" pitchFamily="18" charset="0"/>
              </a:rPr>
            </a:b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00213"/>
            <a:ext cx="7643812" cy="4624387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Первое время  был слабый/ нестабильный денежный поток или недостаток оборотных средств.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Вторая  возникшая проблема на стадии развития бизнеса- это высокая конкуренция  приходилось принимать стратегию, чтобы занять определенную нишу в бизнесе.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</a:rPr>
              <a:t>И третья не было команды, которая бы полностью была сосредоточена на успехи.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Способы  их устранения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smtClean="0">
                <a:latin typeface="Times New Roman" pitchFamily="18" charset="0"/>
              </a:rPr>
              <a:t>Определились с нужными продуктами и услугами.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>
                <a:latin typeface="Times New Roman" pitchFamily="18" charset="0"/>
              </a:rPr>
              <a:t>Сформировали команду из людей, увлеченных и умеющих  решать задачи.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>
                <a:latin typeface="Times New Roman" pitchFamily="18" charset="0"/>
              </a:rPr>
              <a:t>Организовали  ежедневное привлечение внимания  покупателя к нашим продуктам.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smtClean="0">
                <a:latin typeface="Times New Roman" pitchFamily="18" charset="0"/>
              </a:rPr>
              <a:t>Создали  четкую  систему, работающих  с нужными показателями.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ru-RU" smtClean="0">
              <a:latin typeface="Times New Roman" pitchFamily="18" charset="0"/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ru-RU" b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latin typeface="Times New Roman" pitchFamily="18" charset="0"/>
              </a:rPr>
              <a:t>Социальная активности бизнеса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827088" y="1989138"/>
            <a:ext cx="741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Деятельность  Талбакова Махмуда Ятимовича  направлена на решение или сглаживание общественных проблем в нашем районе.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6325"/>
            <a:ext cx="8686800" cy="52482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b="0" smtClean="0">
                <a:latin typeface="Times New Roman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mtClean="0">
                <a:latin typeface="Times New Roman" pitchFamily="18" charset="0"/>
              </a:rPr>
              <a:t>Одним из приоритетных направлений  в  его работе является оказание помощи</a:t>
            </a:r>
            <a:r>
              <a:rPr lang="ru-RU" smtClean="0"/>
              <a:t> </a:t>
            </a:r>
            <a:r>
              <a:rPr lang="ru-RU" smtClean="0">
                <a:latin typeface="Times New Roman" pitchFamily="18" charset="0"/>
              </a:rPr>
              <a:t>в трудоустройстве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smtClean="0">
                <a:latin typeface="Times New Roman" pitchFamily="18" charset="0"/>
              </a:rPr>
              <a:t>    людей, нуждающихся в поддержке и социализации, благотворительность, безадресная помощь простым жителям района.  Также положительным в его деятельности  является  аренда и обработка заброшенных земель в сельской местности, которая используется для развития сельского хозяйства.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3" descr="72c0b2_0cfcf3327f5049658fa554a24a1c16f4~mv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698" name="AutoShape 5" descr="72c0b2_0cfcf3327f5049658fa554a24a1c16f4~mv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765175"/>
            <a:ext cx="8229600" cy="424815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Урок, который я извлек и которому следую всю жизнь, состоял в том, что надо пытаться, и пытаться, и опять пытаться – но никогда не сдаваться!</a:t>
            </a:r>
            <a:br>
              <a:rPr lang="ru-RU" b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 smtClean="0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                                                 Ричард Бренсон</a:t>
            </a:r>
          </a:p>
        </p:txBody>
      </p:sp>
      <p:sp>
        <p:nvSpPr>
          <p:cNvPr id="29700" name="AutoShape 10" descr="72c0b2_0cfcf3327f5049658fa554a24a1c16f4~mv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Arial" charset="0"/>
              </a:rPr>
              <a:t>Предприниматель- лицо, имеющее свое дело в целях получения прибыли в форме создания  торговли или производства.</a:t>
            </a:r>
          </a:p>
          <a:p>
            <a:pPr algn="ctr">
              <a:buFont typeface="Wingdings" pitchFamily="2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7411" name="Picture 5" descr="IMG-20200214-WA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32400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63938" y="809625"/>
            <a:ext cx="5580062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Талбаков Махмуд Ятимович</a:t>
            </a:r>
            <a:r>
              <a:rPr lang="ru-RU" sz="1800" b="1"/>
              <a:t> родился в 1965 г.  Республика Таджикистан.  Окончил высшее военное училище г. Хабаровске. </a:t>
            </a:r>
          </a:p>
          <a:p>
            <a:r>
              <a:rPr lang="ru-RU" sz="1800" b="1"/>
              <a:t>Владеет различными видами  специальностей(электромеханик, сантехник, механик автомобилист), Все  они  оказали положительное влияние на развитие бизнеса.</a:t>
            </a:r>
          </a:p>
          <a:p>
            <a:r>
              <a:rPr lang="ru-RU" sz="1800" b="1"/>
              <a:t>Приехал в Приморский край  1983 году. </a:t>
            </a:r>
          </a:p>
          <a:p>
            <a:r>
              <a:rPr lang="ru-RU" sz="1800" b="1"/>
              <a:t>Личными качествами предпринимателя является человечность, доброта,  коммуникабельность, обучаемость, ответственность, практичность соседствующая  с хитростью. </a:t>
            </a:r>
          </a:p>
          <a:p>
            <a:r>
              <a:rPr lang="ru-RU" sz="1800" b="1"/>
              <a:t>К профессиональным качествам Махмуда Ятимовича можно отнести решительность, любовь к делу, находчивость.</a:t>
            </a:r>
            <a:r>
              <a:rPr lang="ru-RU" sz="1800" b="1">
                <a:latin typeface="Arial" charset="0"/>
              </a:rPr>
              <a:t>  </a:t>
            </a:r>
          </a:p>
          <a:p>
            <a:endParaRPr lang="ru-RU" sz="1800" b="1">
              <a:latin typeface="Arial" charset="0"/>
            </a:endParaRP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6013" y="2781300"/>
            <a:ext cx="7127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Бизнес - это игра, величайшая игра в мире - если  вы знаете, как в нем играть.</a:t>
            </a:r>
          </a:p>
          <a:p>
            <a:r>
              <a:rPr lang="ru-RU" b="1"/>
              <a:t>                                          Т.Дж. Уотсон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ИП Талбаков, имеет 25 лет опыта в розничной торговле. Бизнес включает в себя  сеть магазинов, в которых торговая наценка составляет не менее </a:t>
            </a:r>
            <a:r>
              <a:rPr lang="ru-RU" smtClean="0">
                <a:latin typeface="Arial" charset="0"/>
              </a:rPr>
              <a:t>1</a:t>
            </a:r>
            <a:r>
              <a:rPr lang="ru-RU" smtClean="0">
                <a:latin typeface="Times New Roman" pitchFamily="18" charset="0"/>
              </a:rPr>
              <a:t>0%. Магазины работают в сегменте доступных цен, быстрого обслуживания  с качественными продуктами.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Основная идея состоит в том, чтобы частично вытеснить китайского производителя с заменой продукцией произведенной самостоятельно.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4" descr="IMG-20200214-WA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08000"/>
            <a:ext cx="4105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IMG-20200214-WA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3926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 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522288"/>
            <a:ext cx="4321175" cy="2773362"/>
          </a:xfrm>
        </p:spPr>
      </p:pic>
      <p:pic>
        <p:nvPicPr>
          <p:cNvPr id="20485" name="Picture 7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41767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5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96975"/>
            <a:ext cx="554355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1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868863"/>
            <a:ext cx="243363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933825"/>
            <a:ext cx="1789112" cy="2463800"/>
          </a:xfrm>
        </p:spPr>
      </p:pic>
      <p:pic>
        <p:nvPicPr>
          <p:cNvPr id="21509" name="Picture 13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797425"/>
            <a:ext cx="19383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652963"/>
            <a:ext cx="1889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</a:rPr>
              <a:t>Главным конкурентным  преимуществом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предпринимателя в розничной торговли является качественный продукт поступающий на прилавки магазинов. Ассортимент производимых продуктов  разнообразен от молочной до мясной продукции, а также ЭКО продукты собственного производства.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Объект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8229600" cy="4852987"/>
          </a:xfrm>
        </p:spPr>
        <p:txBody>
          <a:bodyPr/>
          <a:lstStyle/>
          <a:p>
            <a:pPr marL="0" indent="539750" eaLnBrk="1" hangingPunct="1">
              <a:spcBef>
                <a:spcPct val="0"/>
              </a:spcBef>
              <a:buClrTx/>
              <a:buFontTx/>
              <a:buNone/>
            </a:pPr>
            <a:r>
              <a:rPr lang="ru-RU" sz="2400" smtClean="0">
                <a:latin typeface="Times New Roman" pitchFamily="18" charset="0"/>
              </a:rPr>
              <a:t>Превращение потенциального клиента в реального покупателя – цель любого бизнеса.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И это Махмуду Ятимовичу и его команде  удается.  Он придерживается 4 условий для сохранения покупателя.</a:t>
            </a:r>
          </a:p>
        </p:txBody>
      </p:sp>
      <p:sp>
        <p:nvSpPr>
          <p:cNvPr id="23557" name="Oval 19"/>
          <p:cNvSpPr>
            <a:spLocks noChangeArrowheads="1"/>
          </p:cNvSpPr>
          <p:nvPr/>
        </p:nvSpPr>
        <p:spPr bwMode="auto">
          <a:xfrm>
            <a:off x="2555875" y="3284538"/>
            <a:ext cx="3600450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Покупатель</a:t>
            </a:r>
          </a:p>
        </p:txBody>
      </p:sp>
      <p:sp>
        <p:nvSpPr>
          <p:cNvPr id="23558" name="Oval 27"/>
          <p:cNvSpPr>
            <a:spLocks noChangeArrowheads="1"/>
          </p:cNvSpPr>
          <p:nvPr/>
        </p:nvSpPr>
        <p:spPr bwMode="auto">
          <a:xfrm>
            <a:off x="179388" y="4437063"/>
            <a:ext cx="2232025" cy="1008062"/>
          </a:xfrm>
          <a:prstGeom prst="ellipse">
            <a:avLst/>
          </a:prstGeom>
          <a:solidFill>
            <a:srgbClr val="D5EA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Arial" charset="0"/>
              </a:rPr>
              <a:t>Потребность</a:t>
            </a:r>
          </a:p>
        </p:txBody>
      </p:sp>
      <p:sp>
        <p:nvSpPr>
          <p:cNvPr id="23559" name="Oval 28"/>
          <p:cNvSpPr>
            <a:spLocks noChangeArrowheads="1"/>
          </p:cNvSpPr>
          <p:nvPr/>
        </p:nvSpPr>
        <p:spPr bwMode="auto">
          <a:xfrm>
            <a:off x="6804025" y="4365625"/>
            <a:ext cx="2160588" cy="1008063"/>
          </a:xfrm>
          <a:prstGeom prst="ellipse">
            <a:avLst/>
          </a:prstGeom>
          <a:solidFill>
            <a:srgbClr val="D5EA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Arial" charset="0"/>
              </a:rPr>
              <a:t>Принятие </a:t>
            </a:r>
          </a:p>
          <a:p>
            <a:pPr algn="ctr"/>
            <a:r>
              <a:rPr lang="ru-RU" sz="1800">
                <a:latin typeface="Arial" charset="0"/>
              </a:rPr>
              <a:t>решения</a:t>
            </a:r>
          </a:p>
        </p:txBody>
      </p:sp>
      <p:sp>
        <p:nvSpPr>
          <p:cNvPr id="23560" name="Oval 29"/>
          <p:cNvSpPr>
            <a:spLocks noChangeArrowheads="1"/>
          </p:cNvSpPr>
          <p:nvPr/>
        </p:nvSpPr>
        <p:spPr bwMode="auto">
          <a:xfrm>
            <a:off x="2051050" y="5157788"/>
            <a:ext cx="2305050" cy="1008062"/>
          </a:xfrm>
          <a:prstGeom prst="ellipse">
            <a:avLst/>
          </a:prstGeom>
          <a:solidFill>
            <a:srgbClr val="D5EA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Arial" charset="0"/>
              </a:rPr>
              <a:t>Заинтересованность</a:t>
            </a:r>
          </a:p>
        </p:txBody>
      </p:sp>
      <p:sp>
        <p:nvSpPr>
          <p:cNvPr id="23561" name="Oval 30"/>
          <p:cNvSpPr>
            <a:spLocks noChangeArrowheads="1"/>
          </p:cNvSpPr>
          <p:nvPr/>
        </p:nvSpPr>
        <p:spPr bwMode="auto">
          <a:xfrm>
            <a:off x="4643438" y="5157788"/>
            <a:ext cx="2305050" cy="1008062"/>
          </a:xfrm>
          <a:prstGeom prst="ellipse">
            <a:avLst/>
          </a:prstGeom>
          <a:solidFill>
            <a:srgbClr val="D5EA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latin typeface="Arial" charset="0"/>
              </a:rPr>
              <a:t>Финансовые </a:t>
            </a:r>
          </a:p>
          <a:p>
            <a:pPr algn="ctr"/>
            <a:r>
              <a:rPr lang="ru-RU" sz="1800">
                <a:latin typeface="Arial" charset="0"/>
              </a:rPr>
              <a:t>возможности</a:t>
            </a:r>
          </a:p>
        </p:txBody>
      </p:sp>
      <p:sp>
        <p:nvSpPr>
          <p:cNvPr id="23562" name="AutoShape 37"/>
          <p:cNvSpPr>
            <a:spLocks noChangeArrowheads="1"/>
          </p:cNvSpPr>
          <p:nvPr/>
        </p:nvSpPr>
        <p:spPr bwMode="auto">
          <a:xfrm rot="-1187364">
            <a:off x="4716463" y="4437063"/>
            <a:ext cx="574675" cy="720725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3563" name="AutoShape 38"/>
          <p:cNvSpPr>
            <a:spLocks noChangeArrowheads="1"/>
          </p:cNvSpPr>
          <p:nvPr/>
        </p:nvSpPr>
        <p:spPr bwMode="auto">
          <a:xfrm rot="1399111">
            <a:off x="3348038" y="4437063"/>
            <a:ext cx="576262" cy="719137"/>
          </a:xfrm>
          <a:prstGeom prst="downArrow">
            <a:avLst>
              <a:gd name="adj1" fmla="val 50000"/>
              <a:gd name="adj2" fmla="val 311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3564" name="AutoShape 39"/>
          <p:cNvSpPr>
            <a:spLocks noChangeArrowheads="1"/>
          </p:cNvSpPr>
          <p:nvPr/>
        </p:nvSpPr>
        <p:spPr bwMode="auto">
          <a:xfrm rot="2706343">
            <a:off x="6156325" y="4078288"/>
            <a:ext cx="792163" cy="503237"/>
          </a:xfrm>
          <a:prstGeom prst="rightArrow">
            <a:avLst>
              <a:gd name="adj1" fmla="val 50000"/>
              <a:gd name="adj2" fmla="val 39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3565" name="AutoShape 40"/>
          <p:cNvSpPr>
            <a:spLocks noChangeArrowheads="1"/>
          </p:cNvSpPr>
          <p:nvPr/>
        </p:nvSpPr>
        <p:spPr bwMode="auto">
          <a:xfrm rot="2713806">
            <a:off x="2015332" y="3898106"/>
            <a:ext cx="576262" cy="790575"/>
          </a:xfrm>
          <a:prstGeom prst="downArrow">
            <a:avLst>
              <a:gd name="adj1" fmla="val 50000"/>
              <a:gd name="adj2" fmla="val 342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9g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cdb2004c029gl</Template>
  <TotalTime>2541</TotalTime>
  <Words>508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cdb2004c029gl</vt:lpstr>
      <vt:lpstr>Image</vt:lpstr>
      <vt:lpstr>Муниципальное  бюджетное общеобразовательное учреждение  «Средняя общеобразовательная школа»  с. Зеркальное    Кавалеровского муниципального  района Приморского края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Главным конкурентным  преимуществом</vt:lpstr>
      <vt:lpstr>Презентация PowerPoint</vt:lpstr>
      <vt:lpstr> Условия, оказавшие влияние на успех  бизнеса</vt:lpstr>
      <vt:lpstr>  Трудности при создании бизнеса  </vt:lpstr>
      <vt:lpstr>Способы  их устранения</vt:lpstr>
      <vt:lpstr>Социальная активности бизнеса</vt:lpstr>
      <vt:lpstr>Презентация PowerPoint</vt:lpstr>
      <vt:lpstr>           Урок, который я извлек и которому следую всю жизнь, состоял в том, что надо пытаться, и пытаться, и опять пытаться – но никогда не сдаваться!                                                  Ричард Бренсон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Эмблема</dc:title>
  <dc:creator>User</dc:creator>
  <cp:lastModifiedBy>Ученик</cp:lastModifiedBy>
  <cp:revision>186</cp:revision>
  <dcterms:created xsi:type="dcterms:W3CDTF">2012-02-18T01:44:06Z</dcterms:created>
  <dcterms:modified xsi:type="dcterms:W3CDTF">2020-03-27T03:14:29Z</dcterms:modified>
</cp:coreProperties>
</file>