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693400" cy="7562850"/>
  <p:notesSz cx="10693400" cy="756285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912" y="-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136"/>
            <a:ext cx="9777603" cy="6645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jpe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17957"/>
            <a:ext cx="9777603" cy="6804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57420" y="3893680"/>
            <a:ext cx="5132451" cy="29879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8903" y="3917981"/>
            <a:ext cx="2831656" cy="217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9587" y="4360576"/>
            <a:ext cx="3471012" cy="219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0701" y="4729384"/>
            <a:ext cx="2512505" cy="2195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9355" y="588138"/>
            <a:ext cx="9124315" cy="20199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26831" y="1656461"/>
            <a:ext cx="1463040" cy="8206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69007" y="2638044"/>
            <a:ext cx="6516624" cy="11353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9142" y="2617597"/>
            <a:ext cx="304165" cy="337820"/>
          </a:xfrm>
          <a:custGeom>
            <a:avLst/>
            <a:gdLst/>
            <a:ahLst/>
            <a:cxnLst/>
            <a:rect l="l" t="t" r="r" b="b"/>
            <a:pathLst>
              <a:path w="304164" h="337819">
                <a:moveTo>
                  <a:pt x="189991" y="0"/>
                </a:moveTo>
                <a:lnTo>
                  <a:pt x="0" y="0"/>
                </a:lnTo>
                <a:lnTo>
                  <a:pt x="0" y="337692"/>
                </a:lnTo>
                <a:lnTo>
                  <a:pt x="175259" y="337692"/>
                </a:lnTo>
                <a:lnTo>
                  <a:pt x="182330" y="337407"/>
                </a:lnTo>
                <a:lnTo>
                  <a:pt x="220852" y="333120"/>
                </a:lnTo>
                <a:lnTo>
                  <a:pt x="259333" y="322071"/>
                </a:lnTo>
                <a:lnTo>
                  <a:pt x="291845" y="288925"/>
                </a:lnTo>
                <a:lnTo>
                  <a:pt x="300965" y="265175"/>
                </a:lnTo>
                <a:lnTo>
                  <a:pt x="102488" y="265175"/>
                </a:lnTo>
                <a:lnTo>
                  <a:pt x="102488" y="196722"/>
                </a:lnTo>
                <a:lnTo>
                  <a:pt x="292632" y="196722"/>
                </a:lnTo>
                <a:lnTo>
                  <a:pt x="287146" y="187959"/>
                </a:lnTo>
                <a:lnTo>
                  <a:pt x="277631" y="178151"/>
                </a:lnTo>
                <a:lnTo>
                  <a:pt x="265699" y="169878"/>
                </a:lnTo>
                <a:lnTo>
                  <a:pt x="251410" y="163153"/>
                </a:lnTo>
                <a:lnTo>
                  <a:pt x="234822" y="157987"/>
                </a:lnTo>
                <a:lnTo>
                  <a:pt x="245788" y="153437"/>
                </a:lnTo>
                <a:lnTo>
                  <a:pt x="255396" y="148161"/>
                </a:lnTo>
                <a:lnTo>
                  <a:pt x="263576" y="142146"/>
                </a:lnTo>
                <a:lnTo>
                  <a:pt x="270256" y="135381"/>
                </a:lnTo>
                <a:lnTo>
                  <a:pt x="272315" y="132461"/>
                </a:lnTo>
                <a:lnTo>
                  <a:pt x="102488" y="132461"/>
                </a:lnTo>
                <a:lnTo>
                  <a:pt x="102488" y="68325"/>
                </a:lnTo>
                <a:lnTo>
                  <a:pt x="287049" y="68325"/>
                </a:lnTo>
                <a:lnTo>
                  <a:pt x="286914" y="66921"/>
                </a:lnTo>
                <a:lnTo>
                  <a:pt x="263144" y="24129"/>
                </a:lnTo>
                <a:lnTo>
                  <a:pt x="212441" y="1466"/>
                </a:lnTo>
                <a:lnTo>
                  <a:pt x="189991" y="0"/>
                </a:lnTo>
                <a:close/>
              </a:path>
              <a:path w="304164" h="337819">
                <a:moveTo>
                  <a:pt x="292632" y="196722"/>
                </a:moveTo>
                <a:lnTo>
                  <a:pt x="154050" y="196722"/>
                </a:lnTo>
                <a:lnTo>
                  <a:pt x="166332" y="197272"/>
                </a:lnTo>
                <a:lnTo>
                  <a:pt x="176672" y="198929"/>
                </a:lnTo>
                <a:lnTo>
                  <a:pt x="201930" y="229869"/>
                </a:lnTo>
                <a:lnTo>
                  <a:pt x="201263" y="237537"/>
                </a:lnTo>
                <a:lnTo>
                  <a:pt x="166366" y="264576"/>
                </a:lnTo>
                <a:lnTo>
                  <a:pt x="154177" y="265175"/>
                </a:lnTo>
                <a:lnTo>
                  <a:pt x="300965" y="265175"/>
                </a:lnTo>
                <a:lnTo>
                  <a:pt x="303008" y="254349"/>
                </a:lnTo>
                <a:lnTo>
                  <a:pt x="303783" y="241553"/>
                </a:lnTo>
                <a:lnTo>
                  <a:pt x="302702" y="226196"/>
                </a:lnTo>
                <a:lnTo>
                  <a:pt x="299513" y="212137"/>
                </a:lnTo>
                <a:lnTo>
                  <a:pt x="294300" y="199388"/>
                </a:lnTo>
                <a:lnTo>
                  <a:pt x="292632" y="196722"/>
                </a:lnTo>
                <a:close/>
              </a:path>
              <a:path w="304164" h="337819">
                <a:moveTo>
                  <a:pt x="287049" y="68325"/>
                </a:moveTo>
                <a:lnTo>
                  <a:pt x="147319" y="68325"/>
                </a:lnTo>
                <a:lnTo>
                  <a:pt x="157987" y="68830"/>
                </a:lnTo>
                <a:lnTo>
                  <a:pt x="166941" y="70357"/>
                </a:lnTo>
                <a:lnTo>
                  <a:pt x="174180" y="72933"/>
                </a:lnTo>
                <a:lnTo>
                  <a:pt x="179705" y="76580"/>
                </a:lnTo>
                <a:lnTo>
                  <a:pt x="185800" y="82168"/>
                </a:lnTo>
                <a:lnTo>
                  <a:pt x="188975" y="89788"/>
                </a:lnTo>
                <a:lnTo>
                  <a:pt x="188975" y="99694"/>
                </a:lnTo>
                <a:lnTo>
                  <a:pt x="157612" y="131933"/>
                </a:lnTo>
                <a:lnTo>
                  <a:pt x="146557" y="132461"/>
                </a:lnTo>
                <a:lnTo>
                  <a:pt x="272315" y="132461"/>
                </a:lnTo>
                <a:lnTo>
                  <a:pt x="278203" y="124112"/>
                </a:lnTo>
                <a:lnTo>
                  <a:pt x="283924" y="111807"/>
                </a:lnTo>
                <a:lnTo>
                  <a:pt x="287383" y="98430"/>
                </a:lnTo>
                <a:lnTo>
                  <a:pt x="288544" y="83946"/>
                </a:lnTo>
                <a:lnTo>
                  <a:pt x="287049" y="68325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9142" y="2617597"/>
            <a:ext cx="304165" cy="337820"/>
          </a:xfrm>
          <a:custGeom>
            <a:avLst/>
            <a:gdLst/>
            <a:ahLst/>
            <a:cxnLst/>
            <a:rect l="l" t="t" r="r" b="b"/>
            <a:pathLst>
              <a:path w="304164" h="337819">
                <a:moveTo>
                  <a:pt x="0" y="0"/>
                </a:moveTo>
                <a:lnTo>
                  <a:pt x="47527" y="0"/>
                </a:lnTo>
                <a:lnTo>
                  <a:pt x="95043" y="0"/>
                </a:lnTo>
                <a:lnTo>
                  <a:pt x="142535" y="0"/>
                </a:lnTo>
                <a:lnTo>
                  <a:pt x="189991" y="0"/>
                </a:lnTo>
                <a:lnTo>
                  <a:pt x="212441" y="1466"/>
                </a:lnTo>
                <a:lnTo>
                  <a:pt x="249052" y="13448"/>
                </a:lnTo>
                <a:lnTo>
                  <a:pt x="282082" y="51276"/>
                </a:lnTo>
                <a:lnTo>
                  <a:pt x="288544" y="83946"/>
                </a:lnTo>
                <a:lnTo>
                  <a:pt x="287383" y="98430"/>
                </a:lnTo>
                <a:lnTo>
                  <a:pt x="270256" y="135381"/>
                </a:lnTo>
                <a:lnTo>
                  <a:pt x="234822" y="157987"/>
                </a:lnTo>
                <a:lnTo>
                  <a:pt x="251410" y="163153"/>
                </a:lnTo>
                <a:lnTo>
                  <a:pt x="287146" y="187959"/>
                </a:lnTo>
                <a:lnTo>
                  <a:pt x="302702" y="226196"/>
                </a:lnTo>
                <a:lnTo>
                  <a:pt x="303783" y="241553"/>
                </a:lnTo>
                <a:lnTo>
                  <a:pt x="303008" y="254349"/>
                </a:lnTo>
                <a:lnTo>
                  <a:pt x="285408" y="298836"/>
                </a:lnTo>
                <a:lnTo>
                  <a:pt x="252196" y="325602"/>
                </a:lnTo>
                <a:lnTo>
                  <a:pt x="205138" y="335121"/>
                </a:lnTo>
                <a:lnTo>
                  <a:pt x="175259" y="337692"/>
                </a:lnTo>
                <a:lnTo>
                  <a:pt x="131444" y="337692"/>
                </a:lnTo>
                <a:lnTo>
                  <a:pt x="87630" y="337692"/>
                </a:lnTo>
                <a:lnTo>
                  <a:pt x="43815" y="337692"/>
                </a:lnTo>
                <a:lnTo>
                  <a:pt x="0" y="337692"/>
                </a:lnTo>
                <a:lnTo>
                  <a:pt x="0" y="289422"/>
                </a:lnTo>
                <a:lnTo>
                  <a:pt x="0" y="48224"/>
                </a:lnTo>
                <a:lnTo>
                  <a:pt x="0" y="0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66264" y="2670556"/>
            <a:ext cx="117221" cy="948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66264" y="2798953"/>
            <a:ext cx="130175" cy="991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3091" y="2710561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89" h="245110">
                <a:moveTo>
                  <a:pt x="262635" y="0"/>
                </a:moveTo>
                <a:lnTo>
                  <a:pt x="176529" y="0"/>
                </a:lnTo>
                <a:lnTo>
                  <a:pt x="154134" y="30626"/>
                </a:lnTo>
                <a:lnTo>
                  <a:pt x="86232" y="122174"/>
                </a:lnTo>
                <a:lnTo>
                  <a:pt x="86232" y="0"/>
                </a:lnTo>
                <a:lnTo>
                  <a:pt x="0" y="0"/>
                </a:lnTo>
                <a:lnTo>
                  <a:pt x="0" y="244728"/>
                </a:lnTo>
                <a:lnTo>
                  <a:pt x="86740" y="244728"/>
                </a:lnTo>
                <a:lnTo>
                  <a:pt x="109037" y="214578"/>
                </a:lnTo>
                <a:lnTo>
                  <a:pt x="154106" y="154610"/>
                </a:lnTo>
                <a:lnTo>
                  <a:pt x="176402" y="124460"/>
                </a:lnTo>
                <a:lnTo>
                  <a:pt x="176402" y="244728"/>
                </a:lnTo>
                <a:lnTo>
                  <a:pt x="262635" y="244728"/>
                </a:lnTo>
                <a:lnTo>
                  <a:pt x="262635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33091" y="2710561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89" h="245110">
                <a:moveTo>
                  <a:pt x="262635" y="244728"/>
                </a:moveTo>
                <a:lnTo>
                  <a:pt x="241107" y="244728"/>
                </a:lnTo>
                <a:lnTo>
                  <a:pt x="219567" y="244728"/>
                </a:lnTo>
                <a:lnTo>
                  <a:pt x="198002" y="244728"/>
                </a:lnTo>
                <a:lnTo>
                  <a:pt x="176402" y="244728"/>
                </a:lnTo>
                <a:lnTo>
                  <a:pt x="176402" y="214649"/>
                </a:lnTo>
                <a:lnTo>
                  <a:pt x="176402" y="184594"/>
                </a:lnTo>
                <a:lnTo>
                  <a:pt x="176402" y="154539"/>
                </a:lnTo>
                <a:lnTo>
                  <a:pt x="176402" y="124460"/>
                </a:lnTo>
                <a:lnTo>
                  <a:pt x="154106" y="154610"/>
                </a:lnTo>
                <a:lnTo>
                  <a:pt x="131571" y="184594"/>
                </a:lnTo>
                <a:lnTo>
                  <a:pt x="109037" y="214578"/>
                </a:lnTo>
                <a:lnTo>
                  <a:pt x="86740" y="244728"/>
                </a:lnTo>
                <a:lnTo>
                  <a:pt x="65025" y="244728"/>
                </a:lnTo>
                <a:lnTo>
                  <a:pt x="43322" y="244728"/>
                </a:lnTo>
                <a:lnTo>
                  <a:pt x="21643" y="244728"/>
                </a:lnTo>
                <a:lnTo>
                  <a:pt x="0" y="244728"/>
                </a:lnTo>
                <a:lnTo>
                  <a:pt x="0" y="195807"/>
                </a:lnTo>
                <a:lnTo>
                  <a:pt x="0" y="146880"/>
                </a:lnTo>
                <a:lnTo>
                  <a:pt x="0" y="97940"/>
                </a:lnTo>
                <a:lnTo>
                  <a:pt x="0" y="48982"/>
                </a:lnTo>
                <a:lnTo>
                  <a:pt x="0" y="0"/>
                </a:lnTo>
                <a:lnTo>
                  <a:pt x="21546" y="0"/>
                </a:lnTo>
                <a:lnTo>
                  <a:pt x="43116" y="0"/>
                </a:lnTo>
                <a:lnTo>
                  <a:pt x="64686" y="0"/>
                </a:lnTo>
                <a:lnTo>
                  <a:pt x="86232" y="0"/>
                </a:lnTo>
                <a:lnTo>
                  <a:pt x="86232" y="30555"/>
                </a:lnTo>
                <a:lnTo>
                  <a:pt x="86232" y="61087"/>
                </a:lnTo>
                <a:lnTo>
                  <a:pt x="86232" y="91618"/>
                </a:lnTo>
                <a:lnTo>
                  <a:pt x="86232" y="122174"/>
                </a:lnTo>
                <a:lnTo>
                  <a:pt x="108771" y="91547"/>
                </a:lnTo>
                <a:lnTo>
                  <a:pt x="131476" y="61087"/>
                </a:lnTo>
                <a:lnTo>
                  <a:pt x="154134" y="30626"/>
                </a:lnTo>
                <a:lnTo>
                  <a:pt x="176529" y="0"/>
                </a:lnTo>
                <a:lnTo>
                  <a:pt x="198056" y="0"/>
                </a:lnTo>
                <a:lnTo>
                  <a:pt x="219582" y="0"/>
                </a:lnTo>
                <a:lnTo>
                  <a:pt x="241109" y="0"/>
                </a:lnTo>
                <a:lnTo>
                  <a:pt x="262635" y="0"/>
                </a:lnTo>
                <a:lnTo>
                  <a:pt x="262635" y="48982"/>
                </a:lnTo>
                <a:lnTo>
                  <a:pt x="262635" y="97940"/>
                </a:lnTo>
                <a:lnTo>
                  <a:pt x="262635" y="146880"/>
                </a:lnTo>
                <a:lnTo>
                  <a:pt x="262635" y="195807"/>
                </a:lnTo>
                <a:lnTo>
                  <a:pt x="262635" y="244728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39160" y="2689606"/>
            <a:ext cx="1726565" cy="3803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96714" y="2862834"/>
            <a:ext cx="92075" cy="92710"/>
          </a:xfrm>
          <a:custGeom>
            <a:avLst/>
            <a:gdLst/>
            <a:ahLst/>
            <a:cxnLst/>
            <a:rect l="l" t="t" r="r" b="b"/>
            <a:pathLst>
              <a:path w="92075" h="92710">
                <a:moveTo>
                  <a:pt x="0" y="92710"/>
                </a:moveTo>
                <a:lnTo>
                  <a:pt x="91566" y="92710"/>
                </a:lnTo>
                <a:lnTo>
                  <a:pt x="91566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71084" y="2862834"/>
            <a:ext cx="91440" cy="92710"/>
          </a:xfrm>
          <a:custGeom>
            <a:avLst/>
            <a:gdLst/>
            <a:ahLst/>
            <a:cxnLst/>
            <a:rect l="l" t="t" r="r" b="b"/>
            <a:pathLst>
              <a:path w="91439" h="92710">
                <a:moveTo>
                  <a:pt x="0" y="92710"/>
                </a:moveTo>
                <a:lnTo>
                  <a:pt x="91439" y="92710"/>
                </a:lnTo>
                <a:lnTo>
                  <a:pt x="9143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96714" y="2794254"/>
            <a:ext cx="266065" cy="68580"/>
          </a:xfrm>
          <a:custGeom>
            <a:avLst/>
            <a:gdLst/>
            <a:ahLst/>
            <a:cxnLst/>
            <a:rect l="l" t="t" r="r" b="b"/>
            <a:pathLst>
              <a:path w="266064" h="68580">
                <a:moveTo>
                  <a:pt x="0" y="68579"/>
                </a:moveTo>
                <a:lnTo>
                  <a:pt x="265811" y="68579"/>
                </a:lnTo>
                <a:lnTo>
                  <a:pt x="265811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96714" y="2710434"/>
            <a:ext cx="92075" cy="83820"/>
          </a:xfrm>
          <a:custGeom>
            <a:avLst/>
            <a:gdLst/>
            <a:ahLst/>
            <a:cxnLst/>
            <a:rect l="l" t="t" r="r" b="b"/>
            <a:pathLst>
              <a:path w="92075" h="83819">
                <a:moveTo>
                  <a:pt x="0" y="83820"/>
                </a:moveTo>
                <a:lnTo>
                  <a:pt x="91566" y="83820"/>
                </a:lnTo>
                <a:lnTo>
                  <a:pt x="91566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71084" y="2710434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39" h="83819">
                <a:moveTo>
                  <a:pt x="0" y="83820"/>
                </a:moveTo>
                <a:lnTo>
                  <a:pt x="91439" y="83820"/>
                </a:lnTo>
                <a:lnTo>
                  <a:pt x="91439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96714" y="2710561"/>
            <a:ext cx="266065" cy="245110"/>
          </a:xfrm>
          <a:custGeom>
            <a:avLst/>
            <a:gdLst/>
            <a:ahLst/>
            <a:cxnLst/>
            <a:rect l="l" t="t" r="r" b="b"/>
            <a:pathLst>
              <a:path w="266064" h="245110">
                <a:moveTo>
                  <a:pt x="265811" y="244728"/>
                </a:moveTo>
                <a:lnTo>
                  <a:pt x="242950" y="244728"/>
                </a:lnTo>
                <a:lnTo>
                  <a:pt x="220090" y="244728"/>
                </a:lnTo>
                <a:lnTo>
                  <a:pt x="197230" y="244728"/>
                </a:lnTo>
                <a:lnTo>
                  <a:pt x="174371" y="244728"/>
                </a:lnTo>
                <a:lnTo>
                  <a:pt x="174371" y="221658"/>
                </a:lnTo>
                <a:lnTo>
                  <a:pt x="174371" y="198564"/>
                </a:lnTo>
                <a:lnTo>
                  <a:pt x="174371" y="175470"/>
                </a:lnTo>
                <a:lnTo>
                  <a:pt x="174371" y="152400"/>
                </a:lnTo>
                <a:lnTo>
                  <a:pt x="153628" y="152400"/>
                </a:lnTo>
                <a:lnTo>
                  <a:pt x="132921" y="152400"/>
                </a:lnTo>
                <a:lnTo>
                  <a:pt x="112238" y="152400"/>
                </a:lnTo>
                <a:lnTo>
                  <a:pt x="91566" y="152400"/>
                </a:lnTo>
                <a:lnTo>
                  <a:pt x="91566" y="175470"/>
                </a:lnTo>
                <a:lnTo>
                  <a:pt x="91566" y="198564"/>
                </a:lnTo>
                <a:lnTo>
                  <a:pt x="91566" y="221658"/>
                </a:lnTo>
                <a:lnTo>
                  <a:pt x="91566" y="244728"/>
                </a:lnTo>
                <a:lnTo>
                  <a:pt x="68705" y="244728"/>
                </a:lnTo>
                <a:lnTo>
                  <a:pt x="45831" y="244728"/>
                </a:lnTo>
                <a:lnTo>
                  <a:pt x="22933" y="244728"/>
                </a:lnTo>
                <a:lnTo>
                  <a:pt x="0" y="244728"/>
                </a:lnTo>
                <a:lnTo>
                  <a:pt x="0" y="195807"/>
                </a:lnTo>
                <a:lnTo>
                  <a:pt x="0" y="146880"/>
                </a:lnTo>
                <a:lnTo>
                  <a:pt x="0" y="97940"/>
                </a:lnTo>
                <a:lnTo>
                  <a:pt x="0" y="48982"/>
                </a:lnTo>
                <a:lnTo>
                  <a:pt x="0" y="0"/>
                </a:lnTo>
                <a:lnTo>
                  <a:pt x="22933" y="0"/>
                </a:lnTo>
                <a:lnTo>
                  <a:pt x="45831" y="0"/>
                </a:lnTo>
                <a:lnTo>
                  <a:pt x="68705" y="0"/>
                </a:lnTo>
                <a:lnTo>
                  <a:pt x="91566" y="0"/>
                </a:lnTo>
                <a:lnTo>
                  <a:pt x="91566" y="21010"/>
                </a:lnTo>
                <a:lnTo>
                  <a:pt x="91566" y="41973"/>
                </a:lnTo>
                <a:lnTo>
                  <a:pt x="91566" y="62936"/>
                </a:lnTo>
                <a:lnTo>
                  <a:pt x="91566" y="83947"/>
                </a:lnTo>
                <a:lnTo>
                  <a:pt x="112238" y="83947"/>
                </a:lnTo>
                <a:lnTo>
                  <a:pt x="132921" y="83947"/>
                </a:lnTo>
                <a:lnTo>
                  <a:pt x="153628" y="83947"/>
                </a:lnTo>
                <a:lnTo>
                  <a:pt x="174371" y="83947"/>
                </a:lnTo>
                <a:lnTo>
                  <a:pt x="174371" y="62936"/>
                </a:lnTo>
                <a:lnTo>
                  <a:pt x="174371" y="41973"/>
                </a:lnTo>
                <a:lnTo>
                  <a:pt x="174371" y="21010"/>
                </a:lnTo>
                <a:lnTo>
                  <a:pt x="174371" y="0"/>
                </a:lnTo>
                <a:lnTo>
                  <a:pt x="197231" y="0"/>
                </a:lnTo>
                <a:lnTo>
                  <a:pt x="220091" y="0"/>
                </a:lnTo>
                <a:lnTo>
                  <a:pt x="242951" y="0"/>
                </a:lnTo>
                <a:lnTo>
                  <a:pt x="265811" y="0"/>
                </a:lnTo>
                <a:lnTo>
                  <a:pt x="265811" y="48982"/>
                </a:lnTo>
                <a:lnTo>
                  <a:pt x="265811" y="97940"/>
                </a:lnTo>
                <a:lnTo>
                  <a:pt x="265811" y="146880"/>
                </a:lnTo>
                <a:lnTo>
                  <a:pt x="265811" y="195807"/>
                </a:lnTo>
                <a:lnTo>
                  <a:pt x="265811" y="244728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09641" y="2704973"/>
            <a:ext cx="274320" cy="255904"/>
          </a:xfrm>
          <a:custGeom>
            <a:avLst/>
            <a:gdLst/>
            <a:ahLst/>
            <a:cxnLst/>
            <a:rect l="l" t="t" r="r" b="b"/>
            <a:pathLst>
              <a:path w="274320" h="255905">
                <a:moveTo>
                  <a:pt x="256688" y="55879"/>
                </a:moveTo>
                <a:lnTo>
                  <a:pt x="153797" y="55879"/>
                </a:lnTo>
                <a:lnTo>
                  <a:pt x="161925" y="58165"/>
                </a:lnTo>
                <a:lnTo>
                  <a:pt x="171196" y="67437"/>
                </a:lnTo>
                <a:lnTo>
                  <a:pt x="173482" y="75437"/>
                </a:lnTo>
                <a:lnTo>
                  <a:pt x="173482" y="86994"/>
                </a:lnTo>
                <a:lnTo>
                  <a:pt x="131397" y="100653"/>
                </a:lnTo>
                <a:lnTo>
                  <a:pt x="74675" y="113029"/>
                </a:lnTo>
                <a:lnTo>
                  <a:pt x="54953" y="117967"/>
                </a:lnTo>
                <a:lnTo>
                  <a:pt x="16002" y="139826"/>
                </a:lnTo>
                <a:lnTo>
                  <a:pt x="0" y="185546"/>
                </a:lnTo>
                <a:lnTo>
                  <a:pt x="1400" y="199794"/>
                </a:lnTo>
                <a:lnTo>
                  <a:pt x="22225" y="235585"/>
                </a:lnTo>
                <a:lnTo>
                  <a:pt x="66694" y="254551"/>
                </a:lnTo>
                <a:lnTo>
                  <a:pt x="86741" y="255777"/>
                </a:lnTo>
                <a:lnTo>
                  <a:pt x="102264" y="255174"/>
                </a:lnTo>
                <a:lnTo>
                  <a:pt x="143002" y="245744"/>
                </a:lnTo>
                <a:lnTo>
                  <a:pt x="178688" y="220471"/>
                </a:lnTo>
                <a:lnTo>
                  <a:pt x="264043" y="220471"/>
                </a:lnTo>
                <a:lnTo>
                  <a:pt x="263941" y="219910"/>
                </a:lnTo>
                <a:lnTo>
                  <a:pt x="263270" y="213629"/>
                </a:lnTo>
                <a:lnTo>
                  <a:pt x="262886" y="206420"/>
                </a:lnTo>
                <a:lnTo>
                  <a:pt x="262847" y="203835"/>
                </a:lnTo>
                <a:lnTo>
                  <a:pt x="111506" y="203835"/>
                </a:lnTo>
                <a:lnTo>
                  <a:pt x="103886" y="201549"/>
                </a:lnTo>
                <a:lnTo>
                  <a:pt x="99060" y="196723"/>
                </a:lnTo>
                <a:lnTo>
                  <a:pt x="93980" y="192024"/>
                </a:lnTo>
                <a:lnTo>
                  <a:pt x="91440" y="186054"/>
                </a:lnTo>
                <a:lnTo>
                  <a:pt x="91440" y="172212"/>
                </a:lnTo>
                <a:lnTo>
                  <a:pt x="134238" y="146430"/>
                </a:lnTo>
                <a:lnTo>
                  <a:pt x="144389" y="143686"/>
                </a:lnTo>
                <a:lnTo>
                  <a:pt x="154289" y="140763"/>
                </a:lnTo>
                <a:lnTo>
                  <a:pt x="163974" y="137626"/>
                </a:lnTo>
                <a:lnTo>
                  <a:pt x="173482" y="134238"/>
                </a:lnTo>
                <a:lnTo>
                  <a:pt x="262763" y="134238"/>
                </a:lnTo>
                <a:lnTo>
                  <a:pt x="262763" y="90169"/>
                </a:lnTo>
                <a:lnTo>
                  <a:pt x="262318" y="81438"/>
                </a:lnTo>
                <a:lnTo>
                  <a:pt x="261016" y="72421"/>
                </a:lnTo>
                <a:lnTo>
                  <a:pt x="258905" y="63166"/>
                </a:lnTo>
                <a:lnTo>
                  <a:pt x="256688" y="55879"/>
                </a:lnTo>
                <a:close/>
              </a:path>
              <a:path w="274320" h="255905">
                <a:moveTo>
                  <a:pt x="264043" y="220471"/>
                </a:moveTo>
                <a:lnTo>
                  <a:pt x="178688" y="220471"/>
                </a:lnTo>
                <a:lnTo>
                  <a:pt x="179705" y="227583"/>
                </a:lnTo>
                <a:lnTo>
                  <a:pt x="188468" y="250316"/>
                </a:lnTo>
                <a:lnTo>
                  <a:pt x="274066" y="250316"/>
                </a:lnTo>
                <a:lnTo>
                  <a:pt x="270904" y="243050"/>
                </a:lnTo>
                <a:lnTo>
                  <a:pt x="268303" y="236474"/>
                </a:lnTo>
                <a:lnTo>
                  <a:pt x="266297" y="230564"/>
                </a:lnTo>
                <a:lnTo>
                  <a:pt x="264922" y="225298"/>
                </a:lnTo>
                <a:lnTo>
                  <a:pt x="264043" y="220471"/>
                </a:lnTo>
                <a:close/>
              </a:path>
              <a:path w="274320" h="255905">
                <a:moveTo>
                  <a:pt x="262763" y="134238"/>
                </a:moveTo>
                <a:lnTo>
                  <a:pt x="173482" y="134238"/>
                </a:lnTo>
                <a:lnTo>
                  <a:pt x="173440" y="150219"/>
                </a:lnTo>
                <a:lnTo>
                  <a:pt x="173130" y="157561"/>
                </a:lnTo>
                <a:lnTo>
                  <a:pt x="155557" y="192137"/>
                </a:lnTo>
                <a:lnTo>
                  <a:pt x="121031" y="203835"/>
                </a:lnTo>
                <a:lnTo>
                  <a:pt x="262847" y="203835"/>
                </a:lnTo>
                <a:lnTo>
                  <a:pt x="262763" y="134238"/>
                </a:lnTo>
                <a:close/>
              </a:path>
              <a:path w="274320" h="255905">
                <a:moveTo>
                  <a:pt x="130302" y="0"/>
                </a:moveTo>
                <a:lnTo>
                  <a:pt x="82804" y="4063"/>
                </a:lnTo>
                <a:lnTo>
                  <a:pt x="40054" y="20316"/>
                </a:lnTo>
                <a:lnTo>
                  <a:pt x="13287" y="54371"/>
                </a:lnTo>
                <a:lnTo>
                  <a:pt x="7112" y="75437"/>
                </a:lnTo>
                <a:lnTo>
                  <a:pt x="94361" y="84836"/>
                </a:lnTo>
                <a:lnTo>
                  <a:pt x="97260" y="77569"/>
                </a:lnTo>
                <a:lnTo>
                  <a:pt x="100599" y="71564"/>
                </a:lnTo>
                <a:lnTo>
                  <a:pt x="142112" y="55879"/>
                </a:lnTo>
                <a:lnTo>
                  <a:pt x="256688" y="55879"/>
                </a:lnTo>
                <a:lnTo>
                  <a:pt x="256032" y="53720"/>
                </a:lnTo>
                <a:lnTo>
                  <a:pt x="228859" y="17647"/>
                </a:lnTo>
                <a:lnTo>
                  <a:pt x="182683" y="2678"/>
                </a:lnTo>
                <a:lnTo>
                  <a:pt x="149778" y="305"/>
                </a:lnTo>
                <a:lnTo>
                  <a:pt x="130302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09641" y="2704973"/>
            <a:ext cx="274320" cy="255904"/>
          </a:xfrm>
          <a:custGeom>
            <a:avLst/>
            <a:gdLst/>
            <a:ahLst/>
            <a:cxnLst/>
            <a:rect l="l" t="t" r="r" b="b"/>
            <a:pathLst>
              <a:path w="274320" h="255905">
                <a:moveTo>
                  <a:pt x="94361" y="84836"/>
                </a:moveTo>
                <a:lnTo>
                  <a:pt x="72548" y="82474"/>
                </a:lnTo>
                <a:lnTo>
                  <a:pt x="50736" y="80137"/>
                </a:lnTo>
                <a:lnTo>
                  <a:pt x="28924" y="77799"/>
                </a:lnTo>
                <a:lnTo>
                  <a:pt x="7112" y="75437"/>
                </a:lnTo>
                <a:lnTo>
                  <a:pt x="21462" y="38353"/>
                </a:lnTo>
                <a:lnTo>
                  <a:pt x="55014" y="11654"/>
                </a:lnTo>
                <a:lnTo>
                  <a:pt x="93940" y="2303"/>
                </a:lnTo>
                <a:lnTo>
                  <a:pt x="130302" y="0"/>
                </a:lnTo>
                <a:lnTo>
                  <a:pt x="149778" y="305"/>
                </a:lnTo>
                <a:lnTo>
                  <a:pt x="196087" y="4699"/>
                </a:lnTo>
                <a:lnTo>
                  <a:pt x="237617" y="24511"/>
                </a:lnTo>
                <a:lnTo>
                  <a:pt x="258905" y="63166"/>
                </a:lnTo>
                <a:lnTo>
                  <a:pt x="262763" y="90169"/>
                </a:lnTo>
                <a:lnTo>
                  <a:pt x="262763" y="117201"/>
                </a:lnTo>
                <a:lnTo>
                  <a:pt x="262763" y="144208"/>
                </a:lnTo>
                <a:lnTo>
                  <a:pt x="262763" y="171215"/>
                </a:lnTo>
                <a:lnTo>
                  <a:pt x="262763" y="198246"/>
                </a:lnTo>
                <a:lnTo>
                  <a:pt x="262886" y="206420"/>
                </a:lnTo>
                <a:lnTo>
                  <a:pt x="274066" y="250316"/>
                </a:lnTo>
                <a:lnTo>
                  <a:pt x="252708" y="250316"/>
                </a:lnTo>
                <a:lnTo>
                  <a:pt x="231314" y="250316"/>
                </a:lnTo>
                <a:lnTo>
                  <a:pt x="209897" y="250316"/>
                </a:lnTo>
                <a:lnTo>
                  <a:pt x="188468" y="250316"/>
                </a:lnTo>
                <a:lnTo>
                  <a:pt x="185166" y="244093"/>
                </a:lnTo>
                <a:lnTo>
                  <a:pt x="178688" y="220471"/>
                </a:lnTo>
                <a:lnTo>
                  <a:pt x="169808" y="228689"/>
                </a:lnTo>
                <a:lnTo>
                  <a:pt x="130407" y="250205"/>
                </a:lnTo>
                <a:lnTo>
                  <a:pt x="86741" y="255777"/>
                </a:lnTo>
                <a:lnTo>
                  <a:pt x="66694" y="254551"/>
                </a:lnTo>
                <a:lnTo>
                  <a:pt x="22225" y="235585"/>
                </a:lnTo>
                <a:lnTo>
                  <a:pt x="1400" y="199794"/>
                </a:lnTo>
                <a:lnTo>
                  <a:pt x="0" y="185546"/>
                </a:lnTo>
                <a:lnTo>
                  <a:pt x="1017" y="172223"/>
                </a:lnTo>
                <a:lnTo>
                  <a:pt x="25509" y="131317"/>
                </a:lnTo>
                <a:lnTo>
                  <a:pt x="74675" y="113029"/>
                </a:lnTo>
                <a:lnTo>
                  <a:pt x="98075" y="108063"/>
                </a:lnTo>
                <a:lnTo>
                  <a:pt x="116998" y="103965"/>
                </a:lnTo>
                <a:lnTo>
                  <a:pt x="156829" y="93233"/>
                </a:lnTo>
                <a:lnTo>
                  <a:pt x="173482" y="86994"/>
                </a:lnTo>
                <a:lnTo>
                  <a:pt x="173482" y="75437"/>
                </a:lnTo>
                <a:lnTo>
                  <a:pt x="171196" y="67437"/>
                </a:lnTo>
                <a:lnTo>
                  <a:pt x="166497" y="62737"/>
                </a:lnTo>
                <a:lnTo>
                  <a:pt x="161925" y="58165"/>
                </a:lnTo>
                <a:lnTo>
                  <a:pt x="153797" y="55879"/>
                </a:lnTo>
                <a:lnTo>
                  <a:pt x="142112" y="55879"/>
                </a:lnTo>
                <a:lnTo>
                  <a:pt x="104344" y="66798"/>
                </a:lnTo>
                <a:lnTo>
                  <a:pt x="97260" y="77569"/>
                </a:lnTo>
                <a:lnTo>
                  <a:pt x="94361" y="84836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85715" y="2823845"/>
            <a:ext cx="112775" cy="1003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99836" y="2710561"/>
            <a:ext cx="258445" cy="245110"/>
          </a:xfrm>
          <a:custGeom>
            <a:avLst/>
            <a:gdLst/>
            <a:ahLst/>
            <a:cxnLst/>
            <a:rect l="l" t="t" r="r" b="b"/>
            <a:pathLst>
              <a:path w="258445" h="245110">
                <a:moveTo>
                  <a:pt x="258445" y="0"/>
                </a:moveTo>
                <a:lnTo>
                  <a:pt x="118363" y="0"/>
                </a:lnTo>
                <a:lnTo>
                  <a:pt x="102316" y="313"/>
                </a:lnTo>
                <a:lnTo>
                  <a:pt x="62864" y="5206"/>
                </a:lnTo>
                <a:lnTo>
                  <a:pt x="29210" y="28448"/>
                </a:lnTo>
                <a:lnTo>
                  <a:pt x="17525" y="70612"/>
                </a:lnTo>
                <a:lnTo>
                  <a:pt x="18514" y="82282"/>
                </a:lnTo>
                <a:lnTo>
                  <a:pt x="41149" y="123801"/>
                </a:lnTo>
                <a:lnTo>
                  <a:pt x="76708" y="139445"/>
                </a:lnTo>
                <a:lnTo>
                  <a:pt x="64543" y="142809"/>
                </a:lnTo>
                <a:lnTo>
                  <a:pt x="53593" y="149685"/>
                </a:lnTo>
                <a:lnTo>
                  <a:pt x="43882" y="160109"/>
                </a:lnTo>
                <a:lnTo>
                  <a:pt x="35433" y="174116"/>
                </a:lnTo>
                <a:lnTo>
                  <a:pt x="26664" y="191793"/>
                </a:lnTo>
                <a:lnTo>
                  <a:pt x="8840" y="227052"/>
                </a:lnTo>
                <a:lnTo>
                  <a:pt x="0" y="244728"/>
                </a:lnTo>
                <a:lnTo>
                  <a:pt x="100964" y="244728"/>
                </a:lnTo>
                <a:lnTo>
                  <a:pt x="110039" y="226500"/>
                </a:lnTo>
                <a:lnTo>
                  <a:pt x="128522" y="190186"/>
                </a:lnTo>
                <a:lnTo>
                  <a:pt x="152400" y="151637"/>
                </a:lnTo>
                <a:lnTo>
                  <a:pt x="157352" y="149860"/>
                </a:lnTo>
                <a:lnTo>
                  <a:pt x="258445" y="149860"/>
                </a:lnTo>
                <a:lnTo>
                  <a:pt x="258445" y="94361"/>
                </a:lnTo>
                <a:lnTo>
                  <a:pt x="141986" y="94361"/>
                </a:lnTo>
                <a:lnTo>
                  <a:pt x="127430" y="93146"/>
                </a:lnTo>
                <a:lnTo>
                  <a:pt x="117078" y="89503"/>
                </a:lnTo>
                <a:lnTo>
                  <a:pt x="110892" y="83431"/>
                </a:lnTo>
                <a:lnTo>
                  <a:pt x="108838" y="74929"/>
                </a:lnTo>
                <a:lnTo>
                  <a:pt x="108838" y="68961"/>
                </a:lnTo>
                <a:lnTo>
                  <a:pt x="138811" y="55752"/>
                </a:lnTo>
                <a:lnTo>
                  <a:pt x="258445" y="55752"/>
                </a:lnTo>
                <a:lnTo>
                  <a:pt x="258445" y="0"/>
                </a:lnTo>
                <a:close/>
              </a:path>
              <a:path w="258445" h="245110">
                <a:moveTo>
                  <a:pt x="258445" y="149860"/>
                </a:moveTo>
                <a:lnTo>
                  <a:pt x="167259" y="149860"/>
                </a:lnTo>
                <a:lnTo>
                  <a:pt x="167259" y="244728"/>
                </a:lnTo>
                <a:lnTo>
                  <a:pt x="258445" y="244728"/>
                </a:lnTo>
                <a:lnTo>
                  <a:pt x="258445" y="149860"/>
                </a:lnTo>
                <a:close/>
              </a:path>
              <a:path w="258445" h="245110">
                <a:moveTo>
                  <a:pt x="258445" y="55752"/>
                </a:moveTo>
                <a:lnTo>
                  <a:pt x="167259" y="55752"/>
                </a:lnTo>
                <a:lnTo>
                  <a:pt x="167259" y="94361"/>
                </a:lnTo>
                <a:lnTo>
                  <a:pt x="258445" y="94361"/>
                </a:lnTo>
                <a:lnTo>
                  <a:pt x="258445" y="55752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99836" y="2710561"/>
            <a:ext cx="258445" cy="245110"/>
          </a:xfrm>
          <a:custGeom>
            <a:avLst/>
            <a:gdLst/>
            <a:ahLst/>
            <a:cxnLst/>
            <a:rect l="l" t="t" r="r" b="b"/>
            <a:pathLst>
              <a:path w="258445" h="245110">
                <a:moveTo>
                  <a:pt x="258445" y="244728"/>
                </a:moveTo>
                <a:lnTo>
                  <a:pt x="235660" y="244728"/>
                </a:lnTo>
                <a:lnTo>
                  <a:pt x="212852" y="244728"/>
                </a:lnTo>
                <a:lnTo>
                  <a:pt x="190043" y="244728"/>
                </a:lnTo>
                <a:lnTo>
                  <a:pt x="167259" y="244728"/>
                </a:lnTo>
                <a:lnTo>
                  <a:pt x="167259" y="221011"/>
                </a:lnTo>
                <a:lnTo>
                  <a:pt x="167259" y="197294"/>
                </a:lnTo>
                <a:lnTo>
                  <a:pt x="167259" y="173577"/>
                </a:lnTo>
                <a:lnTo>
                  <a:pt x="167259" y="149860"/>
                </a:lnTo>
                <a:lnTo>
                  <a:pt x="166242" y="149860"/>
                </a:lnTo>
                <a:lnTo>
                  <a:pt x="164973" y="149860"/>
                </a:lnTo>
                <a:lnTo>
                  <a:pt x="163957" y="149860"/>
                </a:lnTo>
                <a:lnTo>
                  <a:pt x="157352" y="149860"/>
                </a:lnTo>
                <a:lnTo>
                  <a:pt x="152400" y="151637"/>
                </a:lnTo>
                <a:lnTo>
                  <a:pt x="148843" y="155320"/>
                </a:lnTo>
                <a:lnTo>
                  <a:pt x="145161" y="159130"/>
                </a:lnTo>
                <a:lnTo>
                  <a:pt x="141477" y="164591"/>
                </a:lnTo>
                <a:lnTo>
                  <a:pt x="137667" y="171957"/>
                </a:lnTo>
                <a:lnTo>
                  <a:pt x="128522" y="190186"/>
                </a:lnTo>
                <a:lnTo>
                  <a:pt x="119268" y="208343"/>
                </a:lnTo>
                <a:lnTo>
                  <a:pt x="110039" y="226500"/>
                </a:lnTo>
                <a:lnTo>
                  <a:pt x="100964" y="244728"/>
                </a:lnTo>
                <a:lnTo>
                  <a:pt x="75723" y="244728"/>
                </a:lnTo>
                <a:lnTo>
                  <a:pt x="50482" y="244728"/>
                </a:lnTo>
                <a:lnTo>
                  <a:pt x="25241" y="244728"/>
                </a:lnTo>
                <a:lnTo>
                  <a:pt x="0" y="244728"/>
                </a:lnTo>
                <a:lnTo>
                  <a:pt x="8840" y="227052"/>
                </a:lnTo>
                <a:lnTo>
                  <a:pt x="17764" y="209422"/>
                </a:lnTo>
                <a:lnTo>
                  <a:pt x="26664" y="191793"/>
                </a:lnTo>
                <a:lnTo>
                  <a:pt x="35433" y="174116"/>
                </a:lnTo>
                <a:lnTo>
                  <a:pt x="43882" y="160109"/>
                </a:lnTo>
                <a:lnTo>
                  <a:pt x="53593" y="149685"/>
                </a:lnTo>
                <a:lnTo>
                  <a:pt x="64543" y="142809"/>
                </a:lnTo>
                <a:lnTo>
                  <a:pt x="76708" y="139445"/>
                </a:lnTo>
                <a:lnTo>
                  <a:pt x="63109" y="136199"/>
                </a:lnTo>
                <a:lnTo>
                  <a:pt x="26205" y="104241"/>
                </a:lnTo>
                <a:lnTo>
                  <a:pt x="17525" y="70612"/>
                </a:lnTo>
                <a:lnTo>
                  <a:pt x="18262" y="58987"/>
                </a:lnTo>
                <a:lnTo>
                  <a:pt x="35540" y="20101"/>
                </a:lnTo>
                <a:lnTo>
                  <a:pt x="74554" y="2893"/>
                </a:lnTo>
                <a:lnTo>
                  <a:pt x="118363" y="0"/>
                </a:lnTo>
                <a:lnTo>
                  <a:pt x="153414" y="0"/>
                </a:lnTo>
                <a:lnTo>
                  <a:pt x="188452" y="0"/>
                </a:lnTo>
                <a:lnTo>
                  <a:pt x="223466" y="0"/>
                </a:lnTo>
                <a:lnTo>
                  <a:pt x="258445" y="0"/>
                </a:lnTo>
                <a:lnTo>
                  <a:pt x="258445" y="48982"/>
                </a:lnTo>
                <a:lnTo>
                  <a:pt x="258445" y="97940"/>
                </a:lnTo>
                <a:lnTo>
                  <a:pt x="258445" y="146880"/>
                </a:lnTo>
                <a:lnTo>
                  <a:pt x="258445" y="195807"/>
                </a:lnTo>
                <a:lnTo>
                  <a:pt x="258445" y="244728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93309" y="2750947"/>
            <a:ext cx="89153" cy="693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51195" y="2689606"/>
            <a:ext cx="2416048" cy="2865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57958" y="3267583"/>
            <a:ext cx="238506" cy="1549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22373" y="3282950"/>
            <a:ext cx="305435" cy="337820"/>
          </a:xfrm>
          <a:custGeom>
            <a:avLst/>
            <a:gdLst/>
            <a:ahLst/>
            <a:cxnLst/>
            <a:rect l="l" t="t" r="r" b="b"/>
            <a:pathLst>
              <a:path w="305435" h="337820">
                <a:moveTo>
                  <a:pt x="305181" y="0"/>
                </a:moveTo>
                <a:lnTo>
                  <a:pt x="203707" y="0"/>
                </a:lnTo>
                <a:lnTo>
                  <a:pt x="203707" y="130683"/>
                </a:lnTo>
                <a:lnTo>
                  <a:pt x="193482" y="141458"/>
                </a:lnTo>
                <a:lnTo>
                  <a:pt x="180387" y="149066"/>
                </a:lnTo>
                <a:lnTo>
                  <a:pt x="164506" y="153578"/>
                </a:lnTo>
                <a:lnTo>
                  <a:pt x="145922" y="155066"/>
                </a:lnTo>
                <a:lnTo>
                  <a:pt x="135780" y="154269"/>
                </a:lnTo>
                <a:lnTo>
                  <a:pt x="104378" y="125460"/>
                </a:lnTo>
                <a:lnTo>
                  <a:pt x="101472" y="103759"/>
                </a:lnTo>
                <a:lnTo>
                  <a:pt x="101472" y="0"/>
                </a:lnTo>
                <a:lnTo>
                  <a:pt x="0" y="0"/>
                </a:lnTo>
                <a:lnTo>
                  <a:pt x="0" y="124460"/>
                </a:lnTo>
                <a:lnTo>
                  <a:pt x="2043" y="149609"/>
                </a:lnTo>
                <a:lnTo>
                  <a:pt x="18323" y="191432"/>
                </a:lnTo>
                <a:lnTo>
                  <a:pt x="49787" y="221668"/>
                </a:lnTo>
                <a:lnTo>
                  <a:pt x="91197" y="236888"/>
                </a:lnTo>
                <a:lnTo>
                  <a:pt x="115188" y="238760"/>
                </a:lnTo>
                <a:lnTo>
                  <a:pt x="136503" y="237150"/>
                </a:lnTo>
                <a:lnTo>
                  <a:pt x="158353" y="232267"/>
                </a:lnTo>
                <a:lnTo>
                  <a:pt x="180750" y="224026"/>
                </a:lnTo>
                <a:lnTo>
                  <a:pt x="203707" y="212343"/>
                </a:lnTo>
                <a:lnTo>
                  <a:pt x="203707" y="337819"/>
                </a:lnTo>
                <a:lnTo>
                  <a:pt x="305181" y="337819"/>
                </a:lnTo>
                <a:lnTo>
                  <a:pt x="305181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22373" y="3282950"/>
            <a:ext cx="305435" cy="337820"/>
          </a:xfrm>
          <a:custGeom>
            <a:avLst/>
            <a:gdLst/>
            <a:ahLst/>
            <a:cxnLst/>
            <a:rect l="l" t="t" r="r" b="b"/>
            <a:pathLst>
              <a:path w="305435" h="337820">
                <a:moveTo>
                  <a:pt x="305181" y="337819"/>
                </a:moveTo>
                <a:lnTo>
                  <a:pt x="279824" y="337819"/>
                </a:lnTo>
                <a:lnTo>
                  <a:pt x="254444" y="337819"/>
                </a:lnTo>
                <a:lnTo>
                  <a:pt x="229064" y="337819"/>
                </a:lnTo>
                <a:lnTo>
                  <a:pt x="203707" y="337819"/>
                </a:lnTo>
                <a:lnTo>
                  <a:pt x="203707" y="306462"/>
                </a:lnTo>
                <a:lnTo>
                  <a:pt x="203707" y="275081"/>
                </a:lnTo>
                <a:lnTo>
                  <a:pt x="203707" y="243701"/>
                </a:lnTo>
                <a:lnTo>
                  <a:pt x="203707" y="212343"/>
                </a:lnTo>
                <a:lnTo>
                  <a:pt x="180750" y="224026"/>
                </a:lnTo>
                <a:lnTo>
                  <a:pt x="158353" y="232267"/>
                </a:lnTo>
                <a:lnTo>
                  <a:pt x="136503" y="237150"/>
                </a:lnTo>
                <a:lnTo>
                  <a:pt x="115188" y="238760"/>
                </a:lnTo>
                <a:lnTo>
                  <a:pt x="91197" y="236888"/>
                </a:lnTo>
                <a:lnTo>
                  <a:pt x="49787" y="221668"/>
                </a:lnTo>
                <a:lnTo>
                  <a:pt x="18323" y="191432"/>
                </a:lnTo>
                <a:lnTo>
                  <a:pt x="2043" y="149609"/>
                </a:lnTo>
                <a:lnTo>
                  <a:pt x="0" y="124460"/>
                </a:lnTo>
                <a:lnTo>
                  <a:pt x="0" y="93333"/>
                </a:lnTo>
                <a:lnTo>
                  <a:pt x="0" y="62229"/>
                </a:lnTo>
                <a:lnTo>
                  <a:pt x="0" y="31126"/>
                </a:lnTo>
                <a:lnTo>
                  <a:pt x="0" y="0"/>
                </a:lnTo>
                <a:lnTo>
                  <a:pt x="25356" y="0"/>
                </a:lnTo>
                <a:lnTo>
                  <a:pt x="50736" y="0"/>
                </a:lnTo>
                <a:lnTo>
                  <a:pt x="76116" y="0"/>
                </a:lnTo>
                <a:lnTo>
                  <a:pt x="101472" y="0"/>
                </a:lnTo>
                <a:lnTo>
                  <a:pt x="101472" y="25927"/>
                </a:lnTo>
                <a:lnTo>
                  <a:pt x="101472" y="51879"/>
                </a:lnTo>
                <a:lnTo>
                  <a:pt x="101472" y="77831"/>
                </a:lnTo>
                <a:lnTo>
                  <a:pt x="101472" y="103759"/>
                </a:lnTo>
                <a:lnTo>
                  <a:pt x="102205" y="115282"/>
                </a:lnTo>
                <a:lnTo>
                  <a:pt x="126888" y="151828"/>
                </a:lnTo>
                <a:lnTo>
                  <a:pt x="145922" y="155066"/>
                </a:lnTo>
                <a:lnTo>
                  <a:pt x="164506" y="153578"/>
                </a:lnTo>
                <a:lnTo>
                  <a:pt x="180387" y="149066"/>
                </a:lnTo>
                <a:lnTo>
                  <a:pt x="193482" y="141458"/>
                </a:lnTo>
                <a:lnTo>
                  <a:pt x="203707" y="130683"/>
                </a:lnTo>
                <a:lnTo>
                  <a:pt x="203707" y="98012"/>
                </a:lnTo>
                <a:lnTo>
                  <a:pt x="203707" y="65341"/>
                </a:lnTo>
                <a:lnTo>
                  <a:pt x="203707" y="32670"/>
                </a:lnTo>
                <a:lnTo>
                  <a:pt x="203707" y="0"/>
                </a:lnTo>
                <a:lnTo>
                  <a:pt x="229064" y="0"/>
                </a:lnTo>
                <a:lnTo>
                  <a:pt x="254444" y="0"/>
                </a:lnTo>
                <a:lnTo>
                  <a:pt x="279824" y="0"/>
                </a:lnTo>
                <a:lnTo>
                  <a:pt x="305181" y="0"/>
                </a:lnTo>
                <a:lnTo>
                  <a:pt x="305181" y="48277"/>
                </a:lnTo>
                <a:lnTo>
                  <a:pt x="305181" y="289588"/>
                </a:lnTo>
                <a:lnTo>
                  <a:pt x="305181" y="337819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77338" y="3370579"/>
            <a:ext cx="276225" cy="255904"/>
          </a:xfrm>
          <a:custGeom>
            <a:avLst/>
            <a:gdLst/>
            <a:ahLst/>
            <a:cxnLst/>
            <a:rect l="l" t="t" r="r" b="b"/>
            <a:pathLst>
              <a:path w="276225" h="255904">
                <a:moveTo>
                  <a:pt x="134619" y="0"/>
                </a:moveTo>
                <a:lnTo>
                  <a:pt x="78327" y="8715"/>
                </a:lnTo>
                <a:lnTo>
                  <a:pt x="35928" y="35448"/>
                </a:lnTo>
                <a:lnTo>
                  <a:pt x="9064" y="76517"/>
                </a:lnTo>
                <a:lnTo>
                  <a:pt x="0" y="128270"/>
                </a:lnTo>
                <a:lnTo>
                  <a:pt x="1156" y="147796"/>
                </a:lnTo>
                <a:lnTo>
                  <a:pt x="18034" y="198374"/>
                </a:lnTo>
                <a:lnTo>
                  <a:pt x="49841" y="234110"/>
                </a:lnTo>
                <a:lnTo>
                  <a:pt x="94932" y="252380"/>
                </a:lnTo>
                <a:lnTo>
                  <a:pt x="137287" y="255778"/>
                </a:lnTo>
                <a:lnTo>
                  <a:pt x="162935" y="254793"/>
                </a:lnTo>
                <a:lnTo>
                  <a:pt x="204706" y="246776"/>
                </a:lnTo>
                <a:lnTo>
                  <a:pt x="247935" y="218519"/>
                </a:lnTo>
                <a:lnTo>
                  <a:pt x="261980" y="200660"/>
                </a:lnTo>
                <a:lnTo>
                  <a:pt x="139192" y="200660"/>
                </a:lnTo>
                <a:lnTo>
                  <a:pt x="129079" y="199697"/>
                </a:lnTo>
                <a:lnTo>
                  <a:pt x="97027" y="170767"/>
                </a:lnTo>
                <a:lnTo>
                  <a:pt x="92837" y="151130"/>
                </a:lnTo>
                <a:lnTo>
                  <a:pt x="275717" y="151130"/>
                </a:lnTo>
                <a:lnTo>
                  <a:pt x="275717" y="140462"/>
                </a:lnTo>
                <a:lnTo>
                  <a:pt x="274724" y="117429"/>
                </a:lnTo>
                <a:lnTo>
                  <a:pt x="273126" y="106172"/>
                </a:lnTo>
                <a:lnTo>
                  <a:pt x="92963" y="106172"/>
                </a:lnTo>
                <a:lnTo>
                  <a:pt x="94541" y="95958"/>
                </a:lnTo>
                <a:lnTo>
                  <a:pt x="118776" y="59943"/>
                </a:lnTo>
                <a:lnTo>
                  <a:pt x="138303" y="55499"/>
                </a:lnTo>
                <a:lnTo>
                  <a:pt x="256329" y="55499"/>
                </a:lnTo>
                <a:lnTo>
                  <a:pt x="251715" y="47825"/>
                </a:lnTo>
                <a:lnTo>
                  <a:pt x="215264" y="15875"/>
                </a:lnTo>
                <a:lnTo>
                  <a:pt x="158811" y="962"/>
                </a:lnTo>
                <a:lnTo>
                  <a:pt x="134619" y="0"/>
                </a:lnTo>
                <a:close/>
              </a:path>
              <a:path w="276225" h="255904">
                <a:moveTo>
                  <a:pt x="180720" y="178308"/>
                </a:moveTo>
                <a:lnTo>
                  <a:pt x="145859" y="200247"/>
                </a:lnTo>
                <a:lnTo>
                  <a:pt x="139192" y="200660"/>
                </a:lnTo>
                <a:lnTo>
                  <a:pt x="261980" y="200660"/>
                </a:lnTo>
                <a:lnTo>
                  <a:pt x="270637" y="186817"/>
                </a:lnTo>
                <a:lnTo>
                  <a:pt x="180720" y="178308"/>
                </a:lnTo>
                <a:close/>
              </a:path>
              <a:path w="276225" h="255904">
                <a:moveTo>
                  <a:pt x="256329" y="55499"/>
                </a:moveTo>
                <a:lnTo>
                  <a:pt x="138303" y="55499"/>
                </a:lnTo>
                <a:lnTo>
                  <a:pt x="147280" y="56219"/>
                </a:lnTo>
                <a:lnTo>
                  <a:pt x="155352" y="58404"/>
                </a:lnTo>
                <a:lnTo>
                  <a:pt x="181088" y="93545"/>
                </a:lnTo>
                <a:lnTo>
                  <a:pt x="183006" y="106172"/>
                </a:lnTo>
                <a:lnTo>
                  <a:pt x="273126" y="106172"/>
                </a:lnTo>
                <a:lnTo>
                  <a:pt x="271780" y="96694"/>
                </a:lnTo>
                <a:lnTo>
                  <a:pt x="266930" y="78222"/>
                </a:lnTo>
                <a:lnTo>
                  <a:pt x="260223" y="61975"/>
                </a:lnTo>
                <a:lnTo>
                  <a:pt x="256329" y="5549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77338" y="3370579"/>
            <a:ext cx="276225" cy="255904"/>
          </a:xfrm>
          <a:custGeom>
            <a:avLst/>
            <a:gdLst/>
            <a:ahLst/>
            <a:cxnLst/>
            <a:rect l="l" t="t" r="r" b="b"/>
            <a:pathLst>
              <a:path w="276225" h="255904">
                <a:moveTo>
                  <a:pt x="275717" y="151130"/>
                </a:moveTo>
                <a:lnTo>
                  <a:pt x="229997" y="151130"/>
                </a:lnTo>
                <a:lnTo>
                  <a:pt x="184277" y="151130"/>
                </a:lnTo>
                <a:lnTo>
                  <a:pt x="138557" y="151130"/>
                </a:lnTo>
                <a:lnTo>
                  <a:pt x="92837" y="151130"/>
                </a:lnTo>
                <a:lnTo>
                  <a:pt x="94468" y="161657"/>
                </a:lnTo>
                <a:lnTo>
                  <a:pt x="119919" y="196770"/>
                </a:lnTo>
                <a:lnTo>
                  <a:pt x="139192" y="200660"/>
                </a:lnTo>
                <a:lnTo>
                  <a:pt x="145859" y="200247"/>
                </a:lnTo>
                <a:lnTo>
                  <a:pt x="180720" y="178308"/>
                </a:lnTo>
                <a:lnTo>
                  <a:pt x="203200" y="180459"/>
                </a:lnTo>
                <a:lnTo>
                  <a:pt x="225679" y="182562"/>
                </a:lnTo>
                <a:lnTo>
                  <a:pt x="248158" y="184665"/>
                </a:lnTo>
                <a:lnTo>
                  <a:pt x="270637" y="186817"/>
                </a:lnTo>
                <a:lnTo>
                  <a:pt x="247935" y="218519"/>
                </a:lnTo>
                <a:lnTo>
                  <a:pt x="204706" y="246776"/>
                </a:lnTo>
                <a:lnTo>
                  <a:pt x="162935" y="254793"/>
                </a:lnTo>
                <a:lnTo>
                  <a:pt x="137287" y="255778"/>
                </a:lnTo>
                <a:lnTo>
                  <a:pt x="114800" y="254936"/>
                </a:lnTo>
                <a:lnTo>
                  <a:pt x="62864" y="241935"/>
                </a:lnTo>
                <a:lnTo>
                  <a:pt x="27414" y="212413"/>
                </a:lnTo>
                <a:lnTo>
                  <a:pt x="4587" y="165988"/>
                </a:lnTo>
                <a:lnTo>
                  <a:pt x="0" y="128270"/>
                </a:lnTo>
                <a:lnTo>
                  <a:pt x="2276" y="101012"/>
                </a:lnTo>
                <a:lnTo>
                  <a:pt x="20306" y="54689"/>
                </a:lnTo>
                <a:lnTo>
                  <a:pt x="55360" y="19770"/>
                </a:lnTo>
                <a:lnTo>
                  <a:pt x="104771" y="2160"/>
                </a:lnTo>
                <a:lnTo>
                  <a:pt x="134619" y="0"/>
                </a:lnTo>
                <a:lnTo>
                  <a:pt x="158811" y="962"/>
                </a:lnTo>
                <a:lnTo>
                  <a:pt x="199145" y="8840"/>
                </a:lnTo>
                <a:lnTo>
                  <a:pt x="241315" y="35448"/>
                </a:lnTo>
                <a:lnTo>
                  <a:pt x="266930" y="78222"/>
                </a:lnTo>
                <a:lnTo>
                  <a:pt x="274724" y="117429"/>
                </a:lnTo>
                <a:lnTo>
                  <a:pt x="275717" y="140462"/>
                </a:lnTo>
                <a:lnTo>
                  <a:pt x="275717" y="144018"/>
                </a:lnTo>
                <a:lnTo>
                  <a:pt x="275717" y="147574"/>
                </a:lnTo>
                <a:lnTo>
                  <a:pt x="275717" y="151130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54935" y="3410711"/>
            <a:ext cx="120777" cy="814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95473" y="3370579"/>
            <a:ext cx="262255" cy="343535"/>
          </a:xfrm>
          <a:custGeom>
            <a:avLst/>
            <a:gdLst/>
            <a:ahLst/>
            <a:cxnLst/>
            <a:rect l="l" t="t" r="r" b="b"/>
            <a:pathLst>
              <a:path w="262255" h="343535">
                <a:moveTo>
                  <a:pt x="85343" y="5587"/>
                </a:moveTo>
                <a:lnTo>
                  <a:pt x="0" y="5587"/>
                </a:lnTo>
                <a:lnTo>
                  <a:pt x="0" y="343408"/>
                </a:lnTo>
                <a:lnTo>
                  <a:pt x="92075" y="343408"/>
                </a:lnTo>
                <a:lnTo>
                  <a:pt x="92075" y="226441"/>
                </a:lnTo>
                <a:lnTo>
                  <a:pt x="230433" y="226441"/>
                </a:lnTo>
                <a:lnTo>
                  <a:pt x="233552" y="223520"/>
                </a:lnTo>
                <a:lnTo>
                  <a:pt x="245927" y="205545"/>
                </a:lnTo>
                <a:lnTo>
                  <a:pt x="254179" y="185674"/>
                </a:lnTo>
                <a:lnTo>
                  <a:pt x="133350" y="185674"/>
                </a:lnTo>
                <a:lnTo>
                  <a:pt x="124592" y="184830"/>
                </a:lnTo>
                <a:lnTo>
                  <a:pt x="94487" y="153828"/>
                </a:lnTo>
                <a:lnTo>
                  <a:pt x="91539" y="126492"/>
                </a:lnTo>
                <a:lnTo>
                  <a:pt x="92158" y="113899"/>
                </a:lnTo>
                <a:lnTo>
                  <a:pt x="109293" y="76709"/>
                </a:lnTo>
                <a:lnTo>
                  <a:pt x="132206" y="68834"/>
                </a:lnTo>
                <a:lnTo>
                  <a:pt x="251389" y="68834"/>
                </a:lnTo>
                <a:lnTo>
                  <a:pt x="247213" y="57509"/>
                </a:lnTo>
                <a:lnTo>
                  <a:pt x="238317" y="41656"/>
                </a:lnTo>
                <a:lnTo>
                  <a:pt x="85343" y="41656"/>
                </a:lnTo>
                <a:lnTo>
                  <a:pt x="85343" y="5587"/>
                </a:lnTo>
                <a:close/>
              </a:path>
              <a:path w="262255" h="343535">
                <a:moveTo>
                  <a:pt x="230433" y="226441"/>
                </a:moveTo>
                <a:lnTo>
                  <a:pt x="92075" y="226441"/>
                </a:lnTo>
                <a:lnTo>
                  <a:pt x="99171" y="233356"/>
                </a:lnTo>
                <a:lnTo>
                  <a:pt x="141382" y="253952"/>
                </a:lnTo>
                <a:lnTo>
                  <a:pt x="161544" y="255778"/>
                </a:lnTo>
                <a:lnTo>
                  <a:pt x="182368" y="253773"/>
                </a:lnTo>
                <a:lnTo>
                  <a:pt x="201358" y="247745"/>
                </a:lnTo>
                <a:lnTo>
                  <a:pt x="218443" y="237668"/>
                </a:lnTo>
                <a:lnTo>
                  <a:pt x="230433" y="226441"/>
                </a:lnTo>
                <a:close/>
              </a:path>
              <a:path w="262255" h="343535">
                <a:moveTo>
                  <a:pt x="251389" y="68834"/>
                </a:moveTo>
                <a:lnTo>
                  <a:pt x="132206" y="68834"/>
                </a:lnTo>
                <a:lnTo>
                  <a:pt x="140022" y="69697"/>
                </a:lnTo>
                <a:lnTo>
                  <a:pt x="147208" y="72278"/>
                </a:lnTo>
                <a:lnTo>
                  <a:pt x="170068" y="112627"/>
                </a:lnTo>
                <a:lnTo>
                  <a:pt x="170814" y="126492"/>
                </a:lnTo>
                <a:lnTo>
                  <a:pt x="170128" y="141402"/>
                </a:lnTo>
                <a:lnTo>
                  <a:pt x="154334" y="178065"/>
                </a:lnTo>
                <a:lnTo>
                  <a:pt x="133350" y="185674"/>
                </a:lnTo>
                <a:lnTo>
                  <a:pt x="254179" y="185674"/>
                </a:lnTo>
                <a:lnTo>
                  <a:pt x="254825" y="184118"/>
                </a:lnTo>
                <a:lnTo>
                  <a:pt x="260199" y="159119"/>
                </a:lnTo>
                <a:lnTo>
                  <a:pt x="262000" y="130429"/>
                </a:lnTo>
                <a:lnTo>
                  <a:pt x="260326" y="103884"/>
                </a:lnTo>
                <a:lnTo>
                  <a:pt x="255365" y="79613"/>
                </a:lnTo>
                <a:lnTo>
                  <a:pt x="251389" y="68834"/>
                </a:lnTo>
                <a:close/>
              </a:path>
              <a:path w="262255" h="343535">
                <a:moveTo>
                  <a:pt x="162051" y="0"/>
                </a:moveTo>
                <a:lnTo>
                  <a:pt x="117856" y="10795"/>
                </a:lnTo>
                <a:lnTo>
                  <a:pt x="85343" y="41656"/>
                </a:lnTo>
                <a:lnTo>
                  <a:pt x="238317" y="41656"/>
                </a:lnTo>
                <a:lnTo>
                  <a:pt x="204485" y="9302"/>
                </a:lnTo>
                <a:lnTo>
                  <a:pt x="162051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895473" y="3370579"/>
            <a:ext cx="262255" cy="343535"/>
          </a:xfrm>
          <a:custGeom>
            <a:avLst/>
            <a:gdLst/>
            <a:ahLst/>
            <a:cxnLst/>
            <a:rect l="l" t="t" r="r" b="b"/>
            <a:pathLst>
              <a:path w="262255" h="343535">
                <a:moveTo>
                  <a:pt x="0" y="343408"/>
                </a:moveTo>
                <a:lnTo>
                  <a:pt x="0" y="343408"/>
                </a:lnTo>
                <a:lnTo>
                  <a:pt x="0" y="5587"/>
                </a:lnTo>
                <a:lnTo>
                  <a:pt x="21335" y="5587"/>
                </a:lnTo>
                <a:lnTo>
                  <a:pt x="42671" y="5587"/>
                </a:lnTo>
                <a:lnTo>
                  <a:pt x="64007" y="5587"/>
                </a:lnTo>
                <a:lnTo>
                  <a:pt x="85343" y="5587"/>
                </a:lnTo>
                <a:lnTo>
                  <a:pt x="85343" y="14616"/>
                </a:lnTo>
                <a:lnTo>
                  <a:pt x="85343" y="23622"/>
                </a:lnTo>
                <a:lnTo>
                  <a:pt x="85343" y="32627"/>
                </a:lnTo>
                <a:lnTo>
                  <a:pt x="85343" y="41656"/>
                </a:lnTo>
                <a:lnTo>
                  <a:pt x="93978" y="31172"/>
                </a:lnTo>
                <a:lnTo>
                  <a:pt x="127994" y="6054"/>
                </a:lnTo>
                <a:lnTo>
                  <a:pt x="162051" y="0"/>
                </a:lnTo>
                <a:lnTo>
                  <a:pt x="184584" y="2317"/>
                </a:lnTo>
                <a:lnTo>
                  <a:pt x="221648" y="21002"/>
                </a:lnTo>
                <a:lnTo>
                  <a:pt x="247213" y="57509"/>
                </a:lnTo>
                <a:lnTo>
                  <a:pt x="260326" y="103884"/>
                </a:lnTo>
                <a:lnTo>
                  <a:pt x="262000" y="130429"/>
                </a:lnTo>
                <a:lnTo>
                  <a:pt x="260199" y="159119"/>
                </a:lnTo>
                <a:lnTo>
                  <a:pt x="245927" y="205545"/>
                </a:lnTo>
                <a:lnTo>
                  <a:pt x="218443" y="237668"/>
                </a:lnTo>
                <a:lnTo>
                  <a:pt x="182368" y="253773"/>
                </a:lnTo>
                <a:lnTo>
                  <a:pt x="161544" y="255778"/>
                </a:lnTo>
                <a:lnTo>
                  <a:pt x="151213" y="255323"/>
                </a:lnTo>
                <a:lnTo>
                  <a:pt x="106743" y="239283"/>
                </a:lnTo>
                <a:lnTo>
                  <a:pt x="92075" y="226441"/>
                </a:lnTo>
                <a:lnTo>
                  <a:pt x="92075" y="255682"/>
                </a:lnTo>
                <a:lnTo>
                  <a:pt x="92075" y="284924"/>
                </a:lnTo>
                <a:lnTo>
                  <a:pt x="92075" y="314166"/>
                </a:lnTo>
                <a:lnTo>
                  <a:pt x="92075" y="343408"/>
                </a:lnTo>
                <a:lnTo>
                  <a:pt x="69026" y="343408"/>
                </a:lnTo>
                <a:lnTo>
                  <a:pt x="45989" y="343408"/>
                </a:lnTo>
                <a:lnTo>
                  <a:pt x="22977" y="343408"/>
                </a:lnTo>
                <a:lnTo>
                  <a:pt x="0" y="343408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71545" y="3424047"/>
            <a:ext cx="110109" cy="14757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04336" y="3528314"/>
            <a:ext cx="91440" cy="92710"/>
          </a:xfrm>
          <a:custGeom>
            <a:avLst/>
            <a:gdLst/>
            <a:ahLst/>
            <a:cxnLst/>
            <a:rect l="l" t="t" r="r" b="b"/>
            <a:pathLst>
              <a:path w="91439" h="92710">
                <a:moveTo>
                  <a:pt x="0" y="92709"/>
                </a:moveTo>
                <a:lnTo>
                  <a:pt x="91312" y="92709"/>
                </a:lnTo>
                <a:lnTo>
                  <a:pt x="91312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78708" y="3528314"/>
            <a:ext cx="91440" cy="92710"/>
          </a:xfrm>
          <a:custGeom>
            <a:avLst/>
            <a:gdLst/>
            <a:ahLst/>
            <a:cxnLst/>
            <a:rect l="l" t="t" r="r" b="b"/>
            <a:pathLst>
              <a:path w="91439" h="92710">
                <a:moveTo>
                  <a:pt x="0" y="92709"/>
                </a:moveTo>
                <a:lnTo>
                  <a:pt x="91439" y="92709"/>
                </a:lnTo>
                <a:lnTo>
                  <a:pt x="91439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04336" y="3459734"/>
            <a:ext cx="266065" cy="68580"/>
          </a:xfrm>
          <a:custGeom>
            <a:avLst/>
            <a:gdLst/>
            <a:ahLst/>
            <a:cxnLst/>
            <a:rect l="l" t="t" r="r" b="b"/>
            <a:pathLst>
              <a:path w="266064" h="68579">
                <a:moveTo>
                  <a:pt x="0" y="68580"/>
                </a:moveTo>
                <a:lnTo>
                  <a:pt x="265811" y="68580"/>
                </a:lnTo>
                <a:lnTo>
                  <a:pt x="265811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04336" y="3375914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39" h="83820">
                <a:moveTo>
                  <a:pt x="0" y="83819"/>
                </a:moveTo>
                <a:lnTo>
                  <a:pt x="91312" y="83819"/>
                </a:lnTo>
                <a:lnTo>
                  <a:pt x="91312" y="0"/>
                </a:lnTo>
                <a:lnTo>
                  <a:pt x="0" y="0"/>
                </a:lnTo>
                <a:lnTo>
                  <a:pt x="0" y="8381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78708" y="3375914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39" h="83820">
                <a:moveTo>
                  <a:pt x="0" y="83819"/>
                </a:moveTo>
                <a:lnTo>
                  <a:pt x="91439" y="83819"/>
                </a:lnTo>
                <a:lnTo>
                  <a:pt x="91439" y="0"/>
                </a:lnTo>
                <a:lnTo>
                  <a:pt x="0" y="0"/>
                </a:lnTo>
                <a:lnTo>
                  <a:pt x="0" y="8381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204336" y="3376167"/>
            <a:ext cx="266065" cy="245110"/>
          </a:xfrm>
          <a:custGeom>
            <a:avLst/>
            <a:gdLst/>
            <a:ahLst/>
            <a:cxnLst/>
            <a:rect l="l" t="t" r="r" b="b"/>
            <a:pathLst>
              <a:path w="266064" h="245110">
                <a:moveTo>
                  <a:pt x="265811" y="244601"/>
                </a:moveTo>
                <a:lnTo>
                  <a:pt x="242950" y="244601"/>
                </a:lnTo>
                <a:lnTo>
                  <a:pt x="220090" y="244601"/>
                </a:lnTo>
                <a:lnTo>
                  <a:pt x="197230" y="244601"/>
                </a:lnTo>
                <a:lnTo>
                  <a:pt x="174371" y="244601"/>
                </a:lnTo>
                <a:lnTo>
                  <a:pt x="174371" y="221531"/>
                </a:lnTo>
                <a:lnTo>
                  <a:pt x="174371" y="198437"/>
                </a:lnTo>
                <a:lnTo>
                  <a:pt x="174371" y="175343"/>
                </a:lnTo>
                <a:lnTo>
                  <a:pt x="174371" y="152273"/>
                </a:lnTo>
                <a:lnTo>
                  <a:pt x="153624" y="152273"/>
                </a:lnTo>
                <a:lnTo>
                  <a:pt x="132889" y="152273"/>
                </a:lnTo>
                <a:lnTo>
                  <a:pt x="112131" y="152273"/>
                </a:lnTo>
                <a:lnTo>
                  <a:pt x="91312" y="152273"/>
                </a:lnTo>
                <a:lnTo>
                  <a:pt x="91312" y="175343"/>
                </a:lnTo>
                <a:lnTo>
                  <a:pt x="91312" y="198437"/>
                </a:lnTo>
                <a:lnTo>
                  <a:pt x="91312" y="221531"/>
                </a:lnTo>
                <a:lnTo>
                  <a:pt x="91312" y="244601"/>
                </a:lnTo>
                <a:lnTo>
                  <a:pt x="68454" y="244601"/>
                </a:lnTo>
                <a:lnTo>
                  <a:pt x="45608" y="244601"/>
                </a:lnTo>
                <a:lnTo>
                  <a:pt x="22786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lnTo>
                  <a:pt x="22786" y="0"/>
                </a:lnTo>
                <a:lnTo>
                  <a:pt x="45608" y="0"/>
                </a:lnTo>
                <a:lnTo>
                  <a:pt x="68454" y="0"/>
                </a:lnTo>
                <a:lnTo>
                  <a:pt x="91312" y="0"/>
                </a:lnTo>
                <a:lnTo>
                  <a:pt x="91312" y="20899"/>
                </a:lnTo>
                <a:lnTo>
                  <a:pt x="91312" y="41846"/>
                </a:lnTo>
                <a:lnTo>
                  <a:pt x="91312" y="62793"/>
                </a:lnTo>
                <a:lnTo>
                  <a:pt x="91312" y="83693"/>
                </a:lnTo>
                <a:lnTo>
                  <a:pt x="112131" y="83693"/>
                </a:lnTo>
                <a:lnTo>
                  <a:pt x="132889" y="83693"/>
                </a:lnTo>
                <a:lnTo>
                  <a:pt x="153624" y="83693"/>
                </a:lnTo>
                <a:lnTo>
                  <a:pt x="174371" y="83693"/>
                </a:lnTo>
                <a:lnTo>
                  <a:pt x="174371" y="62793"/>
                </a:lnTo>
                <a:lnTo>
                  <a:pt x="174371" y="41846"/>
                </a:lnTo>
                <a:lnTo>
                  <a:pt x="174371" y="20899"/>
                </a:lnTo>
                <a:lnTo>
                  <a:pt x="174371" y="0"/>
                </a:lnTo>
                <a:lnTo>
                  <a:pt x="197231" y="0"/>
                </a:lnTo>
                <a:lnTo>
                  <a:pt x="220091" y="0"/>
                </a:lnTo>
                <a:lnTo>
                  <a:pt x="242951" y="0"/>
                </a:lnTo>
                <a:lnTo>
                  <a:pt x="265811" y="0"/>
                </a:lnTo>
                <a:lnTo>
                  <a:pt x="265811" y="48920"/>
                </a:lnTo>
                <a:lnTo>
                  <a:pt x="265811" y="97840"/>
                </a:lnTo>
                <a:lnTo>
                  <a:pt x="265811" y="146761"/>
                </a:lnTo>
                <a:lnTo>
                  <a:pt x="265811" y="195681"/>
                </a:lnTo>
                <a:lnTo>
                  <a:pt x="265811" y="244601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31615" y="3376167"/>
            <a:ext cx="356235" cy="245110"/>
          </a:xfrm>
          <a:custGeom>
            <a:avLst/>
            <a:gdLst/>
            <a:ahLst/>
            <a:cxnLst/>
            <a:rect l="l" t="t" r="r" b="b"/>
            <a:pathLst>
              <a:path w="356235" h="245110">
                <a:moveTo>
                  <a:pt x="91439" y="0"/>
                </a:moveTo>
                <a:lnTo>
                  <a:pt x="0" y="0"/>
                </a:lnTo>
                <a:lnTo>
                  <a:pt x="0" y="244601"/>
                </a:lnTo>
                <a:lnTo>
                  <a:pt x="135762" y="244601"/>
                </a:lnTo>
                <a:lnTo>
                  <a:pt x="180768" y="239716"/>
                </a:lnTo>
                <a:lnTo>
                  <a:pt x="212915" y="225043"/>
                </a:lnTo>
                <a:lnTo>
                  <a:pt x="232203" y="200560"/>
                </a:lnTo>
                <a:lnTo>
                  <a:pt x="234730" y="187071"/>
                </a:lnTo>
                <a:lnTo>
                  <a:pt x="91439" y="187071"/>
                </a:lnTo>
                <a:lnTo>
                  <a:pt x="91439" y="144272"/>
                </a:lnTo>
                <a:lnTo>
                  <a:pt x="234446" y="144272"/>
                </a:lnTo>
                <a:lnTo>
                  <a:pt x="232036" y="131625"/>
                </a:lnTo>
                <a:lnTo>
                  <a:pt x="212248" y="106854"/>
                </a:lnTo>
                <a:lnTo>
                  <a:pt x="179268" y="91965"/>
                </a:lnTo>
                <a:lnTo>
                  <a:pt x="133096" y="86995"/>
                </a:lnTo>
                <a:lnTo>
                  <a:pt x="91439" y="86995"/>
                </a:lnTo>
                <a:lnTo>
                  <a:pt x="91439" y="0"/>
                </a:lnTo>
                <a:close/>
              </a:path>
              <a:path w="356235" h="245110">
                <a:moveTo>
                  <a:pt x="234446" y="144272"/>
                </a:moveTo>
                <a:lnTo>
                  <a:pt x="121158" y="144272"/>
                </a:lnTo>
                <a:lnTo>
                  <a:pt x="132252" y="145633"/>
                </a:lnTo>
                <a:lnTo>
                  <a:pt x="140192" y="149732"/>
                </a:lnTo>
                <a:lnTo>
                  <a:pt x="144964" y="156594"/>
                </a:lnTo>
                <a:lnTo>
                  <a:pt x="146558" y="166243"/>
                </a:lnTo>
                <a:lnTo>
                  <a:pt x="146558" y="172974"/>
                </a:lnTo>
                <a:lnTo>
                  <a:pt x="144272" y="178308"/>
                </a:lnTo>
                <a:lnTo>
                  <a:pt x="139573" y="181737"/>
                </a:lnTo>
                <a:lnTo>
                  <a:pt x="135000" y="185293"/>
                </a:lnTo>
                <a:lnTo>
                  <a:pt x="128650" y="187071"/>
                </a:lnTo>
                <a:lnTo>
                  <a:pt x="234730" y="187071"/>
                </a:lnTo>
                <a:lnTo>
                  <a:pt x="238633" y="166243"/>
                </a:lnTo>
                <a:lnTo>
                  <a:pt x="234446" y="144272"/>
                </a:lnTo>
                <a:close/>
              </a:path>
              <a:path w="356235" h="245110">
                <a:moveTo>
                  <a:pt x="355854" y="0"/>
                </a:moveTo>
                <a:lnTo>
                  <a:pt x="264668" y="0"/>
                </a:lnTo>
                <a:lnTo>
                  <a:pt x="264668" y="244601"/>
                </a:lnTo>
                <a:lnTo>
                  <a:pt x="355854" y="244601"/>
                </a:lnTo>
                <a:lnTo>
                  <a:pt x="355854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31615" y="3376167"/>
            <a:ext cx="238760" cy="245110"/>
          </a:xfrm>
          <a:custGeom>
            <a:avLst/>
            <a:gdLst/>
            <a:ahLst/>
            <a:cxnLst/>
            <a:rect l="l" t="t" r="r" b="b"/>
            <a:pathLst>
              <a:path w="238760" h="245110">
                <a:moveTo>
                  <a:pt x="91439" y="86995"/>
                </a:moveTo>
                <a:lnTo>
                  <a:pt x="101842" y="86995"/>
                </a:lnTo>
                <a:lnTo>
                  <a:pt x="112268" y="86995"/>
                </a:lnTo>
                <a:lnTo>
                  <a:pt x="122693" y="86995"/>
                </a:lnTo>
                <a:lnTo>
                  <a:pt x="133096" y="86995"/>
                </a:lnTo>
                <a:lnTo>
                  <a:pt x="179268" y="91965"/>
                </a:lnTo>
                <a:lnTo>
                  <a:pt x="212248" y="106854"/>
                </a:lnTo>
                <a:lnTo>
                  <a:pt x="232036" y="131625"/>
                </a:lnTo>
                <a:lnTo>
                  <a:pt x="238633" y="166243"/>
                </a:lnTo>
                <a:lnTo>
                  <a:pt x="232203" y="200560"/>
                </a:lnTo>
                <a:lnTo>
                  <a:pt x="212915" y="225043"/>
                </a:lnTo>
                <a:lnTo>
                  <a:pt x="180768" y="239716"/>
                </a:lnTo>
                <a:lnTo>
                  <a:pt x="135762" y="244601"/>
                </a:lnTo>
                <a:lnTo>
                  <a:pt x="101834" y="244601"/>
                </a:lnTo>
                <a:lnTo>
                  <a:pt x="67881" y="244601"/>
                </a:lnTo>
                <a:lnTo>
                  <a:pt x="33928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lnTo>
                  <a:pt x="22860" y="0"/>
                </a:lnTo>
                <a:lnTo>
                  <a:pt x="45720" y="0"/>
                </a:lnTo>
                <a:lnTo>
                  <a:pt x="68580" y="0"/>
                </a:lnTo>
                <a:lnTo>
                  <a:pt x="91439" y="0"/>
                </a:lnTo>
                <a:lnTo>
                  <a:pt x="91439" y="21736"/>
                </a:lnTo>
                <a:lnTo>
                  <a:pt x="91439" y="43497"/>
                </a:lnTo>
                <a:lnTo>
                  <a:pt x="91439" y="65258"/>
                </a:lnTo>
                <a:lnTo>
                  <a:pt x="91439" y="86995"/>
                </a:lnTo>
                <a:close/>
              </a:path>
            </a:pathLst>
          </a:custGeom>
          <a:ln w="30733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07689" y="3505073"/>
            <a:ext cx="85851" cy="735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96284" y="3376167"/>
            <a:ext cx="91440" cy="245110"/>
          </a:xfrm>
          <a:custGeom>
            <a:avLst/>
            <a:gdLst/>
            <a:ahLst/>
            <a:cxnLst/>
            <a:rect l="l" t="t" r="r" b="b"/>
            <a:pathLst>
              <a:path w="91439" h="245110">
                <a:moveTo>
                  <a:pt x="0" y="0"/>
                </a:moveTo>
                <a:lnTo>
                  <a:pt x="22766" y="0"/>
                </a:lnTo>
                <a:lnTo>
                  <a:pt x="45545" y="0"/>
                </a:lnTo>
                <a:lnTo>
                  <a:pt x="68347" y="0"/>
                </a:lnTo>
                <a:lnTo>
                  <a:pt x="91186" y="0"/>
                </a:lnTo>
                <a:lnTo>
                  <a:pt x="91186" y="48920"/>
                </a:lnTo>
                <a:lnTo>
                  <a:pt x="91186" y="97840"/>
                </a:lnTo>
                <a:lnTo>
                  <a:pt x="91186" y="146761"/>
                </a:lnTo>
                <a:lnTo>
                  <a:pt x="91186" y="195681"/>
                </a:lnTo>
                <a:lnTo>
                  <a:pt x="91186" y="244601"/>
                </a:lnTo>
                <a:lnTo>
                  <a:pt x="68347" y="244601"/>
                </a:lnTo>
                <a:lnTo>
                  <a:pt x="45545" y="244601"/>
                </a:lnTo>
                <a:lnTo>
                  <a:pt x="22766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34333" y="3370579"/>
            <a:ext cx="275590" cy="255904"/>
          </a:xfrm>
          <a:custGeom>
            <a:avLst/>
            <a:gdLst/>
            <a:ahLst/>
            <a:cxnLst/>
            <a:rect l="l" t="t" r="r" b="b"/>
            <a:pathLst>
              <a:path w="275589" h="255904">
                <a:moveTo>
                  <a:pt x="134492" y="0"/>
                </a:moveTo>
                <a:lnTo>
                  <a:pt x="78263" y="8715"/>
                </a:lnTo>
                <a:lnTo>
                  <a:pt x="35928" y="35448"/>
                </a:lnTo>
                <a:lnTo>
                  <a:pt x="9064" y="76517"/>
                </a:lnTo>
                <a:lnTo>
                  <a:pt x="0" y="128270"/>
                </a:lnTo>
                <a:lnTo>
                  <a:pt x="1154" y="147796"/>
                </a:lnTo>
                <a:lnTo>
                  <a:pt x="17906" y="198374"/>
                </a:lnTo>
                <a:lnTo>
                  <a:pt x="49785" y="234110"/>
                </a:lnTo>
                <a:lnTo>
                  <a:pt x="94853" y="252380"/>
                </a:lnTo>
                <a:lnTo>
                  <a:pt x="137159" y="255778"/>
                </a:lnTo>
                <a:lnTo>
                  <a:pt x="162808" y="254793"/>
                </a:lnTo>
                <a:lnTo>
                  <a:pt x="204579" y="246776"/>
                </a:lnTo>
                <a:lnTo>
                  <a:pt x="247903" y="218519"/>
                </a:lnTo>
                <a:lnTo>
                  <a:pt x="261911" y="200660"/>
                </a:lnTo>
                <a:lnTo>
                  <a:pt x="139191" y="200660"/>
                </a:lnTo>
                <a:lnTo>
                  <a:pt x="129061" y="199697"/>
                </a:lnTo>
                <a:lnTo>
                  <a:pt x="96980" y="170767"/>
                </a:lnTo>
                <a:lnTo>
                  <a:pt x="92837" y="151130"/>
                </a:lnTo>
                <a:lnTo>
                  <a:pt x="275589" y="151130"/>
                </a:lnTo>
                <a:lnTo>
                  <a:pt x="275589" y="140462"/>
                </a:lnTo>
                <a:lnTo>
                  <a:pt x="274617" y="117429"/>
                </a:lnTo>
                <a:lnTo>
                  <a:pt x="273042" y="106172"/>
                </a:lnTo>
                <a:lnTo>
                  <a:pt x="92963" y="106172"/>
                </a:lnTo>
                <a:lnTo>
                  <a:pt x="94541" y="95958"/>
                </a:lnTo>
                <a:lnTo>
                  <a:pt x="118681" y="59943"/>
                </a:lnTo>
                <a:lnTo>
                  <a:pt x="138302" y="55499"/>
                </a:lnTo>
                <a:lnTo>
                  <a:pt x="256303" y="55499"/>
                </a:lnTo>
                <a:lnTo>
                  <a:pt x="251660" y="47825"/>
                </a:lnTo>
                <a:lnTo>
                  <a:pt x="215137" y="15875"/>
                </a:lnTo>
                <a:lnTo>
                  <a:pt x="158684" y="962"/>
                </a:lnTo>
                <a:lnTo>
                  <a:pt x="134492" y="0"/>
                </a:lnTo>
                <a:close/>
              </a:path>
              <a:path w="275589" h="255904">
                <a:moveTo>
                  <a:pt x="180593" y="178308"/>
                </a:moveTo>
                <a:lnTo>
                  <a:pt x="145859" y="200247"/>
                </a:lnTo>
                <a:lnTo>
                  <a:pt x="139191" y="200660"/>
                </a:lnTo>
                <a:lnTo>
                  <a:pt x="261911" y="200660"/>
                </a:lnTo>
                <a:lnTo>
                  <a:pt x="270509" y="186817"/>
                </a:lnTo>
                <a:lnTo>
                  <a:pt x="180593" y="178308"/>
                </a:lnTo>
                <a:close/>
              </a:path>
              <a:path w="275589" h="255904">
                <a:moveTo>
                  <a:pt x="256303" y="55499"/>
                </a:moveTo>
                <a:lnTo>
                  <a:pt x="138302" y="55499"/>
                </a:lnTo>
                <a:lnTo>
                  <a:pt x="147262" y="56219"/>
                </a:lnTo>
                <a:lnTo>
                  <a:pt x="155305" y="58404"/>
                </a:lnTo>
                <a:lnTo>
                  <a:pt x="180980" y="93545"/>
                </a:lnTo>
                <a:lnTo>
                  <a:pt x="182879" y="106172"/>
                </a:lnTo>
                <a:lnTo>
                  <a:pt x="273042" y="106172"/>
                </a:lnTo>
                <a:lnTo>
                  <a:pt x="271716" y="96694"/>
                </a:lnTo>
                <a:lnTo>
                  <a:pt x="266910" y="78222"/>
                </a:lnTo>
                <a:lnTo>
                  <a:pt x="260222" y="61975"/>
                </a:lnTo>
                <a:lnTo>
                  <a:pt x="256303" y="5549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934333" y="3370579"/>
            <a:ext cx="275590" cy="255904"/>
          </a:xfrm>
          <a:custGeom>
            <a:avLst/>
            <a:gdLst/>
            <a:ahLst/>
            <a:cxnLst/>
            <a:rect l="l" t="t" r="r" b="b"/>
            <a:pathLst>
              <a:path w="275589" h="255904">
                <a:moveTo>
                  <a:pt x="275589" y="151130"/>
                </a:moveTo>
                <a:lnTo>
                  <a:pt x="229889" y="151130"/>
                </a:lnTo>
                <a:lnTo>
                  <a:pt x="184213" y="151130"/>
                </a:lnTo>
                <a:lnTo>
                  <a:pt x="138537" y="151130"/>
                </a:lnTo>
                <a:lnTo>
                  <a:pt x="92837" y="151130"/>
                </a:lnTo>
                <a:lnTo>
                  <a:pt x="94450" y="161657"/>
                </a:lnTo>
                <a:lnTo>
                  <a:pt x="119872" y="196770"/>
                </a:lnTo>
                <a:lnTo>
                  <a:pt x="139191" y="200660"/>
                </a:lnTo>
                <a:lnTo>
                  <a:pt x="145859" y="200247"/>
                </a:lnTo>
                <a:lnTo>
                  <a:pt x="180593" y="178308"/>
                </a:lnTo>
                <a:lnTo>
                  <a:pt x="203144" y="180459"/>
                </a:lnTo>
                <a:lnTo>
                  <a:pt x="248102" y="184665"/>
                </a:lnTo>
                <a:lnTo>
                  <a:pt x="234862" y="230340"/>
                </a:lnTo>
                <a:lnTo>
                  <a:pt x="185277" y="251809"/>
                </a:lnTo>
                <a:lnTo>
                  <a:pt x="137159" y="255778"/>
                </a:lnTo>
                <a:lnTo>
                  <a:pt x="114726" y="254936"/>
                </a:lnTo>
                <a:lnTo>
                  <a:pt x="62737" y="241935"/>
                </a:lnTo>
                <a:lnTo>
                  <a:pt x="27358" y="212413"/>
                </a:lnTo>
                <a:lnTo>
                  <a:pt x="4572" y="165988"/>
                </a:lnTo>
                <a:lnTo>
                  <a:pt x="0" y="128270"/>
                </a:lnTo>
                <a:lnTo>
                  <a:pt x="2276" y="101012"/>
                </a:lnTo>
                <a:lnTo>
                  <a:pt x="20306" y="54689"/>
                </a:lnTo>
                <a:lnTo>
                  <a:pt x="55304" y="19770"/>
                </a:lnTo>
                <a:lnTo>
                  <a:pt x="104699" y="2160"/>
                </a:lnTo>
                <a:lnTo>
                  <a:pt x="134492" y="0"/>
                </a:lnTo>
                <a:lnTo>
                  <a:pt x="158684" y="962"/>
                </a:lnTo>
                <a:lnTo>
                  <a:pt x="199018" y="8840"/>
                </a:lnTo>
                <a:lnTo>
                  <a:pt x="241252" y="35448"/>
                </a:lnTo>
                <a:lnTo>
                  <a:pt x="266910" y="78222"/>
                </a:lnTo>
                <a:lnTo>
                  <a:pt x="274617" y="117429"/>
                </a:lnTo>
                <a:lnTo>
                  <a:pt x="275589" y="140462"/>
                </a:lnTo>
                <a:lnTo>
                  <a:pt x="275589" y="144018"/>
                </a:lnTo>
                <a:lnTo>
                  <a:pt x="275589" y="147574"/>
                </a:lnTo>
                <a:lnTo>
                  <a:pt x="275589" y="151130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11929" y="3410711"/>
            <a:ext cx="120649" cy="8140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380610" y="3376167"/>
            <a:ext cx="295275" cy="314960"/>
          </a:xfrm>
          <a:custGeom>
            <a:avLst/>
            <a:gdLst/>
            <a:ahLst/>
            <a:cxnLst/>
            <a:rect l="l" t="t" r="r" b="b"/>
            <a:pathLst>
              <a:path w="295275" h="314960">
                <a:moveTo>
                  <a:pt x="295148" y="176149"/>
                </a:moveTo>
                <a:lnTo>
                  <a:pt x="0" y="176149"/>
                </a:lnTo>
                <a:lnTo>
                  <a:pt x="0" y="314451"/>
                </a:lnTo>
                <a:lnTo>
                  <a:pt x="63373" y="314451"/>
                </a:lnTo>
                <a:lnTo>
                  <a:pt x="63373" y="244601"/>
                </a:lnTo>
                <a:lnTo>
                  <a:pt x="295148" y="244601"/>
                </a:lnTo>
                <a:lnTo>
                  <a:pt x="295148" y="176149"/>
                </a:lnTo>
                <a:close/>
              </a:path>
              <a:path w="295275" h="314960">
                <a:moveTo>
                  <a:pt x="295148" y="244601"/>
                </a:moveTo>
                <a:lnTo>
                  <a:pt x="232028" y="244601"/>
                </a:lnTo>
                <a:lnTo>
                  <a:pt x="232028" y="314451"/>
                </a:lnTo>
                <a:lnTo>
                  <a:pt x="295148" y="314451"/>
                </a:lnTo>
                <a:lnTo>
                  <a:pt x="295148" y="244601"/>
                </a:lnTo>
                <a:close/>
              </a:path>
              <a:path w="295275" h="314960">
                <a:moveTo>
                  <a:pt x="270128" y="0"/>
                </a:moveTo>
                <a:lnTo>
                  <a:pt x="48133" y="0"/>
                </a:lnTo>
                <a:lnTo>
                  <a:pt x="48133" y="55499"/>
                </a:lnTo>
                <a:lnTo>
                  <a:pt x="46545" y="91031"/>
                </a:lnTo>
                <a:lnTo>
                  <a:pt x="41805" y="122999"/>
                </a:lnTo>
                <a:lnTo>
                  <a:pt x="33988" y="151332"/>
                </a:lnTo>
                <a:lnTo>
                  <a:pt x="23113" y="176149"/>
                </a:lnTo>
                <a:lnTo>
                  <a:pt x="113411" y="176149"/>
                </a:lnTo>
                <a:lnTo>
                  <a:pt x="122711" y="149383"/>
                </a:lnTo>
                <a:lnTo>
                  <a:pt x="129433" y="122967"/>
                </a:lnTo>
                <a:lnTo>
                  <a:pt x="133502" y="96996"/>
                </a:lnTo>
                <a:lnTo>
                  <a:pt x="134874" y="71374"/>
                </a:lnTo>
                <a:lnTo>
                  <a:pt x="134874" y="68325"/>
                </a:lnTo>
                <a:lnTo>
                  <a:pt x="270128" y="68325"/>
                </a:lnTo>
                <a:lnTo>
                  <a:pt x="270128" y="0"/>
                </a:lnTo>
                <a:close/>
              </a:path>
              <a:path w="295275" h="314960">
                <a:moveTo>
                  <a:pt x="270128" y="68325"/>
                </a:moveTo>
                <a:lnTo>
                  <a:pt x="178688" y="68325"/>
                </a:lnTo>
                <a:lnTo>
                  <a:pt x="178688" y="176149"/>
                </a:lnTo>
                <a:lnTo>
                  <a:pt x="270128" y="176149"/>
                </a:lnTo>
                <a:lnTo>
                  <a:pt x="270128" y="68325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80610" y="3376167"/>
            <a:ext cx="295275" cy="314960"/>
          </a:xfrm>
          <a:custGeom>
            <a:avLst/>
            <a:gdLst/>
            <a:ahLst/>
            <a:cxnLst/>
            <a:rect l="l" t="t" r="r" b="b"/>
            <a:pathLst>
              <a:path w="295275" h="314960">
                <a:moveTo>
                  <a:pt x="295148" y="314451"/>
                </a:moveTo>
                <a:lnTo>
                  <a:pt x="279409" y="314451"/>
                </a:lnTo>
                <a:lnTo>
                  <a:pt x="263636" y="314451"/>
                </a:lnTo>
                <a:lnTo>
                  <a:pt x="247838" y="314451"/>
                </a:lnTo>
                <a:lnTo>
                  <a:pt x="232028" y="314451"/>
                </a:lnTo>
                <a:lnTo>
                  <a:pt x="232028" y="297001"/>
                </a:lnTo>
                <a:lnTo>
                  <a:pt x="232028" y="279527"/>
                </a:lnTo>
                <a:lnTo>
                  <a:pt x="232028" y="262052"/>
                </a:lnTo>
                <a:lnTo>
                  <a:pt x="232028" y="244601"/>
                </a:lnTo>
                <a:lnTo>
                  <a:pt x="189853" y="244601"/>
                </a:lnTo>
                <a:lnTo>
                  <a:pt x="147700" y="244601"/>
                </a:lnTo>
                <a:lnTo>
                  <a:pt x="105548" y="244601"/>
                </a:lnTo>
                <a:lnTo>
                  <a:pt x="63373" y="244601"/>
                </a:lnTo>
                <a:lnTo>
                  <a:pt x="63373" y="262052"/>
                </a:lnTo>
                <a:lnTo>
                  <a:pt x="63373" y="279527"/>
                </a:lnTo>
                <a:lnTo>
                  <a:pt x="63373" y="297001"/>
                </a:lnTo>
                <a:lnTo>
                  <a:pt x="63373" y="314451"/>
                </a:lnTo>
                <a:lnTo>
                  <a:pt x="47541" y="314451"/>
                </a:lnTo>
                <a:lnTo>
                  <a:pt x="31686" y="314451"/>
                </a:lnTo>
                <a:lnTo>
                  <a:pt x="15831" y="314451"/>
                </a:lnTo>
                <a:lnTo>
                  <a:pt x="0" y="314451"/>
                </a:lnTo>
                <a:lnTo>
                  <a:pt x="0" y="279876"/>
                </a:lnTo>
                <a:lnTo>
                  <a:pt x="0" y="245300"/>
                </a:lnTo>
                <a:lnTo>
                  <a:pt x="0" y="210724"/>
                </a:lnTo>
                <a:lnTo>
                  <a:pt x="0" y="176149"/>
                </a:lnTo>
                <a:lnTo>
                  <a:pt x="7619" y="176149"/>
                </a:lnTo>
                <a:lnTo>
                  <a:pt x="15366" y="176149"/>
                </a:lnTo>
                <a:lnTo>
                  <a:pt x="23113" y="176149"/>
                </a:lnTo>
                <a:lnTo>
                  <a:pt x="33988" y="151332"/>
                </a:lnTo>
                <a:lnTo>
                  <a:pt x="41814" y="122967"/>
                </a:lnTo>
                <a:lnTo>
                  <a:pt x="46545" y="91031"/>
                </a:lnTo>
                <a:lnTo>
                  <a:pt x="48133" y="55499"/>
                </a:lnTo>
                <a:lnTo>
                  <a:pt x="48133" y="41594"/>
                </a:lnTo>
                <a:lnTo>
                  <a:pt x="48133" y="27701"/>
                </a:lnTo>
                <a:lnTo>
                  <a:pt x="48133" y="13833"/>
                </a:lnTo>
                <a:lnTo>
                  <a:pt x="48133" y="0"/>
                </a:lnTo>
                <a:lnTo>
                  <a:pt x="103643" y="0"/>
                </a:lnTo>
                <a:lnTo>
                  <a:pt x="159130" y="0"/>
                </a:lnTo>
                <a:lnTo>
                  <a:pt x="214618" y="0"/>
                </a:lnTo>
                <a:lnTo>
                  <a:pt x="270128" y="0"/>
                </a:lnTo>
                <a:lnTo>
                  <a:pt x="270128" y="44007"/>
                </a:lnTo>
                <a:lnTo>
                  <a:pt x="270128" y="88026"/>
                </a:lnTo>
                <a:lnTo>
                  <a:pt x="270128" y="132070"/>
                </a:lnTo>
                <a:lnTo>
                  <a:pt x="270128" y="176149"/>
                </a:lnTo>
                <a:lnTo>
                  <a:pt x="278384" y="176149"/>
                </a:lnTo>
                <a:lnTo>
                  <a:pt x="286765" y="176149"/>
                </a:lnTo>
                <a:lnTo>
                  <a:pt x="295148" y="176149"/>
                </a:lnTo>
                <a:lnTo>
                  <a:pt x="295148" y="210724"/>
                </a:lnTo>
                <a:lnTo>
                  <a:pt x="295148" y="245300"/>
                </a:lnTo>
                <a:lnTo>
                  <a:pt x="295148" y="279876"/>
                </a:lnTo>
                <a:lnTo>
                  <a:pt x="295148" y="314451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78654" y="3429127"/>
            <a:ext cx="96011" cy="1385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12080" y="3528314"/>
            <a:ext cx="91440" cy="92710"/>
          </a:xfrm>
          <a:custGeom>
            <a:avLst/>
            <a:gdLst/>
            <a:ahLst/>
            <a:cxnLst/>
            <a:rect l="l" t="t" r="r" b="b"/>
            <a:pathLst>
              <a:path w="91439" h="92710">
                <a:moveTo>
                  <a:pt x="0" y="92709"/>
                </a:moveTo>
                <a:lnTo>
                  <a:pt x="91440" y="92709"/>
                </a:lnTo>
                <a:lnTo>
                  <a:pt x="91440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86452" y="3528314"/>
            <a:ext cx="91440" cy="92710"/>
          </a:xfrm>
          <a:custGeom>
            <a:avLst/>
            <a:gdLst/>
            <a:ahLst/>
            <a:cxnLst/>
            <a:rect l="l" t="t" r="r" b="b"/>
            <a:pathLst>
              <a:path w="91439" h="92710">
                <a:moveTo>
                  <a:pt x="0" y="92709"/>
                </a:moveTo>
                <a:lnTo>
                  <a:pt x="91439" y="92709"/>
                </a:lnTo>
                <a:lnTo>
                  <a:pt x="91439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12080" y="3459734"/>
            <a:ext cx="266065" cy="68580"/>
          </a:xfrm>
          <a:custGeom>
            <a:avLst/>
            <a:gdLst/>
            <a:ahLst/>
            <a:cxnLst/>
            <a:rect l="l" t="t" r="r" b="b"/>
            <a:pathLst>
              <a:path w="266064" h="68579">
                <a:moveTo>
                  <a:pt x="0" y="68580"/>
                </a:moveTo>
                <a:lnTo>
                  <a:pt x="265811" y="68580"/>
                </a:lnTo>
                <a:lnTo>
                  <a:pt x="265811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12080" y="3375914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39" h="83820">
                <a:moveTo>
                  <a:pt x="0" y="83819"/>
                </a:moveTo>
                <a:lnTo>
                  <a:pt x="91440" y="83819"/>
                </a:lnTo>
                <a:lnTo>
                  <a:pt x="91440" y="0"/>
                </a:lnTo>
                <a:lnTo>
                  <a:pt x="0" y="0"/>
                </a:lnTo>
                <a:lnTo>
                  <a:pt x="0" y="8381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86452" y="3375914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39" h="83820">
                <a:moveTo>
                  <a:pt x="0" y="83819"/>
                </a:moveTo>
                <a:lnTo>
                  <a:pt x="91439" y="83819"/>
                </a:lnTo>
                <a:lnTo>
                  <a:pt x="91439" y="0"/>
                </a:lnTo>
                <a:lnTo>
                  <a:pt x="0" y="0"/>
                </a:lnTo>
                <a:lnTo>
                  <a:pt x="0" y="8381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12080" y="3376167"/>
            <a:ext cx="266065" cy="245110"/>
          </a:xfrm>
          <a:custGeom>
            <a:avLst/>
            <a:gdLst/>
            <a:ahLst/>
            <a:cxnLst/>
            <a:rect l="l" t="t" r="r" b="b"/>
            <a:pathLst>
              <a:path w="266064" h="245110">
                <a:moveTo>
                  <a:pt x="265811" y="244601"/>
                </a:moveTo>
                <a:lnTo>
                  <a:pt x="242950" y="244601"/>
                </a:lnTo>
                <a:lnTo>
                  <a:pt x="220090" y="244601"/>
                </a:lnTo>
                <a:lnTo>
                  <a:pt x="197230" y="244601"/>
                </a:lnTo>
                <a:lnTo>
                  <a:pt x="174371" y="244601"/>
                </a:lnTo>
                <a:lnTo>
                  <a:pt x="174371" y="221531"/>
                </a:lnTo>
                <a:lnTo>
                  <a:pt x="174371" y="198437"/>
                </a:lnTo>
                <a:lnTo>
                  <a:pt x="174371" y="175343"/>
                </a:lnTo>
                <a:lnTo>
                  <a:pt x="174371" y="152273"/>
                </a:lnTo>
                <a:lnTo>
                  <a:pt x="153679" y="152273"/>
                </a:lnTo>
                <a:lnTo>
                  <a:pt x="132953" y="152273"/>
                </a:lnTo>
                <a:lnTo>
                  <a:pt x="112202" y="152273"/>
                </a:lnTo>
                <a:lnTo>
                  <a:pt x="91440" y="152273"/>
                </a:lnTo>
                <a:lnTo>
                  <a:pt x="91440" y="175343"/>
                </a:lnTo>
                <a:lnTo>
                  <a:pt x="91440" y="198437"/>
                </a:lnTo>
                <a:lnTo>
                  <a:pt x="91440" y="221531"/>
                </a:lnTo>
                <a:lnTo>
                  <a:pt x="91440" y="244601"/>
                </a:lnTo>
                <a:lnTo>
                  <a:pt x="68580" y="244601"/>
                </a:lnTo>
                <a:lnTo>
                  <a:pt x="45720" y="244601"/>
                </a:lnTo>
                <a:lnTo>
                  <a:pt x="22860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lnTo>
                  <a:pt x="22860" y="0"/>
                </a:lnTo>
                <a:lnTo>
                  <a:pt x="45720" y="0"/>
                </a:lnTo>
                <a:lnTo>
                  <a:pt x="68580" y="0"/>
                </a:lnTo>
                <a:lnTo>
                  <a:pt x="91440" y="0"/>
                </a:lnTo>
                <a:lnTo>
                  <a:pt x="91440" y="20899"/>
                </a:lnTo>
                <a:lnTo>
                  <a:pt x="91440" y="41846"/>
                </a:lnTo>
                <a:lnTo>
                  <a:pt x="91440" y="62793"/>
                </a:lnTo>
                <a:lnTo>
                  <a:pt x="91440" y="83693"/>
                </a:lnTo>
                <a:lnTo>
                  <a:pt x="112202" y="83693"/>
                </a:lnTo>
                <a:lnTo>
                  <a:pt x="132953" y="83693"/>
                </a:lnTo>
                <a:lnTo>
                  <a:pt x="153679" y="83693"/>
                </a:lnTo>
                <a:lnTo>
                  <a:pt x="174371" y="83693"/>
                </a:lnTo>
                <a:lnTo>
                  <a:pt x="174371" y="62793"/>
                </a:lnTo>
                <a:lnTo>
                  <a:pt x="174371" y="41846"/>
                </a:lnTo>
                <a:lnTo>
                  <a:pt x="174371" y="20899"/>
                </a:lnTo>
                <a:lnTo>
                  <a:pt x="174371" y="0"/>
                </a:lnTo>
                <a:lnTo>
                  <a:pt x="197231" y="0"/>
                </a:lnTo>
                <a:lnTo>
                  <a:pt x="220091" y="0"/>
                </a:lnTo>
                <a:lnTo>
                  <a:pt x="242951" y="0"/>
                </a:lnTo>
                <a:lnTo>
                  <a:pt x="265811" y="0"/>
                </a:lnTo>
                <a:lnTo>
                  <a:pt x="265811" y="48920"/>
                </a:lnTo>
                <a:lnTo>
                  <a:pt x="265811" y="97840"/>
                </a:lnTo>
                <a:lnTo>
                  <a:pt x="265811" y="146761"/>
                </a:lnTo>
                <a:lnTo>
                  <a:pt x="265811" y="195681"/>
                </a:lnTo>
                <a:lnTo>
                  <a:pt x="265811" y="244601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39359" y="3376167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89" h="245110">
                <a:moveTo>
                  <a:pt x="262763" y="0"/>
                </a:moveTo>
                <a:lnTo>
                  <a:pt x="176656" y="0"/>
                </a:lnTo>
                <a:lnTo>
                  <a:pt x="154170" y="30553"/>
                </a:lnTo>
                <a:lnTo>
                  <a:pt x="108719" y="91422"/>
                </a:lnTo>
                <a:lnTo>
                  <a:pt x="86232" y="122047"/>
                </a:lnTo>
                <a:lnTo>
                  <a:pt x="86232" y="0"/>
                </a:lnTo>
                <a:lnTo>
                  <a:pt x="0" y="0"/>
                </a:lnTo>
                <a:lnTo>
                  <a:pt x="0" y="244601"/>
                </a:lnTo>
                <a:lnTo>
                  <a:pt x="86740" y="244601"/>
                </a:lnTo>
                <a:lnTo>
                  <a:pt x="109037" y="214451"/>
                </a:lnTo>
                <a:lnTo>
                  <a:pt x="154106" y="154483"/>
                </a:lnTo>
                <a:lnTo>
                  <a:pt x="176402" y="124333"/>
                </a:lnTo>
                <a:lnTo>
                  <a:pt x="176402" y="244601"/>
                </a:lnTo>
                <a:lnTo>
                  <a:pt x="262763" y="244601"/>
                </a:lnTo>
                <a:lnTo>
                  <a:pt x="262763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39359" y="3376167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89" h="245110">
                <a:moveTo>
                  <a:pt x="262763" y="244601"/>
                </a:moveTo>
                <a:lnTo>
                  <a:pt x="241143" y="244601"/>
                </a:lnTo>
                <a:lnTo>
                  <a:pt x="219535" y="244601"/>
                </a:lnTo>
                <a:lnTo>
                  <a:pt x="197951" y="244601"/>
                </a:lnTo>
                <a:lnTo>
                  <a:pt x="176402" y="244601"/>
                </a:lnTo>
                <a:lnTo>
                  <a:pt x="176402" y="214558"/>
                </a:lnTo>
                <a:lnTo>
                  <a:pt x="176402" y="184467"/>
                </a:lnTo>
                <a:lnTo>
                  <a:pt x="176402" y="154376"/>
                </a:lnTo>
                <a:lnTo>
                  <a:pt x="176402" y="124333"/>
                </a:lnTo>
                <a:lnTo>
                  <a:pt x="154106" y="154483"/>
                </a:lnTo>
                <a:lnTo>
                  <a:pt x="131571" y="184467"/>
                </a:lnTo>
                <a:lnTo>
                  <a:pt x="109037" y="214451"/>
                </a:lnTo>
                <a:lnTo>
                  <a:pt x="86740" y="244601"/>
                </a:lnTo>
                <a:lnTo>
                  <a:pt x="65025" y="244601"/>
                </a:lnTo>
                <a:lnTo>
                  <a:pt x="43322" y="244601"/>
                </a:lnTo>
                <a:lnTo>
                  <a:pt x="21643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lnTo>
                  <a:pt x="21599" y="0"/>
                </a:lnTo>
                <a:lnTo>
                  <a:pt x="43164" y="0"/>
                </a:lnTo>
                <a:lnTo>
                  <a:pt x="64704" y="0"/>
                </a:lnTo>
                <a:lnTo>
                  <a:pt x="86232" y="0"/>
                </a:lnTo>
                <a:lnTo>
                  <a:pt x="86232" y="30499"/>
                </a:lnTo>
                <a:lnTo>
                  <a:pt x="86232" y="61023"/>
                </a:lnTo>
                <a:lnTo>
                  <a:pt x="86232" y="91547"/>
                </a:lnTo>
                <a:lnTo>
                  <a:pt x="86232" y="122047"/>
                </a:lnTo>
                <a:lnTo>
                  <a:pt x="108719" y="91422"/>
                </a:lnTo>
                <a:lnTo>
                  <a:pt x="131444" y="60975"/>
                </a:lnTo>
                <a:lnTo>
                  <a:pt x="154170" y="30553"/>
                </a:lnTo>
                <a:lnTo>
                  <a:pt x="176656" y="0"/>
                </a:lnTo>
                <a:lnTo>
                  <a:pt x="198183" y="0"/>
                </a:lnTo>
                <a:lnTo>
                  <a:pt x="219710" y="0"/>
                </a:lnTo>
                <a:lnTo>
                  <a:pt x="241236" y="0"/>
                </a:lnTo>
                <a:lnTo>
                  <a:pt x="262763" y="0"/>
                </a:lnTo>
                <a:lnTo>
                  <a:pt x="262763" y="48920"/>
                </a:lnTo>
                <a:lnTo>
                  <a:pt x="262763" y="97840"/>
                </a:lnTo>
                <a:lnTo>
                  <a:pt x="262763" y="146761"/>
                </a:lnTo>
                <a:lnTo>
                  <a:pt x="262763" y="195681"/>
                </a:lnTo>
                <a:lnTo>
                  <a:pt x="262763" y="244601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6908" y="3355213"/>
            <a:ext cx="1787016" cy="3803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523988" y="3621023"/>
            <a:ext cx="63500" cy="69850"/>
          </a:xfrm>
          <a:custGeom>
            <a:avLst/>
            <a:gdLst/>
            <a:ahLst/>
            <a:cxnLst/>
            <a:rect l="l" t="t" r="r" b="b"/>
            <a:pathLst>
              <a:path w="63500" h="69850">
                <a:moveTo>
                  <a:pt x="0" y="69850"/>
                </a:moveTo>
                <a:lnTo>
                  <a:pt x="63372" y="69850"/>
                </a:lnTo>
                <a:lnTo>
                  <a:pt x="63372" y="0"/>
                </a:lnTo>
                <a:lnTo>
                  <a:pt x="0" y="0"/>
                </a:lnTo>
                <a:lnTo>
                  <a:pt x="0" y="6985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300468" y="3552444"/>
            <a:ext cx="287020" cy="68580"/>
          </a:xfrm>
          <a:custGeom>
            <a:avLst/>
            <a:gdLst/>
            <a:ahLst/>
            <a:cxnLst/>
            <a:rect l="l" t="t" r="r" b="b"/>
            <a:pathLst>
              <a:path w="287020" h="68579">
                <a:moveTo>
                  <a:pt x="0" y="68579"/>
                </a:moveTo>
                <a:lnTo>
                  <a:pt x="286892" y="68579"/>
                </a:lnTo>
                <a:lnTo>
                  <a:pt x="286892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300468" y="3375914"/>
            <a:ext cx="91440" cy="176530"/>
          </a:xfrm>
          <a:custGeom>
            <a:avLst/>
            <a:gdLst/>
            <a:ahLst/>
            <a:cxnLst/>
            <a:rect l="l" t="t" r="r" b="b"/>
            <a:pathLst>
              <a:path w="91440" h="176529">
                <a:moveTo>
                  <a:pt x="0" y="176529"/>
                </a:moveTo>
                <a:lnTo>
                  <a:pt x="91312" y="176529"/>
                </a:lnTo>
                <a:lnTo>
                  <a:pt x="91312" y="0"/>
                </a:lnTo>
                <a:lnTo>
                  <a:pt x="0" y="0"/>
                </a:lnTo>
                <a:lnTo>
                  <a:pt x="0" y="17652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461250" y="3375914"/>
            <a:ext cx="91440" cy="176530"/>
          </a:xfrm>
          <a:custGeom>
            <a:avLst/>
            <a:gdLst/>
            <a:ahLst/>
            <a:cxnLst/>
            <a:rect l="l" t="t" r="r" b="b"/>
            <a:pathLst>
              <a:path w="91440" h="176529">
                <a:moveTo>
                  <a:pt x="0" y="176529"/>
                </a:moveTo>
                <a:lnTo>
                  <a:pt x="91185" y="176529"/>
                </a:lnTo>
                <a:lnTo>
                  <a:pt x="91185" y="0"/>
                </a:lnTo>
                <a:lnTo>
                  <a:pt x="0" y="0"/>
                </a:lnTo>
                <a:lnTo>
                  <a:pt x="0" y="176529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300468" y="3376167"/>
            <a:ext cx="287020" cy="314960"/>
          </a:xfrm>
          <a:custGeom>
            <a:avLst/>
            <a:gdLst/>
            <a:ahLst/>
            <a:cxnLst/>
            <a:rect l="l" t="t" r="r" b="b"/>
            <a:pathLst>
              <a:path w="287020" h="314960">
                <a:moveTo>
                  <a:pt x="286892" y="314451"/>
                </a:moveTo>
                <a:lnTo>
                  <a:pt x="271061" y="314451"/>
                </a:lnTo>
                <a:lnTo>
                  <a:pt x="255206" y="314451"/>
                </a:lnTo>
                <a:lnTo>
                  <a:pt x="239351" y="314451"/>
                </a:lnTo>
                <a:lnTo>
                  <a:pt x="223520" y="314451"/>
                </a:lnTo>
                <a:lnTo>
                  <a:pt x="223520" y="297001"/>
                </a:lnTo>
                <a:lnTo>
                  <a:pt x="223520" y="279527"/>
                </a:lnTo>
                <a:lnTo>
                  <a:pt x="223520" y="262052"/>
                </a:lnTo>
                <a:lnTo>
                  <a:pt x="223520" y="244601"/>
                </a:lnTo>
                <a:lnTo>
                  <a:pt x="167628" y="244601"/>
                </a:lnTo>
                <a:lnTo>
                  <a:pt x="111759" y="244601"/>
                </a:lnTo>
                <a:lnTo>
                  <a:pt x="55891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lnTo>
                  <a:pt x="22786" y="0"/>
                </a:lnTo>
                <a:lnTo>
                  <a:pt x="45608" y="0"/>
                </a:lnTo>
                <a:lnTo>
                  <a:pt x="68454" y="0"/>
                </a:lnTo>
                <a:lnTo>
                  <a:pt x="91312" y="0"/>
                </a:lnTo>
                <a:lnTo>
                  <a:pt x="91312" y="44007"/>
                </a:lnTo>
                <a:lnTo>
                  <a:pt x="91312" y="88026"/>
                </a:lnTo>
                <a:lnTo>
                  <a:pt x="91312" y="132070"/>
                </a:lnTo>
                <a:lnTo>
                  <a:pt x="91312" y="176149"/>
                </a:lnTo>
                <a:lnTo>
                  <a:pt x="108650" y="176149"/>
                </a:lnTo>
                <a:lnTo>
                  <a:pt x="125999" y="176149"/>
                </a:lnTo>
                <a:lnTo>
                  <a:pt x="143373" y="176149"/>
                </a:lnTo>
                <a:lnTo>
                  <a:pt x="160781" y="176149"/>
                </a:lnTo>
                <a:lnTo>
                  <a:pt x="160781" y="132070"/>
                </a:lnTo>
                <a:lnTo>
                  <a:pt x="160781" y="88026"/>
                </a:lnTo>
                <a:lnTo>
                  <a:pt x="160781" y="44007"/>
                </a:lnTo>
                <a:lnTo>
                  <a:pt x="160781" y="0"/>
                </a:lnTo>
                <a:lnTo>
                  <a:pt x="183566" y="0"/>
                </a:lnTo>
                <a:lnTo>
                  <a:pt x="206375" y="0"/>
                </a:lnTo>
                <a:lnTo>
                  <a:pt x="229183" y="0"/>
                </a:lnTo>
                <a:lnTo>
                  <a:pt x="251967" y="0"/>
                </a:lnTo>
                <a:lnTo>
                  <a:pt x="251967" y="44007"/>
                </a:lnTo>
                <a:lnTo>
                  <a:pt x="251967" y="88026"/>
                </a:lnTo>
                <a:lnTo>
                  <a:pt x="251967" y="132070"/>
                </a:lnTo>
                <a:lnTo>
                  <a:pt x="251967" y="176149"/>
                </a:lnTo>
                <a:lnTo>
                  <a:pt x="260711" y="176149"/>
                </a:lnTo>
                <a:lnTo>
                  <a:pt x="269430" y="176149"/>
                </a:lnTo>
                <a:lnTo>
                  <a:pt x="278149" y="176149"/>
                </a:lnTo>
                <a:lnTo>
                  <a:pt x="286892" y="176149"/>
                </a:lnTo>
                <a:lnTo>
                  <a:pt x="286892" y="210724"/>
                </a:lnTo>
                <a:lnTo>
                  <a:pt x="286892" y="245300"/>
                </a:lnTo>
                <a:lnTo>
                  <a:pt x="286892" y="279876"/>
                </a:lnTo>
                <a:lnTo>
                  <a:pt x="286892" y="314451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621651" y="3376167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90" h="245110">
                <a:moveTo>
                  <a:pt x="262763" y="0"/>
                </a:moveTo>
                <a:lnTo>
                  <a:pt x="176656" y="0"/>
                </a:lnTo>
                <a:lnTo>
                  <a:pt x="154172" y="30553"/>
                </a:lnTo>
                <a:lnTo>
                  <a:pt x="108773" y="91422"/>
                </a:lnTo>
                <a:lnTo>
                  <a:pt x="86359" y="122047"/>
                </a:lnTo>
                <a:lnTo>
                  <a:pt x="86359" y="0"/>
                </a:lnTo>
                <a:lnTo>
                  <a:pt x="0" y="0"/>
                </a:lnTo>
                <a:lnTo>
                  <a:pt x="0" y="244601"/>
                </a:lnTo>
                <a:lnTo>
                  <a:pt x="86741" y="244601"/>
                </a:lnTo>
                <a:lnTo>
                  <a:pt x="176402" y="124333"/>
                </a:lnTo>
                <a:lnTo>
                  <a:pt x="176402" y="244601"/>
                </a:lnTo>
                <a:lnTo>
                  <a:pt x="262763" y="244601"/>
                </a:lnTo>
                <a:lnTo>
                  <a:pt x="262763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21651" y="3376167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90" h="245110">
                <a:moveTo>
                  <a:pt x="262763" y="244601"/>
                </a:moveTo>
                <a:lnTo>
                  <a:pt x="241143" y="244601"/>
                </a:lnTo>
                <a:lnTo>
                  <a:pt x="219535" y="244601"/>
                </a:lnTo>
                <a:lnTo>
                  <a:pt x="197951" y="244601"/>
                </a:lnTo>
                <a:lnTo>
                  <a:pt x="176402" y="244601"/>
                </a:lnTo>
                <a:lnTo>
                  <a:pt x="176402" y="214558"/>
                </a:lnTo>
                <a:lnTo>
                  <a:pt x="176402" y="184467"/>
                </a:lnTo>
                <a:lnTo>
                  <a:pt x="176402" y="154376"/>
                </a:lnTo>
                <a:lnTo>
                  <a:pt x="176402" y="124333"/>
                </a:lnTo>
                <a:lnTo>
                  <a:pt x="154070" y="154483"/>
                </a:lnTo>
                <a:lnTo>
                  <a:pt x="131572" y="184467"/>
                </a:lnTo>
                <a:lnTo>
                  <a:pt x="109073" y="214451"/>
                </a:lnTo>
                <a:lnTo>
                  <a:pt x="86741" y="244601"/>
                </a:lnTo>
                <a:lnTo>
                  <a:pt x="65043" y="244601"/>
                </a:lnTo>
                <a:lnTo>
                  <a:pt x="43370" y="244601"/>
                </a:lnTo>
                <a:lnTo>
                  <a:pt x="21697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lnTo>
                  <a:pt x="21601" y="0"/>
                </a:lnTo>
                <a:lnTo>
                  <a:pt x="43179" y="0"/>
                </a:lnTo>
                <a:lnTo>
                  <a:pt x="64758" y="0"/>
                </a:lnTo>
                <a:lnTo>
                  <a:pt x="86359" y="0"/>
                </a:lnTo>
                <a:lnTo>
                  <a:pt x="86359" y="30499"/>
                </a:lnTo>
                <a:lnTo>
                  <a:pt x="86359" y="61023"/>
                </a:lnTo>
                <a:lnTo>
                  <a:pt x="86359" y="91547"/>
                </a:lnTo>
                <a:lnTo>
                  <a:pt x="86359" y="122047"/>
                </a:lnTo>
                <a:lnTo>
                  <a:pt x="108773" y="91422"/>
                </a:lnTo>
                <a:lnTo>
                  <a:pt x="131460" y="60975"/>
                </a:lnTo>
                <a:lnTo>
                  <a:pt x="154172" y="30553"/>
                </a:lnTo>
                <a:lnTo>
                  <a:pt x="176656" y="0"/>
                </a:lnTo>
                <a:lnTo>
                  <a:pt x="198183" y="0"/>
                </a:lnTo>
                <a:lnTo>
                  <a:pt x="219710" y="0"/>
                </a:lnTo>
                <a:lnTo>
                  <a:pt x="241236" y="0"/>
                </a:lnTo>
                <a:lnTo>
                  <a:pt x="262763" y="0"/>
                </a:lnTo>
                <a:lnTo>
                  <a:pt x="262763" y="48920"/>
                </a:lnTo>
                <a:lnTo>
                  <a:pt x="262763" y="97840"/>
                </a:lnTo>
                <a:lnTo>
                  <a:pt x="262763" y="146761"/>
                </a:lnTo>
                <a:lnTo>
                  <a:pt x="262763" y="195681"/>
                </a:lnTo>
                <a:lnTo>
                  <a:pt x="262763" y="244601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945755" y="3376167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90" h="245110">
                <a:moveTo>
                  <a:pt x="262636" y="0"/>
                </a:moveTo>
                <a:lnTo>
                  <a:pt x="176656" y="0"/>
                </a:lnTo>
                <a:lnTo>
                  <a:pt x="154189" y="30553"/>
                </a:lnTo>
                <a:lnTo>
                  <a:pt x="108827" y="91422"/>
                </a:lnTo>
                <a:lnTo>
                  <a:pt x="86360" y="122047"/>
                </a:lnTo>
                <a:lnTo>
                  <a:pt x="86360" y="0"/>
                </a:lnTo>
                <a:lnTo>
                  <a:pt x="0" y="0"/>
                </a:lnTo>
                <a:lnTo>
                  <a:pt x="0" y="244601"/>
                </a:lnTo>
                <a:lnTo>
                  <a:pt x="86741" y="244601"/>
                </a:lnTo>
                <a:lnTo>
                  <a:pt x="109037" y="214451"/>
                </a:lnTo>
                <a:lnTo>
                  <a:pt x="154106" y="154483"/>
                </a:lnTo>
                <a:lnTo>
                  <a:pt x="176402" y="124333"/>
                </a:lnTo>
                <a:lnTo>
                  <a:pt x="176402" y="244601"/>
                </a:lnTo>
                <a:lnTo>
                  <a:pt x="262636" y="244601"/>
                </a:lnTo>
                <a:lnTo>
                  <a:pt x="262636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945755" y="3376167"/>
            <a:ext cx="262890" cy="245110"/>
          </a:xfrm>
          <a:custGeom>
            <a:avLst/>
            <a:gdLst/>
            <a:ahLst/>
            <a:cxnLst/>
            <a:rect l="l" t="t" r="r" b="b"/>
            <a:pathLst>
              <a:path w="262890" h="245110">
                <a:moveTo>
                  <a:pt x="262636" y="244601"/>
                </a:moveTo>
                <a:lnTo>
                  <a:pt x="241107" y="244601"/>
                </a:lnTo>
                <a:lnTo>
                  <a:pt x="219567" y="244601"/>
                </a:lnTo>
                <a:lnTo>
                  <a:pt x="198002" y="244601"/>
                </a:lnTo>
                <a:lnTo>
                  <a:pt x="176402" y="244601"/>
                </a:lnTo>
                <a:lnTo>
                  <a:pt x="176402" y="214558"/>
                </a:lnTo>
                <a:lnTo>
                  <a:pt x="176402" y="184467"/>
                </a:lnTo>
                <a:lnTo>
                  <a:pt x="176402" y="154376"/>
                </a:lnTo>
                <a:lnTo>
                  <a:pt x="176402" y="124333"/>
                </a:lnTo>
                <a:lnTo>
                  <a:pt x="154106" y="154483"/>
                </a:lnTo>
                <a:lnTo>
                  <a:pt x="131572" y="184467"/>
                </a:lnTo>
                <a:lnTo>
                  <a:pt x="109037" y="214451"/>
                </a:lnTo>
                <a:lnTo>
                  <a:pt x="86741" y="244601"/>
                </a:lnTo>
                <a:lnTo>
                  <a:pt x="65097" y="244601"/>
                </a:lnTo>
                <a:lnTo>
                  <a:pt x="43418" y="244601"/>
                </a:lnTo>
                <a:lnTo>
                  <a:pt x="21715" y="244601"/>
                </a:lnTo>
                <a:lnTo>
                  <a:pt x="0" y="244601"/>
                </a:lnTo>
                <a:lnTo>
                  <a:pt x="0" y="195681"/>
                </a:lnTo>
                <a:lnTo>
                  <a:pt x="0" y="146761"/>
                </a:lnTo>
                <a:lnTo>
                  <a:pt x="0" y="97840"/>
                </a:lnTo>
                <a:lnTo>
                  <a:pt x="0" y="48920"/>
                </a:lnTo>
                <a:lnTo>
                  <a:pt x="0" y="0"/>
                </a:lnTo>
                <a:lnTo>
                  <a:pt x="21601" y="0"/>
                </a:lnTo>
                <a:lnTo>
                  <a:pt x="43179" y="0"/>
                </a:lnTo>
                <a:lnTo>
                  <a:pt x="64758" y="0"/>
                </a:lnTo>
                <a:lnTo>
                  <a:pt x="86360" y="0"/>
                </a:lnTo>
                <a:lnTo>
                  <a:pt x="86360" y="30499"/>
                </a:lnTo>
                <a:lnTo>
                  <a:pt x="86360" y="61023"/>
                </a:lnTo>
                <a:lnTo>
                  <a:pt x="86360" y="91547"/>
                </a:lnTo>
                <a:lnTo>
                  <a:pt x="86360" y="122047"/>
                </a:lnTo>
                <a:lnTo>
                  <a:pt x="108827" y="91422"/>
                </a:lnTo>
                <a:lnTo>
                  <a:pt x="131508" y="60975"/>
                </a:lnTo>
                <a:lnTo>
                  <a:pt x="154189" y="30553"/>
                </a:lnTo>
                <a:lnTo>
                  <a:pt x="176656" y="0"/>
                </a:lnTo>
                <a:lnTo>
                  <a:pt x="198163" y="0"/>
                </a:lnTo>
                <a:lnTo>
                  <a:pt x="219646" y="0"/>
                </a:lnTo>
                <a:lnTo>
                  <a:pt x="241129" y="0"/>
                </a:lnTo>
                <a:lnTo>
                  <a:pt x="262636" y="0"/>
                </a:lnTo>
                <a:lnTo>
                  <a:pt x="262636" y="48920"/>
                </a:lnTo>
                <a:lnTo>
                  <a:pt x="262636" y="97840"/>
                </a:lnTo>
                <a:lnTo>
                  <a:pt x="262636" y="146761"/>
                </a:lnTo>
                <a:lnTo>
                  <a:pt x="262636" y="195681"/>
                </a:lnTo>
                <a:lnTo>
                  <a:pt x="262636" y="244601"/>
                </a:lnTo>
                <a:close/>
              </a:path>
            </a:pathLst>
          </a:custGeom>
          <a:ln w="30734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34553" y="3267583"/>
            <a:ext cx="238506" cy="1549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1083360" y="5089397"/>
            <a:ext cx="3526790" cy="911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635" algn="ctr">
              <a:lnSpc>
                <a:spcPct val="121200"/>
              </a:lnSpc>
              <a:spcBef>
                <a:spcPts val="90"/>
              </a:spcBef>
            </a:pPr>
            <a:r>
              <a:rPr sz="1200" spc="-5" dirty="0">
                <a:latin typeface="Calibri"/>
                <a:cs typeface="Calibri"/>
              </a:rPr>
              <a:t>Архивный отдел администрации Минераловодского  городского округа представляет виртуальную выстав-  ку посвященную празднованию </a:t>
            </a:r>
            <a:r>
              <a:rPr sz="1200" dirty="0">
                <a:latin typeface="Calibri"/>
                <a:cs typeface="Calibri"/>
              </a:rPr>
              <a:t>75-й </a:t>
            </a:r>
            <a:r>
              <a:rPr sz="1200" spc="-5" dirty="0">
                <a:latin typeface="Calibri"/>
                <a:cs typeface="Calibri"/>
              </a:rPr>
              <a:t>годовщины </a:t>
            </a:r>
            <a:r>
              <a:rPr sz="1200" dirty="0">
                <a:latin typeface="Calibri"/>
                <a:cs typeface="Calibri"/>
              </a:rPr>
              <a:t>По-  </a:t>
            </a:r>
            <a:r>
              <a:rPr sz="1200" spc="-5" dirty="0">
                <a:latin typeface="Calibri"/>
                <a:cs typeface="Calibri"/>
              </a:rPr>
              <a:t>беды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Великой Отечественной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войне.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7" name="Военные песни - Землянка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82932" y="29400"/>
            <a:ext cx="388557" cy="388557"/>
          </a:xfrm>
          <a:prstGeom prst="rect">
            <a:avLst/>
          </a:prstGeom>
        </p:spPr>
      </p:pic>
    </p:spTree>
  </p:cSld>
  <p:clrMapOvr>
    <a:masterClrMapping/>
  </p:clrMapOvr>
  <p:transition advTm="10826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1151" y="5977890"/>
            <a:ext cx="6202045" cy="44386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000125" marR="5080" indent="-988060">
              <a:lnSpc>
                <a:spcPts val="1610"/>
              </a:lnSpc>
              <a:spcBef>
                <a:spcPts val="215"/>
              </a:spcBef>
            </a:pPr>
            <a:r>
              <a:rPr sz="1400" spc="-35" dirty="0">
                <a:latin typeface="Times New Roman"/>
                <a:cs typeface="Times New Roman"/>
              </a:rPr>
              <a:t>Улицы </a:t>
            </a:r>
            <a:r>
              <a:rPr sz="1400" spc="-20" dirty="0">
                <a:latin typeface="Times New Roman"/>
                <a:cs typeface="Times New Roman"/>
              </a:rPr>
              <a:t>города </a:t>
            </a:r>
            <a:r>
              <a:rPr sz="1400" spc="-5" dirty="0">
                <a:latin typeface="Times New Roman"/>
                <a:cs typeface="Times New Roman"/>
              </a:rPr>
              <a:t>Минеральные </a:t>
            </a:r>
            <a:r>
              <a:rPr sz="1400" spc="-15" dirty="0">
                <a:latin typeface="Times New Roman"/>
                <a:cs typeface="Times New Roman"/>
              </a:rPr>
              <a:t>Воды </a:t>
            </a:r>
            <a:r>
              <a:rPr sz="1400" dirty="0">
                <a:latin typeface="Times New Roman"/>
                <a:cs typeface="Times New Roman"/>
              </a:rPr>
              <a:t>в </a:t>
            </a:r>
            <a:r>
              <a:rPr sz="1400" spc="-5" dirty="0">
                <a:latin typeface="Times New Roman"/>
                <a:cs typeface="Times New Roman"/>
              </a:rPr>
              <a:t>первый </a:t>
            </a:r>
            <a:r>
              <a:rPr sz="1400" dirty="0">
                <a:latin typeface="Times New Roman"/>
                <a:cs typeface="Times New Roman"/>
              </a:rPr>
              <a:t>день </a:t>
            </a:r>
            <a:r>
              <a:rPr sz="1400" spc="-5" dirty="0">
                <a:latin typeface="Times New Roman"/>
                <a:cs typeface="Times New Roman"/>
              </a:rPr>
              <a:t>освобождения январь 1943 </a:t>
            </a:r>
            <a:r>
              <a:rPr sz="1400" spc="-25" dirty="0">
                <a:latin typeface="Times New Roman"/>
                <a:cs typeface="Times New Roman"/>
              </a:rPr>
              <a:t>года  </a:t>
            </a:r>
            <a:r>
              <a:rPr sz="1400" spc="-15" dirty="0">
                <a:latin typeface="Times New Roman"/>
                <a:cs typeface="Times New Roman"/>
              </a:rPr>
              <a:t>Государственный </a:t>
            </a:r>
            <a:r>
              <a:rPr sz="1400" spc="-5" dirty="0">
                <a:latin typeface="Times New Roman"/>
                <a:cs typeface="Times New Roman"/>
              </a:rPr>
              <a:t>архив </a:t>
            </a:r>
            <a:r>
              <a:rPr sz="1400" spc="-15" dirty="0">
                <a:latin typeface="Times New Roman"/>
                <a:cs typeface="Times New Roman"/>
              </a:rPr>
              <a:t>Ставропольского </a:t>
            </a:r>
            <a:r>
              <a:rPr sz="1400" spc="-5" dirty="0">
                <a:latin typeface="Times New Roman"/>
                <a:cs typeface="Times New Roman"/>
              </a:rPr>
              <a:t>края Ф.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0-766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2672" y="691515"/>
            <a:ext cx="8812149" cy="5157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Tm="10499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9248" y="719989"/>
            <a:ext cx="8898255" cy="6070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12799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Насильственная </a:t>
            </a:r>
            <a:r>
              <a:rPr sz="1600" spc="-10" dirty="0">
                <a:latin typeface="Georgia"/>
                <a:cs typeface="Georgia"/>
              </a:rPr>
              <a:t>регистрация евреев, </a:t>
            </a:r>
            <a:r>
              <a:rPr sz="1600" spc="-5" dirty="0">
                <a:latin typeface="Georgia"/>
                <a:cs typeface="Georgia"/>
              </a:rPr>
              <a:t>обязательное ношение ими желтой </a:t>
            </a:r>
            <a:r>
              <a:rPr sz="1600" dirty="0">
                <a:latin typeface="Georgia"/>
                <a:cs typeface="Georgia"/>
              </a:rPr>
              <a:t>звезды—такие  </a:t>
            </a:r>
            <a:r>
              <a:rPr sz="1600" spc="-5" dirty="0">
                <a:latin typeface="Georgia"/>
                <a:cs typeface="Georgia"/>
              </a:rPr>
              <a:t>унизительные условия поставили перед ними немцы в первые дни оккупации Минеральных  Вод.</a:t>
            </a:r>
            <a:endParaRPr sz="1600">
              <a:latin typeface="Georgia"/>
              <a:cs typeface="Georgia"/>
            </a:endParaRPr>
          </a:p>
          <a:p>
            <a:pPr marL="12700" marR="10795" indent="387985" algn="just">
              <a:lnSpc>
                <a:spcPct val="112500"/>
              </a:lnSpc>
            </a:pPr>
            <a:r>
              <a:rPr sz="1600" spc="-5" dirty="0">
                <a:latin typeface="Georgia"/>
                <a:cs typeface="Georgia"/>
              </a:rPr>
              <a:t>В </a:t>
            </a:r>
            <a:r>
              <a:rPr sz="1600" spc="-10" dirty="0">
                <a:latin typeface="Georgia"/>
                <a:cs typeface="Georgia"/>
              </a:rPr>
              <a:t>своих </a:t>
            </a:r>
            <a:r>
              <a:rPr sz="1600" spc="-5" dirty="0">
                <a:latin typeface="Georgia"/>
                <a:cs typeface="Georgia"/>
              </a:rPr>
              <a:t>провокационных приказах фашисты сообщали, </a:t>
            </a:r>
            <a:r>
              <a:rPr sz="1600" spc="-10" dirty="0">
                <a:latin typeface="Georgia"/>
                <a:cs typeface="Georgia"/>
              </a:rPr>
              <a:t>что </a:t>
            </a:r>
            <a:r>
              <a:rPr sz="1600" spc="-5" dirty="0">
                <a:latin typeface="Georgia"/>
                <a:cs typeface="Georgia"/>
              </a:rPr>
              <a:t>евреи собираются </a:t>
            </a:r>
            <a:r>
              <a:rPr sz="1600" spc="-10" dirty="0">
                <a:latin typeface="Georgia"/>
                <a:cs typeface="Georgia"/>
              </a:rPr>
              <a:t>для </a:t>
            </a:r>
            <a:r>
              <a:rPr sz="1600" spc="-5" dirty="0">
                <a:latin typeface="Georgia"/>
                <a:cs typeface="Georgia"/>
              </a:rPr>
              <a:t>от-  правки в малозаселенные области Украины. На самом </a:t>
            </a:r>
            <a:r>
              <a:rPr sz="1600" spc="-10" dirty="0">
                <a:latin typeface="Georgia"/>
                <a:cs typeface="Georgia"/>
              </a:rPr>
              <a:t>деле выполнялся </a:t>
            </a:r>
            <a:r>
              <a:rPr sz="1600" spc="-5" dirty="0">
                <a:latin typeface="Georgia"/>
                <a:cs typeface="Georgia"/>
              </a:rPr>
              <a:t>разработанный  план</a:t>
            </a:r>
            <a:r>
              <a:rPr sz="1600" spc="24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по</a:t>
            </a:r>
            <a:r>
              <a:rPr sz="1600" spc="24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их</a:t>
            </a:r>
            <a:r>
              <a:rPr sz="1600" spc="24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уничтожению.</a:t>
            </a:r>
            <a:r>
              <a:rPr sz="1600" spc="26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Первого</a:t>
            </a:r>
            <a:r>
              <a:rPr sz="1600" spc="24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сентября</a:t>
            </a:r>
            <a:r>
              <a:rPr sz="1600" spc="25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на</a:t>
            </a:r>
            <a:r>
              <a:rPr sz="1600" spc="24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вокзал</a:t>
            </a:r>
            <a:r>
              <a:rPr sz="1600" spc="24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станции</a:t>
            </a:r>
            <a:r>
              <a:rPr sz="1600" spc="25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Минеральные</a:t>
            </a:r>
            <a:r>
              <a:rPr sz="1600" spc="25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Воды</a:t>
            </a:r>
            <a:r>
              <a:rPr sz="1600" spc="245" dirty="0">
                <a:latin typeface="Georgia"/>
                <a:cs typeface="Georgia"/>
              </a:rPr>
              <a:t> </a:t>
            </a:r>
            <a:r>
              <a:rPr sz="1600" dirty="0">
                <a:latin typeface="Georgia"/>
                <a:cs typeface="Georgia"/>
              </a:rPr>
              <a:t>были</a:t>
            </a:r>
            <a:endParaRPr sz="1600">
              <a:latin typeface="Georgia"/>
              <a:cs typeface="Georgia"/>
            </a:endParaRPr>
          </a:p>
          <a:p>
            <a:pPr marL="12700" marR="12700" algn="just">
              <a:lnSpc>
                <a:spcPct val="112700"/>
              </a:lnSpc>
              <a:spcBef>
                <a:spcPts val="10"/>
              </a:spcBef>
            </a:pPr>
            <a:r>
              <a:rPr sz="1600" spc="-5" dirty="0">
                <a:latin typeface="Georgia"/>
                <a:cs typeface="Georgia"/>
              </a:rPr>
              <a:t>поданы четыре железнодорожные платформы, на них погрузили около пятисот человек:  женщин, стариков, </a:t>
            </a:r>
            <a:r>
              <a:rPr sz="1600" spc="-10" dirty="0">
                <a:latin typeface="Georgia"/>
                <a:cs typeface="Georgia"/>
              </a:rPr>
              <a:t>детей. </a:t>
            </a:r>
            <a:r>
              <a:rPr sz="1600" spc="-5" dirty="0">
                <a:latin typeface="Georgia"/>
                <a:cs typeface="Georgia"/>
              </a:rPr>
              <a:t>Не поместившихся на платформы разместили в автомашинах.  Страшный поезд, сопровождаемый конвоем, остановился у стекольного завода. Людям </a:t>
            </a:r>
            <a:r>
              <a:rPr sz="1600" spc="-10" dirty="0">
                <a:latin typeface="Georgia"/>
                <a:cs typeface="Georgia"/>
              </a:rPr>
              <a:t>бы-  </a:t>
            </a:r>
            <a:r>
              <a:rPr sz="1600" spc="-5" dirty="0">
                <a:latin typeface="Georgia"/>
                <a:cs typeface="Georgia"/>
              </a:rPr>
              <a:t>ло приказано сойти с платформы, оставить </a:t>
            </a:r>
            <a:r>
              <a:rPr sz="1600" dirty="0">
                <a:latin typeface="Georgia"/>
                <a:cs typeface="Georgia"/>
              </a:rPr>
              <a:t>вещи </a:t>
            </a:r>
            <a:r>
              <a:rPr sz="1600" spc="-5" dirty="0">
                <a:latin typeface="Georgia"/>
                <a:cs typeface="Georgia"/>
              </a:rPr>
              <a:t>и раздеться. Охранники погнали людей к  противотанковому рву. Началась паника. Люди поняли, </a:t>
            </a:r>
            <a:r>
              <a:rPr sz="1600" spc="-10" dirty="0">
                <a:latin typeface="Georgia"/>
                <a:cs typeface="Georgia"/>
              </a:rPr>
              <a:t>что </a:t>
            </a:r>
            <a:r>
              <a:rPr sz="1600" dirty="0">
                <a:latin typeface="Georgia"/>
                <a:cs typeface="Georgia"/>
              </a:rPr>
              <a:t>их </a:t>
            </a:r>
            <a:r>
              <a:rPr sz="1600" spc="-5" dirty="0">
                <a:latin typeface="Georgia"/>
                <a:cs typeface="Georgia"/>
              </a:rPr>
              <a:t>гонят на казнь, стали </a:t>
            </a:r>
            <a:r>
              <a:rPr sz="1600" spc="-10" dirty="0">
                <a:latin typeface="Georgia"/>
                <a:cs typeface="Georgia"/>
              </a:rPr>
              <a:t>метать-  </a:t>
            </a:r>
            <a:r>
              <a:rPr sz="1600" spc="-5" dirty="0">
                <a:latin typeface="Georgia"/>
                <a:cs typeface="Georgia"/>
              </a:rPr>
              <a:t>ся по полю, </a:t>
            </a:r>
            <a:r>
              <a:rPr sz="1600" dirty="0">
                <a:latin typeface="Georgia"/>
                <a:cs typeface="Georgia"/>
              </a:rPr>
              <a:t>пытаясь </a:t>
            </a:r>
            <a:r>
              <a:rPr sz="1600" spc="-5" dirty="0">
                <a:latin typeface="Georgia"/>
                <a:cs typeface="Georgia"/>
              </a:rPr>
              <a:t>спастись, но их </a:t>
            </a:r>
            <a:r>
              <a:rPr sz="1600" dirty="0">
                <a:latin typeface="Georgia"/>
                <a:cs typeface="Georgia"/>
              </a:rPr>
              <a:t>безжалостно </a:t>
            </a:r>
            <a:r>
              <a:rPr sz="1600" spc="-5" dirty="0">
                <a:latin typeface="Georgia"/>
                <a:cs typeface="Georgia"/>
              </a:rPr>
              <a:t>расстреливали. Ежедневно, </a:t>
            </a:r>
            <a:r>
              <a:rPr sz="1600" spc="-10" dirty="0">
                <a:latin typeface="Georgia"/>
                <a:cs typeface="Georgia"/>
              </a:rPr>
              <a:t>вплоть до </a:t>
            </a:r>
            <a:r>
              <a:rPr sz="1600" spc="-5" dirty="0">
                <a:latin typeface="Georgia"/>
                <a:cs typeface="Georgia"/>
              </a:rPr>
              <a:t>9  сентября продолжалось подобное зверство над </a:t>
            </a:r>
            <a:r>
              <a:rPr sz="1600" spc="-10" dirty="0">
                <a:latin typeface="Georgia"/>
                <a:cs typeface="Georgia"/>
              </a:rPr>
              <a:t>людьми, </a:t>
            </a:r>
            <a:r>
              <a:rPr sz="1600" spc="-5" dirty="0">
                <a:latin typeface="Georgia"/>
                <a:cs typeface="Georgia"/>
              </a:rPr>
              <a:t>подвозимыми из других городов  Кавказских Минеральных Вод. Наполненный телами противотанковый </a:t>
            </a:r>
            <a:r>
              <a:rPr sz="1600" spc="-10" dirty="0">
                <a:latin typeface="Georgia"/>
                <a:cs typeface="Georgia"/>
              </a:rPr>
              <a:t>ров </a:t>
            </a:r>
            <a:r>
              <a:rPr sz="1600" spc="-5" dirty="0">
                <a:latin typeface="Georgia"/>
                <a:cs typeface="Georgia"/>
              </a:rPr>
              <a:t>был засыпан  землей.</a:t>
            </a:r>
            <a:endParaRPr sz="1600">
              <a:latin typeface="Georgia"/>
              <a:cs typeface="Georgia"/>
            </a:endParaRPr>
          </a:p>
          <a:p>
            <a:pPr marL="12700" indent="387985" algn="just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Georgia"/>
                <a:cs typeface="Georgia"/>
              </a:rPr>
              <a:t>В июле 1943 года члены государственной комиссии по расследованию</a:t>
            </a:r>
            <a:r>
              <a:rPr sz="1600" spc="18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преступлений</a:t>
            </a:r>
            <a:endParaRPr sz="1600">
              <a:latin typeface="Georgia"/>
              <a:cs typeface="Georgia"/>
            </a:endParaRPr>
          </a:p>
          <a:p>
            <a:pPr marL="12700" marR="9525" algn="just">
              <a:lnSpc>
                <a:spcPct val="112599"/>
              </a:lnSpc>
              <a:spcBef>
                <a:spcPts val="10"/>
              </a:spcBef>
            </a:pPr>
            <a:r>
              <a:rPr sz="1600" spc="-5" dirty="0">
                <a:latin typeface="Georgia"/>
                <a:cs typeface="Georgia"/>
              </a:rPr>
              <a:t>раскопали противотанковый ров у стекольного завода. Эксперты установили, </a:t>
            </a:r>
            <a:r>
              <a:rPr sz="1600" spc="-10" dirty="0">
                <a:latin typeface="Georgia"/>
                <a:cs typeface="Georgia"/>
              </a:rPr>
              <a:t>что людей  </a:t>
            </a:r>
            <a:r>
              <a:rPr sz="1600" spc="-5" dirty="0">
                <a:latin typeface="Georgia"/>
                <a:cs typeface="Georgia"/>
              </a:rPr>
              <a:t>уничтожали огнестрельным, </a:t>
            </a:r>
            <a:r>
              <a:rPr sz="1600" spc="-10" dirty="0">
                <a:latin typeface="Georgia"/>
                <a:cs typeface="Georgia"/>
              </a:rPr>
              <a:t>холодным </a:t>
            </a:r>
            <a:r>
              <a:rPr sz="1600" spc="-5" dirty="0">
                <a:latin typeface="Georgia"/>
                <a:cs typeface="Georgia"/>
              </a:rPr>
              <a:t>оружием и </a:t>
            </a:r>
            <a:r>
              <a:rPr sz="1600" dirty="0">
                <a:latin typeface="Georgia"/>
                <a:cs typeface="Georgia"/>
              </a:rPr>
              <a:t>газовой </a:t>
            </a:r>
            <a:r>
              <a:rPr sz="1600" spc="-5" dirty="0">
                <a:latin typeface="Georgia"/>
                <a:cs typeface="Georgia"/>
              </a:rPr>
              <a:t>«душегубкой». Определено, </a:t>
            </a:r>
            <a:r>
              <a:rPr sz="1600" spc="-10" dirty="0">
                <a:latin typeface="Georgia"/>
                <a:cs typeface="Georgia"/>
              </a:rPr>
              <a:t>что  </a:t>
            </a:r>
            <a:r>
              <a:rPr sz="1600" spc="-5" dirty="0">
                <a:latin typeface="Georgia"/>
                <a:cs typeface="Georgia"/>
              </a:rPr>
              <a:t>отдельные жертвы </a:t>
            </a:r>
            <a:r>
              <a:rPr sz="1600" dirty="0">
                <a:latin typeface="Georgia"/>
                <a:cs typeface="Georgia"/>
              </a:rPr>
              <a:t>были </a:t>
            </a:r>
            <a:r>
              <a:rPr sz="1600" spc="-5" dirty="0">
                <a:latin typeface="Georgia"/>
                <a:cs typeface="Georgia"/>
              </a:rPr>
              <a:t>сброшены в </a:t>
            </a:r>
            <a:r>
              <a:rPr sz="1600" spc="-10" dirty="0">
                <a:latin typeface="Georgia"/>
                <a:cs typeface="Georgia"/>
              </a:rPr>
              <a:t>ров </a:t>
            </a:r>
            <a:r>
              <a:rPr sz="1600" spc="-5" dirty="0">
                <a:latin typeface="Georgia"/>
                <a:cs typeface="Georgia"/>
              </a:rPr>
              <a:t>еще живыми. Зверства нацистов продолжались</a:t>
            </a:r>
            <a:r>
              <a:rPr sz="1600" spc="3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на</a:t>
            </a:r>
            <a:endParaRPr sz="1600">
              <a:latin typeface="Georgia"/>
              <a:cs typeface="Georgia"/>
            </a:endParaRPr>
          </a:p>
          <a:p>
            <a:pPr marL="2752725" algn="just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Georgia"/>
                <a:cs typeface="Georgia"/>
              </a:rPr>
              <a:t>протяжении 5-ти месяцев оккупации. </a:t>
            </a:r>
            <a:r>
              <a:rPr sz="1600" spc="-10" dirty="0">
                <a:latin typeface="Georgia"/>
                <a:cs typeface="Georgia"/>
              </a:rPr>
              <a:t>После </a:t>
            </a:r>
            <a:r>
              <a:rPr sz="1600" spc="-5" dirty="0">
                <a:latin typeface="Georgia"/>
                <a:cs typeface="Georgia"/>
              </a:rPr>
              <a:t>пыток и</a:t>
            </a:r>
            <a:r>
              <a:rPr sz="1600" spc="6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издева-</a:t>
            </a:r>
            <a:endParaRPr sz="1600">
              <a:latin typeface="Georgia"/>
              <a:cs typeface="Georgia"/>
            </a:endParaRPr>
          </a:p>
          <a:p>
            <a:pPr marL="2752725" marR="185420" algn="just">
              <a:lnSpc>
                <a:spcPct val="112500"/>
              </a:lnSpc>
              <a:spcBef>
                <a:spcPts val="10"/>
              </a:spcBef>
            </a:pPr>
            <a:r>
              <a:rPr sz="1600" spc="-5" dirty="0">
                <a:latin typeface="Georgia"/>
                <a:cs typeface="Georgia"/>
              </a:rPr>
              <a:t>тельств расстреливались комсомольцы, партийные работники  и просто «подозрительные»</a:t>
            </a:r>
            <a:r>
              <a:rPr sz="1600" spc="10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люди.</a:t>
            </a:r>
            <a:endParaRPr sz="1600">
              <a:latin typeface="Georgia"/>
              <a:cs typeface="Georgia"/>
            </a:endParaRPr>
          </a:p>
        </p:txBody>
      </p:sp>
    </p:spTree>
  </p:cSld>
  <p:clrMapOvr>
    <a:masterClrMapping/>
  </p:clrMapOvr>
  <p:transition advTm="15943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8684" y="820572"/>
            <a:ext cx="4061460" cy="47523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365"/>
              </a:spcBef>
            </a:pPr>
            <a:r>
              <a:rPr sz="1600" spc="-15" dirty="0">
                <a:latin typeface="Times New Roman"/>
                <a:cs typeface="Times New Roman"/>
              </a:rPr>
              <a:t>Акт</a:t>
            </a:r>
            <a:endParaRPr sz="1600">
              <a:latin typeface="Times New Roman"/>
              <a:cs typeface="Times New Roman"/>
            </a:endParaRPr>
          </a:p>
          <a:p>
            <a:pPr marL="73025" marR="82550" algn="ctr">
              <a:lnSpc>
                <a:spcPts val="22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комиссии </a:t>
            </a:r>
            <a:r>
              <a:rPr sz="1600" spc="-5" dirty="0">
                <a:latin typeface="Times New Roman"/>
                <a:cs typeface="Times New Roman"/>
              </a:rPr>
              <a:t>по </a:t>
            </a:r>
            <a:r>
              <a:rPr sz="1600" spc="-10" dirty="0">
                <a:latin typeface="Times New Roman"/>
                <a:cs typeface="Times New Roman"/>
              </a:rPr>
              <a:t>расследованию </a:t>
            </a:r>
            <a:r>
              <a:rPr sz="1600" spc="-5" dirty="0">
                <a:latin typeface="Times New Roman"/>
                <a:cs typeface="Times New Roman"/>
              </a:rPr>
              <a:t>и установлению  </a:t>
            </a:r>
            <a:r>
              <a:rPr sz="1600" spc="-10" dirty="0">
                <a:latin typeface="Times New Roman"/>
                <a:cs typeface="Times New Roman"/>
              </a:rPr>
              <a:t>злодеяний, </a:t>
            </a:r>
            <a:r>
              <a:rPr sz="1600" spc="-5" dirty="0">
                <a:latin typeface="Times New Roman"/>
                <a:cs typeface="Times New Roman"/>
              </a:rPr>
              <a:t>совершенных оккупантами в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95" dirty="0">
                <a:latin typeface="Times New Roman"/>
                <a:cs typeface="Times New Roman"/>
              </a:rPr>
              <a:t>г.</a:t>
            </a:r>
            <a:endParaRPr sz="1600">
              <a:latin typeface="Times New Roman"/>
              <a:cs typeface="Times New Roman"/>
            </a:endParaRPr>
          </a:p>
          <a:p>
            <a:pPr marL="9525" algn="ctr">
              <a:lnSpc>
                <a:spcPct val="100000"/>
              </a:lnSpc>
              <a:spcBef>
                <a:spcPts val="140"/>
              </a:spcBef>
            </a:pPr>
            <a:r>
              <a:rPr sz="1600" spc="-5" dirty="0">
                <a:latin typeface="Times New Roman"/>
                <a:cs typeface="Times New Roman"/>
              </a:rPr>
              <a:t>Минеральные</a:t>
            </a:r>
            <a:r>
              <a:rPr sz="1600" spc="-15" dirty="0">
                <a:latin typeface="Times New Roman"/>
                <a:cs typeface="Times New Roman"/>
              </a:rPr>
              <a:t> Воды</a:t>
            </a:r>
            <a:endParaRPr sz="160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  <a:spcBef>
                <a:spcPts val="280"/>
              </a:spcBef>
            </a:pPr>
            <a:r>
              <a:rPr sz="1600" spc="-15" dirty="0">
                <a:latin typeface="Times New Roman"/>
                <a:cs typeface="Times New Roman"/>
              </a:rPr>
              <a:t>от </a:t>
            </a:r>
            <a:r>
              <a:rPr sz="1600" spc="-5" dirty="0">
                <a:latin typeface="Times New Roman"/>
                <a:cs typeface="Times New Roman"/>
              </a:rPr>
              <a:t>10 </a:t>
            </a:r>
            <a:r>
              <a:rPr sz="1600" spc="-15" dirty="0">
                <a:latin typeface="Times New Roman"/>
                <a:cs typeface="Times New Roman"/>
              </a:rPr>
              <a:t>июля </a:t>
            </a:r>
            <a:r>
              <a:rPr sz="1600" spc="-5" dirty="0">
                <a:latin typeface="Times New Roman"/>
                <a:cs typeface="Times New Roman"/>
              </a:rPr>
              <a:t>1943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года.</a:t>
            </a:r>
            <a:endParaRPr sz="160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  <a:spcBef>
                <a:spcPts val="265"/>
              </a:spcBef>
            </a:pPr>
            <a:r>
              <a:rPr sz="1600" spc="-10" dirty="0">
                <a:latin typeface="Times New Roman"/>
                <a:cs typeface="Times New Roman"/>
              </a:rPr>
              <a:t>«В </a:t>
            </a:r>
            <a:r>
              <a:rPr sz="1600" spc="-15" dirty="0">
                <a:latin typeface="Times New Roman"/>
                <a:cs typeface="Times New Roman"/>
              </a:rPr>
              <a:t>противотанковом </a:t>
            </a:r>
            <a:r>
              <a:rPr sz="1600" spc="-55" dirty="0">
                <a:latin typeface="Times New Roman"/>
                <a:cs typeface="Times New Roman"/>
              </a:rPr>
              <a:t>рву, </a:t>
            </a:r>
            <a:r>
              <a:rPr sz="1600" spc="-10" dirty="0">
                <a:latin typeface="Times New Roman"/>
                <a:cs typeface="Times New Roman"/>
              </a:rPr>
              <a:t>расположенном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2,5</a:t>
            </a:r>
            <a:endParaRPr sz="1600">
              <a:latin typeface="Times New Roman"/>
              <a:cs typeface="Times New Roman"/>
            </a:endParaRPr>
          </a:p>
          <a:p>
            <a:pPr marL="59690" marR="43180" indent="27305" algn="just">
              <a:lnSpc>
                <a:spcPct val="114100"/>
              </a:lnSpc>
              <a:spcBef>
                <a:spcPts val="5"/>
              </a:spcBef>
            </a:pPr>
            <a:r>
              <a:rPr sz="1600" spc="-5" dirty="0">
                <a:latin typeface="Times New Roman"/>
                <a:cs typeface="Times New Roman"/>
              </a:rPr>
              <a:t>километрах к западу </a:t>
            </a:r>
            <a:r>
              <a:rPr sz="1600" spc="-15" dirty="0">
                <a:latin typeface="Times New Roman"/>
                <a:cs typeface="Times New Roman"/>
              </a:rPr>
              <a:t>от </a:t>
            </a:r>
            <a:r>
              <a:rPr sz="1600" spc="-45" dirty="0">
                <a:latin typeface="Times New Roman"/>
                <a:cs typeface="Times New Roman"/>
              </a:rPr>
              <a:t>ст. </a:t>
            </a:r>
            <a:r>
              <a:rPr sz="1600" spc="-5" dirty="0">
                <a:latin typeface="Times New Roman"/>
                <a:cs typeface="Times New Roman"/>
              </a:rPr>
              <a:t>Минеральные </a:t>
            </a:r>
            <a:r>
              <a:rPr sz="1600" spc="-20" dirty="0">
                <a:latin typeface="Times New Roman"/>
                <a:cs typeface="Times New Roman"/>
              </a:rPr>
              <a:t>Во-  </a:t>
            </a:r>
            <a:r>
              <a:rPr sz="1600" spc="-5" dirty="0">
                <a:latin typeface="Times New Roman"/>
                <a:cs typeface="Times New Roman"/>
              </a:rPr>
              <a:t>ды, </a:t>
            </a:r>
            <a:r>
              <a:rPr sz="1600" spc="-10" dirty="0">
                <a:latin typeface="Times New Roman"/>
                <a:cs typeface="Times New Roman"/>
              </a:rPr>
              <a:t>против </a:t>
            </a:r>
            <a:r>
              <a:rPr sz="1600" spc="-15" dirty="0">
                <a:latin typeface="Times New Roman"/>
                <a:cs typeface="Times New Roman"/>
              </a:rPr>
              <a:t>Стекольного завода </a:t>
            </a:r>
            <a:r>
              <a:rPr sz="1600" spc="-5" dirty="0">
                <a:latin typeface="Times New Roman"/>
                <a:cs typeface="Times New Roman"/>
              </a:rPr>
              <a:t>… были про-  </a:t>
            </a:r>
            <a:r>
              <a:rPr sz="1600" spc="-10" dirty="0">
                <a:latin typeface="Times New Roman"/>
                <a:cs typeface="Times New Roman"/>
              </a:rPr>
              <a:t>изведены </a:t>
            </a:r>
            <a:r>
              <a:rPr sz="1600" spc="-15" dirty="0">
                <a:latin typeface="Times New Roman"/>
                <a:cs typeface="Times New Roman"/>
              </a:rPr>
              <a:t>раскопки </a:t>
            </a:r>
            <a:r>
              <a:rPr sz="1600" spc="-5" dirty="0">
                <a:latin typeface="Times New Roman"/>
                <a:cs typeface="Times New Roman"/>
              </a:rPr>
              <a:t>на </a:t>
            </a:r>
            <a:r>
              <a:rPr sz="1600" spc="-10" dirty="0">
                <a:latin typeface="Times New Roman"/>
                <a:cs typeface="Times New Roman"/>
              </a:rPr>
              <a:t>протяжении </a:t>
            </a:r>
            <a:r>
              <a:rPr sz="1600" spc="-5" dirty="0">
                <a:latin typeface="Times New Roman"/>
                <a:cs typeface="Times New Roman"/>
              </a:rPr>
              <a:t>551 </a:t>
            </a:r>
            <a:r>
              <a:rPr sz="1600" dirty="0">
                <a:latin typeface="Times New Roman"/>
                <a:cs typeface="Times New Roman"/>
              </a:rPr>
              <a:t>метра.</a:t>
            </a:r>
            <a:endParaRPr sz="1600">
              <a:latin typeface="Times New Roman"/>
              <a:cs typeface="Times New Roman"/>
            </a:endParaRPr>
          </a:p>
          <a:p>
            <a:pPr marL="10160" algn="ctr">
              <a:lnSpc>
                <a:spcPct val="100000"/>
              </a:lnSpc>
              <a:spcBef>
                <a:spcPts val="265"/>
              </a:spcBef>
            </a:pPr>
            <a:r>
              <a:rPr sz="1600" spc="-5" dirty="0">
                <a:latin typeface="Times New Roman"/>
                <a:cs typeface="Times New Roman"/>
              </a:rPr>
              <a:t>…</a:t>
            </a:r>
            <a:endParaRPr sz="1600">
              <a:latin typeface="Times New Roman"/>
              <a:cs typeface="Times New Roman"/>
            </a:endParaRPr>
          </a:p>
          <a:p>
            <a:pPr marL="22860" marR="5080" indent="24130" algn="just">
              <a:lnSpc>
                <a:spcPct val="113999"/>
              </a:lnSpc>
              <a:spcBef>
                <a:spcPts val="5"/>
              </a:spcBef>
            </a:pPr>
            <a:r>
              <a:rPr sz="1600" spc="-10" dirty="0">
                <a:latin typeface="Times New Roman"/>
                <a:cs typeface="Times New Roman"/>
              </a:rPr>
              <a:t>Таким образом </a:t>
            </a:r>
            <a:r>
              <a:rPr sz="1600" spc="-5" dirty="0">
                <a:latin typeface="Times New Roman"/>
                <a:cs typeface="Times New Roman"/>
              </a:rPr>
              <a:t>на основании </a:t>
            </a:r>
            <a:r>
              <a:rPr sz="1600" spc="-10" dirty="0">
                <a:latin typeface="Times New Roman"/>
                <a:cs typeface="Times New Roman"/>
              </a:rPr>
              <a:t>вышеуказанных  </a:t>
            </a:r>
            <a:r>
              <a:rPr sz="1600" spc="-5" dirty="0">
                <a:latin typeface="Times New Roman"/>
                <a:cs typeface="Times New Roman"/>
              </a:rPr>
              <a:t>данных общее </a:t>
            </a:r>
            <a:r>
              <a:rPr sz="1600" spc="-10" dirty="0">
                <a:latin typeface="Times New Roman"/>
                <a:cs typeface="Times New Roman"/>
              </a:rPr>
              <a:t>количество </a:t>
            </a:r>
            <a:r>
              <a:rPr sz="1600" spc="-5" dirty="0">
                <a:latin typeface="Times New Roman"/>
                <a:cs typeface="Times New Roman"/>
              </a:rPr>
              <a:t>трупов на </a:t>
            </a:r>
            <a:r>
              <a:rPr sz="1600" spc="-15" dirty="0">
                <a:latin typeface="Times New Roman"/>
                <a:cs typeface="Times New Roman"/>
              </a:rPr>
              <a:t>протяже-  </a:t>
            </a:r>
            <a:r>
              <a:rPr sz="1600" spc="-10" dirty="0">
                <a:latin typeface="Times New Roman"/>
                <a:cs typeface="Times New Roman"/>
              </a:rPr>
              <a:t>нии </a:t>
            </a:r>
            <a:r>
              <a:rPr sz="1600" spc="-5" dirty="0">
                <a:latin typeface="Times New Roman"/>
                <a:cs typeface="Times New Roman"/>
              </a:rPr>
              <a:t>обследованных 10 </a:t>
            </a:r>
            <a:r>
              <a:rPr sz="1600" dirty="0">
                <a:latin typeface="Times New Roman"/>
                <a:cs typeface="Times New Roman"/>
              </a:rPr>
              <a:t>метров </a:t>
            </a:r>
            <a:r>
              <a:rPr sz="1600" spc="-5" dirty="0">
                <a:latin typeface="Times New Roman"/>
                <a:cs typeface="Times New Roman"/>
              </a:rPr>
              <a:t>определяется в  6300. ...В числе </a:t>
            </a:r>
            <a:r>
              <a:rPr sz="1600" spc="-10" dirty="0">
                <a:latin typeface="Times New Roman"/>
                <a:cs typeface="Times New Roman"/>
              </a:rPr>
              <a:t>обследованных </a:t>
            </a:r>
            <a:r>
              <a:rPr sz="1600" spc="-5" dirty="0">
                <a:latin typeface="Times New Roman"/>
                <a:cs typeface="Times New Roman"/>
              </a:rPr>
              <a:t>38 </a:t>
            </a:r>
            <a:r>
              <a:rPr sz="1600" spc="-10" dirty="0">
                <a:latin typeface="Times New Roman"/>
                <a:cs typeface="Times New Roman"/>
              </a:rPr>
              <a:t>трупов </a:t>
            </a:r>
            <a:r>
              <a:rPr sz="1600" spc="-5" dirty="0">
                <a:latin typeface="Times New Roman"/>
                <a:cs typeface="Times New Roman"/>
              </a:rPr>
              <a:t>об-  </a:t>
            </a:r>
            <a:r>
              <a:rPr sz="1600" spc="-15" dirty="0">
                <a:latin typeface="Times New Roman"/>
                <a:cs typeface="Times New Roman"/>
              </a:rPr>
              <a:t>наружено: </a:t>
            </a:r>
            <a:r>
              <a:rPr sz="1600" spc="-10" dirty="0">
                <a:latin typeface="Times New Roman"/>
                <a:cs typeface="Times New Roman"/>
              </a:rPr>
              <a:t>женщин </a:t>
            </a:r>
            <a:r>
              <a:rPr sz="1600" spc="-5" dirty="0">
                <a:latin typeface="Times New Roman"/>
                <a:cs typeface="Times New Roman"/>
              </a:rPr>
              <a:t>-14, </a:t>
            </a:r>
            <a:r>
              <a:rPr sz="1600" spc="-15" dirty="0">
                <a:latin typeface="Times New Roman"/>
                <a:cs typeface="Times New Roman"/>
              </a:rPr>
              <a:t>мужчин </a:t>
            </a:r>
            <a:r>
              <a:rPr sz="1600" spc="-5" dirty="0">
                <a:latin typeface="Times New Roman"/>
                <a:cs typeface="Times New Roman"/>
              </a:rPr>
              <a:t>- 19 и детей: в  возрасте </a:t>
            </a:r>
            <a:r>
              <a:rPr sz="1600" spc="-15" dirty="0">
                <a:latin typeface="Times New Roman"/>
                <a:cs typeface="Times New Roman"/>
              </a:rPr>
              <a:t>от </a:t>
            </a:r>
            <a:r>
              <a:rPr sz="1600" spc="-5" dirty="0">
                <a:latin typeface="Times New Roman"/>
                <a:cs typeface="Times New Roman"/>
              </a:rPr>
              <a:t>3 до 6 лет - 3 т в возрасте </a:t>
            </a:r>
            <a:r>
              <a:rPr sz="1600" spc="-15" dirty="0">
                <a:latin typeface="Times New Roman"/>
                <a:cs typeface="Times New Roman"/>
              </a:rPr>
              <a:t>от </a:t>
            </a:r>
            <a:r>
              <a:rPr sz="1600" spc="-5" dirty="0">
                <a:latin typeface="Times New Roman"/>
                <a:cs typeface="Times New Roman"/>
              </a:rPr>
              <a:t>7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до</a:t>
            </a:r>
            <a:endParaRPr sz="1600">
              <a:latin typeface="Times New Roman"/>
              <a:cs typeface="Times New Roman"/>
            </a:endParaRPr>
          </a:p>
          <a:p>
            <a:pPr marL="1508760" algn="just">
              <a:lnSpc>
                <a:spcPct val="100000"/>
              </a:lnSpc>
              <a:spcBef>
                <a:spcPts val="265"/>
              </a:spcBef>
            </a:pPr>
            <a:r>
              <a:rPr sz="1600" spc="-5" dirty="0">
                <a:latin typeface="Times New Roman"/>
                <a:cs typeface="Times New Roman"/>
              </a:rPr>
              <a:t>14 лет -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2»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05272" y="793940"/>
            <a:ext cx="4601972" cy="5970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Военные песни - Землянка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087" y="61910"/>
            <a:ext cx="257175" cy="257175"/>
          </a:xfrm>
          <a:prstGeom prst="rect">
            <a:avLst/>
          </a:prstGeom>
        </p:spPr>
      </p:pic>
    </p:spTree>
  </p:cSld>
  <p:clrMapOvr>
    <a:masterClrMapping/>
  </p:clrMapOvr>
  <p:transition advTm="15522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520" y="687959"/>
            <a:ext cx="8570976" cy="5216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29939" y="6015990"/>
            <a:ext cx="5583555" cy="6483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algn="ctr">
              <a:lnSpc>
                <a:spcPts val="1610"/>
              </a:lnSpc>
              <a:spcBef>
                <a:spcPts val="215"/>
              </a:spcBef>
            </a:pPr>
            <a:r>
              <a:rPr sz="1400" spc="-20" dirty="0">
                <a:latin typeface="Times New Roman"/>
                <a:cs typeface="Times New Roman"/>
              </a:rPr>
              <a:t>Трупы </a:t>
            </a:r>
            <a:r>
              <a:rPr sz="1400" spc="-5" dirty="0">
                <a:latin typeface="Times New Roman"/>
                <a:cs typeface="Times New Roman"/>
              </a:rPr>
              <a:t>погибших </a:t>
            </a:r>
            <a:r>
              <a:rPr sz="1400" spc="-15" dirty="0">
                <a:latin typeface="Times New Roman"/>
                <a:cs typeface="Times New Roman"/>
              </a:rPr>
              <a:t>от рук </a:t>
            </a:r>
            <a:r>
              <a:rPr sz="1400" spc="-5" dirty="0">
                <a:latin typeface="Times New Roman"/>
                <a:cs typeface="Times New Roman"/>
              </a:rPr>
              <a:t>немецко-фашистских </a:t>
            </a:r>
            <a:r>
              <a:rPr sz="1400" spc="-15" dirty="0">
                <a:latin typeface="Times New Roman"/>
                <a:cs typeface="Times New Roman"/>
              </a:rPr>
              <a:t>захватчиков </a:t>
            </a:r>
            <a:r>
              <a:rPr sz="1400" dirty="0">
                <a:latin typeface="Times New Roman"/>
                <a:cs typeface="Times New Roman"/>
              </a:rPr>
              <a:t>у </a:t>
            </a:r>
            <a:r>
              <a:rPr sz="1400" spc="-5" dirty="0">
                <a:latin typeface="Times New Roman"/>
                <a:cs typeface="Times New Roman"/>
              </a:rPr>
              <a:t>здания </a:t>
            </a:r>
            <a:r>
              <a:rPr sz="1400" spc="-15" dirty="0">
                <a:latin typeface="Times New Roman"/>
                <a:cs typeface="Times New Roman"/>
              </a:rPr>
              <a:t>Дома  </a:t>
            </a:r>
            <a:r>
              <a:rPr sz="1400" spc="-25" dirty="0">
                <a:latin typeface="Times New Roman"/>
                <a:cs typeface="Times New Roman"/>
              </a:rPr>
              <a:t>культуры </a:t>
            </a:r>
            <a:r>
              <a:rPr sz="1400" dirty="0">
                <a:latin typeface="Times New Roman"/>
                <a:cs typeface="Times New Roman"/>
              </a:rPr>
              <a:t>в </a:t>
            </a:r>
            <a:r>
              <a:rPr sz="1400" spc="-15" dirty="0">
                <a:latin typeface="Times New Roman"/>
                <a:cs typeface="Times New Roman"/>
              </a:rPr>
              <a:t>городе </a:t>
            </a:r>
            <a:r>
              <a:rPr sz="1400" spc="-5" dirty="0">
                <a:latin typeface="Times New Roman"/>
                <a:cs typeface="Times New Roman"/>
              </a:rPr>
              <a:t>Минеральные </a:t>
            </a:r>
            <a:r>
              <a:rPr sz="1400" spc="-15" dirty="0">
                <a:latin typeface="Times New Roman"/>
                <a:cs typeface="Times New Roman"/>
              </a:rPr>
              <a:t>Воды, </a:t>
            </a:r>
            <a:r>
              <a:rPr sz="1400" spc="-5" dirty="0">
                <a:latin typeface="Times New Roman"/>
                <a:cs typeface="Times New Roman"/>
              </a:rPr>
              <a:t>январь 1943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года.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565"/>
              </a:lnSpc>
            </a:pPr>
            <a:r>
              <a:rPr sz="1400" spc="-5" dirty="0">
                <a:latin typeface="Times New Roman"/>
                <a:cs typeface="Times New Roman"/>
              </a:rPr>
              <a:t>Из </a:t>
            </a:r>
            <a:r>
              <a:rPr sz="1400" spc="-10" dirty="0">
                <a:latin typeface="Times New Roman"/>
                <a:cs typeface="Times New Roman"/>
              </a:rPr>
              <a:t>личного архива Шкарупа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И.Ф.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0389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1553" y="2228825"/>
            <a:ext cx="3083560" cy="1924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999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Детская </a:t>
            </a:r>
            <a:r>
              <a:rPr sz="1400" spc="-5" dirty="0">
                <a:latin typeface="Times New Roman"/>
                <a:cs typeface="Times New Roman"/>
              </a:rPr>
              <a:t>хлебная </a:t>
            </a:r>
            <a:r>
              <a:rPr sz="1400" spc="-20" dirty="0">
                <a:latin typeface="Times New Roman"/>
                <a:cs typeface="Times New Roman"/>
              </a:rPr>
              <a:t>карточка </a:t>
            </a:r>
            <a:r>
              <a:rPr sz="1400" dirty="0">
                <a:latin typeface="Times New Roman"/>
                <a:cs typeface="Times New Roman"/>
              </a:rPr>
              <a:t>на </a:t>
            </a:r>
            <a:r>
              <a:rPr sz="1400" spc="-5" dirty="0">
                <a:latin typeface="Times New Roman"/>
                <a:cs typeface="Times New Roman"/>
              </a:rPr>
              <a:t>май 1942  </a:t>
            </a:r>
            <a:r>
              <a:rPr sz="1400" spc="-20" dirty="0">
                <a:latin typeface="Times New Roman"/>
                <a:cs typeface="Times New Roman"/>
              </a:rPr>
              <a:t>года, </a:t>
            </a:r>
            <a:r>
              <a:rPr sz="1400" spc="-5" dirty="0">
                <a:latin typeface="Times New Roman"/>
                <a:cs typeface="Times New Roman"/>
              </a:rPr>
              <a:t>найденная </a:t>
            </a:r>
            <a:r>
              <a:rPr sz="1400" dirty="0">
                <a:latin typeface="Times New Roman"/>
                <a:cs typeface="Times New Roman"/>
              </a:rPr>
              <a:t>на </a:t>
            </a:r>
            <a:r>
              <a:rPr sz="1400" spc="-10" dirty="0">
                <a:latin typeface="Times New Roman"/>
                <a:cs typeface="Times New Roman"/>
              </a:rPr>
              <a:t>территории </a:t>
            </a:r>
            <a:r>
              <a:rPr sz="1400" spc="-5" dirty="0">
                <a:latin typeface="Times New Roman"/>
                <a:cs typeface="Times New Roman"/>
              </a:rPr>
              <a:t>Минера-  </a:t>
            </a:r>
            <a:r>
              <a:rPr sz="1400" spc="-20" dirty="0">
                <a:latin typeface="Times New Roman"/>
                <a:cs typeface="Times New Roman"/>
              </a:rPr>
              <a:t>ловодского </a:t>
            </a:r>
            <a:r>
              <a:rPr sz="1400" spc="-10" dirty="0">
                <a:latin typeface="Times New Roman"/>
                <a:cs typeface="Times New Roman"/>
              </a:rPr>
              <a:t>стеклозавода </a:t>
            </a:r>
            <a:r>
              <a:rPr sz="1400" dirty="0">
                <a:latin typeface="Times New Roman"/>
                <a:cs typeface="Times New Roman"/>
              </a:rPr>
              <a:t>на </a:t>
            </a:r>
            <a:r>
              <a:rPr sz="1400" spc="5" dirty="0">
                <a:latin typeface="Times New Roman"/>
                <a:cs typeface="Times New Roman"/>
              </a:rPr>
              <a:t>месте </a:t>
            </a:r>
            <a:r>
              <a:rPr sz="1400" spc="-15" dirty="0">
                <a:latin typeface="Times New Roman"/>
                <a:cs typeface="Times New Roman"/>
              </a:rPr>
              <a:t>захо-  </a:t>
            </a:r>
            <a:r>
              <a:rPr sz="1400" spc="-5" dirty="0">
                <a:latin typeface="Times New Roman"/>
                <a:cs typeface="Times New Roman"/>
              </a:rPr>
              <a:t>ронения </a:t>
            </a:r>
            <a:r>
              <a:rPr sz="1400" spc="-10" dirty="0">
                <a:latin typeface="Times New Roman"/>
                <a:cs typeface="Times New Roman"/>
              </a:rPr>
              <a:t>жертв фашистского</a:t>
            </a:r>
            <a:r>
              <a:rPr sz="1400" spc="-5" dirty="0">
                <a:latin typeface="Times New Roman"/>
                <a:cs typeface="Times New Roman"/>
              </a:rPr>
              <a:t> террора.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400" spc="-15" dirty="0">
                <a:latin typeface="Times New Roman"/>
                <a:cs typeface="Times New Roman"/>
              </a:rPr>
              <a:t>Государственный </a:t>
            </a:r>
            <a:r>
              <a:rPr sz="1400" spc="-5" dirty="0">
                <a:latin typeface="Times New Roman"/>
                <a:cs typeface="Times New Roman"/>
              </a:rPr>
              <a:t>архив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Ставропольско-</a:t>
            </a:r>
            <a:endParaRPr sz="14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245"/>
              </a:spcBef>
            </a:pPr>
            <a:r>
              <a:rPr sz="1400" spc="-20" dirty="0">
                <a:latin typeface="Times New Roman"/>
                <a:cs typeface="Times New Roman"/>
              </a:rPr>
              <a:t>го </a:t>
            </a:r>
            <a:r>
              <a:rPr sz="1400" spc="-5" dirty="0">
                <a:latin typeface="Times New Roman"/>
                <a:cs typeface="Times New Roman"/>
              </a:rPr>
              <a:t>края. Ф.Р-1368, оп.1, д.269,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л.46.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26432" y="856627"/>
            <a:ext cx="5032883" cy="5757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Tm="10296">
    <p:cover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1403" y="678561"/>
            <a:ext cx="3704209" cy="5288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02710" y="1630553"/>
            <a:ext cx="3634994" cy="5013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18020" y="2204034"/>
            <a:ext cx="3563620" cy="4827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15154" y="467697"/>
            <a:ext cx="5380355" cy="120777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198370">
              <a:lnSpc>
                <a:spcPct val="100000"/>
              </a:lnSpc>
              <a:spcBef>
                <a:spcPts val="509"/>
              </a:spcBef>
            </a:pPr>
            <a:r>
              <a:rPr sz="1600" b="1" spc="-10" dirty="0">
                <a:latin typeface="Calibri"/>
                <a:cs typeface="Calibri"/>
              </a:rPr>
              <a:t>Список</a:t>
            </a:r>
            <a:r>
              <a:rPr sz="1600" b="1" dirty="0">
                <a:latin typeface="Calibri"/>
                <a:cs typeface="Calibri"/>
              </a:rPr>
              <a:t> №1</a:t>
            </a:r>
            <a:endParaRPr sz="1600">
              <a:latin typeface="Calibri"/>
              <a:cs typeface="Calibri"/>
            </a:endParaRPr>
          </a:p>
          <a:p>
            <a:pPr marL="26034" marR="17145" indent="144780">
              <a:lnSpc>
                <a:spcPct val="120600"/>
              </a:lnSpc>
              <a:spcBef>
                <a:spcPts val="15"/>
              </a:spcBef>
            </a:pPr>
            <a:r>
              <a:rPr sz="1600" spc="-10" dirty="0">
                <a:latin typeface="Calibri"/>
                <a:cs typeface="Calibri"/>
              </a:rPr>
              <a:t>Еврейского </a:t>
            </a:r>
            <a:r>
              <a:rPr sz="1600" spc="-5" dirty="0">
                <a:latin typeface="Calibri"/>
                <a:cs typeface="Calibri"/>
              </a:rPr>
              <a:t>населения, вывезенного из </a:t>
            </a:r>
            <a:r>
              <a:rPr sz="1600" spc="-15" dirty="0">
                <a:latin typeface="Calibri"/>
                <a:cs typeface="Calibri"/>
              </a:rPr>
              <a:t>города </a:t>
            </a:r>
            <a:r>
              <a:rPr sz="1600" spc="-5" dirty="0">
                <a:latin typeface="Calibri"/>
                <a:cs typeface="Calibri"/>
              </a:rPr>
              <a:t>Пятигорска  немецко-фашистскими оккупантами 5 сентября 1942 </a:t>
            </a:r>
            <a:r>
              <a:rPr sz="1600" spc="-20" dirty="0">
                <a:latin typeface="Calibri"/>
                <a:cs typeface="Calibri"/>
              </a:rPr>
              <a:t>года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40" dirty="0">
                <a:latin typeface="Calibri"/>
                <a:cs typeface="Calibri"/>
              </a:rPr>
              <a:t>г.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600" spc="-5" dirty="0">
                <a:latin typeface="Calibri"/>
                <a:cs typeface="Calibri"/>
              </a:rPr>
              <a:t>Минеральные </a:t>
            </a:r>
            <a:r>
              <a:rPr sz="1600" spc="-15" dirty="0">
                <a:latin typeface="Calibri"/>
                <a:cs typeface="Calibri"/>
              </a:rPr>
              <a:t>Воды </a:t>
            </a:r>
            <a:r>
              <a:rPr sz="1600" spc="-5" dirty="0">
                <a:latin typeface="Calibri"/>
                <a:cs typeface="Calibri"/>
              </a:rPr>
              <a:t>и и </a:t>
            </a:r>
            <a:r>
              <a:rPr sz="1600" spc="-10" dirty="0">
                <a:latin typeface="Calibri"/>
                <a:cs typeface="Calibri"/>
              </a:rPr>
              <a:t>расстрелянного </a:t>
            </a:r>
            <a:r>
              <a:rPr sz="1600" spc="-5" dirty="0">
                <a:latin typeface="Calibri"/>
                <a:cs typeface="Calibri"/>
              </a:rPr>
              <a:t>у </a:t>
            </a:r>
            <a:r>
              <a:rPr sz="1600" spc="-15" dirty="0">
                <a:latin typeface="Calibri"/>
                <a:cs typeface="Calibri"/>
              </a:rPr>
              <a:t>Стекольного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завода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9419" y="6199428"/>
            <a:ext cx="30594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435" marR="5080" indent="-166370">
              <a:lnSpc>
                <a:spcPct val="114300"/>
              </a:lnSpc>
              <a:spcBef>
                <a:spcPts val="95"/>
              </a:spcBef>
            </a:pPr>
            <a:r>
              <a:rPr sz="1400" spc="-15" dirty="0">
                <a:latin typeface="Times New Roman"/>
                <a:cs typeface="Times New Roman"/>
              </a:rPr>
              <a:t>Государственный </a:t>
            </a:r>
            <a:r>
              <a:rPr sz="1400" spc="-5" dirty="0">
                <a:latin typeface="Times New Roman"/>
                <a:cs typeface="Times New Roman"/>
              </a:rPr>
              <a:t>архив </a:t>
            </a:r>
            <a:r>
              <a:rPr sz="1400" spc="-10" dirty="0">
                <a:latin typeface="Times New Roman"/>
                <a:cs typeface="Times New Roman"/>
              </a:rPr>
              <a:t>Ставропольско-  </a:t>
            </a:r>
            <a:r>
              <a:rPr sz="1400" spc="-20" dirty="0">
                <a:latin typeface="Times New Roman"/>
                <a:cs typeface="Times New Roman"/>
              </a:rPr>
              <a:t>го </a:t>
            </a:r>
            <a:r>
              <a:rPr sz="1400" spc="-5" dirty="0">
                <a:latin typeface="Times New Roman"/>
                <a:cs typeface="Times New Roman"/>
              </a:rPr>
              <a:t>края, Ф-1368, </a:t>
            </a:r>
            <a:r>
              <a:rPr sz="1400" dirty="0">
                <a:latin typeface="Times New Roman"/>
                <a:cs typeface="Times New Roman"/>
              </a:rPr>
              <a:t>оп. 1, д. </a:t>
            </a:r>
            <a:r>
              <a:rPr sz="1400" spc="-5" dirty="0">
                <a:latin typeface="Times New Roman"/>
                <a:cs typeface="Times New Roman"/>
              </a:rPr>
              <a:t>142, л.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134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0546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2328" y="1977339"/>
            <a:ext cx="3607942" cy="4879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0005" y="707644"/>
            <a:ext cx="3701669" cy="5237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5364" y="1351534"/>
            <a:ext cx="2126615" cy="3889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marR="50800" algn="ctr">
              <a:lnSpc>
                <a:spcPct val="112700"/>
              </a:lnSpc>
              <a:spcBef>
                <a:spcPts val="100"/>
              </a:spcBef>
            </a:pPr>
            <a:r>
              <a:rPr sz="1500" dirty="0">
                <a:latin typeface="Georgia"/>
                <a:cs typeface="Georgia"/>
              </a:rPr>
              <a:t>Фашисты</a:t>
            </a:r>
            <a:r>
              <a:rPr sz="1500" spc="-80" dirty="0">
                <a:latin typeface="Georgia"/>
                <a:cs typeface="Georgia"/>
              </a:rPr>
              <a:t> </a:t>
            </a:r>
            <a:r>
              <a:rPr sz="1500" spc="-5" dirty="0">
                <a:latin typeface="Georgia"/>
                <a:cs typeface="Georgia"/>
              </a:rPr>
              <a:t>уничтожили  почти всё</a:t>
            </a:r>
            <a:r>
              <a:rPr sz="1500" spc="-35" dirty="0">
                <a:latin typeface="Georgia"/>
                <a:cs typeface="Georgia"/>
              </a:rPr>
              <a:t> </a:t>
            </a:r>
            <a:r>
              <a:rPr sz="1500" spc="-5" dirty="0">
                <a:latin typeface="Georgia"/>
                <a:cs typeface="Georgia"/>
              </a:rPr>
              <a:t>еврейское</a:t>
            </a:r>
            <a:endParaRPr sz="1500">
              <a:latin typeface="Georgia"/>
              <a:cs typeface="Georgia"/>
            </a:endParaRPr>
          </a:p>
          <a:p>
            <a:pPr marL="12065" marR="8255" indent="-2540" algn="ctr">
              <a:lnSpc>
                <a:spcPct val="112700"/>
              </a:lnSpc>
            </a:pPr>
            <a:r>
              <a:rPr sz="1500" spc="-5" dirty="0">
                <a:latin typeface="Georgia"/>
                <a:cs typeface="Georgia"/>
              </a:rPr>
              <a:t>население, находящее-  ся </a:t>
            </a:r>
            <a:r>
              <a:rPr sz="1500" dirty="0">
                <a:latin typeface="Georgia"/>
                <a:cs typeface="Georgia"/>
              </a:rPr>
              <a:t>на </a:t>
            </a:r>
            <a:r>
              <a:rPr sz="1500" spc="-5" dirty="0">
                <a:latin typeface="Georgia"/>
                <a:cs typeface="Georgia"/>
              </a:rPr>
              <a:t>территории </a:t>
            </a:r>
            <a:r>
              <a:rPr sz="1500" dirty="0">
                <a:latin typeface="Georgia"/>
                <a:cs typeface="Georgia"/>
              </a:rPr>
              <a:t>Кав-  </a:t>
            </a:r>
            <a:r>
              <a:rPr sz="1500" spc="-5" dirty="0">
                <a:latin typeface="Georgia"/>
                <a:cs typeface="Georgia"/>
              </a:rPr>
              <a:t>казских Минеральных  </a:t>
            </a:r>
            <a:r>
              <a:rPr sz="1500" dirty="0">
                <a:latin typeface="Georgia"/>
                <a:cs typeface="Georgia"/>
              </a:rPr>
              <a:t>Вод, </a:t>
            </a:r>
            <a:r>
              <a:rPr sz="1500" spc="-5" dirty="0">
                <a:latin typeface="Georgia"/>
                <a:cs typeface="Georgia"/>
              </a:rPr>
              <a:t>эвакуированное </a:t>
            </a:r>
            <a:r>
              <a:rPr sz="1500" dirty="0">
                <a:latin typeface="Georgia"/>
                <a:cs typeface="Georgia"/>
              </a:rPr>
              <a:t>в  </a:t>
            </a:r>
            <a:r>
              <a:rPr sz="1500" spc="-5" dirty="0">
                <a:latin typeface="Georgia"/>
                <a:cs typeface="Georgia"/>
              </a:rPr>
              <a:t>первые месяцы войны  </a:t>
            </a:r>
            <a:r>
              <a:rPr sz="1500" dirty="0">
                <a:latin typeface="Georgia"/>
                <a:cs typeface="Georgia"/>
              </a:rPr>
              <a:t>из </a:t>
            </a:r>
            <a:r>
              <a:rPr sz="1500" spc="-5" dirty="0">
                <a:latin typeface="Georgia"/>
                <a:cs typeface="Georgia"/>
              </a:rPr>
              <a:t>Киева, Одессы,</a:t>
            </a:r>
            <a:r>
              <a:rPr sz="1500" spc="-80" dirty="0">
                <a:latin typeface="Georgia"/>
                <a:cs typeface="Georgia"/>
              </a:rPr>
              <a:t> </a:t>
            </a:r>
            <a:r>
              <a:rPr sz="1500" dirty="0">
                <a:latin typeface="Georgia"/>
                <a:cs typeface="Georgia"/>
              </a:rPr>
              <a:t>Кры-  </a:t>
            </a:r>
            <a:r>
              <a:rPr sz="1500" spc="-5" dirty="0">
                <a:latin typeface="Georgia"/>
                <a:cs typeface="Georgia"/>
              </a:rPr>
              <a:t>ма,</a:t>
            </a:r>
            <a:r>
              <a:rPr sz="1500" spc="-10" dirty="0">
                <a:latin typeface="Georgia"/>
                <a:cs typeface="Georgia"/>
              </a:rPr>
              <a:t> </a:t>
            </a:r>
            <a:r>
              <a:rPr sz="1500" spc="-5" dirty="0">
                <a:latin typeface="Georgia"/>
                <a:cs typeface="Georgia"/>
              </a:rPr>
              <a:t>Ленинграда.</a:t>
            </a:r>
            <a:endParaRPr sz="1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Georgia"/>
              <a:cs typeface="Georgia"/>
            </a:endParaRPr>
          </a:p>
          <a:p>
            <a:pPr marL="20320" marR="5080" indent="635" algn="ctr">
              <a:lnSpc>
                <a:spcPct val="112700"/>
              </a:lnSpc>
              <a:spcBef>
                <a:spcPts val="5"/>
              </a:spcBef>
            </a:pPr>
            <a:r>
              <a:rPr sz="1500" spc="-5" dirty="0">
                <a:latin typeface="Georgia"/>
                <a:cs typeface="Georgia"/>
              </a:rPr>
              <a:t>По жестокости </a:t>
            </a:r>
            <a:r>
              <a:rPr sz="1500" dirty="0">
                <a:latin typeface="Georgia"/>
                <a:cs typeface="Georgia"/>
              </a:rPr>
              <a:t>и </a:t>
            </a:r>
            <a:r>
              <a:rPr sz="1500" spc="-5" dirty="0">
                <a:latin typeface="Georgia"/>
                <a:cs typeface="Georgia"/>
              </a:rPr>
              <a:t>коли-  честву жертв это </a:t>
            </a:r>
            <a:r>
              <a:rPr sz="1500" dirty="0">
                <a:latin typeface="Georgia"/>
                <a:cs typeface="Georgia"/>
              </a:rPr>
              <a:t>было  </a:t>
            </a:r>
            <a:r>
              <a:rPr sz="1500" spc="-5" dirty="0">
                <a:latin typeface="Georgia"/>
                <a:cs typeface="Georgia"/>
              </a:rPr>
              <a:t>самое чудовищное</a:t>
            </a:r>
            <a:r>
              <a:rPr sz="1500" spc="-80" dirty="0">
                <a:latin typeface="Georgia"/>
                <a:cs typeface="Georgia"/>
              </a:rPr>
              <a:t> </a:t>
            </a:r>
            <a:r>
              <a:rPr sz="1500" spc="-5" dirty="0">
                <a:latin typeface="Georgia"/>
                <a:cs typeface="Georgia"/>
              </a:rPr>
              <a:t>пре-  ступление гитлеровцев  </a:t>
            </a:r>
            <a:r>
              <a:rPr sz="1500" dirty="0">
                <a:latin typeface="Georgia"/>
                <a:cs typeface="Georgia"/>
              </a:rPr>
              <a:t>на</a:t>
            </a:r>
            <a:r>
              <a:rPr sz="1500" spc="-10" dirty="0">
                <a:latin typeface="Georgia"/>
                <a:cs typeface="Georgia"/>
              </a:rPr>
              <a:t> </a:t>
            </a:r>
            <a:r>
              <a:rPr sz="1500" spc="-5" dirty="0">
                <a:latin typeface="Georgia"/>
                <a:cs typeface="Georgia"/>
              </a:rPr>
              <a:t>Ставрополье</a:t>
            </a:r>
            <a:endParaRPr sz="1500">
              <a:latin typeface="Georgia"/>
              <a:cs typeface="Georgia"/>
            </a:endParaRPr>
          </a:p>
        </p:txBody>
      </p:sp>
    </p:spTree>
  </p:cSld>
  <p:clrMapOvr>
    <a:masterClrMapping/>
  </p:clrMapOvr>
  <p:transition advTm="10655">
    <p:cover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902" y="622173"/>
            <a:ext cx="9133332" cy="5357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36034" y="5987034"/>
            <a:ext cx="5826760" cy="6483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algn="ctr">
              <a:lnSpc>
                <a:spcPts val="1610"/>
              </a:lnSpc>
              <a:spcBef>
                <a:spcPts val="215"/>
              </a:spcBef>
            </a:pPr>
            <a:r>
              <a:rPr sz="1400" spc="-15" dirty="0">
                <a:latin typeface="Times New Roman"/>
                <a:cs typeface="Times New Roman"/>
              </a:rPr>
              <a:t>Похороны </a:t>
            </a:r>
            <a:r>
              <a:rPr sz="1400" spc="-10" dirty="0">
                <a:latin typeface="Times New Roman"/>
                <a:cs typeface="Times New Roman"/>
              </a:rPr>
              <a:t>жертв </a:t>
            </a:r>
            <a:r>
              <a:rPr sz="1400" spc="-5" dirty="0">
                <a:latin typeface="Times New Roman"/>
                <a:cs typeface="Times New Roman"/>
              </a:rPr>
              <a:t>немецко-фашистских </a:t>
            </a:r>
            <a:r>
              <a:rPr sz="1400" spc="-15" dirty="0">
                <a:latin typeface="Times New Roman"/>
                <a:cs typeface="Times New Roman"/>
              </a:rPr>
              <a:t>захватчиков </a:t>
            </a:r>
            <a:r>
              <a:rPr sz="1400" dirty="0">
                <a:latin typeface="Times New Roman"/>
                <a:cs typeface="Times New Roman"/>
              </a:rPr>
              <a:t>у </a:t>
            </a:r>
            <a:r>
              <a:rPr sz="1400" spc="-5" dirty="0">
                <a:latin typeface="Times New Roman"/>
                <a:cs typeface="Times New Roman"/>
              </a:rPr>
              <a:t>здания </a:t>
            </a:r>
            <a:r>
              <a:rPr sz="1400" spc="-15" dirty="0">
                <a:latin typeface="Times New Roman"/>
                <a:cs typeface="Times New Roman"/>
              </a:rPr>
              <a:t>Дома </a:t>
            </a:r>
            <a:r>
              <a:rPr sz="1400" spc="-25" dirty="0">
                <a:latin typeface="Times New Roman"/>
                <a:cs typeface="Times New Roman"/>
              </a:rPr>
              <a:t>культуры,  </a:t>
            </a:r>
            <a:r>
              <a:rPr sz="1400" spc="-5" dirty="0">
                <a:latin typeface="Times New Roman"/>
                <a:cs typeface="Times New Roman"/>
              </a:rPr>
              <a:t>январь 1943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года.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565"/>
              </a:lnSpc>
            </a:pPr>
            <a:r>
              <a:rPr sz="1400" spc="-5" dirty="0">
                <a:latin typeface="Times New Roman"/>
                <a:cs typeface="Times New Roman"/>
              </a:rPr>
              <a:t>Из </a:t>
            </a:r>
            <a:r>
              <a:rPr sz="1400" spc="-10" dirty="0">
                <a:latin typeface="Times New Roman"/>
                <a:cs typeface="Times New Roman"/>
              </a:rPr>
              <a:t>личного архива Шкарупа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И.Ф.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3275">
    <p:cover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2027" y="5961126"/>
            <a:ext cx="5956300" cy="6483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517015" marR="5080" indent="-1504950">
              <a:lnSpc>
                <a:spcPts val="1610"/>
              </a:lnSpc>
              <a:spcBef>
                <a:spcPts val="215"/>
              </a:spcBef>
            </a:pPr>
            <a:r>
              <a:rPr sz="1400" spc="-5" dirty="0">
                <a:latin typeface="Times New Roman"/>
                <a:cs typeface="Times New Roman"/>
              </a:rPr>
              <a:t>Перезахоронение погибших </a:t>
            </a:r>
            <a:r>
              <a:rPr sz="1400" spc="-15" dirty="0">
                <a:latin typeface="Times New Roman"/>
                <a:cs typeface="Times New Roman"/>
              </a:rPr>
              <a:t>от рук </a:t>
            </a:r>
            <a:r>
              <a:rPr sz="1400" spc="-5" dirty="0">
                <a:latin typeface="Times New Roman"/>
                <a:cs typeface="Times New Roman"/>
              </a:rPr>
              <a:t>немецко-фашистских </a:t>
            </a:r>
            <a:r>
              <a:rPr sz="1400" spc="-15" dirty="0">
                <a:latin typeface="Times New Roman"/>
                <a:cs typeface="Times New Roman"/>
              </a:rPr>
              <a:t>захватчиков </a:t>
            </a:r>
            <a:r>
              <a:rPr sz="1400" dirty="0">
                <a:latin typeface="Times New Roman"/>
                <a:cs typeface="Times New Roman"/>
              </a:rPr>
              <a:t>в </a:t>
            </a:r>
            <a:r>
              <a:rPr sz="1400" spc="-20" dirty="0">
                <a:latin typeface="Times New Roman"/>
                <a:cs typeface="Times New Roman"/>
              </a:rPr>
              <a:t>городе  </a:t>
            </a:r>
            <a:r>
              <a:rPr sz="1400" spc="-5" dirty="0">
                <a:latin typeface="Times New Roman"/>
                <a:cs typeface="Times New Roman"/>
              </a:rPr>
              <a:t>Минеральные </a:t>
            </a:r>
            <a:r>
              <a:rPr sz="1400" spc="-15" dirty="0">
                <a:latin typeface="Times New Roman"/>
                <a:cs typeface="Times New Roman"/>
              </a:rPr>
              <a:t>Воды, </a:t>
            </a:r>
            <a:r>
              <a:rPr sz="1400" spc="-5" dirty="0">
                <a:latin typeface="Times New Roman"/>
                <a:cs typeface="Times New Roman"/>
              </a:rPr>
              <a:t>январь 1943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года.</a:t>
            </a:r>
            <a:endParaRPr sz="1400">
              <a:latin typeface="Times New Roman"/>
              <a:cs typeface="Times New Roman"/>
            </a:endParaRPr>
          </a:p>
          <a:p>
            <a:pPr marL="30480">
              <a:lnSpc>
                <a:spcPts val="1565"/>
              </a:lnSpc>
            </a:pPr>
            <a:r>
              <a:rPr sz="1400" spc="-15" dirty="0">
                <a:latin typeface="Times New Roman"/>
                <a:cs typeface="Times New Roman"/>
              </a:rPr>
              <a:t>Государственный </a:t>
            </a:r>
            <a:r>
              <a:rPr sz="1400" spc="-5" dirty="0">
                <a:latin typeface="Times New Roman"/>
                <a:cs typeface="Times New Roman"/>
              </a:rPr>
              <a:t>архив </a:t>
            </a:r>
            <a:r>
              <a:rPr sz="1400" spc="-15" dirty="0">
                <a:latin typeface="Times New Roman"/>
                <a:cs typeface="Times New Roman"/>
              </a:rPr>
              <a:t>Ставропольского </a:t>
            </a:r>
            <a:r>
              <a:rPr sz="1400" spc="-5" dirty="0">
                <a:latin typeface="Times New Roman"/>
                <a:cs typeface="Times New Roman"/>
              </a:rPr>
              <a:t>края, Ф. </a:t>
            </a:r>
            <a:r>
              <a:rPr sz="1400" dirty="0">
                <a:latin typeface="Times New Roman"/>
                <a:cs typeface="Times New Roman"/>
              </a:rPr>
              <a:t>Р-1368, </a:t>
            </a:r>
            <a:r>
              <a:rPr sz="1400" spc="-5" dirty="0">
                <a:latin typeface="Times New Roman"/>
                <a:cs typeface="Times New Roman"/>
              </a:rPr>
              <a:t>оп. 1д. 269, л.</a:t>
            </a:r>
            <a:r>
              <a:rPr sz="1400" spc="8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45(2)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0729" y="819023"/>
            <a:ext cx="8820150" cy="5110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Tm="10467">
    <p:cover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8578" y="734656"/>
            <a:ext cx="4286504" cy="5914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61617" y="1111656"/>
            <a:ext cx="4185285" cy="4755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indent="359410" algn="just">
              <a:lnSpc>
                <a:spcPct val="1127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В </a:t>
            </a:r>
            <a:r>
              <a:rPr sz="1600" spc="-10" dirty="0">
                <a:latin typeface="Georgia"/>
                <a:cs typeface="Georgia"/>
              </a:rPr>
              <a:t>сентябре </a:t>
            </a:r>
            <a:r>
              <a:rPr sz="1600" dirty="0">
                <a:latin typeface="Georgia"/>
                <a:cs typeface="Georgia"/>
              </a:rPr>
              <a:t>1942 </a:t>
            </a:r>
            <a:r>
              <a:rPr sz="1600" spc="-5" dirty="0">
                <a:latin typeface="Georgia"/>
                <a:cs typeface="Georgia"/>
              </a:rPr>
              <a:t>года в Минеральных  Водах фашисты и </a:t>
            </a:r>
            <a:r>
              <a:rPr sz="1600" dirty="0">
                <a:latin typeface="Georgia"/>
                <a:cs typeface="Georgia"/>
              </a:rPr>
              <a:t>их </a:t>
            </a:r>
            <a:r>
              <a:rPr sz="1600" spc="-5" dirty="0">
                <a:latin typeface="Georgia"/>
                <a:cs typeface="Georgia"/>
              </a:rPr>
              <a:t>сообщники расстреля-  ли и умертвили в </a:t>
            </a:r>
            <a:r>
              <a:rPr sz="1600" spc="-10" dirty="0">
                <a:latin typeface="Georgia"/>
                <a:cs typeface="Georgia"/>
              </a:rPr>
              <a:t>душегубках </a:t>
            </a:r>
            <a:r>
              <a:rPr sz="1600" spc="-5" dirty="0">
                <a:latin typeface="Georgia"/>
                <a:cs typeface="Georgia"/>
              </a:rPr>
              <a:t>более десяти  тысяч </a:t>
            </a:r>
            <a:r>
              <a:rPr sz="1600" dirty="0">
                <a:latin typeface="Georgia"/>
                <a:cs typeface="Georgia"/>
              </a:rPr>
              <a:t>ни </a:t>
            </a:r>
            <a:r>
              <a:rPr sz="1600" spc="-5" dirty="0">
                <a:latin typeface="Georgia"/>
                <a:cs typeface="Georgia"/>
              </a:rPr>
              <a:t>в чем не повинных</a:t>
            </a:r>
            <a:r>
              <a:rPr sz="1600" spc="-1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людей.</a:t>
            </a:r>
            <a:endParaRPr sz="1600">
              <a:latin typeface="Georgia"/>
              <a:cs typeface="Georgia"/>
            </a:endParaRPr>
          </a:p>
          <a:p>
            <a:pPr marL="12700" marR="5080" indent="359410" algn="just">
              <a:lnSpc>
                <a:spcPct val="112500"/>
              </a:lnSpc>
              <a:spcBef>
                <a:spcPts val="5"/>
              </a:spcBef>
            </a:pPr>
            <a:r>
              <a:rPr sz="1600" spc="-5" dirty="0">
                <a:latin typeface="Georgia"/>
                <a:cs typeface="Georgia"/>
              </a:rPr>
              <a:t>Глубокий противотанковый ров у </a:t>
            </a:r>
            <a:r>
              <a:rPr sz="1600" spc="-10" dirty="0">
                <a:latin typeface="Georgia"/>
                <a:cs typeface="Georgia"/>
              </a:rPr>
              <a:t>сте-  кольного </a:t>
            </a:r>
            <a:r>
              <a:rPr sz="1600" spc="-5" dirty="0">
                <a:latin typeface="Georgia"/>
                <a:cs typeface="Georgia"/>
              </a:rPr>
              <a:t>завода </a:t>
            </a:r>
            <a:r>
              <a:rPr sz="1600" spc="-10" dirty="0">
                <a:latin typeface="Georgia"/>
                <a:cs typeface="Georgia"/>
              </a:rPr>
              <a:t>стал </a:t>
            </a:r>
            <a:r>
              <a:rPr sz="1600" spc="-5" dirty="0">
                <a:latin typeface="Georgia"/>
                <a:cs typeface="Georgia"/>
              </a:rPr>
              <a:t>последним</a:t>
            </a:r>
            <a:r>
              <a:rPr sz="1600" spc="26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пристани-</a:t>
            </a:r>
            <a:endParaRPr sz="1600">
              <a:latin typeface="Georgia"/>
              <a:cs typeface="Georgia"/>
            </a:endParaRPr>
          </a:p>
          <a:p>
            <a:pPr marL="12700" marR="6985" algn="just">
              <a:lnSpc>
                <a:spcPct val="112500"/>
              </a:lnSpc>
              <a:spcBef>
                <a:spcPts val="10"/>
              </a:spcBef>
            </a:pPr>
            <a:r>
              <a:rPr sz="1600" spc="-10" dirty="0">
                <a:latin typeface="Georgia"/>
                <a:cs typeface="Georgia"/>
              </a:rPr>
              <a:t>щем </a:t>
            </a:r>
            <a:r>
              <a:rPr sz="1600" spc="-5" dirty="0">
                <a:latin typeface="Georgia"/>
                <a:cs typeface="Georgia"/>
              </a:rPr>
              <a:t>для ученых, деятелей культуры и </a:t>
            </a:r>
            <a:r>
              <a:rPr sz="1600" spc="-10" dirty="0">
                <a:latin typeface="Georgia"/>
                <a:cs typeface="Georgia"/>
              </a:rPr>
              <a:t>ис-  </a:t>
            </a:r>
            <a:r>
              <a:rPr sz="1600" spc="-5" dirty="0">
                <a:latin typeface="Georgia"/>
                <a:cs typeface="Georgia"/>
              </a:rPr>
              <a:t>кусства, пленных солдат и офицеров, </a:t>
            </a:r>
            <a:r>
              <a:rPr sz="1600" spc="-10" dirty="0">
                <a:latin typeface="Georgia"/>
                <a:cs typeface="Georgia"/>
              </a:rPr>
              <a:t>жен-  щин, стариков </a:t>
            </a:r>
            <a:r>
              <a:rPr sz="1600" spc="-5" dirty="0">
                <a:latin typeface="Georgia"/>
                <a:cs typeface="Georgia"/>
              </a:rPr>
              <a:t>и</a:t>
            </a:r>
            <a:r>
              <a:rPr sz="1600" spc="30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детей.</a:t>
            </a:r>
            <a:endParaRPr sz="16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150">
              <a:latin typeface="Georgia"/>
              <a:cs typeface="Georgia"/>
            </a:endParaRPr>
          </a:p>
          <a:p>
            <a:pPr marL="166370" marR="158750" indent="-1270" algn="ctr">
              <a:lnSpc>
                <a:spcPct val="114100"/>
              </a:lnSpc>
            </a:pPr>
            <a:r>
              <a:rPr sz="1600" b="1" spc="-5" dirty="0">
                <a:latin typeface="Times New Roman"/>
                <a:cs typeface="Times New Roman"/>
              </a:rPr>
              <a:t>Памятная </a:t>
            </a:r>
            <a:r>
              <a:rPr sz="1600" b="1" dirty="0">
                <a:latin typeface="Times New Roman"/>
                <a:cs typeface="Times New Roman"/>
              </a:rPr>
              <a:t>плита, </a:t>
            </a:r>
            <a:r>
              <a:rPr sz="1600" b="1" spc="-10" dirty="0">
                <a:latin typeface="Times New Roman"/>
                <a:cs typeface="Times New Roman"/>
              </a:rPr>
              <a:t>установленная </a:t>
            </a:r>
            <a:r>
              <a:rPr sz="1600" b="1" spc="-5" dirty="0">
                <a:latin typeface="Times New Roman"/>
                <a:cs typeface="Times New Roman"/>
              </a:rPr>
              <a:t>местны-  ми жителями на месте </a:t>
            </a:r>
            <a:r>
              <a:rPr sz="1600" b="1" spc="-15" dirty="0">
                <a:latin typeface="Times New Roman"/>
                <a:cs typeface="Times New Roman"/>
              </a:rPr>
              <a:t>массового </a:t>
            </a:r>
            <a:r>
              <a:rPr sz="1600" b="1" spc="-5" dirty="0">
                <a:latin typeface="Times New Roman"/>
                <a:cs typeface="Times New Roman"/>
              </a:rPr>
              <a:t>расстре-  ла мирных </a:t>
            </a:r>
            <a:r>
              <a:rPr sz="1600" b="1" spc="-10" dirty="0">
                <a:latin typeface="Times New Roman"/>
                <a:cs typeface="Times New Roman"/>
              </a:rPr>
              <a:t>жителей </a:t>
            </a:r>
            <a:r>
              <a:rPr sz="1600" b="1" spc="-5" dirty="0">
                <a:latin typeface="Times New Roman"/>
                <a:cs typeface="Times New Roman"/>
              </a:rPr>
              <a:t>в 1943</a:t>
            </a:r>
            <a:r>
              <a:rPr sz="1600" b="1" spc="20" dirty="0">
                <a:latin typeface="Times New Roman"/>
                <a:cs typeface="Times New Roman"/>
              </a:rPr>
              <a:t> </a:t>
            </a:r>
            <a:r>
              <a:rPr sz="1600" b="1" spc="-25" dirty="0">
                <a:latin typeface="Times New Roman"/>
                <a:cs typeface="Times New Roman"/>
              </a:rPr>
              <a:t>году</a:t>
            </a:r>
            <a:endParaRPr sz="1600">
              <a:latin typeface="Times New Roman"/>
              <a:cs typeface="Times New Roman"/>
            </a:endParaRPr>
          </a:p>
          <a:p>
            <a:pPr marL="220979" marR="213360" algn="ctr">
              <a:lnSpc>
                <a:spcPts val="2200"/>
              </a:lnSpc>
              <a:spcBef>
                <a:spcPts val="105"/>
              </a:spcBef>
            </a:pPr>
            <a:r>
              <a:rPr sz="1600" b="1" spc="-15" dirty="0">
                <a:latin typeface="Times New Roman"/>
                <a:cs typeface="Times New Roman"/>
              </a:rPr>
              <a:t>«Родным </a:t>
            </a:r>
            <a:r>
              <a:rPr sz="1600" b="1" spc="-10" dirty="0">
                <a:latin typeface="Times New Roman"/>
                <a:cs typeface="Times New Roman"/>
              </a:rPr>
              <a:t>Близки </a:t>
            </a:r>
            <a:r>
              <a:rPr sz="1600" b="1" spc="-5" dirty="0">
                <a:latin typeface="Times New Roman"/>
                <a:cs typeface="Times New Roman"/>
              </a:rPr>
              <a:t>и </a:t>
            </a:r>
            <a:r>
              <a:rPr sz="1600" b="1" spc="-10" dirty="0">
                <a:latin typeface="Times New Roman"/>
                <a:cs typeface="Times New Roman"/>
              </a:rPr>
              <a:t>друзьям, </a:t>
            </a:r>
            <a:r>
              <a:rPr sz="1600" b="1" spc="-5" dirty="0">
                <a:latin typeface="Times New Roman"/>
                <a:cs typeface="Times New Roman"/>
              </a:rPr>
              <a:t>расстрелян-  ным немецко-фашистскими</a:t>
            </a:r>
            <a:r>
              <a:rPr sz="1600" b="1" spc="-3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извергами</a:t>
            </a:r>
            <a:endParaRPr sz="16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  <a:spcBef>
                <a:spcPts val="140"/>
              </a:spcBef>
            </a:pPr>
            <a:r>
              <a:rPr sz="1600" b="1" spc="-5" dirty="0">
                <a:latin typeface="Times New Roman"/>
                <a:cs typeface="Times New Roman"/>
              </a:rPr>
              <a:t>9/IX </a:t>
            </a:r>
            <a:r>
              <a:rPr sz="1600" b="1" spc="-35" dirty="0">
                <a:latin typeface="Times New Roman"/>
                <a:cs typeface="Times New Roman"/>
              </a:rPr>
              <a:t>1942г. </a:t>
            </a:r>
            <a:r>
              <a:rPr sz="1600" b="1" spc="-15" dirty="0">
                <a:latin typeface="Times New Roman"/>
                <a:cs typeface="Times New Roman"/>
              </a:rPr>
              <a:t>Родина отомстила </a:t>
            </a:r>
            <a:r>
              <a:rPr sz="1600" b="1" spc="-10" dirty="0">
                <a:latin typeface="Times New Roman"/>
                <a:cs typeface="Times New Roman"/>
              </a:rPr>
              <a:t>за</a:t>
            </a:r>
            <a:r>
              <a:rPr sz="1600" b="1" spc="4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Вас.</a:t>
            </a:r>
            <a:endParaRPr sz="160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  <a:spcBef>
                <a:spcPts val="280"/>
              </a:spcBef>
            </a:pPr>
            <a:r>
              <a:rPr sz="1600" b="1" spc="-10" dirty="0">
                <a:latin typeface="Times New Roman"/>
                <a:cs typeface="Times New Roman"/>
              </a:rPr>
              <a:t>Не </a:t>
            </a:r>
            <a:r>
              <a:rPr sz="1600" b="1" spc="-25" dirty="0">
                <a:latin typeface="Times New Roman"/>
                <a:cs typeface="Times New Roman"/>
              </a:rPr>
              <a:t>забудем </a:t>
            </a:r>
            <a:r>
              <a:rPr sz="1600" b="1" spc="-10" dirty="0">
                <a:latin typeface="Times New Roman"/>
                <a:cs typeface="Times New Roman"/>
              </a:rPr>
              <a:t>кровавые злодеяния</a:t>
            </a:r>
            <a:r>
              <a:rPr sz="1600" b="1" spc="3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врага.»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1045"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17957"/>
            <a:ext cx="9777603" cy="6804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6408" y="1104646"/>
            <a:ext cx="8571865" cy="540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Georgia"/>
                <a:cs typeface="Georgia"/>
              </a:rPr>
              <a:t>Пять месяцев</a:t>
            </a:r>
            <a:r>
              <a:rPr sz="1600" b="1" dirty="0">
                <a:latin typeface="Georgia"/>
                <a:cs typeface="Georgia"/>
              </a:rPr>
              <a:t> </a:t>
            </a:r>
            <a:r>
              <a:rPr sz="1600" b="1" spc="-5" dirty="0">
                <a:latin typeface="Georgia"/>
                <a:cs typeface="Georgia"/>
              </a:rPr>
              <a:t>беды</a:t>
            </a:r>
            <a:endParaRPr sz="1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Georgia"/>
              <a:cs typeface="Georgia"/>
            </a:endParaRPr>
          </a:p>
          <a:p>
            <a:pPr marL="12700" marR="8890" indent="359410" algn="just">
              <a:lnSpc>
                <a:spcPct val="112700"/>
              </a:lnSpc>
            </a:pPr>
            <a:r>
              <a:rPr sz="1600" spc="-5" dirty="0">
                <a:latin typeface="Georgia"/>
                <a:cs typeface="Georgia"/>
              </a:rPr>
              <a:t>Так оценивали жители нашего города время оккупации фашистскими захватчиками  территории города Минеральные Воды и Минераловодского </a:t>
            </a:r>
            <a:r>
              <a:rPr sz="1600" spc="-10" dirty="0">
                <a:latin typeface="Georgia"/>
                <a:cs typeface="Georgia"/>
              </a:rPr>
              <a:t>района. </a:t>
            </a:r>
            <a:r>
              <a:rPr sz="1600" spc="-5" dirty="0">
                <a:latin typeface="Georgia"/>
                <a:cs typeface="Georgia"/>
              </a:rPr>
              <a:t>Город стал чужим  от непонятных немецких вывесок, </a:t>
            </a:r>
            <a:r>
              <a:rPr sz="1600" spc="-10" dirty="0">
                <a:latin typeface="Georgia"/>
                <a:cs typeface="Georgia"/>
              </a:rPr>
              <a:t>указателей. </a:t>
            </a:r>
            <a:r>
              <a:rPr sz="1600" spc="-5" dirty="0">
                <a:latin typeface="Georgia"/>
                <a:cs typeface="Georgia"/>
              </a:rPr>
              <a:t>Улицы города, сельские дороги заполони-  ли грузовые автомобили с обтянутыми плотным брезентом кузовами. </a:t>
            </a:r>
            <a:r>
              <a:rPr sz="1600" spc="-10" dirty="0">
                <a:latin typeface="Georgia"/>
                <a:cs typeface="Georgia"/>
              </a:rPr>
              <a:t>Они </a:t>
            </a:r>
            <a:r>
              <a:rPr sz="1600" spc="-5" dirty="0">
                <a:latin typeface="Georgia"/>
                <a:cs typeface="Georgia"/>
              </a:rPr>
              <a:t>продвигались  на юг к Владикавказу, Грозному. </a:t>
            </a:r>
            <a:r>
              <a:rPr sz="1600" spc="-10" dirty="0">
                <a:latin typeface="Georgia"/>
                <a:cs typeface="Georgia"/>
              </a:rPr>
              <a:t>Оставшиеся </a:t>
            </a:r>
            <a:r>
              <a:rPr sz="1600" spc="-5" dirty="0">
                <a:latin typeface="Georgia"/>
                <a:cs typeface="Georgia"/>
              </a:rPr>
              <a:t>в городе воинские </a:t>
            </a:r>
            <a:r>
              <a:rPr sz="1600" spc="-10" dirty="0">
                <a:latin typeface="Georgia"/>
                <a:cs typeface="Georgia"/>
              </a:rPr>
              <a:t>части </a:t>
            </a:r>
            <a:r>
              <a:rPr sz="1600" spc="-5" dirty="0">
                <a:latin typeface="Georgia"/>
                <a:cs typeface="Georgia"/>
              </a:rPr>
              <a:t>бесцеремонно рас-  квартировывались в </a:t>
            </a:r>
            <a:r>
              <a:rPr sz="1600" spc="-10" dirty="0">
                <a:latin typeface="Georgia"/>
                <a:cs typeface="Georgia"/>
              </a:rPr>
              <a:t>частных </a:t>
            </a:r>
            <a:r>
              <a:rPr sz="1600" spc="-5" dirty="0">
                <a:latin typeface="Georgia"/>
                <a:cs typeface="Georgia"/>
              </a:rPr>
              <a:t>домах, выдворяя </a:t>
            </a:r>
            <a:r>
              <a:rPr sz="1600" spc="-10" dirty="0">
                <a:latin typeface="Georgia"/>
                <a:cs typeface="Georgia"/>
              </a:rPr>
              <a:t>семьи </a:t>
            </a:r>
            <a:r>
              <a:rPr sz="1600" spc="-5" dirty="0">
                <a:latin typeface="Georgia"/>
                <a:cs typeface="Georgia"/>
              </a:rPr>
              <a:t>в сараи и</a:t>
            </a:r>
            <a:r>
              <a:rPr sz="1600" spc="5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чуланы.</a:t>
            </a:r>
            <a:endParaRPr sz="1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Georgia"/>
              <a:cs typeface="Georgia"/>
            </a:endParaRPr>
          </a:p>
          <a:p>
            <a:pPr marL="12700" marR="10795" indent="359410" algn="just">
              <a:lnSpc>
                <a:spcPct val="112700"/>
              </a:lnSpc>
            </a:pPr>
            <a:r>
              <a:rPr sz="1600" spc="-5" dirty="0">
                <a:latin typeface="Georgia"/>
                <a:cs typeface="Georgia"/>
              </a:rPr>
              <a:t>На железнодорожном вокзале находилась немецкая комендатура. </a:t>
            </a:r>
            <a:r>
              <a:rPr sz="1600" spc="-10" dirty="0">
                <a:latin typeface="Georgia"/>
                <a:cs typeface="Georgia"/>
              </a:rPr>
              <a:t>Туда </a:t>
            </a:r>
            <a:r>
              <a:rPr sz="1600" spc="-5" dirty="0">
                <a:latin typeface="Georgia"/>
                <a:cs typeface="Georgia"/>
              </a:rPr>
              <a:t>постоянно  привозились и увозились советские «подозрительные» </a:t>
            </a:r>
            <a:r>
              <a:rPr sz="1600" spc="-10" dirty="0">
                <a:latin typeface="Georgia"/>
                <a:cs typeface="Georgia"/>
              </a:rPr>
              <a:t>люди, которых </a:t>
            </a:r>
            <a:r>
              <a:rPr sz="1600" spc="-5" dirty="0">
                <a:latin typeface="Georgia"/>
                <a:cs typeface="Georgia"/>
              </a:rPr>
              <a:t>пытали, </a:t>
            </a:r>
            <a:r>
              <a:rPr sz="1600" spc="-10" dirty="0">
                <a:latin typeface="Georgia"/>
                <a:cs typeface="Georgia"/>
              </a:rPr>
              <a:t>избива-  ли. </a:t>
            </a:r>
            <a:r>
              <a:rPr sz="1600" spc="-5" dirty="0">
                <a:latin typeface="Georgia"/>
                <a:cs typeface="Georgia"/>
              </a:rPr>
              <a:t>Гестаповская тюрьма в Минеральных водах была переполнена советскими патриота-  </a:t>
            </a:r>
            <a:r>
              <a:rPr sz="1600" spc="-10" dirty="0">
                <a:latin typeface="Georgia"/>
                <a:cs typeface="Georgia"/>
              </a:rPr>
              <a:t>ми. </a:t>
            </a:r>
            <a:r>
              <a:rPr sz="1600" spc="-5" dirty="0">
                <a:latin typeface="Georgia"/>
                <a:cs typeface="Georgia"/>
              </a:rPr>
              <a:t>В фашистских застенках томились, а после пыток и издевательств расстреливались  комсомольцы, партийные работники, а так же минераловодские </a:t>
            </a:r>
            <a:r>
              <a:rPr sz="1600" spc="-10" dirty="0">
                <a:latin typeface="Georgia"/>
                <a:cs typeface="Georgia"/>
              </a:rPr>
              <a:t>рабочие, </a:t>
            </a:r>
            <a:r>
              <a:rPr sz="1600" spc="-5" dirty="0">
                <a:latin typeface="Georgia"/>
                <a:cs typeface="Georgia"/>
              </a:rPr>
              <a:t>железнодо-  рожники, депутаты </a:t>
            </a:r>
            <a:r>
              <a:rPr sz="1600" spc="-10" dirty="0">
                <a:latin typeface="Georgia"/>
                <a:cs typeface="Georgia"/>
              </a:rPr>
              <a:t>Советов </a:t>
            </a:r>
            <a:r>
              <a:rPr sz="1600" spc="-5" dirty="0">
                <a:latin typeface="Georgia"/>
                <a:cs typeface="Georgia"/>
              </a:rPr>
              <a:t>Кукса П.П., Захаров </a:t>
            </a:r>
            <a:r>
              <a:rPr sz="1600" spc="-10" dirty="0">
                <a:latin typeface="Georgia"/>
                <a:cs typeface="Georgia"/>
              </a:rPr>
              <a:t>М.И., </a:t>
            </a:r>
            <a:r>
              <a:rPr sz="1600" spc="-5" dirty="0">
                <a:latin typeface="Georgia"/>
                <a:cs typeface="Georgia"/>
              </a:rPr>
              <a:t>Советов </a:t>
            </a:r>
            <a:r>
              <a:rPr sz="1600" spc="-10" dirty="0">
                <a:latin typeface="Georgia"/>
                <a:cs typeface="Georgia"/>
              </a:rPr>
              <a:t>И.Н., </a:t>
            </a:r>
            <a:r>
              <a:rPr sz="1600" spc="-5" dirty="0">
                <a:latin typeface="Georgia"/>
                <a:cs typeface="Georgia"/>
              </a:rPr>
              <a:t>Е.Г. Гончаров, Г.Е.  Корнышев, Овчаренко и другие. </a:t>
            </a:r>
            <a:r>
              <a:rPr sz="1600" spc="-10" dirty="0">
                <a:latin typeface="Georgia"/>
                <a:cs typeface="Georgia"/>
              </a:rPr>
              <a:t>Немало </a:t>
            </a:r>
            <a:r>
              <a:rPr sz="1600" spc="-5" dirty="0">
                <a:latin typeface="Georgia"/>
                <a:cs typeface="Georgia"/>
              </a:rPr>
              <a:t>горожан было угнано в </a:t>
            </a:r>
            <a:r>
              <a:rPr sz="1600" spc="-10" dirty="0">
                <a:latin typeface="Georgia"/>
                <a:cs typeface="Georgia"/>
              </a:rPr>
              <a:t>рабство </a:t>
            </a:r>
            <a:r>
              <a:rPr sz="1600" spc="-5" dirty="0">
                <a:latin typeface="Georgia"/>
                <a:cs typeface="Georgia"/>
              </a:rPr>
              <a:t>в</a:t>
            </a:r>
            <a:r>
              <a:rPr sz="1600" spc="9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Германию.</a:t>
            </a:r>
            <a:endParaRPr sz="1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Georgia"/>
              <a:cs typeface="Georgia"/>
            </a:endParaRPr>
          </a:p>
          <a:p>
            <a:pPr marL="2990850" marR="6350" indent="-360045">
              <a:lnSpc>
                <a:spcPct val="114199"/>
              </a:lnSpc>
              <a:buSzPct val="83333"/>
              <a:buFont typeface="Symbol"/>
              <a:buChar char=""/>
              <a:tabLst>
                <a:tab pos="2990850" algn="l"/>
                <a:tab pos="2991485" algn="l"/>
              </a:tabLst>
            </a:pPr>
            <a:r>
              <a:rPr sz="1200" spc="-5" dirty="0">
                <a:latin typeface="Times New Roman"/>
                <a:cs typeface="Times New Roman"/>
              </a:rPr>
              <a:t>Гриценко В.Б. «История земли Минераловодской», издательство </a:t>
            </a:r>
            <a:r>
              <a:rPr sz="1200" spc="-10" dirty="0">
                <a:latin typeface="Times New Roman"/>
                <a:cs typeface="Times New Roman"/>
              </a:rPr>
              <a:t>«Кавказская </a:t>
            </a:r>
            <a:r>
              <a:rPr sz="1200" spc="-5" dirty="0">
                <a:latin typeface="Times New Roman"/>
                <a:cs typeface="Times New Roman"/>
              </a:rPr>
              <a:t>здрав-  ница», </a:t>
            </a:r>
            <a:r>
              <a:rPr sz="1200" dirty="0">
                <a:latin typeface="Times New Roman"/>
                <a:cs typeface="Times New Roman"/>
              </a:rPr>
              <a:t>МВ, 1998.</a:t>
            </a:r>
            <a:endParaRPr sz="1200">
              <a:latin typeface="Times New Roman"/>
              <a:cs typeface="Times New Roman"/>
            </a:endParaRPr>
          </a:p>
          <a:p>
            <a:pPr marL="2990850" marR="5080" indent="-360045">
              <a:lnSpc>
                <a:spcPct val="113300"/>
              </a:lnSpc>
              <a:spcBef>
                <a:spcPts val="10"/>
              </a:spcBef>
              <a:buSzPct val="83333"/>
              <a:buFont typeface="Symbol"/>
              <a:buChar char=""/>
              <a:tabLst>
                <a:tab pos="2990850" algn="l"/>
                <a:tab pos="2991485" algn="l"/>
              </a:tabLst>
            </a:pPr>
            <a:r>
              <a:rPr sz="1200" spc="-5" dirty="0">
                <a:latin typeface="Times New Roman"/>
                <a:cs typeface="Times New Roman"/>
              </a:rPr>
              <a:t>Липкусь Н., Косогор Г.-ветераны ВОВ, издательство </a:t>
            </a:r>
            <a:r>
              <a:rPr sz="1200" spc="-10" dirty="0">
                <a:latin typeface="Times New Roman"/>
                <a:cs typeface="Times New Roman"/>
              </a:rPr>
              <a:t>«Кавказская </a:t>
            </a:r>
            <a:r>
              <a:rPr sz="1200" spc="-5" dirty="0">
                <a:latin typeface="Times New Roman"/>
                <a:cs typeface="Times New Roman"/>
              </a:rPr>
              <a:t>здравница», </a:t>
            </a:r>
            <a:r>
              <a:rPr sz="1200" dirty="0">
                <a:latin typeface="Times New Roman"/>
                <a:cs typeface="Times New Roman"/>
              </a:rPr>
              <a:t>МВ,  1992.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5569"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501" y="983310"/>
            <a:ext cx="4057014" cy="5572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9226" y="1872615"/>
            <a:ext cx="5262753" cy="3576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9132" y="965352"/>
            <a:ext cx="4885690" cy="859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14100"/>
              </a:lnSpc>
              <a:spcBef>
                <a:spcPts val="95"/>
              </a:spcBef>
            </a:pPr>
            <a:r>
              <a:rPr sz="1600" b="1" spc="-10" dirty="0">
                <a:latin typeface="Times New Roman"/>
                <a:cs typeface="Times New Roman"/>
              </a:rPr>
              <a:t>Восстановление </a:t>
            </a:r>
            <a:r>
              <a:rPr sz="1600" b="1" spc="-5" dirty="0">
                <a:latin typeface="Times New Roman"/>
                <a:cs typeface="Times New Roman"/>
              </a:rPr>
              <a:t>Памятной плиты, </a:t>
            </a:r>
            <a:r>
              <a:rPr sz="1600" b="1" spc="-15" dirty="0">
                <a:latin typeface="Times New Roman"/>
                <a:cs typeface="Times New Roman"/>
              </a:rPr>
              <a:t>установленной  </a:t>
            </a:r>
            <a:r>
              <a:rPr sz="1600" b="1" spc="-5" dirty="0">
                <a:latin typeface="Times New Roman"/>
                <a:cs typeface="Times New Roman"/>
              </a:rPr>
              <a:t>местными жителями на месте </a:t>
            </a:r>
            <a:r>
              <a:rPr sz="1600" b="1" spc="-15" dirty="0">
                <a:latin typeface="Times New Roman"/>
                <a:cs typeface="Times New Roman"/>
              </a:rPr>
              <a:t>массового </a:t>
            </a:r>
            <a:r>
              <a:rPr sz="1600" b="1" spc="-5" dirty="0">
                <a:latin typeface="Times New Roman"/>
                <a:cs typeface="Times New Roman"/>
              </a:rPr>
              <a:t>расстрела в  1943 </a:t>
            </a:r>
            <a:r>
              <a:rPr sz="1600" b="1" spc="-25" dirty="0">
                <a:latin typeface="Times New Roman"/>
                <a:cs typeface="Times New Roman"/>
              </a:rPr>
              <a:t>году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0773" y="5371947"/>
            <a:ext cx="2955290" cy="157416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369570">
              <a:lnSpc>
                <a:spcPct val="100000"/>
              </a:lnSpc>
              <a:spcBef>
                <a:spcPts val="445"/>
              </a:spcBef>
            </a:pPr>
            <a:r>
              <a:rPr sz="1400" b="1" spc="-5" dirty="0">
                <a:latin typeface="Calibri"/>
                <a:cs typeface="Calibri"/>
              </a:rPr>
              <a:t>Обелиск </a:t>
            </a:r>
            <a:r>
              <a:rPr sz="1400" b="1" dirty="0">
                <a:latin typeface="Calibri"/>
                <a:cs typeface="Calibri"/>
              </a:rPr>
              <a:t>после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реставрации.</a:t>
            </a:r>
            <a:endParaRPr sz="1400">
              <a:latin typeface="Calibri"/>
              <a:cs typeface="Calibri"/>
            </a:endParaRPr>
          </a:p>
          <a:p>
            <a:pPr marL="109855" marR="102235" indent="161925">
              <a:lnSpc>
                <a:spcPts val="2039"/>
              </a:lnSpc>
              <a:spcBef>
                <a:spcPts val="114"/>
              </a:spcBef>
            </a:pPr>
            <a:r>
              <a:rPr sz="1400" b="1" spc="-5" dirty="0">
                <a:latin typeface="Calibri"/>
                <a:cs typeface="Calibri"/>
              </a:rPr>
              <a:t>«Здесь </a:t>
            </a:r>
            <a:r>
              <a:rPr sz="1400" b="1" spc="-10" dirty="0">
                <a:latin typeface="Calibri"/>
                <a:cs typeface="Calibri"/>
              </a:rPr>
              <a:t>погибли </a:t>
            </a:r>
            <a:r>
              <a:rPr sz="1400" b="1" spc="-5" dirty="0">
                <a:latin typeface="Calibri"/>
                <a:cs typeface="Calibri"/>
              </a:rPr>
              <a:t>7500 советских  граждан, зверски убитых</a:t>
            </a:r>
            <a:r>
              <a:rPr sz="1400" b="1" spc="-10" dirty="0">
                <a:latin typeface="Calibri"/>
                <a:cs typeface="Calibri"/>
              </a:rPr>
              <a:t> немецко-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1400" b="1" spc="-5" dirty="0">
                <a:latin typeface="Calibri"/>
                <a:cs typeface="Calibri"/>
              </a:rPr>
              <a:t>фашистскими захватчиками </a:t>
            </a:r>
            <a:r>
              <a:rPr sz="1400" b="1" dirty="0">
                <a:latin typeface="Calibri"/>
                <a:cs typeface="Calibri"/>
              </a:rPr>
              <a:t>9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сенсяб-</a:t>
            </a:r>
            <a:endParaRPr sz="1400">
              <a:latin typeface="Calibri"/>
              <a:cs typeface="Calibri"/>
            </a:endParaRPr>
          </a:p>
          <a:p>
            <a:pPr marL="186690" marR="175260" algn="ctr">
              <a:lnSpc>
                <a:spcPct val="120700"/>
              </a:lnSpc>
              <a:spcBef>
                <a:spcPts val="15"/>
              </a:spcBef>
            </a:pPr>
            <a:r>
              <a:rPr sz="1400" b="1" dirty="0">
                <a:latin typeface="Calibri"/>
                <a:cs typeface="Calibri"/>
              </a:rPr>
              <a:t>ря </a:t>
            </a:r>
            <a:r>
              <a:rPr sz="1400" b="1" spc="-5" dirty="0">
                <a:latin typeface="Calibri"/>
                <a:cs typeface="Calibri"/>
              </a:rPr>
              <a:t>1942 </a:t>
            </a:r>
            <a:r>
              <a:rPr sz="1400" b="1" spc="-30" dirty="0">
                <a:latin typeface="Calibri"/>
                <a:cs typeface="Calibri"/>
              </a:rPr>
              <a:t>г. </a:t>
            </a:r>
            <a:r>
              <a:rPr sz="1400" b="1" spc="-10" dirty="0">
                <a:latin typeface="Calibri"/>
                <a:cs typeface="Calibri"/>
              </a:rPr>
              <a:t>Родина </a:t>
            </a:r>
            <a:r>
              <a:rPr sz="1400" b="1" spc="-5" dirty="0">
                <a:latin typeface="Calibri"/>
                <a:cs typeface="Calibri"/>
              </a:rPr>
              <a:t>не </a:t>
            </a:r>
            <a:r>
              <a:rPr sz="1400" b="1" spc="-15" dirty="0">
                <a:latin typeface="Calibri"/>
                <a:cs typeface="Calibri"/>
              </a:rPr>
              <a:t>забудет ВАС.  </a:t>
            </a:r>
            <a:r>
              <a:rPr sz="1400" b="1" dirty="0">
                <a:latin typeface="Calibri"/>
                <a:cs typeface="Calibri"/>
              </a:rPr>
              <a:t>Из </a:t>
            </a:r>
            <a:r>
              <a:rPr sz="1400" b="1" spc="-5" dirty="0">
                <a:latin typeface="Calibri"/>
                <a:cs typeface="Calibri"/>
              </a:rPr>
              <a:t>личного архива Акопяна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М.Б.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ransition advTm="11013"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383" y="844042"/>
            <a:ext cx="7691755" cy="4224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7442" y="4226001"/>
            <a:ext cx="4013072" cy="243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2452" y="5056477"/>
            <a:ext cx="4961890" cy="800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21200"/>
              </a:lnSpc>
              <a:spcBef>
                <a:spcPts val="85"/>
              </a:spcBef>
            </a:pPr>
            <a:r>
              <a:rPr sz="1400" spc="-5" dirty="0">
                <a:latin typeface="Calibri"/>
                <a:cs typeface="Calibri"/>
              </a:rPr>
              <a:t>Выставка </a:t>
            </a:r>
            <a:r>
              <a:rPr sz="1400" spc="-10" dirty="0">
                <a:latin typeface="Calibri"/>
                <a:cs typeface="Calibri"/>
              </a:rPr>
              <a:t>подготовлена </a:t>
            </a:r>
            <a:r>
              <a:rPr sz="1400" dirty="0">
                <a:latin typeface="Calibri"/>
                <a:cs typeface="Calibri"/>
              </a:rPr>
              <a:t>по </a:t>
            </a:r>
            <a:r>
              <a:rPr sz="1400" spc="-10" dirty="0">
                <a:latin typeface="Calibri"/>
                <a:cs typeface="Calibri"/>
              </a:rPr>
              <a:t>документам </a:t>
            </a:r>
            <a:r>
              <a:rPr sz="1400" spc="-20" dirty="0">
                <a:latin typeface="Calibri"/>
                <a:cs typeface="Calibri"/>
              </a:rPr>
              <a:t>Государственного </a:t>
            </a:r>
            <a:r>
              <a:rPr sz="1400" spc="-5" dirty="0">
                <a:latin typeface="Calibri"/>
                <a:cs typeface="Calibri"/>
              </a:rPr>
              <a:t>архива  </a:t>
            </a:r>
            <a:r>
              <a:rPr sz="1400" spc="-10" dirty="0">
                <a:latin typeface="Calibri"/>
                <a:cs typeface="Calibri"/>
              </a:rPr>
              <a:t>Ставропольского </a:t>
            </a:r>
            <a:r>
              <a:rPr sz="1400" spc="-5" dirty="0">
                <a:latin typeface="Calibri"/>
                <a:cs typeface="Calibri"/>
              </a:rPr>
              <a:t>края, архивного </a:t>
            </a:r>
            <a:r>
              <a:rPr sz="1400" spc="-25" dirty="0">
                <a:latin typeface="Calibri"/>
                <a:cs typeface="Calibri"/>
              </a:rPr>
              <a:t>отдела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личных </a:t>
            </a:r>
            <a:r>
              <a:rPr sz="1400" spc="-10" dirty="0">
                <a:latin typeface="Calibri"/>
                <a:cs typeface="Calibri"/>
              </a:rPr>
              <a:t>архивов жите-  </a:t>
            </a:r>
            <a:r>
              <a:rPr sz="1400" spc="-5" dirty="0">
                <a:latin typeface="Calibri"/>
                <a:cs typeface="Calibri"/>
              </a:rPr>
              <a:t>лей </a:t>
            </a:r>
            <a:r>
              <a:rPr sz="1400" spc="-10" dirty="0">
                <a:latin typeface="Calibri"/>
                <a:cs typeface="Calibri"/>
              </a:rPr>
              <a:t>города </a:t>
            </a:r>
            <a:r>
              <a:rPr sz="1400" spc="-5" dirty="0">
                <a:latin typeface="Calibri"/>
                <a:cs typeface="Calibri"/>
              </a:rPr>
              <a:t>Минеральные </a:t>
            </a:r>
            <a:r>
              <a:rPr sz="1400" spc="-10" dirty="0">
                <a:latin typeface="Calibri"/>
                <a:cs typeface="Calibri"/>
              </a:rPr>
              <a:t>Воды: </a:t>
            </a:r>
            <a:r>
              <a:rPr sz="1400" spc="-5" dirty="0">
                <a:latin typeface="Calibri"/>
                <a:cs typeface="Calibri"/>
              </a:rPr>
              <a:t>Шкарупа </a:t>
            </a:r>
            <a:r>
              <a:rPr sz="1400" spc="-25" dirty="0">
                <a:latin typeface="Calibri"/>
                <a:cs typeface="Calibri"/>
              </a:rPr>
              <a:t>И.Ф.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10" dirty="0">
                <a:latin typeface="Calibri"/>
                <a:cs typeface="Calibri"/>
              </a:rPr>
              <a:t>Акопяна</a:t>
            </a:r>
            <a:r>
              <a:rPr sz="1400" spc="-5" dirty="0">
                <a:latin typeface="Calibri"/>
                <a:cs typeface="Calibri"/>
              </a:rPr>
              <a:t> М.Б.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0193" y="875131"/>
            <a:ext cx="1473200" cy="312420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45"/>
              </a:spcBef>
            </a:pPr>
            <a:r>
              <a:rPr sz="1400" spc="-5" dirty="0">
                <a:latin typeface="Calibri"/>
                <a:cs typeface="Calibri"/>
              </a:rPr>
              <a:t>Мемориал,</a:t>
            </a:r>
            <a:endParaRPr sz="1400">
              <a:latin typeface="Calibri"/>
              <a:cs typeface="Calibri"/>
            </a:endParaRPr>
          </a:p>
          <a:p>
            <a:pPr marL="37465" algn="ctr">
              <a:lnSpc>
                <a:spcPct val="100000"/>
              </a:lnSpc>
              <a:spcBef>
                <a:spcPts val="350"/>
              </a:spcBef>
            </a:pPr>
            <a:r>
              <a:rPr sz="1400" spc="-5" dirty="0">
                <a:latin typeface="Calibri"/>
                <a:cs typeface="Calibri"/>
              </a:rPr>
              <a:t>установленный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</a:t>
            </a:r>
            <a:endParaRPr sz="1400">
              <a:latin typeface="Calibri"/>
              <a:cs typeface="Calibri"/>
            </a:endParaRPr>
          </a:p>
          <a:p>
            <a:pPr marL="13970" marR="6985" indent="635" algn="ctr">
              <a:lnSpc>
                <a:spcPct val="121100"/>
              </a:lnSpc>
              <a:spcBef>
                <a:spcPts val="5"/>
              </a:spcBef>
            </a:pPr>
            <a:r>
              <a:rPr sz="1400" spc="-10" dirty="0">
                <a:latin typeface="Calibri"/>
                <a:cs typeface="Calibri"/>
              </a:rPr>
              <a:t>месте </a:t>
            </a:r>
            <a:r>
              <a:rPr sz="1400" spc="-5" dirty="0">
                <a:latin typeface="Calibri"/>
                <a:cs typeface="Calibri"/>
              </a:rPr>
              <a:t>массового  </a:t>
            </a:r>
            <a:r>
              <a:rPr sz="1400" spc="-10" dirty="0">
                <a:latin typeface="Calibri"/>
                <a:cs typeface="Calibri"/>
              </a:rPr>
              <a:t>расстрела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мирного  населения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5" dirty="0">
                <a:latin typeface="Calibri"/>
                <a:cs typeface="Calibri"/>
              </a:rPr>
              <a:t>пери-  </a:t>
            </a:r>
            <a:r>
              <a:rPr sz="1400" spc="-20" dirty="0">
                <a:latin typeface="Calibri"/>
                <a:cs typeface="Calibri"/>
              </a:rPr>
              <a:t>од </a:t>
            </a:r>
            <a:r>
              <a:rPr sz="1400" spc="-5" dirty="0">
                <a:latin typeface="Calibri"/>
                <a:cs typeface="Calibri"/>
              </a:rPr>
              <a:t>оккупации </a:t>
            </a:r>
            <a:r>
              <a:rPr sz="1400" spc="-10" dirty="0">
                <a:latin typeface="Calibri"/>
                <a:cs typeface="Calibri"/>
              </a:rPr>
              <a:t>тер-  </a:t>
            </a:r>
            <a:r>
              <a:rPr sz="1400" spc="-5" dirty="0">
                <a:latin typeface="Calibri"/>
                <a:cs typeface="Calibri"/>
              </a:rPr>
              <a:t>ритории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Кавказ-</a:t>
            </a:r>
            <a:endParaRPr sz="1400">
              <a:latin typeface="Calibri"/>
              <a:cs typeface="Calibri"/>
            </a:endParaRPr>
          </a:p>
          <a:p>
            <a:pPr marL="12065" marR="5080" algn="ctr">
              <a:lnSpc>
                <a:spcPts val="2039"/>
              </a:lnSpc>
              <a:spcBef>
                <a:spcPts val="114"/>
              </a:spcBef>
            </a:pPr>
            <a:r>
              <a:rPr sz="1400" spc="-5" dirty="0">
                <a:latin typeface="Calibri"/>
                <a:cs typeface="Calibri"/>
              </a:rPr>
              <a:t>ских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Минеральных  </a:t>
            </a:r>
            <a:r>
              <a:rPr sz="1400" spc="-10" dirty="0">
                <a:latin typeface="Calibri"/>
                <a:cs typeface="Calibri"/>
              </a:rPr>
              <a:t>Воды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сентябре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1400" spc="-5" dirty="0">
                <a:latin typeface="Calibri"/>
                <a:cs typeface="Calibri"/>
              </a:rPr>
              <a:t>1942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года.</a:t>
            </a:r>
            <a:endParaRPr sz="1400">
              <a:latin typeface="Calibri"/>
              <a:cs typeface="Calibri"/>
            </a:endParaRPr>
          </a:p>
          <a:p>
            <a:pPr marL="40005" algn="ctr">
              <a:lnSpc>
                <a:spcPct val="100000"/>
              </a:lnSpc>
              <a:spcBef>
                <a:spcPts val="360"/>
              </a:spcBef>
            </a:pPr>
            <a:r>
              <a:rPr sz="1400" spc="-5" dirty="0">
                <a:latin typeface="Calibri"/>
                <a:cs typeface="Calibri"/>
              </a:rPr>
              <a:t>Открыт </a:t>
            </a:r>
            <a:r>
              <a:rPr sz="1400" dirty="0">
                <a:latin typeface="Calibri"/>
                <a:cs typeface="Calibri"/>
              </a:rPr>
              <a:t>18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июня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400" spc="-5" dirty="0">
                <a:latin typeface="Calibri"/>
                <a:cs typeface="Calibri"/>
              </a:rPr>
              <a:t>2019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года.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ransition advTm="10233"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05" y="697230"/>
            <a:ext cx="8915400" cy="521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06139" y="6012942"/>
            <a:ext cx="5509895" cy="6483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lnSpc>
                <a:spcPts val="1610"/>
              </a:lnSpc>
              <a:spcBef>
                <a:spcPts val="215"/>
              </a:spcBef>
            </a:pPr>
            <a:r>
              <a:rPr sz="1400" dirty="0">
                <a:latin typeface="Times New Roman"/>
                <a:cs typeface="Times New Roman"/>
              </a:rPr>
              <a:t>Склад </a:t>
            </a:r>
            <a:r>
              <a:rPr sz="1400" spc="-5" dirty="0">
                <a:latin typeface="Times New Roman"/>
                <a:cs typeface="Times New Roman"/>
              </a:rPr>
              <a:t>дивизии </a:t>
            </a:r>
            <a:r>
              <a:rPr sz="1400" spc="-10" dirty="0">
                <a:latin typeface="Times New Roman"/>
                <a:cs typeface="Times New Roman"/>
              </a:rPr>
              <a:t>«Эдельвейс», </a:t>
            </a:r>
            <a:r>
              <a:rPr sz="1400" dirty="0">
                <a:latin typeface="Times New Roman"/>
                <a:cs typeface="Times New Roman"/>
              </a:rPr>
              <a:t>в </a:t>
            </a:r>
            <a:r>
              <a:rPr sz="1400" spc="-10" dirty="0">
                <a:latin typeface="Times New Roman"/>
                <a:cs typeface="Times New Roman"/>
              </a:rPr>
              <a:t>период </a:t>
            </a:r>
            <a:r>
              <a:rPr sz="1400" spc="-5" dirty="0">
                <a:latin typeface="Times New Roman"/>
                <a:cs typeface="Times New Roman"/>
              </a:rPr>
              <a:t>оккупации располагался </a:t>
            </a:r>
            <a:r>
              <a:rPr sz="1400" dirty="0">
                <a:latin typeface="Times New Roman"/>
                <a:cs typeface="Times New Roman"/>
              </a:rPr>
              <a:t>в </a:t>
            </a:r>
            <a:r>
              <a:rPr sz="1400" spc="-5" dirty="0">
                <a:latin typeface="Times New Roman"/>
                <a:cs typeface="Times New Roman"/>
              </a:rPr>
              <a:t>здании  </a:t>
            </a:r>
            <a:r>
              <a:rPr sz="1400" spc="-10" dirty="0">
                <a:latin typeface="Times New Roman"/>
                <a:cs typeface="Times New Roman"/>
              </a:rPr>
              <a:t>железнодорожного </a:t>
            </a:r>
            <a:r>
              <a:rPr sz="1400" spc="-5" dirty="0">
                <a:latin typeface="Times New Roman"/>
                <a:cs typeface="Times New Roman"/>
              </a:rPr>
              <a:t>училища, 1942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год.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565"/>
              </a:lnSpc>
            </a:pPr>
            <a:r>
              <a:rPr sz="1400" dirty="0">
                <a:latin typeface="Times New Roman"/>
                <a:cs typeface="Times New Roman"/>
              </a:rPr>
              <a:t>из </a:t>
            </a:r>
            <a:r>
              <a:rPr sz="1400" spc="-10" dirty="0">
                <a:latin typeface="Times New Roman"/>
                <a:cs typeface="Times New Roman"/>
              </a:rPr>
              <a:t>личного архива Шкарупа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И.Ф.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0592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1806" y="659257"/>
            <a:ext cx="2949702" cy="4173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4508" y="838555"/>
            <a:ext cx="3966210" cy="3863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9410" algn="just">
              <a:lnSpc>
                <a:spcPct val="114100"/>
              </a:lnSpc>
              <a:spcBef>
                <a:spcPts val="100"/>
              </a:spcBef>
            </a:pPr>
            <a:r>
              <a:rPr sz="1400" spc="-15" dirty="0">
                <a:latin typeface="Times New Roman"/>
                <a:cs typeface="Times New Roman"/>
              </a:rPr>
              <a:t>Чудовищные </a:t>
            </a:r>
            <a:r>
              <a:rPr sz="1400" spc="-10" dirty="0">
                <a:latin typeface="Times New Roman"/>
                <a:cs typeface="Times New Roman"/>
              </a:rPr>
              <a:t>злодеяния </a:t>
            </a:r>
            <a:r>
              <a:rPr sz="1400" spc="-5" dirty="0">
                <a:latin typeface="Times New Roman"/>
                <a:cs typeface="Times New Roman"/>
              </a:rPr>
              <a:t>совершались </a:t>
            </a:r>
            <a:r>
              <a:rPr sz="1400" spc="-10" dirty="0">
                <a:latin typeface="Times New Roman"/>
                <a:cs typeface="Times New Roman"/>
              </a:rPr>
              <a:t>гитле-  </a:t>
            </a:r>
            <a:r>
              <a:rPr sz="1400" spc="-5" dirty="0">
                <a:latin typeface="Times New Roman"/>
                <a:cs typeface="Times New Roman"/>
              </a:rPr>
              <a:t>ровцами против </a:t>
            </a:r>
            <a:r>
              <a:rPr sz="1400" spc="-15" dirty="0">
                <a:latin typeface="Times New Roman"/>
                <a:cs typeface="Times New Roman"/>
              </a:rPr>
              <a:t>мирного </a:t>
            </a:r>
            <a:r>
              <a:rPr sz="1400" spc="-5" dirty="0">
                <a:latin typeface="Times New Roman"/>
                <a:cs typeface="Times New Roman"/>
              </a:rPr>
              <a:t>населения. Оно </a:t>
            </a:r>
            <a:r>
              <a:rPr sz="1400" spc="-10" dirty="0">
                <a:latin typeface="Times New Roman"/>
                <a:cs typeface="Times New Roman"/>
              </a:rPr>
              <a:t>подверга-  </a:t>
            </a:r>
            <a:r>
              <a:rPr sz="1400" spc="10" dirty="0">
                <a:latin typeface="Times New Roman"/>
                <a:cs typeface="Times New Roman"/>
              </a:rPr>
              <a:t>лось </a:t>
            </a:r>
            <a:r>
              <a:rPr sz="1400" spc="-5" dirty="0">
                <a:latin typeface="Times New Roman"/>
                <a:cs typeface="Times New Roman"/>
              </a:rPr>
              <a:t>безжалостному ограблению. Особенно жесто-  </a:t>
            </a:r>
            <a:r>
              <a:rPr sz="1400" spc="-35" dirty="0">
                <a:latin typeface="Times New Roman"/>
                <a:cs typeface="Times New Roman"/>
              </a:rPr>
              <a:t>ко </a:t>
            </a:r>
            <a:r>
              <a:rPr sz="1400" spc="-10" dirty="0">
                <a:latin typeface="Times New Roman"/>
                <a:cs typeface="Times New Roman"/>
              </a:rPr>
              <a:t>уничтожались </a:t>
            </a:r>
            <a:r>
              <a:rPr sz="1400" spc="-5" dirty="0">
                <a:latin typeface="Times New Roman"/>
                <a:cs typeface="Times New Roman"/>
              </a:rPr>
              <a:t>граждане </a:t>
            </a:r>
            <a:r>
              <a:rPr sz="1400" spc="-15" dirty="0">
                <a:latin typeface="Times New Roman"/>
                <a:cs typeface="Times New Roman"/>
              </a:rPr>
              <a:t>еврейской </a:t>
            </a:r>
            <a:r>
              <a:rPr sz="1400" dirty="0">
                <a:latin typeface="Times New Roman"/>
                <a:cs typeface="Times New Roman"/>
              </a:rPr>
              <a:t>национально-  сти.</a:t>
            </a:r>
            <a:endParaRPr sz="1400">
              <a:latin typeface="Times New Roman"/>
              <a:cs typeface="Times New Roman"/>
            </a:endParaRPr>
          </a:p>
          <a:p>
            <a:pPr marL="12700" marR="5080" indent="359410" algn="just">
              <a:lnSpc>
                <a:spcPct val="113999"/>
              </a:lnSpc>
              <a:spcBef>
                <a:spcPts val="595"/>
              </a:spcBef>
            </a:pPr>
            <a:r>
              <a:rPr sz="1400" spc="-5" dirty="0">
                <a:latin typeface="Times New Roman"/>
                <a:cs typeface="Times New Roman"/>
              </a:rPr>
              <a:t>Заняв </a:t>
            </a:r>
            <a:r>
              <a:rPr sz="1400" spc="-20" dirty="0">
                <a:latin typeface="Times New Roman"/>
                <a:cs typeface="Times New Roman"/>
              </a:rPr>
              <a:t>города </a:t>
            </a:r>
            <a:r>
              <a:rPr sz="1400" spc="-15" dirty="0">
                <a:latin typeface="Times New Roman"/>
                <a:cs typeface="Times New Roman"/>
              </a:rPr>
              <a:t>Кавминводской </a:t>
            </a:r>
            <a:r>
              <a:rPr sz="1400" spc="-10" dirty="0">
                <a:latin typeface="Times New Roman"/>
                <a:cs typeface="Times New Roman"/>
              </a:rPr>
              <a:t>курортной груп-  </a:t>
            </a:r>
            <a:r>
              <a:rPr sz="1400" dirty="0">
                <a:latin typeface="Times New Roman"/>
                <a:cs typeface="Times New Roman"/>
              </a:rPr>
              <a:t>пы, </a:t>
            </a:r>
            <a:r>
              <a:rPr sz="1400" spc="-5" dirty="0">
                <a:latin typeface="Times New Roman"/>
                <a:cs typeface="Times New Roman"/>
              </a:rPr>
              <a:t>оккупанты </a:t>
            </a:r>
            <a:r>
              <a:rPr sz="1400" spc="-10" dirty="0">
                <a:latin typeface="Times New Roman"/>
                <a:cs typeface="Times New Roman"/>
              </a:rPr>
              <a:t>обратились </a:t>
            </a:r>
            <a:r>
              <a:rPr sz="1400" dirty="0">
                <a:latin typeface="Times New Roman"/>
                <a:cs typeface="Times New Roman"/>
              </a:rPr>
              <a:t>к </a:t>
            </a:r>
            <a:r>
              <a:rPr sz="1400" spc="-15" dirty="0">
                <a:latin typeface="Times New Roman"/>
                <a:cs typeface="Times New Roman"/>
              </a:rPr>
              <a:t>еврейскому </a:t>
            </a:r>
            <a:r>
              <a:rPr sz="1400" dirty="0">
                <a:latin typeface="Times New Roman"/>
                <a:cs typeface="Times New Roman"/>
              </a:rPr>
              <a:t>населению  с </a:t>
            </a:r>
            <a:r>
              <a:rPr sz="1400" spc="-5" dirty="0">
                <a:latin typeface="Times New Roman"/>
                <a:cs typeface="Times New Roman"/>
              </a:rPr>
              <a:t>воззванием, обещая </a:t>
            </a:r>
            <a:r>
              <a:rPr sz="1400" spc="-10" dirty="0">
                <a:latin typeface="Times New Roman"/>
                <a:cs typeface="Times New Roman"/>
              </a:rPr>
              <a:t>сохранить </a:t>
            </a:r>
            <a:r>
              <a:rPr sz="1400" spc="-5" dirty="0">
                <a:latin typeface="Times New Roman"/>
                <a:cs typeface="Times New Roman"/>
              </a:rPr>
              <a:t>жизнь </a:t>
            </a:r>
            <a:r>
              <a:rPr sz="1400" dirty="0">
                <a:latin typeface="Times New Roman"/>
                <a:cs typeface="Times New Roman"/>
              </a:rPr>
              <a:t>и имуще-  </a:t>
            </a:r>
            <a:r>
              <a:rPr sz="1400" spc="-5" dirty="0">
                <a:latin typeface="Times New Roman"/>
                <a:cs typeface="Times New Roman"/>
              </a:rPr>
              <a:t>ство. Была </a:t>
            </a:r>
            <a:r>
              <a:rPr sz="1400" spc="-10" dirty="0">
                <a:latin typeface="Times New Roman"/>
                <a:cs typeface="Times New Roman"/>
              </a:rPr>
              <a:t>проведена </a:t>
            </a:r>
            <a:r>
              <a:rPr sz="1400" dirty="0">
                <a:latin typeface="Times New Roman"/>
                <a:cs typeface="Times New Roman"/>
              </a:rPr>
              <a:t>регистрация </a:t>
            </a:r>
            <a:r>
              <a:rPr sz="1400" spc="-5" dirty="0">
                <a:latin typeface="Times New Roman"/>
                <a:cs typeface="Times New Roman"/>
              </a:rPr>
              <a:t>евреев. Им пред-  </a:t>
            </a:r>
            <a:r>
              <a:rPr sz="1400" spc="-10" dirty="0">
                <a:latin typeface="Times New Roman"/>
                <a:cs typeface="Times New Roman"/>
              </a:rPr>
              <a:t>ложили </a:t>
            </a:r>
            <a:r>
              <a:rPr sz="1400" dirty="0">
                <a:latin typeface="Times New Roman"/>
                <a:cs typeface="Times New Roman"/>
              </a:rPr>
              <a:t>носить на </a:t>
            </a:r>
            <a:r>
              <a:rPr sz="1400" spc="-5" dirty="0">
                <a:latin typeface="Times New Roman"/>
                <a:cs typeface="Times New Roman"/>
              </a:rPr>
              <a:t>левой </a:t>
            </a:r>
            <a:r>
              <a:rPr sz="1400" spc="-10" dirty="0">
                <a:latin typeface="Times New Roman"/>
                <a:cs typeface="Times New Roman"/>
              </a:rPr>
              <a:t>стороне </a:t>
            </a:r>
            <a:r>
              <a:rPr sz="1400" spc="-30" dirty="0">
                <a:latin typeface="Times New Roman"/>
                <a:cs typeface="Times New Roman"/>
              </a:rPr>
              <a:t>груди </a:t>
            </a:r>
            <a:r>
              <a:rPr sz="1400" spc="-10" dirty="0">
                <a:latin typeface="Times New Roman"/>
                <a:cs typeface="Times New Roman"/>
              </a:rPr>
              <a:t>шестико-  нечную </a:t>
            </a:r>
            <a:r>
              <a:rPr sz="1400" spc="-25" dirty="0">
                <a:latin typeface="Times New Roman"/>
                <a:cs typeface="Times New Roman"/>
              </a:rPr>
              <a:t>звезду.</a:t>
            </a: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300"/>
              </a:lnSpc>
              <a:spcBef>
                <a:spcPts val="560"/>
              </a:spcBef>
            </a:pP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400" spc="-5" dirty="0">
                <a:latin typeface="Times New Roman"/>
                <a:cs typeface="Times New Roman"/>
              </a:rPr>
              <a:t>оззвание оккупационных властей </a:t>
            </a:r>
            <a:r>
              <a:rPr sz="1400" dirty="0">
                <a:latin typeface="Times New Roman"/>
                <a:cs typeface="Times New Roman"/>
              </a:rPr>
              <a:t>к крестьянам о  </a:t>
            </a:r>
            <a:r>
              <a:rPr sz="1400" spc="-10" dirty="0">
                <a:latin typeface="Times New Roman"/>
                <a:cs typeface="Times New Roman"/>
              </a:rPr>
              <a:t>продолжении работы </a:t>
            </a:r>
            <a:r>
              <a:rPr sz="1400" dirty="0">
                <a:latin typeface="Times New Roman"/>
                <a:cs typeface="Times New Roman"/>
              </a:rPr>
              <a:t>в </a:t>
            </a:r>
            <a:r>
              <a:rPr sz="1400" spc="-15" dirty="0">
                <a:latin typeface="Times New Roman"/>
                <a:cs typeface="Times New Roman"/>
              </a:rPr>
              <a:t>коллективных </a:t>
            </a:r>
            <a:r>
              <a:rPr sz="1400" spc="-10" dirty="0">
                <a:latin typeface="Times New Roman"/>
                <a:cs typeface="Times New Roman"/>
              </a:rPr>
              <a:t>хозяйствах </a:t>
            </a:r>
            <a:r>
              <a:rPr sz="1400" spc="-5" dirty="0">
                <a:latin typeface="Times New Roman"/>
                <a:cs typeface="Times New Roman"/>
              </a:rPr>
              <a:t>до  </a:t>
            </a:r>
            <a:r>
              <a:rPr sz="1400" spc="-10" dirty="0">
                <a:latin typeface="Times New Roman"/>
                <a:cs typeface="Times New Roman"/>
              </a:rPr>
              <a:t>введения нового порядка </a:t>
            </a:r>
            <a:r>
              <a:rPr sz="1400" spc="-5" dirty="0">
                <a:latin typeface="Times New Roman"/>
                <a:cs typeface="Times New Roman"/>
              </a:rPr>
              <a:t>землепользования. (Не </a:t>
            </a:r>
            <a:r>
              <a:rPr sz="1400" dirty="0">
                <a:latin typeface="Times New Roman"/>
                <a:cs typeface="Times New Roman"/>
              </a:rPr>
              <a:t>ра-  нее 3 августа 1942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года).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56478" y="2245525"/>
            <a:ext cx="3196971" cy="4523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38209" y="4984470"/>
            <a:ext cx="1481455" cy="12439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400" spc="-15" dirty="0">
                <a:latin typeface="Times New Roman"/>
                <a:cs typeface="Times New Roman"/>
              </a:rPr>
              <a:t>Государственный</a:t>
            </a:r>
            <a:endParaRPr sz="1400">
              <a:latin typeface="Times New Roman"/>
              <a:cs typeface="Times New Roman"/>
            </a:endParaRPr>
          </a:p>
          <a:p>
            <a:pPr marL="36830" marR="5080" algn="just">
              <a:lnSpc>
                <a:spcPct val="114100"/>
              </a:lnSpc>
            </a:pPr>
            <a:r>
              <a:rPr sz="1400" dirty="0">
                <a:latin typeface="Times New Roman"/>
                <a:cs typeface="Times New Roman"/>
              </a:rPr>
              <a:t>архив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Ставрополь-  </a:t>
            </a:r>
            <a:r>
              <a:rPr sz="1400" spc="-25" dirty="0">
                <a:latin typeface="Times New Roman"/>
                <a:cs typeface="Times New Roman"/>
              </a:rPr>
              <a:t>ского </a:t>
            </a:r>
            <a:r>
              <a:rPr sz="1400" spc="-5" dirty="0">
                <a:latin typeface="Times New Roman"/>
                <a:cs typeface="Times New Roman"/>
              </a:rPr>
              <a:t>края. </a:t>
            </a:r>
            <a:r>
              <a:rPr sz="1400" dirty="0">
                <a:latin typeface="Times New Roman"/>
                <a:cs typeface="Times New Roman"/>
              </a:rPr>
              <a:t>Ф.Р-  </a:t>
            </a:r>
            <a:r>
              <a:rPr sz="1400" spc="-5" dirty="0">
                <a:latin typeface="Times New Roman"/>
                <a:cs typeface="Times New Roman"/>
              </a:rPr>
              <a:t>1059, оп.1, д.8,  л.13-13об.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0671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78578" y="5926073"/>
            <a:ext cx="4614545" cy="648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645"/>
              </a:lnSpc>
              <a:spcBef>
                <a:spcPts val="100"/>
              </a:spcBef>
            </a:pPr>
            <a:r>
              <a:rPr sz="1400" spc="-10" dirty="0">
                <a:latin typeface="Times New Roman"/>
                <a:cs typeface="Times New Roman"/>
              </a:rPr>
              <a:t>Объявление </a:t>
            </a:r>
            <a:r>
              <a:rPr sz="1400" spc="-15" dirty="0">
                <a:latin typeface="Times New Roman"/>
                <a:cs typeface="Times New Roman"/>
              </a:rPr>
              <a:t>немецкого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командования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610"/>
              </a:lnSpc>
            </a:pPr>
            <a:r>
              <a:rPr sz="1400" dirty="0">
                <a:latin typeface="Times New Roman"/>
                <a:cs typeface="Times New Roman"/>
              </a:rPr>
              <a:t>на </a:t>
            </a:r>
            <a:r>
              <a:rPr sz="1400" spc="-10" dirty="0">
                <a:latin typeface="Times New Roman"/>
                <a:cs typeface="Times New Roman"/>
              </a:rPr>
              <a:t>железнодорожной </a:t>
            </a:r>
            <a:r>
              <a:rPr sz="1400" spc="-5" dirty="0">
                <a:latin typeface="Times New Roman"/>
                <a:cs typeface="Times New Roman"/>
              </a:rPr>
              <a:t>станции Минеральные </a:t>
            </a:r>
            <a:r>
              <a:rPr sz="1400" spc="-15" dirty="0">
                <a:latin typeface="Times New Roman"/>
                <a:cs typeface="Times New Roman"/>
              </a:rPr>
              <a:t>Воды, </a:t>
            </a:r>
            <a:r>
              <a:rPr sz="1400" spc="-5" dirty="0">
                <a:latin typeface="Times New Roman"/>
                <a:cs typeface="Times New Roman"/>
              </a:rPr>
              <a:t>1942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год.</a:t>
            </a:r>
            <a:endParaRPr sz="1400">
              <a:latin typeface="Times New Roman"/>
              <a:cs typeface="Times New Roman"/>
            </a:endParaRPr>
          </a:p>
          <a:p>
            <a:pPr marL="1905" algn="ctr">
              <a:lnSpc>
                <a:spcPts val="1645"/>
              </a:lnSpc>
            </a:pPr>
            <a:r>
              <a:rPr sz="1400" spc="-5" dirty="0">
                <a:latin typeface="Times New Roman"/>
                <a:cs typeface="Times New Roman"/>
              </a:rPr>
              <a:t>Из </a:t>
            </a:r>
            <a:r>
              <a:rPr sz="1400" spc="-10" dirty="0">
                <a:latin typeface="Times New Roman"/>
                <a:cs typeface="Times New Roman"/>
              </a:rPr>
              <a:t>личного архива Шкарупа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И.Ф.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001" y="696722"/>
            <a:ext cx="9144000" cy="5109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Tm="10499"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4894" y="672223"/>
            <a:ext cx="4849367" cy="603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5552" y="1839213"/>
            <a:ext cx="2877185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85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Биржа </a:t>
            </a:r>
            <a:r>
              <a:rPr sz="1600" spc="-25" dirty="0">
                <a:latin typeface="Times New Roman"/>
                <a:cs typeface="Times New Roman"/>
              </a:rPr>
              <a:t>труда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«Arbeitsamt»,</a:t>
            </a:r>
            <a:endParaRPr sz="1600">
              <a:latin typeface="Times New Roman"/>
              <a:cs typeface="Times New Roman"/>
            </a:endParaRPr>
          </a:p>
          <a:p>
            <a:pPr marL="12700" marR="5080" indent="-1270" algn="ctr">
              <a:lnSpc>
                <a:spcPct val="95700"/>
              </a:lnSpc>
              <a:spcBef>
                <a:spcPts val="45"/>
              </a:spcBef>
            </a:pP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spc="-10" dirty="0">
                <a:latin typeface="Times New Roman"/>
                <a:cs typeface="Times New Roman"/>
              </a:rPr>
              <a:t>период оккупации </a:t>
            </a:r>
            <a:r>
              <a:rPr sz="1600" spc="-15" dirty="0">
                <a:latin typeface="Times New Roman"/>
                <a:cs typeface="Times New Roman"/>
              </a:rPr>
              <a:t>находилась  </a:t>
            </a: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spc="-10" dirty="0">
                <a:latin typeface="Times New Roman"/>
                <a:cs typeface="Times New Roman"/>
              </a:rPr>
              <a:t>здании железнодорожного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клу-  </a:t>
            </a:r>
            <a:r>
              <a:rPr sz="1600" spc="-5" dirty="0">
                <a:latin typeface="Times New Roman"/>
                <a:cs typeface="Times New Roman"/>
              </a:rPr>
              <a:t>ба по </a:t>
            </a:r>
            <a:r>
              <a:rPr sz="1600" spc="-30" dirty="0">
                <a:latin typeface="Times New Roman"/>
                <a:cs typeface="Times New Roman"/>
              </a:rPr>
              <a:t>ул.</a:t>
            </a:r>
            <a:r>
              <a:rPr sz="1600" spc="-10" dirty="0">
                <a:latin typeface="Times New Roman"/>
                <a:cs typeface="Times New Roman"/>
              </a:rPr>
              <a:t> Ленина.</a:t>
            </a:r>
            <a:endParaRPr sz="1600">
              <a:latin typeface="Times New Roman"/>
              <a:cs typeface="Times New Roman"/>
            </a:endParaRPr>
          </a:p>
          <a:p>
            <a:pPr marL="1905" algn="ctr">
              <a:lnSpc>
                <a:spcPts val="1805"/>
              </a:lnSpc>
            </a:pPr>
            <a:r>
              <a:rPr sz="1600" spc="-10" dirty="0">
                <a:latin typeface="Times New Roman"/>
                <a:cs typeface="Times New Roman"/>
              </a:rPr>
              <a:t>январь </a:t>
            </a:r>
            <a:r>
              <a:rPr sz="1600" spc="-5" dirty="0">
                <a:latin typeface="Times New Roman"/>
                <a:cs typeface="Times New Roman"/>
              </a:rPr>
              <a:t>1942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года.</a:t>
            </a:r>
            <a:endParaRPr sz="1600">
              <a:latin typeface="Times New Roman"/>
              <a:cs typeface="Times New Roman"/>
            </a:endParaRPr>
          </a:p>
          <a:p>
            <a:pPr marL="210185" marR="203200" algn="ctr">
              <a:lnSpc>
                <a:spcPts val="1839"/>
              </a:lnSpc>
              <a:spcBef>
                <a:spcPts val="85"/>
              </a:spcBef>
            </a:pPr>
            <a:r>
              <a:rPr sz="1600" spc="-5" dirty="0">
                <a:latin typeface="Times New Roman"/>
                <a:cs typeface="Times New Roman"/>
              </a:rPr>
              <a:t>Из </a:t>
            </a:r>
            <a:r>
              <a:rPr sz="1600" spc="-10" dirty="0">
                <a:latin typeface="Times New Roman"/>
                <a:cs typeface="Times New Roman"/>
              </a:rPr>
              <a:t>личного архива </a:t>
            </a:r>
            <a:r>
              <a:rPr sz="1600" spc="-15" dirty="0">
                <a:latin typeface="Times New Roman"/>
                <a:cs typeface="Times New Roman"/>
              </a:rPr>
              <a:t>Шкарупа  </a:t>
            </a:r>
            <a:r>
              <a:rPr sz="1600" spc="-10" dirty="0">
                <a:latin typeface="Times New Roman"/>
                <a:cs typeface="Times New Roman"/>
              </a:rPr>
              <a:t>И.Ф.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0639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1376" y="1201267"/>
            <a:ext cx="4934585" cy="1320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5095" marR="5080" indent="-635" algn="ctr">
              <a:lnSpc>
                <a:spcPct val="1139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Временное </a:t>
            </a:r>
            <a:r>
              <a:rPr sz="1400" spc="-10" dirty="0">
                <a:latin typeface="Times New Roman"/>
                <a:cs typeface="Times New Roman"/>
              </a:rPr>
              <a:t>удостоверение </a:t>
            </a:r>
            <a:r>
              <a:rPr sz="1400" spc="-5" dirty="0">
                <a:latin typeface="Times New Roman"/>
                <a:cs typeface="Times New Roman"/>
              </a:rPr>
              <a:t>жителя </a:t>
            </a:r>
            <a:r>
              <a:rPr sz="1400" spc="-20" dirty="0">
                <a:latin typeface="Times New Roman"/>
                <a:cs typeface="Times New Roman"/>
              </a:rPr>
              <a:t>города </a:t>
            </a:r>
            <a:r>
              <a:rPr sz="1400" spc="-5" dirty="0">
                <a:latin typeface="Times New Roman"/>
                <a:cs typeface="Times New Roman"/>
              </a:rPr>
              <a:t>Минеральные </a:t>
            </a:r>
            <a:r>
              <a:rPr sz="1400" spc="-20" dirty="0">
                <a:latin typeface="Times New Roman"/>
                <a:cs typeface="Times New Roman"/>
              </a:rPr>
              <a:t>Воды  </a:t>
            </a:r>
            <a:r>
              <a:rPr sz="1400" spc="-40" dirty="0">
                <a:latin typeface="Times New Roman"/>
                <a:cs typeface="Times New Roman"/>
              </a:rPr>
              <a:t>Г.И. </a:t>
            </a:r>
            <a:r>
              <a:rPr sz="1400" spc="-5" dirty="0">
                <a:latin typeface="Times New Roman"/>
                <a:cs typeface="Times New Roman"/>
              </a:rPr>
              <a:t>Лецхина, выданное управлением </a:t>
            </a:r>
            <a:r>
              <a:rPr sz="1400" spc="-20" dirty="0">
                <a:latin typeface="Times New Roman"/>
                <a:cs typeface="Times New Roman"/>
              </a:rPr>
              <a:t>городской </a:t>
            </a:r>
            <a:r>
              <a:rPr sz="1400" spc="-5" dirty="0">
                <a:latin typeface="Times New Roman"/>
                <a:cs typeface="Times New Roman"/>
              </a:rPr>
              <a:t>полиции. </a:t>
            </a:r>
            <a:r>
              <a:rPr sz="1400" dirty="0">
                <a:latin typeface="Times New Roman"/>
                <a:cs typeface="Times New Roman"/>
              </a:rPr>
              <a:t>3 де-  </a:t>
            </a:r>
            <a:r>
              <a:rPr sz="1400" spc="-10" dirty="0">
                <a:latin typeface="Times New Roman"/>
                <a:cs typeface="Times New Roman"/>
              </a:rPr>
              <a:t>кабря </a:t>
            </a:r>
            <a:r>
              <a:rPr sz="1400" spc="-5" dirty="0">
                <a:latin typeface="Times New Roman"/>
                <a:cs typeface="Times New Roman"/>
              </a:rPr>
              <a:t>1942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года.</a:t>
            </a:r>
            <a:endParaRPr sz="1400">
              <a:latin typeface="Times New Roman"/>
              <a:cs typeface="Times New Roman"/>
            </a:endParaRPr>
          </a:p>
          <a:p>
            <a:pPr marL="12700" marR="162560">
              <a:lnSpc>
                <a:spcPct val="114500"/>
              </a:lnSpc>
              <a:spcBef>
                <a:spcPts val="595"/>
              </a:spcBef>
            </a:pPr>
            <a:r>
              <a:rPr sz="1400" spc="-15" dirty="0">
                <a:latin typeface="Times New Roman"/>
                <a:cs typeface="Times New Roman"/>
              </a:rPr>
              <a:t>Государственный </a:t>
            </a:r>
            <a:r>
              <a:rPr sz="1400" spc="-5" dirty="0">
                <a:latin typeface="Times New Roman"/>
                <a:cs typeface="Times New Roman"/>
              </a:rPr>
              <a:t>архив </a:t>
            </a:r>
            <a:r>
              <a:rPr sz="1400" spc="-15" dirty="0">
                <a:latin typeface="Times New Roman"/>
                <a:cs typeface="Times New Roman"/>
              </a:rPr>
              <a:t>Ставропольского </a:t>
            </a:r>
            <a:r>
              <a:rPr sz="1400" spc="-5" dirty="0">
                <a:latin typeface="Times New Roman"/>
                <a:cs typeface="Times New Roman"/>
              </a:rPr>
              <a:t>края. Ф.Р-2591, оп.1,  </a:t>
            </a:r>
            <a:r>
              <a:rPr sz="1400" dirty="0">
                <a:latin typeface="Times New Roman"/>
                <a:cs typeface="Times New Roman"/>
              </a:rPr>
              <a:t>д.2,</a:t>
            </a:r>
            <a:r>
              <a:rPr sz="1400" spc="-5" dirty="0">
                <a:latin typeface="Times New Roman"/>
                <a:cs typeface="Times New Roman"/>
              </a:rPr>
              <a:t> л.98.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27577" y="2394686"/>
            <a:ext cx="5990844" cy="4211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Tm="10530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571" y="1883791"/>
            <a:ext cx="8956167" cy="4233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11651" y="6125667"/>
            <a:ext cx="5821680" cy="6483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lnSpc>
                <a:spcPts val="1610"/>
              </a:lnSpc>
              <a:spcBef>
                <a:spcPts val="215"/>
              </a:spcBef>
            </a:pPr>
            <a:r>
              <a:rPr sz="1400" spc="-5" dirty="0">
                <a:latin typeface="Times New Roman"/>
                <a:cs typeface="Times New Roman"/>
              </a:rPr>
              <a:t>Разрушенное </a:t>
            </a:r>
            <a:r>
              <a:rPr sz="1400" spc="-10" dirty="0">
                <a:latin typeface="Times New Roman"/>
                <a:cs typeface="Times New Roman"/>
              </a:rPr>
              <a:t>здание железнодорожного </a:t>
            </a:r>
            <a:r>
              <a:rPr sz="1400" spc="-5" dirty="0">
                <a:latin typeface="Times New Roman"/>
                <a:cs typeface="Times New Roman"/>
              </a:rPr>
              <a:t>вокзала </a:t>
            </a:r>
            <a:r>
              <a:rPr sz="1400" spc="-15" dirty="0">
                <a:latin typeface="Times New Roman"/>
                <a:cs typeface="Times New Roman"/>
              </a:rPr>
              <a:t>города </a:t>
            </a:r>
            <a:r>
              <a:rPr sz="1400" spc="-5" dirty="0">
                <a:latin typeface="Times New Roman"/>
                <a:cs typeface="Times New Roman"/>
              </a:rPr>
              <a:t>Минеральные </a:t>
            </a:r>
            <a:r>
              <a:rPr sz="1400" spc="-15" dirty="0">
                <a:latin typeface="Times New Roman"/>
                <a:cs typeface="Times New Roman"/>
              </a:rPr>
              <a:t>Воды,  </a:t>
            </a:r>
            <a:r>
              <a:rPr sz="1400" spc="-5" dirty="0">
                <a:latin typeface="Times New Roman"/>
                <a:cs typeface="Times New Roman"/>
              </a:rPr>
              <a:t>январь 1943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года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565"/>
              </a:lnSpc>
            </a:pPr>
            <a:r>
              <a:rPr sz="1400" dirty="0">
                <a:latin typeface="Times New Roman"/>
                <a:cs typeface="Times New Roman"/>
              </a:rPr>
              <a:t>из </a:t>
            </a:r>
            <a:r>
              <a:rPr sz="1400" spc="-10" dirty="0">
                <a:latin typeface="Times New Roman"/>
                <a:cs typeface="Times New Roman"/>
              </a:rPr>
              <a:t>личного архива Шкарупа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И.Ф.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2075" y="706272"/>
            <a:ext cx="9078595" cy="1129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12799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Страшным временем стали </a:t>
            </a:r>
            <a:r>
              <a:rPr sz="1600" dirty="0">
                <a:latin typeface="Georgia"/>
                <a:cs typeface="Georgia"/>
              </a:rPr>
              <a:t>те пять </a:t>
            </a:r>
            <a:r>
              <a:rPr sz="1600" spc="-5" dirty="0">
                <a:latin typeface="Georgia"/>
                <a:cs typeface="Georgia"/>
              </a:rPr>
              <a:t>месяцев, в течение которых фашисты находились в нашем  городе. Были разрушены 4 школы, больницы, 2 кинотеатра, 2 детских сада, выведены из </a:t>
            </a:r>
            <a:r>
              <a:rPr sz="1600" spc="-10" dirty="0">
                <a:latin typeface="Georgia"/>
                <a:cs typeface="Georgia"/>
              </a:rPr>
              <a:t>строя  </a:t>
            </a:r>
            <a:r>
              <a:rPr sz="1600" spc="-5" dirty="0">
                <a:latin typeface="Georgia"/>
                <a:cs typeface="Georgia"/>
              </a:rPr>
              <a:t>многие железнодорожные сооружения, средства связи, водоснабжение.</a:t>
            </a:r>
            <a:endParaRPr sz="1600">
              <a:latin typeface="Georgia"/>
              <a:cs typeface="Georgia"/>
            </a:endParaRPr>
          </a:p>
          <a:p>
            <a:pPr marL="4445" algn="ctr">
              <a:lnSpc>
                <a:spcPct val="100000"/>
              </a:lnSpc>
              <a:spcBef>
                <a:spcPts val="275"/>
              </a:spcBef>
            </a:pPr>
            <a:r>
              <a:rPr sz="1600" spc="-5" dirty="0">
                <a:latin typeface="Georgia"/>
                <a:cs typeface="Georgia"/>
              </a:rPr>
              <a:t>Государству нанесен </a:t>
            </a:r>
            <a:r>
              <a:rPr sz="1600" spc="-10" dirty="0">
                <a:latin typeface="Georgia"/>
                <a:cs typeface="Georgia"/>
              </a:rPr>
              <a:t>ущерб </a:t>
            </a:r>
            <a:r>
              <a:rPr sz="1600" spc="-5" dirty="0">
                <a:latin typeface="Georgia"/>
                <a:cs typeface="Georgia"/>
              </a:rPr>
              <a:t>в 205336200</a:t>
            </a:r>
            <a:r>
              <a:rPr sz="1600" spc="10" dirty="0">
                <a:latin typeface="Georgia"/>
                <a:cs typeface="Georgia"/>
              </a:rPr>
              <a:t> </a:t>
            </a:r>
            <a:r>
              <a:rPr sz="1600" dirty="0">
                <a:latin typeface="Georgia"/>
                <a:cs typeface="Georgia"/>
              </a:rPr>
              <a:t>рублей</a:t>
            </a:r>
            <a:r>
              <a:rPr sz="1600" dirty="0"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0264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0671" y="6049517"/>
            <a:ext cx="6263005" cy="6483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lnSpc>
                <a:spcPts val="1610"/>
              </a:lnSpc>
              <a:spcBef>
                <a:spcPts val="215"/>
              </a:spcBef>
            </a:pPr>
            <a:r>
              <a:rPr sz="1400" spc="-15" dirty="0">
                <a:latin typeface="Times New Roman"/>
                <a:cs typeface="Times New Roman"/>
              </a:rPr>
              <a:t>Железнодорожный </a:t>
            </a:r>
            <a:r>
              <a:rPr sz="1400" spc="-5" dirty="0">
                <a:latin typeface="Times New Roman"/>
                <a:cs typeface="Times New Roman"/>
              </a:rPr>
              <a:t>вокзала </a:t>
            </a:r>
            <a:r>
              <a:rPr sz="1400" spc="-15" dirty="0">
                <a:latin typeface="Times New Roman"/>
                <a:cs typeface="Times New Roman"/>
              </a:rPr>
              <a:t>города </a:t>
            </a:r>
            <a:r>
              <a:rPr sz="1400" spc="-5" dirty="0">
                <a:latin typeface="Times New Roman"/>
                <a:cs typeface="Times New Roman"/>
              </a:rPr>
              <a:t>Минеральные </a:t>
            </a:r>
            <a:r>
              <a:rPr sz="1400" spc="-15" dirty="0">
                <a:latin typeface="Times New Roman"/>
                <a:cs typeface="Times New Roman"/>
              </a:rPr>
              <a:t>Воды, </a:t>
            </a:r>
            <a:r>
              <a:rPr sz="1400" spc="-10" dirty="0">
                <a:latin typeface="Times New Roman"/>
                <a:cs typeface="Times New Roman"/>
              </a:rPr>
              <a:t>взорванный гитлеровцами  </a:t>
            </a:r>
            <a:r>
              <a:rPr sz="1400" spc="-5" dirty="0">
                <a:latin typeface="Times New Roman"/>
                <a:cs typeface="Times New Roman"/>
              </a:rPr>
              <a:t>при отступлении, январь 1943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года.</a:t>
            </a:r>
            <a:endParaRPr sz="1400">
              <a:latin typeface="Times New Roman"/>
              <a:cs typeface="Times New Roman"/>
            </a:endParaRPr>
          </a:p>
          <a:p>
            <a:pPr marL="4445" algn="ctr">
              <a:lnSpc>
                <a:spcPts val="1565"/>
              </a:lnSpc>
            </a:pPr>
            <a:r>
              <a:rPr sz="1400" spc="-15" dirty="0">
                <a:latin typeface="Times New Roman"/>
                <a:cs typeface="Times New Roman"/>
              </a:rPr>
              <a:t>Государственный </a:t>
            </a:r>
            <a:r>
              <a:rPr sz="1400" spc="-5" dirty="0">
                <a:latin typeface="Times New Roman"/>
                <a:cs typeface="Times New Roman"/>
              </a:rPr>
              <a:t>архив </a:t>
            </a:r>
            <a:r>
              <a:rPr sz="1400" spc="-15" dirty="0">
                <a:latin typeface="Times New Roman"/>
                <a:cs typeface="Times New Roman"/>
              </a:rPr>
              <a:t>Ставропольского </a:t>
            </a:r>
            <a:r>
              <a:rPr sz="1400" spc="-5" dirty="0">
                <a:latin typeface="Times New Roman"/>
                <a:cs typeface="Times New Roman"/>
              </a:rPr>
              <a:t>края Ф.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0-851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4828" y="2471801"/>
            <a:ext cx="8561578" cy="3570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8308" y="820572"/>
            <a:ext cx="8584565" cy="2249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795" indent="359410" algn="just">
              <a:lnSpc>
                <a:spcPct val="113999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Немецко-фашистские захватчики </a:t>
            </a:r>
            <a:r>
              <a:rPr sz="1600" spc="-5" dirty="0">
                <a:latin typeface="Times New Roman"/>
                <a:cs typeface="Times New Roman"/>
              </a:rPr>
              <a:t>сравнительно </a:t>
            </a:r>
            <a:r>
              <a:rPr sz="1600" spc="-15" dirty="0">
                <a:latin typeface="Times New Roman"/>
                <a:cs typeface="Times New Roman"/>
              </a:rPr>
              <a:t>недолго </a:t>
            </a:r>
            <a:r>
              <a:rPr sz="1600" spc="-5" dirty="0">
                <a:latin typeface="Times New Roman"/>
                <a:cs typeface="Times New Roman"/>
              </a:rPr>
              <a:t>продержались на Ставрополье. В  </a:t>
            </a:r>
            <a:r>
              <a:rPr sz="1600" spc="-10" dirty="0">
                <a:latin typeface="Times New Roman"/>
                <a:cs typeface="Times New Roman"/>
              </a:rPr>
              <a:t>нашем </a:t>
            </a:r>
            <a:r>
              <a:rPr sz="1600" spc="-20" dirty="0">
                <a:latin typeface="Times New Roman"/>
                <a:cs typeface="Times New Roman"/>
              </a:rPr>
              <a:t>городе </a:t>
            </a:r>
            <a:r>
              <a:rPr sz="1600" spc="-5" dirty="0">
                <a:latin typeface="Times New Roman"/>
                <a:cs typeface="Times New Roman"/>
              </a:rPr>
              <a:t>они были с 10 </a:t>
            </a:r>
            <a:r>
              <a:rPr sz="1600" dirty="0">
                <a:latin typeface="Times New Roman"/>
                <a:cs typeface="Times New Roman"/>
              </a:rPr>
              <a:t>августа </a:t>
            </a:r>
            <a:r>
              <a:rPr sz="1600" spc="-5" dirty="0">
                <a:latin typeface="Times New Roman"/>
                <a:cs typeface="Times New Roman"/>
              </a:rPr>
              <a:t>1942 </a:t>
            </a:r>
            <a:r>
              <a:rPr sz="1600" spc="-25" dirty="0">
                <a:latin typeface="Times New Roman"/>
                <a:cs typeface="Times New Roman"/>
              </a:rPr>
              <a:t>года </a:t>
            </a:r>
            <a:r>
              <a:rPr sz="1600" spc="-5" dirty="0">
                <a:latin typeface="Times New Roman"/>
                <a:cs typeface="Times New Roman"/>
              </a:rPr>
              <a:t>по </a:t>
            </a:r>
            <a:r>
              <a:rPr sz="1600" spc="-25" dirty="0">
                <a:latin typeface="Times New Roman"/>
                <a:cs typeface="Times New Roman"/>
              </a:rPr>
              <a:t>11 </a:t>
            </a:r>
            <a:r>
              <a:rPr sz="1600" spc="-5" dirty="0">
                <a:latin typeface="Times New Roman"/>
                <a:cs typeface="Times New Roman"/>
              </a:rPr>
              <a:t>января 1943 </a:t>
            </a:r>
            <a:r>
              <a:rPr sz="1600" spc="-20" dirty="0">
                <a:latin typeface="Times New Roman"/>
                <a:cs typeface="Times New Roman"/>
              </a:rPr>
              <a:t>года. Однако </a:t>
            </a:r>
            <a:r>
              <a:rPr sz="1600" spc="-5" dirty="0">
                <a:latin typeface="Times New Roman"/>
                <a:cs typeface="Times New Roman"/>
              </a:rPr>
              <a:t>их </a:t>
            </a:r>
            <a:r>
              <a:rPr sz="1600" spc="-10" dirty="0">
                <a:latin typeface="Times New Roman"/>
                <a:cs typeface="Times New Roman"/>
              </a:rPr>
              <a:t>злодеяния </a:t>
            </a:r>
            <a:r>
              <a:rPr sz="1600" spc="-5" dirty="0">
                <a:latin typeface="Times New Roman"/>
                <a:cs typeface="Times New Roman"/>
              </a:rPr>
              <a:t>за </a:t>
            </a:r>
            <a:r>
              <a:rPr sz="1600" spc="-15" dirty="0">
                <a:latin typeface="Times New Roman"/>
                <a:cs typeface="Times New Roman"/>
              </a:rPr>
              <a:t>это  </a:t>
            </a:r>
            <a:r>
              <a:rPr sz="1600" spc="-5" dirty="0">
                <a:latin typeface="Times New Roman"/>
                <a:cs typeface="Times New Roman"/>
              </a:rPr>
              <a:t>время </a:t>
            </a:r>
            <a:r>
              <a:rPr sz="1600" spc="-20" dirty="0">
                <a:latin typeface="Times New Roman"/>
                <a:cs typeface="Times New Roman"/>
              </a:rPr>
              <a:t>трудно </a:t>
            </a:r>
            <a:r>
              <a:rPr sz="1600" spc="-10" dirty="0">
                <a:latin typeface="Times New Roman"/>
                <a:cs typeface="Times New Roman"/>
              </a:rPr>
              <a:t>измерить </a:t>
            </a:r>
            <a:r>
              <a:rPr sz="1600" spc="-15" dirty="0">
                <a:latin typeface="Times New Roman"/>
                <a:cs typeface="Times New Roman"/>
              </a:rPr>
              <a:t>какой-либо </a:t>
            </a:r>
            <a:r>
              <a:rPr sz="1600" spc="-5" dirty="0">
                <a:latin typeface="Times New Roman"/>
                <a:cs typeface="Times New Roman"/>
              </a:rPr>
              <a:t>мерой. Станция Минеральные </a:t>
            </a:r>
            <a:r>
              <a:rPr sz="1600" spc="-15" dirty="0">
                <a:latin typeface="Times New Roman"/>
                <a:cs typeface="Times New Roman"/>
              </a:rPr>
              <a:t>Воды </a:t>
            </a:r>
            <a:r>
              <a:rPr sz="1600" spc="-5" dirty="0">
                <a:latin typeface="Times New Roman"/>
                <a:cs typeface="Times New Roman"/>
              </a:rPr>
              <a:t>была полностью </a:t>
            </a:r>
            <a:r>
              <a:rPr sz="1600" spc="-10" dirty="0">
                <a:latin typeface="Times New Roman"/>
                <a:cs typeface="Times New Roman"/>
              </a:rPr>
              <a:t>разруше-  </a:t>
            </a:r>
            <a:r>
              <a:rPr sz="1600" spc="-5" dirty="0">
                <a:latin typeface="Times New Roman"/>
                <a:cs typeface="Times New Roman"/>
              </a:rPr>
              <a:t>на. </a:t>
            </a:r>
            <a:r>
              <a:rPr sz="1600" spc="-10" dirty="0">
                <a:latin typeface="Times New Roman"/>
                <a:cs typeface="Times New Roman"/>
              </a:rPr>
              <a:t>Разграблено </a:t>
            </a:r>
            <a:r>
              <a:rPr sz="1600" dirty="0">
                <a:latin typeface="Times New Roman"/>
                <a:cs typeface="Times New Roman"/>
              </a:rPr>
              <a:t>все </a:t>
            </a:r>
            <a:r>
              <a:rPr sz="1600" spc="-10" dirty="0">
                <a:latin typeface="Times New Roman"/>
                <a:cs typeface="Times New Roman"/>
              </a:rPr>
              <a:t>государственное </a:t>
            </a:r>
            <a:r>
              <a:rPr sz="1600" spc="-5" dirty="0">
                <a:latin typeface="Times New Roman"/>
                <a:cs typeface="Times New Roman"/>
              </a:rPr>
              <a:t>имущество. Превращены в </a:t>
            </a:r>
            <a:r>
              <a:rPr sz="1600" spc="-10" dirty="0">
                <a:latin typeface="Times New Roman"/>
                <a:cs typeface="Times New Roman"/>
              </a:rPr>
              <a:t>руины сооружения железнодо-  </a:t>
            </a:r>
            <a:r>
              <a:rPr sz="1600" spc="-15" dirty="0">
                <a:latin typeface="Times New Roman"/>
                <a:cs typeface="Times New Roman"/>
              </a:rPr>
              <a:t>рожного </a:t>
            </a:r>
            <a:r>
              <a:rPr sz="1600" spc="-5" dirty="0">
                <a:latin typeface="Times New Roman"/>
                <a:cs typeface="Times New Roman"/>
              </a:rPr>
              <a:t>узла. В </a:t>
            </a:r>
            <a:r>
              <a:rPr sz="1600" spc="-10" dirty="0">
                <a:latin typeface="Times New Roman"/>
                <a:cs typeface="Times New Roman"/>
              </a:rPr>
              <a:t>электродепо материальный </a:t>
            </a:r>
            <a:r>
              <a:rPr sz="1600" spc="-5" dirty="0">
                <a:latin typeface="Times New Roman"/>
                <a:cs typeface="Times New Roman"/>
              </a:rPr>
              <a:t>ущерб </a:t>
            </a:r>
            <a:r>
              <a:rPr sz="1600" spc="5" dirty="0">
                <a:latin typeface="Times New Roman"/>
                <a:cs typeface="Times New Roman"/>
              </a:rPr>
              <a:t>составил </a:t>
            </a:r>
            <a:r>
              <a:rPr sz="1600" spc="-25" dirty="0">
                <a:latin typeface="Times New Roman"/>
                <a:cs typeface="Times New Roman"/>
              </a:rPr>
              <a:t>около </a:t>
            </a:r>
            <a:r>
              <a:rPr sz="1600" spc="-15" dirty="0">
                <a:latin typeface="Times New Roman"/>
                <a:cs typeface="Times New Roman"/>
              </a:rPr>
              <a:t>двух </a:t>
            </a:r>
            <a:r>
              <a:rPr sz="1600" spc="-5" dirty="0">
                <a:latin typeface="Times New Roman"/>
                <a:cs typeface="Times New Roman"/>
              </a:rPr>
              <a:t>миллионов </a:t>
            </a:r>
            <a:r>
              <a:rPr sz="1600" spc="-15" dirty="0">
                <a:latin typeface="Times New Roman"/>
                <a:cs typeface="Times New Roman"/>
              </a:rPr>
              <a:t>рублей, </a:t>
            </a:r>
            <a:r>
              <a:rPr sz="1600" spc="-5" dirty="0">
                <a:latin typeface="Times New Roman"/>
                <a:cs typeface="Times New Roman"/>
              </a:rPr>
              <a:t>ущерб  </a:t>
            </a:r>
            <a:r>
              <a:rPr sz="1600" dirty="0">
                <a:latin typeface="Times New Roman"/>
                <a:cs typeface="Times New Roman"/>
              </a:rPr>
              <a:t>нанесенный </a:t>
            </a:r>
            <a:r>
              <a:rPr sz="1600" spc="-10" dirty="0">
                <a:latin typeface="Times New Roman"/>
                <a:cs typeface="Times New Roman"/>
              </a:rPr>
              <a:t>паровозному </a:t>
            </a:r>
            <a:r>
              <a:rPr sz="1600" spc="-5" dirty="0">
                <a:latin typeface="Times New Roman"/>
                <a:cs typeface="Times New Roman"/>
              </a:rPr>
              <a:t>депо, ровнялся 2,5 миллиона</a:t>
            </a:r>
            <a:r>
              <a:rPr sz="1600" spc="-15" dirty="0">
                <a:latin typeface="Times New Roman"/>
                <a:cs typeface="Times New Roman"/>
              </a:rPr>
              <a:t> рублей.</a:t>
            </a:r>
            <a:endParaRPr sz="1600">
              <a:latin typeface="Times New Roman"/>
              <a:cs typeface="Times New Roman"/>
            </a:endParaRPr>
          </a:p>
          <a:p>
            <a:pPr marL="12700" marR="5080" indent="359410" algn="just">
              <a:lnSpc>
                <a:spcPct val="113700"/>
              </a:lnSpc>
              <a:spcBef>
                <a:spcPts val="10"/>
              </a:spcBef>
            </a:pPr>
            <a:r>
              <a:rPr sz="1600" spc="-15" dirty="0">
                <a:latin typeface="Times New Roman"/>
                <a:cs typeface="Times New Roman"/>
              </a:rPr>
              <a:t>Коммунальных </a:t>
            </a:r>
            <a:r>
              <a:rPr sz="1600" spc="-5" dirty="0">
                <a:latin typeface="Times New Roman"/>
                <a:cs typeface="Times New Roman"/>
              </a:rPr>
              <a:t>и </a:t>
            </a:r>
            <a:r>
              <a:rPr sz="1600" dirty="0">
                <a:latin typeface="Times New Roman"/>
                <a:cs typeface="Times New Roman"/>
              </a:rPr>
              <a:t>общественных </a:t>
            </a:r>
            <a:r>
              <a:rPr sz="1600" spc="-10" dirty="0">
                <a:latin typeface="Times New Roman"/>
                <a:cs typeface="Times New Roman"/>
              </a:rPr>
              <a:t>зданий </a:t>
            </a:r>
            <a:r>
              <a:rPr sz="1600" spc="-5" dirty="0">
                <a:latin typeface="Times New Roman"/>
                <a:cs typeface="Times New Roman"/>
              </a:rPr>
              <a:t>раздушено 89, </a:t>
            </a:r>
            <a:r>
              <a:rPr sz="1600" spc="-15" dirty="0">
                <a:latin typeface="Times New Roman"/>
                <a:cs typeface="Times New Roman"/>
              </a:rPr>
              <a:t>государственного </a:t>
            </a:r>
            <a:r>
              <a:rPr sz="1600" spc="-10" dirty="0">
                <a:latin typeface="Times New Roman"/>
                <a:cs typeface="Times New Roman"/>
              </a:rPr>
              <a:t>жилого </a:t>
            </a:r>
            <a:r>
              <a:rPr sz="1600" dirty="0">
                <a:latin typeface="Times New Roman"/>
                <a:cs typeface="Times New Roman"/>
              </a:rPr>
              <a:t>фонда—580  </a:t>
            </a:r>
            <a:r>
              <a:rPr sz="1600" spc="-5" dirty="0">
                <a:latin typeface="Times New Roman"/>
                <a:cs typeface="Times New Roman"/>
              </a:rPr>
              <a:t>тысяч </a:t>
            </a:r>
            <a:r>
              <a:rPr sz="1600" spc="-10" dirty="0">
                <a:latin typeface="Times New Roman"/>
                <a:cs typeface="Times New Roman"/>
              </a:rPr>
              <a:t>квадратных </a:t>
            </a:r>
            <a:r>
              <a:rPr sz="1600" spc="-5" dirty="0">
                <a:latin typeface="Times New Roman"/>
                <a:cs typeface="Times New Roman"/>
              </a:rPr>
              <a:t>метров, индивидуального </a:t>
            </a:r>
            <a:r>
              <a:rPr sz="1600" spc="-10" dirty="0">
                <a:latin typeface="Times New Roman"/>
                <a:cs typeface="Times New Roman"/>
              </a:rPr>
              <a:t>сектора </a:t>
            </a:r>
            <a:r>
              <a:rPr sz="1600" spc="-15" dirty="0">
                <a:latin typeface="Times New Roman"/>
                <a:cs typeface="Times New Roman"/>
              </a:rPr>
              <a:t>-1154</a:t>
            </a:r>
            <a:r>
              <a:rPr sz="1600" spc="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единицы.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10873">
    <p:cover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1392</Words>
  <Application>Microsoft Office PowerPoint</Application>
  <PresentationFormat>Произвольный</PresentationFormat>
  <Paragraphs>90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Symbol</vt:lpstr>
      <vt:lpstr>Times New Roman</vt:lpstr>
      <vt:lpstr>Calibri</vt:lpstr>
      <vt:lpstr>Georgia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</cp:revision>
  <dcterms:created xsi:type="dcterms:W3CDTF">2020-03-23T22:13:05Z</dcterms:created>
  <dcterms:modified xsi:type="dcterms:W3CDTF">2020-04-30T11:53:48Z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2020-04-30T00:00:00Z</vt:filetime>
  </property>
  <property fmtid="{D5CDD505-2E9C-101B-9397-08002B2CF9AE}" pid="3" name="Creator">
    <vt:lpwstr>Microsoft® Publisher 2016</vt:lpwstr>
  </property>
  <property fmtid="{D5CDD505-2E9C-101B-9397-08002B2CF9AE}" pid="4" name="LastSaved">
    <vt:filetime>2020-03-23T00:00:00Z</vt:filetime>
  </property>
</Properties>
</file>