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89" r:id="rId16"/>
    <p:sldId id="270" r:id="rId17"/>
    <p:sldId id="292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7" r:id="rId26"/>
    <p:sldId id="279" r:id="rId27"/>
    <p:sldId id="280" r:id="rId28"/>
    <p:sldId id="281" r:id="rId29"/>
    <p:sldId id="282" r:id="rId30"/>
    <p:sldId id="283" r:id="rId31"/>
    <p:sldId id="290" r:id="rId32"/>
    <p:sldId id="291" r:id="rId33"/>
    <p:sldId id="284" r:id="rId34"/>
    <p:sldId id="285" r:id="rId35"/>
    <p:sldId id="286" r:id="rId36"/>
    <p:sldId id="287" r:id="rId37"/>
    <p:sldId id="28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6600"/>
    <a:srgbClr val="FFCC99"/>
    <a:srgbClr val="CC0000"/>
    <a:srgbClr val="00FF00"/>
    <a:srgbClr val="FFCC00"/>
    <a:srgbClr val="CCCC00"/>
    <a:srgbClr val="00CC00"/>
    <a:srgbClr val="FF00FF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59" autoAdjust="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9.6625429418517858E-2"/>
          <c:y val="4.9960875984251973E-2"/>
          <c:w val="0.56388288011571697"/>
          <c:h val="0.7019217519685044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ПГ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123</c:v>
                </c:pt>
                <c:pt idx="1">
                  <c:v>214</c:v>
                </c:pt>
                <c:pt idx="2">
                  <c:v>84</c:v>
                </c:pt>
                <c:pt idx="3">
                  <c:v>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БП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</c:v>
                </c:pt>
                <c:pt idx="1">
                  <c:v>154</c:v>
                </c:pt>
                <c:pt idx="2">
                  <c:v>150</c:v>
                </c:pt>
                <c:pt idx="3">
                  <c:v>227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cylinder"/>
        <c:axId val="93408256"/>
        <c:axId val="93430528"/>
        <c:axId val="91655680"/>
      </c:bar3DChart>
      <c:catAx>
        <c:axId val="93408256"/>
        <c:scaling>
          <c:orientation val="minMax"/>
        </c:scaling>
        <c:axPos val="b"/>
        <c:tickLblPos val="nextTo"/>
        <c:crossAx val="93430528"/>
        <c:crosses val="autoZero"/>
        <c:auto val="1"/>
        <c:lblAlgn val="ctr"/>
        <c:lblOffset val="100"/>
      </c:catAx>
      <c:valAx>
        <c:axId val="93430528"/>
        <c:scaling>
          <c:orientation val="minMax"/>
        </c:scaling>
        <c:axPos val="l"/>
        <c:majorGridlines/>
        <c:numFmt formatCode="General" sourceLinked="1"/>
        <c:tickLblPos val="nextTo"/>
        <c:crossAx val="93408256"/>
        <c:crosses val="autoZero"/>
        <c:crossBetween val="between"/>
      </c:valAx>
      <c:serAx>
        <c:axId val="91655680"/>
        <c:scaling>
          <c:orientation val="minMax"/>
        </c:scaling>
        <c:delete val="1"/>
        <c:axPos val="b"/>
        <c:tickLblPos val="none"/>
        <c:crossAx val="93430528"/>
        <c:crosses val="autoZero"/>
      </c:ser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6431349675744087"/>
          <c:y val="0.36989739173228386"/>
          <c:w val="0.21493717473657625"/>
          <c:h val="0.26020497047244118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title>
      <c:tx>
        <c:rich>
          <a:bodyPr/>
          <a:lstStyle/>
          <a:p>
            <a:pPr>
              <a:defRPr/>
            </a:pPr>
            <a:r>
              <a:rPr lang="ru-RU" sz="1600" dirty="0" smtClean="0">
                <a:solidFill>
                  <a:schemeClr val="tx2">
                    <a:lumMod val="90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Динамика  изданных постановлений и распоряжений главы ГО </a:t>
            </a:r>
          </a:p>
          <a:p>
            <a:pPr>
              <a:defRPr/>
            </a:pPr>
            <a:r>
              <a:rPr lang="ru-RU" sz="1600" dirty="0" smtClean="0">
                <a:solidFill>
                  <a:schemeClr val="tx2">
                    <a:lumMod val="90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2012-2015 г</a:t>
            </a:r>
            <a:endParaRPr lang="ru-RU" sz="1600" dirty="0">
              <a:solidFill>
                <a:schemeClr val="tx2">
                  <a:lumMod val="90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c:rich>
      </c:tx>
      <c:layout/>
      <c:spPr>
        <a:effectLst>
          <a:outerShdw dist="50800" dir="1800000" algn="bl" rotWithShape="0">
            <a:prstClr val="black">
              <a:alpha val="40000"/>
            </a:prstClr>
          </a:outerShdw>
        </a:effectLst>
      </c:spPr>
    </c:title>
    <c:view3D>
      <c:rotX val="75"/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Постановления главы 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 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</c:v>
                </c:pt>
                <c:pt idx="1">
                  <c:v>76</c:v>
                </c:pt>
                <c:pt idx="2">
                  <c:v>98</c:v>
                </c:pt>
                <c:pt idx="3">
                  <c:v>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Распоряжения главы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2012 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48</c:v>
                </c:pt>
                <c:pt idx="1">
                  <c:v>48</c:v>
                </c:pt>
                <c:pt idx="2">
                  <c:v>50</c:v>
                </c:pt>
                <c:pt idx="3">
                  <c:v>61</c:v>
                </c:pt>
              </c:numCache>
            </c:numRef>
          </c:val>
        </c:ser>
        <c:shape val="cylinder"/>
        <c:axId val="68618112"/>
        <c:axId val="68619648"/>
        <c:axId val="0"/>
      </c:bar3DChart>
      <c:catAx>
        <c:axId val="68618112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crossAx val="68619648"/>
        <c:crosses val="autoZero"/>
        <c:auto val="1"/>
        <c:lblAlgn val="ctr"/>
        <c:lblOffset val="100"/>
      </c:catAx>
      <c:valAx>
        <c:axId val="6861964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8618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140800810398489"/>
          <c:y val="0.18093403661587962"/>
          <c:w val="0.35981999577260693"/>
          <c:h val="0.5602759530728356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707CD4-FFBF-4BDD-8751-681214B80C6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F54360-DFB6-41C3-B362-7EEB95398397}">
      <dgm:prSet phldrT="[Текст]" custT="1"/>
      <dgm:spPr>
        <a:solidFill>
          <a:schemeClr val="accent3">
            <a:lumMod val="75000"/>
          </a:schemeClr>
        </a:solidFill>
        <a:effectLst>
          <a:softEdge rad="63500"/>
        </a:effectLst>
      </dgm:spPr>
      <dgm:t>
        <a:bodyPr/>
        <a:lstStyle/>
        <a:p>
          <a:r>
            <a:rPr lang="ru-RU" sz="1600" dirty="0" smtClean="0"/>
            <a:t>Антитеррористическая комиссия (создана в 2006 году)</a:t>
          </a:r>
        </a:p>
        <a:p>
          <a:endParaRPr lang="ru-RU" sz="2000" dirty="0"/>
        </a:p>
      </dgm:t>
    </dgm:pt>
    <dgm:pt modelId="{9CB4C8CA-AB50-4BDE-B599-80F0A355B757}" type="parTrans" cxnId="{82609E75-33A0-4C35-830F-019F2749C393}">
      <dgm:prSet/>
      <dgm:spPr/>
      <dgm:t>
        <a:bodyPr/>
        <a:lstStyle/>
        <a:p>
          <a:endParaRPr lang="ru-RU"/>
        </a:p>
      </dgm:t>
    </dgm:pt>
    <dgm:pt modelId="{A584EAB5-C2CF-4344-9C56-C9D5A4346170}" type="sibTrans" cxnId="{82609E75-33A0-4C35-830F-019F2749C393}">
      <dgm:prSet/>
      <dgm:spPr/>
      <dgm:t>
        <a:bodyPr/>
        <a:lstStyle/>
        <a:p>
          <a:endParaRPr lang="ru-RU"/>
        </a:p>
      </dgm:t>
    </dgm:pt>
    <dgm:pt modelId="{FE949185-0F25-4FB6-9A65-2D355CEB9B76}">
      <dgm:prSet phldrT="[Текст]" custT="1"/>
      <dgm:spPr>
        <a:solidFill>
          <a:schemeClr val="accent4">
            <a:lumMod val="75000"/>
          </a:schemeClr>
        </a:solidFill>
        <a:effectLst>
          <a:softEdge rad="63500"/>
        </a:effectLst>
      </dgm:spPr>
      <dgm:t>
        <a:bodyPr/>
        <a:lstStyle/>
        <a:p>
          <a:r>
            <a:rPr lang="ru-RU" sz="1600" dirty="0" smtClean="0"/>
            <a:t>Совет общественной безопасности (создан в 2010 году)</a:t>
          </a:r>
          <a:endParaRPr lang="ru-RU" sz="1600" dirty="0"/>
        </a:p>
      </dgm:t>
    </dgm:pt>
    <dgm:pt modelId="{537F72D4-1648-4A93-8EC8-E1E2D6C04281}" type="parTrans" cxnId="{50C60F68-2B45-47AB-8B98-4E6DF664D77D}">
      <dgm:prSet/>
      <dgm:spPr/>
      <dgm:t>
        <a:bodyPr/>
        <a:lstStyle/>
        <a:p>
          <a:endParaRPr lang="ru-RU"/>
        </a:p>
      </dgm:t>
    </dgm:pt>
    <dgm:pt modelId="{C8D76C91-F646-4501-A8F6-95B103DC6176}" type="sibTrans" cxnId="{50C60F68-2B45-47AB-8B98-4E6DF664D77D}">
      <dgm:prSet/>
      <dgm:spPr/>
      <dgm:t>
        <a:bodyPr/>
        <a:lstStyle/>
        <a:p>
          <a:endParaRPr lang="ru-RU"/>
        </a:p>
      </dgm:t>
    </dgm:pt>
    <dgm:pt modelId="{1098A2CF-395C-458C-9BAA-A313CFB93109}">
      <dgm:prSet phldrT="[Текст]" custT="1"/>
      <dgm:spPr>
        <a:solidFill>
          <a:schemeClr val="accent6">
            <a:lumMod val="50000"/>
          </a:schemeClr>
        </a:solidFill>
        <a:effectLst>
          <a:softEdge rad="63500"/>
        </a:effectLst>
      </dgm:spPr>
      <dgm:t>
        <a:bodyPr/>
        <a:lstStyle/>
        <a:p>
          <a:r>
            <a:rPr lang="ru-RU" sz="1600" dirty="0" smtClean="0"/>
            <a:t>Комиссия по противодействию коррупции (создана  в 2008 году)</a:t>
          </a:r>
        </a:p>
      </dgm:t>
    </dgm:pt>
    <dgm:pt modelId="{1649A506-867B-4AB3-AD14-C9CD18EEA7EF}" type="parTrans" cxnId="{D4B9A89B-E1C3-4C43-82AB-AFA5DFC66F9F}">
      <dgm:prSet/>
      <dgm:spPr/>
      <dgm:t>
        <a:bodyPr/>
        <a:lstStyle/>
        <a:p>
          <a:endParaRPr lang="ru-RU"/>
        </a:p>
      </dgm:t>
    </dgm:pt>
    <dgm:pt modelId="{1B2DF4D3-4864-4B86-961E-B6FF672D3A06}" type="sibTrans" cxnId="{D4B9A89B-E1C3-4C43-82AB-AFA5DFC66F9F}">
      <dgm:prSet/>
      <dgm:spPr/>
      <dgm:t>
        <a:bodyPr/>
        <a:lstStyle/>
        <a:p>
          <a:endParaRPr lang="ru-RU"/>
        </a:p>
      </dgm:t>
    </dgm:pt>
    <dgm:pt modelId="{51765C58-9A28-4B65-AA11-36703D73E66B}">
      <dgm:prSet phldrT="[Текст]" custT="1"/>
      <dgm:spPr>
        <a:solidFill>
          <a:schemeClr val="accent5">
            <a:lumMod val="50000"/>
          </a:schemeClr>
        </a:solidFill>
        <a:effectLst>
          <a:softEdge rad="63500"/>
        </a:effectLst>
      </dgm:spPr>
      <dgm:t>
        <a:bodyPr/>
        <a:lstStyle/>
        <a:p>
          <a:pPr algn="ctr"/>
          <a:r>
            <a:rPr lang="ru-RU" sz="1600" dirty="0" smtClean="0"/>
            <a:t>Комиссия по соблюдению требований к служебному поведению муниципальных служащих (создана в 2009 году)</a:t>
          </a:r>
          <a:endParaRPr lang="ru-RU" sz="1600" dirty="0"/>
        </a:p>
      </dgm:t>
    </dgm:pt>
    <dgm:pt modelId="{6C2C793A-FDF7-4C9D-932F-E407657FB2A5}" type="parTrans" cxnId="{11462D3C-59D1-4F21-B79D-C76D7F39B556}">
      <dgm:prSet/>
      <dgm:spPr/>
      <dgm:t>
        <a:bodyPr/>
        <a:lstStyle/>
        <a:p>
          <a:endParaRPr lang="ru-RU"/>
        </a:p>
      </dgm:t>
    </dgm:pt>
    <dgm:pt modelId="{AA91188C-D9C8-4AC8-8F50-193C0B3288F5}" type="sibTrans" cxnId="{11462D3C-59D1-4F21-B79D-C76D7F39B556}">
      <dgm:prSet/>
      <dgm:spPr/>
      <dgm:t>
        <a:bodyPr/>
        <a:lstStyle/>
        <a:p>
          <a:endParaRPr lang="ru-RU"/>
        </a:p>
      </dgm:t>
    </dgm:pt>
    <dgm:pt modelId="{E19B6C44-6087-4E9C-B4AE-06A098C4C3F4}">
      <dgm:prSet phldrT="[Текст]" custT="1"/>
      <dgm:spPr>
        <a:solidFill>
          <a:schemeClr val="accent6">
            <a:lumMod val="75000"/>
          </a:schemeClr>
        </a:solidFill>
        <a:effectLst>
          <a:softEdge rad="63500"/>
        </a:effectLst>
      </dgm:spPr>
      <dgm:t>
        <a:bodyPr/>
        <a:lstStyle/>
        <a:p>
          <a:r>
            <a:rPr lang="ru-RU" sz="1600" dirty="0" smtClean="0"/>
            <a:t>Комиссия для организации и проведения массовых мероприятий (создана в 2009 году)</a:t>
          </a:r>
          <a:endParaRPr lang="ru-RU" sz="1600" dirty="0"/>
        </a:p>
      </dgm:t>
    </dgm:pt>
    <dgm:pt modelId="{52157A93-7342-486B-A6ED-E2C8DA295B7A}" type="parTrans" cxnId="{250427A3-17F8-418E-9F76-A394153A6E3F}">
      <dgm:prSet/>
      <dgm:spPr/>
      <dgm:t>
        <a:bodyPr/>
        <a:lstStyle/>
        <a:p>
          <a:endParaRPr lang="ru-RU"/>
        </a:p>
      </dgm:t>
    </dgm:pt>
    <dgm:pt modelId="{97A6BF9C-E3B0-423E-A9F2-333D15275346}" type="sibTrans" cxnId="{250427A3-17F8-418E-9F76-A394153A6E3F}">
      <dgm:prSet/>
      <dgm:spPr/>
      <dgm:t>
        <a:bodyPr/>
        <a:lstStyle/>
        <a:p>
          <a:endParaRPr lang="ru-RU"/>
        </a:p>
      </dgm:t>
    </dgm:pt>
    <dgm:pt modelId="{854D65D8-8850-4585-B38B-F8C6E7D448A8}">
      <dgm:prSet phldrT="[Текст]" custT="1"/>
      <dgm:spPr>
        <a:solidFill>
          <a:schemeClr val="accent2">
            <a:lumMod val="50000"/>
          </a:schemeClr>
        </a:solidFill>
        <a:effectLst>
          <a:softEdge rad="63500"/>
        </a:effectLst>
      </dgm:spPr>
      <dgm:t>
        <a:bodyPr/>
        <a:lstStyle/>
        <a:p>
          <a:r>
            <a:rPr lang="ru-RU" sz="1600" dirty="0" smtClean="0"/>
            <a:t>Комиссия по повышению устойчивости функционирования хозяйственного комплекса (создана в 2008 году)</a:t>
          </a:r>
          <a:endParaRPr lang="ru-RU" sz="1600" dirty="0"/>
        </a:p>
      </dgm:t>
    </dgm:pt>
    <dgm:pt modelId="{1C4BF0FF-33A6-4FB9-90AF-2C6E94526349}" type="parTrans" cxnId="{7E7ED5EC-D66D-4A57-9170-E1B64D45C314}">
      <dgm:prSet/>
      <dgm:spPr/>
      <dgm:t>
        <a:bodyPr/>
        <a:lstStyle/>
        <a:p>
          <a:endParaRPr lang="ru-RU"/>
        </a:p>
      </dgm:t>
    </dgm:pt>
    <dgm:pt modelId="{6FC5B3E9-5441-4DA1-A248-A4342A43651E}" type="sibTrans" cxnId="{7E7ED5EC-D66D-4A57-9170-E1B64D45C314}">
      <dgm:prSet/>
      <dgm:spPr/>
      <dgm:t>
        <a:bodyPr/>
        <a:lstStyle/>
        <a:p>
          <a:endParaRPr lang="ru-RU"/>
        </a:p>
      </dgm:t>
    </dgm:pt>
    <dgm:pt modelId="{84625BB0-E839-44DF-BA62-F4F72517BE2C}" type="pres">
      <dgm:prSet presAssocID="{3D707CD4-FFBF-4BDD-8751-681214B80C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45732B-F921-40D8-A167-332408AAA859}" type="pres">
      <dgm:prSet presAssocID="{3FF54360-DFB6-41C3-B362-7EEB95398397}" presName="node" presStyleLbl="node1" presStyleIdx="0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BE2D721-6FC2-41AB-9F19-6AE9EF1DFA3E}" type="pres">
      <dgm:prSet presAssocID="{A584EAB5-C2CF-4344-9C56-C9D5A4346170}" presName="sibTrans" presStyleCnt="0"/>
      <dgm:spPr/>
    </dgm:pt>
    <dgm:pt modelId="{5EA9E86B-19C8-4511-BB21-0D32AA7055C2}" type="pres">
      <dgm:prSet presAssocID="{854D65D8-8850-4585-B38B-F8C6E7D448A8}" presName="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06E338C-D298-4DCC-BE0A-9FF7CE2EBF0B}" type="pres">
      <dgm:prSet presAssocID="{6FC5B3E9-5441-4DA1-A248-A4342A43651E}" presName="sibTrans" presStyleCnt="0"/>
      <dgm:spPr/>
    </dgm:pt>
    <dgm:pt modelId="{87E111A6-8CDA-47BD-A264-92DEF6778C8A}" type="pres">
      <dgm:prSet presAssocID="{FE949185-0F25-4FB6-9A65-2D355CEB9B76}" presName="node" presStyleLbl="node1" presStyleIdx="2" presStyleCnt="6" custLinFactNeighborX="2401" custLinFactNeighborY="-35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44CD8C2-8973-4F2A-AD3C-A9649BEA9C83}" type="pres">
      <dgm:prSet presAssocID="{C8D76C91-F646-4501-A8F6-95B103DC6176}" presName="sibTrans" presStyleCnt="0"/>
      <dgm:spPr/>
    </dgm:pt>
    <dgm:pt modelId="{BC0EA7E9-D99D-42D2-A65A-DFCCE117F71B}" type="pres">
      <dgm:prSet presAssocID="{1098A2CF-395C-458C-9BAA-A313CFB93109}" presName="node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C017F6F-23F7-4E7F-9BAA-FF55124B9C29}" type="pres">
      <dgm:prSet presAssocID="{1B2DF4D3-4864-4B86-961E-B6FF672D3A06}" presName="sibTrans" presStyleCnt="0"/>
      <dgm:spPr/>
    </dgm:pt>
    <dgm:pt modelId="{98A6915A-70A6-4B1D-9CAF-1F8090050BC1}" type="pres">
      <dgm:prSet presAssocID="{51765C58-9A28-4B65-AA11-36703D73E66B}" presName="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DE2DAF2-3F12-4868-9C74-A60745DBD897}" type="pres">
      <dgm:prSet presAssocID="{AA91188C-D9C8-4AC8-8F50-193C0B3288F5}" presName="sibTrans" presStyleCnt="0"/>
      <dgm:spPr/>
    </dgm:pt>
    <dgm:pt modelId="{C6FDD6BA-FF7E-4974-B361-B15340FB3059}" type="pres">
      <dgm:prSet presAssocID="{E19B6C44-6087-4E9C-B4AE-06A098C4C3F4}" presName="node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B9D62B67-3DF9-48A1-9DE0-C64554027941}" type="presOf" srcId="{51765C58-9A28-4B65-AA11-36703D73E66B}" destId="{98A6915A-70A6-4B1D-9CAF-1F8090050BC1}" srcOrd="0" destOrd="0" presId="urn:microsoft.com/office/officeart/2005/8/layout/default"/>
    <dgm:cxn modelId="{5E27EA89-DD47-4361-B4F2-55C740973FB5}" type="presOf" srcId="{3FF54360-DFB6-41C3-B362-7EEB95398397}" destId="{B645732B-F921-40D8-A167-332408AAA859}" srcOrd="0" destOrd="0" presId="urn:microsoft.com/office/officeart/2005/8/layout/default"/>
    <dgm:cxn modelId="{250427A3-17F8-418E-9F76-A394153A6E3F}" srcId="{3D707CD4-FFBF-4BDD-8751-681214B80C67}" destId="{E19B6C44-6087-4E9C-B4AE-06A098C4C3F4}" srcOrd="5" destOrd="0" parTransId="{52157A93-7342-486B-A6ED-E2C8DA295B7A}" sibTransId="{97A6BF9C-E3B0-423E-A9F2-333D15275346}"/>
    <dgm:cxn modelId="{126A84D8-7D85-42F1-B5B9-F1FE05ED6E87}" type="presOf" srcId="{1098A2CF-395C-458C-9BAA-A313CFB93109}" destId="{BC0EA7E9-D99D-42D2-A65A-DFCCE117F71B}" srcOrd="0" destOrd="0" presId="urn:microsoft.com/office/officeart/2005/8/layout/default"/>
    <dgm:cxn modelId="{DFCC9395-5ED1-4F43-A9FF-2ADADEBC364E}" type="presOf" srcId="{FE949185-0F25-4FB6-9A65-2D355CEB9B76}" destId="{87E111A6-8CDA-47BD-A264-92DEF6778C8A}" srcOrd="0" destOrd="0" presId="urn:microsoft.com/office/officeart/2005/8/layout/default"/>
    <dgm:cxn modelId="{7E7ED5EC-D66D-4A57-9170-E1B64D45C314}" srcId="{3D707CD4-FFBF-4BDD-8751-681214B80C67}" destId="{854D65D8-8850-4585-B38B-F8C6E7D448A8}" srcOrd="1" destOrd="0" parTransId="{1C4BF0FF-33A6-4FB9-90AF-2C6E94526349}" sibTransId="{6FC5B3E9-5441-4DA1-A248-A4342A43651E}"/>
    <dgm:cxn modelId="{092BF641-A3D6-462D-9C32-565C20E90BFF}" type="presOf" srcId="{854D65D8-8850-4585-B38B-F8C6E7D448A8}" destId="{5EA9E86B-19C8-4511-BB21-0D32AA7055C2}" srcOrd="0" destOrd="0" presId="urn:microsoft.com/office/officeart/2005/8/layout/default"/>
    <dgm:cxn modelId="{BAEC91CC-625E-4336-9B40-FF19EBDA70C8}" type="presOf" srcId="{3D707CD4-FFBF-4BDD-8751-681214B80C67}" destId="{84625BB0-E839-44DF-BA62-F4F72517BE2C}" srcOrd="0" destOrd="0" presId="urn:microsoft.com/office/officeart/2005/8/layout/default"/>
    <dgm:cxn modelId="{B76C7C22-4D6C-436A-ADD4-4B65B74D41B9}" type="presOf" srcId="{E19B6C44-6087-4E9C-B4AE-06A098C4C3F4}" destId="{C6FDD6BA-FF7E-4974-B361-B15340FB3059}" srcOrd="0" destOrd="0" presId="urn:microsoft.com/office/officeart/2005/8/layout/default"/>
    <dgm:cxn modelId="{11462D3C-59D1-4F21-B79D-C76D7F39B556}" srcId="{3D707CD4-FFBF-4BDD-8751-681214B80C67}" destId="{51765C58-9A28-4B65-AA11-36703D73E66B}" srcOrd="4" destOrd="0" parTransId="{6C2C793A-FDF7-4C9D-932F-E407657FB2A5}" sibTransId="{AA91188C-D9C8-4AC8-8F50-193C0B3288F5}"/>
    <dgm:cxn modelId="{82609E75-33A0-4C35-830F-019F2749C393}" srcId="{3D707CD4-FFBF-4BDD-8751-681214B80C67}" destId="{3FF54360-DFB6-41C3-B362-7EEB95398397}" srcOrd="0" destOrd="0" parTransId="{9CB4C8CA-AB50-4BDE-B599-80F0A355B757}" sibTransId="{A584EAB5-C2CF-4344-9C56-C9D5A4346170}"/>
    <dgm:cxn modelId="{50C60F68-2B45-47AB-8B98-4E6DF664D77D}" srcId="{3D707CD4-FFBF-4BDD-8751-681214B80C67}" destId="{FE949185-0F25-4FB6-9A65-2D355CEB9B76}" srcOrd="2" destOrd="0" parTransId="{537F72D4-1648-4A93-8EC8-E1E2D6C04281}" sibTransId="{C8D76C91-F646-4501-A8F6-95B103DC6176}"/>
    <dgm:cxn modelId="{D4B9A89B-E1C3-4C43-82AB-AFA5DFC66F9F}" srcId="{3D707CD4-FFBF-4BDD-8751-681214B80C67}" destId="{1098A2CF-395C-458C-9BAA-A313CFB93109}" srcOrd="3" destOrd="0" parTransId="{1649A506-867B-4AB3-AD14-C9CD18EEA7EF}" sibTransId="{1B2DF4D3-4864-4B86-961E-B6FF672D3A06}"/>
    <dgm:cxn modelId="{B86A4A96-1653-4366-98BA-7511F3875148}" type="presParOf" srcId="{84625BB0-E839-44DF-BA62-F4F72517BE2C}" destId="{B645732B-F921-40D8-A167-332408AAA859}" srcOrd="0" destOrd="0" presId="urn:microsoft.com/office/officeart/2005/8/layout/default"/>
    <dgm:cxn modelId="{138672F3-8F49-4DFB-8324-D0D81BBC694C}" type="presParOf" srcId="{84625BB0-E839-44DF-BA62-F4F72517BE2C}" destId="{BBE2D721-6FC2-41AB-9F19-6AE9EF1DFA3E}" srcOrd="1" destOrd="0" presId="urn:microsoft.com/office/officeart/2005/8/layout/default"/>
    <dgm:cxn modelId="{DD6A8A24-42F0-4037-BE9D-D2EC7D082BB3}" type="presParOf" srcId="{84625BB0-E839-44DF-BA62-F4F72517BE2C}" destId="{5EA9E86B-19C8-4511-BB21-0D32AA7055C2}" srcOrd="2" destOrd="0" presId="urn:microsoft.com/office/officeart/2005/8/layout/default"/>
    <dgm:cxn modelId="{47FE2E01-9712-47DF-A72E-E73C452E744D}" type="presParOf" srcId="{84625BB0-E839-44DF-BA62-F4F72517BE2C}" destId="{206E338C-D298-4DCC-BE0A-9FF7CE2EBF0B}" srcOrd="3" destOrd="0" presId="urn:microsoft.com/office/officeart/2005/8/layout/default"/>
    <dgm:cxn modelId="{AE07536E-CEFF-4804-AA1C-1EB9A43C15CC}" type="presParOf" srcId="{84625BB0-E839-44DF-BA62-F4F72517BE2C}" destId="{87E111A6-8CDA-47BD-A264-92DEF6778C8A}" srcOrd="4" destOrd="0" presId="urn:microsoft.com/office/officeart/2005/8/layout/default"/>
    <dgm:cxn modelId="{DDEF533C-15DD-429F-AB89-6592A6142167}" type="presParOf" srcId="{84625BB0-E839-44DF-BA62-F4F72517BE2C}" destId="{E44CD8C2-8973-4F2A-AD3C-A9649BEA9C83}" srcOrd="5" destOrd="0" presId="urn:microsoft.com/office/officeart/2005/8/layout/default"/>
    <dgm:cxn modelId="{F8A88DBA-54DB-4E47-BFF2-058233C24A5D}" type="presParOf" srcId="{84625BB0-E839-44DF-BA62-F4F72517BE2C}" destId="{BC0EA7E9-D99D-42D2-A65A-DFCCE117F71B}" srcOrd="6" destOrd="0" presId="urn:microsoft.com/office/officeart/2005/8/layout/default"/>
    <dgm:cxn modelId="{66B611E8-0D41-4976-977D-552663F64DE8}" type="presParOf" srcId="{84625BB0-E839-44DF-BA62-F4F72517BE2C}" destId="{7C017F6F-23F7-4E7F-9BAA-FF55124B9C29}" srcOrd="7" destOrd="0" presId="urn:microsoft.com/office/officeart/2005/8/layout/default"/>
    <dgm:cxn modelId="{EC7C9EE0-ED2F-4E4F-905D-C0D3DCB0D0A2}" type="presParOf" srcId="{84625BB0-E839-44DF-BA62-F4F72517BE2C}" destId="{98A6915A-70A6-4B1D-9CAF-1F8090050BC1}" srcOrd="8" destOrd="0" presId="urn:microsoft.com/office/officeart/2005/8/layout/default"/>
    <dgm:cxn modelId="{2668C02B-B89C-4C73-B9EF-88F84AE3EDF4}" type="presParOf" srcId="{84625BB0-E839-44DF-BA62-F4F72517BE2C}" destId="{9DE2DAF2-3F12-4868-9C74-A60745DBD897}" srcOrd="9" destOrd="0" presId="urn:microsoft.com/office/officeart/2005/8/layout/default"/>
    <dgm:cxn modelId="{330D695D-34A6-4618-8E6D-7D2BB212B0CA}" type="presParOf" srcId="{84625BB0-E839-44DF-BA62-F4F72517BE2C}" destId="{C6FDD6BA-FF7E-4974-B361-B15340FB305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707CD4-FFBF-4BDD-8751-681214B80C6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F54360-DFB6-41C3-B362-7EEB95398397}">
      <dgm:prSet phldrT="[Текст]" custT="1"/>
      <dgm:spPr>
        <a:solidFill>
          <a:schemeClr val="accent3">
            <a:lumMod val="75000"/>
          </a:schemeClr>
        </a:solidFill>
        <a:effectLst>
          <a:softEdge rad="63500"/>
        </a:effectLst>
      </dgm:spPr>
      <dgm:t>
        <a:bodyPr/>
        <a:lstStyle/>
        <a:p>
          <a:r>
            <a:rPr lang="ru-RU" sz="1600" dirty="0" smtClean="0"/>
            <a:t>Градостроительный Совет (создан в 2012 году)</a:t>
          </a:r>
        </a:p>
        <a:p>
          <a:endParaRPr lang="ru-RU" sz="2000" dirty="0"/>
        </a:p>
      </dgm:t>
    </dgm:pt>
    <dgm:pt modelId="{9CB4C8CA-AB50-4BDE-B599-80F0A355B757}" type="parTrans" cxnId="{82609E75-33A0-4C35-830F-019F2749C393}">
      <dgm:prSet/>
      <dgm:spPr/>
      <dgm:t>
        <a:bodyPr/>
        <a:lstStyle/>
        <a:p>
          <a:endParaRPr lang="ru-RU"/>
        </a:p>
      </dgm:t>
    </dgm:pt>
    <dgm:pt modelId="{A584EAB5-C2CF-4344-9C56-C9D5A4346170}" type="sibTrans" cxnId="{82609E75-33A0-4C35-830F-019F2749C393}">
      <dgm:prSet/>
      <dgm:spPr/>
      <dgm:t>
        <a:bodyPr/>
        <a:lstStyle/>
        <a:p>
          <a:endParaRPr lang="ru-RU"/>
        </a:p>
      </dgm:t>
    </dgm:pt>
    <dgm:pt modelId="{1098A2CF-395C-458C-9BAA-A313CFB93109}">
      <dgm:prSet phldrT="[Текст]" custT="1"/>
      <dgm:spPr>
        <a:solidFill>
          <a:schemeClr val="accent6">
            <a:lumMod val="50000"/>
          </a:schemeClr>
        </a:solidFill>
        <a:effectLst>
          <a:softEdge rad="63500"/>
        </a:effectLst>
      </dgm:spPr>
      <dgm:t>
        <a:bodyPr/>
        <a:lstStyle/>
        <a:p>
          <a:r>
            <a:rPr lang="ru-RU" sz="1600" dirty="0" smtClean="0"/>
            <a:t>Наблюдательный Совет по национальным вопросам и реализации социальной политики (создан в 2012 году)</a:t>
          </a:r>
          <a:endParaRPr lang="ru-RU" sz="1600" dirty="0"/>
        </a:p>
      </dgm:t>
    </dgm:pt>
    <dgm:pt modelId="{1649A506-867B-4AB3-AD14-C9CD18EEA7EF}" type="parTrans" cxnId="{D4B9A89B-E1C3-4C43-82AB-AFA5DFC66F9F}">
      <dgm:prSet/>
      <dgm:spPr/>
      <dgm:t>
        <a:bodyPr/>
        <a:lstStyle/>
        <a:p>
          <a:endParaRPr lang="ru-RU"/>
        </a:p>
      </dgm:t>
    </dgm:pt>
    <dgm:pt modelId="{1B2DF4D3-4864-4B86-961E-B6FF672D3A06}" type="sibTrans" cxnId="{D4B9A89B-E1C3-4C43-82AB-AFA5DFC66F9F}">
      <dgm:prSet/>
      <dgm:spPr/>
      <dgm:t>
        <a:bodyPr/>
        <a:lstStyle/>
        <a:p>
          <a:endParaRPr lang="ru-RU"/>
        </a:p>
      </dgm:t>
    </dgm:pt>
    <dgm:pt modelId="{51765C58-9A28-4B65-AA11-36703D73E66B}">
      <dgm:prSet phldrT="[Текст]" custT="1"/>
      <dgm:spPr>
        <a:solidFill>
          <a:schemeClr val="accent5">
            <a:lumMod val="50000"/>
          </a:schemeClr>
        </a:solidFill>
        <a:effectLst>
          <a:softEdge rad="63500"/>
        </a:effectLst>
      </dgm:spPr>
      <dgm:t>
        <a:bodyPr/>
        <a:lstStyle/>
        <a:p>
          <a:pPr algn="ctr"/>
          <a:r>
            <a:rPr lang="ru-RU" sz="1600" dirty="0" smtClean="0"/>
            <a:t>Оперативный штаб для принятия мер по тушению лесных и торфяных пожаров (создан в 2013 году)</a:t>
          </a:r>
          <a:endParaRPr lang="ru-RU" sz="1600" dirty="0"/>
        </a:p>
      </dgm:t>
    </dgm:pt>
    <dgm:pt modelId="{6C2C793A-FDF7-4C9D-932F-E407657FB2A5}" type="parTrans" cxnId="{11462D3C-59D1-4F21-B79D-C76D7F39B556}">
      <dgm:prSet/>
      <dgm:spPr/>
      <dgm:t>
        <a:bodyPr/>
        <a:lstStyle/>
        <a:p>
          <a:endParaRPr lang="ru-RU"/>
        </a:p>
      </dgm:t>
    </dgm:pt>
    <dgm:pt modelId="{AA91188C-D9C8-4AC8-8F50-193C0B3288F5}" type="sibTrans" cxnId="{11462D3C-59D1-4F21-B79D-C76D7F39B556}">
      <dgm:prSet/>
      <dgm:spPr/>
      <dgm:t>
        <a:bodyPr/>
        <a:lstStyle/>
        <a:p>
          <a:endParaRPr lang="ru-RU"/>
        </a:p>
      </dgm:t>
    </dgm:pt>
    <dgm:pt modelId="{E19B6C44-6087-4E9C-B4AE-06A098C4C3F4}">
      <dgm:prSet phldrT="[Текст]" custT="1"/>
      <dgm:spPr>
        <a:solidFill>
          <a:schemeClr val="accent6">
            <a:lumMod val="75000"/>
          </a:schemeClr>
        </a:solidFill>
        <a:effectLst>
          <a:softEdge rad="63500"/>
        </a:effectLst>
      </dgm:spPr>
      <dgm:t>
        <a:bodyPr/>
        <a:lstStyle/>
        <a:p>
          <a:r>
            <a:rPr lang="ru-RU" sz="1600" dirty="0" smtClean="0"/>
            <a:t>Комиссия по вопросам безопасности дорожного движения (создана в 2013 году)</a:t>
          </a:r>
          <a:endParaRPr lang="ru-RU" sz="1600" dirty="0"/>
        </a:p>
      </dgm:t>
    </dgm:pt>
    <dgm:pt modelId="{52157A93-7342-486B-A6ED-E2C8DA295B7A}" type="parTrans" cxnId="{250427A3-17F8-418E-9F76-A394153A6E3F}">
      <dgm:prSet/>
      <dgm:spPr/>
      <dgm:t>
        <a:bodyPr/>
        <a:lstStyle/>
        <a:p>
          <a:endParaRPr lang="ru-RU"/>
        </a:p>
      </dgm:t>
    </dgm:pt>
    <dgm:pt modelId="{97A6BF9C-E3B0-423E-A9F2-333D15275346}" type="sibTrans" cxnId="{250427A3-17F8-418E-9F76-A394153A6E3F}">
      <dgm:prSet/>
      <dgm:spPr/>
      <dgm:t>
        <a:bodyPr/>
        <a:lstStyle/>
        <a:p>
          <a:endParaRPr lang="ru-RU"/>
        </a:p>
      </dgm:t>
    </dgm:pt>
    <dgm:pt modelId="{854D65D8-8850-4585-B38B-F8C6E7D448A8}">
      <dgm:prSet phldrT="[Текст]" custT="1"/>
      <dgm:spPr>
        <a:solidFill>
          <a:schemeClr val="accent2">
            <a:lumMod val="50000"/>
          </a:schemeClr>
        </a:solidFill>
        <a:effectLst>
          <a:softEdge rad="63500"/>
        </a:effectLst>
      </dgm:spPr>
      <dgm:t>
        <a:bodyPr/>
        <a:lstStyle/>
        <a:p>
          <a:r>
            <a:rPr lang="ru-RU" sz="1600" dirty="0" smtClean="0"/>
            <a:t>Молодежный Совет (создан в 2015 году)</a:t>
          </a:r>
          <a:endParaRPr lang="ru-RU" sz="1600" dirty="0"/>
        </a:p>
      </dgm:t>
    </dgm:pt>
    <dgm:pt modelId="{1C4BF0FF-33A6-4FB9-90AF-2C6E94526349}" type="parTrans" cxnId="{7E7ED5EC-D66D-4A57-9170-E1B64D45C314}">
      <dgm:prSet/>
      <dgm:spPr/>
      <dgm:t>
        <a:bodyPr/>
        <a:lstStyle/>
        <a:p>
          <a:endParaRPr lang="ru-RU"/>
        </a:p>
      </dgm:t>
    </dgm:pt>
    <dgm:pt modelId="{6FC5B3E9-5441-4DA1-A248-A4342A43651E}" type="sibTrans" cxnId="{7E7ED5EC-D66D-4A57-9170-E1B64D45C314}">
      <dgm:prSet/>
      <dgm:spPr/>
      <dgm:t>
        <a:bodyPr/>
        <a:lstStyle/>
        <a:p>
          <a:endParaRPr lang="ru-RU"/>
        </a:p>
      </dgm:t>
    </dgm:pt>
    <dgm:pt modelId="{F984917B-DDE1-42F5-A745-F03A8D730EAA}">
      <dgm:prSet phldrT="[Текст]"/>
      <dgm:spPr>
        <a:solidFill>
          <a:schemeClr val="accent2">
            <a:lumMod val="50000"/>
          </a:schemeClr>
        </a:solidFill>
        <a:effectLst>
          <a:softEdge rad="63500"/>
        </a:effectLst>
      </dgm:spPr>
      <dgm:t>
        <a:bodyPr/>
        <a:lstStyle/>
        <a:p>
          <a:r>
            <a:rPr lang="ru-RU" dirty="0" smtClean="0"/>
            <a:t>Комиссия по решению вопросов ликвидации задолженности перед поставщиками ТЭР (создана в 2013 году)</a:t>
          </a:r>
          <a:endParaRPr lang="ru-RU" dirty="0"/>
        </a:p>
      </dgm:t>
    </dgm:pt>
    <dgm:pt modelId="{79115761-40BC-47AB-80B5-BD8C8EB5764B}" type="parTrans" cxnId="{CF0866DA-4C10-41AD-B984-6D6A17A6FA4F}">
      <dgm:prSet/>
      <dgm:spPr/>
      <dgm:t>
        <a:bodyPr/>
        <a:lstStyle/>
        <a:p>
          <a:endParaRPr lang="ru-RU"/>
        </a:p>
      </dgm:t>
    </dgm:pt>
    <dgm:pt modelId="{21D8F159-D09B-4153-81DD-DE1A67731621}" type="sibTrans" cxnId="{CF0866DA-4C10-41AD-B984-6D6A17A6FA4F}">
      <dgm:prSet/>
      <dgm:spPr/>
      <dgm:t>
        <a:bodyPr/>
        <a:lstStyle/>
        <a:p>
          <a:endParaRPr lang="ru-RU"/>
        </a:p>
      </dgm:t>
    </dgm:pt>
    <dgm:pt modelId="{5697166F-DF91-4EF2-B128-878C88292E19}">
      <dgm:prSet phldrT="[Текст]" custT="1"/>
      <dgm:spPr>
        <a:solidFill>
          <a:schemeClr val="accent3">
            <a:lumMod val="75000"/>
          </a:schemeClr>
        </a:solidFill>
        <a:effectLst>
          <a:softEdge rad="63500"/>
        </a:effectLst>
      </dgm:spPr>
      <dgm:t>
        <a:bodyPr/>
        <a:lstStyle/>
        <a:p>
          <a:endParaRPr lang="ru-RU" sz="1100" dirty="0" smtClean="0"/>
        </a:p>
        <a:p>
          <a:r>
            <a:rPr lang="ru-RU" sz="1400" dirty="0" smtClean="0"/>
            <a:t>Территориальная комиссия по обеспечению устойчивого развития экономики и социальной стабильности (создана в 2015 году)</a:t>
          </a:r>
        </a:p>
        <a:p>
          <a:endParaRPr lang="ru-RU" sz="1100" dirty="0"/>
        </a:p>
      </dgm:t>
    </dgm:pt>
    <dgm:pt modelId="{6613B24B-67E8-4029-8F4B-E59FF61FB85F}" type="parTrans" cxnId="{2FA99304-315D-4B05-B22F-789DCB3D5784}">
      <dgm:prSet/>
      <dgm:spPr/>
      <dgm:t>
        <a:bodyPr/>
        <a:lstStyle/>
        <a:p>
          <a:endParaRPr lang="ru-RU"/>
        </a:p>
      </dgm:t>
    </dgm:pt>
    <dgm:pt modelId="{F31028A2-74F5-4FFA-A0AF-7737ED4901E6}" type="sibTrans" cxnId="{2FA99304-315D-4B05-B22F-789DCB3D5784}">
      <dgm:prSet/>
      <dgm:spPr/>
      <dgm:t>
        <a:bodyPr/>
        <a:lstStyle/>
        <a:p>
          <a:endParaRPr lang="ru-RU"/>
        </a:p>
      </dgm:t>
    </dgm:pt>
    <dgm:pt modelId="{84625BB0-E839-44DF-BA62-F4F72517BE2C}" type="pres">
      <dgm:prSet presAssocID="{3D707CD4-FFBF-4BDD-8751-681214B80C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45732B-F921-40D8-A167-332408AAA859}" type="pres">
      <dgm:prSet presAssocID="{3FF54360-DFB6-41C3-B362-7EEB95398397}" presName="node" presStyleLbl="node1" presStyleIdx="0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BE2D721-6FC2-41AB-9F19-6AE9EF1DFA3E}" type="pres">
      <dgm:prSet presAssocID="{A584EAB5-C2CF-4344-9C56-C9D5A4346170}" presName="sibTrans" presStyleCnt="0"/>
      <dgm:spPr/>
    </dgm:pt>
    <dgm:pt modelId="{5EA9E86B-19C8-4511-BB21-0D32AA7055C2}" type="pres">
      <dgm:prSet presAssocID="{854D65D8-8850-4585-B38B-F8C6E7D448A8}" presName="node" presStyleLbl="node1" presStyleIdx="1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06E338C-D298-4DCC-BE0A-9FF7CE2EBF0B}" type="pres">
      <dgm:prSet presAssocID="{6FC5B3E9-5441-4DA1-A248-A4342A43651E}" presName="sibTrans" presStyleCnt="0"/>
      <dgm:spPr/>
    </dgm:pt>
    <dgm:pt modelId="{BC0EA7E9-D99D-42D2-A65A-DFCCE117F71B}" type="pres">
      <dgm:prSet presAssocID="{1098A2CF-395C-458C-9BAA-A313CFB93109}" presName="node" presStyleLbl="node1" presStyleIdx="2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C017F6F-23F7-4E7F-9BAA-FF55124B9C29}" type="pres">
      <dgm:prSet presAssocID="{1B2DF4D3-4864-4B86-961E-B6FF672D3A06}" presName="sibTrans" presStyleCnt="0"/>
      <dgm:spPr/>
    </dgm:pt>
    <dgm:pt modelId="{98A6915A-70A6-4B1D-9CAF-1F8090050BC1}" type="pres">
      <dgm:prSet presAssocID="{51765C58-9A28-4B65-AA11-36703D73E66B}" presName="node" presStyleLbl="node1" presStyleIdx="3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DE2DAF2-3F12-4868-9C74-A60745DBD897}" type="pres">
      <dgm:prSet presAssocID="{AA91188C-D9C8-4AC8-8F50-193C0B3288F5}" presName="sibTrans" presStyleCnt="0"/>
      <dgm:spPr/>
    </dgm:pt>
    <dgm:pt modelId="{C6FDD6BA-FF7E-4974-B361-B15340FB3059}" type="pres">
      <dgm:prSet presAssocID="{E19B6C44-6087-4E9C-B4AE-06A098C4C3F4}" presName="node" presStyleLbl="node1" presStyleIdx="4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F9EB54D-6661-4F83-94B6-1109A04B22FD}" type="pres">
      <dgm:prSet presAssocID="{97A6BF9C-E3B0-423E-A9F2-333D15275346}" presName="sibTrans" presStyleCnt="0"/>
      <dgm:spPr/>
    </dgm:pt>
    <dgm:pt modelId="{243AD448-5355-47F6-A53D-8D8F7F51E057}" type="pres">
      <dgm:prSet presAssocID="{F984917B-DDE1-42F5-A745-F03A8D730EAA}" presName="node" presStyleLbl="node1" presStyleIdx="5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505BB29-2FF4-4450-A9C1-42D47D36E2A5}" type="pres">
      <dgm:prSet presAssocID="{21D8F159-D09B-4153-81DD-DE1A67731621}" presName="sibTrans" presStyleCnt="0"/>
      <dgm:spPr/>
    </dgm:pt>
    <dgm:pt modelId="{073508F8-1872-4CA6-873E-D87E438FCB3E}" type="pres">
      <dgm:prSet presAssocID="{5697166F-DF91-4EF2-B128-878C88292E19}" presName="node" presStyleLbl="node1" presStyleIdx="6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4B59421B-0AD2-4BA2-8608-40E628862BB1}" type="presOf" srcId="{3D707CD4-FFBF-4BDD-8751-681214B80C67}" destId="{84625BB0-E839-44DF-BA62-F4F72517BE2C}" srcOrd="0" destOrd="0" presId="urn:microsoft.com/office/officeart/2005/8/layout/default"/>
    <dgm:cxn modelId="{52FD2A4A-B41E-4999-B7D0-0BBBBE16FCDB}" type="presOf" srcId="{E19B6C44-6087-4E9C-B4AE-06A098C4C3F4}" destId="{C6FDD6BA-FF7E-4974-B361-B15340FB3059}" srcOrd="0" destOrd="0" presId="urn:microsoft.com/office/officeart/2005/8/layout/default"/>
    <dgm:cxn modelId="{8A055657-17B1-40FA-BDB3-DC4E9FECD9A7}" type="presOf" srcId="{3FF54360-DFB6-41C3-B362-7EEB95398397}" destId="{B645732B-F921-40D8-A167-332408AAA859}" srcOrd="0" destOrd="0" presId="urn:microsoft.com/office/officeart/2005/8/layout/default"/>
    <dgm:cxn modelId="{B6B75436-9F1A-456C-B973-6B902D66D064}" type="presOf" srcId="{854D65D8-8850-4585-B38B-F8C6E7D448A8}" destId="{5EA9E86B-19C8-4511-BB21-0D32AA7055C2}" srcOrd="0" destOrd="0" presId="urn:microsoft.com/office/officeart/2005/8/layout/default"/>
    <dgm:cxn modelId="{7E7ED5EC-D66D-4A57-9170-E1B64D45C314}" srcId="{3D707CD4-FFBF-4BDD-8751-681214B80C67}" destId="{854D65D8-8850-4585-B38B-F8C6E7D448A8}" srcOrd="1" destOrd="0" parTransId="{1C4BF0FF-33A6-4FB9-90AF-2C6E94526349}" sibTransId="{6FC5B3E9-5441-4DA1-A248-A4342A43651E}"/>
    <dgm:cxn modelId="{82609E75-33A0-4C35-830F-019F2749C393}" srcId="{3D707CD4-FFBF-4BDD-8751-681214B80C67}" destId="{3FF54360-DFB6-41C3-B362-7EEB95398397}" srcOrd="0" destOrd="0" parTransId="{9CB4C8CA-AB50-4BDE-B599-80F0A355B757}" sibTransId="{A584EAB5-C2CF-4344-9C56-C9D5A4346170}"/>
    <dgm:cxn modelId="{06ACA2FB-EEA2-490D-9C52-B908D2B27EA8}" type="presOf" srcId="{5697166F-DF91-4EF2-B128-878C88292E19}" destId="{073508F8-1872-4CA6-873E-D87E438FCB3E}" srcOrd="0" destOrd="0" presId="urn:microsoft.com/office/officeart/2005/8/layout/default"/>
    <dgm:cxn modelId="{CF0866DA-4C10-41AD-B984-6D6A17A6FA4F}" srcId="{3D707CD4-FFBF-4BDD-8751-681214B80C67}" destId="{F984917B-DDE1-42F5-A745-F03A8D730EAA}" srcOrd="5" destOrd="0" parTransId="{79115761-40BC-47AB-80B5-BD8C8EB5764B}" sibTransId="{21D8F159-D09B-4153-81DD-DE1A67731621}"/>
    <dgm:cxn modelId="{2FA99304-315D-4B05-B22F-789DCB3D5784}" srcId="{3D707CD4-FFBF-4BDD-8751-681214B80C67}" destId="{5697166F-DF91-4EF2-B128-878C88292E19}" srcOrd="6" destOrd="0" parTransId="{6613B24B-67E8-4029-8F4B-E59FF61FB85F}" sibTransId="{F31028A2-74F5-4FFA-A0AF-7737ED4901E6}"/>
    <dgm:cxn modelId="{BF62A1C2-875A-4D7C-885B-E361447E747C}" type="presOf" srcId="{F984917B-DDE1-42F5-A745-F03A8D730EAA}" destId="{243AD448-5355-47F6-A53D-8D8F7F51E057}" srcOrd="0" destOrd="0" presId="urn:microsoft.com/office/officeart/2005/8/layout/default"/>
    <dgm:cxn modelId="{6A95AC23-3457-4B6B-A048-30E4E05B0FED}" type="presOf" srcId="{51765C58-9A28-4B65-AA11-36703D73E66B}" destId="{98A6915A-70A6-4B1D-9CAF-1F8090050BC1}" srcOrd="0" destOrd="0" presId="urn:microsoft.com/office/officeart/2005/8/layout/default"/>
    <dgm:cxn modelId="{7E29B7EF-37BD-4F9D-9DFC-81884CC77CB5}" type="presOf" srcId="{1098A2CF-395C-458C-9BAA-A313CFB93109}" destId="{BC0EA7E9-D99D-42D2-A65A-DFCCE117F71B}" srcOrd="0" destOrd="0" presId="urn:microsoft.com/office/officeart/2005/8/layout/default"/>
    <dgm:cxn modelId="{250427A3-17F8-418E-9F76-A394153A6E3F}" srcId="{3D707CD4-FFBF-4BDD-8751-681214B80C67}" destId="{E19B6C44-6087-4E9C-B4AE-06A098C4C3F4}" srcOrd="4" destOrd="0" parTransId="{52157A93-7342-486B-A6ED-E2C8DA295B7A}" sibTransId="{97A6BF9C-E3B0-423E-A9F2-333D15275346}"/>
    <dgm:cxn modelId="{D4B9A89B-E1C3-4C43-82AB-AFA5DFC66F9F}" srcId="{3D707CD4-FFBF-4BDD-8751-681214B80C67}" destId="{1098A2CF-395C-458C-9BAA-A313CFB93109}" srcOrd="2" destOrd="0" parTransId="{1649A506-867B-4AB3-AD14-C9CD18EEA7EF}" sibTransId="{1B2DF4D3-4864-4B86-961E-B6FF672D3A06}"/>
    <dgm:cxn modelId="{11462D3C-59D1-4F21-B79D-C76D7F39B556}" srcId="{3D707CD4-FFBF-4BDD-8751-681214B80C67}" destId="{51765C58-9A28-4B65-AA11-36703D73E66B}" srcOrd="3" destOrd="0" parTransId="{6C2C793A-FDF7-4C9D-932F-E407657FB2A5}" sibTransId="{AA91188C-D9C8-4AC8-8F50-193C0B3288F5}"/>
    <dgm:cxn modelId="{598FAB52-6299-4EC3-A510-545CFD5FA52F}" type="presParOf" srcId="{84625BB0-E839-44DF-BA62-F4F72517BE2C}" destId="{B645732B-F921-40D8-A167-332408AAA859}" srcOrd="0" destOrd="0" presId="urn:microsoft.com/office/officeart/2005/8/layout/default"/>
    <dgm:cxn modelId="{5CD9B675-6355-4D49-8B4C-AF9E8D063CAA}" type="presParOf" srcId="{84625BB0-E839-44DF-BA62-F4F72517BE2C}" destId="{BBE2D721-6FC2-41AB-9F19-6AE9EF1DFA3E}" srcOrd="1" destOrd="0" presId="urn:microsoft.com/office/officeart/2005/8/layout/default"/>
    <dgm:cxn modelId="{2AF08B8D-B4ED-4AB5-9E8D-897573100C73}" type="presParOf" srcId="{84625BB0-E839-44DF-BA62-F4F72517BE2C}" destId="{5EA9E86B-19C8-4511-BB21-0D32AA7055C2}" srcOrd="2" destOrd="0" presId="urn:microsoft.com/office/officeart/2005/8/layout/default"/>
    <dgm:cxn modelId="{7B765AC7-EEF4-468D-99A3-82813AABE05E}" type="presParOf" srcId="{84625BB0-E839-44DF-BA62-F4F72517BE2C}" destId="{206E338C-D298-4DCC-BE0A-9FF7CE2EBF0B}" srcOrd="3" destOrd="0" presId="urn:microsoft.com/office/officeart/2005/8/layout/default"/>
    <dgm:cxn modelId="{B3DE4819-7E8D-4D1E-89F4-3F72E3E426F6}" type="presParOf" srcId="{84625BB0-E839-44DF-BA62-F4F72517BE2C}" destId="{BC0EA7E9-D99D-42D2-A65A-DFCCE117F71B}" srcOrd="4" destOrd="0" presId="urn:microsoft.com/office/officeart/2005/8/layout/default"/>
    <dgm:cxn modelId="{53238B4B-07BC-4DAC-92C1-C1D35E0D922B}" type="presParOf" srcId="{84625BB0-E839-44DF-BA62-F4F72517BE2C}" destId="{7C017F6F-23F7-4E7F-9BAA-FF55124B9C29}" srcOrd="5" destOrd="0" presId="urn:microsoft.com/office/officeart/2005/8/layout/default"/>
    <dgm:cxn modelId="{C539D851-9AE1-46B1-B1C5-B7D23AF5072E}" type="presParOf" srcId="{84625BB0-E839-44DF-BA62-F4F72517BE2C}" destId="{98A6915A-70A6-4B1D-9CAF-1F8090050BC1}" srcOrd="6" destOrd="0" presId="urn:microsoft.com/office/officeart/2005/8/layout/default"/>
    <dgm:cxn modelId="{4085F80A-BB42-4F4C-B999-97E9C54D8AA8}" type="presParOf" srcId="{84625BB0-E839-44DF-BA62-F4F72517BE2C}" destId="{9DE2DAF2-3F12-4868-9C74-A60745DBD897}" srcOrd="7" destOrd="0" presId="urn:microsoft.com/office/officeart/2005/8/layout/default"/>
    <dgm:cxn modelId="{9D813523-A6BE-4E72-9B25-4A8973E26983}" type="presParOf" srcId="{84625BB0-E839-44DF-BA62-F4F72517BE2C}" destId="{C6FDD6BA-FF7E-4974-B361-B15340FB3059}" srcOrd="8" destOrd="0" presId="urn:microsoft.com/office/officeart/2005/8/layout/default"/>
    <dgm:cxn modelId="{BF951DBE-1310-40CA-B0FD-B2BBF28055D1}" type="presParOf" srcId="{84625BB0-E839-44DF-BA62-F4F72517BE2C}" destId="{FF9EB54D-6661-4F83-94B6-1109A04B22FD}" srcOrd="9" destOrd="0" presId="urn:microsoft.com/office/officeart/2005/8/layout/default"/>
    <dgm:cxn modelId="{D755E177-864F-498A-868A-260B1AA37E57}" type="presParOf" srcId="{84625BB0-E839-44DF-BA62-F4F72517BE2C}" destId="{243AD448-5355-47F6-A53D-8D8F7F51E057}" srcOrd="10" destOrd="0" presId="urn:microsoft.com/office/officeart/2005/8/layout/default"/>
    <dgm:cxn modelId="{2DDD6FD9-2F60-4B77-91D3-904358D368FE}" type="presParOf" srcId="{84625BB0-E839-44DF-BA62-F4F72517BE2C}" destId="{1505BB29-2FF4-4450-A9C1-42D47D36E2A5}" srcOrd="11" destOrd="0" presId="urn:microsoft.com/office/officeart/2005/8/layout/default"/>
    <dgm:cxn modelId="{3B19AD88-41A2-4263-ACB7-1F013135E1AC}" type="presParOf" srcId="{84625BB0-E839-44DF-BA62-F4F72517BE2C}" destId="{073508F8-1872-4CA6-873E-D87E438FCB3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707CD4-FFBF-4BDD-8751-681214B80C6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F54360-DFB6-41C3-B362-7EEB95398397}">
      <dgm:prSet phldrT="[Текст]" custT="1"/>
      <dgm:spPr>
        <a:solidFill>
          <a:schemeClr val="accent3">
            <a:lumMod val="75000"/>
          </a:schemeClr>
        </a:solidFill>
        <a:effectLst>
          <a:softEdge rad="63500"/>
        </a:effectLst>
      </dgm:spPr>
      <dgm:t>
        <a:bodyPr/>
        <a:lstStyle/>
        <a:p>
          <a:r>
            <a:rPr lang="ru-RU" sz="1600" dirty="0" smtClean="0"/>
            <a:t>Координационный Совет по развитию профессионального образования (создан в 2014 году)</a:t>
          </a:r>
        </a:p>
        <a:p>
          <a:endParaRPr lang="ru-RU" sz="2000" dirty="0"/>
        </a:p>
      </dgm:t>
    </dgm:pt>
    <dgm:pt modelId="{9CB4C8CA-AB50-4BDE-B599-80F0A355B757}" type="parTrans" cxnId="{82609E75-33A0-4C35-830F-019F2749C393}">
      <dgm:prSet/>
      <dgm:spPr/>
      <dgm:t>
        <a:bodyPr/>
        <a:lstStyle/>
        <a:p>
          <a:endParaRPr lang="ru-RU"/>
        </a:p>
      </dgm:t>
    </dgm:pt>
    <dgm:pt modelId="{A584EAB5-C2CF-4344-9C56-C9D5A4346170}" type="sibTrans" cxnId="{82609E75-33A0-4C35-830F-019F2749C393}">
      <dgm:prSet/>
      <dgm:spPr/>
      <dgm:t>
        <a:bodyPr/>
        <a:lstStyle/>
        <a:p>
          <a:endParaRPr lang="ru-RU"/>
        </a:p>
      </dgm:t>
    </dgm:pt>
    <dgm:pt modelId="{FE949185-0F25-4FB6-9A65-2D355CEB9B76}">
      <dgm:prSet phldrT="[Текст]" custT="1"/>
      <dgm:spPr>
        <a:solidFill>
          <a:schemeClr val="accent4">
            <a:lumMod val="75000"/>
          </a:schemeClr>
        </a:solidFill>
        <a:effectLst>
          <a:softEdge rad="63500"/>
        </a:effectLst>
      </dgm:spPr>
      <dgm:t>
        <a:bodyPr/>
        <a:lstStyle/>
        <a:p>
          <a:r>
            <a:rPr lang="ru-RU" sz="1600" dirty="0" smtClean="0"/>
            <a:t>Совет по развитию малого и среднего предпринимательства (создан в 2009 году)</a:t>
          </a:r>
          <a:endParaRPr lang="ru-RU" sz="1600" dirty="0"/>
        </a:p>
      </dgm:t>
    </dgm:pt>
    <dgm:pt modelId="{537F72D4-1648-4A93-8EC8-E1E2D6C04281}" type="parTrans" cxnId="{50C60F68-2B45-47AB-8B98-4E6DF664D77D}">
      <dgm:prSet/>
      <dgm:spPr/>
      <dgm:t>
        <a:bodyPr/>
        <a:lstStyle/>
        <a:p>
          <a:endParaRPr lang="ru-RU"/>
        </a:p>
      </dgm:t>
    </dgm:pt>
    <dgm:pt modelId="{C8D76C91-F646-4501-A8F6-95B103DC6176}" type="sibTrans" cxnId="{50C60F68-2B45-47AB-8B98-4E6DF664D77D}">
      <dgm:prSet/>
      <dgm:spPr/>
      <dgm:t>
        <a:bodyPr/>
        <a:lstStyle/>
        <a:p>
          <a:endParaRPr lang="ru-RU"/>
        </a:p>
      </dgm:t>
    </dgm:pt>
    <dgm:pt modelId="{51765C58-9A28-4B65-AA11-36703D73E66B}">
      <dgm:prSet phldrT="[Текст]" custT="1"/>
      <dgm:spPr>
        <a:solidFill>
          <a:schemeClr val="accent5">
            <a:lumMod val="50000"/>
          </a:schemeClr>
        </a:solidFill>
        <a:effectLst>
          <a:softEdge rad="63500"/>
        </a:effectLst>
      </dgm:spPr>
      <dgm:t>
        <a:bodyPr/>
        <a:lstStyle/>
        <a:p>
          <a:pPr algn="ctr"/>
          <a:r>
            <a:rPr lang="ru-RU" sz="1600" dirty="0" smtClean="0"/>
            <a:t>Временная согласительная комиссия в период подготовки бюджета  (создана в 2015 году)</a:t>
          </a:r>
          <a:endParaRPr lang="ru-RU" sz="1600" dirty="0"/>
        </a:p>
      </dgm:t>
    </dgm:pt>
    <dgm:pt modelId="{6C2C793A-FDF7-4C9D-932F-E407657FB2A5}" type="parTrans" cxnId="{11462D3C-59D1-4F21-B79D-C76D7F39B556}">
      <dgm:prSet/>
      <dgm:spPr/>
      <dgm:t>
        <a:bodyPr/>
        <a:lstStyle/>
        <a:p>
          <a:endParaRPr lang="ru-RU"/>
        </a:p>
      </dgm:t>
    </dgm:pt>
    <dgm:pt modelId="{AA91188C-D9C8-4AC8-8F50-193C0B3288F5}" type="sibTrans" cxnId="{11462D3C-59D1-4F21-B79D-C76D7F39B556}">
      <dgm:prSet/>
      <dgm:spPr/>
      <dgm:t>
        <a:bodyPr/>
        <a:lstStyle/>
        <a:p>
          <a:endParaRPr lang="ru-RU"/>
        </a:p>
      </dgm:t>
    </dgm:pt>
    <dgm:pt modelId="{E19B6C44-6087-4E9C-B4AE-06A098C4C3F4}">
      <dgm:prSet phldrT="[Текст]" custT="1"/>
      <dgm:spPr>
        <a:solidFill>
          <a:schemeClr val="accent6">
            <a:lumMod val="75000"/>
          </a:schemeClr>
        </a:solidFill>
        <a:effectLst>
          <a:softEdge rad="63500"/>
        </a:effectLst>
      </dgm:spPr>
      <dgm:t>
        <a:bodyPr/>
        <a:lstStyle/>
        <a:p>
          <a:r>
            <a:rPr lang="ru-RU" sz="1600" dirty="0" smtClean="0"/>
            <a:t>Временная Комиссия по выявлению готовых к вводу индивидуальных жилых домов (создана в 2010 году)</a:t>
          </a:r>
          <a:endParaRPr lang="ru-RU" sz="1600" dirty="0"/>
        </a:p>
      </dgm:t>
    </dgm:pt>
    <dgm:pt modelId="{52157A93-7342-486B-A6ED-E2C8DA295B7A}" type="parTrans" cxnId="{250427A3-17F8-418E-9F76-A394153A6E3F}">
      <dgm:prSet/>
      <dgm:spPr/>
      <dgm:t>
        <a:bodyPr/>
        <a:lstStyle/>
        <a:p>
          <a:endParaRPr lang="ru-RU"/>
        </a:p>
      </dgm:t>
    </dgm:pt>
    <dgm:pt modelId="{97A6BF9C-E3B0-423E-A9F2-333D15275346}" type="sibTrans" cxnId="{250427A3-17F8-418E-9F76-A394153A6E3F}">
      <dgm:prSet/>
      <dgm:spPr/>
      <dgm:t>
        <a:bodyPr/>
        <a:lstStyle/>
        <a:p>
          <a:endParaRPr lang="ru-RU"/>
        </a:p>
      </dgm:t>
    </dgm:pt>
    <dgm:pt modelId="{854D65D8-8850-4585-B38B-F8C6E7D448A8}">
      <dgm:prSet phldrT="[Текст]" custT="1"/>
      <dgm:spPr>
        <a:solidFill>
          <a:schemeClr val="accent2">
            <a:lumMod val="50000"/>
          </a:schemeClr>
        </a:solidFill>
        <a:effectLst>
          <a:softEdge rad="63500"/>
        </a:effectLst>
      </dgm:spPr>
      <dgm:t>
        <a:bodyPr/>
        <a:lstStyle/>
        <a:p>
          <a:r>
            <a:rPr lang="ru-RU" sz="1600" dirty="0" err="1" smtClean="0"/>
            <a:t>Антинаркотическая</a:t>
          </a:r>
          <a:r>
            <a:rPr lang="ru-RU" sz="1600" dirty="0" smtClean="0"/>
            <a:t> комиссия (создана в 2014 году)</a:t>
          </a:r>
          <a:endParaRPr lang="ru-RU" sz="1600" dirty="0"/>
        </a:p>
      </dgm:t>
    </dgm:pt>
    <dgm:pt modelId="{1C4BF0FF-33A6-4FB9-90AF-2C6E94526349}" type="parTrans" cxnId="{7E7ED5EC-D66D-4A57-9170-E1B64D45C314}">
      <dgm:prSet/>
      <dgm:spPr/>
      <dgm:t>
        <a:bodyPr/>
        <a:lstStyle/>
        <a:p>
          <a:endParaRPr lang="ru-RU"/>
        </a:p>
      </dgm:t>
    </dgm:pt>
    <dgm:pt modelId="{6FC5B3E9-5441-4DA1-A248-A4342A43651E}" type="sibTrans" cxnId="{7E7ED5EC-D66D-4A57-9170-E1B64D45C314}">
      <dgm:prSet/>
      <dgm:spPr/>
      <dgm:t>
        <a:bodyPr/>
        <a:lstStyle/>
        <a:p>
          <a:endParaRPr lang="ru-RU"/>
        </a:p>
      </dgm:t>
    </dgm:pt>
    <dgm:pt modelId="{84625BB0-E839-44DF-BA62-F4F72517BE2C}" type="pres">
      <dgm:prSet presAssocID="{3D707CD4-FFBF-4BDD-8751-681214B80C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45732B-F921-40D8-A167-332408AAA859}" type="pres">
      <dgm:prSet presAssocID="{3FF54360-DFB6-41C3-B362-7EEB95398397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BE2D721-6FC2-41AB-9F19-6AE9EF1DFA3E}" type="pres">
      <dgm:prSet presAssocID="{A584EAB5-C2CF-4344-9C56-C9D5A4346170}" presName="sibTrans" presStyleCnt="0"/>
      <dgm:spPr/>
    </dgm:pt>
    <dgm:pt modelId="{5EA9E86B-19C8-4511-BB21-0D32AA7055C2}" type="pres">
      <dgm:prSet presAssocID="{854D65D8-8850-4585-B38B-F8C6E7D448A8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06E338C-D298-4DCC-BE0A-9FF7CE2EBF0B}" type="pres">
      <dgm:prSet presAssocID="{6FC5B3E9-5441-4DA1-A248-A4342A43651E}" presName="sibTrans" presStyleCnt="0"/>
      <dgm:spPr/>
    </dgm:pt>
    <dgm:pt modelId="{87E111A6-8CDA-47BD-A264-92DEF6778C8A}" type="pres">
      <dgm:prSet presAssocID="{FE949185-0F25-4FB6-9A65-2D355CEB9B76}" presName="node" presStyleLbl="node1" presStyleIdx="2" presStyleCnt="5" custLinFactNeighborX="2401" custLinFactNeighborY="-35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44CD8C2-8973-4F2A-AD3C-A9649BEA9C83}" type="pres">
      <dgm:prSet presAssocID="{C8D76C91-F646-4501-A8F6-95B103DC6176}" presName="sibTrans" presStyleCnt="0"/>
      <dgm:spPr/>
    </dgm:pt>
    <dgm:pt modelId="{98A6915A-70A6-4B1D-9CAF-1F8090050BC1}" type="pres">
      <dgm:prSet presAssocID="{51765C58-9A28-4B65-AA11-36703D73E66B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DE2DAF2-3F12-4868-9C74-A60745DBD897}" type="pres">
      <dgm:prSet presAssocID="{AA91188C-D9C8-4AC8-8F50-193C0B3288F5}" presName="sibTrans" presStyleCnt="0"/>
      <dgm:spPr/>
    </dgm:pt>
    <dgm:pt modelId="{C6FDD6BA-FF7E-4974-B361-B15340FB3059}" type="pres">
      <dgm:prSet presAssocID="{E19B6C44-6087-4E9C-B4AE-06A098C4C3F4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250427A3-17F8-418E-9F76-A394153A6E3F}" srcId="{3D707CD4-FFBF-4BDD-8751-681214B80C67}" destId="{E19B6C44-6087-4E9C-B4AE-06A098C4C3F4}" srcOrd="4" destOrd="0" parTransId="{52157A93-7342-486B-A6ED-E2C8DA295B7A}" sibTransId="{97A6BF9C-E3B0-423E-A9F2-333D15275346}"/>
    <dgm:cxn modelId="{7E7ED5EC-D66D-4A57-9170-E1B64D45C314}" srcId="{3D707CD4-FFBF-4BDD-8751-681214B80C67}" destId="{854D65D8-8850-4585-B38B-F8C6E7D448A8}" srcOrd="1" destOrd="0" parTransId="{1C4BF0FF-33A6-4FB9-90AF-2C6E94526349}" sibTransId="{6FC5B3E9-5441-4DA1-A248-A4342A43651E}"/>
    <dgm:cxn modelId="{76877B31-0B3C-4645-9E6E-602C66B1E999}" type="presOf" srcId="{E19B6C44-6087-4E9C-B4AE-06A098C4C3F4}" destId="{C6FDD6BA-FF7E-4974-B361-B15340FB3059}" srcOrd="0" destOrd="0" presId="urn:microsoft.com/office/officeart/2005/8/layout/default"/>
    <dgm:cxn modelId="{5B26B0B8-FAA6-4E17-8A79-B7381BDFEBF8}" type="presOf" srcId="{51765C58-9A28-4B65-AA11-36703D73E66B}" destId="{98A6915A-70A6-4B1D-9CAF-1F8090050BC1}" srcOrd="0" destOrd="0" presId="urn:microsoft.com/office/officeart/2005/8/layout/default"/>
    <dgm:cxn modelId="{4A7CA1ED-75D5-48F1-87CD-9C948F85BD5E}" type="presOf" srcId="{3FF54360-DFB6-41C3-B362-7EEB95398397}" destId="{B645732B-F921-40D8-A167-332408AAA859}" srcOrd="0" destOrd="0" presId="urn:microsoft.com/office/officeart/2005/8/layout/default"/>
    <dgm:cxn modelId="{11462D3C-59D1-4F21-B79D-C76D7F39B556}" srcId="{3D707CD4-FFBF-4BDD-8751-681214B80C67}" destId="{51765C58-9A28-4B65-AA11-36703D73E66B}" srcOrd="3" destOrd="0" parTransId="{6C2C793A-FDF7-4C9D-932F-E407657FB2A5}" sibTransId="{AA91188C-D9C8-4AC8-8F50-193C0B3288F5}"/>
    <dgm:cxn modelId="{1FC5E426-AD35-4578-A87C-EACF2B6866C9}" type="presOf" srcId="{3D707CD4-FFBF-4BDD-8751-681214B80C67}" destId="{84625BB0-E839-44DF-BA62-F4F72517BE2C}" srcOrd="0" destOrd="0" presId="urn:microsoft.com/office/officeart/2005/8/layout/default"/>
    <dgm:cxn modelId="{50C60F68-2B45-47AB-8B98-4E6DF664D77D}" srcId="{3D707CD4-FFBF-4BDD-8751-681214B80C67}" destId="{FE949185-0F25-4FB6-9A65-2D355CEB9B76}" srcOrd="2" destOrd="0" parTransId="{537F72D4-1648-4A93-8EC8-E1E2D6C04281}" sibTransId="{C8D76C91-F646-4501-A8F6-95B103DC6176}"/>
    <dgm:cxn modelId="{82609E75-33A0-4C35-830F-019F2749C393}" srcId="{3D707CD4-FFBF-4BDD-8751-681214B80C67}" destId="{3FF54360-DFB6-41C3-B362-7EEB95398397}" srcOrd="0" destOrd="0" parTransId="{9CB4C8CA-AB50-4BDE-B599-80F0A355B757}" sibTransId="{A584EAB5-C2CF-4344-9C56-C9D5A4346170}"/>
    <dgm:cxn modelId="{6FF7E65B-8A57-4B83-8200-16FB10118DC7}" type="presOf" srcId="{FE949185-0F25-4FB6-9A65-2D355CEB9B76}" destId="{87E111A6-8CDA-47BD-A264-92DEF6778C8A}" srcOrd="0" destOrd="0" presId="urn:microsoft.com/office/officeart/2005/8/layout/default"/>
    <dgm:cxn modelId="{F96A66B4-3C2E-4861-9587-F29C7EA4BBC3}" type="presOf" srcId="{854D65D8-8850-4585-B38B-F8C6E7D448A8}" destId="{5EA9E86B-19C8-4511-BB21-0D32AA7055C2}" srcOrd="0" destOrd="0" presId="urn:microsoft.com/office/officeart/2005/8/layout/default"/>
    <dgm:cxn modelId="{2242A8D1-8FB1-4AAA-97D2-883CBE4CED72}" type="presParOf" srcId="{84625BB0-E839-44DF-BA62-F4F72517BE2C}" destId="{B645732B-F921-40D8-A167-332408AAA859}" srcOrd="0" destOrd="0" presId="urn:microsoft.com/office/officeart/2005/8/layout/default"/>
    <dgm:cxn modelId="{32991B32-9362-4225-889F-B8A5193CE7BC}" type="presParOf" srcId="{84625BB0-E839-44DF-BA62-F4F72517BE2C}" destId="{BBE2D721-6FC2-41AB-9F19-6AE9EF1DFA3E}" srcOrd="1" destOrd="0" presId="urn:microsoft.com/office/officeart/2005/8/layout/default"/>
    <dgm:cxn modelId="{FD6B2276-C35E-49B6-8EAC-9ECC885448E6}" type="presParOf" srcId="{84625BB0-E839-44DF-BA62-F4F72517BE2C}" destId="{5EA9E86B-19C8-4511-BB21-0D32AA7055C2}" srcOrd="2" destOrd="0" presId="urn:microsoft.com/office/officeart/2005/8/layout/default"/>
    <dgm:cxn modelId="{E3622902-B852-47B6-9993-B42E0923443C}" type="presParOf" srcId="{84625BB0-E839-44DF-BA62-F4F72517BE2C}" destId="{206E338C-D298-4DCC-BE0A-9FF7CE2EBF0B}" srcOrd="3" destOrd="0" presId="urn:microsoft.com/office/officeart/2005/8/layout/default"/>
    <dgm:cxn modelId="{7F470CCB-787D-4BBB-B97E-8D861DD5D706}" type="presParOf" srcId="{84625BB0-E839-44DF-BA62-F4F72517BE2C}" destId="{87E111A6-8CDA-47BD-A264-92DEF6778C8A}" srcOrd="4" destOrd="0" presId="urn:microsoft.com/office/officeart/2005/8/layout/default"/>
    <dgm:cxn modelId="{DC51B46B-655A-496D-AE61-CC73051F9C5B}" type="presParOf" srcId="{84625BB0-E839-44DF-BA62-F4F72517BE2C}" destId="{E44CD8C2-8973-4F2A-AD3C-A9649BEA9C83}" srcOrd="5" destOrd="0" presId="urn:microsoft.com/office/officeart/2005/8/layout/default"/>
    <dgm:cxn modelId="{1768C8DF-B0B0-4463-BC8A-377A8FD788D6}" type="presParOf" srcId="{84625BB0-E839-44DF-BA62-F4F72517BE2C}" destId="{98A6915A-70A6-4B1D-9CAF-1F8090050BC1}" srcOrd="6" destOrd="0" presId="urn:microsoft.com/office/officeart/2005/8/layout/default"/>
    <dgm:cxn modelId="{3B3AAE6F-1870-4EA4-B4DD-59CA1C750D04}" type="presParOf" srcId="{84625BB0-E839-44DF-BA62-F4F72517BE2C}" destId="{9DE2DAF2-3F12-4868-9C74-A60745DBD897}" srcOrd="7" destOrd="0" presId="urn:microsoft.com/office/officeart/2005/8/layout/default"/>
    <dgm:cxn modelId="{865F0734-F3B0-4D93-940F-ED561788930C}" type="presParOf" srcId="{84625BB0-E839-44DF-BA62-F4F72517BE2C}" destId="{C6FDD6BA-FF7E-4974-B361-B15340FB305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45732B-F921-40D8-A167-332408AAA859}">
      <dsp:nvSpPr>
        <dsp:cNvPr id="0" name=""/>
        <dsp:cNvSpPr/>
      </dsp:nvSpPr>
      <dsp:spPr>
        <a:xfrm>
          <a:off x="0" y="614362"/>
          <a:ext cx="2571749" cy="1543050"/>
        </a:xfrm>
        <a:prstGeom prst="round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Антитеррористическая комиссия (создана в 2006 году)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0" y="614362"/>
        <a:ext cx="2571749" cy="1543050"/>
      </dsp:txXfrm>
    </dsp:sp>
    <dsp:sp modelId="{5EA9E86B-19C8-4511-BB21-0D32AA7055C2}">
      <dsp:nvSpPr>
        <dsp:cNvPr id="0" name=""/>
        <dsp:cNvSpPr/>
      </dsp:nvSpPr>
      <dsp:spPr>
        <a:xfrm>
          <a:off x="2828924" y="614362"/>
          <a:ext cx="2571749" cy="1543050"/>
        </a:xfrm>
        <a:prstGeom prst="roundRect">
          <a:avLst/>
        </a:prstGeom>
        <a:solidFill>
          <a:schemeClr val="accent2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Комиссия по повышению устойчивости функционирования хозяйственного комплекса (создана в 2008 году)</a:t>
          </a:r>
          <a:endParaRPr lang="ru-RU" sz="1600" kern="1200" dirty="0"/>
        </a:p>
      </dsp:txBody>
      <dsp:txXfrm>
        <a:off x="2828924" y="614362"/>
        <a:ext cx="2571749" cy="1543050"/>
      </dsp:txXfrm>
    </dsp:sp>
    <dsp:sp modelId="{87E111A6-8CDA-47BD-A264-92DEF6778C8A}">
      <dsp:nvSpPr>
        <dsp:cNvPr id="0" name=""/>
        <dsp:cNvSpPr/>
      </dsp:nvSpPr>
      <dsp:spPr>
        <a:xfrm>
          <a:off x="5657849" y="608853"/>
          <a:ext cx="2571749" cy="1543050"/>
        </a:xfrm>
        <a:prstGeom prst="roundRect">
          <a:avLst/>
        </a:prstGeom>
        <a:solidFill>
          <a:schemeClr val="accent4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Совет общественной безопасности (создан в 2010 году)</a:t>
          </a:r>
          <a:endParaRPr lang="ru-RU" sz="1600" kern="1200" dirty="0"/>
        </a:p>
      </dsp:txBody>
      <dsp:txXfrm>
        <a:off x="5657849" y="608853"/>
        <a:ext cx="2571749" cy="1543050"/>
      </dsp:txXfrm>
    </dsp:sp>
    <dsp:sp modelId="{BC0EA7E9-D99D-42D2-A65A-DFCCE117F71B}">
      <dsp:nvSpPr>
        <dsp:cNvPr id="0" name=""/>
        <dsp:cNvSpPr/>
      </dsp:nvSpPr>
      <dsp:spPr>
        <a:xfrm>
          <a:off x="0" y="2414587"/>
          <a:ext cx="2571749" cy="1543050"/>
        </a:xfrm>
        <a:prstGeom prst="roundRect">
          <a:avLst/>
        </a:prstGeom>
        <a:solidFill>
          <a:schemeClr val="accent6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Комиссия по противодействию коррупции (создана  в 2008 году)</a:t>
          </a:r>
        </a:p>
      </dsp:txBody>
      <dsp:txXfrm>
        <a:off x="0" y="2414587"/>
        <a:ext cx="2571749" cy="1543050"/>
      </dsp:txXfrm>
    </dsp:sp>
    <dsp:sp modelId="{98A6915A-70A6-4B1D-9CAF-1F8090050BC1}">
      <dsp:nvSpPr>
        <dsp:cNvPr id="0" name=""/>
        <dsp:cNvSpPr/>
      </dsp:nvSpPr>
      <dsp:spPr>
        <a:xfrm>
          <a:off x="2828924" y="2414587"/>
          <a:ext cx="2571749" cy="1543050"/>
        </a:xfrm>
        <a:prstGeom prst="roundRect">
          <a:avLst/>
        </a:prstGeom>
        <a:solidFill>
          <a:schemeClr val="accent5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Комиссия по соблюдению требований к служебному поведению муниципальных служащих (создана в 2009 году)</a:t>
          </a:r>
          <a:endParaRPr lang="ru-RU" sz="1600" kern="1200" dirty="0"/>
        </a:p>
      </dsp:txBody>
      <dsp:txXfrm>
        <a:off x="2828924" y="2414587"/>
        <a:ext cx="2571749" cy="1543050"/>
      </dsp:txXfrm>
    </dsp:sp>
    <dsp:sp modelId="{C6FDD6BA-FF7E-4974-B361-B15340FB3059}">
      <dsp:nvSpPr>
        <dsp:cNvPr id="0" name=""/>
        <dsp:cNvSpPr/>
      </dsp:nvSpPr>
      <dsp:spPr>
        <a:xfrm>
          <a:off x="5657849" y="2414587"/>
          <a:ext cx="2571749" cy="1543050"/>
        </a:xfrm>
        <a:prstGeom prst="roundRect">
          <a:avLst/>
        </a:prstGeom>
        <a:solidFill>
          <a:schemeClr val="accent6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Комиссия для организации и проведения массовых мероприятий (создана в 2009 году)</a:t>
          </a:r>
          <a:endParaRPr lang="ru-RU" sz="1600" kern="1200" dirty="0"/>
        </a:p>
      </dsp:txBody>
      <dsp:txXfrm>
        <a:off x="5657849" y="2414587"/>
        <a:ext cx="2571749" cy="154305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45732B-F921-40D8-A167-332408AAA859}">
      <dsp:nvSpPr>
        <dsp:cNvPr id="0" name=""/>
        <dsp:cNvSpPr/>
      </dsp:nvSpPr>
      <dsp:spPr>
        <a:xfrm>
          <a:off x="0" y="308569"/>
          <a:ext cx="2571749" cy="1543050"/>
        </a:xfrm>
        <a:prstGeom prst="round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Градостроительный Совет (создан в 2012 году)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0" y="308569"/>
        <a:ext cx="2571749" cy="1543050"/>
      </dsp:txXfrm>
    </dsp:sp>
    <dsp:sp modelId="{5EA9E86B-19C8-4511-BB21-0D32AA7055C2}">
      <dsp:nvSpPr>
        <dsp:cNvPr id="0" name=""/>
        <dsp:cNvSpPr/>
      </dsp:nvSpPr>
      <dsp:spPr>
        <a:xfrm>
          <a:off x="2828924" y="308569"/>
          <a:ext cx="2571749" cy="1543050"/>
        </a:xfrm>
        <a:prstGeom prst="roundRect">
          <a:avLst/>
        </a:prstGeom>
        <a:solidFill>
          <a:schemeClr val="accent2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Молодежный Совет (создан в 2015 году)</a:t>
          </a:r>
          <a:endParaRPr lang="ru-RU" sz="1600" kern="1200" dirty="0"/>
        </a:p>
      </dsp:txBody>
      <dsp:txXfrm>
        <a:off x="2828924" y="308569"/>
        <a:ext cx="2571749" cy="1543050"/>
      </dsp:txXfrm>
    </dsp:sp>
    <dsp:sp modelId="{BC0EA7E9-D99D-42D2-A65A-DFCCE117F71B}">
      <dsp:nvSpPr>
        <dsp:cNvPr id="0" name=""/>
        <dsp:cNvSpPr/>
      </dsp:nvSpPr>
      <dsp:spPr>
        <a:xfrm>
          <a:off x="5657849" y="308569"/>
          <a:ext cx="2571749" cy="1543050"/>
        </a:xfrm>
        <a:prstGeom prst="roundRect">
          <a:avLst/>
        </a:prstGeom>
        <a:solidFill>
          <a:schemeClr val="accent6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Наблюдательный Совет по национальным вопросам и реализации социальной политики (создан в 2012 году)</a:t>
          </a:r>
          <a:endParaRPr lang="ru-RU" sz="1600" kern="1200" dirty="0"/>
        </a:p>
      </dsp:txBody>
      <dsp:txXfrm>
        <a:off x="5657849" y="308569"/>
        <a:ext cx="2571749" cy="1543050"/>
      </dsp:txXfrm>
    </dsp:sp>
    <dsp:sp modelId="{98A6915A-70A6-4B1D-9CAF-1F8090050BC1}">
      <dsp:nvSpPr>
        <dsp:cNvPr id="0" name=""/>
        <dsp:cNvSpPr/>
      </dsp:nvSpPr>
      <dsp:spPr>
        <a:xfrm>
          <a:off x="0" y="2108794"/>
          <a:ext cx="2571749" cy="1543050"/>
        </a:xfrm>
        <a:prstGeom prst="roundRect">
          <a:avLst/>
        </a:prstGeom>
        <a:solidFill>
          <a:schemeClr val="accent5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Оперативный штаб для принятия мер по тушению лесных и торфяных пожаров (создан в 2013 году)</a:t>
          </a:r>
          <a:endParaRPr lang="ru-RU" sz="1600" kern="1200" dirty="0"/>
        </a:p>
      </dsp:txBody>
      <dsp:txXfrm>
        <a:off x="0" y="2108794"/>
        <a:ext cx="2571749" cy="1543050"/>
      </dsp:txXfrm>
    </dsp:sp>
    <dsp:sp modelId="{C6FDD6BA-FF7E-4974-B361-B15340FB3059}">
      <dsp:nvSpPr>
        <dsp:cNvPr id="0" name=""/>
        <dsp:cNvSpPr/>
      </dsp:nvSpPr>
      <dsp:spPr>
        <a:xfrm>
          <a:off x="2828924" y="2108794"/>
          <a:ext cx="2571749" cy="1543050"/>
        </a:xfrm>
        <a:prstGeom prst="roundRect">
          <a:avLst/>
        </a:prstGeom>
        <a:solidFill>
          <a:schemeClr val="accent6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Комиссия по вопросам безопасности дорожного движения (создана в 2013 году)</a:t>
          </a:r>
          <a:endParaRPr lang="ru-RU" sz="1600" kern="1200" dirty="0"/>
        </a:p>
      </dsp:txBody>
      <dsp:txXfrm>
        <a:off x="2828924" y="2108794"/>
        <a:ext cx="2571749" cy="1543050"/>
      </dsp:txXfrm>
    </dsp:sp>
    <dsp:sp modelId="{243AD448-5355-47F6-A53D-8D8F7F51E057}">
      <dsp:nvSpPr>
        <dsp:cNvPr id="0" name=""/>
        <dsp:cNvSpPr/>
      </dsp:nvSpPr>
      <dsp:spPr>
        <a:xfrm>
          <a:off x="5657849" y="2108794"/>
          <a:ext cx="2571749" cy="1543050"/>
        </a:xfrm>
        <a:prstGeom prst="roundRect">
          <a:avLst/>
        </a:prstGeom>
        <a:solidFill>
          <a:schemeClr val="accent2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Комиссия по решению вопросов ликвидации задолженности перед поставщиками ТЭР (создана в 2013 году)</a:t>
          </a:r>
          <a:endParaRPr lang="ru-RU" sz="1700" kern="1200" dirty="0"/>
        </a:p>
      </dsp:txBody>
      <dsp:txXfrm>
        <a:off x="5657849" y="2108794"/>
        <a:ext cx="2571749" cy="1543050"/>
      </dsp:txXfrm>
    </dsp:sp>
    <dsp:sp modelId="{073508F8-1872-4CA6-873E-D87E438FCB3E}">
      <dsp:nvSpPr>
        <dsp:cNvPr id="0" name=""/>
        <dsp:cNvSpPr/>
      </dsp:nvSpPr>
      <dsp:spPr>
        <a:xfrm>
          <a:off x="2828924" y="3909020"/>
          <a:ext cx="2571749" cy="1543050"/>
        </a:xfrm>
        <a:prstGeom prst="round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Территориальная комиссия по обеспечению устойчивого развития экономики и социальной стабильности (создана в 2015 году)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2828924" y="3909020"/>
        <a:ext cx="2571749" cy="154305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45732B-F921-40D8-A167-332408AAA859}">
      <dsp:nvSpPr>
        <dsp:cNvPr id="0" name=""/>
        <dsp:cNvSpPr/>
      </dsp:nvSpPr>
      <dsp:spPr>
        <a:xfrm>
          <a:off x="1089578" y="508"/>
          <a:ext cx="2881163" cy="1728698"/>
        </a:xfrm>
        <a:prstGeom prst="round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Координационный Совет по развитию профессионального образования (создан в 2014 году)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1089578" y="508"/>
        <a:ext cx="2881163" cy="1728698"/>
      </dsp:txXfrm>
    </dsp:sp>
    <dsp:sp modelId="{5EA9E86B-19C8-4511-BB21-0D32AA7055C2}">
      <dsp:nvSpPr>
        <dsp:cNvPr id="0" name=""/>
        <dsp:cNvSpPr/>
      </dsp:nvSpPr>
      <dsp:spPr>
        <a:xfrm>
          <a:off x="4258858" y="508"/>
          <a:ext cx="2881163" cy="1728698"/>
        </a:xfrm>
        <a:prstGeom prst="roundRect">
          <a:avLst/>
        </a:prstGeom>
        <a:solidFill>
          <a:schemeClr val="accent2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Антинаркотическая</a:t>
          </a:r>
          <a:r>
            <a:rPr lang="ru-RU" sz="1600" kern="1200" dirty="0" smtClean="0"/>
            <a:t> комиссия (создана в 2014 году)</a:t>
          </a:r>
          <a:endParaRPr lang="ru-RU" sz="1600" kern="1200" dirty="0"/>
        </a:p>
      </dsp:txBody>
      <dsp:txXfrm>
        <a:off x="4258858" y="508"/>
        <a:ext cx="2881163" cy="1728698"/>
      </dsp:txXfrm>
    </dsp:sp>
    <dsp:sp modelId="{87E111A6-8CDA-47BD-A264-92DEF6778C8A}">
      <dsp:nvSpPr>
        <dsp:cNvPr id="0" name=""/>
        <dsp:cNvSpPr/>
      </dsp:nvSpPr>
      <dsp:spPr>
        <a:xfrm>
          <a:off x="1158754" y="2011151"/>
          <a:ext cx="2881163" cy="1728698"/>
        </a:xfrm>
        <a:prstGeom prst="roundRect">
          <a:avLst/>
        </a:prstGeom>
        <a:solidFill>
          <a:schemeClr val="accent4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Совет по развитию малого и среднего предпринимательства (создан в 2009 году)</a:t>
          </a:r>
          <a:endParaRPr lang="ru-RU" sz="1600" kern="1200" dirty="0"/>
        </a:p>
      </dsp:txBody>
      <dsp:txXfrm>
        <a:off x="1158754" y="2011151"/>
        <a:ext cx="2881163" cy="1728698"/>
      </dsp:txXfrm>
    </dsp:sp>
    <dsp:sp modelId="{98A6915A-70A6-4B1D-9CAF-1F8090050BC1}">
      <dsp:nvSpPr>
        <dsp:cNvPr id="0" name=""/>
        <dsp:cNvSpPr/>
      </dsp:nvSpPr>
      <dsp:spPr>
        <a:xfrm>
          <a:off x="4258858" y="2017322"/>
          <a:ext cx="2881163" cy="1728698"/>
        </a:xfrm>
        <a:prstGeom prst="roundRect">
          <a:avLst/>
        </a:prstGeom>
        <a:solidFill>
          <a:schemeClr val="accent5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Временная согласительная комиссия в период подготовки бюджета  (создана в 2015 году)</a:t>
          </a:r>
          <a:endParaRPr lang="ru-RU" sz="1600" kern="1200" dirty="0"/>
        </a:p>
      </dsp:txBody>
      <dsp:txXfrm>
        <a:off x="4258858" y="2017322"/>
        <a:ext cx="2881163" cy="1728698"/>
      </dsp:txXfrm>
    </dsp:sp>
    <dsp:sp modelId="{C6FDD6BA-FF7E-4974-B361-B15340FB3059}">
      <dsp:nvSpPr>
        <dsp:cNvPr id="0" name=""/>
        <dsp:cNvSpPr/>
      </dsp:nvSpPr>
      <dsp:spPr>
        <a:xfrm>
          <a:off x="2674218" y="4034137"/>
          <a:ext cx="2881163" cy="1728698"/>
        </a:xfrm>
        <a:prstGeom prst="roundRect">
          <a:avLst/>
        </a:prstGeom>
        <a:solidFill>
          <a:schemeClr val="accent6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Временная Комиссия по выявлению готовых к вводу индивидуальных жилых домов (создана в 2010 году)</a:t>
          </a:r>
          <a:endParaRPr lang="ru-RU" sz="1600" kern="1200" dirty="0"/>
        </a:p>
      </dsp:txBody>
      <dsp:txXfrm>
        <a:off x="2674218" y="4034137"/>
        <a:ext cx="2881163" cy="1728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5B95-E7EE-4B3B-B229-0AF7B585B84E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F22DB-0AA9-48CC-B9B1-3CDEEF6786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5B95-E7EE-4B3B-B229-0AF7B585B84E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22DB-0AA9-48CC-B9B1-3CDEEF6786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5B95-E7EE-4B3B-B229-0AF7B585B84E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22DB-0AA9-48CC-B9B1-3CDEEF6786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AF75B95-E7EE-4B3B-B229-0AF7B585B84E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17F22DB-0AA9-48CC-B9B1-3CDEEF6786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5B95-E7EE-4B3B-B229-0AF7B585B84E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22DB-0AA9-48CC-B9B1-3CDEEF6786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5B95-E7EE-4B3B-B229-0AF7B585B84E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22DB-0AA9-48CC-B9B1-3CDEEF6786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22DB-0AA9-48CC-B9B1-3CDEEF6786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5B95-E7EE-4B3B-B229-0AF7B585B84E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5B95-E7EE-4B3B-B229-0AF7B585B84E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22DB-0AA9-48CC-B9B1-3CDEEF6786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5B95-E7EE-4B3B-B229-0AF7B585B84E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22DB-0AA9-48CC-B9B1-3CDEEF6786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AF75B95-E7EE-4B3B-B229-0AF7B585B84E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17F22DB-0AA9-48CC-B9B1-3CDEEF6786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5B95-E7EE-4B3B-B229-0AF7B585B84E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F22DB-0AA9-48CC-B9B1-3CDEEF6786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AF75B95-E7EE-4B3B-B229-0AF7B585B84E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17F22DB-0AA9-48CC-B9B1-3CDEEF6786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501008"/>
            <a:ext cx="8305800" cy="2232248"/>
          </a:xfrm>
        </p:spPr>
        <p:txBody>
          <a:bodyPr/>
          <a:lstStyle/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Constantia" pitchFamily="18" charset="0"/>
                <a:cs typeface="Times New Roman" pitchFamily="18" charset="0"/>
              </a:rPr>
              <a:t>Отчет главы городского округа Нижняя Салда о своей деятельности и деятельности Думы городского округа Нижняя Салда за 2015 год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196752"/>
            <a:ext cx="8305800" cy="1152128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Городской округ 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Нижняя Салда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 descr="Нижняя Салда, городской округ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404664"/>
            <a:ext cx="936104" cy="1704975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Позиционирование ГО в СМИ:</a:t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статьи в Областной газете, газете Московский комсомолец </a:t>
            </a:r>
            <a:endParaRPr lang="ru-RU" sz="2800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3888432" cy="4683224"/>
          </a:xfrm>
          <a:prstGeom prst="verticalScroll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2560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84784"/>
            <a:ext cx="4464496" cy="4536503"/>
          </a:xfrm>
          <a:prstGeom prst="horizontalScroll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Статья в Областной газете (встреча глав и Губернатора в рамках мероприятия по мониторингу Указов Президента РФ от 07 мая 2012 года) 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24000"/>
            <a:ext cx="3384376" cy="4572000"/>
          </a:xfrm>
          <a:prstGeom prst="horizontalScroll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 descr="\\file-server\Обмен\Документы МО Н-Салда\Дума\фото\2015.06.24 главы волейбол\KAF_86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484784"/>
            <a:ext cx="4999534" cy="4248472"/>
          </a:xfrm>
          <a:prstGeom prst="round2SameRect">
            <a:avLst/>
          </a:prstGeom>
          <a:noFill/>
          <a:ln>
            <a:solidFill>
              <a:schemeClr val="tx1"/>
            </a:solidFill>
          </a:ln>
          <a:effectLst>
            <a:softEdge rad="127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229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C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При главе городского округа действует 16 постоянных комиссий и Советов: </a:t>
            </a:r>
            <a:endParaRPr lang="ru-RU" sz="2400" dirty="0">
              <a:solidFill>
                <a:srgbClr val="CC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4"/>
          <p:cNvGraphicFramePr>
            <a:graphicFrameLocks/>
          </p:cNvGraphicFramePr>
          <p:nvPr/>
        </p:nvGraphicFramePr>
        <p:xfrm>
          <a:off x="539552" y="404664"/>
          <a:ext cx="8229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4"/>
          <p:cNvGraphicFramePr>
            <a:graphicFrameLocks/>
          </p:cNvGraphicFramePr>
          <p:nvPr/>
        </p:nvGraphicFramePr>
        <p:xfrm>
          <a:off x="457200" y="332656"/>
          <a:ext cx="8229600" cy="5763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\\file-server\Обмен\Документы МО Н-Салда\Дума\фото\на Градостоительном С\DSCN231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9788" y="2204864"/>
            <a:ext cx="4242692" cy="388843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200" y="332656"/>
            <a:ext cx="4040188" cy="1828937"/>
          </a:xfrm>
          <a:effectLst>
            <a:outerShdw dist="50800" dir="1800000" algn="bl" rotWithShape="0">
              <a:prstClr val="black">
                <a:alpha val="40000"/>
              </a:prstClr>
            </a:outerShdw>
            <a:softEdge rad="63500"/>
          </a:effectLst>
        </p:spPr>
        <p:txBody>
          <a:bodyPr/>
          <a:lstStyle/>
          <a:p>
            <a:pPr algn="ctr"/>
            <a:r>
              <a:rPr lang="ru-RU" sz="2000" i="1" dirty="0" smtClean="0">
                <a:solidFill>
                  <a:srgbClr val="FFCC99"/>
                </a:solidFill>
              </a:rPr>
              <a:t>В 2015 году состоялось 3 заседания Молодежного Совета при главе ГО</a:t>
            </a:r>
            <a:endParaRPr lang="ru-RU" sz="2000" i="1" dirty="0">
              <a:solidFill>
                <a:srgbClr val="FFCC9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4648200" y="260648"/>
            <a:ext cx="4040188" cy="1900945"/>
          </a:xfrm>
          <a:effectLst>
            <a:outerShdw dist="50800" dir="1800000" algn="bl" rotWithShape="0">
              <a:prstClr val="black">
                <a:alpha val="40000"/>
              </a:prstClr>
            </a:outerShdw>
            <a:softEdge rad="63500"/>
          </a:effectLst>
        </p:spPr>
        <p:txBody>
          <a:bodyPr/>
          <a:lstStyle/>
          <a:p>
            <a:pPr algn="ctr"/>
            <a:r>
              <a:rPr lang="ru-RU" sz="2000" i="1" dirty="0" smtClean="0">
                <a:solidFill>
                  <a:srgbClr val="FFCC99"/>
                </a:solidFill>
              </a:rPr>
              <a:t>Градостроительный Совет в 2015 году проведено 12 заседаний, рассмотрено 58 заявлений</a:t>
            </a:r>
            <a:endParaRPr lang="ru-RU" sz="2000" i="1" dirty="0">
              <a:solidFill>
                <a:srgbClr val="FFCC99"/>
              </a:solidFill>
            </a:endParaRPr>
          </a:p>
        </p:txBody>
      </p:sp>
      <p:pic>
        <p:nvPicPr>
          <p:cNvPr id="44034" name="Picture 2" descr="\\file-server\Обмен\Документы МО Н-Салда\Дума\фото\мОЛОДЕЖНЫЙ СОВЕТ\DSCN23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4176464" cy="396044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99592" y="620688"/>
            <a:ext cx="7808544" cy="5475312"/>
          </a:xfrm>
        </p:spPr>
        <p:txBody>
          <a:bodyPr>
            <a:prstTxWarp prst="textTriangleInverted">
              <a:avLst/>
            </a:prstTxWarp>
            <a:normAutofit/>
          </a:bodyPr>
          <a:lstStyle/>
          <a:p>
            <a:pPr marL="0" algn="ctr">
              <a:buNone/>
            </a:pPr>
            <a:r>
              <a:rPr lang="ru-RU" sz="1600" b="1" dirty="0" smtClean="0">
                <a:solidFill>
                  <a:schemeClr val="tx2">
                    <a:lumMod val="90000"/>
                  </a:schemeClr>
                </a:solidFill>
              </a:rPr>
              <a:t>Динамика награждения Почетными грамотами и Благодарственными письмами главы ГО 2012-2015 г.г.</a:t>
            </a:r>
          </a:p>
          <a:p>
            <a:pPr marL="0" algn="ctr">
              <a:buNone/>
            </a:pPr>
            <a:endParaRPr lang="ru-RU" sz="1600" b="1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0" algn="ctr">
              <a:buNone/>
            </a:pPr>
            <a:endParaRPr lang="ru-RU" sz="1600" b="1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0" algn="ctr">
              <a:buNone/>
            </a:pPr>
            <a:endParaRPr lang="ru-RU" sz="1600" b="1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0" algn="ctr">
              <a:buNone/>
            </a:pPr>
            <a:endParaRPr lang="ru-RU" sz="1600" b="1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0" algn="ctr">
              <a:buNone/>
            </a:pPr>
            <a:endParaRPr lang="ru-RU" sz="1600" b="1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0" algn="ctr">
              <a:buNone/>
            </a:pPr>
            <a:endParaRPr lang="ru-RU" sz="1600" b="1" dirty="0">
              <a:solidFill>
                <a:schemeClr val="tx2">
                  <a:lumMod val="90000"/>
                </a:schemeClr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971600" y="1556792"/>
          <a:ext cx="734481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5719" cy="45720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8"/>
          <p:cNvGraphicFramePr>
            <a:graphicFrameLocks/>
          </p:cNvGraphicFramePr>
          <p:nvPr/>
        </p:nvGraphicFramePr>
        <p:xfrm>
          <a:off x="457200" y="548680"/>
          <a:ext cx="8147248" cy="5547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8291264" cy="76200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CC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ulim" pitchFamily="34" charset="-127"/>
              </a:rPr>
              <a:t>Открытый городской конкурс по созданию Гимна ГО Нижняя Салда</a:t>
            </a:r>
            <a:endParaRPr lang="ru-RU" sz="2000" dirty="0">
              <a:solidFill>
                <a:srgbClr val="FFCC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Gulim" pitchFamily="34" charset="-127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prstTxWarp prst="textStop">
              <a:avLst/>
            </a:prstTxWarp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</a:rPr>
              <a:t>За отчетный период главой ГО проведены общественные мероприятия:</a:t>
            </a:r>
            <a:endParaRPr lang="ru-RU" sz="2400" dirty="0">
              <a:solidFill>
                <a:srgbClr val="FF66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 flipV="1">
            <a:off x="4648200" y="836712"/>
            <a:ext cx="4040188" cy="72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1" name="Содержимое 30" descr="Scan100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3" y="2201863"/>
            <a:ext cx="3672408" cy="4107457"/>
          </a:xfrm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2" name="Picture 2" descr="\\file-server\Обмен\Документы МО Н-Салда\Дума\Дума февраль 2016\День местного\участники конкурса по созданию гимне ГО Н. Салд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76872"/>
            <a:ext cx="4464496" cy="374441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52400"/>
            <a:ext cx="3898776" cy="3420616"/>
          </a:xfrm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FF6600"/>
                </a:solidFill>
                <a:latin typeface="Gulim" pitchFamily="34" charset="-127"/>
              </a:rPr>
              <a:t/>
            </a:r>
            <a:br>
              <a:rPr lang="ru-RU" sz="2600" b="1" dirty="0" smtClean="0">
                <a:solidFill>
                  <a:srgbClr val="FF6600"/>
                </a:solidFill>
                <a:latin typeface="Gulim" pitchFamily="34" charset="-127"/>
              </a:rPr>
            </a:br>
            <a:r>
              <a:rPr lang="ru-RU" sz="2600" b="1" dirty="0" smtClean="0">
                <a:solidFill>
                  <a:srgbClr val="FF6600"/>
                </a:solidFill>
                <a:latin typeface="Gulim" pitchFamily="34" charset="-127"/>
              </a:rPr>
              <a:t/>
            </a:r>
            <a:br>
              <a:rPr lang="ru-RU" sz="2600" b="1" dirty="0" smtClean="0">
                <a:solidFill>
                  <a:srgbClr val="FF6600"/>
                </a:solidFill>
                <a:latin typeface="Gulim" pitchFamily="34" charset="-127"/>
              </a:rPr>
            </a:br>
            <a:r>
              <a:rPr lang="ru-RU" sz="3600" b="1" dirty="0" smtClean="0">
                <a:solidFill>
                  <a:srgbClr val="FFCC00"/>
                </a:solidFill>
                <a:latin typeface="Gulim" pitchFamily="34" charset="-127"/>
              </a:rPr>
              <a:t>День местного самоуправления </a:t>
            </a:r>
            <a:br>
              <a:rPr lang="ru-RU" sz="3600" b="1" dirty="0" smtClean="0">
                <a:solidFill>
                  <a:srgbClr val="FFCC00"/>
                </a:solidFill>
                <a:latin typeface="Gulim" pitchFamily="34" charset="-127"/>
              </a:rPr>
            </a:br>
            <a:r>
              <a:rPr lang="ru-RU" sz="3600" b="1" dirty="0" smtClean="0">
                <a:solidFill>
                  <a:srgbClr val="FFCC00"/>
                </a:solidFill>
                <a:latin typeface="Gulim" pitchFamily="34" charset="-127"/>
              </a:rPr>
              <a:t>в ГО Нижняя Салда</a:t>
            </a:r>
            <a:r>
              <a:rPr lang="ru-RU" sz="3600" b="1" dirty="0" smtClean="0">
                <a:solidFill>
                  <a:srgbClr val="FF6600"/>
                </a:solidFill>
                <a:latin typeface="Gulim" pitchFamily="34" charset="-127"/>
              </a:rPr>
              <a:t/>
            </a:r>
            <a:br>
              <a:rPr lang="ru-RU" sz="3600" b="1" dirty="0" smtClean="0">
                <a:solidFill>
                  <a:srgbClr val="FF6600"/>
                </a:solidFill>
                <a:latin typeface="Gulim" pitchFamily="34" charset="-127"/>
              </a:rPr>
            </a:br>
            <a:endParaRPr lang="ru-RU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4392488" cy="331236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645024"/>
            <a:ext cx="4491286" cy="3096344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  <a:t>Представление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  <a:t>ГО 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  <a:t>при встречах с представителями Правительства</a:t>
            </a:r>
            <a:r>
              <a:rPr lang="ru-RU" sz="3400" b="1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ru-RU" sz="3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000" u="sng" dirty="0" smtClean="0">
                <a:solidFill>
                  <a:srgbClr val="00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22. 04.2015 год </a:t>
            </a:r>
            <a:r>
              <a:rPr lang="ru-RU" sz="2000" dirty="0" smtClean="0">
                <a:solidFill>
                  <a:srgbClr val="FF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Министр физической культуры СО </a:t>
            </a:r>
            <a:r>
              <a:rPr lang="ru-RU" sz="2000" dirty="0" err="1" smtClean="0">
                <a:solidFill>
                  <a:srgbClr val="FF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Рапопорт</a:t>
            </a:r>
            <a:r>
              <a:rPr lang="ru-RU" sz="2000" dirty="0" smtClean="0">
                <a:solidFill>
                  <a:srgbClr val="FF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Л.А.:</a:t>
            </a:r>
          </a:p>
          <a:p>
            <a:r>
              <a:rPr lang="ru-RU" sz="2000" dirty="0" smtClean="0">
                <a:solidFill>
                  <a:srgbClr val="FF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 развитие массовой физкультуры и спорта в ГО;</a:t>
            </a:r>
          </a:p>
          <a:p>
            <a:r>
              <a:rPr lang="ru-RU" sz="2000" dirty="0" smtClean="0">
                <a:solidFill>
                  <a:srgbClr val="FF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- строительство ФОК;</a:t>
            </a:r>
          </a:p>
          <a:p>
            <a:r>
              <a:rPr lang="ru-RU" sz="2000" dirty="0" smtClean="0">
                <a:solidFill>
                  <a:srgbClr val="FF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 </a:t>
            </a:r>
            <a:r>
              <a:rPr lang="ru-RU" sz="2000" dirty="0" err="1" smtClean="0">
                <a:solidFill>
                  <a:srgbClr val="FF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сертифицирование</a:t>
            </a:r>
            <a:r>
              <a:rPr lang="ru-RU" sz="2000" dirty="0" smtClean="0">
                <a:solidFill>
                  <a:srgbClr val="FF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000" dirty="0" err="1" smtClean="0">
                <a:solidFill>
                  <a:srgbClr val="FF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автогоночной</a:t>
            </a:r>
            <a:r>
              <a:rPr lang="ru-RU" sz="2000" dirty="0" smtClean="0">
                <a:solidFill>
                  <a:srgbClr val="FF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трассы;</a:t>
            </a:r>
          </a:p>
          <a:p>
            <a:r>
              <a:rPr lang="ru-RU" sz="2000" dirty="0" smtClean="0">
                <a:solidFill>
                  <a:srgbClr val="FF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 оборудование хоккейного корта искусственным покрытием;</a:t>
            </a:r>
          </a:p>
          <a:p>
            <a:r>
              <a:rPr lang="ru-RU" sz="2000" dirty="0" smtClean="0">
                <a:solidFill>
                  <a:srgbClr val="FF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 создание Общественного совета по спорту в ГО</a:t>
            </a:r>
            <a:endParaRPr lang="ru-RU" sz="2000" dirty="0">
              <a:solidFill>
                <a:srgbClr val="FFCC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988840"/>
            <a:ext cx="4536504" cy="338437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  <a:softEdge rad="63500"/>
          </a:effectLst>
          <a:scene3d>
            <a:camera prst="isometricOffAxis2Left"/>
            <a:lightRig rig="threePt" dir="t"/>
          </a:scene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Осуществление главой ГО полномочий председателя Думы.</a:t>
            </a:r>
            <a:b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Информирование населения о деятельности Думы и главы ГО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- 10 статей о заседаниях Думы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- 5 интервью с главой городского округа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- 12 публикаций о повестках заседаний Думы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33 объявления о деятельности Думы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6 пресс-релизов о заседаниях Думы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23 фотоальбома о мероприятиях с участием депутатов Думы и главы ГО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12776"/>
            <a:ext cx="4135115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</p:spPr>
      </p:pic>
      <p:pic>
        <p:nvPicPr>
          <p:cNvPr id="2053" name="Picture 5" descr="C:\Users\Пользователь\Desktop\ГВ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501008"/>
            <a:ext cx="2736304" cy="309634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Above"/>
            <a:lightRig rig="threePt" dir="t"/>
          </a:scene3d>
        </p:spPr>
      </p:pic>
      <p:sp>
        <p:nvSpPr>
          <p:cNvPr id="6" name="Овал 5"/>
          <p:cNvSpPr/>
          <p:nvPr/>
        </p:nvSpPr>
        <p:spPr>
          <a:xfrm>
            <a:off x="6444208" y="2276872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аседания Думы городского округа</a:t>
            </a:r>
            <a:endParaRPr lang="ru-RU" dirty="0"/>
          </a:p>
        </p:txBody>
      </p:sp>
      <p:pic>
        <p:nvPicPr>
          <p:cNvPr id="3076" name="Picture 4" descr="\\file-server\Обмен\Документы МО Н-Салда\Дума\фото\фото Дума 19.11.2015\DSCN18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5"/>
            <a:ext cx="3888432" cy="2376264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079" name="Picture 7" descr="\\file-server\Обмен\Документы МО Н-Салда\Дума\фото\фото Дума 19.11.2015\DSCN1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3057"/>
            <a:ext cx="3960440" cy="2592288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080" name="Picture 8" descr="\\file-server\Обмен\Документы МО Н-Салда\Дума\фото\На заседании Думы июль 2015\DSCN09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56207"/>
            <a:ext cx="3987230" cy="2404841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081" name="Picture 9" descr="\\file-server\Обмен\Документы МО Н-Салда\Дума\фото\На заседании Думы июль 2015\DSCN0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3960440" cy="2664296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З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аседания Думы городского округа</a:t>
            </a:r>
            <a:endParaRPr lang="ru-RU" dirty="0"/>
          </a:p>
        </p:txBody>
      </p:sp>
      <p:pic>
        <p:nvPicPr>
          <p:cNvPr id="4098" name="Picture 2" descr="\\file-server\Обмен\Документы МО Н-Салда\Дума\фото\Заседания Думы\ЗАСЕДАНИЕ Думы 15.10.2015\DSCN15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3960440" cy="2592288"/>
          </a:xfrm>
          <a:prstGeom prst="rect">
            <a:avLst/>
          </a:prstGeom>
          <a:noFill/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099" name="Picture 3" descr="\\file-server\Обмен\Документы МО Н-Салда\Дума\фото\Заседания Думы\ЗАСЕДАНИЕ Думы 15.10.2015\DSCN1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05064"/>
            <a:ext cx="3960440" cy="2542783"/>
          </a:xfrm>
          <a:prstGeom prst="rect">
            <a:avLst/>
          </a:prstGeom>
          <a:noFill/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100" name="Picture 4" descr="\\file-server\Обмен\Документы МО Н-Салда\Дума\фото\Заседания Думы\ЗАСЕДАНИЕ Думы 15.10.2015\DSCN15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00808"/>
            <a:ext cx="4316288" cy="4032447"/>
          </a:xfrm>
          <a:prstGeom prst="rect">
            <a:avLst/>
          </a:prstGeom>
          <a:noFill/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prstTxWarp prst="textPlain">
              <a:avLst/>
            </a:prstTxWarp>
            <a:normAutofit/>
          </a:bodyPr>
          <a:lstStyle/>
          <a:p>
            <a:r>
              <a:rPr lang="ru-RU" sz="2400" dirty="0" smtClean="0">
                <a:solidFill>
                  <a:srgbClr val="FF99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Интервью главы городского округа «Городской вестник – Нижняя Салда» от 01.01.2015 № 1</a:t>
            </a:r>
            <a:endParaRPr lang="ru-RU" sz="2400" dirty="0">
              <a:solidFill>
                <a:srgbClr val="FF99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9563" r="19563"/>
          <a:stretch>
            <a:fillRect/>
          </a:stretch>
        </p:blipFill>
        <p:spPr bwMode="auto">
          <a:prstGeom prst="round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  <a:scene3d>
            <a:camera prst="perspectiveRight"/>
            <a:lightRig rig="threePt" dir="t"/>
          </a:scene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effectLst>
            <a:glow rad="228600">
              <a:schemeClr val="accent3">
                <a:satMod val="175000"/>
                <a:alpha val="40000"/>
              </a:schemeClr>
            </a:glow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200" dirty="0" smtClean="0">
                <a:solidFill>
                  <a:srgbClr val="FF99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Интервью главы городского округа «Городской вестник – Нижняя Салда» от 06.08.2015 № 33</a:t>
            </a:r>
          </a:p>
          <a:p>
            <a:endParaRPr lang="ru-RU" dirty="0">
              <a:solidFill>
                <a:srgbClr val="FF9900"/>
              </a:solidFill>
            </a:endParaRPr>
          </a:p>
        </p:txBody>
      </p:sp>
      <p:pic>
        <p:nvPicPr>
          <p:cNvPr id="7179" name="Picture 1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9563" r="19563"/>
          <a:stretch>
            <a:fillRect/>
          </a:stretch>
        </p:blipFill>
        <p:spPr bwMode="auto">
          <a:prstGeom prst="snip2Diag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  <a:scene3d>
            <a:camera prst="isometricOffAxis2Left"/>
            <a:lightRig rig="threePt" dir="t"/>
          </a:scene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88224" y="1628800"/>
            <a:ext cx="2057400" cy="4419600"/>
          </a:xfrm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r>
              <a:rPr lang="ru-RU" sz="2400" dirty="0" smtClean="0">
                <a:solidFill>
                  <a:srgbClr val="FF99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Интервью главы городского округа «Городской вестник – Нижняя Салда» от 16.07.2015 № 30</a:t>
            </a:r>
          </a:p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9563" r="19563"/>
          <a:stretch>
            <a:fillRect/>
          </a:stretch>
        </p:blipFill>
        <p:spPr bwMode="auto"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  <a:scene3d>
            <a:camera prst="perspectiveAbove"/>
            <a:lightRig rig="threePt" dir="t"/>
          </a:scene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effectLst>
            <a:glow rad="228600">
              <a:schemeClr val="accent3">
                <a:satMod val="175000"/>
                <a:alpha val="40000"/>
              </a:schemeClr>
            </a:glow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r>
              <a:rPr lang="ru-RU" sz="2400" dirty="0" smtClean="0">
                <a:solidFill>
                  <a:srgbClr val="FF99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Интервью главы городского округа «Городской вестник – Нижняя Салда» от 12.11.2015 № 47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9563" r="19563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88900" sx="103000" sy="103000" algn="ctr" rotWithShape="0">
              <a:prstClr val="black">
                <a:alpha val="32000"/>
              </a:prstClr>
            </a:outerShdw>
            <a:softEdge rad="317500"/>
          </a:effectLst>
          <a:scene3d>
            <a:camera prst="obliqueTopRight"/>
            <a:lightRig rig="threePt" dir="t"/>
          </a:scene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60232" y="1628800"/>
            <a:ext cx="2057400" cy="4419600"/>
          </a:xfrm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Интервью главы городского округа «Городской вестник – Нижняя Салда» от 31.12.2015 № 54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9563" r="19563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Статьи в газете </a:t>
            </a:r>
            <a:r>
              <a:rPr lang="ru-RU" sz="2400" b="1" smtClean="0">
                <a:solidFill>
                  <a:schemeClr val="tx2">
                    <a:lumMod val="50000"/>
                  </a:schemeClr>
                </a:solidFill>
              </a:rPr>
              <a:t>«Городской вестник-Нижняя Салда» о деятельности Думы</a:t>
            </a: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effectLst>
            <a:outerShdw dist="50800" dir="1800000" algn="bl" rotWithShape="0">
              <a:prstClr val="black">
                <a:alpha val="40000"/>
              </a:prstClr>
            </a:outerShdw>
            <a:softEdge rad="63500"/>
          </a:effectLst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9900"/>
                </a:solidFill>
              </a:rPr>
              <a:t>О проведении единого Дня приёма граждан</a:t>
            </a:r>
            <a:endParaRPr lang="ru-RU" sz="2000" dirty="0">
              <a:solidFill>
                <a:srgbClr val="FF99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268760"/>
            <a:ext cx="4176464" cy="1015663"/>
          </a:xfrm>
          <a:prstGeom prst="rect">
            <a:avLst/>
          </a:prstGeom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9900"/>
                </a:solidFill>
              </a:rPr>
              <a:t>Встреча депутатов Думы </a:t>
            </a:r>
            <a:r>
              <a:rPr lang="ru-RU" sz="2000" b="1" dirty="0" err="1" smtClean="0">
                <a:solidFill>
                  <a:srgbClr val="FF9900"/>
                </a:solidFill>
              </a:rPr>
              <a:t>Лобжина</a:t>
            </a:r>
            <a:r>
              <a:rPr lang="ru-RU" sz="2000" b="1" dirty="0" smtClean="0">
                <a:solidFill>
                  <a:srgbClr val="FF9900"/>
                </a:solidFill>
              </a:rPr>
              <a:t> В.М. и </a:t>
            </a:r>
            <a:r>
              <a:rPr lang="ru-RU" sz="2000" b="1" dirty="0" err="1" smtClean="0">
                <a:solidFill>
                  <a:srgbClr val="FF9900"/>
                </a:solidFill>
              </a:rPr>
              <a:t>Закировой</a:t>
            </a:r>
            <a:r>
              <a:rPr lang="ru-RU" sz="2000" b="1" dirty="0" smtClean="0">
                <a:solidFill>
                  <a:srgbClr val="FF9900"/>
                </a:solidFill>
              </a:rPr>
              <a:t> Н.Н. с жителями с. Медведево</a:t>
            </a:r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4464496" cy="3816424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102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788" y="2276872"/>
            <a:ext cx="4038600" cy="3816424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9900"/>
                </a:solidFill>
              </a:rPr>
              <a:t>Участие депутатов Думы </a:t>
            </a:r>
            <a:r>
              <a:rPr lang="ru-RU" sz="2400" b="1" dirty="0" err="1" smtClean="0">
                <a:solidFill>
                  <a:srgbClr val="FF9900"/>
                </a:solidFill>
              </a:rPr>
              <a:t>Компаниц</a:t>
            </a:r>
            <a:r>
              <a:rPr lang="ru-RU" sz="2400" b="1" dirty="0" smtClean="0">
                <a:solidFill>
                  <a:srgbClr val="FF9900"/>
                </a:solidFill>
              </a:rPr>
              <a:t> В.П. и Аленкиной О.А. в общественном контроле качества ремонта ул. Ломоносова</a:t>
            </a:r>
            <a:endParaRPr lang="ru-RU" sz="2400" b="1" dirty="0">
              <a:solidFill>
                <a:srgbClr val="FF99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4059238" cy="2283321"/>
          </a:xfrm>
          <a:prstGeom prst="verticalScroll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123" name="Picture 3" descr="\\file-server\Обмен\Документы МО Н-Салда\Дума\фото\приемка дороги Ломоносова\DSCN1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4032448" cy="2808312"/>
          </a:xfrm>
          <a:prstGeom prst="flowChartPunchedCard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24" name="Picture 4" descr="\\file-server\Обмен\Документы МО Н-Салда\Дума\фото\приемка дороги Ломоносова\DSCN14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40769"/>
            <a:ext cx="4320480" cy="2448272"/>
          </a:xfrm>
          <a:prstGeom prst="parallelogram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125" name="Picture 5" descr="\\file-server\Обмен\Документы МО Н-Салда\Дума\фото\приемка дороги Ломоносова\DSCN14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61048"/>
            <a:ext cx="4320480" cy="2736335"/>
          </a:xfrm>
          <a:prstGeom prst="flowChartPreparation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2800" u="sng" dirty="0" smtClean="0">
                <a:solidFill>
                  <a:srgbClr val="00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20. 05.2015 год </a:t>
            </a:r>
            <a:r>
              <a:rPr lang="ru-RU" sz="2800" dirty="0" smtClean="0">
                <a:solidFill>
                  <a:srgbClr val="FFCC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– Заместители Министра  соц. политики СО </a:t>
            </a:r>
            <a:r>
              <a:rPr lang="ru-RU" sz="2800" dirty="0" err="1" smtClean="0">
                <a:solidFill>
                  <a:srgbClr val="FFCC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Лайковская</a:t>
            </a:r>
            <a:r>
              <a:rPr lang="ru-RU" sz="2800" dirty="0" smtClean="0">
                <a:solidFill>
                  <a:srgbClr val="FFCC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Е.Э и Медведская Д.Р. по вопросу реорганизации территориальных управлений социальной политики </a:t>
            </a:r>
            <a:endParaRPr lang="ru-RU" sz="2800" dirty="0">
              <a:effectLst>
                <a:innerShdw blurRad="50800" dist="25400" dir="13500000">
                  <a:prstClr val="black">
                    <a:alpha val="7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73238"/>
            <a:ext cx="7056784" cy="4322762"/>
          </a:xfrm>
          <a:prstGeom prst="round2Diag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  <a:scene3d>
            <a:camera prst="perspectiveAbove"/>
            <a:lightRig rig="threePt" dir="t"/>
          </a:scene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2880320"/>
          </a:xfrm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3100" b="1" dirty="0" smtClean="0">
                <a:solidFill>
                  <a:srgbClr val="FFFF00"/>
                </a:solidFill>
              </a:rPr>
              <a:t>Всего в 2015 году:</a:t>
            </a:r>
            <a:br>
              <a:rPr lang="ru-RU" sz="3100" b="1" dirty="0" smtClean="0">
                <a:solidFill>
                  <a:srgbClr val="FFFF00"/>
                </a:solidFill>
              </a:rPr>
            </a:br>
            <a:r>
              <a:rPr lang="ru-RU" sz="3100" b="1" dirty="0" smtClean="0">
                <a:solidFill>
                  <a:srgbClr val="FFFF00"/>
                </a:solidFill>
              </a:rPr>
              <a:t>-  состоялось 42 заседания постоянных комиссий Думы городского округа;</a:t>
            </a:r>
            <a:br>
              <a:rPr lang="ru-RU" sz="31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ru-RU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1259632" y="1484784"/>
          <a:ext cx="6552728" cy="3672408"/>
        </p:xfrm>
        <a:graphic>
          <a:graphicData uri="http://schemas.openxmlformats.org/presentationml/2006/ole">
            <p:oleObj spid="_x0000_s6147" name="Диаграмма" r:id="rId3" imgW="4810257" imgH="2886030" progId="MSGraph.Chart.8">
              <p:embed/>
            </p:oleObj>
          </a:graphicData>
        </a:graphic>
      </p:graphicFrame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1475656" y="5229200"/>
            <a:ext cx="6768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Рисунок 1 Количество заседаний постоянных комиссий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- проведено 13 заседаний Думы городского округа, из них 1 – внеочередное заседание;</a:t>
            </a:r>
            <a:endParaRPr lang="ru-RU" sz="2800" dirty="0"/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>
            <p:ph idx="1"/>
          </p:nvPr>
        </p:nvGraphicFramePr>
        <p:xfrm>
          <a:off x="2195736" y="1484784"/>
          <a:ext cx="5832648" cy="3672408"/>
        </p:xfrm>
        <a:graphic>
          <a:graphicData uri="http://schemas.openxmlformats.org/presentationml/2006/ole">
            <p:oleObj spid="_x0000_s48130" name="Диаграмма" r:id="rId3" imgW="4714900" imgH="2314710" progId="MSGraph.Chart.8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03648" y="5013176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Рисунок 2 Количество проведенных заседаний Думы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- на заседаниях рассмотрено 193 вопроса, утверждено 123 решения Думы</a:t>
            </a:r>
            <a:br>
              <a:rPr lang="ru-RU" sz="2400" b="1" dirty="0" smtClean="0">
                <a:solidFill>
                  <a:srgbClr val="FFFF00"/>
                </a:solidFill>
              </a:rPr>
            </a:br>
            <a:endParaRPr lang="ru-RU" sz="2400" dirty="0"/>
          </a:p>
        </p:txBody>
      </p:sp>
      <p:graphicFrame>
        <p:nvGraphicFramePr>
          <p:cNvPr id="49154" name="Object 2"/>
          <p:cNvGraphicFramePr>
            <a:graphicFrameLocks noChangeAspect="1"/>
          </p:cNvGraphicFramePr>
          <p:nvPr>
            <p:ph idx="1"/>
          </p:nvPr>
        </p:nvGraphicFramePr>
        <p:xfrm>
          <a:off x="1547664" y="1412776"/>
          <a:ext cx="6336704" cy="3240360"/>
        </p:xfrm>
        <a:graphic>
          <a:graphicData uri="http://schemas.openxmlformats.org/presentationml/2006/ole">
            <p:oleObj spid="_x0000_s49154" name="Диаграмма" r:id="rId3" imgW="4591179" imgH="2362230" progId="MSGraph.Chart.8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331640" y="4797152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Рисунок 3 Количество рассмотренных вопросов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В 2015 году решением Думы впервые утверждена музыкальная редакция и текст Гимна городского округа Нижняя Салда. Авторы Гимна – Минеев Р. и Волгина С. </a:t>
            </a:r>
            <a:endParaRPr lang="ru-RU" sz="2400" dirty="0">
              <a:solidFill>
                <a:srgbClr val="00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858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  <a:scene3d>
            <a:camera prst="perspectiveAbove"/>
            <a:lightRig rig="threePt" dir="t"/>
          </a:scene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FF00"/>
                </a:solidFill>
              </a:rPr>
              <a:t>В 2015 году проведен городской фотоконкурс «Мой город – моя жизнь»</a:t>
            </a:r>
            <a:endParaRPr lang="ru-RU" sz="2800" b="1" dirty="0">
              <a:solidFill>
                <a:srgbClr val="00FF00"/>
              </a:solidFill>
            </a:endParaRPr>
          </a:p>
        </p:txBody>
      </p:sp>
      <p:pic>
        <p:nvPicPr>
          <p:cNvPr id="45059" name="Picture 3" descr="\\file-server\Обмен\Документы МО Н-Салда\Дума\Дума февраль 2016\Победители Номинация Город зеленого цвета\1 Чеботарева Светлана Сергеевна Никольская церков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168352" cy="225737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  <p:pic>
        <p:nvPicPr>
          <p:cNvPr id="45060" name="Picture 4" descr="\\file-server\Обмен\Документы МО Н-Салда\Дума\Дума февраль 2016\Победители Номинация Город зеленого цвета\2 Нагаева Наталья Борисовна Липы на ул. Фрунз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412776"/>
            <a:ext cx="3096344" cy="2211986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  <p:pic>
        <p:nvPicPr>
          <p:cNvPr id="45061" name="Picture 5" descr="\\file-server\Обмен\Документы МО Н-Салда\Дума\Дума февраль 2016\Победители Номинация Город зеленого цвета\3 Сухоплюева Дарья Викторовна Нижнесалдинская плот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717032"/>
            <a:ext cx="4032448" cy="2688299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7544" y="321297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1 место Чеботарева С.С.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427984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436096" y="321297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90000"/>
                  </a:schemeClr>
                </a:solidFill>
              </a:rPr>
              <a:t>       2 место Нагаева Н.Б.</a:t>
            </a:r>
            <a:endParaRPr lang="ru-RU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1760" y="602128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        3 место Сухоплюева Д.В.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C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Думой ГО утверждено Положение об Общественном Совете городского округа Нижняя Салда</a:t>
            </a:r>
            <a:endParaRPr lang="ru-RU" sz="2400" dirty="0">
              <a:solidFill>
                <a:srgbClr val="CC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41986" name="Picture 2" descr="\\file-server\Обмен\Документы МО Н-Салда\Дума\фото\УЧАСТИЕ В ОС\DSCN23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059238" cy="413546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1987" name="Picture 3" descr="\\file-server\Обмен\Документы МО Н-Салда\Дума\фото\УЧАСТИЕ В ОС\DSCN23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28800"/>
            <a:ext cx="4059238" cy="4176463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200" y="1399592"/>
            <a:ext cx="4040188" cy="1669367"/>
          </a:xfrm>
        </p:spPr>
        <p:txBody>
          <a:bodyPr/>
          <a:lstStyle/>
          <a:p>
            <a:pPr algn="ctr"/>
            <a:r>
              <a:rPr lang="ru-RU" sz="1600" dirty="0" smtClean="0"/>
              <a:t>Малым серебряным знаком награждены депутаты Думы ГО: Мурашов В.Д., </a:t>
            </a:r>
            <a:r>
              <a:rPr lang="ru-RU" sz="1600" dirty="0" err="1" smtClean="0"/>
              <a:t>Компаниц</a:t>
            </a:r>
            <a:r>
              <a:rPr lang="ru-RU" sz="1600" dirty="0" smtClean="0"/>
              <a:t> В.П., Спиридонов В.В. – за существенный вклад в развитие местного самоуправления Свердловской области</a:t>
            </a:r>
            <a:endParaRPr lang="ru-RU" sz="16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CC0000"/>
                </a:solidFill>
              </a:rPr>
              <a:t>Думой ГО принято решение о вручении малого серебряного знака Законодательного Собрания СО и о представлении к награждению Почетной грамотой Законодательного Собрания СО</a:t>
            </a:r>
            <a:endParaRPr lang="ru-RU" sz="2400" dirty="0">
              <a:solidFill>
                <a:srgbClr val="CC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4499992" y="1399592"/>
            <a:ext cx="4188396" cy="1669367"/>
          </a:xfrm>
        </p:spPr>
        <p:txBody>
          <a:bodyPr/>
          <a:lstStyle/>
          <a:p>
            <a:r>
              <a:rPr lang="ru-RU" sz="1600" dirty="0" smtClean="0"/>
              <a:t>За существенный вклад в развитие местного самоуправления Свердловской области Почетной грамотой Законодательного Собрания  награждены: глава ГО Матвеева Е.В., Рожин В.А. – председатель уличного комитета ул. Заводская </a:t>
            </a:r>
            <a:endParaRPr lang="ru-RU" sz="1600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9788" y="2996952"/>
            <a:ext cx="40386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63500"/>
          </a:effectLst>
          <a:scene3d>
            <a:camera prst="perspectiveHeroicExtremeRightFacing"/>
            <a:lightRig rig="threePt" dir="t"/>
          </a:scene3d>
        </p:spPr>
      </p:pic>
      <p:pic>
        <p:nvPicPr>
          <p:cNvPr id="471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996952"/>
            <a:ext cx="40386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63500"/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36440"/>
          </a:xfrm>
        </p:spPr>
        <p:txBody>
          <a:bodyPr>
            <a:prstTxWarp prst="textDoubleWave1">
              <a:avLst/>
            </a:prstTxWarp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28 декабря 2015 года Дума городского округа Нижняя Салда отметила свой 20-й Юбилей! За большой вклад в развитие местного самоуправления в Свердловской области Думе вручен Почетный диплом Законодательного Собрания </a:t>
            </a:r>
            <a:r>
              <a:rPr lang="ru-RU" sz="2400" b="1" dirty="0" smtClean="0">
                <a:solidFill>
                  <a:srgbClr val="FFC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Собрания Свердловской области</a:t>
            </a:r>
            <a:endParaRPr lang="ru-RU" sz="2400" b="1" dirty="0">
              <a:solidFill>
                <a:srgbClr val="FFC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43010" name="Picture 2" descr="C:\Users\Пользователь\Desktop\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1029097" cy="988652"/>
          </a:xfrm>
          <a:prstGeom prst="rect">
            <a:avLst/>
          </a:prstGeom>
          <a:noFill/>
        </p:spPr>
      </p:pic>
      <p:pic>
        <p:nvPicPr>
          <p:cNvPr id="43011" name="Picture 3" descr="C:\Users\Пользователь\Desktop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1983180"/>
            <a:ext cx="980291" cy="872586"/>
          </a:xfrm>
          <a:prstGeom prst="rect">
            <a:avLst/>
          </a:prstGeom>
          <a:noFill/>
        </p:spPr>
      </p:pic>
      <p:pic>
        <p:nvPicPr>
          <p:cNvPr id="43012" name="Picture 4" descr="C:\Users\Пользователь\Desktop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3140968"/>
            <a:ext cx="1029097" cy="913814"/>
          </a:xfrm>
          <a:prstGeom prst="rect">
            <a:avLst/>
          </a:prstGeom>
          <a:noFill/>
        </p:spPr>
      </p:pic>
      <p:pic>
        <p:nvPicPr>
          <p:cNvPr id="43013" name="Picture 5" descr="C:\Users\Пользователь\Desktop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4365104"/>
            <a:ext cx="1018604" cy="978572"/>
          </a:xfrm>
          <a:prstGeom prst="rect">
            <a:avLst/>
          </a:prstGeom>
          <a:noFill/>
        </p:spPr>
      </p:pic>
      <p:pic>
        <p:nvPicPr>
          <p:cNvPr id="43014" name="Picture 6" descr="C:\Users\Пользователь\Desktop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10146"/>
            <a:ext cx="1018604" cy="978572"/>
          </a:xfrm>
          <a:prstGeom prst="rect">
            <a:avLst/>
          </a:prstGeom>
          <a:noFill/>
        </p:spPr>
      </p:pic>
      <p:pic>
        <p:nvPicPr>
          <p:cNvPr id="43015" name="Picture 7" descr="C:\Users\Пользователь\Desktop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437112"/>
            <a:ext cx="1018603" cy="978570"/>
          </a:xfrm>
          <a:prstGeom prst="rect">
            <a:avLst/>
          </a:prstGeom>
          <a:noFill/>
        </p:spPr>
      </p:pic>
      <p:pic>
        <p:nvPicPr>
          <p:cNvPr id="43016" name="Picture 8" descr="\\file-server\Обмен\Документы МО Н-Салда\Дума\фото\ЧАЕПИТИЕ\DSCN2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988840"/>
            <a:ext cx="3024336" cy="2520280"/>
          </a:xfrm>
          <a:prstGeom prst="snip1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43017" name="Picture 9" descr="\\file-server\Обмен\Документы МО Н-Салда\Дума\фото\ЧАЕПИТИЕ\DSCN2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0008" y="3573016"/>
            <a:ext cx="3552352" cy="2556540"/>
          </a:xfrm>
          <a:prstGeom prst="round2Diag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200" y="2060847"/>
            <a:ext cx="4040188" cy="10074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556792"/>
          </a:xfrm>
          <a:effectLst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800" u="sng" dirty="0" smtClean="0">
                <a:solidFill>
                  <a:srgbClr val="00FF00"/>
                </a:solidFill>
              </a:rPr>
              <a:t/>
            </a:r>
            <a:br>
              <a:rPr lang="ru-RU" sz="2800" u="sng" dirty="0" smtClean="0">
                <a:solidFill>
                  <a:srgbClr val="00FF00"/>
                </a:solidFill>
              </a:rPr>
            </a:br>
            <a:r>
              <a:rPr lang="ru-RU" sz="2800" u="sng" dirty="0" smtClean="0">
                <a:solidFill>
                  <a:srgbClr val="00FF00"/>
                </a:solidFill>
              </a:rPr>
              <a:t/>
            </a:r>
            <a:br>
              <a:rPr lang="ru-RU" sz="2800" u="sng" dirty="0" smtClean="0">
                <a:solidFill>
                  <a:srgbClr val="00FF00"/>
                </a:solidFill>
              </a:rPr>
            </a:br>
            <a:r>
              <a:rPr lang="ru-RU" sz="2800" u="sng" dirty="0" smtClean="0">
                <a:solidFill>
                  <a:srgbClr val="00FF00"/>
                </a:solidFill>
              </a:rPr>
              <a:t/>
            </a:r>
            <a:br>
              <a:rPr lang="ru-RU" sz="2800" u="sng" dirty="0" smtClean="0">
                <a:solidFill>
                  <a:srgbClr val="00FF00"/>
                </a:solidFill>
              </a:rPr>
            </a:br>
            <a:r>
              <a:rPr lang="ru-RU" sz="2800" u="sng" dirty="0" smtClean="0">
                <a:solidFill>
                  <a:srgbClr val="00FF00"/>
                </a:solidFill>
              </a:rPr>
              <a:t/>
            </a:r>
            <a:br>
              <a:rPr lang="ru-RU" sz="2800" u="sng" dirty="0" smtClean="0">
                <a:solidFill>
                  <a:srgbClr val="00FF00"/>
                </a:solidFill>
              </a:rPr>
            </a:br>
            <a:r>
              <a:rPr lang="ru-RU" sz="2400" u="sng" dirty="0" smtClean="0">
                <a:solidFill>
                  <a:srgbClr val="00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20. 05.2015 год </a:t>
            </a:r>
            <a:r>
              <a:rPr lang="ru-RU" sz="2400" dirty="0" smtClean="0">
                <a:solidFill>
                  <a:srgbClr val="FFCC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– Министр культуры СО </a:t>
            </a:r>
            <a:r>
              <a:rPr lang="ru-RU" sz="2400" dirty="0" err="1" smtClean="0">
                <a:solidFill>
                  <a:srgbClr val="FFCC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Креков</a:t>
            </a:r>
            <a:r>
              <a:rPr lang="ru-RU" sz="2400" dirty="0" smtClean="0">
                <a:solidFill>
                  <a:srgbClr val="FFCC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П.В.по вопросам перспективы развития ГО в сфере культурной деятельности</a:t>
            </a:r>
            <a:endParaRPr lang="ru-RU" sz="2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xfrm>
            <a:off x="4648200" y="2060848"/>
            <a:ext cx="4040188" cy="100745"/>
          </a:xfrm>
        </p:spPr>
        <p:txBody>
          <a:bodyPr/>
          <a:lstStyle/>
          <a:p>
            <a:pPr algn="ctr"/>
            <a:endParaRPr lang="ru-RU" sz="2000" dirty="0"/>
          </a:p>
        </p:txBody>
      </p:sp>
      <p:pic>
        <p:nvPicPr>
          <p:cNvPr id="1026" name="Picture 2" descr="\\file-server\Обмен\Документы МО Н-Салда\Дума\фото\Министр культуры июль 2015\DSCN09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4392488" cy="3816424"/>
          </a:xfrm>
          <a:prstGeom prst="roundRect">
            <a:avLst/>
          </a:prstGeom>
          <a:noFill/>
          <a:ln>
            <a:solidFill>
              <a:srgbClr val="00FF00"/>
            </a:solidFill>
          </a:ln>
          <a:effectLst>
            <a:softEdge rad="317500"/>
          </a:effectLst>
        </p:spPr>
      </p:pic>
      <p:pic>
        <p:nvPicPr>
          <p:cNvPr id="1027" name="Picture 3" descr="\\file-server\Обмен\Документы МО Н-Салда\Дума\фото\Министр культуры июль 2015\DSCN097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788" y="2276872"/>
            <a:ext cx="4314700" cy="3816424"/>
          </a:xfrm>
          <a:prstGeom prst="roundRect">
            <a:avLst/>
          </a:prstGeom>
          <a:noFill/>
          <a:ln cmpd="dbl">
            <a:solidFill>
              <a:srgbClr val="00FF00"/>
            </a:solidFill>
          </a:ln>
          <a:effectLst>
            <a:softEdge rad="317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36440"/>
          </a:xfrm>
          <a:effectLst>
            <a:outerShdw dist="50800" dir="27600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3200" u="sng" dirty="0" smtClean="0">
                <a:solidFill>
                  <a:srgbClr val="00FF00"/>
                </a:solidFill>
              </a:rPr>
              <a:t>21. 08.2015 год </a:t>
            </a:r>
            <a:r>
              <a:rPr lang="ru-RU" sz="3200" dirty="0" smtClean="0">
                <a:solidFill>
                  <a:srgbClr val="FFCC00"/>
                </a:solidFill>
              </a:rPr>
              <a:t>– и.о Министра транспорта и связи СО Старков В.В. по состоянию и ремонту автомобильных дорог регионального и местного значения, путепроводов, мостовых сооружений</a:t>
            </a:r>
            <a:endParaRPr lang="ru-RU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501" y="1989138"/>
            <a:ext cx="6924998" cy="4106862"/>
          </a:xfrm>
          <a:prstGeom prst="snip2Diag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27000"/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  <a:effectLst>
            <a:outerShdw dist="50800" dir="18000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2400" u="sng" dirty="0" smtClean="0">
                <a:solidFill>
                  <a:srgbClr val="00FF00"/>
                </a:solidFill>
              </a:rPr>
              <a:t>04. 09.2015 год </a:t>
            </a:r>
            <a:r>
              <a:rPr lang="ru-RU" sz="2400" dirty="0" smtClean="0">
                <a:solidFill>
                  <a:srgbClr val="FFCC00"/>
                </a:solidFill>
              </a:rPr>
              <a:t>– Министр природных ресурсов и экологии СО Кузнецов А.В. По экологическому состоянию в ГО, по сохранению Кедровой рощи, состоянию парка Металлургов и плотины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7" y="1700808"/>
            <a:ext cx="6984776" cy="45365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bliqueBottomLeft"/>
            <a:lightRig rig="threePt" dir="t"/>
          </a:scene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588224" y="286937"/>
            <a:ext cx="217782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44208" y="620688"/>
            <a:ext cx="2318792" cy="417646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29.09.2015</a:t>
            </a:r>
            <a:r>
              <a:rPr lang="ru-RU" sz="20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– встреча  Первого зам. руководителя Администрации Губернатора СО </a:t>
            </a:r>
            <a:r>
              <a:rPr lang="ru-RU" sz="2000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Дубичева</a:t>
            </a:r>
            <a:r>
              <a:rPr lang="ru-RU" sz="20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В.Р. с главой ГО и депутатами Думы ГО</a:t>
            </a:r>
            <a:endParaRPr lang="ru-RU" sz="20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5" name="Picture 3" descr="\\file-server\Обмен\Документы МО Н-Салда\Дума\фото\Дубичев В.Р\DSCN14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48680"/>
            <a:ext cx="5987008" cy="56886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80120"/>
          </a:xfrm>
          <a:effectLst>
            <a:outerShdw dist="50800" dir="1800000" algn="b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FF00"/>
                </a:solidFill>
              </a:rPr>
              <a:t/>
            </a:r>
            <a:br>
              <a:rPr lang="ru-RU" sz="3200" dirty="0" smtClean="0">
                <a:solidFill>
                  <a:srgbClr val="00FF00"/>
                </a:solidFill>
              </a:rPr>
            </a:br>
            <a:r>
              <a:rPr lang="ru-RU" sz="3200" dirty="0" smtClean="0">
                <a:solidFill>
                  <a:srgbClr val="00FF00"/>
                </a:solidFill>
              </a:rPr>
              <a:t/>
            </a:r>
            <a:br>
              <a:rPr lang="ru-RU" sz="3200" dirty="0" smtClean="0">
                <a:solidFill>
                  <a:srgbClr val="00FF00"/>
                </a:solidFill>
              </a:rPr>
            </a:br>
            <a:r>
              <a:rPr lang="ru-RU" sz="3200" dirty="0" smtClean="0">
                <a:solidFill>
                  <a:srgbClr val="00FF00"/>
                </a:solidFill>
              </a:rPr>
              <a:t/>
            </a:r>
            <a:br>
              <a:rPr lang="ru-RU" sz="3200" dirty="0" smtClean="0">
                <a:solidFill>
                  <a:srgbClr val="00FF00"/>
                </a:solidFill>
              </a:rPr>
            </a:br>
            <a:r>
              <a:rPr lang="ru-RU" sz="3200" dirty="0" smtClean="0">
                <a:solidFill>
                  <a:srgbClr val="00FF00"/>
                </a:solidFill>
              </a:rPr>
              <a:t/>
            </a:r>
            <a:br>
              <a:rPr lang="ru-RU" sz="3200" dirty="0" smtClean="0">
                <a:solidFill>
                  <a:srgbClr val="00FF00"/>
                </a:solidFill>
              </a:rPr>
            </a:br>
            <a:r>
              <a:rPr lang="ru-RU" sz="2600" dirty="0" smtClean="0">
                <a:solidFill>
                  <a:srgbClr val="00FF00"/>
                </a:solidFill>
              </a:rPr>
              <a:t>27.11.2015</a:t>
            </a:r>
            <a:r>
              <a:rPr lang="ru-RU" sz="2600" dirty="0" smtClean="0"/>
              <a:t>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</a:rPr>
              <a:t>– Совет глав муниципальных образований Горнозаводского управленческого округа с участием Министра энергетики и ЖКХ СО Смирнова Н.Б.</a:t>
            </a:r>
            <a:endParaRPr lang="ru-RU" sz="2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effectLst>
            <a:glow rad="101600">
              <a:schemeClr val="accent2">
                <a:satMod val="175000"/>
                <a:alpha val="40000"/>
              </a:schemeClr>
            </a:glow>
            <a:outerShdw dist="50800" dir="18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выполнение программы капитального ремонта домов в ГО;</a:t>
            </a:r>
          </a:p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модернизация ЖКХ в ГО;</a:t>
            </a:r>
          </a:p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обустройство 2-х дворов в рамках Программы «Тысяча дворов»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6" name="Picture 2" descr="\\file-server\Обмен\Документы МО Н-Салда\Дума\фото\Совет глав 27.11.2015\DSCN18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484784"/>
            <a:ext cx="4392488" cy="4536503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effectLst>
            <a:outerShdw dist="50800" dir="1800000" algn="bl" rotWithShape="0">
              <a:prstClr val="black">
                <a:alpha val="40000"/>
              </a:prstClr>
            </a:outerShdw>
            <a:softEdge rad="63500"/>
          </a:effectLst>
        </p:spPr>
        <p:txBody>
          <a:bodyPr/>
          <a:lstStyle/>
          <a:p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Дискуссия «Инициативные бюджетные практики как ресурс </a:t>
            </a:r>
            <a:r>
              <a:rPr lang="ru-RU" sz="1800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прмышленных</a:t>
            </a:r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городов Урала»</a:t>
            </a:r>
            <a:endParaRPr lang="ru-RU" sz="1800" dirty="0">
              <a:solidFill>
                <a:schemeClr val="accent3">
                  <a:lumMod val="40000"/>
                  <a:lumOff val="6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>
            <a:prstTxWarp prst="textStop">
              <a:avLst/>
            </a:prstTxWarp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Представление ГО на мероприятиях:</a:t>
            </a:r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>
          <a:effectLst>
            <a:outerShdw dist="50800" dir="1800000" algn="bl" rotWithShape="0">
              <a:prstClr val="black">
                <a:alpha val="40000"/>
              </a:prstClr>
            </a:outerShdw>
            <a:softEdge rad="63500"/>
          </a:effectLst>
        </p:spPr>
        <p:txBody>
          <a:bodyPr/>
          <a:lstStyle/>
          <a:p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 рамках программы Центра Ельцина на выставке ИННОПРОМ -2015</a:t>
            </a:r>
            <a:endParaRPr lang="ru-RU" sz="1800" dirty="0">
              <a:solidFill>
                <a:schemeClr val="accent3">
                  <a:lumMod val="40000"/>
                  <a:lumOff val="6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098" name="Picture 2" descr="\\file-server\Обмен\Документы МО Н-Салда\Дума\фото\ИННОПРОМ\DSCN088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04864"/>
            <a:ext cx="4248472" cy="4032448"/>
          </a:xfrm>
          <a:prstGeom prst="rect">
            <a:avLst/>
          </a:prstGeom>
          <a:noFill/>
          <a:ln>
            <a:solidFill>
              <a:srgbClr val="00FF00"/>
            </a:solidFill>
          </a:ln>
          <a:effectLst>
            <a:softEdge rad="127000"/>
          </a:effectLst>
        </p:spPr>
      </p:pic>
      <p:pic>
        <p:nvPicPr>
          <p:cNvPr id="4100" name="Picture 4" descr="\\file-server\Обмен\Документы МО Н-Салда\Дума\фото\ИННОПРОМ\DSCN08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204864"/>
            <a:ext cx="4316412" cy="4032448"/>
          </a:xfrm>
          <a:prstGeom prst="rect">
            <a:avLst/>
          </a:prstGeom>
          <a:noFill/>
          <a:ln>
            <a:solidFill>
              <a:srgbClr val="00FF00"/>
            </a:solidFill>
          </a:ln>
          <a:effectLst>
            <a:softEdge rad="1270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2087</TotalTime>
  <Words>955</Words>
  <Application>Microsoft Office PowerPoint</Application>
  <PresentationFormat>Экран (4:3)</PresentationFormat>
  <Paragraphs>90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Бумажная</vt:lpstr>
      <vt:lpstr>Диаграмма</vt:lpstr>
      <vt:lpstr>   Городской округ  Нижняя Салда</vt:lpstr>
      <vt:lpstr>Представление ГО при встречах с представителями Правительства:</vt:lpstr>
      <vt:lpstr>20. 05.2015 год – Заместители Министра  соц. политики СО Лайковская Е.Э и Медведская Д.Р. по вопросу реорганизации территориальных управлений социальной политики </vt:lpstr>
      <vt:lpstr>    20. 05.2015 год – Министр культуры СО Креков П.В.по вопросам перспективы развития ГО в сфере культурной деятельности</vt:lpstr>
      <vt:lpstr>21. 08.2015 год – и.о Министра транспорта и связи СО Старков В.В. по состоянию и ремонту автомобильных дорог регионального и местного значения, путепроводов, мостовых сооружений</vt:lpstr>
      <vt:lpstr>04. 09.2015 год – Министр природных ресурсов и экологии СО Кузнецов А.В. По экологическому состоянию в ГО, по сохранению Кедровой рощи, состоянию парка Металлургов и плотины</vt:lpstr>
      <vt:lpstr>29.09.2015 – встреча  Первого зам. руководителя Администрации Губернатора СО Дубичева В.Р. с главой ГО и депутатами Думы ГО</vt:lpstr>
      <vt:lpstr>    27.11.2015 – Совет глав муниципальных образований Горнозаводского управленческого округа с участием Министра энергетики и ЖКХ СО Смирнова Н.Б.</vt:lpstr>
      <vt:lpstr>Представление ГО на мероприятиях:</vt:lpstr>
      <vt:lpstr>Позиционирование ГО в СМИ: статьи в Областной газете, газете Московский комсомолец </vt:lpstr>
      <vt:lpstr>Статья в Областной газете (встреча глав и Губернатора в рамках мероприятия по мониторингу Указов Президента РФ от 07 мая 2012 года) </vt:lpstr>
      <vt:lpstr>При главе городского округа действует 16 постоянных комиссий и Советов: </vt:lpstr>
      <vt:lpstr>Слайд 13</vt:lpstr>
      <vt:lpstr>Слайд 14</vt:lpstr>
      <vt:lpstr>Слайд 15</vt:lpstr>
      <vt:lpstr>Слайд 16</vt:lpstr>
      <vt:lpstr>Слайд 17</vt:lpstr>
      <vt:lpstr>За отчетный период главой ГО проведены общественные мероприятия:</vt:lpstr>
      <vt:lpstr>  День местного самоуправления  в ГО Нижняя Салда </vt:lpstr>
      <vt:lpstr>Осуществление главой ГО полномочий председателя Думы. Информирование населения о деятельности Думы и главы ГО</vt:lpstr>
      <vt:lpstr>Заседания Думы городского округа</vt:lpstr>
      <vt:lpstr>Заседания Думы городского округа</vt:lpstr>
      <vt:lpstr>Слайд 23</vt:lpstr>
      <vt:lpstr>Слайд 24</vt:lpstr>
      <vt:lpstr>Слайд 25</vt:lpstr>
      <vt:lpstr>Слайд 26</vt:lpstr>
      <vt:lpstr>Слайд 27</vt:lpstr>
      <vt:lpstr>Статьи в газете «Городской вестник-Нижняя Салда» о деятельности Думы</vt:lpstr>
      <vt:lpstr>Участие депутатов Думы Компаниц В.П. и Аленкиной О.А. в общественном контроле качества ремонта ул. Ломоносова</vt:lpstr>
      <vt:lpstr>          Всего в 2015 году: -  состоялось 42 заседания постоянных комиссий Думы городского округа;      </vt:lpstr>
      <vt:lpstr>- проведено 13 заседаний Думы городского округа, из них 1 – внеочередное заседание;</vt:lpstr>
      <vt:lpstr>- на заседаниях рассмотрено 193 вопроса, утверждено 123 решения Думы </vt:lpstr>
      <vt:lpstr>В 2015 году решением Думы впервые утверждена музыкальная редакция и текст Гимна городского округа Нижняя Салда. Авторы Гимна – Минеев Р. и Волгина С. </vt:lpstr>
      <vt:lpstr>В 2015 году проведен городской фотоконкурс «Мой город – моя жизнь»</vt:lpstr>
      <vt:lpstr>Думой ГО утверждено Положение об Общественном Совете городского округа Нижняя Салда</vt:lpstr>
      <vt:lpstr>Думой ГО принято решение о вручении малого серебряного знака Законодательного Собрания СО и о представлении к награждению Почетной грамотой Законодательного Собрания СО</vt:lpstr>
      <vt:lpstr>28 декабря 2015 года Дума городского округа Нижняя Салда отметила свой 20-й Юбилей! За большой вклад в развитие местного самоуправления в Свердловской области Думе вручен Почетный диплом Законодательного Собрания Собрания Свердловской области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174</cp:revision>
  <dcterms:created xsi:type="dcterms:W3CDTF">2016-02-11T09:56:16Z</dcterms:created>
  <dcterms:modified xsi:type="dcterms:W3CDTF">2016-02-18T06:39:06Z</dcterms:modified>
</cp:coreProperties>
</file>