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5" autoAdjust="0"/>
    <p:restoredTop sz="94637" autoAdjust="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73;&#1102;&#1076;&#1078;&#1077;&#1090;&#1085;&#1099;&#1077;%20&#1076;&#1072;&#1085;&#1085;&#1099;&#1077;\&#1089;&#1088;&#1072;&#1074;&#1085;&#1080;%20&#1073;&#1102;&#1076;&#1078;&#1077;&#1090;&#109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73;&#1102;&#1076;&#1078;&#1077;&#1090;&#1085;&#1099;&#1077;%20&#1076;&#1072;&#1085;&#1085;&#1099;&#1077;\&#1089;&#1088;&#1072;&#1074;&#1085;&#1080;%20&#1073;&#1102;&#1076;&#1078;&#1077;&#1090;&#1099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73;&#1102;&#1076;&#1078;&#1077;&#1090;&#1085;&#1099;&#1077;%20&#1076;&#1072;&#1085;&#1085;&#1099;&#1077;\&#1089;&#1088;&#1072;&#1074;&#1085;&#1080;%20&#1073;&#1102;&#1076;&#1078;&#1077;&#1090;&#1099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73;&#1102;&#1076;&#1078;&#1077;&#1090;&#1085;&#1099;&#1077;%20&#1076;&#1072;&#1085;&#1085;&#1099;&#1077;\&#1089;&#1088;&#1072;&#1074;&#1085;&#1080;%20&#1073;&#1102;&#1076;&#1078;&#1077;&#1090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200" baseline="0" dirty="0"/>
              <a:t>Исполнение бюджетов по доходам на 01.01.2017 </a:t>
            </a:r>
            <a:r>
              <a:rPr lang="ru-RU" sz="2200" baseline="0" dirty="0" smtClean="0"/>
              <a:t>                                                                                  </a:t>
            </a:r>
            <a:r>
              <a:rPr lang="ru-RU" sz="1800" baseline="0" dirty="0" smtClean="0"/>
              <a:t>в </a:t>
            </a:r>
            <a:r>
              <a:rPr lang="ru-RU" sz="1800" baseline="0" dirty="0"/>
              <a:t>млн.руб.</a:t>
            </a:r>
          </a:p>
        </c:rich>
      </c:tx>
      <c:layout>
        <c:manualLayout>
          <c:xMode val="edge"/>
          <c:yMode val="edge"/>
          <c:x val="0.11732935937140984"/>
          <c:y val="4.5944620241634754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3692848263965904"/>
          <c:y val="0.15601042500502657"/>
          <c:w val="0.64869384557203258"/>
          <c:h val="0.83376063199407613"/>
        </c:manualLayout>
      </c:layout>
      <c:barChart>
        <c:barDir val="bar"/>
        <c:grouping val="stacked"/>
        <c:ser>
          <c:idx val="0"/>
          <c:order val="0"/>
          <c:tx>
            <c:strRef>
              <c:f>'доходы на 01.01.17'!$B$3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5.7045716222978863E-3"/>
                  <c:y val="-1.3290634967104732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1.1963260591895003E-2"/>
                  <c:y val="-1.226776375860272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6.1824400992654569E-4"/>
                  <c:y val="-1.6871289801837917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7.2167862025220436E-3"/>
                  <c:y val="-1.635971994326894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Mode val="edge"/>
                  <c:yMode val="edge"/>
                  <c:x val="0.41503334200326475"/>
                  <c:y val="0.12787739754510374"/>
                </c:manualLayout>
              </c:layout>
              <c:dLblPos val="ct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'доходы на 01.01.17'!$A$4:$A$7</c:f>
              <c:strCache>
                <c:ptCount val="4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</c:strCache>
            </c:strRef>
          </c:cat>
          <c:val>
            <c:numRef>
              <c:f>'доходы на 01.01.17'!$B$4:$B$7</c:f>
              <c:numCache>
                <c:formatCode>General</c:formatCode>
                <c:ptCount val="4"/>
                <c:pt idx="0">
                  <c:v>458</c:v>
                </c:pt>
                <c:pt idx="1">
                  <c:v>1315</c:v>
                </c:pt>
                <c:pt idx="2">
                  <c:v>1443</c:v>
                </c:pt>
                <c:pt idx="3">
                  <c:v>805</c:v>
                </c:pt>
              </c:numCache>
            </c:numRef>
          </c:val>
        </c:ser>
        <c:ser>
          <c:idx val="1"/>
          <c:order val="1"/>
          <c:tx>
            <c:strRef>
              <c:f>'доходы на 01.01.17'!$C$3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99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6.3227698358133127E-4"/>
                  <c:y val="-1.8405730868908881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4.3556415687547222E-2"/>
                  <c:y val="3.0775239468097217E-3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5.1486935105320923E-2"/>
                  <c:y val="-6.6410979982296147E-3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1.1398174275604113E-2"/>
                  <c:y val="-8.6870760905627224E-3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Mode val="edge"/>
                  <c:yMode val="edge"/>
                  <c:x val="0.44281116410584587"/>
                  <c:y val="0.1892585483667534"/>
                </c:manualLayout>
              </c:layout>
              <c:dLblPos val="ct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'доходы на 01.01.17'!$A$4:$A$7</c:f>
              <c:strCache>
                <c:ptCount val="4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</c:strCache>
            </c:strRef>
          </c:cat>
          <c:val>
            <c:numRef>
              <c:f>'доходы на 01.01.17'!$C$4:$C$7</c:f>
              <c:numCache>
                <c:formatCode>General</c:formatCode>
                <c:ptCount val="4"/>
                <c:pt idx="0">
                  <c:v>469</c:v>
                </c:pt>
                <c:pt idx="1">
                  <c:v>1364</c:v>
                </c:pt>
                <c:pt idx="2">
                  <c:v>1357</c:v>
                </c:pt>
                <c:pt idx="3">
                  <c:v>830</c:v>
                </c:pt>
              </c:numCache>
            </c:numRef>
          </c:val>
        </c:ser>
        <c:dLbls>
          <c:showVal val="1"/>
        </c:dLbls>
        <c:overlap val="100"/>
        <c:axId val="102487168"/>
        <c:axId val="102489472"/>
      </c:barChart>
      <c:catAx>
        <c:axId val="10248716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2489472"/>
        <c:crosses val="autoZero"/>
        <c:auto val="1"/>
        <c:lblAlgn val="ctr"/>
        <c:lblOffset val="100"/>
        <c:tickLblSkip val="1"/>
        <c:tickMarkSkip val="1"/>
      </c:catAx>
      <c:valAx>
        <c:axId val="102489472"/>
        <c:scaling>
          <c:orientation val="minMax"/>
        </c:scaling>
        <c:delete val="1"/>
        <c:axPos val="b"/>
        <c:numFmt formatCode="General" sourceLinked="1"/>
        <c:tickLblPos val="nextTo"/>
        <c:crossAx val="102487168"/>
        <c:crosses val="autoZero"/>
        <c:crossBetween val="between"/>
      </c:valAx>
      <c:spPr>
        <a:solidFill>
          <a:srgbClr val="FFCC99"/>
        </a:solidFill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90201677449373141"/>
          <c:y val="0.36724960755884445"/>
          <c:w val="9.6168544690153998E-2"/>
          <c:h val="0.3989774803407237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dirty="0"/>
              <a:t>Доходы бюджетов в расчете на 1 человека
                   на 01.01.2017                       </a:t>
            </a:r>
            <a:r>
              <a:rPr lang="ru-RU" dirty="0"/>
              <a:t>
</a:t>
            </a:r>
            <a:r>
              <a:rPr lang="ru-RU" sz="1600" dirty="0"/>
              <a:t>                                                                   </a:t>
            </a:r>
            <a:r>
              <a:rPr lang="ru-RU" sz="1600" i="1" dirty="0"/>
              <a:t>              в т</a:t>
            </a:r>
            <a:r>
              <a:rPr lang="ru-RU" sz="1600" dirty="0"/>
              <a:t>ыс.руб.</a:t>
            </a:r>
          </a:p>
        </c:rich>
      </c:tx>
      <c:layout>
        <c:manualLayout>
          <c:xMode val="edge"/>
          <c:yMode val="edge"/>
          <c:x val="0.18835013778181281"/>
          <c:y val="1.6599627031050083E-3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40506329113924072"/>
          <c:y val="0.18767552947848273"/>
          <c:w val="0.52056962025316467"/>
          <c:h val="0.71847783569990065"/>
        </c:manualLayout>
      </c:layout>
      <c:barChart>
        <c:barDir val="bar"/>
        <c:grouping val="stacked"/>
        <c:ser>
          <c:idx val="0"/>
          <c:order val="0"/>
          <c:tx>
            <c:strRef>
              <c:f>'доходы на 1 чел  01.01.17'!$B$3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'доходы на 1 чел  01.01.17'!$A$4:$A$7</c:f>
              <c:strCache>
                <c:ptCount val="4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</c:strCache>
            </c:strRef>
          </c:cat>
          <c:val>
            <c:numRef>
              <c:f>'доходы на 1 чел  01.01.17'!$B$4:$B$7</c:f>
              <c:numCache>
                <c:formatCode>0.0</c:formatCode>
                <c:ptCount val="4"/>
                <c:pt idx="0">
                  <c:v>25.94019030357952</c:v>
                </c:pt>
                <c:pt idx="1">
                  <c:v>31.105118743495126</c:v>
                </c:pt>
                <c:pt idx="2">
                  <c:v>30.726970742302289</c:v>
                </c:pt>
                <c:pt idx="3">
                  <c:v>33.513738551207325</c:v>
                </c:pt>
              </c:numCache>
            </c:numRef>
          </c:val>
        </c:ser>
        <c:ser>
          <c:idx val="1"/>
          <c:order val="1"/>
          <c:tx>
            <c:strRef>
              <c:f>'доходы на 1 чел  01.01.17'!$C$3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99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'доходы на 1 чел  01.01.17'!$A$4:$A$7</c:f>
              <c:strCache>
                <c:ptCount val="4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</c:strCache>
            </c:strRef>
          </c:cat>
          <c:val>
            <c:numRef>
              <c:f>'доходы на 1 чел  01.01.17'!$C$4:$C$7</c:f>
              <c:numCache>
                <c:formatCode>0.0</c:formatCode>
                <c:ptCount val="4"/>
                <c:pt idx="0">
                  <c:v>26.563207974626192</c:v>
                </c:pt>
                <c:pt idx="1">
                  <c:v>32.264168795534104</c:v>
                </c:pt>
                <c:pt idx="2">
                  <c:v>28.895702908734723</c:v>
                </c:pt>
                <c:pt idx="3">
                  <c:v>29.891756869275603</c:v>
                </c:pt>
              </c:numCache>
            </c:numRef>
          </c:val>
        </c:ser>
        <c:dLbls>
          <c:showVal val="1"/>
        </c:dLbls>
        <c:overlap val="100"/>
        <c:axId val="78213888"/>
        <c:axId val="99316096"/>
      </c:barChart>
      <c:catAx>
        <c:axId val="7821388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9316096"/>
        <c:crosses val="autoZero"/>
        <c:auto val="1"/>
        <c:lblAlgn val="ctr"/>
        <c:lblOffset val="100"/>
        <c:tickLblSkip val="1"/>
        <c:tickMarkSkip val="1"/>
      </c:catAx>
      <c:valAx>
        <c:axId val="99316096"/>
        <c:scaling>
          <c:orientation val="minMax"/>
        </c:scaling>
        <c:delete val="1"/>
        <c:axPos val="b"/>
        <c:numFmt formatCode="0.0" sourceLinked="1"/>
        <c:tickLblPos val="nextTo"/>
        <c:crossAx val="78213888"/>
        <c:crosses val="autoZero"/>
        <c:crossBetween val="between"/>
      </c:valAx>
      <c:spPr>
        <a:solidFill>
          <a:srgbClr val="FFCC99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082278481012656"/>
          <c:y val="0.37815229492815294"/>
          <c:w val="0.10284810126582278"/>
          <c:h val="0.36134552626467953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aseline="0" dirty="0"/>
              <a:t>Исполнение бюджетов по расходам на 01.01.2017 </a:t>
            </a:r>
            <a:r>
              <a:rPr lang="ru-RU" dirty="0"/>
              <a:t>
</a:t>
            </a:r>
            <a:r>
              <a:rPr lang="ru-RU" sz="1800" baseline="0" dirty="0"/>
              <a:t>в млн.руб.</a:t>
            </a:r>
          </a:p>
        </c:rich>
      </c:tx>
      <c:layout>
        <c:manualLayout>
          <c:xMode val="edge"/>
          <c:yMode val="edge"/>
          <c:x val="0.12265367805405512"/>
          <c:y val="2.5425940799755544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3893839725409838"/>
          <c:y val="0.19047655954814519"/>
          <c:w val="0.75663825797131135"/>
          <c:h val="0.79166820062197862"/>
        </c:manualLayout>
      </c:layout>
      <c:barChart>
        <c:barDir val="bar"/>
        <c:grouping val="stacked"/>
        <c:ser>
          <c:idx val="0"/>
          <c:order val="0"/>
          <c:tx>
            <c:strRef>
              <c:f>'расходы 01.01.17'!$B$2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C0C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5.1452293885675925E-3"/>
                  <c:y val="-1.3683900922751652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9.6009444529094722E-3"/>
                  <c:y val="-1.0509280257189163E-2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3.9632352339263877E-3"/>
                  <c:y val="-1.6858389085266521E-2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1.2317847879388499E-2"/>
                  <c:y val="-1.130292124887974E-2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Mode val="edge"/>
                  <c:yMode val="edge"/>
                  <c:x val="0.42330444451806282"/>
                  <c:y val="0.15873046629012122"/>
                </c:manualLayout>
              </c:layout>
              <c:dLblPos val="ct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'расходы 01.01.17'!$A$3:$A$6</c:f>
              <c:strCache>
                <c:ptCount val="4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</c:strCache>
            </c:strRef>
          </c:cat>
          <c:val>
            <c:numRef>
              <c:f>'расходы 01.01.17'!$B$3:$B$6</c:f>
              <c:numCache>
                <c:formatCode>General</c:formatCode>
                <c:ptCount val="4"/>
                <c:pt idx="0">
                  <c:v>516</c:v>
                </c:pt>
                <c:pt idx="1">
                  <c:v>1319</c:v>
                </c:pt>
                <c:pt idx="2">
                  <c:v>1489</c:v>
                </c:pt>
                <c:pt idx="3">
                  <c:v>801</c:v>
                </c:pt>
              </c:numCache>
            </c:numRef>
          </c:val>
        </c:ser>
        <c:ser>
          <c:idx val="1"/>
          <c:order val="1"/>
          <c:tx>
            <c:strRef>
              <c:f>'расходы 01.01.17'!$C$2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CC99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9.6054855493542275E-3"/>
                  <c:y val="-7.7315084368721329E-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4.2670546779806605E-2"/>
                  <c:y val="-6.5410185999361077E-3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4.6171984269609626E-2"/>
                  <c:y val="-2.9694732848809771E-3"/>
                </c:manualLayout>
              </c:layout>
              <c:dLblPos val="ctr"/>
              <c:showVal val="1"/>
            </c:dLbl>
            <c:dLbl>
              <c:idx val="4"/>
              <c:layout>
                <c:manualLayout>
                  <c:x val="1.4509680019181081E-2"/>
                  <c:y val="-5.3505287630001945E-3"/>
                </c:manualLayout>
              </c:layout>
              <c:dLblPos val="ctr"/>
              <c:showVal val="1"/>
            </c:dLbl>
            <c:dLbl>
              <c:idx val="5"/>
              <c:layout>
                <c:manualLayout>
                  <c:xMode val="edge"/>
                  <c:yMode val="edge"/>
                  <c:x val="0.46017765397085603"/>
                  <c:y val="0.19841308286265144"/>
                </c:manualLayout>
              </c:layout>
              <c:dLblPos val="ct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'расходы 01.01.17'!$A$3:$A$6</c:f>
              <c:strCache>
                <c:ptCount val="4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</c:strCache>
            </c:strRef>
          </c:cat>
          <c:val>
            <c:numRef>
              <c:f>'расходы 01.01.17'!$C$3:$C$6</c:f>
              <c:numCache>
                <c:formatCode>General</c:formatCode>
                <c:ptCount val="4"/>
                <c:pt idx="0">
                  <c:v>442</c:v>
                </c:pt>
                <c:pt idx="1">
                  <c:v>1294</c:v>
                </c:pt>
                <c:pt idx="2">
                  <c:v>1420</c:v>
                </c:pt>
                <c:pt idx="3">
                  <c:v>767</c:v>
                </c:pt>
              </c:numCache>
            </c:numRef>
          </c:val>
        </c:ser>
        <c:dLbls>
          <c:showVal val="1"/>
        </c:dLbls>
        <c:overlap val="100"/>
        <c:axId val="108774912"/>
        <c:axId val="108783872"/>
      </c:barChart>
      <c:catAx>
        <c:axId val="10877491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8783872"/>
        <c:crosses val="autoZero"/>
        <c:auto val="1"/>
        <c:lblAlgn val="ctr"/>
        <c:lblOffset val="100"/>
        <c:tickLblSkip val="1"/>
        <c:tickMarkSkip val="1"/>
      </c:catAx>
      <c:valAx>
        <c:axId val="108783872"/>
        <c:scaling>
          <c:orientation val="minMax"/>
        </c:scaling>
        <c:delete val="1"/>
        <c:axPos val="b"/>
        <c:numFmt formatCode="General" sourceLinked="1"/>
        <c:tickLblPos val="nextTo"/>
        <c:crossAx val="108774912"/>
        <c:crosses val="autoZero"/>
        <c:crossBetween val="between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528008114029989"/>
          <c:y val="0.38850982327717021"/>
          <c:w val="0.10471991484593192"/>
          <c:h val="0.21428612949166351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3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0" strike="noStrike" dirty="0">
                <a:solidFill>
                  <a:srgbClr val="000000"/>
                </a:solidFill>
                <a:latin typeface="Arial Cyr"/>
              </a:rPr>
              <a:t>Расходы бюджетов в расчете на 1 человека                 на 01.01.2017             </a:t>
            </a:r>
          </a:p>
          <a:p>
            <a:pPr>
              <a:defRPr sz="1325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325" b="1" i="0" strike="noStrike" dirty="0">
                <a:solidFill>
                  <a:srgbClr val="000000"/>
                </a:solidFill>
                <a:latin typeface="Arial Cyr"/>
              </a:rPr>
              <a:t>                                                                             </a:t>
            </a:r>
            <a:r>
              <a:rPr lang="ru-RU" sz="1800" b="1" i="0" strike="noStrike" dirty="0">
                <a:solidFill>
                  <a:srgbClr val="000000"/>
                </a:solidFill>
                <a:latin typeface="Arial Cyr"/>
              </a:rPr>
              <a:t>в тыс.руб.</a:t>
            </a:r>
          </a:p>
        </c:rich>
      </c:tx>
      <c:layout>
        <c:manualLayout>
          <c:xMode val="edge"/>
          <c:yMode val="edge"/>
          <c:x val="0.1332422044818386"/>
          <c:y val="1.275519302684922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24271883014580536"/>
          <c:y val="0.18622448979591852"/>
          <c:w val="0.68123084994255956"/>
          <c:h val="0.7678571428571429"/>
        </c:manualLayout>
      </c:layout>
      <c:barChart>
        <c:barDir val="bar"/>
        <c:grouping val="stacked"/>
        <c:ser>
          <c:idx val="0"/>
          <c:order val="0"/>
          <c:tx>
            <c:strRef>
              <c:f>'расходы на 1 чел 01.01.17'!$B$2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C0C0C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'расходы на 1 чел 01.01.17'!$A$3:$A$6</c:f>
              <c:strCache>
                <c:ptCount val="4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</c:strCache>
            </c:strRef>
          </c:cat>
          <c:val>
            <c:numRef>
              <c:f>'расходы на 1 чел 01.01.17'!$B$3:$B$6</c:f>
              <c:numCache>
                <c:formatCode>0.0</c:formatCode>
                <c:ptCount val="4"/>
                <c:pt idx="0">
                  <c:v>29.225192569098322</c:v>
                </c:pt>
                <c:pt idx="1">
                  <c:v>31.199735074273821</c:v>
                </c:pt>
                <c:pt idx="2">
                  <c:v>31.706486095140754</c:v>
                </c:pt>
                <c:pt idx="3">
                  <c:v>33.555370524562868</c:v>
                </c:pt>
              </c:numCache>
            </c:numRef>
          </c:val>
        </c:ser>
        <c:ser>
          <c:idx val="1"/>
          <c:order val="1"/>
          <c:tx>
            <c:strRef>
              <c:f>'расходы на 1 чел 01.01.17'!$C$2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CC99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'расходы на 1 чел 01.01.17'!$A$3:$A$6</c:f>
              <c:strCache>
                <c:ptCount val="4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</c:strCache>
            </c:strRef>
          </c:cat>
          <c:val>
            <c:numRef>
              <c:f>'расходы на 1 чел 01.01.17'!$C$3:$C$6</c:f>
              <c:numCache>
                <c:formatCode>0.0</c:formatCode>
                <c:ptCount val="4"/>
                <c:pt idx="0">
                  <c:v>25.033982782057091</c:v>
                </c:pt>
                <c:pt idx="1">
                  <c:v>30.60838300690699</c:v>
                </c:pt>
                <c:pt idx="2">
                  <c:v>30.237213065883054</c:v>
                </c:pt>
                <c:pt idx="3">
                  <c:v>19.317235636969194</c:v>
                </c:pt>
              </c:numCache>
            </c:numRef>
          </c:val>
        </c:ser>
        <c:dLbls>
          <c:showVal val="1"/>
        </c:dLbls>
        <c:overlap val="100"/>
        <c:axId val="108597632"/>
        <c:axId val="108600320"/>
      </c:barChart>
      <c:catAx>
        <c:axId val="10859763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08600320"/>
        <c:crosses val="autoZero"/>
        <c:auto val="1"/>
        <c:lblAlgn val="ctr"/>
        <c:lblOffset val="100"/>
        <c:tickLblSkip val="1"/>
        <c:tickMarkSkip val="1"/>
      </c:catAx>
      <c:valAx>
        <c:axId val="108600320"/>
        <c:scaling>
          <c:orientation val="minMax"/>
        </c:scaling>
        <c:delete val="1"/>
        <c:axPos val="b"/>
        <c:numFmt formatCode="0.0" sourceLinked="1"/>
        <c:tickLblPos val="nextTo"/>
        <c:crossAx val="108597632"/>
        <c:crosses val="autoZero"/>
        <c:crossBetween val="between"/>
      </c:valAx>
      <c:spPr>
        <a:solidFill>
          <a:srgbClr val="CC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88835091833364677"/>
          <c:y val="0.44132653061224525"/>
          <c:w val="0.10517815972984888"/>
          <c:h val="0.2168367346938775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01.01.2017года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000100" y="428604"/>
          <a:ext cx="792961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857224" y="500042"/>
          <a:ext cx="792961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1"/>
          <p:cNvGraphicFramePr>
            <a:graphicFrameLocks/>
          </p:cNvGraphicFramePr>
          <p:nvPr/>
        </p:nvGraphicFramePr>
        <p:xfrm>
          <a:off x="1357290" y="357166"/>
          <a:ext cx="7158065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928662" y="714356"/>
          <a:ext cx="757242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59</Words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2017-02-16T11:20:46Z</dcterms:created>
  <dcterms:modified xsi:type="dcterms:W3CDTF">2017-02-16T12:01:13Z</dcterms:modified>
</cp:coreProperties>
</file>