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17.xml" ContentType="application/vnd.openxmlformats-officedocument.presentationml.notesSlide+xml"/>
  <Override PartName="/ppt/charts/chart5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6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6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6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3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66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7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4"/>
  </p:notesMasterIdLst>
  <p:handoutMasterIdLst>
    <p:handoutMasterId r:id="rId55"/>
  </p:handoutMasterIdLst>
  <p:sldIdLst>
    <p:sldId id="257" r:id="rId3"/>
    <p:sldId id="310" r:id="rId4"/>
    <p:sldId id="288" r:id="rId5"/>
    <p:sldId id="311" r:id="rId6"/>
    <p:sldId id="286" r:id="rId7"/>
    <p:sldId id="289" r:id="rId8"/>
    <p:sldId id="312" r:id="rId9"/>
    <p:sldId id="320" r:id="rId10"/>
    <p:sldId id="313" r:id="rId11"/>
    <p:sldId id="314" r:id="rId12"/>
    <p:sldId id="264" r:id="rId13"/>
    <p:sldId id="324" r:id="rId14"/>
    <p:sldId id="266" r:id="rId15"/>
    <p:sldId id="267" r:id="rId16"/>
    <p:sldId id="268" r:id="rId17"/>
    <p:sldId id="269" r:id="rId18"/>
    <p:sldId id="270" r:id="rId19"/>
    <p:sldId id="323" r:id="rId20"/>
    <p:sldId id="273" r:id="rId21"/>
    <p:sldId id="272" r:id="rId22"/>
    <p:sldId id="292" r:id="rId23"/>
    <p:sldId id="293" r:id="rId24"/>
    <p:sldId id="274" r:id="rId25"/>
    <p:sldId id="319" r:id="rId26"/>
    <p:sldId id="275" r:id="rId27"/>
    <p:sldId id="276" r:id="rId28"/>
    <p:sldId id="297" r:id="rId29"/>
    <p:sldId id="278" r:id="rId30"/>
    <p:sldId id="279" r:id="rId31"/>
    <p:sldId id="298" r:id="rId32"/>
    <p:sldId id="316" r:id="rId33"/>
    <p:sldId id="317" r:id="rId34"/>
    <p:sldId id="301" r:id="rId35"/>
    <p:sldId id="302" r:id="rId36"/>
    <p:sldId id="281" r:id="rId37"/>
    <p:sldId id="329" r:id="rId38"/>
    <p:sldId id="282" r:id="rId39"/>
    <p:sldId id="325" r:id="rId40"/>
    <p:sldId id="303" r:id="rId41"/>
    <p:sldId id="283" r:id="rId42"/>
    <p:sldId id="326" r:id="rId43"/>
    <p:sldId id="305" r:id="rId44"/>
    <p:sldId id="318" r:id="rId45"/>
    <p:sldId id="284" r:id="rId46"/>
    <p:sldId id="285" r:id="rId47"/>
    <p:sldId id="307" r:id="rId48"/>
    <p:sldId id="308" r:id="rId49"/>
    <p:sldId id="327" r:id="rId50"/>
    <p:sldId id="328" r:id="rId51"/>
    <p:sldId id="287" r:id="rId52"/>
    <p:sldId id="309" r:id="rId53"/>
  </p:sldIdLst>
  <p:sldSz cx="1218882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BCF8D"/>
    <a:srgbClr val="FF9900"/>
    <a:srgbClr val="99FF66"/>
    <a:srgbClr val="B45208"/>
    <a:srgbClr val="FF00FF"/>
    <a:srgbClr val="0A92C2"/>
    <a:srgbClr val="B63806"/>
    <a:srgbClr val="08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5556" autoAdjust="0"/>
  </p:normalViewPr>
  <p:slideViewPr>
    <p:cSldViewPr>
      <p:cViewPr varScale="1">
        <p:scale>
          <a:sx n="109" d="100"/>
          <a:sy n="109" d="100"/>
        </p:scale>
        <p:origin x="630" y="11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AB9-443E-A19B-D4483766C44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AB9-443E-A19B-D4483766C44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AB9-443E-A19B-D4483766C44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9-443E-A19B-D4483766C44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AB9-443E-A19B-D4483766C44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AB9-443E-A19B-D4483766C44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AB9-443E-A19B-D4483766C44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0.87108972233972393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9.8718578891420061E-3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B9-443E-A19B-D4483766C4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E8-4693-9C8D-55BA2A81AFA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0E8-4693-9C8D-55BA2A81AFA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0E8-4693-9C8D-55BA2A81AFA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0E8-4693-9C8D-55BA2A81AFA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E8-4693-9C8D-55BA2A81AFA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0E8-4693-9C8D-55BA2A81AFA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0E8-4693-9C8D-55BA2A81AFA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0E8-4693-9C8D-55BA2A81AFA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0E8-4693-9C8D-55BA2A81AFA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5.4855926359031519E-2</c:v>
                </c:pt>
                <c:pt idx="5">
                  <c:v>3.2412821204761473E-2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E8-4693-9C8D-55BA2A81AF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3F5-4C37-A19E-C1B0E0C4C30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F5-4C37-A19E-C1B0E0C4C30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3F5-4C37-A19E-C1B0E0C4C30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0.29198210807825625</c:v>
                </c:pt>
                <c:pt idx="2">
                  <c:v>0.6919489181739179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F5-4C37-A19E-C1B0E0C4C3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674-4E42-B716-F41D39A54DF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674-4E42-B716-F41D39A54DF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674-4E42-B716-F41D39A54DF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4-4E42-B716-F41D39A54DF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674-4E42-B716-F41D39A54DF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674-4E42-B716-F41D39A54DF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674-4E42-B716-F41D39A54DF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0.87108972233972426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74-4E42-B716-F41D39A54D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853-433C-AFB3-88D3FAC7E01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853-433C-AFB3-88D3FAC7E01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853-433C-AFB3-88D3FAC7E01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853-433C-AFB3-88D3FAC7E01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53-433C-AFB3-88D3FAC7E01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853-433C-AFB3-88D3FAC7E01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853-433C-AFB3-88D3FAC7E01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853-433C-AFB3-88D3FAC7E01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853-433C-AFB3-88D3FAC7E01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5.4855926359031519E-2</c:v>
                </c:pt>
                <c:pt idx="5">
                  <c:v>3.2412821204761473E-2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53-433C-AFB3-88D3FAC7E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EC-4C61-AFF0-5D7D61DB725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C-4C61-AFF0-5D7D61DB725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EC-4C61-AFF0-5D7D61DB725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0.29198210807825625</c:v>
                </c:pt>
                <c:pt idx="2">
                  <c:v>0.6919489181739179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EC-4C61-AFF0-5D7D61DB72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C9A-4491-9B65-F689CEB217E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C9A-4491-9B65-F689CEB217E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C9A-4491-9B65-F689CEB217E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A-4491-9B65-F689CEB217E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C9A-4491-9B65-F689CEB217E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C9A-4491-9B65-F689CEB217E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C9A-4491-9B65-F689CEB217E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1.2204800246561967E-2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9A-4491-9B65-F689CEB217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945-44ED-9786-6ECBEBE0484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45-44ED-9786-6ECBEBE0484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945-44ED-9786-6ECBEBE0484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45-44ED-9786-6ECBEBE0484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45-44ED-9786-6ECBEBE048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945-44ED-9786-6ECBEBE0484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945-44ED-9786-6ECBEBE0484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945-44ED-9786-6ECBEBE0484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945-44ED-9786-6ECBEBE0484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5.471468930409204E-2</c:v>
                </c:pt>
                <c:pt idx="1">
                  <c:v>0.76788906934530765</c:v>
                </c:pt>
                <c:pt idx="2">
                  <c:v>7.2334211352378414E-2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945-44ED-9786-6ECBEBE048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4DA-4247-A8C0-707A9B973BC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A-4247-A8C0-707A9B973BC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DA-4247-A8C0-707A9B973BC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0.37461481103738103</c:v>
                </c:pt>
                <c:pt idx="2">
                  <c:v>0.61282371601762364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DA-4247-A8C0-707A9B973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CD6-4BB9-B5E4-17F7A0E654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CD6-4BB9-B5E4-17F7A0E6547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CD6-4BB9-B5E4-17F7A0E6547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6-4BB9-B5E4-17F7A0E654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CD6-4BB9-B5E4-17F7A0E654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CD6-4BB9-B5E4-17F7A0E6547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CD6-4BB9-B5E4-17F7A0E6547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1.2204800246561967E-2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D6-4BB9-B5E4-17F7A0E654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678-43B3-86FE-E5406243D18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78-43B3-86FE-E5406243D18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678-43B3-86FE-E5406243D18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78-43B3-86FE-E5406243D183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78-43B3-86FE-E5406243D18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678-43B3-86FE-E5406243D18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78-43B3-86FE-E5406243D18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678-43B3-86FE-E5406243D18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678-43B3-86FE-E5406243D183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5.471468930409204E-2</c:v>
                </c:pt>
                <c:pt idx="1">
                  <c:v>0.76788906934530765</c:v>
                </c:pt>
                <c:pt idx="2">
                  <c:v>7.2334211352378414E-2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78-43B3-86FE-E5406243D1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B50-4038-BAF8-6FBD49D550F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B50-4038-BAF8-6FBD49D550F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B50-4038-BAF8-6FBD49D550F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B50-4038-BAF8-6FBD49D550F3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50-4038-BAF8-6FBD49D550F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B50-4038-BAF8-6FBD49D550F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B50-4038-BAF8-6FBD49D550F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B50-4038-BAF8-6FBD49D550F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B50-4038-BAF8-6FBD49D550F3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5.4855926359031457E-2</c:v>
                </c:pt>
                <c:pt idx="5">
                  <c:v>3.2412821204761473E-2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50-4038-BAF8-6FBD49D55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A10-49CF-9CA1-C9DEAA21BCB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0-49CF-9CA1-C9DEAA21BCB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A10-49CF-9CA1-C9DEAA21BCB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0.37461481103738103</c:v>
                </c:pt>
                <c:pt idx="2">
                  <c:v>0.61282371601762364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10-49CF-9CA1-C9DEAA21BC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8AF-4C53-A4D0-254E564EA0D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8AF-4C53-A4D0-254E564EA0D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8AF-4C53-A4D0-254E564EA0D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AF-4C53-A4D0-254E564EA0D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8AF-4C53-A4D0-254E564EA0D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8AF-4C53-A4D0-254E564EA0D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8AF-4C53-A4D0-254E564EA0D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AF-4C53-A4D0-254E564EA0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5DA-42F1-8CE4-CE197F3B501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DA-42F1-8CE4-CE197F3B501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5DA-42F1-8CE4-CE197F3B501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5DA-42F1-8CE4-CE197F3B501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A-42F1-8CE4-CE197F3B501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5DA-42F1-8CE4-CE197F3B501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5DA-42F1-8CE4-CE197F3B501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5DA-42F1-8CE4-CE197F3B501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DA-42F1-8CE4-CE197F3B501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A-42F1-8CE4-CE197F3B50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10-4306-8CE5-7E72E02E30B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0-4306-8CE5-7E72E02E30B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10-4306-8CE5-7E72E02E30B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10-4306-8CE5-7E72E02E30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311-4128-9574-B0F9460DA2F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11-4128-9574-B0F9460DA2F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311-4128-9574-B0F9460DA2F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11-4128-9574-B0F9460DA2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11-4128-9574-B0F9460DA2F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311-4128-9574-B0F9460DA2F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11-4128-9574-B0F9460DA2F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311-4128-9574-B0F9460DA2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6A2-472A-AE44-ADA0154080F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A2-472A-AE44-ADA0154080F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6A2-472A-AE44-ADA0154080F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A2-472A-AE44-ADA0154080F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2-472A-AE44-ADA0154080F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6A2-472A-AE44-ADA0154080F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A2-472A-AE44-ADA0154080F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6A2-472A-AE44-ADA0154080F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A2-472A-AE44-ADA0154080F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A2-472A-AE44-ADA0154080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260-4C58-A0BE-7621116CFD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0-4C58-A0BE-7621116CFD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260-4C58-A0BE-7621116CFD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60-4C58-A0BE-7621116CFD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836-4A1E-A794-A56987B8F4D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836-4A1E-A794-A56987B8F4D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836-4A1E-A794-A56987B8F4D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6-4A1E-A794-A56987B8F4D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836-4A1E-A794-A56987B8F4D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836-4A1E-A794-A56987B8F4D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836-4A1E-A794-A56987B8F4D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36-4A1E-A794-A56987B8F4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C30-4B74-AA00-742CA41701A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C30-4B74-AA00-742CA41701A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C30-4B74-AA00-742CA41701A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C30-4B74-AA00-742CA41701AE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30-4B74-AA00-742CA41701AE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C30-4B74-AA00-742CA41701A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C30-4B74-AA00-742CA41701A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C30-4B74-AA00-742CA41701A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C30-4B74-AA00-742CA41701AE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30-4B74-AA00-742CA41701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0DC-4E06-963B-EB942F38DE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C-4E06-963B-EB942F38DE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0DC-4E06-963B-EB942F38DE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DC-4E06-963B-EB942F38DE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32A-4069-A396-18A1F8EF818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A-4069-A396-18A1F8EF818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2A-4069-A396-18A1F8EF818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0.29198210807825598</c:v>
                </c:pt>
                <c:pt idx="2">
                  <c:v>0.69194891817391746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2A-4069-A396-18A1F8EF8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26E-4AC7-BAAD-E349C589DB9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26E-4AC7-BAAD-E349C589DB9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26E-4AC7-BAAD-E349C589DB9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6E-4AC7-BAAD-E349C589DB9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26E-4AC7-BAAD-E349C589DB9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26E-4AC7-BAAD-E349C589DB9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26E-4AC7-BAAD-E349C589DB9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6E-4AC7-BAAD-E349C589DB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20D-4052-BD85-3DF6C81101E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20D-4052-BD85-3DF6C81101E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20D-4052-BD85-3DF6C81101E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20D-4052-BD85-3DF6C81101E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D-4052-BD85-3DF6C81101E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20D-4052-BD85-3DF6C81101E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20D-4052-BD85-3DF6C81101E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20D-4052-BD85-3DF6C81101E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20D-4052-BD85-3DF6C81101E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0D-4052-BD85-3DF6C81101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850-41D6-83A5-6B4F65DE179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0-41D6-83A5-6B4F65DE179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850-41D6-83A5-6B4F65DE179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0-41D6-83A5-6B4F65DE17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C9F-445F-95B0-89B6CCB3A4A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9F-445F-95B0-89B6CCB3A4A9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C9F-445F-95B0-89B6CCB3A4A9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F-445F-95B0-89B6CCB3A4A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C9F-445F-95B0-89B6CCB3A4A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C9F-445F-95B0-89B6CCB3A4A9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C9F-445F-95B0-89B6CCB3A4A9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9F-445F-95B0-89B6CCB3A4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9DD-40CA-BFBC-1285E6AB05F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9DD-40CA-BFBC-1285E6AB05F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9DD-40CA-BFBC-1285E6AB05F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9DD-40CA-BFBC-1285E6AB05F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DD-40CA-BFBC-1285E6AB05F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9DD-40CA-BFBC-1285E6AB05F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9DD-40CA-BFBC-1285E6AB05F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9DD-40CA-BFBC-1285E6AB05F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9DD-40CA-BFBC-1285E6AB05F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DD-40CA-BFBC-1285E6AB0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F1C-4478-89F4-D0244E4EB10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1C-4478-89F4-D0244E4EB10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F1C-4478-89F4-D0244E4EB10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1C-4478-89F4-D0244E4EB1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D6F-442F-A7D2-EA06129C6E9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D6F-442F-A7D2-EA06129C6E9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D6F-442F-A7D2-EA06129C6E9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F-442F-A7D2-EA06129C6E9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D6F-442F-A7D2-EA06129C6E9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D6F-442F-A7D2-EA06129C6E9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D6F-442F-A7D2-EA06129C6E9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6F-442F-A7D2-EA06129C6E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42D-4448-B524-1492F5B3A89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42D-4448-B524-1492F5B3A89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42D-4448-B524-1492F5B3A89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42D-4448-B524-1492F5B3A896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2D-4448-B524-1492F5B3A89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42D-4448-B524-1492F5B3A89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42D-4448-B524-1492F5B3A89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42D-4448-B524-1492F5B3A89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42D-4448-B524-1492F5B3A896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2D-4448-B524-1492F5B3A8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DFE-49A0-9563-1F209B2C6A0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E-49A0-9563-1F209B2C6A0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DFE-49A0-9563-1F209B2C6A0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FE-49A0-9563-1F209B2C6A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DEC-4A32-B369-181EC5F2681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DEC-4A32-B369-181EC5F2681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DEC-4A32-B369-181EC5F2681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C-4A32-B369-181EC5F2681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DEC-4A32-B369-181EC5F2681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DEC-4A32-B369-181EC5F2681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DEC-4A32-B369-181EC5F2681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EC-4A32-B369-181EC5F268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EE2-4F8A-AAF2-EF4C1B9DC42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EE2-4F8A-AAF2-EF4C1B9DC42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EE2-4F8A-AAF2-EF4C1B9DC42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E2-4F8A-AAF2-EF4C1B9DC4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EE2-4F8A-AAF2-EF4C1B9DC42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EE2-4F8A-AAF2-EF4C1B9DC42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EE2-4F8A-AAF2-EF4C1B9DC42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0.87108972233972393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E2-4F8A-AAF2-EF4C1B9DC4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69D-4819-A9D6-59173B3C484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69D-4819-A9D6-59173B3C4849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69D-4819-A9D6-59173B3C4849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69D-4819-A9D6-59173B3C4849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9D-4819-A9D6-59173B3C484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69D-4819-A9D6-59173B3C484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69D-4819-A9D6-59173B3C4849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69D-4819-A9D6-59173B3C4849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69D-4819-A9D6-59173B3C4849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9D-4819-A9D6-59173B3C48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153-488B-B7F1-C61096EADA2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53-488B-B7F1-C61096EADA2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153-488B-B7F1-C61096EADA2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53-488B-B7F1-C61096EADA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D5A-43A7-BF2B-9EB910733EA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5A-43A7-BF2B-9EB910733EA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D5A-43A7-BF2B-9EB910733EA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A-43A7-BF2B-9EB910733EA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D5A-43A7-BF2B-9EB910733EA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D5A-43A7-BF2B-9EB910733EA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D5A-43A7-BF2B-9EB910733EA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5A-43A7-BF2B-9EB910733E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059-4E27-9C38-4D24124728F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059-4E27-9C38-4D24124728F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059-4E27-9C38-4D24124728F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059-4E27-9C38-4D24124728F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59-4E27-9C38-4D24124728F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059-4E27-9C38-4D24124728F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059-4E27-9C38-4D24124728F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059-4E27-9C38-4D24124728F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059-4E27-9C38-4D24124728F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59-4E27-9C38-4D24124728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C21-4AF0-981E-4157AAAD4E4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1-4AF0-981E-4157AAAD4E4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C21-4AF0-981E-4157AAAD4E4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21-4AF0-981E-4157AAAD4E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A53-4F36-80FA-A8B9D8848D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53-4F36-80FA-A8B9D8848D7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A53-4F36-80FA-A8B9D8848D7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53-4F36-80FA-A8B9D8848D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A53-4F36-80FA-A8B9D8848D7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A53-4F36-80FA-A8B9D8848D7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A53-4F36-80FA-A8B9D8848D7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53-4F36-80FA-A8B9D8848D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598-45BF-A0AA-2AF10E8B448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598-45BF-A0AA-2AF10E8B448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598-45BF-A0AA-2AF10E8B448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598-45BF-A0AA-2AF10E8B4482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98-45BF-A0AA-2AF10E8B448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598-45BF-A0AA-2AF10E8B448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598-45BF-A0AA-2AF10E8B448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598-45BF-A0AA-2AF10E8B448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598-45BF-A0AA-2AF10E8B4482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98-45BF-A0AA-2AF10E8B44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AD9-4EA1-95B4-C4E4BB18244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9-4EA1-95B4-C4E4BB1824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D9-4EA1-95B4-C4E4BB18244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9-4EA1-95B4-C4E4BB1824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C98-4926-BE8E-4BF5F70523E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C98-4926-BE8E-4BF5F70523E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C98-4926-BE8E-4BF5F70523E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8-4926-BE8E-4BF5F70523E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C98-4926-BE8E-4BF5F70523E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C98-4926-BE8E-4BF5F70523E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C98-4926-BE8E-4BF5F70523E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98-4926-BE8E-4BF5F70523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170-428E-957A-A5C5B308E18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170-428E-957A-A5C5B308E18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170-428E-957A-A5C5B308E18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170-428E-957A-A5C5B308E18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70-428E-957A-A5C5B308E18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170-428E-957A-A5C5B308E18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170-428E-957A-A5C5B308E18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170-428E-957A-A5C5B308E18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170-428E-957A-A5C5B308E18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170-428E-957A-A5C5B308E1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D6E-4797-A229-67AB380CEB8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D6E-4797-A229-67AB380CEB8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D6E-4797-A229-67AB380CEB8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D6E-4797-A229-67AB380CEB8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6E-4797-A229-67AB380CEB8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D6E-4797-A229-67AB380CEB8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D6E-4797-A229-67AB380CEB8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D6E-4797-A229-67AB380CEB8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D6E-4797-A229-67AB380CEB8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5.4855926359031457E-2</c:v>
                </c:pt>
                <c:pt idx="5">
                  <c:v>3.2412821204761473E-2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6E-4797-A229-67AB380CEB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FEA-41A2-8F5B-1B8CEE94807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EA-41A2-8F5B-1B8CEE94807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FEA-41A2-8F5B-1B8CEE94807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EA-41A2-8F5B-1B8CEE9480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5AC-48CD-B508-79155249E62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5AC-48CD-B508-79155249E62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5AC-48CD-B508-79155249E62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C-48CD-B508-79155249E6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5AC-48CD-B508-79155249E62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5AC-48CD-B508-79155249E626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5AC-48CD-B508-79155249E626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AC-48CD-B508-79155249E6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B05-421C-ABE4-60143AB2CDD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B05-421C-ABE4-60143AB2CDD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B05-421C-ABE4-60143AB2CDD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B05-421C-ABE4-60143AB2CDD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05-421C-ABE4-60143AB2CDD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B05-421C-ABE4-60143AB2CDD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B05-421C-ABE4-60143AB2CDD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B05-421C-ABE4-60143AB2CDD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B05-421C-ABE4-60143AB2CDD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05-421C-ABE4-60143AB2CD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78-40C5-A7FA-0AFCA429FC2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8-40C5-A7FA-0AFCA429FC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78-40C5-A7FA-0AFCA429FC2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78-40C5-A7FA-0AFCA429FC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CDB-43EA-965A-646A964F50C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CDB-43EA-965A-646A964F50C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CDB-43EA-965A-646A964F50C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DB-43EA-965A-646A964F50C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CDB-43EA-965A-646A964F50C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CDB-43EA-965A-646A964F50C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CDB-43EA-965A-646A964F50C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0.89409855701979901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3.0585875248424124E-2</c:v>
                </c:pt>
                <c:pt idx="4">
                  <c:v>1.0575223347971062E-2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DB-43EA-965A-646A964F50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791-4970-B589-82F97C9D279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791-4970-B589-82F97C9D279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791-4970-B589-82F97C9D279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791-4970-B589-82F97C9D279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91-4970-B589-82F97C9D279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6791-4970-B589-82F97C9D279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791-4970-B589-82F97C9D279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6791-4970-B589-82F97C9D279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791-4970-B589-82F97C9D279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91-4970-B589-82F97C9D2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5F0-4723-A084-F3E2302D327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0-4723-A084-F3E2302D327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5F0-4723-A084-F3E2302D327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0.18045804237938759</c:v>
                </c:pt>
                <c:pt idx="2">
                  <c:v>0.81133340944117815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F0-4723-A084-F3E2302D32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43162175283431"/>
          <c:y val="2.7860236143920001E-2"/>
          <c:w val="0.64528028088203249"/>
          <c:h val="0.68997121241884674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и неналоговые доходы (тыс.руб.)</c:v>
                </c:pt>
              </c:strCache>
            </c:strRef>
          </c:tx>
          <c:spPr>
            <a:ln w="76200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2020 год ожидаемое исполнение </c:v>
                </c:pt>
                <c:pt idx="1">
                  <c:v>2021 год прогноз</c:v>
                </c:pt>
                <c:pt idx="2">
                  <c:v>2022 год прогноз</c:v>
                </c:pt>
                <c:pt idx="3">
                  <c:v>2023 год прогноз</c:v>
                </c:pt>
              </c:strCache>
            </c:strRef>
          </c:cat>
          <c:val>
            <c:numRef>
              <c:f>'Динамика поступления доходов'!$B$3:$E$3</c:f>
              <c:numCache>
                <c:formatCode>General</c:formatCode>
                <c:ptCount val="4"/>
                <c:pt idx="0">
                  <c:v>494496.3</c:v>
                </c:pt>
                <c:pt idx="1">
                  <c:v>503053</c:v>
                </c:pt>
                <c:pt idx="2">
                  <c:v>611687</c:v>
                </c:pt>
                <c:pt idx="3">
                  <c:v>646770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CD-45B0-9991-5F61582C0907}"/>
            </c:ext>
          </c:extLst>
        </c:ser>
        <c:ser>
          <c:idx val="2"/>
          <c:order val="1"/>
          <c:tx>
            <c:strRef>
              <c:f>'Динамика поступления доходов'!$A$4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76200">
              <a:solidFill>
                <a:srgbClr val="FFFF0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2020 год ожидаемое исполнение </c:v>
                </c:pt>
                <c:pt idx="1">
                  <c:v>2021 год прогноз</c:v>
                </c:pt>
                <c:pt idx="2">
                  <c:v>2022 год прогноз</c:v>
                </c:pt>
                <c:pt idx="3">
                  <c:v>2023 год прогноз</c:v>
                </c:pt>
              </c:strCache>
            </c:strRef>
          </c:cat>
          <c:val>
            <c:numRef>
              <c:f>'Динамика поступления доходов'!$B$4:$E$4</c:f>
              <c:numCache>
                <c:formatCode>General</c:formatCode>
                <c:ptCount val="4"/>
                <c:pt idx="0">
                  <c:v>1106602.2</c:v>
                </c:pt>
                <c:pt idx="1">
                  <c:v>892808.4</c:v>
                </c:pt>
                <c:pt idx="2">
                  <c:v>841595.1</c:v>
                </c:pt>
                <c:pt idx="3">
                  <c:v>852126.5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CD-45B0-9991-5F61582C0907}"/>
            </c:ext>
          </c:extLst>
        </c:ser>
        <c:ser>
          <c:idx val="3"/>
          <c:order val="2"/>
          <c:tx>
            <c:strRef>
              <c:f>'Динамика поступления доходов'!$A$5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2020 год ожидаемое исполнение </c:v>
                </c:pt>
                <c:pt idx="1">
                  <c:v>2021 год прогноз</c:v>
                </c:pt>
                <c:pt idx="2">
                  <c:v>2022 год прогноз</c:v>
                </c:pt>
                <c:pt idx="3">
                  <c:v>2023 год прогноз</c:v>
                </c:pt>
              </c:strCache>
            </c:strRef>
          </c:cat>
          <c:val>
            <c:numRef>
              <c:f>'Динамика поступления доходов'!$B$5:$E$5</c:f>
              <c:numCache>
                <c:formatCode>General</c:formatCode>
                <c:ptCount val="4"/>
                <c:pt idx="0">
                  <c:v>1601098.5</c:v>
                </c:pt>
                <c:pt idx="1">
                  <c:v>1395861.4</c:v>
                </c:pt>
                <c:pt idx="2">
                  <c:v>1453282.1</c:v>
                </c:pt>
                <c:pt idx="3">
                  <c:v>1498896.5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CD-45B0-9991-5F61582C0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46688"/>
        <c:axId val="90148224"/>
      </c:lineChart>
      <c:catAx>
        <c:axId val="901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14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148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26090461029444301"/>
              <c:y val="0.252288099172070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9014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073-4FCC-B707-64F19432D6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073-4FCC-B707-64F19432D6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073-4FCC-B707-64F19432D64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3-4FCC-B707-64F19432D646}"/>
                </c:ext>
              </c:extLst>
            </c:dLbl>
            <c:dLbl>
              <c:idx val="1"/>
              <c:layout>
                <c:manualLayout>
                  <c:x val="-9.8167622578974059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3-4FCC-B707-64F19432D64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3-4FCC-B707-64F19432D6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'!$B$3:$B$5</c:f>
              <c:numCache>
                <c:formatCode>#,##0_р_.</c:formatCode>
                <c:ptCount val="3"/>
                <c:pt idx="0">
                  <c:v>497599</c:v>
                </c:pt>
                <c:pt idx="1">
                  <c:v>67089</c:v>
                </c:pt>
                <c:pt idx="2">
                  <c:v>997049.3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3-4FCC-B707-64F19432D646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073-4FCC-B707-64F19432D6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073-4FCC-B707-64F19432D6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'!$C$3:$C$5</c:f>
              <c:numCache>
                <c:formatCode>0%</c:formatCode>
                <c:ptCount val="3"/>
                <c:pt idx="0">
                  <c:v>0.3186188867999763</c:v>
                </c:pt>
                <c:pt idx="1">
                  <c:v>4.2957928967951295E-2</c:v>
                </c:pt>
                <c:pt idx="2">
                  <c:v>0.63842318423207289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73-4FCC-B707-64F19432D646}"/>
            </c:ext>
          </c:extLst>
        </c:ser>
        <c:ser>
          <c:idx val="2"/>
          <c:order val="2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E073-4FCC-B707-64F19432D6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6204557518314"/>
          <c:y val="0.15639479507291851"/>
          <c:w val="0.35878613795998038"/>
          <c:h val="0.73103270162725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33164833537137E-2"/>
          <c:y val="0.11448953165022201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4EF-40C0-A677-059D17026C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4EF-40C0-A677-059D17026CB9}"/>
              </c:ext>
            </c:extLst>
          </c:dPt>
          <c:dPt>
            <c:idx val="2"/>
            <c:bubble3D val="0"/>
            <c:explosion val="26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4EF-40C0-A677-059D17026CB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4EF-40C0-A677-059D17026CB9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60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EF-40C0-A677-059D17026CB9}"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EF-40C0-A677-059D17026CB9}"/>
                </c:ext>
              </c:extLst>
            </c:dLbl>
            <c:dLbl>
              <c:idx val="2"/>
              <c:layout>
                <c:manualLayout>
                  <c:x val="-2.8087875084793889E-2"/>
                  <c:y val="-0.131247637966348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EF-40C0-A677-059D17026CB9}"/>
                </c:ext>
              </c:extLst>
            </c:dLbl>
            <c:dLbl>
              <c:idx val="3"/>
              <c:layout>
                <c:manualLayout>
                  <c:x val="-6.7130610913796435E-2"/>
                  <c:y val="-0.11138737603449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F-40C0-A677-059D17026C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0.34340669176750155</c:v>
                </c:pt>
                <c:pt idx="1">
                  <c:v>0</c:v>
                </c:pt>
                <c:pt idx="2">
                  <c:v>0.65659330823249873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EF-40C0-A677-059D17026C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41628090705848"/>
          <c:y val="4.4772642747542543E-2"/>
          <c:w val="0.27639914479657224"/>
          <c:h val="0.92025462300022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3CE-4EFF-834D-5004E9D18F3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CE-4EFF-834D-5004E9D18F3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3CE-4EFF-834D-5004E9D18F3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0.29198210807825598</c:v>
                </c:pt>
                <c:pt idx="2">
                  <c:v>0.69194891817391746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CE-4EFF-834D-5004E9D18F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3313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3E94-493F-9E3A-AF87749AC41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94-493F-9E3A-AF87749AC41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E94-493F-9E3A-AF87749AC41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E94-493F-9E3A-AF87749AC41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E94-493F-9E3A-AF87749AC41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E94-493F-9E3A-AF87749AC412}"/>
              </c:ext>
            </c:extLst>
          </c:dPt>
          <c:dLbls>
            <c:dLbl>
              <c:idx val="0"/>
              <c:layout>
                <c:manualLayout>
                  <c:x val="-0.19484589738172434"/>
                  <c:y val="1.100193979832127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 на доходы физических лиц
79%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74038823244481"/>
                      <c:h val="0.315718111158075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E94-493F-9E3A-AF87749AC412}"/>
                </c:ext>
              </c:extLst>
            </c:dLbl>
            <c:dLbl>
              <c:idx val="1"/>
              <c:layout>
                <c:manualLayout>
                  <c:x val="-4.0575288958512624E-2"/>
                  <c:y val="9.98518104784347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Акцизы по подакцизным товарам
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64524706403724"/>
                      <c:h val="0.283685650356594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E94-493F-9E3A-AF87749AC412}"/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43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Налоги на совокупный доход
10%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E94-493F-9E3A-AF87749AC412}"/>
                </c:ext>
              </c:extLst>
            </c:dLbl>
            <c:dLbl>
              <c:idx val="3"/>
              <c:layout>
                <c:manualLayout>
                  <c:x val="4.5810810114449749E-2"/>
                  <c:y val="-0.1597630015967908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6825862237773"/>
                      <c:h val="0.23249506034928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94-493F-9E3A-AF87749AC412}"/>
                </c:ext>
              </c:extLst>
            </c:dLbl>
            <c:dLbl>
              <c:idx val="4"/>
              <c:layout>
                <c:manualLayout>
                  <c:x val="0.30758686791130568"/>
                  <c:y val="5.3254298921831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64825645808749"/>
                      <c:h val="0.26074646592731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E94-493F-9E3A-AF87749AC412}"/>
                </c:ext>
              </c:extLst>
            </c:dLbl>
            <c:dLbl>
              <c:idx val="5"/>
              <c:layout>
                <c:manualLayout>
                  <c:x val="0.409679530452079"/>
                  <c:y val="5.99112959496541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01174385109685"/>
                      <c:h val="0.21115329522506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342679</c:v>
                </c:pt>
                <c:pt idx="1">
                  <c:v>18822</c:v>
                </c:pt>
                <c:pt idx="2">
                  <c:v>43976</c:v>
                </c:pt>
                <c:pt idx="3">
                  <c:v>13323</c:v>
                </c:pt>
                <c:pt idx="4">
                  <c:v>7762</c:v>
                </c:pt>
                <c:pt idx="5">
                  <c:v>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4-493F-9E3A-AF87749AC412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E94-493F-9E3A-AF87749AC41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3E94-493F-9E3A-AF87749AC41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E94-493F-9E3A-AF87749AC41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3E94-493F-9E3A-AF87749AC41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E94-493F-9E3A-AF87749AC41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3E94-493F-9E3A-AF87749AC41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E94-493F-9E3A-AF87749AC41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3E94-493F-9E3A-AF87749AC412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E94-493F-9E3A-AF87749AC412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3E94-493F-9E3A-AF87749AC412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E94-493F-9E3A-AF87749AC412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0.78963207388478085</c:v>
                </c:pt>
                <c:pt idx="1">
                  <c:v>4.3371361812831716E-2</c:v>
                </c:pt>
                <c:pt idx="2">
                  <c:v>0.10133349309749681</c:v>
                </c:pt>
                <c:pt idx="3">
                  <c:v>3.0700066594004698E-2</c:v>
                </c:pt>
                <c:pt idx="4">
                  <c:v>1.7885905344341705E-2</c:v>
                </c:pt>
                <c:pt idx="5">
                  <c:v>1.7077099266544233E-2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94-493F-9E3A-AF87749AC4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63793505101811E-2"/>
          <c:y val="5.1121534000247984E-3"/>
          <c:w val="0.88231530230319499"/>
          <c:h val="0.7991164837122413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307-4043-8224-42DDC97F38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07-4043-8224-42DDC97F38F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07-4043-8224-42DDC97F38FD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07-4043-8224-42DDC97F38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307-4043-8224-42DDC97F38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307-4043-8224-42DDC97F38FD}"/>
              </c:ext>
            </c:extLst>
          </c:dPt>
          <c:dLbls>
            <c:dLbl>
              <c:idx val="0"/>
              <c:layout>
                <c:manualLayout>
                  <c:x val="-0.21816417918174441"/>
                  <c:y val="-0.131890538732411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07-4043-8224-42DDC97F38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7-4043-8224-42DDC97F38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07-4043-8224-42DDC97F38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7-4043-8224-42DDC97F38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07-4043-8224-42DDC97F38F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49567</c:v>
                </c:pt>
                <c:pt idx="1">
                  <c:v>9335</c:v>
                </c:pt>
                <c:pt idx="2">
                  <c:v>565</c:v>
                </c:pt>
                <c:pt idx="3">
                  <c:v>7069</c:v>
                </c:pt>
                <c:pt idx="4">
                  <c:v>553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07-4043-8224-42DDC97F38FD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307-4043-8224-42DDC97F3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307-4043-8224-42DDC97F3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307-4043-8224-42DDC97F38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C307-4043-8224-42DDC97F38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307-4043-8224-42DDC97F38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C307-4043-8224-42DDC97F38F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0.73882454649793561</c:v>
                </c:pt>
                <c:pt idx="1">
                  <c:v>0.13914352576428327</c:v>
                </c:pt>
                <c:pt idx="2">
                  <c:v>8.4216488545067521E-3</c:v>
                </c:pt>
                <c:pt idx="3">
                  <c:v>0.10536749690709345</c:v>
                </c:pt>
                <c:pt idx="4">
                  <c:v>8.2427819761808942E-3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07-4043-8224-42DDC97F38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0840619774599185E-3"/>
          <c:y val="0.61209141013317625"/>
          <c:w val="0.98548861865639581"/>
          <c:h val="0.3879085898668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3-45E4-AC3F-57FD166EA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норматив, в соответствии с областным законом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3-45E4-AC3F-57FD166EA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Дотация, заменяемая доп. Нормативом отчислений от 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3-45E4-AC3F-57FD166EA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535936"/>
        <c:axId val="146537472"/>
        <c:axId val="0"/>
      </c:bar3DChart>
      <c:catAx>
        <c:axId val="1465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46537472"/>
        <c:crosses val="autoZero"/>
        <c:auto val="1"/>
        <c:lblAlgn val="ctr"/>
        <c:lblOffset val="100"/>
        <c:noMultiLvlLbl val="0"/>
      </c:catAx>
      <c:valAx>
        <c:axId val="14653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53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12689026123786E-2"/>
          <c:y val="9.613620140918818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тысячах рублей 2021 год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bubble3D val="0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892-4766-9651-90E58A90558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92-4766-9651-90E58A90558B}"/>
              </c:ext>
            </c:extLst>
          </c:dPt>
          <c:dPt>
            <c:idx val="3"/>
            <c:bubble3D val="0"/>
            <c:spPr>
              <a:solidFill>
                <a:srgbClr val="99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892-4766-9651-90E58A90558B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92-4766-9651-90E58A90558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892-4766-9651-90E58A90558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92-4766-9651-90E58A90558B}"/>
              </c:ext>
            </c:extLst>
          </c:dPt>
          <c:dPt>
            <c:idx val="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892-4766-9651-90E58A90558B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92-4766-9651-90E58A90558B}"/>
              </c:ext>
            </c:extLst>
          </c:dPt>
          <c:dPt>
            <c:idx val="11"/>
            <c:bubble3D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892-4766-9651-90E58A90558B}"/>
              </c:ext>
            </c:extLst>
          </c:dPt>
          <c:dLbls>
            <c:dLbl>
              <c:idx val="0"/>
              <c:layout>
                <c:manualLayout>
                  <c:x val="-2.1130539679404651E-2"/>
                  <c:y val="0.10526393229618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92-4766-9651-90E58A9055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2-4766-9651-90E58A90558B}"/>
                </c:ext>
              </c:extLst>
            </c:dLbl>
            <c:dLbl>
              <c:idx val="2"/>
              <c:layout>
                <c:manualLayout>
                  <c:x val="-0.13515936500882619"/>
                  <c:y val="-0.12212405172557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2-4766-9651-90E58A90558B}"/>
                </c:ext>
              </c:extLst>
            </c:dLbl>
            <c:dLbl>
              <c:idx val="3"/>
              <c:layout>
                <c:manualLayout>
                  <c:x val="8.5723071236255E-2"/>
                  <c:y val="-9.37482551146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2-4766-9651-90E58A90558B}"/>
                </c:ext>
              </c:extLst>
            </c:dLbl>
            <c:dLbl>
              <c:idx val="5"/>
              <c:layout>
                <c:manualLayout>
                  <c:x val="-8.6089114241078499E-2"/>
                  <c:y val="6.631658293732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2-4766-9651-90E58A90558B}"/>
                </c:ext>
              </c:extLst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2-4766-9651-90E58A90558B}"/>
                </c:ext>
              </c:extLst>
            </c:dLbl>
            <c:dLbl>
              <c:idx val="7"/>
              <c:layout>
                <c:manualLayout>
                  <c:x val="7.3279152110670293E-2"/>
                  <c:y val="5.596667778362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92-4766-9651-90E58A90558B}"/>
                </c:ext>
              </c:extLst>
            </c:dLbl>
            <c:dLbl>
              <c:idx val="8"/>
              <c:layout>
                <c:manualLayout>
                  <c:x val="5.7974868361676771E-2"/>
                  <c:y val="0.11873520148615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92-4766-9651-90E58A90558B}"/>
                </c:ext>
              </c:extLst>
            </c:dLbl>
            <c:dLbl>
              <c:idx val="9"/>
              <c:layout>
                <c:manualLayout>
                  <c:x val="-0.23553791519735393"/>
                  <c:y val="4.139747027606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2-4766-9651-90E58A90558B}"/>
                </c:ext>
              </c:extLst>
            </c:dLbl>
            <c:dLbl>
              <c:idx val="10"/>
              <c:layout>
                <c:manualLayout>
                  <c:x val="-0.18193683212153569"/>
                  <c:y val="-4.962076568208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92-4766-9651-90E58A90558B}"/>
                </c:ext>
              </c:extLst>
            </c:dLbl>
            <c:dLbl>
              <c:idx val="11"/>
              <c:layout>
                <c:manualLayout>
                  <c:x val="-0.11588081434024435"/>
                  <c:y val="-2.526461893213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92-4766-9651-90E58A90558B}"/>
                </c:ext>
              </c:extLst>
            </c:dLbl>
            <c:dLbl>
              <c:idx val="12"/>
              <c:layout>
                <c:manualLayout>
                  <c:x val="-6.9682243811044514E-2"/>
                  <c:y val="-3.523196976990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92-4766-9651-90E58A90558B}"/>
                </c:ext>
              </c:extLst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92-4766-9651-90E58A90558B}"/>
                </c:ext>
              </c:extLst>
            </c:dLbl>
            <c:dLbl>
              <c:idx val="14"/>
              <c:layout>
                <c:manualLayout>
                  <c:x val="3.2573541211470616E-2"/>
                  <c:y val="-3.587088075019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92-4766-9651-90E58A90558B}"/>
                </c:ext>
              </c:extLst>
            </c:dLbl>
            <c:dLbl>
              <c:idx val="15"/>
              <c:layout>
                <c:manualLayout>
                  <c:x val="0.10240927448390579"/>
                  <c:y val="-3.371778658750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92-4766-9651-90E58A905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"Совершенствование социально-экономической политики в Североуральском городском округе"  на 2020-2025 годы</c:v>
                </c:pt>
                <c:pt idx="1">
                  <c:v>"Управление муниципальной собственностью  Североуральского городского округа" на 2020 -2025 годы</c:v>
                </c:pt>
                <c:pt idx="2">
                  <c:v>"Развитие системы образования в Североуральском городском округе до 2024 года"</c:v>
                </c:pt>
                <c:pt idx="3">
                  <c:v>"Развитие сферы культуры и туризма в Североуральском городском округе" на 2020-2025 годы</c:v>
                </c:pt>
                <c:pt idx="4">
                  <c:v>"Развитие физической культуры и спорта в Североуральском городском округе до 2024 года" </c:v>
                </c:pt>
                <c:pt idx="5">
                  <c:v>"Развитие земельных отношений и градостроительная деятельность в Североуральском городском округе» на 2020-2025 годы.</c:v>
                </c:pt>
                <c:pt idx="6">
                  <c:v>"Развитие транспортного обслуживания населения и дорожного хозяйства, обеспечение безопасности дорожного движения в СГО" на 2020-2025 годы</c:v>
                </c:pt>
                <c:pt idx="7">
                  <c:v>"Развитие ЖКХ, повышение энергетической эффективности и охрана окружающей среды в СГО" на 2020-2025 годы</c:v>
                </c:pt>
                <c:pt idx="8">
                  <c:v>"Дополнительные меры социальной поддержки отдельных категорий граждан Североуральского городского округа" на 2020-2025 годы</c:v>
                </c:pt>
                <c:pt idx="9">
                  <c:v>"Профилактика правонарушений на территории  Североуральского городского округа" на 2020-2025 годы</c:v>
                </c:pt>
                <c:pt idx="10">
                  <c:v>"Развитие системы ГО, защита населения и территории ГО от ЧС природного и техногенного характера, обеспечение пожарной безопасности и безопасности людей на водных объектах" на 2020-2025 годы</c:v>
                </c:pt>
                <c:pt idx="11">
                  <c:v>"Управление  муниципальными финансами в  Североуральском городском округе" на 2020-2025 годы</c:v>
                </c:pt>
                <c:pt idx="12">
                  <c:v>"Формирование законопослушного поведения участников дорожного движения в СГО на 2019-2024 годы"</c:v>
                </c:pt>
                <c:pt idx="13">
                  <c:v>"Формирование современной городской среды на территории СГО" на 2018-2024 годы</c:v>
                </c:pt>
                <c:pt idx="14">
                  <c:v>"Реализация молодежной политики и патриотического воспитания граждан Североуральского городского округа до 2024 года"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94.47</c:v>
                </c:pt>
                <c:pt idx="1">
                  <c:v>1.92</c:v>
                </c:pt>
                <c:pt idx="2">
                  <c:v>863.66</c:v>
                </c:pt>
                <c:pt idx="3">
                  <c:v>139.32</c:v>
                </c:pt>
                <c:pt idx="4">
                  <c:v>50.68</c:v>
                </c:pt>
                <c:pt idx="5">
                  <c:v>8.75</c:v>
                </c:pt>
                <c:pt idx="6">
                  <c:v>34.799999999999997</c:v>
                </c:pt>
                <c:pt idx="7">
                  <c:v>70.91</c:v>
                </c:pt>
                <c:pt idx="8">
                  <c:v>149.88</c:v>
                </c:pt>
                <c:pt idx="9">
                  <c:v>0.7</c:v>
                </c:pt>
                <c:pt idx="10">
                  <c:v>9.17</c:v>
                </c:pt>
                <c:pt idx="11">
                  <c:v>12.55</c:v>
                </c:pt>
                <c:pt idx="12">
                  <c:v>0.02</c:v>
                </c:pt>
                <c:pt idx="13" formatCode="General">
                  <c:v>8.5</c:v>
                </c:pt>
                <c:pt idx="14" formatCode="General">
                  <c:v>14.84</c:v>
                </c:pt>
                <c:pt idx="15" formatCode="General">
                  <c:v>16.84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892-4766-9651-90E58A905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3238737938751848"/>
          <c:y val="0"/>
          <c:w val="0.55702846612516443"/>
          <c:h val="0.97913305797471062"/>
        </c:manualLayout>
      </c:layout>
      <c:overlay val="0"/>
      <c:spPr>
        <a:solidFill>
          <a:schemeClr val="tx2">
            <a:lumMod val="40000"/>
            <a:lumOff val="60000"/>
            <a:alpha val="80000"/>
          </a:schemeClr>
        </a:solidFill>
      </c:spPr>
      <c:txPr>
        <a:bodyPr/>
        <a:lstStyle/>
        <a:p>
          <a:pPr>
            <a:lnSpc>
              <a:spcPct val="100000"/>
            </a:lnSpc>
            <a:defRPr sz="1050" kern="40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defRPr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Всего расходов 1 477,0 </a:t>
            </a:r>
            <a:r>
              <a:rPr lang="ru-RU" sz="24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млн.руб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.</a:t>
            </a:r>
          </a:p>
        </c:rich>
      </c:tx>
      <c:layout>
        <c:manualLayout>
          <c:xMode val="edge"/>
          <c:yMode val="edge"/>
          <c:x val="0.10091225331359339"/>
          <c:y val="2.171198487888474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1477,0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1213.8699999999999</c:v>
                </c:pt>
                <c:pt idx="1">
                  <c:v>294.02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3-482A-97BF-A13120F88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60293915376714E-2"/>
          <c:y val="1.0976555280583965E-2"/>
          <c:w val="0.63192160562562238"/>
          <c:h val="0.87500011269333433"/>
        </c:manualLayout>
      </c:layout>
      <c:pie3DChart>
        <c:varyColors val="1"/>
        <c:ser>
          <c:idx val="0"/>
          <c:order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113.51</c:v>
                </c:pt>
                <c:pt idx="1">
                  <c:v>9.49</c:v>
                </c:pt>
                <c:pt idx="2">
                  <c:v>46.25</c:v>
                </c:pt>
                <c:pt idx="3">
                  <c:v>75.790000000000006</c:v>
                </c:pt>
                <c:pt idx="4">
                  <c:v>1.9</c:v>
                </c:pt>
                <c:pt idx="5">
                  <c:v>897.52</c:v>
                </c:pt>
                <c:pt idx="6">
                  <c:v>98.77</c:v>
                </c:pt>
                <c:pt idx="7">
                  <c:v>165.58</c:v>
                </c:pt>
                <c:pt idx="8">
                  <c:v>66.69</c:v>
                </c:pt>
                <c:pt idx="9">
                  <c:v>1.45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2-41D4-B4F9-D87BFAD54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14180489133156"/>
          <c:y val="1.4295870921551598E-2"/>
          <c:w val="0.33060057904331297"/>
          <c:h val="0.92578308303327561"/>
        </c:manualLayout>
      </c:layout>
      <c:overlay val="0"/>
      <c:spPr>
        <a:solidFill>
          <a:schemeClr val="accent1">
            <a:alpha val="58000"/>
          </a:schemeClr>
        </a:solidFill>
      </c:spPr>
      <c:txPr>
        <a:bodyPr/>
        <a:lstStyle/>
        <a:p>
          <a:pPr rtl="0">
            <a:defRPr sz="10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МБТ!$B$3:$E$3</c:f>
              <c:strCache>
                <c:ptCount val="4"/>
                <c:pt idx="0">
                  <c:v>2020 год ожидаемое исполнение</c:v>
                </c:pt>
                <c:pt idx="1">
                  <c:v>2021 год план</c:v>
                </c:pt>
                <c:pt idx="2">
                  <c:v>2022 год план</c:v>
                </c:pt>
                <c:pt idx="3">
                  <c:v>2023 год план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4"/>
                <c:pt idx="0">
                  <c:v>321.3</c:v>
                </c:pt>
                <c:pt idx="1">
                  <c:v>264.3</c:v>
                </c:pt>
                <c:pt idx="2">
                  <c:v>200.2</c:v>
                </c:pt>
                <c:pt idx="3">
                  <c:v>197.5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3-43E7-810D-BC07DE7840E8}"/>
            </c:ext>
          </c:extLst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МБТ!$B$3:$E$3</c:f>
              <c:strCache>
                <c:ptCount val="4"/>
                <c:pt idx="0">
                  <c:v>2020 год ожидаемое исполнение</c:v>
                </c:pt>
                <c:pt idx="1">
                  <c:v>2021 год план</c:v>
                </c:pt>
                <c:pt idx="2">
                  <c:v>2022 год план</c:v>
                </c:pt>
                <c:pt idx="3">
                  <c:v>2023 год план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4"/>
                <c:pt idx="0">
                  <c:v>128.9</c:v>
                </c:pt>
                <c:pt idx="1">
                  <c:v>34.6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3-43E7-810D-BC07DE7840E8}"/>
            </c:ext>
          </c:extLst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cat>
            <c:strRef>
              <c:f>МБТ!$B$3:$E$3</c:f>
              <c:strCache>
                <c:ptCount val="4"/>
                <c:pt idx="0">
                  <c:v>2020 год ожидаемое исполнение</c:v>
                </c:pt>
                <c:pt idx="1">
                  <c:v>2021 год план</c:v>
                </c:pt>
                <c:pt idx="2">
                  <c:v>2022 год план</c:v>
                </c:pt>
                <c:pt idx="3">
                  <c:v>2023 год план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4"/>
                <c:pt idx="0">
                  <c:v>608.9</c:v>
                </c:pt>
                <c:pt idx="1">
                  <c:v>628.6</c:v>
                </c:pt>
                <c:pt idx="2">
                  <c:v>641.4</c:v>
                </c:pt>
                <c:pt idx="3">
                  <c:v>654.6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3-43E7-810D-BC07DE7840E8}"/>
            </c:ext>
          </c:extLst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МБТ!$B$3:$E$3</c:f>
              <c:strCache>
                <c:ptCount val="4"/>
                <c:pt idx="0">
                  <c:v>2020 год ожидаемое исполнение</c:v>
                </c:pt>
                <c:pt idx="1">
                  <c:v>2021 год план</c:v>
                </c:pt>
                <c:pt idx="2">
                  <c:v>2022 год план</c:v>
                </c:pt>
                <c:pt idx="3">
                  <c:v>2023 год план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4"/>
                <c:pt idx="0">
                  <c:v>47.2</c:v>
                </c:pt>
                <c:pt idx="1">
                  <c:v>22.1</c:v>
                </c:pt>
                <c:pt idx="2">
                  <c:v>23.3</c:v>
                </c:pt>
                <c:pt idx="3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3-43E7-810D-BC07DE78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292800"/>
        <c:axId val="157327744"/>
        <c:axId val="0"/>
      </c:bar3DChart>
      <c:catAx>
        <c:axId val="1572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57327744"/>
        <c:crosses val="autoZero"/>
        <c:auto val="1"/>
        <c:lblAlgn val="ctr"/>
        <c:lblOffset val="100"/>
        <c:noMultiLvlLbl val="0"/>
      </c:catAx>
      <c:valAx>
        <c:axId val="1573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57292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68813203027481"/>
          <c:y val="6.4366779034666394E-2"/>
          <c:w val="0.27029924265593408"/>
          <c:h val="0.8751905672678509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745527036902532E-2"/>
          <c:y val="2.9527579996186527E-2"/>
          <c:w val="0.52579995579776151"/>
          <c:h val="0.876572080649609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Лист3!$A$7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Лист3!$B$7:$K$7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F-43DC-B269-D0C1373FEF6E}"/>
            </c:ext>
          </c:extLst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Лист3!$B$8:$K$8</c:f>
              <c:numCache>
                <c:formatCode>#,##0</c:formatCode>
                <c:ptCount val="10"/>
                <c:pt idx="0">
                  <c:v>19650.309999999998</c:v>
                </c:pt>
                <c:pt idx="1">
                  <c:v>12816.53</c:v>
                </c:pt>
                <c:pt idx="2">
                  <c:v>6308.18</c:v>
                </c:pt>
                <c:pt idx="3">
                  <c:v>0</c:v>
                </c:pt>
                <c:pt idx="4">
                  <c:v>6833.78</c:v>
                </c:pt>
                <c:pt idx="5">
                  <c:v>6508.34</c:v>
                </c:pt>
                <c:pt idx="6">
                  <c:v>6308.18</c:v>
                </c:pt>
                <c:pt idx="7">
                  <c:v>19.649999999999999</c:v>
                </c:pt>
                <c:pt idx="8">
                  <c:v>12.81</c:v>
                </c:pt>
                <c:pt idx="9">
                  <c:v>6.3079999999999989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F-43DC-B269-D0C1373FEF6E}"/>
            </c:ext>
          </c:extLst>
        </c:ser>
        <c:ser>
          <c:idx val="5"/>
          <c:order val="5"/>
          <c:tx>
            <c:strRef>
              <c:f>Лист3!$A$12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Лист3!$B$12:$K$12</c:f>
            </c:numRef>
          </c:val>
          <c:extLst>
            <c:ext xmlns:c16="http://schemas.microsoft.com/office/drawing/2014/chart" uri="{C3380CC4-5D6E-409C-BE32-E72D297353CC}">
              <c16:uniqueId val="{00000002-436F-43DC-B269-D0C1373FEF6E}"/>
            </c:ext>
          </c:extLst>
        </c:ser>
        <c:ser>
          <c:idx val="6"/>
          <c:order val="6"/>
          <c:tx>
            <c:strRef>
              <c:f>Лист3!$A$13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Лист3!$B$13:$K$13</c:f>
            </c:numRef>
          </c:val>
          <c:extLst>
            <c:ext xmlns:c16="http://schemas.microsoft.com/office/drawing/2014/chart" uri="{C3380CC4-5D6E-409C-BE32-E72D297353CC}">
              <c16:uniqueId val="{00000003-436F-43DC-B269-D0C1373FEF6E}"/>
            </c:ext>
          </c:extLst>
        </c:ser>
        <c:ser>
          <c:idx val="2"/>
          <c:order val="2"/>
          <c:tx>
            <c:strRef>
              <c:f>Лист3!$A$9</c:f>
              <c:strCache>
                <c:ptCount val="1"/>
                <c:pt idx="0">
                  <c:v>Реструктурированный бюджетный кредит, в соответствии с соглашением №9 от 29.02.2012  года "О реструктуризации муниципального долга"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Лист3!$B$9:$K$9</c:f>
            </c:numRef>
          </c:val>
          <c:shape val="box"/>
          <c:extLst>
            <c:ext xmlns:c16="http://schemas.microsoft.com/office/drawing/2014/chart" uri="{C3380CC4-5D6E-409C-BE32-E72D297353CC}">
              <c16:uniqueId val="{00000004-436F-43DC-B269-D0C1373FEF6E}"/>
            </c:ext>
          </c:extLst>
        </c:ser>
        <c:ser>
          <c:idx val="3"/>
          <c:order val="3"/>
          <c:tx>
            <c:strRef>
              <c:f>Лист3!$A$10</c:f>
              <c:strCache>
                <c:ptCount val="1"/>
                <c:pt idx="0">
                  <c:v>Реструктурированный бюджетный кредит, в соответствии с соглашением №12 от 28.02.2013 года «О реструктуризации муниципального долга»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Лист3!$B$10:$K$10</c:f>
            </c:numRef>
          </c:val>
          <c:shape val="box"/>
          <c:extLst>
            <c:ext xmlns:c16="http://schemas.microsoft.com/office/drawing/2014/chart" uri="{C3380CC4-5D6E-409C-BE32-E72D297353CC}">
              <c16:uniqueId val="{00000005-436F-43DC-B269-D0C1373FEF6E}"/>
            </c:ext>
          </c:extLst>
        </c:ser>
        <c:ser>
          <c:idx val="4"/>
          <c:order val="4"/>
          <c:tx>
            <c:strRef>
              <c:f>Лист3!$A$11</c:f>
              <c:strCache>
                <c:ptCount val="1"/>
                <c:pt idx="0">
                  <c:v>Реструктурированный бюджетный кредит, в соответствии с соглашением №15 от 28.02.2014 года «О реструктуризации муниципального долга»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01.01.2021г.</c:v>
                  </c:pt>
                  <c:pt idx="1">
                    <c:v>01.01.2022г.</c:v>
                  </c:pt>
                  <c:pt idx="2">
                    <c:v>01.01.2023г.</c:v>
                  </c:pt>
                  <c:pt idx="3">
                    <c:v>01.01.2024г.</c:v>
                  </c:pt>
                  <c:pt idx="4">
                    <c:v>2021 год</c:v>
                  </c:pt>
                  <c:pt idx="5">
                    <c:v>2022 год</c:v>
                  </c:pt>
                  <c:pt idx="6">
                    <c:v>2023 год</c:v>
                  </c:pt>
                  <c:pt idx="7">
                    <c:v>2021 год</c:v>
                  </c:pt>
                  <c:pt idx="8">
                    <c:v>2022 год</c:v>
                  </c:pt>
                  <c:pt idx="9">
                    <c:v>2023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Лист3!$B$11:$K$11</c:f>
            </c:numRef>
          </c:val>
          <c:shape val="box"/>
          <c:extLst>
            <c:ext xmlns:c16="http://schemas.microsoft.com/office/drawing/2014/chart" uri="{C3380CC4-5D6E-409C-BE32-E72D297353CC}">
              <c16:uniqueId val="{00000006-436F-43DC-B269-D0C1373FE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71285888"/>
        <c:axId val="171304064"/>
        <c:axId val="0"/>
      </c:bar3DChart>
      <c:catAx>
        <c:axId val="171285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71304064"/>
        <c:crosses val="autoZero"/>
        <c:auto val="1"/>
        <c:lblAlgn val="ctr"/>
        <c:lblOffset val="100"/>
        <c:noMultiLvlLbl val="0"/>
      </c:catAx>
      <c:valAx>
        <c:axId val="1713040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тысячи рублей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128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1281731064752"/>
          <c:y val="0.10516828845859548"/>
          <c:w val="0.24222338477316518"/>
          <c:h val="0.7958019749154478"/>
        </c:manualLayout>
      </c:layout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1197041324910271"/>
          <c:y val="0"/>
        </c:manualLayout>
      </c:layout>
      <c:overlay val="0"/>
      <c:spPr>
        <a:solidFill>
          <a:schemeClr val="bg1">
            <a:alpha val="80000"/>
          </a:schemeClr>
        </a:solidFill>
        <a:ln w="25400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100271094369637"/>
          <c:w val="1"/>
          <c:h val="0.71434967925838166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C-4531-AC22-787F5DF65138}"/>
                </c:ext>
              </c:extLst>
            </c:dLbl>
            <c:dLbl>
              <c:idx val="1"/>
              <c:layout>
                <c:manualLayout>
                  <c:x val="-5.9037022706289383E-2"/>
                  <c:y val="1.0488527598965824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C-4531-AC22-787F5DF65138}"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C-4531-AC22-787F5DF65138}"/>
                </c:ext>
              </c:extLst>
            </c:dLbl>
            <c:dLbl>
              <c:idx val="3"/>
              <c:layout>
                <c:manualLayout>
                  <c:x val="-3.7644284734647242E-3"/>
                  <c:y val="-4.8504904359886525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C-4531-AC22-787F5DF65138}"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29846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C-4531-AC22-787F5DF65138}"/>
                </c:ext>
              </c:extLst>
            </c:dLbl>
            <c:dLbl>
              <c:idx val="5"/>
              <c:layout>
                <c:manualLayout>
                  <c:x val="0.14806301157174823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C-4531-AC22-787F5DF65138}"/>
                </c:ext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85.2</c:v>
                </c:pt>
                <c:pt idx="1">
                  <c:v>2.8</c:v>
                </c:pt>
                <c:pt idx="2">
                  <c:v>10.4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CC-4531-AC22-787F5DF651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72491179141078"/>
          <c:y val="0.21838764814938841"/>
          <c:w val="0.20295637649456574"/>
          <c:h val="0.7394163329037966"/>
        </c:manualLayout>
      </c:layout>
      <c:overlay val="0"/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среднесписочной численности работников по отраслям экономики Североуральского городского округа, %</a:t>
            </a:r>
          </a:p>
        </c:rich>
      </c:tx>
      <c:layout>
        <c:manualLayout>
          <c:xMode val="edge"/>
          <c:yMode val="edge"/>
          <c:x val="0.12199171043449794"/>
          <c:y val="3.2497649328684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47985517949002E-2"/>
          <c:y val="0.17844819822570143"/>
          <c:w val="0.86858758612877462"/>
          <c:h val="0.61294422345420574"/>
        </c:manualLayout>
      </c:layout>
      <c:pie3DChart>
        <c:varyColors val="1"/>
        <c:ser>
          <c:idx val="0"/>
          <c:order val="0"/>
          <c:tx>
            <c:v>Удельный вес отраслей экономики</c:v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704-469C-8B25-32597622BE7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704-469C-8B25-32597622BE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704-469C-8B25-32597622BE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704-469C-8B25-32597622BE7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704-469C-8B25-32597622BE7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704-469C-8B25-32597622BE7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'Удельный вес среднеспис числ'!$A$7:$A$12</c:f>
              <c:strCache>
                <c:ptCount val="6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Образование</c:v>
                </c:pt>
                <c:pt idx="4">
                  <c:v>Здравоохранение и предоставление социальных услуг</c:v>
                </c:pt>
                <c:pt idx="5">
                  <c:v>Другие отрасли экономики</c:v>
                </c:pt>
              </c:strCache>
            </c:strRef>
          </c:cat>
          <c:val>
            <c:numRef>
              <c:f>'Удельный вес среднеспис числ'!$B$7:$B$12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4.2</c:v>
                </c:pt>
                <c:pt idx="2">
                  <c:v>3.4</c:v>
                </c:pt>
                <c:pt idx="3">
                  <c:v>13.8</c:v>
                </c:pt>
                <c:pt idx="4">
                  <c:v>12.1</c:v>
                </c:pt>
                <c:pt idx="5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04-469C-8B25-32597622BE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519578434640181E-2"/>
          <c:y val="0.77364051855338734"/>
          <c:w val="0.98648824785626421"/>
          <c:h val="0.2103259127929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22D-4434-8F7E-4C873614297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22D-4434-8F7E-4C873614297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22D-4434-8F7E-4C873614297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2D-4434-8F7E-4C873614297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22D-4434-8F7E-4C873614297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22D-4434-8F7E-4C873614297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22D-4434-8F7E-4C873614297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0.87108972233972426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2D-4434-8F7E-4C87361429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-5" custLinFactNeighborY="27184"/>
      <dgm:spPr>
        <a:solidFill>
          <a:srgbClr val="FF0000"/>
        </a:solidFill>
      </dgm:spPr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ScaleX="157995" custLinFactNeighborX="-1734" custLinFactNeighborY="-64730">
        <dgm:presLayoutVars>
          <dgm:bulletEnabled val="1"/>
        </dgm:presLayoutVars>
      </dgm:prSet>
      <dgm:spPr/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Y="64082">
        <dgm:presLayoutVars>
          <dgm:bulletEnabled val="1"/>
        </dgm:presLayoutVars>
      </dgm:prSet>
      <dgm:spPr/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335" custLinFactNeighborX="189" custLinFactNeighborY="100000">
        <dgm:presLayoutVars>
          <dgm:bulletEnabled val="1"/>
        </dgm:presLayoutVars>
      </dgm:prSet>
      <dgm:spPr/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LinFactY="3603" custLinFactNeighborX="102" custLinFactNeighborY="100000">
        <dgm:presLayoutVars>
          <dgm:bulletEnabled val="1"/>
        </dgm:presLayoutVars>
      </dgm:prSet>
      <dgm:spPr/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</dgm:pt>
    <dgm:pt modelId="{A64ECDAE-9762-40F3-8050-A7D2A339FB54}" type="pres">
      <dgm:prSet presAssocID="{B687C888-2D2C-4A40-9D0D-9F35CEC76C38}" presName="Name1" presStyleCnt="0"/>
      <dgm:spPr/>
    </dgm:pt>
    <dgm:pt modelId="{8BD0E639-3C8F-4A61-A7C2-A0D19F809682}" type="pres">
      <dgm:prSet presAssocID="{B687C888-2D2C-4A40-9D0D-9F35CEC76C38}" presName="cycle" presStyleCnt="0"/>
      <dgm:spPr/>
    </dgm:pt>
    <dgm:pt modelId="{0EAD4ADA-2A59-4EF1-8653-CB7F7981888C}" type="pres">
      <dgm:prSet presAssocID="{B687C888-2D2C-4A40-9D0D-9F35CEC76C38}" presName="srcNode" presStyleLbl="node1" presStyleIdx="0" presStyleCnt="4"/>
      <dgm:spPr/>
    </dgm:pt>
    <dgm:pt modelId="{4C9518E1-12EB-4B3C-8B5F-D974E14EFB87}" type="pres">
      <dgm:prSet presAssocID="{B687C888-2D2C-4A40-9D0D-9F35CEC76C38}" presName="conn" presStyleLbl="parChTrans1D2" presStyleIdx="0" presStyleCnt="1"/>
      <dgm:spPr/>
    </dgm:pt>
    <dgm:pt modelId="{F75459F7-9FDB-482E-96CE-B9EB44E43125}" type="pres">
      <dgm:prSet presAssocID="{B687C888-2D2C-4A40-9D0D-9F35CEC76C38}" presName="extraNode" presStyleLbl="node1" presStyleIdx="0" presStyleCnt="4"/>
      <dgm:spPr/>
    </dgm:pt>
    <dgm:pt modelId="{2F5125A3-AB0A-4860-ADFD-47CFD27FD192}" type="pres">
      <dgm:prSet presAssocID="{B687C888-2D2C-4A40-9D0D-9F35CEC76C38}" presName="dstNode" presStyleLbl="node1" presStyleIdx="0" presStyleCnt="4"/>
      <dgm:spPr/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</dgm:pt>
    <dgm:pt modelId="{A0651564-DC84-4048-967D-B6F7E9FBBF78}" type="pres">
      <dgm:prSet presAssocID="{FD190CAB-DE1F-440A-9ECC-79FA429BE595}" presName="accent_1" presStyleCnt="0"/>
      <dgm:spPr/>
    </dgm:pt>
    <dgm:pt modelId="{89611791-A850-4B89-89EB-5C21F0941E7C}" type="pres">
      <dgm:prSet presAssocID="{FD190CAB-DE1F-440A-9ECC-79FA429BE595}" presName="accentRepeatNode" presStyleLbl="solidFgAcc1" presStyleIdx="0" presStyleCnt="4"/>
      <dgm:spPr/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</dgm:pt>
    <dgm:pt modelId="{1C2F0470-829F-42C3-9EF1-4EEC01DD9A73}" type="pres">
      <dgm:prSet presAssocID="{732F433C-2B2D-4196-A514-30CB863CA28B}" presName="accent_2" presStyleCnt="0"/>
      <dgm:spPr/>
    </dgm:pt>
    <dgm:pt modelId="{4D556A40-5431-4055-AE3D-37731D8F9AED}" type="pres">
      <dgm:prSet presAssocID="{732F433C-2B2D-4196-A514-30CB863CA28B}" presName="accentRepeatNode" presStyleLbl="solidFgAcc1" presStyleIdx="1" presStyleCnt="4"/>
      <dgm:spPr/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</dgm:pt>
    <dgm:pt modelId="{35BB9F46-5F7F-41FF-86F9-66EA3101C120}" type="pres">
      <dgm:prSet presAssocID="{76F60F58-8547-4806-867A-D733FC610825}" presName="accent_3" presStyleCnt="0"/>
      <dgm:spPr/>
    </dgm:pt>
    <dgm:pt modelId="{0AFC0337-A094-4E6F-ADC3-86192D44916D}" type="pres">
      <dgm:prSet presAssocID="{76F60F58-8547-4806-867A-D733FC610825}" presName="accentRepeatNode" presStyleLbl="solidFgAcc1" presStyleIdx="2" presStyleCnt="4"/>
      <dgm:spPr/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</dgm:pt>
    <dgm:pt modelId="{EAA1D313-E4C2-4C27-84AA-11DBA9C31CC0}" type="pres">
      <dgm:prSet presAssocID="{0EBDFF96-3F39-46F7-B0BF-D4AB114F203C}" presName="accent_4" presStyleCnt="0"/>
      <dgm:spPr/>
    </dgm:pt>
    <dgm:pt modelId="{C860734A-428E-4FAA-A848-A86E63673D4E}" type="pres">
      <dgm:prSet presAssocID="{0EBDFF96-3F39-46F7-B0BF-D4AB114F203C}" presName="accentRepeatNode" presStyleLbl="solidFgAcc1" presStyleIdx="3" presStyleCnt="4"/>
      <dgm:spPr/>
    </dgm:pt>
  </dgm:ptLst>
  <dgm:cxnLst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</dgm:pt>
  </dgm:ptLst>
  <dgm:cxnLst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</dgm:pt>
    <dgm:pt modelId="{6DCA735D-DB15-4196-94BA-95A674C43713}" type="pres">
      <dgm:prSet presAssocID="{ADCA3F00-7599-48AA-B593-68008BC917FA}" presName="parentText" presStyleLbl="node1" presStyleIdx="0" presStyleCnt="2" custLinFactNeighborX="-16426" custLinFactNeighborY="-58127">
        <dgm:presLayoutVars>
          <dgm:chMax val="0"/>
          <dgm:bulletEnabled val="1"/>
        </dgm:presLayoutVars>
      </dgm:prSet>
      <dgm:spPr/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/>
            <a:t>Сентябрь</a:t>
          </a:r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МФ СО</a:t>
          </a:r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Балансировка бюджета</a:t>
          </a:r>
        </a:p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/>
            <a:t>С января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>
        <dgm:presLayoutVars>
          <dgm:bulletEnabled val="1"/>
        </dgm:presLayoutVars>
      </dgm:prSet>
      <dgm:spPr/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</dgm:pt>
  </dgm:ptLst>
  <dgm:cxnLst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</dgm:pt>
  </dgm:ptLst>
  <dgm:cxnLst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 b="1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 b="1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Совершенствование организации питания в образовательных учреждениях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 b="1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 b="1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Организация оздоровительной кампании детей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 b="1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 b="1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 b="1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 b="1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Проведение мероприятий с различными категориями молодежи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 b="1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 b="1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70000"/>
            </a:lnSpc>
          </a:pPr>
          <a:r>
            <a:rPr lang="ru-RU" sz="1200" b="1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 b="1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 b="1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/>
            <a:t>Обеспечение муниципальных образовательных учреждений  профессиональными педагогическими кадрами</a:t>
          </a:r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 b="1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 b="1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</dgm:pt>
    <dgm:pt modelId="{19BCE1EE-8C5D-45CB-B467-A14B79BBE73C}" type="pres">
      <dgm:prSet presAssocID="{D4224DA3-58B8-45C9-B0B4-51F26C3A924A}" presName="parentText" presStyleLbl="node1" presStyleIdx="0" presStyleCnt="7" custScaleX="129349" custScaleY="136165">
        <dgm:presLayoutVars>
          <dgm:chMax val="0"/>
          <dgm:bulletEnabled val="1"/>
        </dgm:presLayoutVars>
      </dgm:prSet>
      <dgm:spPr/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</dgm:pt>
    <dgm:pt modelId="{8D525A9F-AFC5-4875-ADF8-E6FD86EC3C17}" type="pres">
      <dgm:prSet presAssocID="{1D32DEC5-E74F-4FC6-98A1-547B8703D0CB}" presName="parentText" presStyleLbl="node1" presStyleIdx="2" presStyleCnt="7" custScaleX="129349">
        <dgm:presLayoutVars>
          <dgm:chMax val="0"/>
          <dgm:bulletEnabled val="1"/>
        </dgm:presLayoutVars>
      </dgm:prSet>
      <dgm:spPr/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</dgm:pt>
    <dgm:pt modelId="{D7D57042-8C75-4D0E-9D4B-8AB08F93381B}" type="pres">
      <dgm:prSet presAssocID="{5D12FD65-A162-4B16-945E-83EAF1A72CBA}" presName="parentText" presStyleLbl="node1" presStyleIdx="3" presStyleCnt="7" custScaleX="129349">
        <dgm:presLayoutVars>
          <dgm:chMax val="0"/>
          <dgm:bulletEnabled val="1"/>
        </dgm:presLayoutVars>
      </dgm:prSet>
      <dgm:spPr/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</dgm:pt>
    <dgm:pt modelId="{D7E7D0D8-BB97-4A68-A669-A69DD267684F}" type="pres">
      <dgm:prSet presAssocID="{CA903EB4-51BE-4CCE-8911-F2C859B43078}" presName="parentText" presStyleLbl="node1" presStyleIdx="5" presStyleCnt="7" custScaleX="129349" custLinFactNeighborX="7636" custLinFactNeighborY="8954">
        <dgm:presLayoutVars>
          <dgm:chMax val="0"/>
          <dgm:bulletEnabled val="1"/>
        </dgm:presLayoutVars>
      </dgm:prSet>
      <dgm:spPr/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</dgm:pt>
    <dgm:pt modelId="{65EF2F98-09BA-4DF1-86A6-8C3B6FD82AD0}" type="pres">
      <dgm:prSet presAssocID="{6EE1B2A7-0AC0-4A13-970C-BA09A0C2C7E6}" presName="parentText" presStyleLbl="node1" presStyleIdx="6" presStyleCnt="7" custScaleX="129349">
        <dgm:presLayoutVars>
          <dgm:chMax val="0"/>
          <dgm:bulletEnabled val="1"/>
        </dgm:presLayoutVars>
      </dgm:prSet>
      <dgm:spPr/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6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6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6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выставок. Участие творческих коллективов в региональных, всероссийских и международных конкурсах</a:t>
          </a: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endParaRPr lang="ru-RU" sz="1600" dirty="0"/>
        </a:p>
        <a:p>
          <a:pPr rtl="0"/>
          <a:r>
            <a:rPr lang="ru-RU" sz="11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rtl="0"/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600" dirty="0"/>
            <a:t>Комплектование книжных фондов библиотек</a:t>
          </a:r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600" dirty="0"/>
            <a:t>Сохранение памятников истории и культуры</a:t>
          </a:r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5"/>
      <dgm:spPr/>
    </dgm:pt>
    <dgm:pt modelId="{D4ED238C-7769-4CC4-83E2-A7FCE82FCDA9}" type="pres">
      <dgm:prSet presAssocID="{4676167B-5DA9-4862-A3BF-BBF5789FC73E}" presName="parentText" presStyleLbl="node1" presStyleIdx="0" presStyleCnt="5" custScaleX="122153">
        <dgm:presLayoutVars>
          <dgm:chMax val="0"/>
          <dgm:bulletEnabled val="1"/>
        </dgm:presLayoutVars>
      </dgm:prSet>
      <dgm:spPr/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5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5"/>
      <dgm:spPr/>
    </dgm:pt>
    <dgm:pt modelId="{C98D148E-1CDF-4772-9934-FF3FE5B50A19}" type="pres">
      <dgm:prSet presAssocID="{BD0607F5-B2CC-4CC8-9593-B73688D57B1D}" presName="parentText" presStyleLbl="node1" presStyleIdx="1" presStyleCnt="5" custScaleX="122153" custLinFactNeighborX="-4596" custLinFactNeighborY="-920">
        <dgm:presLayoutVars>
          <dgm:chMax val="0"/>
          <dgm:bulletEnabled val="1"/>
        </dgm:presLayoutVars>
      </dgm:prSet>
      <dgm:spPr/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5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5"/>
      <dgm:spPr/>
    </dgm:pt>
    <dgm:pt modelId="{65FFE83D-DA2B-47F6-B1E6-DC0A8CF1C83D}" type="pres">
      <dgm:prSet presAssocID="{D3B56A06-BB42-4439-8391-CF5C087E1239}" presName="parentText" presStyleLbl="node1" presStyleIdx="2" presStyleCnt="5" custScaleX="122153" custLinFactNeighborX="-4596" custLinFactNeighborY="-5510">
        <dgm:presLayoutVars>
          <dgm:chMax val="0"/>
          <dgm:bulletEnabled val="1"/>
        </dgm:presLayoutVars>
      </dgm:prSet>
      <dgm:spPr/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5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2" presStyleCnt="5"/>
      <dgm:spPr/>
    </dgm:pt>
    <dgm:pt modelId="{D67951EB-A710-48C5-B625-7FB576EF73E7}" type="pres">
      <dgm:prSet presAssocID="{55192AFC-344B-4605-8E65-14622AE92EC1}" presName="parentText" presStyleLbl="node1" presStyleIdx="3" presStyleCnt="5" custScaleX="122153">
        <dgm:presLayoutVars>
          <dgm:chMax val="0"/>
          <dgm:bulletEnabled val="1"/>
        </dgm:presLayoutVars>
      </dgm:prSet>
      <dgm:spPr/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3" presStyleCnt="5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3" presStyleCnt="5"/>
      <dgm:spPr/>
    </dgm:pt>
    <dgm:pt modelId="{788EFD52-7DD0-4A29-8B82-E75238531EB5}" type="pres">
      <dgm:prSet presAssocID="{46B1F967-848A-44EE-B8B4-B85ED22BE5EB}" presName="parentText" presStyleLbl="node1" presStyleIdx="4" presStyleCnt="5" custScaleX="122153">
        <dgm:presLayoutVars>
          <dgm:chMax val="0"/>
          <dgm:bulletEnabled val="1"/>
        </dgm:presLayoutVars>
      </dgm:prSet>
      <dgm:spPr/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8E88566B-B693-4C0F-9E87-DF6B777D949B}" srcId="{9A8EA536-33A7-4DBE-9C50-2D2DAA1FCCCD}" destId="{55192AFC-344B-4605-8E65-14622AE92EC1}" srcOrd="3" destOrd="0" parTransId="{FDE7ADA8-9CC6-461A-B5A3-121BF792F745}" sibTransId="{169C1C34-1B46-4AAB-BD8E-739F8A72E71E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210D51E7-5055-4DA5-B531-A21C950D252C}" srcId="{9A8EA536-33A7-4DBE-9C50-2D2DAA1FCCCD}" destId="{46B1F967-848A-44EE-B8B4-B85ED22BE5EB}" srcOrd="4" destOrd="0" parTransId="{BA1CFA00-5ED2-4AC0-88F0-C866238A20B2}" sibTransId="{C35EBAC1-ECBF-4A3A-862E-6DCDCBC591AB}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D0DD3559-5311-43D6-8D51-E9927A08CAE4}" type="presParOf" srcId="{4ACCEF2A-CEB6-40D2-9D2F-6901005EE4BA}" destId="{B390E082-B195-4647-8B3C-56D851301725}" srcOrd="12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3" destOrd="0" presId="urn:microsoft.com/office/officeart/2005/8/layout/list1"/>
    <dgm:cxn modelId="{DF52D405-33B0-41A8-8AC8-7F5E1470BCD7}" type="presParOf" srcId="{4ACCEF2A-CEB6-40D2-9D2F-6901005EE4BA}" destId="{1A6BF257-F830-45CD-8766-64324E6A58FA}" srcOrd="14" destOrd="0" presId="urn:microsoft.com/office/officeart/2005/8/layout/list1"/>
    <dgm:cxn modelId="{285BFBCA-2F0F-4E0F-9831-8315CEBEEACD}" type="presParOf" srcId="{4ACCEF2A-CEB6-40D2-9D2F-6901005EE4BA}" destId="{4228FF84-4AC9-46D8-8D16-F3BCD4926C6D}" srcOrd="15" destOrd="0" presId="urn:microsoft.com/office/officeart/2005/8/layout/list1"/>
    <dgm:cxn modelId="{CA0E39AD-ED82-4410-A354-1229DF14E23C}" type="presParOf" srcId="{4ACCEF2A-CEB6-40D2-9D2F-6901005EE4BA}" destId="{28E07F8B-DA1A-47B8-A6CC-0D1985FCB30F}" srcOrd="16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17" destOrd="0" presId="urn:microsoft.com/office/officeart/2005/8/layout/list1"/>
    <dgm:cxn modelId="{6CC68C29-1382-4C20-9E70-29A3962A6C8A}" type="presParOf" srcId="{4ACCEF2A-CEB6-40D2-9D2F-6901005EE4BA}" destId="{3217FB2A-BDF4-4563-B1ED-B346F941BB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253215" y="1463993"/>
          <a:ext cx="4285932" cy="3536666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730411" y="428640"/>
          <a:ext cx="3423676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sp:txBody>
      <dsp:txXfrm>
        <a:off x="1773798" y="472027"/>
        <a:ext cx="3336902" cy="802015"/>
      </dsp:txXfrm>
    </dsp:sp>
    <dsp:sp modelId="{2971A63C-C21B-46E6-9CF5-3D7221E99091}">
      <dsp:nvSpPr>
        <dsp:cNvPr id="0" name=""/>
        <dsp:cNvSpPr/>
      </dsp:nvSpPr>
      <dsp:spPr>
        <a:xfrm>
          <a:off x="1716727" y="1571636"/>
          <a:ext cx="3526195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sp:txBody>
      <dsp:txXfrm>
        <a:off x="1760114" y="1615023"/>
        <a:ext cx="3439421" cy="802015"/>
      </dsp:txXfrm>
    </dsp:sp>
    <dsp:sp modelId="{DE47E6CA-C60C-4105-8C60-1CE958040ED8}">
      <dsp:nvSpPr>
        <dsp:cNvPr id="0" name=""/>
        <dsp:cNvSpPr/>
      </dsp:nvSpPr>
      <dsp:spPr>
        <a:xfrm>
          <a:off x="1729685" y="2623293"/>
          <a:ext cx="3508469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sp:txBody>
      <dsp:txXfrm>
        <a:off x="1773072" y="2666680"/>
        <a:ext cx="3421695" cy="802015"/>
      </dsp:txXfrm>
    </dsp:sp>
    <dsp:sp modelId="{469458CD-E069-4C1A-8628-862242290302}">
      <dsp:nvSpPr>
        <dsp:cNvPr id="0" name=""/>
        <dsp:cNvSpPr/>
      </dsp:nvSpPr>
      <dsp:spPr>
        <a:xfrm>
          <a:off x="1714517" y="3643339"/>
          <a:ext cx="3535036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sp:txBody>
      <dsp:txXfrm>
        <a:off x="1757904" y="3686726"/>
        <a:ext cx="3448262" cy="80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667161" y="-715479"/>
          <a:ext cx="5559327" cy="555932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67273" y="237794"/>
          <a:ext cx="10061698" cy="794298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sp:txBody>
      <dsp:txXfrm>
        <a:off x="467273" y="237794"/>
        <a:ext cx="10061698" cy="794298"/>
      </dsp:txXfrm>
    </dsp:sp>
    <dsp:sp modelId="{89611791-A850-4B89-89EB-5C21F0941E7C}">
      <dsp:nvSpPr>
        <dsp:cNvPr id="0" name=""/>
        <dsp:cNvSpPr/>
      </dsp:nvSpPr>
      <dsp:spPr>
        <a:xfrm>
          <a:off x="70331" y="238000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31396" y="1270216"/>
          <a:ext cx="9697576" cy="635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sp:txBody>
      <dsp:txXfrm>
        <a:off x="831396" y="1270216"/>
        <a:ext cx="9697576" cy="635108"/>
      </dsp:txXfrm>
    </dsp:sp>
    <dsp:sp modelId="{4D556A40-5431-4055-AE3D-37731D8F9AED}">
      <dsp:nvSpPr>
        <dsp:cNvPr id="0" name=""/>
        <dsp:cNvSpPr/>
      </dsp:nvSpPr>
      <dsp:spPr>
        <a:xfrm>
          <a:off x="434453" y="1190828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31396" y="2106342"/>
          <a:ext cx="9697576" cy="8685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sp:txBody>
      <dsp:txXfrm>
        <a:off x="831396" y="2106342"/>
        <a:ext cx="9697576" cy="868510"/>
      </dsp:txXfrm>
    </dsp:sp>
    <dsp:sp modelId="{0AFC0337-A094-4E6F-ADC3-86192D44916D}">
      <dsp:nvSpPr>
        <dsp:cNvPr id="0" name=""/>
        <dsp:cNvSpPr/>
      </dsp:nvSpPr>
      <dsp:spPr>
        <a:xfrm>
          <a:off x="434453" y="2143655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67273" y="3101329"/>
          <a:ext cx="10061698" cy="784193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sp:txBody>
      <dsp:txXfrm>
        <a:off x="467273" y="3101329"/>
        <a:ext cx="10061698" cy="784193"/>
      </dsp:txXfrm>
    </dsp:sp>
    <dsp:sp modelId="{C860734A-428E-4FAA-A848-A86E63673D4E}">
      <dsp:nvSpPr>
        <dsp:cNvPr id="0" name=""/>
        <dsp:cNvSpPr/>
      </dsp:nvSpPr>
      <dsp:spPr>
        <a:xfrm>
          <a:off x="70331" y="3096483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sp:txBody>
      <dsp:txXfrm>
        <a:off x="1423178" y="1196"/>
        <a:ext cx="2511492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sp:txBody>
      <dsp:txXfrm>
        <a:off x="1423178" y="1909930"/>
        <a:ext cx="2511492" cy="167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0"/>
          <a:ext cx="7452352" cy="411840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sz="16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sp:txBody>
      <dsp:txXfrm>
        <a:off x="20104" y="20104"/>
        <a:ext cx="7412144" cy="371632"/>
      </dsp:txXfrm>
    </dsp:sp>
    <dsp:sp modelId="{F4800AAF-66B8-402B-A9AB-E45B47FAE6CB}">
      <dsp:nvSpPr>
        <dsp:cNvPr id="0" name=""/>
        <dsp:cNvSpPr/>
      </dsp:nvSpPr>
      <dsp:spPr>
        <a:xfrm>
          <a:off x="0" y="484705"/>
          <a:ext cx="7452352" cy="411840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sz="16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sp:txBody>
      <dsp:txXfrm>
        <a:off x="20104" y="504809"/>
        <a:ext cx="7412144" cy="371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207" y="220360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Сентябрь</a:t>
          </a:r>
        </a:p>
      </dsp:txBody>
      <dsp:txXfrm>
        <a:off x="286482" y="220360"/>
        <a:ext cx="2146874" cy="568550"/>
      </dsp:txXfrm>
    </dsp:sp>
    <dsp:sp modelId="{FA0651BA-6CD0-4C73-8D41-B2B694E43D76}">
      <dsp:nvSpPr>
        <dsp:cNvPr id="0" name=""/>
        <dsp:cNvSpPr/>
      </dsp:nvSpPr>
      <dsp:spPr>
        <a:xfrm>
          <a:off x="2532852" y="268687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Согласование с МФ СО</a:t>
          </a:r>
        </a:p>
      </dsp:txBody>
      <dsp:txXfrm>
        <a:off x="2768800" y="268687"/>
        <a:ext cx="8442315" cy="471896"/>
      </dsp:txXfrm>
    </dsp:sp>
    <dsp:sp modelId="{67E29278-CBEC-4093-8C54-5FE6E00F2ABD}">
      <dsp:nvSpPr>
        <dsp:cNvPr id="0" name=""/>
        <dsp:cNvSpPr/>
      </dsp:nvSpPr>
      <dsp:spPr>
        <a:xfrm>
          <a:off x="2207" y="868508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Октябрь</a:t>
          </a:r>
        </a:p>
      </dsp:txBody>
      <dsp:txXfrm>
        <a:off x="286482" y="868508"/>
        <a:ext cx="2146874" cy="568550"/>
      </dsp:txXfrm>
    </dsp:sp>
    <dsp:sp modelId="{D7E946A7-09F2-404B-8596-9B7CBF7B3DA4}">
      <dsp:nvSpPr>
        <dsp:cNvPr id="0" name=""/>
        <dsp:cNvSpPr/>
      </dsp:nvSpPr>
      <dsp:spPr>
        <a:xfrm>
          <a:off x="2532852" y="916835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sp:txBody>
      <dsp:txXfrm>
        <a:off x="2768800" y="916835"/>
        <a:ext cx="8442315" cy="471896"/>
      </dsp:txXfrm>
    </dsp:sp>
    <dsp:sp modelId="{A49936C4-7913-4883-8B9F-DDC478E1E408}">
      <dsp:nvSpPr>
        <dsp:cNvPr id="0" name=""/>
        <dsp:cNvSpPr/>
      </dsp:nvSpPr>
      <dsp:spPr>
        <a:xfrm>
          <a:off x="2207" y="1516655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Октябрь</a:t>
          </a:r>
        </a:p>
      </dsp:txBody>
      <dsp:txXfrm>
        <a:off x="286482" y="1516655"/>
        <a:ext cx="2146874" cy="568550"/>
      </dsp:txXfrm>
    </dsp:sp>
    <dsp:sp modelId="{E4FD6700-7C6F-43C0-8BFC-8D33C7D87986}">
      <dsp:nvSpPr>
        <dsp:cNvPr id="0" name=""/>
        <dsp:cNvSpPr/>
      </dsp:nvSpPr>
      <dsp:spPr>
        <a:xfrm>
          <a:off x="2532852" y="1564982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Балансировка бюджета</a:t>
          </a:r>
        </a:p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Подготовка проекта решения о бюджете</a:t>
          </a:r>
        </a:p>
      </dsp:txBody>
      <dsp:txXfrm>
        <a:off x="2768800" y="1564982"/>
        <a:ext cx="8442315" cy="471896"/>
      </dsp:txXfrm>
    </dsp:sp>
    <dsp:sp modelId="{E3CE1CD9-3A06-49BE-B2A1-90F2F76C6693}">
      <dsp:nvSpPr>
        <dsp:cNvPr id="0" name=""/>
        <dsp:cNvSpPr/>
      </dsp:nvSpPr>
      <dsp:spPr>
        <a:xfrm>
          <a:off x="2207" y="2164802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Ноябрь</a:t>
          </a:r>
        </a:p>
      </dsp:txBody>
      <dsp:txXfrm>
        <a:off x="286482" y="2164802"/>
        <a:ext cx="2146874" cy="568550"/>
      </dsp:txXfrm>
    </dsp:sp>
    <dsp:sp modelId="{5624C528-3BF7-4354-8470-29BDB30A67F0}">
      <dsp:nvSpPr>
        <dsp:cNvPr id="0" name=""/>
        <dsp:cNvSpPr/>
      </dsp:nvSpPr>
      <dsp:spPr>
        <a:xfrm>
          <a:off x="2535060" y="2236082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sp:txBody>
      <dsp:txXfrm>
        <a:off x="2771008" y="2236082"/>
        <a:ext cx="8442315" cy="471896"/>
      </dsp:txXfrm>
    </dsp:sp>
    <dsp:sp modelId="{4F810C1D-B76A-4C4D-8886-EA16AE1F44CD}">
      <dsp:nvSpPr>
        <dsp:cNvPr id="0" name=""/>
        <dsp:cNvSpPr/>
      </dsp:nvSpPr>
      <dsp:spPr>
        <a:xfrm>
          <a:off x="2207" y="2812950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Ноябрь</a:t>
          </a:r>
        </a:p>
      </dsp:txBody>
      <dsp:txXfrm>
        <a:off x="286482" y="2812950"/>
        <a:ext cx="2146874" cy="568550"/>
      </dsp:txXfrm>
    </dsp:sp>
    <dsp:sp modelId="{3E2E2F83-2ABA-4C60-B3C6-A99BFE214437}">
      <dsp:nvSpPr>
        <dsp:cNvPr id="0" name=""/>
        <dsp:cNvSpPr/>
      </dsp:nvSpPr>
      <dsp:spPr>
        <a:xfrm>
          <a:off x="2532852" y="2861276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sp:txBody>
      <dsp:txXfrm>
        <a:off x="2768800" y="2861276"/>
        <a:ext cx="8442315" cy="471896"/>
      </dsp:txXfrm>
    </dsp:sp>
    <dsp:sp modelId="{CED691EB-D270-40FB-A233-DAF7B4340D9B}">
      <dsp:nvSpPr>
        <dsp:cNvPr id="0" name=""/>
        <dsp:cNvSpPr/>
      </dsp:nvSpPr>
      <dsp:spPr>
        <a:xfrm>
          <a:off x="2207" y="3461097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Декабрь</a:t>
          </a:r>
        </a:p>
      </dsp:txBody>
      <dsp:txXfrm>
        <a:off x="286482" y="3461097"/>
        <a:ext cx="2146874" cy="568550"/>
      </dsp:txXfrm>
    </dsp:sp>
    <dsp:sp modelId="{DBF045EC-ED9D-4627-861A-FB389476D506}">
      <dsp:nvSpPr>
        <dsp:cNvPr id="0" name=""/>
        <dsp:cNvSpPr/>
      </dsp:nvSpPr>
      <dsp:spPr>
        <a:xfrm>
          <a:off x="2532852" y="3509424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Принятие решения о бюджете</a:t>
          </a:r>
        </a:p>
      </dsp:txBody>
      <dsp:txXfrm>
        <a:off x="2768800" y="3509424"/>
        <a:ext cx="8442315" cy="471896"/>
      </dsp:txXfrm>
    </dsp:sp>
    <dsp:sp modelId="{BF67F4CA-33AE-49F6-ADEA-E742A8FCF693}">
      <dsp:nvSpPr>
        <dsp:cNvPr id="0" name=""/>
        <dsp:cNvSpPr/>
      </dsp:nvSpPr>
      <dsp:spPr>
        <a:xfrm>
          <a:off x="2207" y="4109244"/>
          <a:ext cx="2715424" cy="5685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 января следующего года</a:t>
          </a:r>
        </a:p>
      </dsp:txBody>
      <dsp:txXfrm>
        <a:off x="286482" y="4109244"/>
        <a:ext cx="2146874" cy="568550"/>
      </dsp:txXfrm>
    </dsp:sp>
    <dsp:sp modelId="{BD07670E-1D6A-4663-A2CE-F724A3DCAFA1}">
      <dsp:nvSpPr>
        <dsp:cNvPr id="0" name=""/>
        <dsp:cNvSpPr/>
      </dsp:nvSpPr>
      <dsp:spPr>
        <a:xfrm>
          <a:off x="2532852" y="4157571"/>
          <a:ext cx="8914211" cy="4718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Исполнение местного бюджета</a:t>
          </a:r>
        </a:p>
      </dsp:txBody>
      <dsp:txXfrm>
        <a:off x="2768800" y="4157571"/>
        <a:ext cx="8442315" cy="471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sp:txBody>
      <dsp:txXfrm>
        <a:off x="338967" y="402185"/>
        <a:ext cx="2202385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sp:txBody>
      <dsp:txXfrm>
        <a:off x="323287" y="1512168"/>
        <a:ext cx="2233745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sp:txBody>
      <dsp:txXfrm>
        <a:off x="303816" y="2488711"/>
        <a:ext cx="2272687" cy="607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4401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134926"/>
          <a:ext cx="10155236" cy="482350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sp:txBody>
      <dsp:txXfrm>
        <a:off x="584334" y="158472"/>
        <a:ext cx="10108144" cy="435258"/>
      </dsp:txXfrm>
    </dsp:sp>
    <dsp:sp modelId="{50AF2651-70F4-486A-BC77-84EE0B155FF8}">
      <dsp:nvSpPr>
        <dsp:cNvPr id="0" name=""/>
        <dsp:cNvSpPr/>
      </dsp:nvSpPr>
      <dsp:spPr>
        <a:xfrm>
          <a:off x="0" y="9844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807356"/>
          <a:ext cx="10155236" cy="354240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Совершенствование организации питания в образовательных учреждениях</a:t>
          </a:r>
        </a:p>
      </dsp:txBody>
      <dsp:txXfrm>
        <a:off x="578081" y="824649"/>
        <a:ext cx="10120650" cy="319654"/>
      </dsp:txXfrm>
    </dsp:sp>
    <dsp:sp modelId="{4A32E828-445F-46D4-BF0F-63F39BD8FC02}">
      <dsp:nvSpPr>
        <dsp:cNvPr id="0" name=""/>
        <dsp:cNvSpPr/>
      </dsp:nvSpPr>
      <dsp:spPr>
        <a:xfrm>
          <a:off x="0" y="152879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351676"/>
          <a:ext cx="10155236" cy="3542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Организация оздоровительной кампании детей</a:t>
          </a:r>
        </a:p>
      </dsp:txBody>
      <dsp:txXfrm>
        <a:off x="578081" y="1368969"/>
        <a:ext cx="10120650" cy="319654"/>
      </dsp:txXfrm>
    </dsp:sp>
    <dsp:sp modelId="{6D3287C7-474E-42D6-B283-3E0F698D5B8A}">
      <dsp:nvSpPr>
        <dsp:cNvPr id="0" name=""/>
        <dsp:cNvSpPr/>
      </dsp:nvSpPr>
      <dsp:spPr>
        <a:xfrm>
          <a:off x="0" y="207311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895996"/>
          <a:ext cx="10155236" cy="354240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sp:txBody>
      <dsp:txXfrm>
        <a:off x="578081" y="1913289"/>
        <a:ext cx="10120650" cy="319654"/>
      </dsp:txXfrm>
    </dsp:sp>
    <dsp:sp modelId="{2D752C3C-E66F-453D-9A80-EAC37F0C5C7C}">
      <dsp:nvSpPr>
        <dsp:cNvPr id="0" name=""/>
        <dsp:cNvSpPr/>
      </dsp:nvSpPr>
      <dsp:spPr>
        <a:xfrm>
          <a:off x="0" y="261743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440316"/>
          <a:ext cx="10155236" cy="354240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Проведение мероприятий с различными категориями молодежи</a:t>
          </a:r>
        </a:p>
      </dsp:txBody>
      <dsp:txXfrm>
        <a:off x="578081" y="2457609"/>
        <a:ext cx="10120650" cy="319654"/>
      </dsp:txXfrm>
    </dsp:sp>
    <dsp:sp modelId="{08AE3EFC-82A0-4926-9214-BDC6634493F1}">
      <dsp:nvSpPr>
        <dsp:cNvPr id="0" name=""/>
        <dsp:cNvSpPr/>
      </dsp:nvSpPr>
      <dsp:spPr>
        <a:xfrm>
          <a:off x="0" y="31617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603610" y="3016355"/>
          <a:ext cx="10155236" cy="3542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5334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sp:txBody>
      <dsp:txXfrm>
        <a:off x="620903" y="3033648"/>
        <a:ext cx="10120650" cy="319654"/>
      </dsp:txXfrm>
    </dsp:sp>
    <dsp:sp modelId="{A4BC902F-B2C1-4504-B89D-242B30E9477C}">
      <dsp:nvSpPr>
        <dsp:cNvPr id="0" name=""/>
        <dsp:cNvSpPr/>
      </dsp:nvSpPr>
      <dsp:spPr>
        <a:xfrm>
          <a:off x="0" y="37060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528956"/>
          <a:ext cx="10155236" cy="354240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Обеспечение муниципальных образовательных учреждений  профессиональными педагогическими кадрами</a:t>
          </a:r>
        </a:p>
      </dsp:txBody>
      <dsp:txXfrm>
        <a:off x="578081" y="3546249"/>
        <a:ext cx="10120650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309062"/>
          <a:ext cx="111443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57216" y="43382"/>
          <a:ext cx="9529191" cy="53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600" kern="12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600" kern="12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sp:txBody>
      <dsp:txXfrm>
        <a:off x="583155" y="69321"/>
        <a:ext cx="9477313" cy="479482"/>
      </dsp:txXfrm>
    </dsp:sp>
    <dsp:sp modelId="{838AF980-ECF9-4B45-AC16-C9D08310337C}">
      <dsp:nvSpPr>
        <dsp:cNvPr id="0" name=""/>
        <dsp:cNvSpPr/>
      </dsp:nvSpPr>
      <dsp:spPr>
        <a:xfrm>
          <a:off x="0" y="1125542"/>
          <a:ext cx="111443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31606" y="854974"/>
          <a:ext cx="9529191" cy="53136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выставок. Участие творческих коллективов в региональных, всероссийских и международных конкурсах</a:t>
          </a:r>
        </a:p>
      </dsp:txBody>
      <dsp:txXfrm>
        <a:off x="557545" y="880913"/>
        <a:ext cx="9477313" cy="479482"/>
      </dsp:txXfrm>
    </dsp:sp>
    <dsp:sp modelId="{3587B30D-0E6B-432F-BB6C-A5A1CEDA776B}">
      <dsp:nvSpPr>
        <dsp:cNvPr id="0" name=""/>
        <dsp:cNvSpPr/>
      </dsp:nvSpPr>
      <dsp:spPr>
        <a:xfrm>
          <a:off x="0" y="1942023"/>
          <a:ext cx="111443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31606" y="1647065"/>
          <a:ext cx="9529191" cy="53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57545" y="1673004"/>
        <a:ext cx="9477313" cy="479482"/>
      </dsp:txXfrm>
    </dsp:sp>
    <dsp:sp modelId="{1A6BF257-F830-45CD-8766-64324E6A58FA}">
      <dsp:nvSpPr>
        <dsp:cNvPr id="0" name=""/>
        <dsp:cNvSpPr/>
      </dsp:nvSpPr>
      <dsp:spPr>
        <a:xfrm>
          <a:off x="0" y="2758503"/>
          <a:ext cx="111443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57216" y="2492822"/>
          <a:ext cx="9529191" cy="531360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Комплектование книжных фондов библиотек</a:t>
          </a:r>
        </a:p>
      </dsp:txBody>
      <dsp:txXfrm>
        <a:off x="583155" y="2518761"/>
        <a:ext cx="9477313" cy="479482"/>
      </dsp:txXfrm>
    </dsp:sp>
    <dsp:sp modelId="{3217FB2A-BDF4-4563-B1ED-B346F941BB11}">
      <dsp:nvSpPr>
        <dsp:cNvPr id="0" name=""/>
        <dsp:cNvSpPr/>
      </dsp:nvSpPr>
      <dsp:spPr>
        <a:xfrm>
          <a:off x="0" y="3574983"/>
          <a:ext cx="111443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57216" y="3309303"/>
          <a:ext cx="9529191" cy="531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Сохранение памятников истории и культуры</a:t>
          </a:r>
        </a:p>
      </dsp:txBody>
      <dsp:txXfrm>
        <a:off x="583155" y="3335242"/>
        <a:ext cx="947731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0.38497</cdr:x>
      <cdr:y>0.12225</cdr:y>
    </cdr:from>
    <cdr:to>
      <cdr:x>0.45287</cdr:x>
      <cdr:y>0.16841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282" y="648073"/>
          <a:ext cx="814736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-189756" y="-1556792"/>
          <a:ext cx="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24.12.2020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24.12.2020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64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3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4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1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5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50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42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220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940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42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45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957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5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381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691E-D3C7-49F9-A79B-DF495DBAC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49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D8180-7D85-4026-920A-EF98B7152A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825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66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8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511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50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12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46B35-7AB6-4B4E-9A51-5A2463A884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63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421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40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3A29-B1E5-4BED-93EB-F0AE01797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98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145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746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481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190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7266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0190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8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341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595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9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8.xml"/><Relationship Id="rId18" Type="http://schemas.openxmlformats.org/officeDocument/2006/relationships/chart" Target="../charts/chart23.xml"/><Relationship Id="rId26" Type="http://schemas.openxmlformats.org/officeDocument/2006/relationships/chart" Target="../charts/chart31.xml"/><Relationship Id="rId39" Type="http://schemas.openxmlformats.org/officeDocument/2006/relationships/chart" Target="../charts/chart44.xml"/><Relationship Id="rId3" Type="http://schemas.openxmlformats.org/officeDocument/2006/relationships/image" Target="../media/image3.png"/><Relationship Id="rId21" Type="http://schemas.openxmlformats.org/officeDocument/2006/relationships/chart" Target="../charts/chart26.xml"/><Relationship Id="rId34" Type="http://schemas.openxmlformats.org/officeDocument/2006/relationships/chart" Target="../charts/chart39.xml"/><Relationship Id="rId42" Type="http://schemas.openxmlformats.org/officeDocument/2006/relationships/chart" Target="../charts/chart47.xml"/><Relationship Id="rId47" Type="http://schemas.openxmlformats.org/officeDocument/2006/relationships/chart" Target="../charts/chart52.xml"/><Relationship Id="rId50" Type="http://schemas.openxmlformats.org/officeDocument/2006/relationships/chart" Target="../charts/chart55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17" Type="http://schemas.openxmlformats.org/officeDocument/2006/relationships/chart" Target="../charts/chart22.xml"/><Relationship Id="rId25" Type="http://schemas.openxmlformats.org/officeDocument/2006/relationships/chart" Target="../charts/chart30.xml"/><Relationship Id="rId33" Type="http://schemas.openxmlformats.org/officeDocument/2006/relationships/chart" Target="../charts/chart38.xml"/><Relationship Id="rId38" Type="http://schemas.openxmlformats.org/officeDocument/2006/relationships/chart" Target="../charts/chart43.xml"/><Relationship Id="rId46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1.xml"/><Relationship Id="rId20" Type="http://schemas.openxmlformats.org/officeDocument/2006/relationships/chart" Target="../charts/chart25.xml"/><Relationship Id="rId29" Type="http://schemas.openxmlformats.org/officeDocument/2006/relationships/chart" Target="../charts/chart34.xml"/><Relationship Id="rId41" Type="http://schemas.openxmlformats.org/officeDocument/2006/relationships/chart" Target="../charts/chart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24" Type="http://schemas.openxmlformats.org/officeDocument/2006/relationships/chart" Target="../charts/chart29.xml"/><Relationship Id="rId32" Type="http://schemas.openxmlformats.org/officeDocument/2006/relationships/chart" Target="../charts/chart37.xml"/><Relationship Id="rId37" Type="http://schemas.openxmlformats.org/officeDocument/2006/relationships/chart" Target="../charts/chart42.xml"/><Relationship Id="rId40" Type="http://schemas.openxmlformats.org/officeDocument/2006/relationships/chart" Target="../charts/chart45.xml"/><Relationship Id="rId45" Type="http://schemas.openxmlformats.org/officeDocument/2006/relationships/chart" Target="../charts/chart50.xml"/><Relationship Id="rId5" Type="http://schemas.openxmlformats.org/officeDocument/2006/relationships/chart" Target="../charts/chart10.xml"/><Relationship Id="rId15" Type="http://schemas.openxmlformats.org/officeDocument/2006/relationships/chart" Target="../charts/chart20.xml"/><Relationship Id="rId23" Type="http://schemas.openxmlformats.org/officeDocument/2006/relationships/chart" Target="../charts/chart28.xml"/><Relationship Id="rId28" Type="http://schemas.openxmlformats.org/officeDocument/2006/relationships/chart" Target="../charts/chart33.xml"/><Relationship Id="rId36" Type="http://schemas.openxmlformats.org/officeDocument/2006/relationships/chart" Target="../charts/chart41.xml"/><Relationship Id="rId49" Type="http://schemas.openxmlformats.org/officeDocument/2006/relationships/chart" Target="../charts/chart54.xml"/><Relationship Id="rId10" Type="http://schemas.openxmlformats.org/officeDocument/2006/relationships/chart" Target="../charts/chart15.xml"/><Relationship Id="rId19" Type="http://schemas.openxmlformats.org/officeDocument/2006/relationships/chart" Target="../charts/chart24.xml"/><Relationship Id="rId31" Type="http://schemas.openxmlformats.org/officeDocument/2006/relationships/chart" Target="../charts/chart36.xml"/><Relationship Id="rId44" Type="http://schemas.openxmlformats.org/officeDocument/2006/relationships/chart" Target="../charts/chart49.xml"/><Relationship Id="rId52" Type="http://schemas.openxmlformats.org/officeDocument/2006/relationships/chart" Target="../charts/chart57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Relationship Id="rId22" Type="http://schemas.openxmlformats.org/officeDocument/2006/relationships/chart" Target="../charts/chart27.xml"/><Relationship Id="rId27" Type="http://schemas.openxmlformats.org/officeDocument/2006/relationships/chart" Target="../charts/chart32.xml"/><Relationship Id="rId30" Type="http://schemas.openxmlformats.org/officeDocument/2006/relationships/chart" Target="../charts/chart35.xml"/><Relationship Id="rId35" Type="http://schemas.openxmlformats.org/officeDocument/2006/relationships/chart" Target="../charts/chart40.xml"/><Relationship Id="rId43" Type="http://schemas.openxmlformats.org/officeDocument/2006/relationships/chart" Target="../charts/chart48.xml"/><Relationship Id="rId48" Type="http://schemas.openxmlformats.org/officeDocument/2006/relationships/chart" Target="../charts/chart53.xml"/><Relationship Id="rId8" Type="http://schemas.openxmlformats.org/officeDocument/2006/relationships/chart" Target="../charts/chart13.xml"/><Relationship Id="rId51" Type="http://schemas.openxmlformats.org/officeDocument/2006/relationships/chart" Target="../charts/char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404664"/>
            <a:ext cx="2108318" cy="3436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2044" y="1627187"/>
            <a:ext cx="8940391" cy="475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Бюджет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dirty="0" err="1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Североуральского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2021 год и плановый период 2022 и 2023 годов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74927"/>
              </p:ext>
            </p:extLst>
          </p:nvPr>
        </p:nvGraphicFramePr>
        <p:xfrm>
          <a:off x="1133556" y="1828981"/>
          <a:ext cx="9921711" cy="460851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6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Единица измерения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 отчет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AutoNum type="arabicPlain" startAt="2021"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AutoNum type="arabicPlain" startAt="2022"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Среднегодовая численность населения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тыс.чел.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,4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Среднемесячная начисленная заработная плата на 1 работника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41 282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43 758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46 383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Средний размер трудовой пенсии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5 396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6 012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653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зарегистрированной безработицы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,0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в эксплуатацию жилых домов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тыс.кв.м. площади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00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 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C1DD2F3-A0A6-481E-A62A-1C5B0AE1126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7868" y="1766889"/>
            <a:ext cx="2592288" cy="4524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1 января 2021 года на территории Североуральского городского округа запланировано 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юридических лиц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068008"/>
              </p:ext>
            </p:extLst>
          </p:nvPr>
        </p:nvGraphicFramePr>
        <p:xfrm>
          <a:off x="1989956" y="1777918"/>
          <a:ext cx="10441160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8888E6-6F30-4F0B-90A2-7960F5C93113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34086"/>
              </p:ext>
            </p:extLst>
          </p:nvPr>
        </p:nvGraphicFramePr>
        <p:xfrm>
          <a:off x="649313" y="1428116"/>
          <a:ext cx="11017224" cy="52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DFC3429-2B75-4F4C-A644-34C7B68DA2E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7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занятости населения по отраслям экономики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1839342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1395,9</a:t>
            </a:r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1477,0</a:t>
            </a:r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81,1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261938" y="5373688"/>
            <a:ext cx="11664950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261938" y="5380038"/>
            <a:ext cx="1159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социальная направленность – 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8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2%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расходов планируется направлять   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Объем расходов в расчете на 1 жителя Североуральского городского округа составит 31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2 тыс.руб.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434979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1453,3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6434979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1503,1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2023год</a:t>
            </a:r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1498,9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1527,2</a:t>
            </a:r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28,3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9B2F3D1-EDA7-4CA5-A673-E7AC449F564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характеристики бюджета,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 err="1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333375" y="2997200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176713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066088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627188"/>
            <a:ext cx="11287125" cy="875379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sz="2800" dirty="0"/>
              <a:t> бюджета </a:t>
            </a:r>
            <a:r>
              <a:rPr lang="ru-RU" sz="2000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поступающие в бюджет 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806281" y="2565399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60470B8-B32D-4ACD-92D0-FDD0332512F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30375"/>
              </p:ext>
            </p:extLst>
          </p:nvPr>
        </p:nvGraphicFramePr>
        <p:xfrm>
          <a:off x="333771" y="1728083"/>
          <a:ext cx="11521282" cy="4992507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59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95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2019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2020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2021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2022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2023год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1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Федеральные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Налог на доходы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44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46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47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52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0,10856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0,10712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0,13117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0,13117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0,13117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3. Акцизы на пиво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5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n-lt"/>
                        </a:rPr>
                        <a:t>98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Единый налог на вмененный доход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41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0 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91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)-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91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26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91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Земельный налог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10B25B6-E67F-4A2E-BC50-99CD574224D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отчислений в бюджет Североуральского городского округа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78675"/>
              </p:ext>
            </p:extLst>
          </p:nvPr>
        </p:nvGraphicFramePr>
        <p:xfrm>
          <a:off x="335440" y="1659493"/>
          <a:ext cx="11332195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4137489E-6FB2-44AE-ADAE-CB808134F41C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Динамика поступления доходов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89276"/>
              </p:ext>
            </p:extLst>
          </p:nvPr>
        </p:nvGraphicFramePr>
        <p:xfrm>
          <a:off x="621804" y="4592866"/>
          <a:ext cx="5760641" cy="172819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892 808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264251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628</a:t>
                      </a:r>
                      <a:r>
                        <a:rPr lang="ru-RU" sz="14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557</a:t>
                      </a:r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межбюджетные трансферты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93633"/>
              </p:ext>
            </p:extLst>
          </p:nvPr>
        </p:nvGraphicFramePr>
        <p:xfrm>
          <a:off x="621804" y="2008984"/>
          <a:ext cx="5760640" cy="2212605"/>
        </p:xfrm>
        <a:graphic>
          <a:graphicData uri="http://schemas.openxmlformats.org/drawingml/2006/table">
            <a:tbl>
              <a:tblPr firstRow="1" firstCol="1">
                <a:tableStyleId>{E269D01E-BC32-4049-B463-5C60D7B0CCD2}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бюджета Североуральского городского округа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</a:t>
                      </a:r>
                    </a:p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 тыс.руб.)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Удельный вес (в процентах)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9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433973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6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69 080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74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892808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1 395 861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299013"/>
              </p:ext>
            </p:extLst>
          </p:nvPr>
        </p:nvGraphicFramePr>
        <p:xfrm>
          <a:off x="6834112" y="1827213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220775"/>
              </p:ext>
            </p:extLst>
          </p:nvPr>
        </p:nvGraphicFramePr>
        <p:xfrm>
          <a:off x="6834112" y="4309169"/>
          <a:ext cx="5184576" cy="2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F120402-8146-4184-964B-44EDB3C0763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59801"/>
              </p:ext>
            </p:extLst>
          </p:nvPr>
        </p:nvGraphicFramePr>
        <p:xfrm>
          <a:off x="405780" y="1844824"/>
          <a:ext cx="6336704" cy="385131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95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433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973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342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679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822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976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323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имущество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7 762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411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2%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4804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1DA1C69-3ED6-43A0-B830-E4DE8CCC7E7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45225"/>
              </p:ext>
            </p:extLst>
          </p:nvPr>
        </p:nvGraphicFramePr>
        <p:xfrm>
          <a:off x="405780" y="2204864"/>
          <a:ext cx="6048671" cy="4158306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77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r>
                        <a:rPr lang="ru-RU" sz="24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080</a:t>
                      </a:r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46</a:t>
                      </a:r>
                      <a:r>
                        <a:rPr lang="ru-RU" sz="1600" b="1" i="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581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ru-RU" sz="16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962</a:t>
                      </a:r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6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154</a:t>
                      </a:r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ru-RU" sz="16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931</a:t>
                      </a:r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452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744254"/>
              </p:ext>
            </p:extLst>
          </p:nvPr>
        </p:nvGraphicFramePr>
        <p:xfrm>
          <a:off x="6970574" y="1528157"/>
          <a:ext cx="482917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2CE3F2F-22AC-441D-A38F-274EF2CD86A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неналоговых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3594081" y="1700957"/>
            <a:ext cx="8286808" cy="2871051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600" b="1" dirty="0"/>
              <a:t>Уважаемые жители Североуральского городского округа!</a:t>
            </a:r>
            <a:endParaRPr lang="ru-RU" sz="16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ctr">
              <a:defRPr/>
            </a:pPr>
            <a:r>
              <a:rPr lang="ru-RU" sz="1100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Одним из инструментов обеспечения прозрачности и публичности бюджета и бюджетного процесса для населения является  реализация "открытого бюджета" – "Бюджет для граждан".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Сегодня обеспечение открытости и прозрачности бюджетного процесса является одним из ключевых направлений деятельности Администрации Североуральского городского округа.</a:t>
            </a:r>
          </a:p>
          <a:p>
            <a:pPr algn="ctr">
              <a:defRPr/>
            </a:pPr>
            <a:r>
              <a:rPr lang="ru-RU" sz="1100" dirty="0"/>
              <a:t>Администрация Североуральского городского округа предлагает бюджет на 2021 год и плановый период 2022 и 2023 годов в форме презентационного материала.</a:t>
            </a:r>
          </a:p>
          <a:p>
            <a:pPr algn="ctr">
              <a:defRPr/>
            </a:pPr>
            <a:r>
              <a:rPr lang="ru-RU" sz="1100" dirty="0"/>
              <a:t>В «Бюджете для граждан» отражены основные направления бюджета города: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</a:t>
            </a:r>
            <a:endParaRPr lang="ru-RU" sz="1200" dirty="0"/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190500" y="4797425"/>
            <a:ext cx="11736388" cy="1916113"/>
          </a:xfrm>
          <a:prstGeom prst="verticalScroll">
            <a:avLst>
              <a:gd name="adj" fmla="val 77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endParaRPr lang="ru-RU" sz="1050" dirty="0"/>
          </a:p>
          <a:p>
            <a:pPr algn="ctr">
              <a:defRPr/>
            </a:pPr>
            <a:r>
              <a:rPr lang="ru-RU" sz="1100" dirty="0"/>
              <a:t>Администрация города заинтересована в участии как можно большего числа граждан  в решении вопросов, относящихся к бюджетному процессу.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</a:p>
          <a:p>
            <a:pPr algn="ctr">
              <a:defRPr/>
            </a:pPr>
            <a:r>
              <a:rPr lang="ru-RU" sz="1100" dirty="0"/>
              <a:t>Открытая публикация «Бюджета для граждан» позволяет обеспечить доступ широкого круга граждан округа к всесторонней, своевременной, полной и сопоставимой информации по реализации бюджетной политики нашего города, в том числе в рамках муниципальных программ. Таким образом, каждый житель нашего города имеет возможность в полном объеме получить информацию о том, сколько город зарабатывает и сколько тратит. Каждый житель нашего города 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может разобраться в том, как бюджетная политика влияет на развитие нашего города, на улучшение качества жизни населения и каких результатов мы хотим добиться.</a:t>
            </a:r>
          </a:p>
          <a:p>
            <a:pPr algn="r">
              <a:defRPr/>
            </a:pPr>
            <a:r>
              <a:rPr lang="ru-RU" sz="1100" b="1" dirty="0"/>
              <a:t>С Уважением,</a:t>
            </a:r>
          </a:p>
          <a:p>
            <a:pPr algn="r">
              <a:defRPr/>
            </a:pPr>
            <a:r>
              <a:rPr lang="ru-RU" sz="1100" b="1" dirty="0"/>
              <a:t>Глава Североуральского городского округа В.П.Матюшенко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66561" name="Picture 1" descr="C:\Users\P251\Downloads\МВП_в_БДГ.jpg"/>
          <p:cNvPicPr>
            <a:picLocks noChangeAspect="1" noChangeArrowheads="1"/>
          </p:cNvPicPr>
          <p:nvPr/>
        </p:nvPicPr>
        <p:blipFill>
          <a:blip r:embed="rId4" cstate="print"/>
          <a:srcRect l="10031" r="18750"/>
          <a:stretch>
            <a:fillRect/>
          </a:stretch>
        </p:blipFill>
        <p:spPr bwMode="auto">
          <a:xfrm>
            <a:off x="379372" y="1714489"/>
            <a:ext cx="3071834" cy="2857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5CB41AA-0C91-49C8-8380-5BF6358ADC6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1B2BDC7-128E-4742-BE34-E372028DDF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зачислений налога на доходы физических лиц в бюджет Североуральского городского округа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8132" y="1285860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56675"/>
              </p:ext>
            </p:extLst>
          </p:nvPr>
        </p:nvGraphicFramePr>
        <p:xfrm>
          <a:off x="307934" y="2643182"/>
          <a:ext cx="11521280" cy="350046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937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 разрешенного использования земельного участка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Ставка  земельного налога   (процентов от кадастровой стоимости)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 01.01.2021</a:t>
                      </a:r>
                      <a:r>
                        <a:rPr lang="ru-RU" sz="14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4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Земельные участки: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отнесенные к землям сельскохозяйственного назначения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занятые жилищным фондом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ограниченные в обороте, для обеспечения  обороны, безопасности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Прочие земельные участки 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1,5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F965BC-0F30-4383-9BD7-0E52396DE6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6CAA6C-3DFE-476D-9EC9-DA475DC89FF7}"/>
              </a:ext>
            </a:extLst>
          </p:cNvPr>
          <p:cNvSpPr/>
          <p:nvPr/>
        </p:nvSpPr>
        <p:spPr>
          <a:xfrm>
            <a:off x="261765" y="1557338"/>
            <a:ext cx="11521279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28.10.2020 N 48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765" y="1557338"/>
            <a:ext cx="11521279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28.10.2020 N 48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61938" y="2278062"/>
            <a:ext cx="11521106" cy="4391026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Налоговые льготы: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Освобождаются от налогообложения:</a:t>
            </a:r>
            <a:endParaRPr lang="ru-RU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dirty="0"/>
              <a:t>граждане, достигшие возраста 60 и 55 лет (соответственно мужчины и женщины), за земли, 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субъекты малого и среднего предпринимательства, в которых инвалиды составляют не менее 50 процентов от общего числа работников и их доля в фонде оплаты труда составляет не менее 25 процентов, в отношении земельных участков, используемых ими для осуществления уставной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180D084-AFBF-422E-A494-382A3967CC5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296490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180820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180821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1731603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2667168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распределены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3985001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8273183"/>
              </p:ext>
            </p:extLst>
          </p:nvPr>
        </p:nvGraphicFramePr>
        <p:xfrm>
          <a:off x="189756" y="1556792"/>
          <a:ext cx="11999069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50572A1-5896-4716-870F-682DA3FE939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Распределение расходов бюджета СГО на 202</a:t>
            </a:r>
            <a:r>
              <a:rPr lang="en-US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1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год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 муниципальным программам и непрограммным направлениям, </a:t>
            </a:r>
            <a:r>
              <a:rPr lang="ru-RU" sz="5400" b="1" dirty="0" err="1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7805" y="4848218"/>
            <a:ext cx="4330170" cy="978729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228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,8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млн.руб. будет направлено на финансирование социальной сферы: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образование, культура, социальная политика, физкультура, спорт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94389348"/>
              </p:ext>
            </p:extLst>
          </p:nvPr>
        </p:nvGraphicFramePr>
        <p:xfrm>
          <a:off x="7174532" y="1772816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56462141"/>
              </p:ext>
            </p:extLst>
          </p:nvPr>
        </p:nvGraphicFramePr>
        <p:xfrm>
          <a:off x="333772" y="1700807"/>
          <a:ext cx="6768751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F982F80-9E65-4EAA-BE72-04DBA3015046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20811"/>
              </p:ext>
            </p:extLst>
          </p:nvPr>
        </p:nvGraphicFramePr>
        <p:xfrm>
          <a:off x="405780" y="1700808"/>
          <a:ext cx="11449271" cy="48456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9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9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Наименование 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 год (план)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</a:t>
                      </a:r>
                      <a:r>
                        <a:rPr lang="en-US" sz="1200" kern="1200" baseline="0" dirty="0"/>
                        <a:t>1</a:t>
                      </a:r>
                      <a:r>
                        <a:rPr lang="ru-RU" sz="1200" kern="1200" baseline="0" dirty="0"/>
                        <a:t>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</a:t>
                      </a:r>
                      <a:r>
                        <a:rPr lang="en-US" sz="1200" kern="1200" baseline="0" dirty="0"/>
                        <a:t>2</a:t>
                      </a:r>
                      <a:r>
                        <a:rPr lang="ru-RU" sz="1200" kern="1200" baseline="0" dirty="0"/>
                        <a:t>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</a:t>
                      </a:r>
                      <a:r>
                        <a:rPr lang="en-US" sz="1200" kern="1200" baseline="0" dirty="0"/>
                        <a:t>3</a:t>
                      </a:r>
                      <a:r>
                        <a:rPr lang="ru-RU" sz="1200" kern="1200" baseline="0" dirty="0"/>
                        <a:t>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БЮДЖЕТА - ВСЕГО, </a:t>
                      </a:r>
                      <a:r>
                        <a:rPr lang="ru-RU" sz="1400" b="1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Общегосударственные вопросы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116,2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экономика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Жилищно-коммунальное хозяйство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65,9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Охрана окружающей среды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0,9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Образование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938,8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897,5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Культура, кинематография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102,</a:t>
                      </a:r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103,3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Социальная политика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170,8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Физическая культура и спорт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Средства массовой информации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Обслуживание государственного и муниципального долга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Условно утвержденные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9358265-8E48-4C56-A8D2-615ABB60C0C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5" y="1633956"/>
            <a:ext cx="9793086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заработная плата работников муниципальных учреждений (в рублях)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63809"/>
              </p:ext>
            </p:extLst>
          </p:nvPr>
        </p:nvGraphicFramePr>
        <p:xfrm>
          <a:off x="1269875" y="2708920"/>
          <a:ext cx="9793087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учреждений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28915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29512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	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31784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32488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культуры и искусства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38464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физической культуры и спорта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15513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21645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CA2FDD-4A06-49E3-B1CA-BE5B59B46D3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8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образования осуществляют: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7621103-B505-4F43-AFC6-898E0E1ED38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10113192" cy="72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85741592"/>
              </p:ext>
            </p:extLst>
          </p:nvPr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9AB70CA-B1FB-4F0A-9B7D-EA5700B000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698142563"/>
              </p:ext>
            </p:extLst>
          </p:nvPr>
        </p:nvGraphicFramePr>
        <p:xfrm>
          <a:off x="6382746" y="1284288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596308" y="1671618"/>
            <a:ext cx="5786438" cy="1214438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96308" y="2928799"/>
            <a:ext cx="5786438" cy="3429000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Государственные бюджеты появились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E68FC40-C4B4-4DB0-9EA6-08CF6B099AE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68374" y="5793971"/>
            <a:ext cx="1025207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СГО в 2021 году составит 22,8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1665288" y="2143125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94288" y="1571625"/>
            <a:ext cx="1500187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316,7 млн.руб.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65725" y="4071938"/>
            <a:ext cx="1500188" cy="1500187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образования 5,7 %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51,0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8023225" y="3714750"/>
            <a:ext cx="1500188" cy="150018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Молодежная политика и оздоровление детей 4,4 %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39,3 млн.руб.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951788" y="1785938"/>
            <a:ext cx="1500187" cy="1500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45,3%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407,4 </a:t>
            </a:r>
            <a:r>
              <a:rPr lang="ru-RU" sz="1100" dirty="0" err="1">
                <a:solidFill>
                  <a:schemeClr val="tx1"/>
                </a:solidFill>
              </a:rPr>
              <a:t>млн.руб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4395788" y="2354263"/>
            <a:ext cx="64293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467225" y="4792663"/>
            <a:ext cx="642938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806950" y="3054350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808538" y="3881438"/>
            <a:ext cx="321468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870276" y="350100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9982844" y="2852936"/>
            <a:ext cx="1500187" cy="1500187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9,3 %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83,1 млн.руб.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093C7AE-EC30-4106-BB86-590BFAA611A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91692" y="1755800"/>
            <a:ext cx="9460458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бюджета СГО на общеобразовательные учреждения в год (млн. руб.):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15010"/>
              </p:ext>
            </p:extLst>
          </p:nvPr>
        </p:nvGraphicFramePr>
        <p:xfrm>
          <a:off x="2465362" y="2653829"/>
          <a:ext cx="7258100" cy="1224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(прогноз)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472,9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469,8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407,4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385,5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403,6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54783"/>
              </p:ext>
            </p:extLst>
          </p:nvPr>
        </p:nvGraphicFramePr>
        <p:xfrm>
          <a:off x="2492871" y="5002847"/>
          <a:ext cx="7258100" cy="9464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2020год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2021год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85" name="Прямоугольник 13"/>
          <p:cNvSpPr>
            <a:spLocks noChangeArrowheads="1"/>
          </p:cNvSpPr>
          <p:nvPr/>
        </p:nvSpPr>
        <p:spPr bwMode="auto">
          <a:xfrm>
            <a:off x="2926060" y="4077072"/>
            <a:ext cx="63917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детей, охваченных образовательными программами дополнительного образования детей, в общей численности детей и молодежи в возрасте 5 -18 лет (%)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131CF58-3D11-444C-B307-6A9D3F79BF3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144250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бюджета СГО на дошкольное образование в год (млн.руб.)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68781"/>
              </p:ext>
            </p:extLst>
          </p:nvPr>
        </p:nvGraphicFramePr>
        <p:xfrm>
          <a:off x="1053852" y="2369284"/>
          <a:ext cx="10081120" cy="9860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2019 год (факт)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 год (оценка)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285,4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302,6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316,7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332,6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337,3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522288" y="4365104"/>
            <a:ext cx="11144250" cy="2232248"/>
          </a:xfrm>
          <a:prstGeom prst="foldedCorner">
            <a:avLst>
              <a:gd name="adj" fmla="val 749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дошкольных образовательных организаций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мероприятий по обеспечению антитеррористической защищённости (безопасности) объектов (территорий)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дошкольные образовательные организации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мероприятий по укреплению и развитию материально-технической базы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22288" y="3570097"/>
            <a:ext cx="11123528" cy="648072"/>
          </a:xfrm>
          <a:prstGeom prst="foldedCorner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7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расходов бюджета на дошкольное образование предусмотрены следующие направления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3469F15-CBAD-44D0-80E2-C98B19DB285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4" y="2128766"/>
            <a:ext cx="2808312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культуры осуществляют следующие учреждения: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132856"/>
            <a:ext cx="2786062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02" y="2742653"/>
            <a:ext cx="2786062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88" y="3646268"/>
            <a:ext cx="2786062" cy="59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934" y="3629050"/>
            <a:ext cx="2786062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0913" y="4293096"/>
            <a:ext cx="1060368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млн.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1844" y="6309320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расчете на 1 жителя СГО на 2021 год составит 2,0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04533"/>
              </p:ext>
            </p:extLst>
          </p:nvPr>
        </p:nvGraphicFramePr>
        <p:xfrm>
          <a:off x="1125860" y="4797152"/>
          <a:ext cx="10225134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2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0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2019 год (факт)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2020 год (оценка)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88,2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79,8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84,8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85,4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Другие вопросы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 области культуры, кинематографии</a:t>
                      </a:r>
                      <a:endParaRPr lang="ru-RU" sz="14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17,4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18,00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2297F66-FE7E-4CE3-8EB1-82736B8A62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288" y="1643063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культуры: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415531183"/>
              </p:ext>
            </p:extLst>
          </p:nvPr>
        </p:nvGraphicFramePr>
        <p:xfrm>
          <a:off x="522248" y="2285992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AFD89A6-8DC7-4DE7-89FD-398C79F1ABA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7868" y="1628800"/>
            <a:ext cx="1046867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1197868" y="2124424"/>
            <a:ext cx="3328438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778183" y="2124424"/>
            <a:ext cx="3328439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342086" y="2130004"/>
            <a:ext cx="3328439" cy="2456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7743" y="3404899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3954" y="3418661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5787" y="3425386"/>
            <a:ext cx="344861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819" y="4725475"/>
            <a:ext cx="1046867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физическую культуру и спорт в 2021 году в 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7868" y="6309320"/>
            <a:ext cx="1046062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СГО на 2021 год составит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35632"/>
              </p:ext>
            </p:extLst>
          </p:nvPr>
        </p:nvGraphicFramePr>
        <p:xfrm>
          <a:off x="1189819" y="5251491"/>
          <a:ext cx="10476720" cy="889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0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7B85FDF-7C1A-46C8-935E-CF3AD6599A99}"/>
              </a:ext>
            </a:extLst>
          </p:cNvPr>
          <p:cNvSpPr/>
          <p:nvPr/>
        </p:nvSpPr>
        <p:spPr>
          <a:xfrm>
            <a:off x="5806380" y="1922911"/>
            <a:ext cx="5590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в 2021 году направлено  165,6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212B1DDB-9AA9-495A-8A02-07244774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25361"/>
              </p:ext>
            </p:extLst>
          </p:nvPr>
        </p:nvGraphicFramePr>
        <p:xfrm>
          <a:off x="1197868" y="4380594"/>
          <a:ext cx="9361040" cy="235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2021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2022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2023 год</a:t>
                      </a:r>
                    </a:p>
                  </a:txBody>
                  <a:tcPr marL="121920" marR="121920" marT="34283" marB="34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161,4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160,1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154,6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159,1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163,5  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467" marR="8467" marT="47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6" descr="http://scontent.cdninstagram.com/t51.2885-15/e35/18252514_964089563728203_7015011775804342272_n.jpg?ig_cache_key=MTUwNzg3NTUwODU0ODA1NzUwMw%3D%3D.2">
            <a:extLst>
              <a:ext uri="{FF2B5EF4-FFF2-40B4-BE49-F238E27FC236}">
                <a16:creationId xmlns:a16="http://schemas.microsoft.com/office/drawing/2014/main" id="{EB529358-2D51-4916-BED6-207DE1DD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755345"/>
            <a:ext cx="4430657" cy="23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5656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46,2млн. рублей на финансирование отраслей национальной экономики в 2021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55501"/>
              </p:ext>
            </p:extLst>
          </p:nvPr>
        </p:nvGraphicFramePr>
        <p:xfrm>
          <a:off x="981844" y="3429000"/>
          <a:ext cx="10106169" cy="2931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Сельское хозяйство и рыболовство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Дорожное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27,8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Связь и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8E608E4-A829-44A7-8837-F3FF01A280D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79850" y="4857750"/>
            <a:ext cx="4357688" cy="164306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548347" y="1857375"/>
            <a:ext cx="3092129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муниципального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 фонда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64,5%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125860" y="1855788"/>
            <a:ext cx="3092129" cy="229855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транспортного обслуживания населения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10,8%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970836" y="1967537"/>
            <a:ext cx="3092129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Расходы в области с/х ,</a:t>
            </a:r>
          </a:p>
          <a:p>
            <a:pPr algn="ctr">
              <a:defRPr/>
            </a:pPr>
            <a:r>
              <a:rPr lang="ru-RU" sz="1400" b="1" dirty="0"/>
              <a:t>лесного хозяйства, развития малого</a:t>
            </a:r>
          </a:p>
          <a:p>
            <a:pPr algn="ctr">
              <a:defRPr/>
            </a:pPr>
            <a:r>
              <a:rPr lang="ru-RU" sz="1400" b="1" dirty="0"/>
              <a:t>и среднего предпринимательства, </a:t>
            </a:r>
          </a:p>
          <a:p>
            <a:pPr algn="ctr">
              <a:defRPr/>
            </a:pPr>
            <a:r>
              <a:rPr lang="ru-RU" sz="1400" b="1" dirty="0"/>
              <a:t>архитектуры и </a:t>
            </a:r>
          </a:p>
          <a:p>
            <a:pPr algn="ctr">
              <a:defRPr/>
            </a:pPr>
            <a:r>
              <a:rPr lang="ru-RU" sz="1400" b="1" dirty="0"/>
              <a:t>градостроительства,</a:t>
            </a:r>
          </a:p>
          <a:p>
            <a:pPr algn="ctr">
              <a:defRPr/>
            </a:pPr>
            <a:r>
              <a:rPr lang="ru-RU" sz="1400" b="1" dirty="0"/>
              <a:t>развитие туризма, связь и информатику</a:t>
            </a:r>
          </a:p>
          <a:p>
            <a:pPr algn="ctr">
              <a:defRPr/>
            </a:pPr>
            <a:r>
              <a:rPr lang="ru-RU" b="1" dirty="0"/>
              <a:t>24,7%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457686" y="4274676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2406639" y="4274675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5880100" y="4286250"/>
            <a:ext cx="428625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8F55703-646B-482A-AE2F-A478B232189F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Багетная рамка 16"/>
          <p:cNvSpPr/>
          <p:nvPr/>
        </p:nvSpPr>
        <p:spPr>
          <a:xfrm>
            <a:off x="621804" y="2132856"/>
            <a:ext cx="3143250" cy="3714750"/>
          </a:xfrm>
          <a:prstGeom prst="bevel">
            <a:avLst>
              <a:gd name="adj" fmla="val 2927"/>
            </a:avLst>
          </a:prstGeom>
          <a:ln w="349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муниципального дорожного фонда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(29,8 млн.рублей)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559555" y="1772816"/>
            <a:ext cx="7038198" cy="2078112"/>
          </a:xfrm>
          <a:prstGeom prst="snip2DiagRect">
            <a:avLst>
              <a:gd name="adj1" fmla="val 2735"/>
              <a:gd name="adj2" fmla="val 19738"/>
            </a:avLst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экспертиза ПСД, содержание, капитальный ремонт, ремонт автомобильных дорог и искусственных сооружений, расположенных на них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626252" y="4221088"/>
            <a:ext cx="7038198" cy="1368152"/>
          </a:xfrm>
          <a:prstGeom prst="snip2Diag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мероприятий по безопасности дорожного движения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43648" y="2679972"/>
            <a:ext cx="500062" cy="500063"/>
          </a:xfrm>
          <a:prstGeom prst="rightArrow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1412666-D5B8-4757-BAF6-9C8740D620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  <p:sp>
        <p:nvSpPr>
          <p:cNvPr id="14" name="Стрелка вправо 19">
            <a:extLst>
              <a:ext uri="{FF2B5EF4-FFF2-40B4-BE49-F238E27FC236}">
                <a16:creationId xmlns:a16="http://schemas.microsoft.com/office/drawing/2014/main" id="{D5756BF1-8BDF-4DCE-9DC3-F7D1DDE24818}"/>
              </a:ext>
            </a:extLst>
          </p:cNvPr>
          <p:cNvSpPr/>
          <p:nvPr/>
        </p:nvSpPr>
        <p:spPr>
          <a:xfrm>
            <a:off x="3943648" y="4655132"/>
            <a:ext cx="500062" cy="500063"/>
          </a:xfrm>
          <a:prstGeom prst="rightArrow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1042042" y="1720386"/>
            <a:ext cx="10380961" cy="855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graphicFrame>
        <p:nvGraphicFramePr>
          <p:cNvPr id="72" name="Схема 71"/>
          <p:cNvGraphicFramePr/>
          <p:nvPr>
            <p:extLst>
              <p:ext uri="{D42A27DB-BD31-4B8C-83A1-F6EECF244321}">
                <p14:modId xmlns:p14="http://schemas.microsoft.com/office/powerpoint/2010/main" val="3678231009"/>
              </p:ext>
            </p:extLst>
          </p:nvPr>
        </p:nvGraphicFramePr>
        <p:xfrm>
          <a:off x="909836" y="2586756"/>
          <a:ext cx="10585176" cy="41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5E3D339-42EB-48F9-A2F0-86000940644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DC17-4DBF-4138-A255-8C7C31CDAD6C}"/>
              </a:ext>
            </a:extLst>
          </p:cNvPr>
          <p:cNvSpPr txBox="1"/>
          <p:nvPr/>
        </p:nvSpPr>
        <p:spPr>
          <a:xfrm>
            <a:off x="1042043" y="292494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2CC4F-79B8-43A4-B663-928AF157FD5D}"/>
              </a:ext>
            </a:extLst>
          </p:cNvPr>
          <p:cNvSpPr txBox="1"/>
          <p:nvPr/>
        </p:nvSpPr>
        <p:spPr>
          <a:xfrm>
            <a:off x="1385950" y="3888606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3AE8A-904A-4915-8E4B-B79BB34D07F6}"/>
              </a:ext>
            </a:extLst>
          </p:cNvPr>
          <p:cNvSpPr txBox="1"/>
          <p:nvPr/>
        </p:nvSpPr>
        <p:spPr>
          <a:xfrm>
            <a:off x="1385950" y="4846520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9A495B-911B-4776-AAE7-AD5E66FB3D53}"/>
              </a:ext>
            </a:extLst>
          </p:cNvPr>
          <p:cNvSpPr txBox="1"/>
          <p:nvPr/>
        </p:nvSpPr>
        <p:spPr>
          <a:xfrm>
            <a:off x="1065173" y="580443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57908" y="1679893"/>
            <a:ext cx="9721080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направления в расходовании средств: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257300" y="243840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961731" y="4129087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7300" y="5010150"/>
            <a:ext cx="318898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( 8,0млн.рублей)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632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(9,8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7963" y="5010150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(43,7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75,8 млн. рублей на финансирование жилищно-коммунального хозяйства в 2021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51129"/>
              </p:ext>
            </p:extLst>
          </p:nvPr>
        </p:nvGraphicFramePr>
        <p:xfrm>
          <a:off x="981842" y="3545823"/>
          <a:ext cx="10184438" cy="21983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0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Жилищное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Другие</a:t>
                      </a:r>
                      <a:r>
                        <a:rPr lang="ru-RU" sz="1400" baseline="0" dirty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44824"/>
            <a:ext cx="2191548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0027F6A-10B6-4682-BF54-7AB3DAB48E0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4726261" y="2808425"/>
            <a:ext cx="3128414" cy="4004951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Строительство, реконструкция, модернизация объектов теплоснабжения, водоснабжения, водоотведения, разработка и экспертиза проектно-сметной документации;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Развитие газификации в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Оснащение жилых помещений приборами учета энергетических ресурсов</a:t>
            </a:r>
            <a:r>
              <a:rPr lang="en-US" sz="14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Прочие мероприятия в области повышения энергетической эффективности коммунального хозяйства (разработка топливно-энерготехнического баланса, актуализация схем тепло-, водоснабжения и водоотведения и т.п.)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13893" y="1627188"/>
            <a:ext cx="3128414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области жилищного 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6260" y="1627188"/>
            <a:ext cx="3128416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области коммунального хозяйства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38628" y="1641451"/>
            <a:ext cx="3128415" cy="1051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территории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413893" y="2808425"/>
            <a:ext cx="3128414" cy="4004950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Капитальный ремонт многоквартирных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Ремонт общего имущества и квартир муниципального жилищного фонда</a:t>
            </a:r>
            <a:r>
              <a:rPr lang="en-US" sz="14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Взносы на капитальный ремонт общего имущества в многоквартирных домах;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Обследование жилищного фонда на предмет признания его аварийным, снос аварийного непригодного для проживания жилищного фонда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8038629" y="2808425"/>
            <a:ext cx="3128414" cy="4004950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Организация, содержание и ремонт сетей уличного освещения, в т.ч. светодиодных консолей;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Модернизация системы уличного освещения, разработка и экспертиза ПСД</a:t>
            </a:r>
            <a:r>
              <a:rPr lang="ru-RU" sz="16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Озеленение территории;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Содержание мест захоронения;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Благоустройство дворовых территорий СГО;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Прочие мероприятия в области благоустройства;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Благоустройство общественных территорий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Обустройство и содержание контейнерных площадок, приобретение контейнеров.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E487FDB-D919-4ED7-A6A3-60DD64F6BAB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60375" y="1620179"/>
            <a:ext cx="11233249" cy="360039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42684" y="1627188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58965"/>
              </p:ext>
            </p:extLst>
          </p:nvPr>
        </p:nvGraphicFramePr>
        <p:xfrm>
          <a:off x="560376" y="2003399"/>
          <a:ext cx="11233249" cy="491564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2019</a:t>
                      </a:r>
                      <a:r>
                        <a:rPr lang="ru-RU" sz="1000" baseline="0" dirty="0">
                          <a:effectLst/>
                        </a:rPr>
                        <a:t>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2020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 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2021 </a:t>
                      </a:r>
                      <a:r>
                        <a:rPr lang="ru-RU" sz="1000" dirty="0">
                          <a:effectLst/>
                        </a:rPr>
                        <a:t>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(организация, содержание, ремонт сетей уличного освещения (в т.ч. светодиодных консолей), оплата за потребленную </a:t>
                      </a:r>
                      <a:r>
                        <a:rPr lang="ru-RU" sz="1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эл.энергию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поребриков)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6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по сбору, транспортированию, обработке, утилизации, обезвреживанию и захоронению твердых коммунальных отходов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Закупка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и установка осветительного оборудования с заменой неэффективного на энергосберегающее, модернизация системы уличного освещения, разработка и экспертиза ПСД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экологическую безопасность территории СГО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 санитарное содержание контейнерных площадок, приобретение контейнеров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5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689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ВСЕГО</a:t>
                      </a:r>
                      <a:r>
                        <a:rPr lang="ru-RU" sz="1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71,8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43,7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3F78822-3607-4A8B-969E-B695490A29F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5A989F-E31C-4CAF-B44F-4AAFFB569C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отношения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областного бюджета в бюджет города перечисляются межбюджетные трансферты в форме: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целях софинансирования расходных обязательств муниципального образования по вопросам местного значения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6FBE734-22D7-4162-8F5B-D6372BD5D4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5780" y="5085188"/>
            <a:ext cx="11429429" cy="142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В 2021 году в бюджет города планируется поступление субвенций по </a:t>
            </a:r>
            <a:r>
              <a:rPr lang="ru-RU" sz="1600" dirty="0">
                <a:solidFill>
                  <a:schemeClr val="bg1"/>
                </a:solidFill>
              </a:rPr>
              <a:t>12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Объем поступлений </a:t>
            </a:r>
            <a:r>
              <a:rPr lang="ru-RU" sz="1600">
                <a:solidFill>
                  <a:schemeClr val="bg1"/>
                </a:solidFill>
              </a:rPr>
              <a:t>межбюджетных трансфертов </a:t>
            </a:r>
            <a:r>
              <a:rPr lang="ru-RU" sz="1600" dirty="0">
                <a:solidFill>
                  <a:schemeClr val="bg1"/>
                </a:solidFill>
              </a:rPr>
              <a:t>будет уточняться в течении 2021 года после распределения Правительством Свердловской области межбюджетных трансфертов между муниципальными образованиями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01037"/>
              </p:ext>
            </p:extLst>
          </p:nvPr>
        </p:nvGraphicFramePr>
        <p:xfrm>
          <a:off x="5662364" y="1783843"/>
          <a:ext cx="6408712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99595"/>
              </p:ext>
            </p:extLst>
          </p:nvPr>
        </p:nvGraphicFramePr>
        <p:xfrm>
          <a:off x="405779" y="1988862"/>
          <a:ext cx="5184577" cy="28344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2020 год ожидаемое исполнение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2021 год план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2022 год план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2023 год план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Дотации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321,3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264,3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200,2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197,5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Субсидии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128,9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34,6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Субвенции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608,9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628,6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641,4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654,6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/>
                        <a:t>Иные межбюджетные трансферты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47,2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22,1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23,3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22,5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A7B8063-03F3-49E7-B02E-1ABA018A2E9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379413" y="2644329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год</a:t>
            </a:r>
          </a:p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628,6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913" y="1787079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 граждан в области образования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477,9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2913" y="3430141"/>
            <a:ext cx="62865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гражданам на оплату жилых помещений и коммунальных услуг 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147,1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2913" y="5025157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переданные полномочия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1787079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379788" y="3430141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379788" y="502515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E394A07-0CA9-4E3C-B69E-8B0149B2CCD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1302723" y="1816001"/>
            <a:ext cx="10297144" cy="4769568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/>
              <a:t>1. Муниципальный долг - совокупность долговых обязательств муниципального образования. </a:t>
            </a:r>
          </a:p>
          <a:p>
            <a:r>
              <a:rPr lang="ru-RU" sz="1350" dirty="0"/>
              <a:t>2. Муниципальный долг полностью и без условий обеспечивается всем муниципальным имуществом, составляющим муниципальную казну. </a:t>
            </a:r>
          </a:p>
          <a:p>
            <a:r>
              <a:rPr lang="ru-RU" sz="1350" dirty="0"/>
              <a:t>3. Долговые обязательства муниципального образования могут существовать в форме: </a:t>
            </a:r>
          </a:p>
          <a:p>
            <a:r>
              <a:rPr lang="ru-RU" sz="1350" dirty="0"/>
              <a:t>кредитных соглашений и договоров; </a:t>
            </a:r>
          </a:p>
          <a:p>
            <a:r>
              <a:rPr lang="ru-RU" sz="1350" dirty="0"/>
              <a:t>займов, осуществляемых путем выпуска муниципальных ценных бумаг; </a:t>
            </a:r>
          </a:p>
          <a:p>
            <a:r>
              <a:rPr lang="ru-RU" sz="1350" dirty="0"/>
              <a:t>договоров и соглашений о получении муниципальным образованием бюджетных кредитов от бюджетов других уровней бюджетной системы Российской Федерации; </a:t>
            </a:r>
          </a:p>
          <a:p>
            <a:r>
              <a:rPr lang="ru-RU" sz="1350" dirty="0"/>
              <a:t>договоров о предоставлении муниципальных гарантий. </a:t>
            </a:r>
          </a:p>
          <a:p>
            <a:r>
              <a:rPr lang="ru-RU" sz="1350" dirty="0"/>
              <a:t>Долговые обязательства муниципального образования не могут существовать в иных формах, за исключением предусмотренных настоящим пунктом. </a:t>
            </a:r>
          </a:p>
          <a:p>
            <a:r>
              <a:rPr lang="ru-RU" sz="1350" dirty="0"/>
              <a:t>4. В объем муниципального долга включаются: </a:t>
            </a:r>
          </a:p>
          <a:p>
            <a:r>
              <a:rPr lang="ru-RU" sz="1350" dirty="0"/>
              <a:t>основная номинальная сумма долга по муниципальным ценным бумагам; </a:t>
            </a:r>
          </a:p>
          <a:p>
            <a:r>
              <a:rPr lang="ru-RU" sz="1350" dirty="0"/>
              <a:t>объем основного долга по кредитам, полученным муниципальным образованием; </a:t>
            </a:r>
          </a:p>
          <a:p>
            <a:r>
              <a:rPr lang="ru-RU" sz="1350" dirty="0"/>
              <a:t>объем основного долга по бюджетным кредитам, полученным муниципальным образованием от бюджетов других уровней; </a:t>
            </a:r>
          </a:p>
          <a:p>
            <a:r>
              <a:rPr lang="ru-RU" sz="1350" dirty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350" dirty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endParaRPr lang="ru-RU" sz="1350" dirty="0"/>
          </a:p>
          <a:p>
            <a:r>
              <a:rPr lang="ru-RU" sz="1350" dirty="0"/>
              <a:t>Управление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5BC9C4A-D07E-4945-B4D3-1663E42DB30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Муниципальный долг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33160"/>
              </p:ext>
            </p:extLst>
          </p:nvPr>
        </p:nvGraphicFramePr>
        <p:xfrm>
          <a:off x="1341884" y="1669706"/>
          <a:ext cx="9865096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122D4FD-C3B5-4FCE-87B5-2BEC2F50979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Размер и структура муниципального долга, объем и структура расходов на его обслуживание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5374687"/>
              </p:ext>
            </p:extLst>
          </p:nvPr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39581971"/>
              </p:ext>
            </p:extLst>
          </p:nvPr>
        </p:nvGraphicFramePr>
        <p:xfrm>
          <a:off x="4078188" y="5649911"/>
          <a:ext cx="7452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E84689-4F30-42A2-BF69-2298E3D72B7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222204" y="1628800"/>
            <a:ext cx="7658646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Североуральского городского округа</a:t>
            </a:r>
          </a:p>
          <a:p>
            <a:pPr>
              <a:lnSpc>
                <a:spcPct val="90000"/>
              </a:lnSpc>
              <a:defRPr/>
            </a:pP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80018"/>
              </p:ext>
            </p:extLst>
          </p:nvPr>
        </p:nvGraphicFramePr>
        <p:xfrm>
          <a:off x="2665348" y="4659312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Толстова Татьяна Владимировна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обл., г.Североуральск, 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6AEEE4E-3E08-4124-8B69-9A49534A72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 Финансовом управлении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1845940" y="2708920"/>
            <a:ext cx="9460557" cy="2880320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F3F6E6-AB43-42FB-A17C-06DC316CCED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3071812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Бюджет </a:t>
            </a:r>
            <a:r>
              <a:rPr lang="ru-RU" sz="1600" dirty="0"/>
              <a:t>муниципального образования СГО составляется на три года – очередной финансовый год и плановый период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pic>
        <p:nvPicPr>
          <p:cNvPr id="74758" name="Picture 6" descr="http://nameofrussia.net/uploads/images/c/7/2/e/1/9d4d346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163" y="1643063"/>
            <a:ext cx="4357687" cy="304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нутый угол 14"/>
          <p:cNvSpPr/>
          <p:nvPr/>
        </p:nvSpPr>
        <p:spPr>
          <a:xfrm>
            <a:off x="3736975" y="4873624"/>
            <a:ext cx="5265490" cy="1857375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Составление бюджета основывается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Бюджетном послании Губернатора Свердловской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Прогнозе социально-экономического развития СГО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Основных направлениях бюджетной, </a:t>
            </a:r>
            <a:r>
              <a:rPr lang="ru-RU" sz="1500" dirty="0">
                <a:solidFill>
                  <a:schemeClr val="bg1"/>
                </a:solidFill>
              </a:rPr>
              <a:t>налоговой и долговой политики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Муниципальных программах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745E936-5BB9-48C9-8361-535B9C484B1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22288" y="1766888"/>
            <a:ext cx="1111674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Составление, рассмотрение и утверждение бюджета на 2021  год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и плановый период 2022 и 2023 годы: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464319" y="2636913"/>
            <a:ext cx="4014838" cy="3782192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исполнители, порядок и сроки по составлению бюджета определены постановлением Администрации СГО от 22.07.2020 № 616.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Финансовое управление Администрации СГО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4494697" y="2636912"/>
            <a:ext cx="4896542" cy="3782193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-Проект бюджета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согласительных комиссий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соответствии с Постановлением Администрации СГО от 08.09.2020г № 763, с изменениями от 28.09.2020 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•Проект бюджета представлен на рассмотрение в Думу СГО 13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.11.2020;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•В ноябре проект бюджета рассмотрен депутатами на заседании постоянной депутатской комиссии по бюджету и налогам и на заседании Думы СГО;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•Проект бюджета СГО на 2021 год и плановый период 2022 и 2023 годов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на публичных слушаниях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9406779" y="2636912"/>
            <a:ext cx="2402631" cy="3782193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СГО на 2021 год  и плановый период 2022 и 2023 годов утвержден депутатами на заседании Думы СГО 23.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.2020 года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B9789F7-C5CB-43D3-AA37-3CE5C6156CB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98482302"/>
              </p:ext>
            </p:extLst>
          </p:nvPr>
        </p:nvGraphicFramePr>
        <p:xfrm>
          <a:off x="477789" y="1627188"/>
          <a:ext cx="11449272" cy="48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026969F-2B99-44BC-853C-486C5B4D5C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подготовки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4920436" y="1997545"/>
            <a:ext cx="7010574" cy="323165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СГО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733256"/>
            <a:ext cx="10949165" cy="92333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Euphemia" pitchFamily="34" charset="0"/>
              </a:rPr>
              <a:t>Публичные слушания по проекту решения Думы Североуральского городского округа «О бюджете Североуральского городского округа на 2021 год и плановый период 2022 и 2023 годов» состоялись 22 декабря 2020 года в актовом зале администрации СГО по адресу: ул. Чайковского, 15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EC84B0-CAE9-4888-9E8A-55BE919544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Публичные слушания</a:t>
            </a:r>
          </a:p>
        </p:txBody>
      </p:sp>
      <p:pic>
        <p:nvPicPr>
          <p:cNvPr id="1026" name="Picture 2" descr="Публичные слушания по проектной документации на рекультивацию ...">
            <a:extLst>
              <a:ext uri="{FF2B5EF4-FFF2-40B4-BE49-F238E27FC236}">
                <a16:creationId xmlns:a16="http://schemas.microsoft.com/office/drawing/2014/main" id="{2CBC7CDD-FCFB-41BA-9964-05911E09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-3346"/>
          <a:stretch/>
        </p:blipFill>
        <p:spPr bwMode="auto">
          <a:xfrm>
            <a:off x="981844" y="1997545"/>
            <a:ext cx="3938591" cy="30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4357</Words>
  <Application>Microsoft Office PowerPoint</Application>
  <PresentationFormat>Произвольный</PresentationFormat>
  <Paragraphs>1037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Arial Cyr</vt:lpstr>
      <vt:lpstr>Arial Narrow</vt:lpstr>
      <vt:lpstr>Calibri</vt:lpstr>
      <vt:lpstr>Euphemia</vt:lpstr>
      <vt:lpstr>Tahoma</vt:lpstr>
      <vt:lpstr>Times New Roman</vt:lpstr>
      <vt:lpstr>Wingdings</vt:lpstr>
      <vt:lpstr>TS102801109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2020-12-24T06:34:17Z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