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66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style7.xml" ContentType="application/vnd.ms-office.chart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7"/>
  </p:notesMasterIdLst>
  <p:handoutMasterIdLst>
    <p:handoutMasterId r:id="rId58"/>
  </p:handoutMasterIdLst>
  <p:sldIdLst>
    <p:sldId id="257" r:id="rId3"/>
    <p:sldId id="310" r:id="rId4"/>
    <p:sldId id="288" r:id="rId5"/>
    <p:sldId id="311" r:id="rId6"/>
    <p:sldId id="286" r:id="rId7"/>
    <p:sldId id="289" r:id="rId8"/>
    <p:sldId id="312" r:id="rId9"/>
    <p:sldId id="320" r:id="rId10"/>
    <p:sldId id="313" r:id="rId11"/>
    <p:sldId id="314" r:id="rId12"/>
    <p:sldId id="264" r:id="rId13"/>
    <p:sldId id="324" r:id="rId14"/>
    <p:sldId id="266" r:id="rId15"/>
    <p:sldId id="267" r:id="rId16"/>
    <p:sldId id="268" r:id="rId17"/>
    <p:sldId id="269" r:id="rId18"/>
    <p:sldId id="270" r:id="rId19"/>
    <p:sldId id="323" r:id="rId20"/>
    <p:sldId id="273" r:id="rId21"/>
    <p:sldId id="272" r:id="rId22"/>
    <p:sldId id="292" r:id="rId23"/>
    <p:sldId id="293" r:id="rId24"/>
    <p:sldId id="294" r:id="rId25"/>
    <p:sldId id="295" r:id="rId26"/>
    <p:sldId id="321" r:id="rId27"/>
    <p:sldId id="322" r:id="rId28"/>
    <p:sldId id="274" r:id="rId29"/>
    <p:sldId id="319" r:id="rId30"/>
    <p:sldId id="275" r:id="rId31"/>
    <p:sldId id="276" r:id="rId32"/>
    <p:sldId id="297" r:id="rId33"/>
    <p:sldId id="278" r:id="rId34"/>
    <p:sldId id="279" r:id="rId35"/>
    <p:sldId id="298" r:id="rId36"/>
    <p:sldId id="316" r:id="rId37"/>
    <p:sldId id="317" r:id="rId38"/>
    <p:sldId id="301" r:id="rId39"/>
    <p:sldId id="302" r:id="rId40"/>
    <p:sldId id="281" r:id="rId41"/>
    <p:sldId id="282" r:id="rId42"/>
    <p:sldId id="325" r:id="rId43"/>
    <p:sldId id="303" r:id="rId44"/>
    <p:sldId id="283" r:id="rId45"/>
    <p:sldId id="326" r:id="rId46"/>
    <p:sldId id="305" r:id="rId47"/>
    <p:sldId id="318" r:id="rId48"/>
    <p:sldId id="284" r:id="rId49"/>
    <p:sldId id="285" r:id="rId50"/>
    <p:sldId id="307" r:id="rId51"/>
    <p:sldId id="308" r:id="rId52"/>
    <p:sldId id="327" r:id="rId53"/>
    <p:sldId id="328" r:id="rId54"/>
    <p:sldId id="287" r:id="rId55"/>
    <p:sldId id="309" r:id="rId56"/>
  </p:sldIdLst>
  <p:sldSz cx="12188825" cy="6858000"/>
  <p:notesSz cx="6669088" cy="9896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66"/>
    <a:srgbClr val="FF9900"/>
    <a:srgbClr val="008000"/>
    <a:srgbClr val="FF00FF"/>
    <a:srgbClr val="0A92C2"/>
    <a:srgbClr val="B63806"/>
    <a:srgbClr val="BBCF8D"/>
    <a:srgbClr val="B45208"/>
    <a:srgbClr val="08A0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37" autoAdjust="0"/>
  </p:normalViewPr>
  <p:slideViewPr>
    <p:cSldViewPr>
      <p:cViewPr varScale="1">
        <p:scale>
          <a:sx n="46" d="100"/>
          <a:sy n="46" d="100"/>
        </p:scale>
        <p:origin x="-91" y="-80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1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87;&#1088;&#1086;&#1077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9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0.87108972233972015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9.871857889141902E-3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5.4855926359030999E-2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0.29198210807825403</c:v>
                </c:pt>
                <c:pt idx="2">
                  <c:v>0.69194891817391468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0.87108972233972071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5.4855926359030999E-2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0.29198210807825403</c:v>
                </c:pt>
                <c:pt idx="2">
                  <c:v>0.69194891817391468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5.7061036842984816E-2</c:v>
                </c:pt>
                <c:pt idx="3">
                  <c:v>3.4064028970990486E-2</c:v>
                </c:pt>
                <c:pt idx="4">
                  <c:v>1.2204800246561863E-2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5.4714689304091485E-2</c:v>
                </c:pt>
                <c:pt idx="1">
                  <c:v>0.76788906934530765</c:v>
                </c:pt>
                <c:pt idx="2">
                  <c:v>7.2334211352377928E-2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0.37461481103737887</c:v>
                </c:pt>
                <c:pt idx="2">
                  <c:v>0.61282371601762364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5.7061036842984816E-2</c:v>
                </c:pt>
                <c:pt idx="3">
                  <c:v>3.4064028970990486E-2</c:v>
                </c:pt>
                <c:pt idx="4">
                  <c:v>1.2204800246561863E-2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5.4714689304091485E-2</c:v>
                </c:pt>
                <c:pt idx="1">
                  <c:v>0.76788906934530765</c:v>
                </c:pt>
                <c:pt idx="2">
                  <c:v>7.2334211352377928E-2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5.4855926359030964E-2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0.37461481103737887</c:v>
                </c:pt>
                <c:pt idx="2">
                  <c:v>0.61282371601762364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0.29198210807825387</c:v>
                </c:pt>
                <c:pt idx="2">
                  <c:v>0.69194891817391424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0.87108972233972015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5.4855926359030964E-2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0.89409855701979579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3.0585875248423926E-2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0.18045804237938676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доходы (тыс.руб.)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доходов'!$B$3:$F$3</c:f>
              <c:numCache>
                <c:formatCode>General</c:formatCode>
                <c:ptCount val="5"/>
                <c:pt idx="0">
                  <c:v>327768.8</c:v>
                </c:pt>
                <c:pt idx="1">
                  <c:v>363822</c:v>
                </c:pt>
                <c:pt idx="2">
                  <c:v>397107</c:v>
                </c:pt>
                <c:pt idx="3">
                  <c:v>440179</c:v>
                </c:pt>
                <c:pt idx="4">
                  <c:v>452560</c:v>
                </c:pt>
              </c:numCache>
            </c:numRef>
          </c:val>
        </c:ser>
        <c:ser>
          <c:idx val="1"/>
          <c:order val="1"/>
          <c:tx>
            <c:strRef>
              <c:f>'Динамика поступления доходов'!$A$4</c:f>
              <c:strCache>
                <c:ptCount val="1"/>
                <c:pt idx="0">
                  <c:v>Неналоговые доходы (тыс.руб.)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 w="38100">
                <a:solidFill>
                  <a:srgbClr val="FF00FF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доходов'!$B$4:$F$4</c:f>
              <c:numCache>
                <c:formatCode>General</c:formatCode>
                <c:ptCount val="5"/>
                <c:pt idx="0">
                  <c:v>96566.2</c:v>
                </c:pt>
                <c:pt idx="1">
                  <c:v>71198</c:v>
                </c:pt>
                <c:pt idx="2">
                  <c:v>66676</c:v>
                </c:pt>
                <c:pt idx="3">
                  <c:v>68065</c:v>
                </c:pt>
                <c:pt idx="4">
                  <c:v>69605</c:v>
                </c:pt>
              </c:numCache>
            </c:numRef>
          </c:val>
        </c:ser>
        <c:ser>
          <c:idx val="2"/>
          <c:order val="2"/>
          <c:tx>
            <c:strRef>
              <c:f>'Динамика поступления доходов'!$A$5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доходов'!$B$5:$F$5</c:f>
              <c:numCache>
                <c:formatCode>General</c:formatCode>
                <c:ptCount val="5"/>
                <c:pt idx="0">
                  <c:v>862643.5</c:v>
                </c:pt>
                <c:pt idx="1">
                  <c:v>925001</c:v>
                </c:pt>
                <c:pt idx="2">
                  <c:v>925154.5</c:v>
                </c:pt>
                <c:pt idx="3">
                  <c:v>816986.1</c:v>
                </c:pt>
                <c:pt idx="4">
                  <c:v>855317.4</c:v>
                </c:pt>
              </c:numCache>
            </c:numRef>
          </c:val>
        </c:ser>
        <c:ser>
          <c:idx val="3"/>
          <c:order val="3"/>
          <c:tx>
            <c:strRef>
              <c:f>'Динамика поступления доходов'!$A$6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доходов'!$B$6:$F$6</c:f>
              <c:numCache>
                <c:formatCode>General</c:formatCode>
                <c:ptCount val="5"/>
                <c:pt idx="0">
                  <c:v>1286978.5</c:v>
                </c:pt>
                <c:pt idx="1">
                  <c:v>1360021</c:v>
                </c:pt>
                <c:pt idx="2">
                  <c:v>1388937.5</c:v>
                </c:pt>
                <c:pt idx="3">
                  <c:v>1325230.1000000001</c:v>
                </c:pt>
                <c:pt idx="4">
                  <c:v>1377482.4</c:v>
                </c:pt>
              </c:numCache>
            </c:numRef>
          </c:val>
        </c:ser>
        <c:marker val="1"/>
        <c:axId val="90020864"/>
        <c:axId val="90035328"/>
      </c:lineChart>
      <c:catAx>
        <c:axId val="90020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035328"/>
        <c:crosses val="autoZero"/>
        <c:auto val="1"/>
        <c:lblAlgn val="ctr"/>
        <c:lblOffset val="100"/>
        <c:tickLblSkip val="1"/>
        <c:tickMarkSkip val="1"/>
      </c:catAx>
      <c:valAx>
        <c:axId val="90035328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17513594060644391"/>
              <c:y val="0.290279270321605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0208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9.8167622578973171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'!$B$3:$B$5</c:f>
              <c:numCache>
                <c:formatCode>#,##0_р_.</c:formatCode>
                <c:ptCount val="3"/>
                <c:pt idx="0">
                  <c:v>397107</c:v>
                </c:pt>
                <c:pt idx="1">
                  <c:v>66676</c:v>
                </c:pt>
                <c:pt idx="2">
                  <c:v>925154.5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'!$C$3:$C$5</c:f>
              <c:numCache>
                <c:formatCode>0%</c:formatCode>
                <c:ptCount val="3"/>
                <c:pt idx="0">
                  <c:v>0.2859070332538361</c:v>
                </c:pt>
                <c:pt idx="1">
                  <c:v>4.8005039823606176E-2</c:v>
                </c:pt>
                <c:pt idx="2">
                  <c:v>0.66608792692255769</c:v>
                </c:pt>
              </c:numCache>
            </c:numRef>
          </c:val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87313446654075"/>
          <c:y val="0.17174559097744044"/>
          <c:w val="0.37348357898505513"/>
          <c:h val="0.7310327016272608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02126999439087"/>
          <c:y val="0.10338894499698549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explosion val="26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3151112144308376E-2"/>
                  <c:y val="-0.107394320806459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87875084793643E-2"/>
                  <c:y val="-0.131247637966347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130610913795907E-2"/>
                  <c:y val="-0.11138737603449941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6.3993406364937291E-3</c:v>
                </c:pt>
                <c:pt idx="1">
                  <c:v>0.35738541579007638</c:v>
                </c:pt>
                <c:pt idx="2">
                  <c:v>0.63621524357343895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78410664398533"/>
          <c:y val="4.4772716257716769E-2"/>
          <c:w val="0.21818205836207896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0.29198210807825387</c:v>
                </c:pt>
                <c:pt idx="2">
                  <c:v>0.69194891817391424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2936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339984231599665"/>
                  <c:y val="2.697822947487090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лиц
</a:t>
                    </a:r>
                    <a:r>
                      <a:rPr lang="ru-RU" dirty="0" smtClean="0"/>
                      <a:t>83%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05280352882371"/>
                      <c:h val="0.315718111158075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575288958512624E-2"/>
                  <c:y val="9.985181047843409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 по подакцизным товарам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5664524706403724"/>
                      <c:h val="0.283685650356594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3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совокупный доход
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3559845201717049E-2"/>
                  <c:y val="-0.159762896765495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167181115021712"/>
                  <c:y val="-8.78695932210212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1164439680715661"/>
                      <c:h val="0.2607464659273124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32722007224607202"/>
                  <c:y val="2.662714946091581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838626397126647"/>
                      <c:h val="0.20849058027896863"/>
                    </c:manualLayout>
                  </c15:layout>
                </c:ext>
              </c:extLst>
            </c:dLbl>
            <c:numFmt formatCode="0%" sourceLinked="0"/>
            <c:spPr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ln>
                      <a:noFill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328041</c:v>
                </c:pt>
                <c:pt idx="1">
                  <c:v>16952</c:v>
                </c:pt>
                <c:pt idx="2">
                  <c:v>28282</c:v>
                </c:pt>
                <c:pt idx="3">
                  <c:v>11334</c:v>
                </c:pt>
                <c:pt idx="4">
                  <c:v>7061</c:v>
                </c:pt>
                <c:pt idx="5">
                  <c:v>5437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0.8260771026448791</c:v>
                </c:pt>
                <c:pt idx="1">
                  <c:v>4.2688746358034484E-2</c:v>
                </c:pt>
                <c:pt idx="2">
                  <c:v>7.1220099368684009E-2</c:v>
                </c:pt>
                <c:pt idx="3">
                  <c:v>2.8541425862550901E-2</c:v>
                </c:pt>
                <c:pt idx="4">
                  <c:v>1.7781101818905232E-2</c:v>
                </c:pt>
                <c:pt idx="5">
                  <c:v>1.3691523946946289E-2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84700802932591E-2"/>
          <c:y val="3.6171953771160704E-2"/>
          <c:w val="0.88231530230319211"/>
          <c:h val="0.7991164837122478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49719</c:v>
                </c:pt>
                <c:pt idx="1">
                  <c:v>11098</c:v>
                </c:pt>
                <c:pt idx="2">
                  <c:v>388</c:v>
                </c:pt>
                <c:pt idx="3">
                  <c:v>3192</c:v>
                </c:pt>
                <c:pt idx="4">
                  <c:v>2279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0.74568060471533981</c:v>
                </c:pt>
                <c:pt idx="1">
                  <c:v>0.16644669746235527</c:v>
                </c:pt>
                <c:pt idx="2">
                  <c:v>5.8191853140560322E-3</c:v>
                </c:pt>
                <c:pt idx="3">
                  <c:v>4.7873297738316632E-2</c:v>
                </c:pt>
                <c:pt idx="4">
                  <c:v>3.4180214769932209E-2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2901944949189023E-2"/>
          <c:y val="0.63765217713330224"/>
          <c:w val="0.94131896234864132"/>
          <c:h val="0.3177054401362811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80200371995116"/>
          <c:y val="0.23390227500446981"/>
          <c:w val="0.54868336504560811"/>
          <c:h val="0.58058052579573027"/>
        </c:manualLayout>
      </c:layout>
      <c:barChart>
        <c:barDir val="col"/>
        <c:grouping val="stacked"/>
        <c:ser>
          <c:idx val="0"/>
          <c:order val="0"/>
          <c:tx>
            <c:strRef>
              <c:f>'НДФЛ анализ нормативов'!$B$1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нормативов'!$B$2:$B$8</c:f>
              <c:numCache>
                <c:formatCode>General</c:formatCode>
                <c:ptCount val="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'НДФЛ анализ нормативов'!$C$1</c:f>
              <c:strCache>
                <c:ptCount val="1"/>
                <c:pt idx="0">
                  <c:v>Единый норматив, в соответсивии с областным законом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нормативов'!$C$2:$C$8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'НДФЛ анализ нормативов'!$D$1</c:f>
              <c:strCache>
                <c:ptCount val="1"/>
                <c:pt idx="0">
                  <c:v>Дотация, заменяемая доп. Нормативом отчислений от НДФЛ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нормативов'!$D$2:$D$8</c:f>
              <c:numCache>
                <c:formatCode>General</c:formatCode>
                <c:ptCount val="7"/>
                <c:pt idx="0">
                  <c:v>41</c:v>
                </c:pt>
                <c:pt idx="1">
                  <c:v>48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31</c:v>
                </c:pt>
              </c:numCache>
            </c:numRef>
          </c:val>
        </c:ser>
        <c:dLbls>
          <c:showVal val="1"/>
        </c:dLbls>
        <c:overlap val="100"/>
        <c:axId val="90548480"/>
        <c:axId val="90558464"/>
      </c:barChart>
      <c:catAx>
        <c:axId val="9054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558464"/>
        <c:crosses val="autoZero"/>
        <c:auto val="1"/>
        <c:lblAlgn val="ctr"/>
        <c:lblOffset val="100"/>
        <c:tickLblSkip val="1"/>
        <c:tickMarkSkip val="1"/>
      </c:catAx>
      <c:valAx>
        <c:axId val="905584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 зачислений</a:t>
                </a:r>
              </a:p>
            </c:rich>
          </c:tx>
          <c:layout>
            <c:manualLayout>
              <c:xMode val="edge"/>
              <c:yMode val="edge"/>
              <c:x val="2.2988472768096201E-2"/>
              <c:y val="0.332524879088695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05484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481759914193185"/>
          <c:y val="0.17901308943306424"/>
          <c:w val="0.26609543384068435"/>
          <c:h val="0.6952560602624223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1978228867726349"/>
          <c:y val="9.0711158212823592E-2"/>
          <c:w val="0.5779933806527352"/>
          <c:h val="0.62625703556740164"/>
        </c:manualLayout>
      </c:layout>
      <c:barChart>
        <c:barDir val="col"/>
        <c:grouping val="clustered"/>
        <c:ser>
          <c:idx val="0"/>
          <c:order val="0"/>
          <c:tx>
            <c:strRef>
              <c:f>'СравнАналНалНенал и МБТ'!$A$3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'СравнАналНалНенал и МБТ'!$B$3:$F$3</c:f>
              <c:numCache>
                <c:formatCode>#,##0.0_р_.</c:formatCode>
                <c:ptCount val="5"/>
                <c:pt idx="0">
                  <c:v>424335</c:v>
                </c:pt>
                <c:pt idx="1">
                  <c:v>435021</c:v>
                </c:pt>
                <c:pt idx="2">
                  <c:v>463783</c:v>
                </c:pt>
                <c:pt idx="3">
                  <c:v>508244</c:v>
                </c:pt>
                <c:pt idx="4">
                  <c:v>522165</c:v>
                </c:pt>
              </c:numCache>
            </c:numRef>
          </c:val>
        </c:ser>
        <c:ser>
          <c:idx val="1"/>
          <c:order val="1"/>
          <c:tx>
            <c:strRef>
              <c:f>'СравнАналНалНенал и МБТ'!$A$4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'СравнАналНалНенал и МБТ'!$B$4:$F$4</c:f>
              <c:numCache>
                <c:formatCode>#,##0.0_р_.</c:formatCode>
                <c:ptCount val="5"/>
                <c:pt idx="0">
                  <c:v>862643.5</c:v>
                </c:pt>
                <c:pt idx="1">
                  <c:v>925001</c:v>
                </c:pt>
                <c:pt idx="2">
                  <c:v>925154.5</c:v>
                </c:pt>
                <c:pt idx="3">
                  <c:v>816986.1</c:v>
                </c:pt>
                <c:pt idx="4">
                  <c:v>855317.4</c:v>
                </c:pt>
              </c:numCache>
            </c:numRef>
          </c:val>
        </c:ser>
        <c:ser>
          <c:idx val="2"/>
          <c:order val="2"/>
          <c:tx>
            <c:strRef>
              <c:f>'\\Server2\r\Documents and Settings\P262\Мои документы\ИСПОЛНЕНИЕ\Исполн 2010\[исполнение бюд. фирсова 2010.xls]декабрь (3)'!#REF!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18000"/>
                  </a:schemeClr>
                </a:gs>
                <a:gs pos="50000">
                  <a:schemeClr val="accent3">
                    <a:satMod val="89000"/>
                    <a:lumMod val="91000"/>
                  </a:schemeClr>
                </a:gs>
                <a:gs pos="100000">
                  <a:schemeClr val="accent3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'\\Server2\r\Documents and Settings\P262\Мои документы\ИСПОЛНЕНИЕ\Исполн 2010\[исполнение бюд. фирсова 2010.xls]декабрь (3)'!#REF!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00"/>
        <c:overlap val="-24"/>
        <c:axId val="131069824"/>
        <c:axId val="131071360"/>
      </c:barChart>
      <c:catAx>
        <c:axId val="131069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71360"/>
        <c:crosses val="autoZero"/>
        <c:auto val="1"/>
        <c:lblAlgn val="ctr"/>
        <c:lblOffset val="100"/>
        <c:tickLblSkip val="1"/>
        <c:tickMarkSkip val="1"/>
      </c:catAx>
      <c:valAx>
        <c:axId val="131071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8.1496841329260022E-2"/>
              <c:y val="0.26458513774448317"/>
            </c:manualLayout>
          </c:layout>
          <c:spPr>
            <a:noFill/>
            <a:ln>
              <a:noFill/>
            </a:ln>
            <a:effectLst/>
          </c:spPr>
        </c:title>
        <c:numFmt formatCode="#,##0.0_р_.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82351309826441921"/>
          <c:y val="0.14037130620420138"/>
          <c:w val="0.14668591282255189"/>
          <c:h val="0.467278580564092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33918431144547"/>
          <c:y val="6.6755928704952769E-2"/>
          <c:w val="0.76870828092227961"/>
          <c:h val="0.65399239019113664"/>
        </c:manualLayout>
      </c:layout>
      <c:lineChart>
        <c:grouping val="standard"/>
        <c:ser>
          <c:idx val="0"/>
          <c:order val="0"/>
          <c:tx>
            <c:strRef>
              <c:f>'НДФЛ анализ поступлений'!$B$1</c:f>
              <c:strCache>
                <c:ptCount val="1"/>
                <c:pt idx="0">
                  <c:v>налог на доходы физических лиц, поступивший в доход бюджета Североуральского городского округа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поступлений'!$B$2:$B$8</c:f>
              <c:numCache>
                <c:formatCode>#,##0\ _₽</c:formatCode>
                <c:ptCount val="7"/>
                <c:pt idx="0">
                  <c:v>368503.5</c:v>
                </c:pt>
                <c:pt idx="1">
                  <c:v>403204</c:v>
                </c:pt>
                <c:pt idx="2">
                  <c:v>283740</c:v>
                </c:pt>
                <c:pt idx="3">
                  <c:v>311087</c:v>
                </c:pt>
                <c:pt idx="4">
                  <c:v>328041</c:v>
                </c:pt>
                <c:pt idx="5">
                  <c:v>371274</c:v>
                </c:pt>
                <c:pt idx="6">
                  <c:v>386289</c:v>
                </c:pt>
              </c:numCache>
            </c:numRef>
          </c:val>
        </c:ser>
        <c:ser>
          <c:idx val="1"/>
          <c:order val="1"/>
          <c:tx>
            <c:strRef>
              <c:f>'НДФЛ анализ поступлений'!$C$1</c:f>
              <c:strCache>
                <c:ptCount val="1"/>
                <c:pt idx="0">
                  <c:v>Общий норматив поступлений налога на доходы фихических лиц в бюджет СГО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elete val="1"/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поступлений'!$C$2:$C$8</c:f>
            </c:numRef>
          </c:val>
        </c:ser>
        <c:ser>
          <c:idx val="2"/>
          <c:order val="2"/>
          <c:tx>
            <c:strRef>
              <c:f>'НДФЛ анализ поступлений'!$D$1</c:f>
              <c:strCache>
                <c:ptCount val="1"/>
                <c:pt idx="0">
                  <c:v>налог на доходы физических лиц, поступивший в консолидированный бюджет Свердловской области 100%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поступлений'!$D$2:$D$8</c:f>
              <c:numCache>
                <c:formatCode>#,##0\ _₽</c:formatCode>
                <c:ptCount val="7"/>
                <c:pt idx="0">
                  <c:v>626039</c:v>
                </c:pt>
                <c:pt idx="1">
                  <c:v>631123</c:v>
                </c:pt>
                <c:pt idx="2">
                  <c:v>679208</c:v>
                </c:pt>
                <c:pt idx="3">
                  <c:v>721442</c:v>
                </c:pt>
                <c:pt idx="4">
                  <c:v>745547.7</c:v>
                </c:pt>
                <c:pt idx="5">
                  <c:v>789944.7</c:v>
                </c:pt>
                <c:pt idx="6">
                  <c:v>821891.5</c:v>
                </c:pt>
              </c:numCache>
            </c:numRef>
          </c:val>
        </c:ser>
        <c:dLbls>
          <c:showVal val="1"/>
        </c:dLbls>
        <c:marker val="1"/>
        <c:axId val="131132800"/>
        <c:axId val="131667072"/>
      </c:lineChart>
      <c:catAx>
        <c:axId val="13113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67072"/>
        <c:crosses val="autoZero"/>
        <c:auto val="1"/>
        <c:lblAlgn val="ctr"/>
        <c:lblOffset val="100"/>
        <c:tickLblSkip val="1"/>
        <c:tickMarkSkip val="1"/>
      </c:catAx>
      <c:valAx>
        <c:axId val="131667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1.8270435709207285E-2"/>
              <c:y val="0.51882844206015721"/>
            </c:manualLayout>
          </c:layout>
          <c:spPr>
            <a:noFill/>
            <a:ln>
              <a:noFill/>
            </a:ln>
            <a:effectLst/>
          </c:spPr>
        </c:title>
        <c:numFmt formatCode="#,##0\ _₽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999142601235356E-2"/>
          <c:y val="0.88075771683658755"/>
          <c:w val="0.91831654564536025"/>
          <c:h val="0.104222923563681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814283323800784"/>
          <c:y val="9.434445555432120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тысячах рублей 2019 год 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9FF66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spPr>
              <a:solidFill>
                <a:srgbClr val="7030A0"/>
              </a:solidFill>
              <a:ln>
                <a:noFill/>
              </a:ln>
            </c:spPr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tx2"/>
              </a:solidFill>
            </c:spPr>
          </c:dPt>
          <c:dPt>
            <c:idx val="11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1130539679404651E-2"/>
                  <c:y val="0.10526393229618633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3515936500882619"/>
                  <c:y val="-0.122124051725569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91</a:t>
                    </a:r>
                    <a:r>
                      <a:rPr lang="en-US" dirty="0" smtClean="0"/>
                      <a:t>,5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8.5723071236255E-2"/>
                  <c:y val="-9.3748255114683612E-2"/>
                </c:manualLayout>
              </c:layout>
              <c:showVal val="1"/>
            </c:dLbl>
            <c:dLbl>
              <c:idx val="5"/>
              <c:layout>
                <c:manualLayout>
                  <c:x val="-8.6089114241078527E-2"/>
                  <c:y val="6.6316582937323176E-2"/>
                </c:manualLayout>
              </c:layout>
              <c:showVal val="1"/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</c:dLbl>
            <c:dLbl>
              <c:idx val="7"/>
              <c:layout>
                <c:manualLayout>
                  <c:x val="7.3279152110670681E-2"/>
                  <c:y val="5.5966677783629827E-2"/>
                </c:manualLayout>
              </c:layout>
              <c:showVal val="1"/>
            </c:dLbl>
            <c:dLbl>
              <c:idx val="8"/>
              <c:layout>
                <c:manualLayout>
                  <c:x val="5.7974868361677062E-2"/>
                  <c:y val="0.11873520148615237"/>
                </c:manualLayout>
              </c:layout>
              <c:showVal val="1"/>
            </c:dLbl>
            <c:dLbl>
              <c:idx val="9"/>
              <c:layout>
                <c:manualLayout>
                  <c:x val="-0.23553791519735304"/>
                  <c:y val="4.1397470276064711E-2"/>
                </c:manualLayout>
              </c:layout>
              <c:showVal val="1"/>
            </c:dLbl>
            <c:dLbl>
              <c:idx val="10"/>
              <c:layout>
                <c:manualLayout>
                  <c:x val="-0.18193683212153441"/>
                  <c:y val="-4.9620765682086097E-3"/>
                </c:manualLayout>
              </c:layout>
              <c:showVal val="1"/>
            </c:dLbl>
            <c:dLbl>
              <c:idx val="11"/>
              <c:layout>
                <c:manualLayout>
                  <c:x val="-0.11588081434024455"/>
                  <c:y val="-2.5264618932137727E-2"/>
                </c:manualLayout>
              </c:layout>
              <c:showVal val="1"/>
            </c:dLbl>
            <c:dLbl>
              <c:idx val="12"/>
              <c:layout>
                <c:manualLayout>
                  <c:x val="-6.9682243811044514E-2"/>
                  <c:y val="-3.5231969769909187E-2"/>
                </c:manualLayout>
              </c:layout>
              <c:showVal val="1"/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</c:dLbl>
            <c:dLbl>
              <c:idx val="14"/>
              <c:layout>
                <c:manualLayout>
                  <c:x val="3.2573541211470422E-2"/>
                  <c:y val="-3.5870880750198821E-2"/>
                </c:manualLayout>
              </c:layout>
              <c:showVal val="1"/>
            </c:dLbl>
            <c:dLbl>
              <c:idx val="15"/>
              <c:layout>
                <c:manualLayout>
                  <c:x val="0.10240927448390527"/>
                  <c:y val="-3.37177865875098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  "Совершенствование социально-экономической политики в Североуральском городском округе"  на 2014-2021 годы</c:v>
                </c:pt>
                <c:pt idx="1">
                  <c:v>  " Управление муниципальной собственностью  Североуральского городского округа" на 2015 -2021 годы</c:v>
                </c:pt>
                <c:pt idx="2">
                  <c:v>  "Развитие системы образования в Североуральском городском округе до 2024 года"</c:v>
                </c:pt>
                <c:pt idx="3">
                  <c:v>   "Развитие культуры и искусства в Североуральском городском округе" на 2014-2021 годы</c:v>
                </c:pt>
                <c:pt idx="4">
                  <c:v>  "Развитие физической культуры и спорта в Североуральском городском округе до 2024 года" </c:v>
                </c:pt>
                <c:pt idx="5">
                  <c:v>  "Развитие земельных отношений и градостроительная деятельность в Североуральском городском округе» на 2015-2021 годы.</c:v>
                </c:pt>
                <c:pt idx="6">
                  <c:v>   "Развитие дорожного хозяйства и обеспечение безопасности дорожного движения в Североуральском городском округе" на 2014-2021 годы</c:v>
                </c:pt>
                <c:pt idx="7">
                  <c:v>  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2014-2021 годы</c:v>
                </c:pt>
                <c:pt idx="8">
                  <c:v>  "Социальная поддержка населения Североуральского городского округа" на 2014-2021 годы</c:v>
                </c:pt>
                <c:pt idx="9">
                  <c:v>  "Безопасность жизнедеятельности населения  Североуральского городского округа" на 2014-2021 годы</c:v>
                </c:pt>
                <c:pt idx="10">
                  <c:v>  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2014-2021</c:v>
                </c:pt>
                <c:pt idx="11">
                  <c:v>   "Управление  муниципальными финансами в  Североуральском городском округе" на 2014-2021 годы</c:v>
                </c:pt>
                <c:pt idx="12">
                  <c:v> "Формирование законопослушного поведения участников дорожного движения в Североуральском городском округе на 2019-2024 годы"</c:v>
                </c:pt>
                <c:pt idx="13">
                  <c:v>"Формирование современной городской среды на территории СГО" на 2018-2022 годы</c:v>
                </c:pt>
                <c:pt idx="14">
                  <c:v> "Реализация молодежной политики и патриотического воспитания граждан Североуральского городского округа до 2024 года"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83.02</c:v>
                </c:pt>
                <c:pt idx="1">
                  <c:v>3.3499999999999996</c:v>
                </c:pt>
                <c:pt idx="2">
                  <c:v>791.54</c:v>
                </c:pt>
                <c:pt idx="3">
                  <c:v>119.27</c:v>
                </c:pt>
                <c:pt idx="4">
                  <c:v>49.02</c:v>
                </c:pt>
                <c:pt idx="5">
                  <c:v>1</c:v>
                </c:pt>
                <c:pt idx="6">
                  <c:v>27.2</c:v>
                </c:pt>
                <c:pt idx="7">
                  <c:v>111.35</c:v>
                </c:pt>
                <c:pt idx="8">
                  <c:v>150.33000000000001</c:v>
                </c:pt>
                <c:pt idx="9">
                  <c:v>1.1599999999999997</c:v>
                </c:pt>
                <c:pt idx="10">
                  <c:v>7.9300000000000006</c:v>
                </c:pt>
                <c:pt idx="11">
                  <c:v>16.72</c:v>
                </c:pt>
                <c:pt idx="12">
                  <c:v>0.05</c:v>
                </c:pt>
                <c:pt idx="13" formatCode="General">
                  <c:v>3.11</c:v>
                </c:pt>
                <c:pt idx="14" formatCode="General">
                  <c:v>14.62</c:v>
                </c:pt>
                <c:pt idx="15" formatCode="General">
                  <c:v>12.04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0118436771771369"/>
          <c:y val="0"/>
          <c:w val="0.49772693294709452"/>
          <c:h val="1"/>
        </c:manualLayout>
      </c:layout>
      <c:txPr>
        <a:bodyPr/>
        <a:lstStyle/>
        <a:p>
          <a:pPr>
            <a:defRPr sz="70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aseline="0"/>
            </a:pPr>
            <a:r>
              <a:rPr lang="ru-RU" dirty="0"/>
              <a:t>Всего </a:t>
            </a:r>
            <a:r>
              <a:rPr lang="ru-RU" dirty="0" smtClean="0"/>
              <a:t>расходов 1391,7</a:t>
            </a:r>
            <a:r>
              <a:rPr lang="ru-RU" baseline="0" dirty="0" smtClean="0"/>
              <a:t> млн.руб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7511243957358846"/>
          <c:y val="2.605438185466168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1391,7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1073.4000000000001</c:v>
                </c:pt>
                <c:pt idx="1">
                  <c:v>261.3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0560293915376714E-2"/>
          <c:y val="1.0976555280583878E-2"/>
          <c:w val="0.63192160562561872"/>
          <c:h val="0.87500011269332811"/>
        </c:manualLayout>
      </c:layout>
      <c:pie3DChart>
        <c:varyColors val="1"/>
        <c:ser>
          <c:idx val="0"/>
          <c:order val="0"/>
          <c:dLbls>
            <c:numFmt formatCode="#,##0.0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97.08</c:v>
                </c:pt>
                <c:pt idx="1">
                  <c:v>8.59</c:v>
                </c:pt>
                <c:pt idx="2">
                  <c:v>36.53</c:v>
                </c:pt>
                <c:pt idx="3">
                  <c:v>108.73</c:v>
                </c:pt>
                <c:pt idx="4">
                  <c:v>9.0000000000000011E-2</c:v>
                </c:pt>
                <c:pt idx="5">
                  <c:v>836.8599999999999</c:v>
                </c:pt>
                <c:pt idx="6">
                  <c:v>87.42</c:v>
                </c:pt>
                <c:pt idx="7">
                  <c:v>159.97</c:v>
                </c:pt>
                <c:pt idx="8">
                  <c:v>49.02</c:v>
                </c:pt>
                <c:pt idx="9">
                  <c:v>1.41</c:v>
                </c:pt>
                <c:pt idx="10">
                  <c:v>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39942095668914"/>
          <c:y val="8.0702169571900628E-2"/>
          <c:w val="0.31934296297795745"/>
          <c:h val="0.85937676083320858"/>
        </c:manualLayout>
      </c:layout>
      <c:txPr>
        <a:bodyPr/>
        <a:lstStyle/>
        <a:p>
          <a:pPr rtl="0"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4"/>
                <c:pt idx="0">
                  <c:v>1.5</c:v>
                </c:pt>
                <c:pt idx="1">
                  <c:v>18.899999999999999</c:v>
                </c:pt>
                <c:pt idx="2">
                  <c:v>4.0999999999999996</c:v>
                </c:pt>
                <c:pt idx="3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4"/>
                <c:pt idx="0">
                  <c:v>356.2</c:v>
                </c:pt>
                <c:pt idx="1">
                  <c:v>289.39999999999969</c:v>
                </c:pt>
                <c:pt idx="2">
                  <c:v>248.4</c:v>
                </c:pt>
                <c:pt idx="3">
                  <c:v>267.2</c:v>
                </c:pt>
              </c:numCache>
            </c:numRef>
          </c:val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4"/>
                <c:pt idx="0">
                  <c:v>520.4</c:v>
                </c:pt>
                <c:pt idx="1">
                  <c:v>544.1</c:v>
                </c:pt>
                <c:pt idx="2">
                  <c:v>562.9</c:v>
                </c:pt>
                <c:pt idx="3">
                  <c:v>584.70000000000005</c:v>
                </c:pt>
              </c:numCache>
            </c:numRef>
          </c:val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4"/>
                <c:pt idx="0">
                  <c:v>46.1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39415552"/>
        <c:axId val="139417088"/>
        <c:axId val="0"/>
      </c:bar3DChart>
      <c:catAx>
        <c:axId val="139415552"/>
        <c:scaling>
          <c:orientation val="minMax"/>
        </c:scaling>
        <c:axPos val="b"/>
        <c:numFmt formatCode="General" sourceLinked="1"/>
        <c:tickLblPos val="nextTo"/>
        <c:crossAx val="139417088"/>
        <c:crosses val="autoZero"/>
        <c:auto val="1"/>
        <c:lblAlgn val="ctr"/>
        <c:lblOffset val="100"/>
      </c:catAx>
      <c:valAx>
        <c:axId val="139417088"/>
        <c:scaling>
          <c:orientation val="minMax"/>
        </c:scaling>
        <c:axPos val="l"/>
        <c:majorGridlines/>
        <c:numFmt formatCode="General" sourceLinked="1"/>
        <c:tickLblPos val="nextTo"/>
        <c:crossAx val="139415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52322423030269"/>
          <c:y val="6.4366779034665852E-2"/>
          <c:w val="0.20093559734280694"/>
          <c:h val="0.76139093248960399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4745527036902532E-2"/>
          <c:y val="2.9527579996186527E-2"/>
          <c:w val="0.52579995579776151"/>
          <c:h val="0.87657208064960923"/>
        </c:manualLayout>
      </c:layout>
      <c:bar3DChart>
        <c:barDir val="bar"/>
        <c:grouping val="clustered"/>
        <c:ser>
          <c:idx val="0"/>
          <c:order val="0"/>
          <c:tx>
            <c:strRef>
              <c:f>Лист3!$A$7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Лист3!$B$7:$K$7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45000</c:v>
                </c:pt>
                <c:pt idx="5">
                  <c:v>45000</c:v>
                </c:pt>
                <c:pt idx="6">
                  <c:v>45000</c:v>
                </c:pt>
                <c:pt idx="7">
                  <c:v>5837</c:v>
                </c:pt>
                <c:pt idx="8">
                  <c:v>5837</c:v>
                </c:pt>
                <c:pt idx="9">
                  <c:v>5837</c:v>
                </c:pt>
              </c:numCache>
            </c:numRef>
          </c:val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всего, в том числе: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Лист3!$B$8:$K$8</c:f>
              <c:numCache>
                <c:formatCode>#,##0</c:formatCode>
                <c:ptCount val="10"/>
                <c:pt idx="0">
                  <c:v>18705</c:v>
                </c:pt>
                <c:pt idx="1">
                  <c:v>14794</c:v>
                </c:pt>
                <c:pt idx="2">
                  <c:v>10883</c:v>
                </c:pt>
                <c:pt idx="3">
                  <c:v>6971</c:v>
                </c:pt>
                <c:pt idx="4">
                  <c:v>3911</c:v>
                </c:pt>
                <c:pt idx="5">
                  <c:v>3911</c:v>
                </c:pt>
                <c:pt idx="6">
                  <c:v>3911</c:v>
                </c:pt>
                <c:pt idx="7">
                  <c:v>163</c:v>
                </c:pt>
                <c:pt idx="8">
                  <c:v>163</c:v>
                </c:pt>
                <c:pt idx="9">
                  <c:v>163</c:v>
                </c:pt>
              </c:numCache>
            </c:numRef>
          </c:val>
        </c:ser>
        <c:ser>
          <c:idx val="5"/>
          <c:order val="5"/>
          <c:tx>
            <c:strRef>
              <c:f>Лист3!$A$12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Лист3!$B$12:$K$12</c:f>
            </c:numRef>
          </c:val>
        </c:ser>
        <c:ser>
          <c:idx val="6"/>
          <c:order val="6"/>
          <c:tx>
            <c:strRef>
              <c:f>Лист3!$A$13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Лист3!$B$13:$K$13</c:f>
            </c:numRef>
          </c:val>
        </c:ser>
        <c:ser>
          <c:idx val="2"/>
          <c:order val="2"/>
          <c:tx>
            <c:strRef>
              <c:f>Лист3!$A$9</c:f>
              <c:strCache>
                <c:ptCount val="1"/>
                <c:pt idx="0">
                  <c:v>Реструктурированный бюджетный кредит, в соответствии с соглашением №9 от 29.02.2012  года "О реструктуризации муниципального долга"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Лист3!$B$9:$K$9</c:f>
            </c:numRef>
          </c:val>
          <c:shape val="box"/>
        </c:ser>
        <c:ser>
          <c:idx val="3"/>
          <c:order val="3"/>
          <c:tx>
            <c:strRef>
              <c:f>Лист3!$A$10</c:f>
              <c:strCache>
                <c:ptCount val="1"/>
                <c:pt idx="0">
                  <c:v>Реструктурированный бюджетный кредит, в соответствии с соглашением №12 от 28.02.2013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Лист3!$B$10:$K$10</c:f>
            </c:numRef>
          </c:val>
          <c:shape val="box"/>
        </c:ser>
        <c:ser>
          <c:idx val="4"/>
          <c:order val="4"/>
          <c:tx>
            <c:strRef>
              <c:f>Лист3!$A$11</c:f>
              <c:strCache>
                <c:ptCount val="1"/>
                <c:pt idx="0">
                  <c:v>Реструктурированный бюджетный кредит, в соответствии с соглашением №15 от 28.02.2014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Лист3!$B$11:$K$11</c:f>
            </c:numRef>
          </c:val>
          <c:shape val="box"/>
        </c:ser>
        <c:shape val="cone"/>
        <c:axId val="138491392"/>
        <c:axId val="138493312"/>
        <c:axId val="0"/>
      </c:bar3DChart>
      <c:catAx>
        <c:axId val="138491392"/>
        <c:scaling>
          <c:orientation val="minMax"/>
        </c:scaling>
        <c:axPos val="l"/>
        <c:numFmt formatCode="General" sourceLinked="0"/>
        <c:tickLblPos val="nextTo"/>
        <c:crossAx val="138493312"/>
        <c:crosses val="autoZero"/>
        <c:auto val="1"/>
        <c:lblAlgn val="ctr"/>
        <c:lblOffset val="100"/>
      </c:catAx>
      <c:valAx>
        <c:axId val="1384933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тысячи рублей</a:t>
                </a:r>
              </a:p>
            </c:rich>
          </c:tx>
          <c:layout/>
        </c:title>
        <c:numFmt formatCode="#,##0" sourceLinked="1"/>
        <c:tickLblPos val="nextTo"/>
        <c:crossAx val="13849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1277971283232"/>
          <c:y val="0.11740738952576248"/>
          <c:w val="0.24222338477316399"/>
          <c:h val="0.7958019749154478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0832137639102521"/>
          <c:y val="2.7777765935450411E-2"/>
        </c:manualLayout>
      </c:layout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091536851744076"/>
          <c:w val="0.89034423542268371"/>
          <c:h val="0.58065040697753845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15"/>
          </c:dPt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310837125357053E-2"/>
                  <c:y val="1.6177773922159733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542709797034248E-4"/>
                  <c:y val="-5.9883459383942433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29409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806301157174734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86.3</c:v>
                </c:pt>
                <c:pt idx="1">
                  <c:v>3.9</c:v>
                </c:pt>
                <c:pt idx="2">
                  <c:v>6.3</c:v>
                </c:pt>
                <c:pt idx="3">
                  <c:v>3.5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3406103025629"/>
          <c:y val="0.12451373696055169"/>
          <c:w val="0.24674462978540426"/>
          <c:h val="0.81906692594361907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Удельный вес среднесписочной численности работников по отраслям экономики Североуральского городского </a:t>
            </a:r>
            <a:r>
              <a:rPr lang="ru-RU" sz="1600" dirty="0" smtClean="0"/>
              <a:t>округа, %</a:t>
            </a:r>
            <a:endParaRPr lang="ru-RU" sz="1600" dirty="0"/>
          </a:p>
        </c:rich>
      </c:tx>
      <c:layout>
        <c:manualLayout>
          <c:xMode val="edge"/>
          <c:yMode val="edge"/>
          <c:x val="0.11161704618150636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82940167141944E-2"/>
          <c:y val="0.16390915236919243"/>
          <c:w val="0.88242047179942951"/>
          <c:h val="0.62263691605038585"/>
        </c:manualLayout>
      </c:layout>
      <c:pie3DChart>
        <c:varyColors val="1"/>
        <c:ser>
          <c:idx val="0"/>
          <c:order val="0"/>
          <c:tx>
            <c:v>Удельный вес отраслей экономики</c:v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'Удельный вес среднеспис числ'!$A$7:$A$12</c:f>
              <c:strCache>
                <c:ptCount val="6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Образование</c:v>
                </c:pt>
                <c:pt idx="4">
                  <c:v>Здравоохранение и предоставление социальных услуг</c:v>
                </c:pt>
                <c:pt idx="5">
                  <c:v>Другие отрасли экономики</c:v>
                </c:pt>
              </c:strCache>
            </c:strRef>
          </c:cat>
          <c:val>
            <c:numRef>
              <c:f>'Удельный вес среднеспис числ'!$B$7:$B$12</c:f>
              <c:numCache>
                <c:formatCode>General</c:formatCode>
                <c:ptCount val="6"/>
                <c:pt idx="0">
                  <c:v>45.8</c:v>
                </c:pt>
                <c:pt idx="1">
                  <c:v>7.1</c:v>
                </c:pt>
                <c:pt idx="2">
                  <c:v>5</c:v>
                </c:pt>
                <c:pt idx="3">
                  <c:v>14.1</c:v>
                </c:pt>
                <c:pt idx="4">
                  <c:v>12.3</c:v>
                </c:pt>
                <c:pt idx="5">
                  <c:v>15.7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0.87108972233972071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 smtClean="0"/>
            <a:t>Уровни бюджетной системы Российской Федерации </a:t>
          </a:r>
          <a:endParaRPr lang="ru-RU" sz="1400" b="1" dirty="0"/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/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/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dirty="0"/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/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/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dirty="0"/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/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/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Местные бюджеты (бюджеты муниципальных образований)</a:t>
          </a:r>
          <a:endParaRPr lang="ru-RU" dirty="0"/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/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/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-5" custLinFactNeighborY="27184"/>
      <dgm:spPr/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LinFactNeighborX="-47730" custLinFactNeighborY="-8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Y="6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335" custLinFactNeighborX="1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LinFactY="3603" custLinFactNeighborX="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 smtClean="0"/>
            <a:t>Доходы бюджета </a:t>
          </a:r>
          <a:r>
            <a:rPr lang="ru-RU" sz="2100" dirty="0" smtClean="0"/>
            <a:t>- поступающие в бюджет денежные средства</a:t>
          </a:r>
          <a:endParaRPr lang="ru-RU" sz="2100" dirty="0"/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/>
            <a:t>Расходы бюджета </a:t>
          </a:r>
          <a:r>
            <a:rPr lang="ru-RU" dirty="0" smtClean="0"/>
            <a:t>-выплачиваемые из бюджета денежные средства</a:t>
          </a:r>
          <a:endParaRPr lang="ru-RU" dirty="0"/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Дефицит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dirty="0">
            <a:solidFill>
              <a:schemeClr val="tx1"/>
            </a:solidFill>
          </a:endParaRP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Профицит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dirty="0">
            <a:solidFill>
              <a:schemeClr val="tx1"/>
            </a:solidFill>
          </a:endParaRP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Y="-8509" custLinFactNeighborX="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 smtClean="0"/>
            <a:t>Сентябрь</a:t>
          </a:r>
          <a:endParaRPr lang="ru-RU" dirty="0"/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200" dirty="0" smtClean="0"/>
            <a:t>Согласование с МФ СО</a:t>
          </a:r>
          <a:endParaRPr lang="ru-RU" sz="1200" dirty="0"/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200" dirty="0" smtClean="0"/>
            <a:t>Согласование с главными распорядителями бюджетных средств</a:t>
          </a:r>
          <a:endParaRPr lang="ru-RU" sz="1200" dirty="0"/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r>
            <a:rPr lang="ru-RU" sz="1200" dirty="0" smtClean="0"/>
            <a:t>Балансировка бюджета</a:t>
          </a:r>
        </a:p>
        <a:p>
          <a:r>
            <a:rPr lang="ru-RU" sz="1200" dirty="0" smtClean="0"/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 smtClean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200" dirty="0" smtClean="0"/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 smtClean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200" dirty="0" smtClean="0"/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 smtClean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200" dirty="0" smtClean="0"/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 smtClean="0"/>
            <a:t>С 1нваря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200" dirty="0" smtClean="0"/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Доходы</a:t>
          </a:r>
          <a:endParaRPr lang="ru-RU" dirty="0"/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/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/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Расходы</a:t>
          </a:r>
          <a:endParaRPr lang="ru-RU" dirty="0"/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/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/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Дефицит</a:t>
          </a:r>
          <a:endParaRPr lang="ru-RU" dirty="0"/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/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/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  <a:endParaRPr lang="ru-RU" sz="14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Совершенствование организации питания в образовательных учреждениях</a:t>
          </a:r>
          <a:endParaRPr lang="ru-RU" sz="1400" dirty="0"/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Организация оздоровительной кампании детей</a:t>
          </a:r>
          <a:endParaRPr lang="ru-RU" sz="14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Трудовая занятость молодежи в возрасте от 14 до 18 лет</a:t>
          </a:r>
          <a:endParaRPr lang="ru-RU" sz="1400" dirty="0">
            <a:solidFill>
              <a:schemeClr val="tx1"/>
            </a:solidFill>
          </a:endParaRP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Проведение мероприятий с различными категориями молодежи</a:t>
          </a:r>
          <a:endParaRPr lang="ru-RU" sz="14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Капитальные ремонты,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  <a:endParaRPr lang="ru-RU" sz="1200" dirty="0"/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Обеспечение муниципальных образовательных учреждений  профессиональными педагогическими кадрами</a:t>
          </a:r>
          <a:endParaRPr lang="ru-RU" sz="1200" dirty="0"/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LinFactNeighborX="7636" custLinFactNeighborY="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деятельности муниципальных учреждений </a:t>
          </a:r>
          <a:endParaRPr lang="ru-RU" sz="16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выставок. Участие творческих коллективов в региональных, всероссийских и международных конкурсах</a:t>
          </a:r>
          <a:endParaRPr lang="ru-RU" sz="1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100" dirty="0" smtClean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rtl="0"/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600" dirty="0" smtClean="0"/>
            <a:t>Комплектование книжных фондов библиотек</a:t>
          </a:r>
          <a:endParaRPr lang="ru-RU" sz="1600" dirty="0"/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600" dirty="0" smtClean="0"/>
            <a:t>Сохранение памятников истории и культуры</a:t>
          </a:r>
          <a:endParaRPr lang="ru-RU" sz="1600" dirty="0"/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5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5" custScaleX="122153" custLinFactNeighborX="-4596" custLinFactNeighborY="-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5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5" custScaleX="122153" custLinFactNeighborX="-4596" custLinFactNeighborY="-5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5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3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3" presStyleCnt="5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4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8E88566B-B693-4C0F-9E87-DF6B777D949B}" srcId="{9A8EA536-33A7-4DBE-9C50-2D2DAA1FCCCD}" destId="{55192AFC-344B-4605-8E65-14622AE92EC1}" srcOrd="3" destOrd="0" parTransId="{FDE7ADA8-9CC6-461A-B5A3-121BF792F745}" sibTransId="{169C1C34-1B46-4AAB-BD8E-739F8A72E71E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210D51E7-5055-4DA5-B531-A21C950D252C}" srcId="{9A8EA536-33A7-4DBE-9C50-2D2DAA1FCCCD}" destId="{46B1F967-848A-44EE-B8B4-B85ED22BE5EB}" srcOrd="4" destOrd="0" parTransId="{BA1CFA00-5ED2-4AC0-88F0-C866238A20B2}" sibTransId="{C35EBAC1-ECBF-4A3A-862E-6DCDCBC591AB}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D0DD3559-5311-43D6-8D51-E9927A08CAE4}" type="presParOf" srcId="{4ACCEF2A-CEB6-40D2-9D2F-6901005EE4BA}" destId="{B390E082-B195-4647-8B3C-56D851301725}" srcOrd="12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3" destOrd="0" presId="urn:microsoft.com/office/officeart/2005/8/layout/list1"/>
    <dgm:cxn modelId="{DF52D405-33B0-41A8-8AC8-7F5E1470BCD7}" type="presParOf" srcId="{4ACCEF2A-CEB6-40D2-9D2F-6901005EE4BA}" destId="{1A6BF257-F830-45CD-8766-64324E6A58FA}" srcOrd="14" destOrd="0" presId="urn:microsoft.com/office/officeart/2005/8/layout/list1"/>
    <dgm:cxn modelId="{285BFBCA-2F0F-4E0F-9831-8315CEBEEACD}" type="presParOf" srcId="{4ACCEF2A-CEB6-40D2-9D2F-6901005EE4BA}" destId="{4228FF84-4AC9-46D8-8D16-F3BCD4926C6D}" srcOrd="15" destOrd="0" presId="urn:microsoft.com/office/officeart/2005/8/layout/list1"/>
    <dgm:cxn modelId="{CA0E39AD-ED82-4410-A354-1229DF14E23C}" type="presParOf" srcId="{4ACCEF2A-CEB6-40D2-9D2F-6901005EE4BA}" destId="{28E07F8B-DA1A-47B8-A6CC-0D1985FCB30F}" srcOrd="16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17" destOrd="0" presId="urn:microsoft.com/office/officeart/2005/8/layout/list1"/>
    <dgm:cxn modelId="{6CC68C29-1382-4C20-9E70-29A3962A6C8A}" type="presParOf" srcId="{4ACCEF2A-CEB6-40D2-9D2F-6901005EE4BA}" destId="{3217FB2A-BDF4-4563-B1ED-B346F941BB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253215" y="1463993"/>
          <a:ext cx="4285932" cy="35366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362062" y="409890"/>
          <a:ext cx="2166952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Уровни бюджетной системы Российской Федерации </a:t>
          </a:r>
          <a:endParaRPr lang="ru-RU" sz="1400" b="1" kern="1200" dirty="0"/>
        </a:p>
      </dsp:txBody>
      <dsp:txXfrm>
        <a:off x="1362062" y="409890"/>
        <a:ext cx="2166952" cy="888789"/>
      </dsp:txXfrm>
    </dsp:sp>
    <dsp:sp modelId="{2971A63C-C21B-46E6-9CF5-3D7221E99091}">
      <dsp:nvSpPr>
        <dsp:cNvPr id="0" name=""/>
        <dsp:cNvSpPr/>
      </dsp:nvSpPr>
      <dsp:spPr>
        <a:xfrm>
          <a:off x="1716727" y="1571636"/>
          <a:ext cx="3526195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kern="1200" dirty="0"/>
        </a:p>
      </dsp:txBody>
      <dsp:txXfrm>
        <a:off x="1716727" y="1571636"/>
        <a:ext cx="3526195" cy="888789"/>
      </dsp:txXfrm>
    </dsp:sp>
    <dsp:sp modelId="{DE47E6CA-C60C-4105-8C60-1CE958040ED8}">
      <dsp:nvSpPr>
        <dsp:cNvPr id="0" name=""/>
        <dsp:cNvSpPr/>
      </dsp:nvSpPr>
      <dsp:spPr>
        <a:xfrm>
          <a:off x="1729685" y="2623293"/>
          <a:ext cx="3508469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sz="1100" kern="1200" dirty="0"/>
        </a:p>
      </dsp:txBody>
      <dsp:txXfrm>
        <a:off x="1729685" y="2623293"/>
        <a:ext cx="3508469" cy="888789"/>
      </dsp:txXfrm>
    </dsp:sp>
    <dsp:sp modelId="{469458CD-E069-4C1A-8628-862242290302}">
      <dsp:nvSpPr>
        <dsp:cNvPr id="0" name=""/>
        <dsp:cNvSpPr/>
      </dsp:nvSpPr>
      <dsp:spPr>
        <a:xfrm>
          <a:off x="1714517" y="3643339"/>
          <a:ext cx="3535036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Местные бюджеты (бюджеты муниципальных образований)</a:t>
          </a:r>
          <a:endParaRPr lang="ru-RU" sz="1100" kern="1200" dirty="0"/>
        </a:p>
      </dsp:txBody>
      <dsp:txXfrm>
        <a:off x="1714517" y="3643339"/>
        <a:ext cx="3535036" cy="888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Доходы бюджета </a:t>
          </a:r>
          <a:r>
            <a:rPr lang="ru-RU" sz="2100" kern="1200" dirty="0" smtClean="0"/>
            <a:t>- поступающие в бюджет денежные средства</a:t>
          </a:r>
          <a:endParaRPr lang="ru-RU" sz="2100" kern="1200" dirty="0"/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/>
            <a:t>Расходы бюджета </a:t>
          </a:r>
          <a:r>
            <a:rPr lang="ru-RU" sz="2100" kern="1200" dirty="0" smtClean="0"/>
            <a:t>-выплачиваемые из бюджета денежные средства</a:t>
          </a:r>
          <a:endParaRPr lang="ru-RU" sz="2100" kern="1200" dirty="0"/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0"/>
          <a:ext cx="9215502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Дефицит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0"/>
        <a:ext cx="9215502" cy="411840"/>
      </dsp:txXfrm>
    </dsp:sp>
    <dsp:sp modelId="{F4800AAF-66B8-402B-A9AB-E45B47FAE6CB}">
      <dsp:nvSpPr>
        <dsp:cNvPr id="0" name=""/>
        <dsp:cNvSpPr/>
      </dsp:nvSpPr>
      <dsp:spPr>
        <a:xfrm>
          <a:off x="0" y="484705"/>
          <a:ext cx="9215502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Профицит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84705"/>
        <a:ext cx="9215502" cy="41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6024" y="960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Сентябрь</a:t>
          </a:r>
          <a:endParaRPr lang="ru-RU" sz="1600" kern="1200" dirty="0"/>
        </a:p>
      </dsp:txBody>
      <dsp:txXfrm>
        <a:off x="216024" y="960"/>
        <a:ext cx="2613963" cy="547306"/>
      </dsp:txXfrm>
    </dsp:sp>
    <dsp:sp modelId="{FA0651BA-6CD0-4C73-8D41-B2B694E43D76}">
      <dsp:nvSpPr>
        <dsp:cNvPr id="0" name=""/>
        <dsp:cNvSpPr/>
      </dsp:nvSpPr>
      <dsp:spPr>
        <a:xfrm>
          <a:off x="2652113" y="47481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Согласование с МФ СО</a:t>
          </a:r>
          <a:endParaRPr lang="ru-RU" sz="1200" kern="1200" dirty="0"/>
        </a:p>
      </dsp:txBody>
      <dsp:txXfrm>
        <a:off x="2652113" y="47481"/>
        <a:ext cx="8581134" cy="454264"/>
      </dsp:txXfrm>
    </dsp:sp>
    <dsp:sp modelId="{67E29278-CBEC-4093-8C54-5FE6E00F2ABD}">
      <dsp:nvSpPr>
        <dsp:cNvPr id="0" name=""/>
        <dsp:cNvSpPr/>
      </dsp:nvSpPr>
      <dsp:spPr>
        <a:xfrm>
          <a:off x="216024" y="624889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Октябрь</a:t>
          </a:r>
          <a:endParaRPr lang="ru-RU" sz="1600" kern="1200" dirty="0"/>
        </a:p>
      </dsp:txBody>
      <dsp:txXfrm>
        <a:off x="216024" y="624889"/>
        <a:ext cx="2613963" cy="547306"/>
      </dsp:txXfrm>
    </dsp:sp>
    <dsp:sp modelId="{D7E946A7-09F2-404B-8596-9B7CBF7B3DA4}">
      <dsp:nvSpPr>
        <dsp:cNvPr id="0" name=""/>
        <dsp:cNvSpPr/>
      </dsp:nvSpPr>
      <dsp:spPr>
        <a:xfrm>
          <a:off x="2652113" y="671410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Согласование с главными распорядителями бюджетных средств</a:t>
          </a:r>
          <a:endParaRPr lang="ru-RU" sz="1200" kern="1200" dirty="0"/>
        </a:p>
      </dsp:txBody>
      <dsp:txXfrm>
        <a:off x="2652113" y="671410"/>
        <a:ext cx="8581134" cy="454264"/>
      </dsp:txXfrm>
    </dsp:sp>
    <dsp:sp modelId="{A49936C4-7913-4883-8B9F-DDC478E1E408}">
      <dsp:nvSpPr>
        <dsp:cNvPr id="0" name=""/>
        <dsp:cNvSpPr/>
      </dsp:nvSpPr>
      <dsp:spPr>
        <a:xfrm>
          <a:off x="216024" y="1248819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Октябрь</a:t>
          </a:r>
          <a:endParaRPr lang="ru-RU" sz="1600" kern="1200" dirty="0"/>
        </a:p>
      </dsp:txBody>
      <dsp:txXfrm>
        <a:off x="216024" y="1248819"/>
        <a:ext cx="2613963" cy="547306"/>
      </dsp:txXfrm>
    </dsp:sp>
    <dsp:sp modelId="{E4FD6700-7C6F-43C0-8BFC-8D33C7D87986}">
      <dsp:nvSpPr>
        <dsp:cNvPr id="0" name=""/>
        <dsp:cNvSpPr/>
      </dsp:nvSpPr>
      <dsp:spPr>
        <a:xfrm>
          <a:off x="2652113" y="1295340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Балансировка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проекта решения о бюджете</a:t>
          </a:r>
        </a:p>
      </dsp:txBody>
      <dsp:txXfrm>
        <a:off x="2652113" y="1295340"/>
        <a:ext cx="8581134" cy="454264"/>
      </dsp:txXfrm>
    </dsp:sp>
    <dsp:sp modelId="{E3CE1CD9-3A06-49BE-B2A1-90F2F76C6693}">
      <dsp:nvSpPr>
        <dsp:cNvPr id="0" name=""/>
        <dsp:cNvSpPr/>
      </dsp:nvSpPr>
      <dsp:spPr>
        <a:xfrm>
          <a:off x="216024" y="1872748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Ноябрь</a:t>
          </a:r>
        </a:p>
      </dsp:txBody>
      <dsp:txXfrm>
        <a:off x="216024" y="1872748"/>
        <a:ext cx="2613963" cy="547306"/>
      </dsp:txXfrm>
    </dsp:sp>
    <dsp:sp modelId="{5624C528-3BF7-4354-8470-29BDB30A67F0}">
      <dsp:nvSpPr>
        <dsp:cNvPr id="0" name=""/>
        <dsp:cNvSpPr/>
      </dsp:nvSpPr>
      <dsp:spPr>
        <a:xfrm>
          <a:off x="2759103" y="1941365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Представление проекта решения о бюджете Главе Североуральского городского округа</a:t>
          </a:r>
        </a:p>
      </dsp:txBody>
      <dsp:txXfrm>
        <a:off x="2759103" y="1941365"/>
        <a:ext cx="8581134" cy="454264"/>
      </dsp:txXfrm>
    </dsp:sp>
    <dsp:sp modelId="{4F810C1D-B76A-4C4D-8886-EA16AE1F44CD}">
      <dsp:nvSpPr>
        <dsp:cNvPr id="0" name=""/>
        <dsp:cNvSpPr/>
      </dsp:nvSpPr>
      <dsp:spPr>
        <a:xfrm>
          <a:off x="216024" y="2496678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Ноябрь</a:t>
          </a:r>
        </a:p>
      </dsp:txBody>
      <dsp:txXfrm>
        <a:off x="216024" y="2496678"/>
        <a:ext cx="2613963" cy="547306"/>
      </dsp:txXfrm>
    </dsp:sp>
    <dsp:sp modelId="{3E2E2F83-2ABA-4C60-B3C6-A99BFE214437}">
      <dsp:nvSpPr>
        <dsp:cNvPr id="0" name=""/>
        <dsp:cNvSpPr/>
      </dsp:nvSpPr>
      <dsp:spPr>
        <a:xfrm>
          <a:off x="2652113" y="2543199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Направление проекта решения о бюджете в Думу Североуральского городского округа</a:t>
          </a:r>
        </a:p>
      </dsp:txBody>
      <dsp:txXfrm>
        <a:off x="2652113" y="2543199"/>
        <a:ext cx="8581134" cy="454264"/>
      </dsp:txXfrm>
    </dsp:sp>
    <dsp:sp modelId="{CED691EB-D270-40FB-A233-DAF7B4340D9B}">
      <dsp:nvSpPr>
        <dsp:cNvPr id="0" name=""/>
        <dsp:cNvSpPr/>
      </dsp:nvSpPr>
      <dsp:spPr>
        <a:xfrm>
          <a:off x="216024" y="3120607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Декабрь</a:t>
          </a:r>
        </a:p>
      </dsp:txBody>
      <dsp:txXfrm>
        <a:off x="216024" y="3120607"/>
        <a:ext cx="2613963" cy="547306"/>
      </dsp:txXfrm>
    </dsp:sp>
    <dsp:sp modelId="{DBF045EC-ED9D-4627-861A-FB389476D506}">
      <dsp:nvSpPr>
        <dsp:cNvPr id="0" name=""/>
        <dsp:cNvSpPr/>
      </dsp:nvSpPr>
      <dsp:spPr>
        <a:xfrm>
          <a:off x="2652113" y="3167128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Принятие решения о бюджете</a:t>
          </a:r>
        </a:p>
      </dsp:txBody>
      <dsp:txXfrm>
        <a:off x="2652113" y="3167128"/>
        <a:ext cx="8581134" cy="454264"/>
      </dsp:txXfrm>
    </dsp:sp>
    <dsp:sp modelId="{BF67F4CA-33AE-49F6-ADEA-E742A8FCF693}">
      <dsp:nvSpPr>
        <dsp:cNvPr id="0" name=""/>
        <dsp:cNvSpPr/>
      </dsp:nvSpPr>
      <dsp:spPr>
        <a:xfrm>
          <a:off x="216024" y="3744537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1нваря следующего года</a:t>
          </a:r>
        </a:p>
      </dsp:txBody>
      <dsp:txXfrm>
        <a:off x="216024" y="3744537"/>
        <a:ext cx="2613963" cy="547306"/>
      </dsp:txXfrm>
    </dsp:sp>
    <dsp:sp modelId="{BD07670E-1D6A-4663-A2CE-F724A3DCAFA1}">
      <dsp:nvSpPr>
        <dsp:cNvPr id="0" name=""/>
        <dsp:cNvSpPr/>
      </dsp:nvSpPr>
      <dsp:spPr>
        <a:xfrm>
          <a:off x="2652113" y="3791058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Исполнение местного бюджета</a:t>
          </a:r>
        </a:p>
      </dsp:txBody>
      <dsp:txXfrm>
        <a:off x="2652113" y="3791058"/>
        <a:ext cx="8581134" cy="4542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Доходы</a:t>
          </a:r>
          <a:endParaRPr lang="ru-RU" sz="3600" kern="1200" dirty="0"/>
        </a:p>
      </dsp:txBody>
      <dsp:txXfrm>
        <a:off x="0" y="402185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Расходы</a:t>
          </a:r>
          <a:endParaRPr lang="ru-RU" sz="3500" kern="1200" dirty="0"/>
        </a:p>
      </dsp:txBody>
      <dsp:txXfrm>
        <a:off x="0" y="1512168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Дефицит</a:t>
          </a:r>
          <a:endParaRPr lang="ru-RU" sz="3400" kern="1200" dirty="0"/>
        </a:p>
      </dsp:txBody>
      <dsp:txXfrm>
        <a:off x="0" y="2488711"/>
        <a:ext cx="2880319" cy="607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4401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134926"/>
          <a:ext cx="10155236" cy="482350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0788" y="134926"/>
        <a:ext cx="10155236" cy="482350"/>
      </dsp:txXfrm>
    </dsp:sp>
    <dsp:sp modelId="{50AF2651-70F4-486A-BC77-84EE0B155FF8}">
      <dsp:nvSpPr>
        <dsp:cNvPr id="0" name=""/>
        <dsp:cNvSpPr/>
      </dsp:nvSpPr>
      <dsp:spPr>
        <a:xfrm>
          <a:off x="0" y="9844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807356"/>
          <a:ext cx="101552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организации питания в образовательных учреждениях</a:t>
          </a:r>
          <a:endParaRPr lang="ru-RU" sz="1400" kern="1200" dirty="0"/>
        </a:p>
      </dsp:txBody>
      <dsp:txXfrm>
        <a:off x="560788" y="807356"/>
        <a:ext cx="10155236" cy="354239"/>
      </dsp:txXfrm>
    </dsp:sp>
    <dsp:sp modelId="{4A32E828-445F-46D4-BF0F-63F39BD8FC02}">
      <dsp:nvSpPr>
        <dsp:cNvPr id="0" name=""/>
        <dsp:cNvSpPr/>
      </dsp:nvSpPr>
      <dsp:spPr>
        <a:xfrm>
          <a:off x="0" y="152879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351676"/>
          <a:ext cx="10155236" cy="35423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оздоровительной кампании детей</a:t>
          </a:r>
          <a:endParaRPr lang="ru-RU" sz="1400" kern="1200" dirty="0"/>
        </a:p>
      </dsp:txBody>
      <dsp:txXfrm>
        <a:off x="560788" y="1351676"/>
        <a:ext cx="10155236" cy="354239"/>
      </dsp:txXfrm>
    </dsp:sp>
    <dsp:sp modelId="{6D3287C7-474E-42D6-B283-3E0F698D5B8A}">
      <dsp:nvSpPr>
        <dsp:cNvPr id="0" name=""/>
        <dsp:cNvSpPr/>
      </dsp:nvSpPr>
      <dsp:spPr>
        <a:xfrm>
          <a:off x="0" y="207311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895996"/>
          <a:ext cx="10155236" cy="354239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Трудовая занятость молодежи в возрасте от 14 до 18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0788" y="1895996"/>
        <a:ext cx="10155236" cy="354239"/>
      </dsp:txXfrm>
    </dsp:sp>
    <dsp:sp modelId="{2D752C3C-E66F-453D-9A80-EAC37F0C5C7C}">
      <dsp:nvSpPr>
        <dsp:cNvPr id="0" name=""/>
        <dsp:cNvSpPr/>
      </dsp:nvSpPr>
      <dsp:spPr>
        <a:xfrm>
          <a:off x="0" y="261743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440316"/>
          <a:ext cx="101552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мероприятий с различными категориями молодежи</a:t>
          </a:r>
          <a:endParaRPr lang="ru-RU" sz="1400" kern="1200" dirty="0"/>
        </a:p>
      </dsp:txBody>
      <dsp:txXfrm>
        <a:off x="560788" y="2440316"/>
        <a:ext cx="10155236" cy="354239"/>
      </dsp:txXfrm>
    </dsp:sp>
    <dsp:sp modelId="{08AE3EFC-82A0-4926-9214-BDC6634493F1}">
      <dsp:nvSpPr>
        <dsp:cNvPr id="0" name=""/>
        <dsp:cNvSpPr/>
      </dsp:nvSpPr>
      <dsp:spPr>
        <a:xfrm>
          <a:off x="0" y="316175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603610" y="3016355"/>
          <a:ext cx="10155236" cy="35423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Капитальные ремонты,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  <a:endParaRPr lang="ru-RU" sz="1200" kern="1200" dirty="0"/>
        </a:p>
      </dsp:txBody>
      <dsp:txXfrm>
        <a:off x="603610" y="3016355"/>
        <a:ext cx="10155236" cy="354239"/>
      </dsp:txXfrm>
    </dsp:sp>
    <dsp:sp modelId="{A4BC902F-B2C1-4504-B89D-242B30E9477C}">
      <dsp:nvSpPr>
        <dsp:cNvPr id="0" name=""/>
        <dsp:cNvSpPr/>
      </dsp:nvSpPr>
      <dsp:spPr>
        <a:xfrm>
          <a:off x="0" y="3706076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528956"/>
          <a:ext cx="10155236" cy="35423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муниципальных образовательных учреждений  профессиональными педагогическими кадрами</a:t>
          </a:r>
          <a:endParaRPr lang="ru-RU" sz="1200" kern="1200" dirty="0"/>
        </a:p>
      </dsp:txBody>
      <dsp:txXfrm>
        <a:off x="560788" y="3528956"/>
        <a:ext cx="10155236" cy="3542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30906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57216" y="43382"/>
          <a:ext cx="9529191" cy="53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деятельности муниципальных учреждений </a:t>
          </a:r>
          <a:endParaRPr lang="ru-RU" sz="16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7216" y="43382"/>
        <a:ext cx="9529191" cy="531360"/>
      </dsp:txXfrm>
    </dsp:sp>
    <dsp:sp modelId="{838AF980-ECF9-4B45-AC16-C9D08310337C}">
      <dsp:nvSpPr>
        <dsp:cNvPr id="0" name=""/>
        <dsp:cNvSpPr/>
      </dsp:nvSpPr>
      <dsp:spPr>
        <a:xfrm>
          <a:off x="0" y="112554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31606" y="854974"/>
          <a:ext cx="9529191" cy="53136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выставок. Участие творческих коллективов в региональных, всероссийских и международных конкурсах</a:t>
          </a:r>
          <a:endParaRPr lang="ru-RU" sz="14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31606" y="854974"/>
        <a:ext cx="9529191" cy="531360"/>
      </dsp:txXfrm>
    </dsp:sp>
    <dsp:sp modelId="{3587B30D-0E6B-432F-BB6C-A5A1CEDA776B}">
      <dsp:nvSpPr>
        <dsp:cNvPr id="0" name=""/>
        <dsp:cNvSpPr/>
      </dsp:nvSpPr>
      <dsp:spPr>
        <a:xfrm>
          <a:off x="0" y="1942022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31606" y="1647065"/>
          <a:ext cx="9529191" cy="5313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31606" y="1647065"/>
        <a:ext cx="9529191" cy="531360"/>
      </dsp:txXfrm>
    </dsp:sp>
    <dsp:sp modelId="{1A6BF257-F830-45CD-8766-64324E6A58FA}">
      <dsp:nvSpPr>
        <dsp:cNvPr id="0" name=""/>
        <dsp:cNvSpPr/>
      </dsp:nvSpPr>
      <dsp:spPr>
        <a:xfrm>
          <a:off x="0" y="2758503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57216" y="2492822"/>
          <a:ext cx="9529191" cy="531360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Комплектование книжных фондов библиотек</a:t>
          </a:r>
          <a:endParaRPr lang="ru-RU" sz="1600" kern="1200" dirty="0"/>
        </a:p>
      </dsp:txBody>
      <dsp:txXfrm>
        <a:off x="557216" y="2492822"/>
        <a:ext cx="9529191" cy="531360"/>
      </dsp:txXfrm>
    </dsp:sp>
    <dsp:sp modelId="{3217FB2A-BDF4-4563-B1ED-B346F941BB11}">
      <dsp:nvSpPr>
        <dsp:cNvPr id="0" name=""/>
        <dsp:cNvSpPr/>
      </dsp:nvSpPr>
      <dsp:spPr>
        <a:xfrm>
          <a:off x="0" y="3574983"/>
          <a:ext cx="11144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57216" y="3309302"/>
          <a:ext cx="9529191" cy="5313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Сохранение памятников истории и культуры</a:t>
          </a:r>
          <a:endParaRPr lang="ru-RU" sz="1600" kern="1200" dirty="0"/>
        </a:p>
      </dsp:txBody>
      <dsp:txXfrm>
        <a:off x="557216" y="3309302"/>
        <a:ext cx="9529191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17.12.2018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17.12.2018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385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420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410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0764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2843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5770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55724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362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4731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915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6550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759E2-C735-478A-B252-E57056AD72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6393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D50DB-E0B4-4BC8-9F49-D255500A8B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7656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76065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56223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73042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169220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2494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9642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97184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33957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26554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64381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691E-D3C7-49F9-A79B-DF495DBAC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60149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D8180-7D85-4026-920A-EF98B7152A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72825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97666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4898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445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557612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73507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46B35-7AB6-4B4E-9A51-5A2463A884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390637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36140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3A29-B1E5-4BED-93EB-F0AE01797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588985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06145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2374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835481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6819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63341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24726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100190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26688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84595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5999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746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871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8.xml"/><Relationship Id="rId18" Type="http://schemas.openxmlformats.org/officeDocument/2006/relationships/chart" Target="../charts/chart23.xml"/><Relationship Id="rId26" Type="http://schemas.openxmlformats.org/officeDocument/2006/relationships/chart" Target="../charts/chart31.xml"/><Relationship Id="rId39" Type="http://schemas.openxmlformats.org/officeDocument/2006/relationships/chart" Target="../charts/chart44.xml"/><Relationship Id="rId3" Type="http://schemas.openxmlformats.org/officeDocument/2006/relationships/image" Target="../media/image6.png"/><Relationship Id="rId21" Type="http://schemas.openxmlformats.org/officeDocument/2006/relationships/chart" Target="../charts/chart26.xml"/><Relationship Id="rId34" Type="http://schemas.openxmlformats.org/officeDocument/2006/relationships/chart" Target="../charts/chart39.xml"/><Relationship Id="rId42" Type="http://schemas.openxmlformats.org/officeDocument/2006/relationships/chart" Target="../charts/chart47.xml"/><Relationship Id="rId47" Type="http://schemas.openxmlformats.org/officeDocument/2006/relationships/chart" Target="../charts/chart52.xml"/><Relationship Id="rId50" Type="http://schemas.openxmlformats.org/officeDocument/2006/relationships/chart" Target="../charts/chart55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17" Type="http://schemas.openxmlformats.org/officeDocument/2006/relationships/chart" Target="../charts/chart22.xml"/><Relationship Id="rId25" Type="http://schemas.openxmlformats.org/officeDocument/2006/relationships/chart" Target="../charts/chart30.xml"/><Relationship Id="rId33" Type="http://schemas.openxmlformats.org/officeDocument/2006/relationships/chart" Target="../charts/chart38.xml"/><Relationship Id="rId38" Type="http://schemas.openxmlformats.org/officeDocument/2006/relationships/chart" Target="../charts/chart43.xml"/><Relationship Id="rId46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1.xml"/><Relationship Id="rId20" Type="http://schemas.openxmlformats.org/officeDocument/2006/relationships/chart" Target="../charts/chart25.xml"/><Relationship Id="rId29" Type="http://schemas.openxmlformats.org/officeDocument/2006/relationships/chart" Target="../charts/chart34.xml"/><Relationship Id="rId41" Type="http://schemas.openxmlformats.org/officeDocument/2006/relationships/chart" Target="../charts/chart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24" Type="http://schemas.openxmlformats.org/officeDocument/2006/relationships/chart" Target="../charts/chart29.xml"/><Relationship Id="rId32" Type="http://schemas.openxmlformats.org/officeDocument/2006/relationships/chart" Target="../charts/chart37.xml"/><Relationship Id="rId37" Type="http://schemas.openxmlformats.org/officeDocument/2006/relationships/chart" Target="../charts/chart42.xml"/><Relationship Id="rId40" Type="http://schemas.openxmlformats.org/officeDocument/2006/relationships/chart" Target="../charts/chart45.xml"/><Relationship Id="rId45" Type="http://schemas.openxmlformats.org/officeDocument/2006/relationships/chart" Target="../charts/chart50.xml"/><Relationship Id="rId5" Type="http://schemas.openxmlformats.org/officeDocument/2006/relationships/chart" Target="../charts/chart10.xml"/><Relationship Id="rId15" Type="http://schemas.openxmlformats.org/officeDocument/2006/relationships/chart" Target="../charts/chart20.xml"/><Relationship Id="rId23" Type="http://schemas.openxmlformats.org/officeDocument/2006/relationships/chart" Target="../charts/chart28.xml"/><Relationship Id="rId28" Type="http://schemas.openxmlformats.org/officeDocument/2006/relationships/chart" Target="../charts/chart33.xml"/><Relationship Id="rId36" Type="http://schemas.openxmlformats.org/officeDocument/2006/relationships/chart" Target="../charts/chart41.xml"/><Relationship Id="rId49" Type="http://schemas.openxmlformats.org/officeDocument/2006/relationships/chart" Target="../charts/chart54.xml"/><Relationship Id="rId10" Type="http://schemas.openxmlformats.org/officeDocument/2006/relationships/chart" Target="../charts/chart15.xml"/><Relationship Id="rId19" Type="http://schemas.openxmlformats.org/officeDocument/2006/relationships/chart" Target="../charts/chart24.xml"/><Relationship Id="rId31" Type="http://schemas.openxmlformats.org/officeDocument/2006/relationships/chart" Target="../charts/chart36.xml"/><Relationship Id="rId44" Type="http://schemas.openxmlformats.org/officeDocument/2006/relationships/chart" Target="../charts/chart49.xml"/><Relationship Id="rId52" Type="http://schemas.openxmlformats.org/officeDocument/2006/relationships/chart" Target="../charts/chart57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Relationship Id="rId22" Type="http://schemas.openxmlformats.org/officeDocument/2006/relationships/chart" Target="../charts/chart27.xml"/><Relationship Id="rId27" Type="http://schemas.openxmlformats.org/officeDocument/2006/relationships/chart" Target="../charts/chart32.xml"/><Relationship Id="rId30" Type="http://schemas.openxmlformats.org/officeDocument/2006/relationships/chart" Target="../charts/chart35.xml"/><Relationship Id="rId35" Type="http://schemas.openxmlformats.org/officeDocument/2006/relationships/chart" Target="../charts/chart40.xml"/><Relationship Id="rId43" Type="http://schemas.openxmlformats.org/officeDocument/2006/relationships/chart" Target="../charts/chart48.xml"/><Relationship Id="rId48" Type="http://schemas.openxmlformats.org/officeDocument/2006/relationships/chart" Target="../charts/chart53.xml"/><Relationship Id="rId8" Type="http://schemas.openxmlformats.org/officeDocument/2006/relationships/chart" Target="../charts/chart13.xml"/><Relationship Id="rId51" Type="http://schemas.openxmlformats.org/officeDocument/2006/relationships/chart" Target="../charts/char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2CE4A8D6D562E850C4CF6C81AF09F917E8D48D66FC83B30347A8FCC4D2O6w8I" TargetMode="External"/><Relationship Id="rId5" Type="http://schemas.openxmlformats.org/officeDocument/2006/relationships/hyperlink" Target="consultantplus://offline/ref=2CE4A8D6D562E850C4CF6C81AF09F917E8D48B65FF8CB30347A8FCC4D2O6w8I" TargetMode="External"/><Relationship Id="rId4" Type="http://schemas.openxmlformats.org/officeDocument/2006/relationships/hyperlink" Target="consultantplus://offline/ref=2CE4A8D6D562E850C4CF6C81AF09F917E8D58D67FC82B30347A8FCC4D2O6w8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1151" y="2832644"/>
            <a:ext cx="7389885" cy="2828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бюджета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Североуральского городского округа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2019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плановый период 2020 и 2021 годов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0450" y="485776"/>
            <a:ext cx="985837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Показатели </a:t>
            </a:r>
            <a:br>
              <a:rPr lang="ru-RU" sz="3600" b="1" dirty="0" smtClean="0"/>
            </a:br>
            <a:r>
              <a:rPr lang="ru-RU" sz="3600" b="1" dirty="0" smtClean="0"/>
              <a:t>социально-экономического развития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9840436"/>
              </p:ext>
            </p:extLst>
          </p:nvPr>
        </p:nvGraphicFramePr>
        <p:xfrm>
          <a:off x="1125860" y="1772816"/>
          <a:ext cx="9921711" cy="46085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67047"/>
                <a:gridCol w="1265216"/>
                <a:gridCol w="1423368"/>
                <a:gridCol w="2010527"/>
                <a:gridCol w="1455553"/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2017год </a:t>
                      </a:r>
                      <a:r>
                        <a:rPr lang="ru-RU" dirty="0"/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2018 </a:t>
                      </a:r>
                      <a:r>
                        <a:rPr lang="ru-RU" dirty="0"/>
                        <a:t>год план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2019 </a:t>
                      </a:r>
                      <a:r>
                        <a:rPr lang="ru-RU" dirty="0"/>
                        <a:t>год 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Среднегодовая численность населения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тыс.чел.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j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41,4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40,9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40,5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Среднемесячная начисленная заработная плата на 1 работника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руб.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33348,6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35253,9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35952,2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Средний размер трудовой пенсии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руб.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13623,1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14168,0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14735,0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Уровень зарегистрированной безработицы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3,28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latin typeface="+mj-lt"/>
                        </a:rPr>
                        <a:t>3,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14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3,16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Ввод в эксплуатацию жилых домов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тыс.кв.м. площади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+mj-lt"/>
                        </a:rPr>
                        <a:t>4,67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j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latin typeface="+mj-lt"/>
                        </a:rPr>
                        <a:t>3,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70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 2,50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6138" y="48577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Прогноз социально-экономического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3772" y="1844824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1 января 2018 года на территории Североуральского городского округа зарегистрировано 315 юридических лиц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5639720"/>
              </p:ext>
            </p:extLst>
          </p:nvPr>
        </p:nvGraphicFramePr>
        <p:xfrm>
          <a:off x="2998068" y="1628800"/>
          <a:ext cx="9073008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6138" y="48577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Показатели занятости населения по отраслям экономики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6470147"/>
              </p:ext>
            </p:extLst>
          </p:nvPr>
        </p:nvGraphicFramePr>
        <p:xfrm>
          <a:off x="621804" y="1772815"/>
          <a:ext cx="11017224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415" y="49212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Основные характеристики бюджета, </a:t>
            </a:r>
            <a:br>
              <a:rPr lang="ru-RU" sz="3200" b="1" dirty="0" smtClean="0"/>
            </a:b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28736834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1388,9</a:t>
            </a:r>
            <a:endParaRPr lang="ru-RU" sz="2400" dirty="0"/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1391,7</a:t>
            </a:r>
            <a:endParaRPr lang="ru-RU" sz="2400" dirty="0"/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2,8</a:t>
            </a:r>
            <a:endParaRPr lang="ru-RU" sz="2400" dirty="0"/>
          </a:p>
        </p:txBody>
      </p:sp>
      <p:sp>
        <p:nvSpPr>
          <p:cNvPr id="22" name="Загнутый угол 21"/>
          <p:cNvSpPr/>
          <p:nvPr/>
        </p:nvSpPr>
        <p:spPr>
          <a:xfrm>
            <a:off x="261938" y="5373688"/>
            <a:ext cx="11664950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261938" y="5380038"/>
            <a:ext cx="1159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социальная направленность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–  81,4%</a:t>
            </a:r>
            <a:r>
              <a:rPr lang="ru-RU" sz="1600" dirty="0" smtClean="0">
                <a:solidFill>
                  <a:srgbClr val="FF0000"/>
                </a:solidFill>
                <a:latin typeface="Euphemi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расходов 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планируется направлять   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Объем 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расходов в расчете на 1 жителя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Североуральского городского округа составит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28,0 тыс.руб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2020 </a:t>
            </a:r>
            <a:r>
              <a:rPr lang="ru-RU" sz="2400" dirty="0"/>
              <a:t>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434979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1325,2</a:t>
            </a:r>
            <a:endParaRPr lang="ru-RU" sz="2400" dirty="0"/>
          </a:p>
        </p:txBody>
      </p:sp>
      <p:sp>
        <p:nvSpPr>
          <p:cNvPr id="17" name="Цилиндр 16"/>
          <p:cNvSpPr/>
          <p:nvPr/>
        </p:nvSpPr>
        <p:spPr>
          <a:xfrm>
            <a:off x="6434979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1338,3</a:t>
            </a:r>
            <a:endParaRPr lang="ru-RU" sz="2400" dirty="0"/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13,1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2021год</a:t>
            </a:r>
            <a:endParaRPr lang="ru-RU" sz="2400" dirty="0"/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1377,5</a:t>
            </a:r>
            <a:endParaRPr lang="ru-RU" sz="2400" dirty="0"/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1381,5</a:t>
            </a:r>
            <a:endParaRPr lang="ru-RU" sz="2400" dirty="0"/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4,0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333375" y="2997200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Налоговые доходы 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176713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066088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700213"/>
            <a:ext cx="11160125" cy="792162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Доходы бюджета </a:t>
            </a:r>
            <a:r>
              <a:rPr lang="ru-RU" sz="2000" dirty="0"/>
              <a:t>- поступающие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73405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2" y="260648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Нормативы отчислений в бюджет Североуральского городского округа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1764" y="1772817"/>
          <a:ext cx="11521282" cy="4992507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591187"/>
                <a:gridCol w="1386019"/>
                <a:gridCol w="1386019"/>
                <a:gridCol w="1386019"/>
                <a:gridCol w="1386019"/>
                <a:gridCol w="1386019"/>
              </a:tblGrid>
              <a:tr h="3589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2017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2018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2019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2020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I. </a:t>
                      </a:r>
                      <a:r>
                        <a:rPr lang="ru-RU" sz="1200" u="none" strike="noStrike" dirty="0"/>
                        <a:t>Федеральные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 на доходы физических лиц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42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43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44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47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0,05625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0,05544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Arial"/>
                        </a:rPr>
                        <a:t>3. Акцизы на пиво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4. </a:t>
                      </a:r>
                      <a:r>
                        <a:rPr lang="ru-RU" sz="1200" u="none" strike="noStrike" dirty="0"/>
                        <a:t>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9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15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15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Единый налог на вмененный доход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3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. </a:t>
                      </a:r>
                      <a:r>
                        <a:rPr lang="ru-RU" sz="1200" u="none" strike="noStrike" dirty="0"/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III. </a:t>
                      </a:r>
                      <a:r>
                        <a:rPr lang="ru-RU" sz="1200" u="none" strike="noStrike" dirty="0"/>
                        <a:t>Региональные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)-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IV. </a:t>
                      </a:r>
                      <a:r>
                        <a:rPr lang="ru-RU" sz="1200" u="none" strike="noStrike"/>
                        <a:t>Местные налоги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 на имущество физических лиц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Земельный налог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Динамика поступления доходов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9665231"/>
              </p:ext>
            </p:extLst>
          </p:nvPr>
        </p:nvGraphicFramePr>
        <p:xfrm>
          <a:off x="909836" y="1700808"/>
          <a:ext cx="10513168" cy="46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908" y="188640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Структура доходов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4934728"/>
              </p:ext>
            </p:extLst>
          </p:nvPr>
        </p:nvGraphicFramePr>
        <p:xfrm>
          <a:off x="836241" y="4509121"/>
          <a:ext cx="5546204" cy="153961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64948"/>
                <a:gridCol w="1086370"/>
                <a:gridCol w="994886"/>
              </a:tblGrid>
              <a:tr h="6480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925155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Дотации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18901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Субсидии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361077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Субвенции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545177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Иные межбюджетные трансферты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  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5248719"/>
              </p:ext>
            </p:extLst>
          </p:nvPr>
        </p:nvGraphicFramePr>
        <p:xfrm>
          <a:off x="765820" y="2025134"/>
          <a:ext cx="5616624" cy="225442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08943"/>
                <a:gridCol w="1100164"/>
                <a:gridCol w="1007517"/>
              </a:tblGrid>
              <a:tr h="106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 бюджета Североуральского городского округа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Сумма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</a:rPr>
                        <a:t>.)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</a:rPr>
                        <a:t>в процентах)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397107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Неналоговые доходы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66676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3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Безвозмездные поступлений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925155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Итого доходов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1388938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71618111"/>
              </p:ext>
            </p:extLst>
          </p:nvPr>
        </p:nvGraphicFramePr>
        <p:xfrm>
          <a:off x="6526460" y="1781450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7612437"/>
              </p:ext>
            </p:extLst>
          </p:nvPr>
        </p:nvGraphicFramePr>
        <p:xfrm>
          <a:off x="6506841" y="4560542"/>
          <a:ext cx="5904656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Структура налоговых доходов бюджета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6997272"/>
              </p:ext>
            </p:extLst>
          </p:nvPr>
        </p:nvGraphicFramePr>
        <p:xfrm>
          <a:off x="883348" y="2204864"/>
          <a:ext cx="5787128" cy="41764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15464"/>
                <a:gridCol w="1133561"/>
                <a:gridCol w="1038103"/>
              </a:tblGrid>
              <a:tr h="849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Налоговые доходы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397107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328041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83%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3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Акцизы по подакцизным </a:t>
                      </a:r>
                      <a:r>
                        <a:rPr lang="ru-RU" sz="1400" u="none" strike="noStrike" dirty="0" smtClean="0">
                          <a:effectLst/>
                        </a:rPr>
                        <a:t>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16952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15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Налоги на </a:t>
                      </a:r>
                      <a:r>
                        <a:rPr lang="ru-RU" sz="1400" u="none" strike="noStrike" dirty="0" smtClean="0">
                          <a:effectLst/>
                        </a:rPr>
                        <a:t>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28282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Земельный налог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11 334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7061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5437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921747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Структура неналоговых доходов бюджета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0430710"/>
              </p:ext>
            </p:extLst>
          </p:nvPr>
        </p:nvGraphicFramePr>
        <p:xfrm>
          <a:off x="621804" y="1988840"/>
          <a:ext cx="5539258" cy="30243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60609"/>
                <a:gridCol w="1147903"/>
                <a:gridCol w="930746"/>
              </a:tblGrid>
              <a:tr h="304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66676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Доходы от использования имущества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49719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75%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11098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Доходы от оказания платных услуг и компенсации затрат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388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3192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2279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  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70167207"/>
              </p:ext>
            </p:extLst>
          </p:nvPr>
        </p:nvGraphicFramePr>
        <p:xfrm>
          <a:off x="6701631" y="1544638"/>
          <a:ext cx="482917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330450" y="485776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594081" y="1700957"/>
            <a:ext cx="8286808" cy="2871051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600" b="1" dirty="0"/>
              <a:t>Уважаемые жители Североуральского городского округа!</a:t>
            </a:r>
            <a:endParaRPr lang="ru-RU" sz="16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ctr">
              <a:defRPr/>
            </a:pPr>
            <a:r>
              <a:rPr lang="ru-RU" sz="1100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Одним из инструментов обеспечения прозрачности и публичности бюджета и бюджетного процесса для населения </a:t>
            </a:r>
            <a:r>
              <a:rPr lang="ru-RU" sz="1100" dirty="0" smtClean="0"/>
              <a:t>является  реализация </a:t>
            </a:r>
            <a:r>
              <a:rPr lang="ru-RU" sz="1100" dirty="0"/>
              <a:t>"открытого бюджета" – "Бюджет для граждан".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Сегодня обеспечение открытости и прозрачности бюджетного процесса является одним из ключевых направлений деятельности Администрации Североуральского городского округа.</a:t>
            </a:r>
          </a:p>
          <a:p>
            <a:pPr algn="ctr">
              <a:defRPr/>
            </a:pPr>
            <a:r>
              <a:rPr lang="ru-RU" sz="1100" dirty="0"/>
              <a:t>Администрация Североуральского городского округа предлагает версию бюджета на </a:t>
            </a:r>
            <a:r>
              <a:rPr lang="ru-RU" sz="1100" dirty="0" smtClean="0"/>
              <a:t>2019 год и плановый период 2020 и 2021 годов в </a:t>
            </a:r>
            <a:r>
              <a:rPr lang="ru-RU" sz="1100" dirty="0"/>
              <a:t>форме презентационного материала.</a:t>
            </a:r>
          </a:p>
          <a:p>
            <a:pPr algn="ctr">
              <a:defRPr/>
            </a:pPr>
            <a:r>
              <a:rPr lang="ru-RU" sz="1100" dirty="0"/>
              <a:t>В «Бюджете для граждан» отражены основные </a:t>
            </a:r>
            <a:r>
              <a:rPr lang="ru-RU" sz="1100" dirty="0" smtClean="0"/>
              <a:t>направления </a:t>
            </a:r>
            <a:r>
              <a:rPr lang="ru-RU" sz="1100" dirty="0"/>
              <a:t>бюджета города: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</a:t>
            </a:r>
            <a:endParaRPr lang="ru-RU" sz="1200" dirty="0"/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190500" y="4797425"/>
            <a:ext cx="11736388" cy="1916113"/>
          </a:xfrm>
          <a:prstGeom prst="verticalScroll">
            <a:avLst>
              <a:gd name="adj" fmla="val 77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endParaRPr lang="ru-RU" sz="1050" dirty="0"/>
          </a:p>
          <a:p>
            <a:pPr algn="ctr">
              <a:defRPr/>
            </a:pPr>
            <a:r>
              <a:rPr lang="ru-RU" sz="1100" dirty="0"/>
              <a:t>Администрация города заинтересована в участии как можно большего числа граждан  в решении вопросов, относящихся к бюджетному процессу.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</a:p>
          <a:p>
            <a:pPr algn="ctr">
              <a:defRPr/>
            </a:pPr>
            <a:r>
              <a:rPr lang="ru-RU" sz="1100" dirty="0"/>
              <a:t>Открытая публикация «Бюджета для граждан» </a:t>
            </a:r>
            <a:r>
              <a:rPr lang="ru-RU" sz="1100" dirty="0" smtClean="0"/>
              <a:t>позволяет </a:t>
            </a:r>
            <a:r>
              <a:rPr lang="ru-RU" sz="1100" dirty="0"/>
              <a:t>обеспечить доступ широкого круга граждан округа к всесторонней, своевременной, полной и сопоставимой информации по реализации бюджетной политики нашего города, в том числе в рамках муниципальных программ. Таким образом, каждый житель нашего города </a:t>
            </a:r>
            <a:r>
              <a:rPr lang="ru-RU" sz="1100" dirty="0" smtClean="0"/>
              <a:t>имеет возможность </a:t>
            </a:r>
            <a:r>
              <a:rPr lang="ru-RU" sz="1100" dirty="0"/>
              <a:t>в полном объеме получить информацию о том, сколько город зарабатывает и сколько тратит. Каждый житель нашего города </a:t>
            </a:r>
            <a:r>
              <a:rPr lang="ru-RU" sz="1100" dirty="0" smtClean="0"/>
              <a:t>может </a:t>
            </a:r>
            <a:r>
              <a:rPr lang="ru-RU" sz="1100" dirty="0"/>
              <a:t>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</a:t>
            </a:r>
            <a:r>
              <a:rPr lang="ru-RU" sz="1100" dirty="0" smtClean="0"/>
              <a:t>может </a:t>
            </a:r>
            <a:r>
              <a:rPr lang="ru-RU" sz="1100" dirty="0"/>
              <a:t>разобраться в том, как бюджетная политика влияет на развитие нашего города, на улучшение качества жизни населения и каких результатов мы хотим добиться.</a:t>
            </a:r>
          </a:p>
          <a:p>
            <a:pPr algn="r">
              <a:defRPr/>
            </a:pPr>
            <a:r>
              <a:rPr lang="ru-RU" sz="1100" b="1" dirty="0"/>
              <a:t>С Уважением,</a:t>
            </a:r>
          </a:p>
          <a:p>
            <a:pPr algn="r">
              <a:defRPr/>
            </a:pPr>
            <a:r>
              <a:rPr lang="ru-RU" sz="1100" b="1" dirty="0" smtClean="0"/>
              <a:t>Глава Североуральского </a:t>
            </a:r>
            <a:r>
              <a:rPr lang="ru-RU" sz="1100" b="1" dirty="0"/>
              <a:t>городского округа </a:t>
            </a:r>
            <a:r>
              <a:rPr lang="ru-RU" sz="1100" b="1" dirty="0" smtClean="0"/>
              <a:t>В.П.Матюшенко</a:t>
            </a:r>
            <a:endParaRPr lang="ru-RU" sz="1100" b="1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66561" name="Picture 1" descr="C:\Users\P251\Downloads\МВП_в_БДГ.jpg"/>
          <p:cNvPicPr>
            <a:picLocks noChangeAspect="1" noChangeArrowheads="1"/>
          </p:cNvPicPr>
          <p:nvPr/>
        </p:nvPicPr>
        <p:blipFill>
          <a:blip r:embed="rId4" cstate="print"/>
          <a:srcRect l="10031" r="18750"/>
          <a:stretch>
            <a:fillRect/>
          </a:stretch>
        </p:blipFill>
        <p:spPr bwMode="auto">
          <a:xfrm>
            <a:off x="379372" y="1714489"/>
            <a:ext cx="3071834" cy="2857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Нормативы зачислений налога на доходы физических лиц в бюджет Североуральского городского округа</a:t>
            </a:r>
            <a:endParaRPr lang="ru-RU" sz="2800" b="1" dirty="0">
              <a:solidFill>
                <a:srgbClr val="000000"/>
              </a:solidFill>
              <a:latin typeface="Arial Cyr"/>
              <a:ea typeface="Arial Cyr"/>
              <a:cs typeface="Arial Cyr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61764" y="2060848"/>
          <a:ext cx="1166529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764" y="1700808"/>
            <a:ext cx="1152128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6538" y="2500313"/>
          <a:ext cx="11618514" cy="388134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9453574"/>
                <a:gridCol w="2164940"/>
              </a:tblGrid>
              <a:tr h="1056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Вид разрешенного использования земельного участка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Ставка  </a:t>
                      </a:r>
                      <a:r>
                        <a:rPr lang="ru-RU" sz="1200" dirty="0" smtClean="0"/>
                        <a:t>земельного  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налога 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(процентов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кадастровой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стоимости) 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 01.01.2019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Земельные участки: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отнесенные к землям сельскохозяйственного назначения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занятые жилищным фондом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9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9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ограниченные в обороте, для обеспечения  обороны, безопасности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648739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предназначенные для размещения объектов торговли, общественного питания, бытового обслуживания, гостиниц, а также под автостоянками (для ведения торгово-коммерческой деятельности, предпринимательской деятельности, под магазин, под объект торговли, под объект продовольственного снабжения)</a:t>
                      </a: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</a:t>
                      </a:r>
                      <a:r>
                        <a:rPr lang="ru-RU" sz="1200" dirty="0" smtClean="0"/>
                        <a:t>1,4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52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принадлежащие </a:t>
                      </a:r>
                      <a:r>
                        <a:rPr lang="ru-RU" sz="1200" dirty="0"/>
                        <a:t>физическим лицам на праве собственности или праве постоянного (бессрочного) пользования под гаражами  или гаражными боксами   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</a:t>
                      </a:r>
                      <a:r>
                        <a:rPr lang="ru-RU" sz="1200" dirty="0" smtClean="0"/>
                        <a:t>1,4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Прочие земельные участки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1,5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765" y="1557338"/>
            <a:ext cx="11593288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61938" y="2349500"/>
            <a:ext cx="11664950" cy="4319588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Налоговые льготы: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Освобождаются от налогообложения:</a:t>
            </a: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пенсионеры по старости - женщины старше 55 лет, мужчины старше 60 лет, проживающие на территории Североуральского городского округа, за земли, 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Налоговая база уменьшается на 10000 рублей на одного налогоплательщика в отношении земельного участка, следующих категорий налогоплательщиков: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Героев Советского Союза, Героев Российской Федерации, полных кавалеров ордена Славы;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инвалидов, имеющих I группу инвалидности, а также лиц, имеющих II группу инвалидности, установленную до 1 января 2004 года;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3) инвалидов с детства;</a:t>
            </a:r>
            <a:endParaRPr lang="ru-RU" sz="11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4) ветеранов и инвалидов Великой Отечественной войны, а также ветеранов и инвалидов боевых действий;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5) физических лиц, имеющих право на получение социальной поддержки в соответствии с </a:t>
            </a:r>
            <a:r>
              <a:rPr lang="ru-RU" sz="1100" dirty="0">
                <a:solidFill>
                  <a:schemeClr val="bg1"/>
                </a:solidFill>
                <a:hlinkClick r:id="rId4"/>
              </a:rPr>
              <a:t>Законом</a:t>
            </a:r>
            <a:r>
              <a:rPr lang="ru-RU" sz="1100" dirty="0">
                <a:solidFill>
                  <a:schemeClr val="bg1"/>
                </a:solidFill>
              </a:rPr>
              <a:t> Российской Федерации </a:t>
            </a:r>
            <a:r>
              <a:rPr lang="ru-RU" sz="1100" dirty="0"/>
              <a:t>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</a:t>
            </a:r>
            <a:r>
              <a:rPr lang="ru-RU" sz="1100" dirty="0">
                <a:hlinkClick r:id="rId5"/>
              </a:rPr>
              <a:t>законом</a:t>
            </a:r>
            <a:r>
              <a:rPr lang="ru-RU" sz="1100" dirty="0"/>
              <a:t>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Течу" и в соответствии с Федеральным </a:t>
            </a:r>
            <a:r>
              <a:rPr lang="ru-RU" sz="1100" dirty="0">
                <a:hlinkClick r:id="rId6"/>
              </a:rPr>
              <a:t>законом</a:t>
            </a:r>
            <a:r>
              <a:rPr lang="ru-RU" sz="1100" dirty="0"/>
              <a:t>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6)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7)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757" y="1557338"/>
            <a:ext cx="11809312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Налог на имущество физических лиц установлен Решением Думы Североуральского городского округа от 29.10.2014  г. № 116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1764" y="2309202"/>
          <a:ext cx="11737304" cy="460533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9781205"/>
                <a:gridCol w="1956099"/>
              </a:tblGrid>
              <a:tr h="36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собственности на каждый из таких объектов)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Ставка налога в процентах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Жилой дом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500001 рубля до 1000000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1000001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0,5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Жилое помещение (квартира, комната)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500001 рубля до 1000000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1000001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0,5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Гараж, машино-место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500001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Единый недвижимый комплекс, объект незавершенного строительства, иные здание, строение, сооружение, помещение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300000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500001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261764" y="2348880"/>
            <a:ext cx="11665296" cy="4032448"/>
          </a:xfrm>
          <a:prstGeom prst="foldedCorner">
            <a:avLst>
              <a:gd name="adj" fmla="val 26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Право на налоговую льготу имеют следующие категории налогоплательщиков:</a:t>
            </a:r>
          </a:p>
          <a:p>
            <a:pPr lvl="0" indent="342900" algn="just"/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1) Герои Советского Союза и Герои Российской Федерации, а также лица, награжденные орденом Славы трех степеней;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инвалиды I и II групп инвалидности, инвалиды с детства;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3) участники гражданской войны и Великой Отечественной войны, других боевых операций по защите СССР из числа военнослужащих, проходивших службу в воинских частях, штабах и учреждениях, входивших в состав действующей армии, и бывших партизан, а также ветераны боевых действий;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4) 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Великой Отечественной войны, 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условиях, установленных для военнослужащих частей действующей армии;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5) лица, имеющие право на получение социальной поддержки в соответствии с Законом Российской Федерации от 15 мая 1991 года N 1244-1 "О социальной защите граждан, подвергшихся воздействию радиации вследствие катастрофы на Чернобыльской АЭС",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6) 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7) 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8) члены семей военнослужащих, потерявших кормильца;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9) пенсионеры, получающие пенсии, назначаемые в порядке, установленном пенсионным законодательством, а также лица, достигшие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10) граждане, уволенные с военной службы или призывавшиеся на военные сборы, выполнявшие интернациональный долг в Афганистане и других странах, в которых велись боевые действия;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11) 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12) родители и супруги военнослужащих и государственных служащих, погибших при исполнении служебных обязанностей;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13) 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помещений,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14) 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строительства.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757" y="1557338"/>
            <a:ext cx="11809312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Налог на имущество физических лиц установлен Решением Думы Североуральского городского округа от 29.10.2014  г. № 116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Сравнительный анализ налоговых и неналоговых доходов и безвозмездных поступлений в бюджете Североуральского городского округа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9326296"/>
              </p:ext>
            </p:extLst>
          </p:nvPr>
        </p:nvGraphicFramePr>
        <p:xfrm>
          <a:off x="522288" y="1755775"/>
          <a:ext cx="11116740" cy="469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2" y="260648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Анализ поступлений налога на доходы физических лиц в бюджет Североуральского городского округа и в консолидированный бюджет Свердловской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9949337"/>
              </p:ext>
            </p:extLst>
          </p:nvPr>
        </p:nvGraphicFramePr>
        <p:xfrm>
          <a:off x="522288" y="1744961"/>
          <a:ext cx="11116740" cy="47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2413" y="1643063"/>
            <a:ext cx="9358312" cy="7858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-выплачиваемые из бюджета денежные средства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4163" y="2714625"/>
            <a:ext cx="3929062" cy="8572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распределены по: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665288" y="4000500"/>
            <a:ext cx="2786062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11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035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mtClean="0"/>
              <a:t>15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Программный </a:t>
            </a:r>
            <a:r>
              <a:rPr lang="ru-RU" sz="1400" dirty="0"/>
              <a:t>принцип формирования бюджета направлен на повышение эффективности расходования бюджетных средств.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Распределение расходов бюджета СГО на 2019 год</a:t>
            </a:r>
            <a:br>
              <a:rPr lang="ru-RU" sz="2800" b="1" dirty="0" smtClean="0"/>
            </a:br>
            <a:r>
              <a:rPr lang="ru-RU" sz="2000" b="1" dirty="0" smtClean="0"/>
              <a:t>по муниципальным программам и </a:t>
            </a:r>
            <a:r>
              <a:rPr lang="ru-RU" sz="2000" b="1" dirty="0" err="1" smtClean="0"/>
              <a:t>непрограммным</a:t>
            </a:r>
            <a:r>
              <a:rPr lang="ru-RU" sz="2000" b="1" dirty="0" smtClean="0"/>
              <a:t> направлениям, млн.руб.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324326405"/>
              </p:ext>
            </p:extLst>
          </p:nvPr>
        </p:nvGraphicFramePr>
        <p:xfrm>
          <a:off x="523529" y="1556792"/>
          <a:ext cx="1166529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858" y="4857760"/>
            <a:ext cx="4214842" cy="10715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7308858" y="4869160"/>
            <a:ext cx="43301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1133,3 млн.руб. будет направлено на финансирование социальной сферы: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образование, культура, социальная политика, физкультура, спорт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smtClean="0"/>
              <a:t>Структура расходов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26979146"/>
              </p:ext>
            </p:extLst>
          </p:nvPr>
        </p:nvGraphicFramePr>
        <p:xfrm>
          <a:off x="7174532" y="1772816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33772" y="1700808"/>
          <a:ext cx="6768751" cy="443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85776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/>
        </p:nvGraphicFramePr>
        <p:xfrm>
          <a:off x="6165850" y="1285860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307975" y="1714500"/>
            <a:ext cx="5786438" cy="1214438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07975" y="3071813"/>
            <a:ext cx="5786438" cy="3429000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бюджеты появились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5780" y="1700808"/>
          <a:ext cx="11449271" cy="49069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94312"/>
                <a:gridCol w="1533030"/>
                <a:gridCol w="1533030"/>
                <a:gridCol w="1529633"/>
                <a:gridCol w="1529633"/>
                <a:gridCol w="1529633"/>
              </a:tblGrid>
              <a:tr h="40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Наименование 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 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2018  год (план)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2019 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2020 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2021год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</a:rPr>
                        <a:t>РАСХОДЫ БЮДЖЕТА - В С Е Г О, в млн.руб.</a:t>
                      </a:r>
                      <a:endParaRPr lang="ru-RU" sz="14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1361,2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1407,2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1391,7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1338,3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1381,5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Общегосударственные вопросы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</a:p>
                  </a:txBody>
                  <a:tcPr/>
                </a:tc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Национальная экономика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38,4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Жилищно-коммунальное хозяйство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65,3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Охрана окружающей среды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Образование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801,7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Культура, кинематография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96,7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Социальная политика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161,5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Физическая культура и спорт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Средства массовой информации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Обслуживание государственного и муниципального долга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Условно утвержденные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39,2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Среднемесячная </a:t>
            </a:r>
            <a:r>
              <a:rPr lang="ru-RU" sz="1600" b="1" dirty="0"/>
              <a:t>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69876" y="2636912"/>
          <a:ext cx="9793087" cy="383381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68352"/>
                <a:gridCol w="1324947"/>
                <a:gridCol w="1324947"/>
                <a:gridCol w="1324947"/>
                <a:gridCol w="1324947"/>
                <a:gridCol w="1324947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2015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2016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2019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dirty="0" smtClean="0"/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 smtClean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29515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28915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29316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30870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учреждений	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31541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32223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31784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31145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32702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23474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24719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30650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33874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35568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13259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15650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15513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17330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19200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дошкольных </a:t>
            </a:r>
            <a:r>
              <a:rPr lang="ru-RU" sz="1600" dirty="0">
                <a:latin typeface="Euphemia" pitchFamily="34" charset="0"/>
              </a:rPr>
              <a:t>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</a:t>
            </a:r>
            <a:r>
              <a:rPr lang="ru-RU" sz="1600" dirty="0">
                <a:latin typeface="Euphemia" pitchFamily="34" charset="0"/>
              </a:rPr>
              <a:t>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7 учреждений </a:t>
            </a:r>
            <a:r>
              <a:rPr lang="ru-RU" sz="1600" dirty="0" smtClean="0">
                <a:latin typeface="Euphemia" pitchFamily="34" charset="0"/>
              </a:rPr>
              <a:t>дополнительного </a:t>
            </a:r>
            <a:r>
              <a:rPr lang="ru-RU" sz="1600" dirty="0">
                <a:latin typeface="Euphemia" pitchFamily="34" charset="0"/>
              </a:rPr>
              <a:t>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Структура расходов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3812" y="5733256"/>
            <a:ext cx="1071562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Объем расходов в расчете на 1 жителя </a:t>
            </a:r>
            <a:r>
              <a:rPr lang="ru-RU" sz="2000" dirty="0" smtClean="0"/>
              <a:t>СГО в 2019 году составит 20,7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тыс.руб.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665288" y="2143125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836,9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млн.руб.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5094288" y="1571625"/>
            <a:ext cx="1500187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33,7%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282,1 млн.руб.</a:t>
            </a:r>
            <a:endParaRPr lang="ru-RU" sz="1100" dirty="0"/>
          </a:p>
        </p:txBody>
      </p:sp>
      <p:sp>
        <p:nvSpPr>
          <p:cNvPr id="12" name="Овал 11"/>
          <p:cNvSpPr/>
          <p:nvPr/>
        </p:nvSpPr>
        <p:spPr>
          <a:xfrm>
            <a:off x="5165725" y="4071938"/>
            <a:ext cx="1500188" cy="1500187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Другие вопросы в области образования </a:t>
            </a:r>
            <a:r>
              <a:rPr lang="ru-RU" sz="1100" dirty="0" smtClean="0"/>
              <a:t>5,4 %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44,9 млн.руб.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8023225" y="3714750"/>
            <a:ext cx="1500188" cy="150018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Молодежная политика и оздоровление детей </a:t>
            </a:r>
            <a:r>
              <a:rPr lang="ru-RU" sz="1000" dirty="0" smtClean="0"/>
              <a:t>5,3 %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44,6 млн.руб.</a:t>
            </a:r>
            <a:endParaRPr lang="ru-RU" sz="1000" dirty="0"/>
          </a:p>
        </p:txBody>
      </p:sp>
      <p:sp>
        <p:nvSpPr>
          <p:cNvPr id="14" name="Овал 13"/>
          <p:cNvSpPr/>
          <p:nvPr/>
        </p:nvSpPr>
        <p:spPr>
          <a:xfrm>
            <a:off x="7951788" y="1785938"/>
            <a:ext cx="1500187" cy="1500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45,8 %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383,1 млн.руб.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4395788" y="2354263"/>
            <a:ext cx="64293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467225" y="4792663"/>
            <a:ext cx="642938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806950" y="3054350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808538" y="3881438"/>
            <a:ext cx="321468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870276" y="350100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Овал 18"/>
          <p:cNvSpPr/>
          <p:nvPr/>
        </p:nvSpPr>
        <p:spPr>
          <a:xfrm>
            <a:off x="9982844" y="2852936"/>
            <a:ext cx="1500187" cy="1500187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9,8 %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82,2 млн.руб.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36725" y="1571625"/>
            <a:ext cx="9072563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Объем средств бюджета СГО на общеобразовательные </a:t>
            </a:r>
            <a:r>
              <a:rPr lang="ru-RU" sz="1600" dirty="0"/>
              <a:t>учреждения в год </a:t>
            </a:r>
            <a:r>
              <a:rPr lang="ru-RU" sz="1600" dirty="0" smtClean="0"/>
              <a:t>(млн. </a:t>
            </a:r>
            <a:r>
              <a:rPr lang="ru-RU" sz="1600" dirty="0"/>
              <a:t>руб.):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66020" y="2276872"/>
          <a:ext cx="7258100" cy="828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/>
                <a:gridCol w="1451620"/>
                <a:gridCol w="1451620"/>
                <a:gridCol w="1451620"/>
                <a:gridCol w="1451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год (оценка)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 </a:t>
                      </a:r>
                      <a:r>
                        <a:rPr lang="ru-RU" sz="1200" baseline="0" dirty="0" smtClean="0"/>
                        <a:t>год (прогноз)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(прогноз)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320,1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Загнутый угол 10"/>
          <p:cNvSpPr/>
          <p:nvPr/>
        </p:nvSpPr>
        <p:spPr>
          <a:xfrm>
            <a:off x="621804" y="3212976"/>
            <a:ext cx="11116742" cy="1008112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возрастет </a:t>
            </a:r>
            <a:r>
              <a:rPr lang="ru-RU" sz="1400" b="1" dirty="0" smtClean="0"/>
              <a:t>с 89%  до 99,8%</a:t>
            </a:r>
            <a:endParaRPr lang="ru-RU" sz="14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549797" y="4357688"/>
            <a:ext cx="11116742" cy="1000125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снизится </a:t>
            </a:r>
            <a:r>
              <a:rPr lang="ru-RU" sz="1400" dirty="0" smtClean="0"/>
              <a:t>с 10</a:t>
            </a:r>
            <a:r>
              <a:rPr lang="ru-RU" sz="1400" b="1" dirty="0" smtClean="0"/>
              <a:t>% </a:t>
            </a:r>
            <a:r>
              <a:rPr lang="ru-RU" sz="1400" b="1" dirty="0"/>
              <a:t>до </a:t>
            </a:r>
            <a:r>
              <a:rPr lang="ru-RU" sz="1400" b="1" dirty="0" smtClean="0"/>
              <a:t>0,2%</a:t>
            </a:r>
            <a:endParaRPr lang="ru-RU" sz="1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0036" y="5949280"/>
          <a:ext cx="72581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/>
                <a:gridCol w="1451620"/>
                <a:gridCol w="1451620"/>
                <a:gridCol w="1451620"/>
                <a:gridCol w="1451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2016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2019год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85" name="Прямоугольник 13"/>
          <p:cNvSpPr>
            <a:spLocks noChangeArrowheads="1"/>
          </p:cNvSpPr>
          <p:nvPr/>
        </p:nvSpPr>
        <p:spPr bwMode="auto">
          <a:xfrm>
            <a:off x="450850" y="5357813"/>
            <a:ext cx="1114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Доля детей в возрасте 5 -18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 (%)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144250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средств бюджета СГО на дошкольное образование в </a:t>
            </a:r>
            <a:r>
              <a:rPr lang="ru-RU" sz="2000" dirty="0" smtClean="0"/>
              <a:t>год (млн.руб.)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4998668"/>
              </p:ext>
            </p:extLst>
          </p:nvPr>
        </p:nvGraphicFramePr>
        <p:xfrm>
          <a:off x="693813" y="2450466"/>
          <a:ext cx="1094521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155702"/>
                <a:gridCol w="2155702"/>
                <a:gridCol w="2251821"/>
                <a:gridCol w="2315013"/>
                <a:gridCol w="20669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2019</a:t>
                      </a:r>
                      <a:r>
                        <a:rPr lang="ru-RU" sz="1400" b="1" baseline="0" dirty="0" smtClean="0"/>
                        <a:t>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2020</a:t>
                      </a:r>
                      <a:r>
                        <a:rPr lang="ru-RU" sz="1400" b="1" baseline="0" dirty="0" smtClean="0"/>
                        <a:t> 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2021</a:t>
                      </a:r>
                      <a:r>
                        <a:rPr lang="ru-RU" sz="1400" b="1" baseline="0" dirty="0" smtClean="0"/>
                        <a:t> 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238,6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282,1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308,7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692245" y="4169910"/>
            <a:ext cx="10972726" cy="2232248"/>
          </a:xfrm>
          <a:prstGeom prst="foldedCorner">
            <a:avLst>
              <a:gd name="adj" fmla="val 749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Содержание дошкольных образовательных организаций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Замена ограждений на соответствующие требованиям антитеррористической защищенности объектов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дошкольные образовательные организации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Создание условий для получения детьми-инвалидами </a:t>
            </a:r>
            <a:r>
              <a:rPr lang="ru-RU" sz="1750" smtClean="0"/>
              <a:t>качественного образования</a:t>
            </a:r>
            <a:endParaRPr lang="ru-RU" sz="1750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693812" y="3356992"/>
            <a:ext cx="10972726" cy="648072"/>
          </a:xfrm>
          <a:prstGeom prst="foldedCorner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750" i="1" dirty="0" smtClean="0">
                <a:solidFill>
                  <a:srgbClr val="FFFF00"/>
                </a:solidFill>
              </a:rPr>
              <a:t>В Составе расходов бюджета на дошкольное образование предусмотрены следующие направления</a:t>
            </a:r>
            <a:endParaRPr lang="ru-RU" sz="175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следующие учреждения: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268" y="2132856"/>
            <a:ext cx="2786062" cy="2090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8" name="Picture 10" descr="http://severouralsk-gorod.ru/uploads/posts/2013-10/1382781431_muse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2684" y="2132856"/>
            <a:ext cx="2786062" cy="2089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93788" y="2143125"/>
            <a:ext cx="2786062" cy="757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276" y="2132856"/>
            <a:ext cx="27860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ЦБС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2684" y="2204864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1844" y="4293096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расходов </a:t>
            </a:r>
            <a:r>
              <a:rPr lang="ru-RU" sz="2000" dirty="0" smtClean="0"/>
              <a:t>на культуру в млн</a:t>
            </a:r>
            <a:r>
              <a:rPr lang="ru-RU" sz="2000" b="1" dirty="0" smtClean="0"/>
              <a:t>.</a:t>
            </a:r>
            <a:r>
              <a:rPr lang="ru-RU" sz="2000" dirty="0" smtClean="0"/>
              <a:t> руб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1844" y="6309320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Объем расходов </a:t>
            </a:r>
            <a:r>
              <a:rPr lang="ru-RU" sz="1600" dirty="0" smtClean="0"/>
              <a:t>на культуру в </a:t>
            </a:r>
            <a:r>
              <a:rPr lang="ru-RU" sz="1600" dirty="0"/>
              <a:t>расчете на 1 жителя СГО </a:t>
            </a:r>
            <a:r>
              <a:rPr lang="ru-RU" sz="1600" dirty="0" smtClean="0"/>
              <a:t>на 2019 год составит составляет 2,2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тыс</a:t>
            </a:r>
            <a:r>
              <a:rPr lang="ru-RU" sz="1600" dirty="0"/>
              <a:t>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69876" y="4797152"/>
          <a:ext cx="9361043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328"/>
                <a:gridCol w="1281743"/>
                <a:gridCol w="1281743"/>
                <a:gridCol w="1281743"/>
                <a:gridCol w="1281743"/>
                <a:gridCol w="12817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 вопросы</a:t>
                      </a:r>
                      <a:r>
                        <a:rPr lang="ru-RU" sz="1400" baseline="0" dirty="0" smtClean="0"/>
                        <a:t> в области культуры, кинематографии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288" y="1643063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Основные направления расходов в области культуры:</a:t>
            </a:r>
            <a:endParaRPr lang="ru-RU" sz="2400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522248" y="2285992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288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направления расходов в области физической культуры и спорта:</a:t>
            </a:r>
            <a:endParaRPr lang="ru-RU" sz="2000" dirty="0"/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693812" y="2132856"/>
            <a:ext cx="3384376" cy="249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438228" y="2132855"/>
            <a:ext cx="3384376" cy="2497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152448" y="2132856"/>
            <a:ext cx="3414572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9758" y="3429000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6220" y="3429000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2256" y="3657203"/>
            <a:ext cx="3616772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804" y="4800005"/>
            <a:ext cx="1116124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расходов </a:t>
            </a:r>
            <a:r>
              <a:rPr lang="ru-RU" sz="2000" dirty="0" smtClean="0"/>
              <a:t>на физическую культуру и спорт в 2019 году в млн</a:t>
            </a:r>
            <a:r>
              <a:rPr lang="ru-RU" sz="2000" b="1" dirty="0" smtClean="0"/>
              <a:t>.</a:t>
            </a:r>
            <a:r>
              <a:rPr lang="ru-RU" sz="2000" dirty="0" smtClean="0"/>
              <a:t> руб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5820" y="6309320"/>
            <a:ext cx="11004798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Объем расходов </a:t>
            </a:r>
            <a:r>
              <a:rPr lang="ru-RU" sz="1600" dirty="0" smtClean="0"/>
              <a:t>в </a:t>
            </a:r>
            <a:r>
              <a:rPr lang="ru-RU" sz="1600" dirty="0"/>
              <a:t>расчете на 1 жителя СГО </a:t>
            </a:r>
            <a:r>
              <a:rPr lang="ru-RU" sz="1600" dirty="0" smtClean="0"/>
              <a:t>на 2019 год составит </a:t>
            </a:r>
            <a:r>
              <a:rPr lang="ru-RU" sz="1600" dirty="0" smtClean="0">
                <a:solidFill>
                  <a:schemeClr val="bg1"/>
                </a:solidFill>
              </a:rPr>
              <a:t>1,2 </a:t>
            </a:r>
            <a:r>
              <a:rPr lang="ru-RU" sz="1600" dirty="0" smtClean="0"/>
              <a:t>тыс</a:t>
            </a:r>
            <a:r>
              <a:rPr lang="ru-RU" sz="1600" dirty="0"/>
              <a:t>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9876" y="5301208"/>
          <a:ext cx="9361043" cy="889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328"/>
                <a:gridCol w="1281743"/>
                <a:gridCol w="1281743"/>
                <a:gridCol w="1281743"/>
                <a:gridCol w="1281743"/>
                <a:gridCol w="12817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8582" y="485776"/>
            <a:ext cx="7764463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665163" y="1571625"/>
            <a:ext cx="10715625" cy="9731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Схема 71"/>
          <p:cNvGraphicFramePr/>
          <p:nvPr/>
        </p:nvGraphicFramePr>
        <p:xfrm>
          <a:off x="2165322" y="1857364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36,5 млн. рублей на финансирование отраслей национальной экономики в 2019 году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09836" y="3468236"/>
          <a:ext cx="10297147" cy="28917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49197"/>
                <a:gridCol w="1169590"/>
                <a:gridCol w="1169590"/>
                <a:gridCol w="1169590"/>
                <a:gridCol w="1169590"/>
                <a:gridCol w="1169590"/>
              </a:tblGrid>
              <a:tr h="589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Сельское хозяйство и рыболовство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Лесное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Транспорт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Дорожное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 и информатика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 вопросы в области национальной экономики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4,0</a:t>
                      </a:r>
                      <a:endParaRPr lang="ru-RU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79850" y="4857750"/>
            <a:ext cx="4357688" cy="164306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Национальная экономика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37100" y="1857375"/>
            <a:ext cx="2643188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 муниципального</a:t>
            </a:r>
          </a:p>
          <a:p>
            <a:pPr algn="ctr">
              <a:defRPr/>
            </a:pPr>
            <a:r>
              <a:rPr lang="ru-RU" b="1" dirty="0"/>
              <a:t>дорожного фонда</a:t>
            </a:r>
          </a:p>
          <a:p>
            <a:pPr algn="ctr">
              <a:defRPr/>
            </a:pPr>
            <a:r>
              <a:rPr lang="ru-RU" sz="2800" b="1" dirty="0" smtClean="0"/>
              <a:t>74,5%</a:t>
            </a:r>
            <a:endParaRPr lang="ru-RU" sz="28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165225" y="1844824"/>
            <a:ext cx="2643188" cy="258430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Организация транспортного обслуживания населения</a:t>
            </a:r>
          </a:p>
          <a:p>
            <a:pPr algn="ctr">
              <a:defRPr/>
            </a:pPr>
            <a:r>
              <a:rPr lang="ru-RU" sz="2800" b="1" dirty="0" smtClean="0"/>
              <a:t>12,3%</a:t>
            </a:r>
            <a:endParaRPr lang="ru-RU" sz="28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8308975" y="1844824"/>
            <a:ext cx="2643188" cy="258430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Расходы в </a:t>
            </a:r>
            <a:r>
              <a:rPr lang="ru-RU" sz="1200" b="1" dirty="0" smtClean="0"/>
              <a:t>области с/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,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лесного </a:t>
            </a:r>
            <a:r>
              <a:rPr lang="ru-RU" sz="1200" b="1" dirty="0" smtClean="0"/>
              <a:t>хозяйства, развития </a:t>
            </a:r>
            <a:r>
              <a:rPr lang="ru-RU" sz="1200" b="1" dirty="0"/>
              <a:t>малого</a:t>
            </a:r>
          </a:p>
          <a:p>
            <a:pPr algn="ctr">
              <a:defRPr/>
            </a:pPr>
            <a:r>
              <a:rPr lang="ru-RU" sz="1200" b="1" dirty="0"/>
              <a:t>и среднего предпринимательства, </a:t>
            </a:r>
          </a:p>
          <a:p>
            <a:pPr algn="ctr">
              <a:defRPr/>
            </a:pPr>
            <a:r>
              <a:rPr lang="ru-RU" sz="1200" b="1" dirty="0" smtClean="0"/>
              <a:t>архитектуры </a:t>
            </a:r>
            <a:r>
              <a:rPr lang="ru-RU" sz="1200" b="1" dirty="0"/>
              <a:t>и </a:t>
            </a:r>
          </a:p>
          <a:p>
            <a:pPr algn="ctr">
              <a:defRPr/>
            </a:pPr>
            <a:r>
              <a:rPr lang="ru-RU" sz="1200" b="1" dirty="0" smtClean="0"/>
              <a:t>градостроительства,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развитие туризма, связь и информатику</a:t>
            </a:r>
          </a:p>
          <a:p>
            <a:pPr algn="ctr">
              <a:defRPr/>
            </a:pPr>
            <a:r>
              <a:rPr lang="ru-RU" b="1" dirty="0" smtClean="0"/>
              <a:t>13,2%</a:t>
            </a:r>
            <a:endParaRPr lang="ru-RU" b="1" dirty="0"/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523288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2308225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5880100" y="4286250"/>
            <a:ext cx="428625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Багетная рамка 16"/>
          <p:cNvSpPr/>
          <p:nvPr/>
        </p:nvSpPr>
        <p:spPr>
          <a:xfrm>
            <a:off x="621804" y="2132856"/>
            <a:ext cx="3143250" cy="3714750"/>
          </a:xfrm>
          <a:prstGeom prst="bevel">
            <a:avLst>
              <a:gd name="adj" fmla="val 292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Расходы муниципального дорожного </a:t>
            </a:r>
            <a:r>
              <a:rPr lang="ru-RU" sz="2400" dirty="0" smtClean="0"/>
              <a:t>фонда</a:t>
            </a:r>
          </a:p>
          <a:p>
            <a:pPr algn="ctr">
              <a:defRPr/>
            </a:pPr>
            <a:r>
              <a:rPr lang="ru-RU" sz="2400" dirty="0" smtClean="0"/>
              <a:t>(27,2 млн.рублей)</a:t>
            </a:r>
            <a:endParaRPr lang="ru-RU" sz="2400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622304" y="2286992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Содержание, капитальный ремонт и ремонт автомобильных дорог и инженерных сооружений на них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626252" y="4588670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Обеспечение мероприятий по безопасности дорожного движения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43648" y="2476426"/>
            <a:ext cx="500062" cy="5000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943648" y="4838924"/>
            <a:ext cx="500062" cy="50006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7"/>
          <p:cNvSpPr/>
          <p:nvPr/>
        </p:nvSpPr>
        <p:spPr>
          <a:xfrm>
            <a:off x="4600830" y="3456509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Разработка и экспертиза проектно-сметной документации по капитальному ремонту автомобильной дороги по ул. Каржавина (г.Североуральск)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922174" y="3645943"/>
            <a:ext cx="500062" cy="5000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808038" y="25003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8038" y="4929188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Финансирование</a:t>
            </a:r>
          </a:p>
          <a:p>
            <a:pPr>
              <a:defRPr/>
            </a:pPr>
            <a:r>
              <a:rPr lang="ru-RU" b="1" dirty="0"/>
              <a:t>мероприятий в</a:t>
            </a:r>
          </a:p>
          <a:p>
            <a:pPr>
              <a:defRPr/>
            </a:pPr>
            <a:r>
              <a:rPr lang="ru-RU" b="1" dirty="0"/>
              <a:t>области жилищного</a:t>
            </a:r>
          </a:p>
          <a:p>
            <a:pPr>
              <a:defRPr/>
            </a:pPr>
            <a:r>
              <a:rPr lang="ru-RU" b="1" dirty="0" smtClean="0"/>
              <a:t>хозяйства ( 11,2 млн.рублей)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</a:t>
            </a:r>
          </a:p>
          <a:p>
            <a:pPr algn="ctr">
              <a:defRPr/>
            </a:pPr>
            <a:r>
              <a:rPr lang="ru-RU" b="1" dirty="0"/>
              <a:t>мероприятий в</a:t>
            </a:r>
          </a:p>
          <a:p>
            <a:pPr algn="ctr">
              <a:defRPr/>
            </a:pPr>
            <a:r>
              <a:rPr lang="ru-RU" b="1" dirty="0"/>
              <a:t>области коммунального</a:t>
            </a:r>
          </a:p>
          <a:p>
            <a:pPr algn="ctr">
              <a:defRPr/>
            </a:pPr>
            <a:r>
              <a:rPr lang="ru-RU" b="1" dirty="0" smtClean="0"/>
              <a:t>хозяйства (47,1 млн.рублей)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163" y="4929188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/>
              <a:t>Благоустройство</a:t>
            </a:r>
          </a:p>
          <a:p>
            <a:pPr algn="r">
              <a:defRPr/>
            </a:pPr>
            <a:r>
              <a:rPr lang="ru-RU" b="1" dirty="0" smtClean="0"/>
              <a:t>территории</a:t>
            </a:r>
          </a:p>
          <a:p>
            <a:pPr algn="r">
              <a:defRPr/>
            </a:pPr>
            <a:r>
              <a:rPr lang="ru-RU" b="1" dirty="0" smtClean="0"/>
              <a:t>(35,5 млн.рублей)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108,7 млн. рублей на финансирование жилищно-коммунального хозяйства в 2019 году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09836" y="3717032"/>
          <a:ext cx="10297147" cy="21983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49197"/>
                <a:gridCol w="1169590"/>
                <a:gridCol w="1169590"/>
                <a:gridCol w="1169590"/>
                <a:gridCol w="1169590"/>
                <a:gridCol w="1169590"/>
              </a:tblGrid>
              <a:tr h="589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Коммунальное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Благоустройство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36,0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</a:t>
                      </a:r>
                      <a:r>
                        <a:rPr lang="ru-RU" sz="1400" baseline="0" dirty="0" smtClean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14,9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15,4</a:t>
                      </a:r>
                      <a:endParaRPr lang="ru-RU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96258"/>
            <a:ext cx="2113279" cy="138872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4438228" y="2780928"/>
            <a:ext cx="3071812" cy="3744416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Ремонт и модернизация водопроводных сетей, сетей системы водоотведения;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Оснащение жилых помещений приборами учета энергетических ресурсов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Разработка </a:t>
            </a:r>
            <a:r>
              <a:rPr lang="ru-RU" sz="1400" dirty="0" smtClean="0"/>
              <a:t>проектно-сметной документации на строительство системы водоснабжения микрорайона Южный города Североуральска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93788" y="1643062"/>
            <a:ext cx="3071812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Мероприятия в области жилищного 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8228" y="1643062"/>
            <a:ext cx="3096344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Мероприятия в области коммунального хозяйства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50596" y="1628799"/>
            <a:ext cx="3071812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Благоустройство территории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125860" y="2780927"/>
            <a:ext cx="3039740" cy="3719885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Капитальный ремонт многоквартирных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Ремонт общего имущества и квартир муниципального жилищного фонда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Осуществление сноса аварийных домов и высвобождение земельных участков под новое жилищное строительство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6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7750596" y="2780928"/>
            <a:ext cx="3071812" cy="3744416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Уличное </a:t>
            </a:r>
            <a:r>
              <a:rPr lang="ru-RU" sz="1400" dirty="0"/>
              <a:t>освещение;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Озеленение </a:t>
            </a:r>
            <a:r>
              <a:rPr lang="ru-RU" sz="1400" dirty="0"/>
              <a:t>территории;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Содержание </a:t>
            </a:r>
            <a:r>
              <a:rPr lang="ru-RU" sz="1400" dirty="0"/>
              <a:t>мест захоронения;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Благоустройство </a:t>
            </a:r>
            <a:r>
              <a:rPr lang="ru-RU" sz="1400" dirty="0"/>
              <a:t>дворовых территорий СГО; 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Прочие мероприятия в области благоустройства;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Ликвидация несанкционированных свалок;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Благоустройство общественных территорий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Прочие мероприятия направленные на экологическую безопасность территории СГО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9796" y="1628800"/>
            <a:ext cx="11215687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БЛАГОУСТРОЙСТВО  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82844" y="112474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</a:t>
            </a:r>
            <a:r>
              <a:rPr lang="ru-RU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9796" y="2132856"/>
          <a:ext cx="11233249" cy="46182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4437"/>
                <a:gridCol w="7429038"/>
                <a:gridCol w="1089285"/>
                <a:gridCol w="1089285"/>
                <a:gridCol w="1021204"/>
              </a:tblGrid>
              <a:tr h="23929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</a:rPr>
                        <a:t>N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2017год</a:t>
                      </a:r>
                      <a:r>
                        <a:rPr lang="ru-RU" sz="1000" baseline="0" dirty="0" smtClean="0">
                          <a:effectLst/>
                        </a:rPr>
                        <a:t> (факт)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2018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год 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2019 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эл.энергию)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15,9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21,4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17,0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15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71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поребриков)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23,4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368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9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биоямы (скотомогильник)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Аккарицидная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установка осветительного оборудования с заменой неэффективного на энергосберегающее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декоративного освещения для улиц г.Североуральска, ремонт светодиодных консолей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ПСД и проведение ценовой экспертизы скверов, парков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аллей Североуральского городского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 предупреждению негативного воздействия хозяйственной и иной деятельности на окружающую среду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СГО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1,7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r>
                        <a:rPr lang="ru-RU" sz="1000" dirty="0" smtClean="0"/>
                        <a:t>: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60,0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50,2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35,5</a:t>
                      </a:r>
                      <a:endParaRPr lang="ru-RU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отношения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/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/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Из областного бюджета в бюджет города перечисляются межбюджетные трансферты в форме: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Дотаций</a:t>
            </a:r>
            <a:r>
              <a:rPr lang="ru-RU" b="1" dirty="0"/>
              <a:t> - </a:t>
            </a:r>
            <a:r>
              <a:rPr lang="ru-RU" dirty="0"/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Субсидий</a:t>
            </a:r>
            <a:r>
              <a:rPr lang="ru-RU" b="1" dirty="0"/>
              <a:t> </a:t>
            </a:r>
            <a:r>
              <a:rPr lang="ru-RU" dirty="0"/>
              <a:t>- в целях софинансирования расходных обязательств муниципального образования по вопросам местного значения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Субвенций</a:t>
            </a:r>
            <a:r>
              <a:rPr lang="ru-RU" b="1" dirty="0"/>
              <a:t> </a:t>
            </a:r>
            <a:r>
              <a:rPr lang="ru-RU" dirty="0"/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r>
              <a:rPr lang="en-US" sz="3200" b="1" dirty="0" smtClean="0"/>
              <a:t>, </a:t>
            </a: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5780" y="5157192"/>
            <a:ext cx="11429429" cy="1357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 smtClean="0"/>
              <a:t>В 2019 году в </a:t>
            </a:r>
            <a:r>
              <a:rPr lang="ru-RU" sz="1600" dirty="0"/>
              <a:t>бюджет города планируется поступление субвенций по </a:t>
            </a:r>
            <a:r>
              <a:rPr lang="ru-RU" sz="1600" dirty="0" smtClean="0">
                <a:solidFill>
                  <a:schemeClr val="bg1"/>
                </a:solidFill>
              </a:rPr>
              <a:t>9 </a:t>
            </a:r>
            <a:r>
              <a:rPr lang="ru-RU" sz="1600" dirty="0" smtClean="0"/>
              <a:t>видам </a:t>
            </a:r>
            <a:r>
              <a:rPr lang="ru-RU" sz="1600" dirty="0"/>
              <a:t>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Поступления иных межбюджетных </a:t>
            </a:r>
            <a:r>
              <a:rPr lang="ru-RU" sz="1600" dirty="0" smtClean="0"/>
              <a:t>трансфертов </a:t>
            </a:r>
            <a:r>
              <a:rPr lang="ru-RU" sz="1600" dirty="0"/>
              <a:t>не планируется. Объем поступлений будет уточняться в течении </a:t>
            </a:r>
            <a:r>
              <a:rPr lang="ru-RU" sz="1600" dirty="0" smtClean="0"/>
              <a:t>2019 </a:t>
            </a:r>
            <a:r>
              <a:rPr lang="ru-RU" sz="1600" dirty="0"/>
              <a:t>года после распределения Правительством Свердловской области межбюджетных трансфертов между муниципальными образованиями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7439759"/>
              </p:ext>
            </p:extLst>
          </p:nvPr>
        </p:nvGraphicFramePr>
        <p:xfrm>
          <a:off x="5662364" y="1916832"/>
          <a:ext cx="6867698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9755" y="1988840"/>
          <a:ext cx="5400600" cy="2952327"/>
        </p:xfrm>
        <a:graphic>
          <a:graphicData uri="http://schemas.openxmlformats.org/drawingml/2006/table">
            <a:tbl>
              <a:tblPr/>
              <a:tblGrid>
                <a:gridCol w="1630000"/>
                <a:gridCol w="942650"/>
                <a:gridCol w="942650"/>
                <a:gridCol w="942650"/>
                <a:gridCol w="942650"/>
              </a:tblGrid>
              <a:tr h="1341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2018 год ожидаемое исполнение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2019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2020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2021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18,9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4,1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354,8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361,1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248,9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267,7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524,8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545,2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564,0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585,8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62,3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85770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1522380" y="5643578"/>
          <a:ext cx="921550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379413" y="2644329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СУБВЕНЦИИ </a:t>
            </a:r>
          </a:p>
          <a:p>
            <a:pPr algn="ctr"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2019 год</a:t>
            </a:r>
            <a:endParaRPr lang="ru-RU" sz="2400" dirty="0"/>
          </a:p>
          <a:p>
            <a:pPr algn="ctr">
              <a:defRPr/>
            </a:pPr>
            <a:r>
              <a:rPr lang="ru-RU" sz="2400" b="1" dirty="0" smtClean="0"/>
              <a:t>545,2</a:t>
            </a:r>
            <a:endParaRPr lang="ru-RU" sz="2400" b="1" dirty="0"/>
          </a:p>
          <a:p>
            <a:pPr algn="ctr">
              <a:defRPr/>
            </a:pPr>
            <a:r>
              <a:rPr lang="ru-RU" sz="2400" dirty="0"/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913" y="1787079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Реализация прав граждан в области образования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 smtClean="0"/>
              <a:t>393,7млн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2913" y="3430141"/>
            <a:ext cx="62865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Выплаты гражданам на оплату жилых помещений и коммунальных услуг –</a:t>
            </a:r>
            <a:r>
              <a:rPr lang="ru-RU" sz="2400" b="1" dirty="0"/>
              <a:t> </a:t>
            </a:r>
            <a:r>
              <a:rPr lang="ru-RU" sz="2400" b="1" dirty="0" smtClean="0"/>
              <a:t>148,7 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2913" y="5025157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Иные переданные полномочия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 smtClean="0"/>
              <a:t>2,8 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1787079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379788" y="3430141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379788" y="502515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Муниципальный долг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6" y="1755776"/>
            <a:ext cx="10297144" cy="4769568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 smtClean="0"/>
              <a:t>1. Муниципальный долг - совокупность долговых обязательств муниципального образования. </a:t>
            </a:r>
          </a:p>
          <a:p>
            <a:r>
              <a:rPr lang="ru-RU" sz="1350" dirty="0" smtClean="0"/>
              <a:t>2. Муниципальный долг полностью и без условий обеспечивается всем муниципальным имуществом, составляющим муниципальную казну. </a:t>
            </a:r>
          </a:p>
          <a:p>
            <a:r>
              <a:rPr lang="ru-RU" sz="1350" dirty="0" smtClean="0"/>
              <a:t>3. Долговые обязательства муниципального образования могут существовать в форме: </a:t>
            </a:r>
          </a:p>
          <a:p>
            <a:r>
              <a:rPr lang="ru-RU" sz="1350" dirty="0" smtClean="0"/>
              <a:t>кредитных соглашений и договоров; </a:t>
            </a:r>
          </a:p>
          <a:p>
            <a:r>
              <a:rPr lang="ru-RU" sz="1350" dirty="0" smtClean="0"/>
              <a:t>займов, осуществляемых путем выпуска муниципальных ценных бумаг; </a:t>
            </a:r>
          </a:p>
          <a:p>
            <a:r>
              <a:rPr lang="ru-RU" sz="1350" dirty="0" smtClean="0"/>
              <a:t>договоров и соглашений о получении муниципальным образованием бюджетных кредитов от бюджетов других уровней бюджетной системы Российской Федерации; </a:t>
            </a:r>
          </a:p>
          <a:p>
            <a:r>
              <a:rPr lang="ru-RU" sz="1350" dirty="0" smtClean="0"/>
              <a:t>договоров о предоставлении муниципальных гарантий. </a:t>
            </a:r>
          </a:p>
          <a:p>
            <a:r>
              <a:rPr lang="ru-RU" sz="1350" dirty="0" smtClean="0"/>
              <a:t>Долговые обязательства муниципального образования не могут существовать в иных формах, за исключением предусмотренных настоящим пунктом. </a:t>
            </a:r>
          </a:p>
          <a:p>
            <a:r>
              <a:rPr lang="ru-RU" sz="1350" dirty="0" smtClean="0"/>
              <a:t>4. В объем муниципального долга включаются: </a:t>
            </a:r>
          </a:p>
          <a:p>
            <a:r>
              <a:rPr lang="ru-RU" sz="1350" dirty="0" smtClean="0"/>
              <a:t>основная номинальная сумма долга по муниципальным ценным бумагам; </a:t>
            </a:r>
          </a:p>
          <a:p>
            <a:r>
              <a:rPr lang="ru-RU" sz="1350" dirty="0" smtClean="0"/>
              <a:t>объем основного долга по кредитам, полученным муниципальным образованием; </a:t>
            </a:r>
          </a:p>
          <a:p>
            <a:r>
              <a:rPr lang="ru-RU" sz="1350" dirty="0" smtClean="0"/>
              <a:t>объем основного долга по бюджетным кредитам, полученным муниципальным образованием от бюджетов других уровней; </a:t>
            </a:r>
          </a:p>
          <a:p>
            <a:r>
              <a:rPr lang="ru-RU" sz="1350" dirty="0" smtClean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350" dirty="0" smtClean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endParaRPr lang="ru-RU" sz="1350" dirty="0" smtClean="0"/>
          </a:p>
          <a:p>
            <a:r>
              <a:rPr lang="ru-RU" sz="1350" dirty="0" smtClean="0"/>
              <a:t>Управление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  <a:endParaRPr lang="ru-RU" sz="135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Размер и структура муниципального долга, объем и структура расходов на его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3295085"/>
              </p:ext>
            </p:extLst>
          </p:nvPr>
        </p:nvGraphicFramePr>
        <p:xfrm>
          <a:off x="1370374" y="1544638"/>
          <a:ext cx="9836606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628800"/>
            <a:ext cx="7715250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dirty="0" smtClean="0"/>
              <a:t>Североуральского городского округа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</a:t>
            </a:r>
            <a:r>
              <a:rPr lang="ru-RU" dirty="0" smtClean="0"/>
              <a:t>бюджета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7172863"/>
              </p:ext>
            </p:extLst>
          </p:nvPr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/>
                <a:gridCol w="6286544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Начальник управления</a:t>
                      </a:r>
                      <a:r>
                        <a:rPr lang="en-US" sz="1400" kern="1200" baseline="0" dirty="0" smtClean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Толстова Татьяна Владимировна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Свердловская</a:t>
                      </a:r>
                      <a:r>
                        <a:rPr lang="ru-RU" sz="1400" baseline="0" dirty="0" smtClean="0"/>
                        <a:t> обл., г.Североуральск,  </a:t>
                      </a:r>
                      <a:r>
                        <a:rPr lang="ru-RU" sz="1400" dirty="0" smtClean="0"/>
                        <a:t>ул. Чайковского,</a:t>
                      </a:r>
                      <a:r>
                        <a:rPr lang="ru-RU" sz="1400" baseline="0" dirty="0" smtClean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С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8:00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17:</a:t>
                      </a:r>
                      <a:r>
                        <a:rPr lang="en-US" sz="1400" kern="1200" baseline="0" dirty="0" smtClean="0"/>
                        <a:t>15  </a:t>
                      </a:r>
                      <a:r>
                        <a:rPr lang="ru-RU" sz="1400" kern="1200" baseline="0" dirty="0" smtClean="0"/>
                        <a:t>(пт.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 16:</a:t>
                      </a:r>
                      <a:r>
                        <a:rPr lang="en-US" sz="1400" kern="1200" baseline="0" dirty="0" smtClean="0"/>
                        <a:t>00</a:t>
                      </a:r>
                      <a:r>
                        <a:rPr lang="ru-RU" sz="1400" kern="1200" baseline="0" dirty="0" smtClean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 smtClean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307975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79426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3071812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муниципального образования СГО составляется на три года – очередной финансовый год и плановый </a:t>
            </a:r>
            <a:r>
              <a:rPr lang="ru-RU" sz="1600" dirty="0" smtClean="0"/>
              <a:t>период или на один год ( на очередной финансовый год)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pic>
        <p:nvPicPr>
          <p:cNvPr id="74758" name="Picture 6" descr="http://nameofrussia.net/uploads/images/c/7/2/e/1/9d4d346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163" y="1643063"/>
            <a:ext cx="4357687" cy="304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нутый угол 14"/>
          <p:cNvSpPr/>
          <p:nvPr/>
        </p:nvSpPr>
        <p:spPr>
          <a:xfrm>
            <a:off x="2879725" y="4857750"/>
            <a:ext cx="6786563" cy="1857375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Составление проекта бюджета основывается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Бюджетном </a:t>
            </a:r>
            <a:r>
              <a:rPr lang="ru-RU" sz="1500" dirty="0"/>
              <a:t>послании Губернатора Свердловской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Прогнозе социально-экономического развития СГО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Основных </a:t>
            </a:r>
            <a:r>
              <a:rPr lang="ru-RU" sz="1500" dirty="0" smtClean="0"/>
              <a:t>направлениях бюджетной, </a:t>
            </a:r>
            <a:r>
              <a:rPr lang="ru-RU" sz="1500" dirty="0" smtClean="0">
                <a:solidFill>
                  <a:srgbClr val="FF0000"/>
                </a:solidFill>
              </a:rPr>
              <a:t>налоговой и долговой политики</a:t>
            </a:r>
            <a:endParaRPr lang="ru-RU" sz="15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Муниципальных программах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1022350" y="1571625"/>
            <a:ext cx="10256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Euphemia" pitchFamily="34" charset="0"/>
              </a:rPr>
              <a:t>Составление, рассмотрение и утверждение бюджета</a:t>
            </a:r>
          </a:p>
          <a:p>
            <a:pPr algn="ctr"/>
            <a:r>
              <a:rPr lang="ru-RU" sz="2000" b="1" dirty="0">
                <a:latin typeface="Euphemia" pitchFamily="34" charset="0"/>
              </a:rPr>
              <a:t>на </a:t>
            </a:r>
            <a:r>
              <a:rPr lang="ru-RU" sz="2000" b="1" dirty="0" smtClean="0">
                <a:latin typeface="Euphemia" pitchFamily="34" charset="0"/>
              </a:rPr>
              <a:t>2019 год и плановый период:</a:t>
            </a:r>
            <a:endParaRPr lang="ru-RU" sz="2000" b="1" dirty="0">
              <a:latin typeface="Euphemia" pitchFamily="34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450850" y="2357438"/>
            <a:ext cx="3286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Составление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Ответственные исполнители, порядок и сроки по составлению проекта бюджета определены постановлением Администрации СГО от </a:t>
            </a:r>
            <a:r>
              <a:rPr lang="ru-RU" dirty="0" smtClean="0"/>
              <a:t>02.07.2018 № 741.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Непосредственное составление проекта бюджета осуществляет Финансовое управление Администрации СГО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879850" y="2357438"/>
            <a:ext cx="4429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Рассмотрение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</a:t>
            </a:r>
            <a:r>
              <a:rPr lang="ru-RU" sz="1600" dirty="0" smtClean="0"/>
              <a:t>рассмотрен </a:t>
            </a:r>
            <a:r>
              <a:rPr lang="ru-RU" sz="1600" dirty="0"/>
              <a:t>на заседаниях согласительных комиссий в соответствии с Постановлением Администрации </a:t>
            </a:r>
            <a:r>
              <a:rPr lang="ru-RU" sz="1600" dirty="0" smtClean="0"/>
              <a:t>СГО от 31.08.2018г </a:t>
            </a:r>
            <a:r>
              <a:rPr lang="ru-RU" sz="1600" dirty="0"/>
              <a:t>№ </a:t>
            </a:r>
            <a:r>
              <a:rPr lang="ru-RU" sz="1600" dirty="0" smtClean="0"/>
              <a:t>915;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</a:t>
            </a:r>
            <a:r>
              <a:rPr lang="ru-RU" sz="1600" dirty="0" smtClean="0"/>
              <a:t>будет представлен </a:t>
            </a:r>
            <a:r>
              <a:rPr lang="ru-RU" sz="1600" dirty="0"/>
              <a:t>на рассмотрение в Думу СГО </a:t>
            </a:r>
            <a:r>
              <a:rPr lang="ru-RU" sz="1600" dirty="0" smtClean="0">
                <a:solidFill>
                  <a:schemeClr val="bg1"/>
                </a:solidFill>
              </a:rPr>
              <a:t>12.11.2018;</a:t>
            </a:r>
            <a:endParaRPr lang="ru-RU" sz="16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•В ноябре проект </a:t>
            </a:r>
            <a:r>
              <a:rPr lang="ru-RU" sz="1600" dirty="0" smtClean="0"/>
              <a:t>бюджета будет рассмотрен </a:t>
            </a:r>
            <a:r>
              <a:rPr lang="ru-RU" sz="1600" dirty="0"/>
              <a:t>депутатами </a:t>
            </a:r>
            <a:r>
              <a:rPr lang="ru-RU" sz="1600" dirty="0" smtClean="0"/>
              <a:t>на заседании постоянной депутатской комиссии </a:t>
            </a:r>
            <a:r>
              <a:rPr lang="ru-RU" sz="1600" dirty="0"/>
              <a:t>по бюджету и налогам и </a:t>
            </a:r>
            <a:r>
              <a:rPr lang="ru-RU" sz="1600" dirty="0" smtClean="0"/>
              <a:t>на заседании </a:t>
            </a:r>
            <a:r>
              <a:rPr lang="ru-RU" sz="1600" dirty="0"/>
              <a:t>Думы </a:t>
            </a:r>
            <a:r>
              <a:rPr lang="ru-RU" sz="1600" dirty="0" smtClean="0"/>
              <a:t>СГО;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СГО на </a:t>
            </a:r>
            <a:r>
              <a:rPr lang="ru-RU" sz="1600" dirty="0" smtClean="0"/>
              <a:t>2019 год и плановый период 2020 и 2021 годов будет рассмотрен 26 декабря на </a:t>
            </a:r>
            <a:r>
              <a:rPr lang="ru-RU" sz="1600" dirty="0"/>
              <a:t>публичных </a:t>
            </a:r>
            <a:r>
              <a:rPr lang="ru-RU" sz="1600" dirty="0" smtClean="0"/>
              <a:t>слушаниях</a:t>
            </a:r>
            <a:endParaRPr lang="ru-RU" sz="1600" dirty="0"/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8380413" y="2357438"/>
            <a:ext cx="3429000" cy="3087786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Утверждение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СГО на </a:t>
            </a:r>
            <a:r>
              <a:rPr lang="ru-RU" dirty="0" smtClean="0"/>
              <a:t>2019 </a:t>
            </a:r>
            <a:r>
              <a:rPr lang="ru-RU" dirty="0"/>
              <a:t>год </a:t>
            </a:r>
            <a:r>
              <a:rPr lang="ru-RU" dirty="0" smtClean="0"/>
              <a:t> и плановый период 2020-2021 годов планируется утвердить </a:t>
            </a:r>
            <a:r>
              <a:rPr lang="ru-RU" dirty="0"/>
              <a:t>депутатами на заседании Думы </a:t>
            </a:r>
            <a:r>
              <a:rPr lang="ru-RU" dirty="0" smtClean="0"/>
              <a:t>СГО </a:t>
            </a:r>
            <a:r>
              <a:rPr lang="ru-RU" dirty="0" smtClean="0">
                <a:solidFill>
                  <a:schemeClr val="bg1"/>
                </a:solidFill>
              </a:rPr>
              <a:t>26.12</a:t>
            </a:r>
            <a:r>
              <a:rPr lang="ru-RU" dirty="0" smtClean="0"/>
              <a:t>.2018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24300" y="495161"/>
            <a:ext cx="8264525" cy="99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Основные понятия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24300" y="455613"/>
            <a:ext cx="8264525" cy="99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atin typeface="+mj-lt"/>
                <a:ea typeface="+mj-ea"/>
                <a:cs typeface="+mj-cs"/>
              </a:rPr>
              <a:t>График подготовки бюджета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77789" y="1844824"/>
          <a:ext cx="11449272" cy="429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0638" y="496224"/>
            <a:ext cx="83581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Публичные слушания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2" name="Picture 2" descr="http://gyazo.com/82b33b2f19551e91931391c5844d59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52" y="1988840"/>
            <a:ext cx="3099224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4294212" y="1916832"/>
            <a:ext cx="758663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</a:t>
            </a:r>
            <a:r>
              <a:rPr lang="ru-RU" sz="1700" dirty="0" smtClean="0">
                <a:latin typeface="Euphemia" pitchFamily="34" charset="0"/>
              </a:rPr>
              <a:t>вправе </a:t>
            </a:r>
            <a:r>
              <a:rPr lang="ru-RU" sz="1700" dirty="0">
                <a:latin typeface="Euphemia" pitchFamily="34" charset="0"/>
              </a:rPr>
              <a:t>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СГО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229200"/>
            <a:ext cx="10501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Euphemia" pitchFamily="34" charset="0"/>
              </a:rPr>
              <a:t>Публичные слушания по проекту решения Думы Североуральского городского округа «О бюджете </a:t>
            </a:r>
            <a:r>
              <a:rPr lang="ru-RU" dirty="0" smtClean="0">
                <a:latin typeface="Euphemia" pitchFamily="34" charset="0"/>
              </a:rPr>
              <a:t>Североуральского городского округа </a:t>
            </a:r>
            <a:r>
              <a:rPr lang="ru-RU" dirty="0">
                <a:latin typeface="Euphemia" pitchFamily="34" charset="0"/>
              </a:rPr>
              <a:t>на </a:t>
            </a:r>
            <a:r>
              <a:rPr lang="ru-RU" dirty="0" smtClean="0">
                <a:latin typeface="Euphemia" pitchFamily="34" charset="0"/>
              </a:rPr>
              <a:t>2019 год и плановый период 2020 и 2021 годов» состоятся 26 декабря 2018 </a:t>
            </a:r>
            <a:r>
              <a:rPr lang="ru-RU" dirty="0">
                <a:latin typeface="Euphemia" pitchFamily="34" charset="0"/>
              </a:rPr>
              <a:t>года в актовом зале администрации СГО по адресу: ул. Чайковского, 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4784</Words>
  <Application>Microsoft Office PowerPoint</Application>
  <PresentationFormat>Произвольный</PresentationFormat>
  <Paragraphs>1096</Paragraphs>
  <Slides>54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TS102801109</vt:lpstr>
      <vt:lpstr>Слайд 1</vt:lpstr>
      <vt:lpstr>Слайд 2</vt:lpstr>
      <vt:lpstr>Основные понятия</vt:lpstr>
      <vt:lpstr>Основные понятия</vt:lpstr>
      <vt:lpstr>Основные понятия</vt:lpstr>
      <vt:lpstr>Основные понятия</vt:lpstr>
      <vt:lpstr>Слайд 7</vt:lpstr>
      <vt:lpstr>Слайд 8</vt:lpstr>
      <vt:lpstr>Публичные слушания </vt:lpstr>
      <vt:lpstr>Показатели  социально-экономического развития</vt:lpstr>
      <vt:lpstr>Прогноз социально-экономического развития</vt:lpstr>
      <vt:lpstr>Показатели занятости населения по отраслям экономики</vt:lpstr>
      <vt:lpstr>Основные характеристики бюджета,  млн.руб.</vt:lpstr>
      <vt:lpstr>Доходы бюджета</vt:lpstr>
      <vt:lpstr>Нормативы отчислений в бюджет Североуральского городского округа</vt:lpstr>
      <vt:lpstr>Динамика поступления доходов</vt:lpstr>
      <vt:lpstr>Структура доходов бюджета</vt:lpstr>
      <vt:lpstr>Структура налоговых доходов бюджета</vt:lpstr>
      <vt:lpstr>Структура неналоговых доходов бюджета</vt:lpstr>
      <vt:lpstr>Нормативы зачислений налога на доходы физических лиц в бюджет Североуральского городского округа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Сравнительный анализ налоговых и неналоговых доходов и безвозмездных поступлений в бюджете Североуральского городского округа</vt:lpstr>
      <vt:lpstr>Анализ поступлений налога на доходы физических лиц в бюджет Североуральского городского округа и в консолидированный бюджет Свердловской области</vt:lpstr>
      <vt:lpstr>Расходы бюджета</vt:lpstr>
      <vt:lpstr>Распределение расходов бюджета СГО на 2019 год по муниципальным программам и непрограммным направлениям, млн.руб.</vt:lpstr>
      <vt:lpstr>Структура расходов бюджета</vt:lpstr>
      <vt:lpstr>Расходы бюджета</vt:lpstr>
      <vt:lpstr>Расходы бюджета</vt:lpstr>
      <vt:lpstr>Расходы на образование</vt:lpstr>
      <vt:lpstr>Расходы на образование</vt:lpstr>
      <vt:lpstr>Структура расходов на образование</vt:lpstr>
      <vt:lpstr>Расходы на образование</vt:lpstr>
      <vt:lpstr>Расходы на образование</vt:lpstr>
      <vt:lpstr>Расходы на культуру</vt:lpstr>
      <vt:lpstr>Расходы на культуру</vt:lpstr>
      <vt:lpstr>Расходы на физическую культуру и спорт</vt:lpstr>
      <vt:lpstr>Расходы на национальную экономику</vt:lpstr>
      <vt:lpstr>Расходы на национальную экономику  </vt:lpstr>
      <vt:lpstr>Расходы на национальную экономику</vt:lpstr>
      <vt:lpstr>Расходы на жилищно-коммунальное хозяйство</vt:lpstr>
      <vt:lpstr>Расходы на жилищно-коммунальное хозяйство</vt:lpstr>
      <vt:lpstr>Расходы на жилищно-коммунальное хозяйство</vt:lpstr>
      <vt:lpstr>Расходы на жилищно-коммунальное хозяйство</vt:lpstr>
      <vt:lpstr>Межбюджетные отношения</vt:lpstr>
      <vt:lpstr>Межбюджетные трансферты</vt:lpstr>
      <vt:lpstr>Межбюджетные трансферты, млн.руб.</vt:lpstr>
      <vt:lpstr>Межбюджетные трансферты</vt:lpstr>
      <vt:lpstr>Муниципальный долг</vt:lpstr>
      <vt:lpstr>Размер и структура муниципального долга, объем и структура расходов на его обслуживание</vt:lpstr>
      <vt:lpstr>О Финансовом управлении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2018-12-17T09:56:53Z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