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7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3.xml" ContentType="application/vnd.ms-office.chartstyle+xml"/>
  <Override PartName="/ppt/charts/colors3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colors8.xml" ContentType="application/vnd.ms-office.chartcolorstyle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4"/>
  </p:sldMasterIdLst>
  <p:notesMasterIdLst>
    <p:notesMasterId r:id="rId44"/>
  </p:notesMasterIdLst>
  <p:handoutMasterIdLst>
    <p:handoutMasterId r:id="rId45"/>
  </p:handoutMasterIdLst>
  <p:sldIdLst>
    <p:sldId id="259" r:id="rId5"/>
    <p:sldId id="260" r:id="rId6"/>
    <p:sldId id="312" r:id="rId7"/>
    <p:sldId id="311" r:id="rId8"/>
    <p:sldId id="314" r:id="rId9"/>
    <p:sldId id="263" r:id="rId10"/>
    <p:sldId id="306" r:id="rId11"/>
    <p:sldId id="265" r:id="rId12"/>
    <p:sldId id="320" r:id="rId13"/>
    <p:sldId id="322" r:id="rId14"/>
    <p:sldId id="344" r:id="rId15"/>
    <p:sldId id="374" r:id="rId16"/>
    <p:sldId id="267" r:id="rId17"/>
    <p:sldId id="269" r:id="rId18"/>
    <p:sldId id="270" r:id="rId19"/>
    <p:sldId id="274" r:id="rId20"/>
    <p:sldId id="273" r:id="rId21"/>
    <p:sldId id="282" r:id="rId22"/>
    <p:sldId id="366" r:id="rId23"/>
    <p:sldId id="370" r:id="rId24"/>
    <p:sldId id="347" r:id="rId25"/>
    <p:sldId id="368" r:id="rId26"/>
    <p:sldId id="348" r:id="rId27"/>
    <p:sldId id="350" r:id="rId28"/>
    <p:sldId id="371" r:id="rId29"/>
    <p:sldId id="351" r:id="rId30"/>
    <p:sldId id="364" r:id="rId31"/>
    <p:sldId id="352" r:id="rId32"/>
    <p:sldId id="355" r:id="rId33"/>
    <p:sldId id="353" r:id="rId34"/>
    <p:sldId id="356" r:id="rId35"/>
    <p:sldId id="358" r:id="rId36"/>
    <p:sldId id="373" r:id="rId37"/>
    <p:sldId id="372" r:id="rId38"/>
    <p:sldId id="359" r:id="rId39"/>
    <p:sldId id="360" r:id="rId40"/>
    <p:sldId id="361" r:id="rId41"/>
    <p:sldId id="340" r:id="rId42"/>
    <p:sldId id="342" r:id="rId4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9A0"/>
    <a:srgbClr val="3197FD"/>
    <a:srgbClr val="61EFFE"/>
    <a:srgbClr val="56CCFE"/>
    <a:srgbClr val="0C76BC"/>
    <a:srgbClr val="F20E0E"/>
    <a:srgbClr val="3193FD"/>
    <a:srgbClr val="A8E6FE"/>
    <a:srgbClr val="31A3FD"/>
    <a:srgbClr val="076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00" autoAdjust="0"/>
  </p:normalViewPr>
  <p:slideViewPr>
    <p:cSldViewPr snapToGrid="0">
      <p:cViewPr>
        <p:scale>
          <a:sx n="120" d="100"/>
          <a:sy n="120" d="100"/>
        </p:scale>
        <p:origin x="-234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1" Type="http://schemas.openxmlformats.org/officeDocument/2006/relationships/package" Target="../embeddings/Microsoft_Excel_Worksheet6.xlsx"/><Relationship Id="rId4" Type="http://schemas.microsoft.com/office/2011/relationships/chartStyle" Target="style8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697304301924793E-2"/>
          <c:y val="2.8285391350740392E-2"/>
          <c:w val="0.92287503882620814"/>
          <c:h val="0.854421481337937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glow rad="63500">
                <a:schemeClr val="accent4">
                  <a:alpha val="45000"/>
                  <a:satMod val="120000"/>
                </a:schemeClr>
              </a:glo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7C7-43BA-848C-7E6751F7E26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C7-43BA-848C-7E6751F7E26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C7-43BA-848C-7E6751F7E26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C7-43BA-848C-7E6751F7E26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7C7-43BA-848C-7E6751F7E26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7C7-43BA-848C-7E6751F7E26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7C7-43BA-848C-7E6751F7E26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7C7-43BA-848C-7E6751F7E26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7C7-43BA-848C-7E6751F7E26F}"/>
              </c:ext>
            </c:extLst>
          </c:dPt>
          <c:dLbls>
            <c:dLbl>
              <c:idx val="5"/>
              <c:layout>
                <c:manualLayout>
                  <c:x val="0"/>
                  <c:y val="-3.0615717118933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E7C7-43BA-848C-7E6751F7E26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39,</a:t>
                    </a:r>
                    <a:r>
                      <a:rPr lang="ru-RU" dirty="0" smtClean="0"/>
                      <a:t>052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38,5</a:t>
                    </a:r>
                    <a:r>
                      <a:rPr lang="ru-RU" smtClean="0"/>
                      <a:t>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 w="15875">
                      <a:noFill/>
                    </a:ln>
                    <a:solidFill>
                      <a:schemeClr val="tx1"/>
                    </a:solidFill>
                    <a:effectLst>
                      <a:outerShdw blurRad="152400" dist="38100" dir="2700000" sx="102000" sy="102000" algn="tl" rotWithShape="0">
                        <a:prstClr val="black"/>
                      </a:outerShdw>
                    </a:effectLst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50.1</c:v>
                </c:pt>
                <c:pt idx="1">
                  <c:v>44.7</c:v>
                </c:pt>
                <c:pt idx="2">
                  <c:v>43.9</c:v>
                </c:pt>
                <c:pt idx="3">
                  <c:v>43.24</c:v>
                </c:pt>
                <c:pt idx="4">
                  <c:v>42.62</c:v>
                </c:pt>
                <c:pt idx="5">
                  <c:v>42.08</c:v>
                </c:pt>
                <c:pt idx="6">
                  <c:v>41.1</c:v>
                </c:pt>
                <c:pt idx="7">
                  <c:v>40.700000000000003</c:v>
                </c:pt>
                <c:pt idx="8">
                  <c:v>40.036999999999999</c:v>
                </c:pt>
                <c:pt idx="9">
                  <c:v>39.683999999999997</c:v>
                </c:pt>
                <c:pt idx="10">
                  <c:v>39.656999999999996</c:v>
                </c:pt>
                <c:pt idx="11">
                  <c:v>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E7C7-43BA-848C-7E6751F7E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2910336"/>
        <c:axId val="67899904"/>
      </c:barChart>
      <c:catAx>
        <c:axId val="3291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899904"/>
        <c:crosses val="autoZero"/>
        <c:auto val="1"/>
        <c:lblAlgn val="ctr"/>
        <c:lblOffset val="100"/>
        <c:noMultiLvlLbl val="0"/>
      </c:catAx>
      <c:valAx>
        <c:axId val="67899904"/>
        <c:scaling>
          <c:orientation val="minMax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1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86307246469934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dirty="0" smtClean="0"/>
                      <a:t>394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698</c:v>
                </c:pt>
                <c:pt idx="1">
                  <c:v>257</c:v>
                </c:pt>
                <c:pt idx="2">
                  <c:v>394</c:v>
                </c:pt>
                <c:pt idx="3">
                  <c:v>823</c:v>
                </c:pt>
                <c:pt idx="4">
                  <c:v>391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92"/>
        <c:shape val="cylinder"/>
        <c:axId val="36932096"/>
        <c:axId val="67901056"/>
        <c:axId val="0"/>
      </c:bar3DChart>
      <c:catAx>
        <c:axId val="3693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67901056"/>
        <c:crosses val="autoZero"/>
        <c:auto val="1"/>
        <c:lblAlgn val="ctr"/>
        <c:lblOffset val="100"/>
        <c:noMultiLvlLbl val="0"/>
      </c:catAx>
      <c:valAx>
        <c:axId val="679010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932096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59845022849196"/>
          <c:y val="0.23873139333821508"/>
          <c:w val="0.7823621159953299"/>
          <c:h val="0.678334952362954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отреслей экономики (по обороту), %</c:v>
                </c:pt>
              </c:strCache>
            </c:strRef>
          </c:tx>
          <c:explosion val="25"/>
          <c:dPt>
            <c:idx val="0"/>
            <c:bubble3D val="0"/>
            <c:explosion val="28"/>
            <c:spPr>
              <a:solidFill>
                <a:srgbClr val="FFC000"/>
              </a:solidFill>
              <a:ln w="12000" cap="flat" cmpd="sng" algn="ctr">
                <a:solidFill>
                  <a:schemeClr val="accent4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</c:spPr>
          </c:dPt>
          <c:dPt>
            <c:idx val="1"/>
            <c:bubble3D val="0"/>
            <c:spPr>
              <a:solidFill>
                <a:srgbClr val="92D050"/>
              </a:solidFill>
              <a:ln w="12000" cap="flat" cmpd="sng" algn="ctr">
                <a:solidFill>
                  <a:schemeClr val="accent5"/>
                </a:solidFill>
                <a:prstDash val="solid"/>
              </a:ln>
              <a:effectLst>
                <a:glow rad="63500">
                  <a:schemeClr val="accent5">
                    <a:alpha val="45000"/>
                    <a:satMod val="120000"/>
                  </a:schemeClr>
                </a:glow>
              </a:effectLst>
            </c:spPr>
          </c:dPt>
          <c:dPt>
            <c:idx val="2"/>
            <c:bubble3D val="0"/>
            <c:spPr>
              <a:solidFill>
                <a:srgbClr val="FF0000"/>
              </a:solidFill>
              <a:ln w="12000" cap="flat" cmpd="sng" algn="ctr">
                <a:solidFill>
                  <a:schemeClr val="accent5"/>
                </a:solidFill>
                <a:prstDash val="solid"/>
              </a:ln>
              <a:effectLst>
                <a:glow rad="63500">
                  <a:schemeClr val="accent5">
                    <a:alpha val="45000"/>
                    <a:satMod val="12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chemeClr val="accent5">
                    <a:tint val="70000"/>
                  </a:schemeClr>
                </a:contourClr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48000"/>
                      <a:satMod val="138000"/>
                    </a:schemeClr>
                  </a:gs>
                  <a:gs pos="25000">
                    <a:schemeClr val="accent4">
                      <a:tint val="85000"/>
                    </a:schemeClr>
                  </a:gs>
                  <a:gs pos="40000">
                    <a:schemeClr val="accent4">
                      <a:tint val="92000"/>
                    </a:schemeClr>
                  </a:gs>
                  <a:gs pos="50000">
                    <a:schemeClr val="accent4">
                      <a:tint val="93000"/>
                    </a:schemeClr>
                  </a:gs>
                  <a:gs pos="60000">
                    <a:schemeClr val="accent4">
                      <a:tint val="92000"/>
                    </a:schemeClr>
                  </a:gs>
                  <a:gs pos="75000">
                    <a:schemeClr val="accent4">
                      <a:tint val="83000"/>
                      <a:satMod val="108000"/>
                    </a:schemeClr>
                  </a:gs>
                  <a:gs pos="100000">
                    <a:schemeClr val="accent4">
                      <a:tint val="48000"/>
                      <a:satMod val="150000"/>
                    </a:schemeClr>
                  </a:gs>
                </a:gsLst>
                <a:lin ang="5400000" scaled="0"/>
              </a:gradFill>
              <a:ln w="12000" cap="flat" cmpd="sng" algn="ctr">
                <a:solidFill>
                  <a:schemeClr val="accent4"/>
                </a:solidFill>
                <a:prstDash val="solid"/>
              </a:ln>
              <a:effectLst>
                <a:glow rad="63500">
                  <a:schemeClr val="accent4">
                    <a:alpha val="45000"/>
                    <a:satMod val="12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chemeClr val="accent4">
                    <a:tint val="70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0.16509142702658938"/>
                  <c:y val="-0.239177423225592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Обрабатывающие </a:t>
                    </a:r>
                    <a:r>
                      <a:rPr lang="ru-RU" dirty="0" smtClean="0"/>
                      <a:t>производства</a:t>
                    </a:r>
                    <a:r>
                      <a:rPr lang="ru-RU" baseline="0" dirty="0" smtClean="0"/>
                      <a:t>       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25 826,7 млн. руб.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82%</a:t>
                    </a:r>
                    <a:endParaRPr lang="ru-RU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1525034254044828E-2"/>
                  <c:y val="4.23341317671934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effectLst/>
                      </a:rPr>
                      <a:t>Производство и распределение </a:t>
                    </a:r>
                    <a:r>
                      <a:rPr lang="ru-RU" dirty="0" smtClean="0">
                        <a:effectLst/>
                      </a:rPr>
                      <a:t>электроэнергии </a:t>
                    </a:r>
                    <a:r>
                      <a:rPr lang="ru-RU" dirty="0">
                        <a:effectLst/>
                      </a:rPr>
                      <a:t>газа и воды </a:t>
                    </a:r>
                    <a:endParaRPr lang="ru-RU" dirty="0" smtClean="0">
                      <a:effectLst/>
                    </a:endParaRPr>
                  </a:p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effectLst/>
                      </a:rPr>
                      <a:t>1 013,3 </a:t>
                    </a:r>
                    <a:r>
                      <a:rPr lang="ru-RU" dirty="0">
                        <a:effectLst/>
                      </a:rPr>
                      <a:t>млн</a:t>
                    </a:r>
                    <a:r>
                      <a:rPr lang="ru-RU" dirty="0" smtClean="0">
                        <a:effectLst/>
                      </a:rPr>
                      <a:t>. руб.</a:t>
                    </a:r>
                    <a:r>
                      <a:rPr lang="ru-RU" dirty="0">
                        <a:effectLst/>
                      </a:rPr>
                      <a:t>
</a:t>
                    </a:r>
                    <a:r>
                      <a:rPr lang="ru-RU" dirty="0" smtClean="0">
                        <a:effectLst/>
                      </a:rPr>
                      <a:t>3,2 %</a:t>
                    </a:r>
                    <a:endParaRPr lang="ru-RU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27516405319325"/>
                      <c:h val="0.337605366451971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5.5300589877301611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Оптовая и розничная </a:t>
                    </a:r>
                    <a:r>
                      <a:rPr lang="ru-RU" dirty="0" smtClean="0"/>
                      <a:t>торговля</a:t>
                    </a:r>
                  </a:p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 3 510 </a:t>
                    </a:r>
                    <a:r>
                      <a:rPr lang="ru-RU" dirty="0"/>
                      <a:t>млн</a:t>
                    </a:r>
                    <a:r>
                      <a:rPr lang="ru-RU" dirty="0" smtClean="0"/>
                      <a:t>. руб.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11,1 %</a:t>
                    </a:r>
                    <a:endParaRPr lang="ru-RU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7706453851492012"/>
                      <c:h val="0.140440255130351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9.0241292713989424E-2"/>
                  <c:y val="3.99162011672207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Другие </a:t>
                    </a:r>
                    <a:r>
                      <a:rPr lang="ru-RU" dirty="0"/>
                      <a:t>отрасли экономики </a:t>
                    </a:r>
                    <a:endParaRPr lang="ru-RU" dirty="0" smtClean="0"/>
                  </a:p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1 159,6 </a:t>
                    </a:r>
                    <a:r>
                      <a:rPr lang="ru-RU" dirty="0"/>
                      <a:t>млн</a:t>
                    </a:r>
                    <a:r>
                      <a:rPr lang="ru-RU" dirty="0" smtClean="0"/>
                      <a:t>. руб.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3,7 %</a:t>
                    </a:r>
                    <a:endParaRPr lang="ru-RU" dirty="0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92781885543652"/>
                      <c:h val="0.33646893293454561"/>
                    </c:manualLayout>
                  </c15:layout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Обрабатывающие производства (25826,7 млн.руб.)</c:v>
                </c:pt>
                <c:pt idx="1">
                  <c:v>Производство и распределение электроэнергии, газа и воды (1013,3 млн.руб.)</c:v>
                </c:pt>
                <c:pt idx="2">
                  <c:v>Оптовая и розничная торговля (3510 млн.руб.)</c:v>
                </c:pt>
                <c:pt idx="3">
                  <c:v>Другие отрасли экономики (1159,6 млн.руб.)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0.82</c:v>
                </c:pt>
                <c:pt idx="1">
                  <c:v>0.03</c:v>
                </c:pt>
                <c:pt idx="2">
                  <c:v>0.1</c:v>
                </c:pt>
                <c:pt idx="3">
                  <c:v>0.04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66075404566589"/>
          <c:y val="0.2606154857238463"/>
          <c:w val="0.84309817393933473"/>
          <c:h val="0.73166901167606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начисленная заработная плата по отраслям экономики Североуральского городского округа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invertIfNegative val="0"/>
            <c:bubble3D val="0"/>
            <c:spPr>
              <a:solidFill>
                <a:srgbClr val="0C76B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invertIfNegative val="0"/>
            <c:bubble3D val="0"/>
            <c:spPr>
              <a:solidFill>
                <a:srgbClr val="7030A0"/>
              </a:solidFill>
            </c:spPr>
          </c:dPt>
          <c:cat>
            <c:strRef>
              <c:f>Лист1!$A$2:$A$8</c:f>
              <c:strCache>
                <c:ptCount val="7"/>
                <c:pt idx="0">
                  <c:v>Добывающее производство</c:v>
                </c:pt>
                <c:pt idx="1">
                  <c:v>Обеспечение электроэнергией, газом и паром 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Образование </c:v>
                </c:pt>
                <c:pt idx="5">
                  <c:v>Здравоохранение и предоставление социальных услуг</c:v>
                </c:pt>
                <c:pt idx="6">
                  <c:v>Деятельность в области культуры, спорта, организации досуга и развлечений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71755.8</c:v>
                </c:pt>
                <c:pt idx="1">
                  <c:v>31070.9</c:v>
                </c:pt>
                <c:pt idx="2">
                  <c:v>58386.2</c:v>
                </c:pt>
                <c:pt idx="3">
                  <c:v>32269.8</c:v>
                </c:pt>
                <c:pt idx="4">
                  <c:v>35091.5</c:v>
                </c:pt>
                <c:pt idx="5">
                  <c:v>37672.699999999997</c:v>
                </c:pt>
                <c:pt idx="6">
                  <c:v>34140.5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2039552"/>
        <c:axId val="33274624"/>
      </c:barChart>
      <c:catAx>
        <c:axId val="620395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PT Astra Serif" panose="020A0603040505020204" pitchFamily="18" charset="-52"/>
                <a:ea typeface="PT Astra Serif" panose="020A0603040505020204" pitchFamily="18" charset="-52"/>
              </a:defRPr>
            </a:pPr>
            <a:endParaRPr lang="ru-RU"/>
          </a:p>
        </c:txPr>
        <c:crossAx val="33274624"/>
        <c:crosses val="autoZero"/>
        <c:auto val="1"/>
        <c:lblAlgn val="ctr"/>
        <c:lblOffset val="100"/>
        <c:noMultiLvlLbl val="0"/>
      </c:catAx>
      <c:valAx>
        <c:axId val="33274624"/>
        <c:scaling>
          <c:orientation val="minMax"/>
          <c:max val="8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2039552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220222902486337E-2"/>
          <c:y val="0.21314163555404578"/>
          <c:w val="0.84309817393933473"/>
          <c:h val="0.731669011676060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3197FD"/>
              </a:solidFill>
            </c:spPr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8.2532184762765665E-2"/>
                  <c:y val="-0.4111376367828238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НДФЛ 355,2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690596694749168"/>
                      <c:h val="0.2276180170464051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339704018593404E-2"/>
                  <c:y val="0.1452241733793391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Акцизы по подакцизным </a:t>
                    </a:r>
                    <a:r>
                      <a:rPr lang="ru-RU" dirty="0" smtClean="0"/>
                      <a:t>товарам 19,2</a:t>
                    </a:r>
                  </a:p>
                  <a:p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327516405319325"/>
                      <c:h val="0.337605366451971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5374029274994204E-2"/>
                  <c:y val="-0.2039094436633525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Земельный налог 16,9</a:t>
                    </a:r>
                  </a:p>
                  <a:p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259254965008358"/>
                      <c:h val="9.458034571871866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4317262130233121E-2"/>
                  <c:y val="-5.6070866529739686E-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</a:t>
                    </a:r>
                    <a:r>
                      <a:rPr lang="ru-RU" dirty="0" smtClean="0"/>
                      <a:t>имущество 3,0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</c:dLbl>
            <c:dLbl>
              <c:idx val="4"/>
              <c:layout>
                <c:manualLayout>
                  <c:x val="0.21162330371186799"/>
                  <c:y val="-0.141038359476322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Налог,</a:t>
                    </a:r>
                    <a:r>
                      <a:rPr lang="ru-RU" baseline="0" dirty="0" smtClean="0"/>
                      <a:t> взимаемый с применением упрощенной системы налогообложения 39,6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</c:dLbl>
            <c:dLbl>
              <c:idx val="5"/>
              <c:layout>
                <c:manualLayout>
                  <c:x val="0.5269545547607094"/>
                  <c:y val="3.8526808227781054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Государственная </a:t>
                    </a:r>
                    <a:r>
                      <a:rPr lang="ru-RU" sz="1600" b="1" dirty="0" smtClean="0"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пошлина 6,4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542907818843502"/>
                      <c:h val="0.1176306676408386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30852372616696"/>
                  <c:y val="-0.7236247277973313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использования </a:t>
                    </a:r>
                    <a:r>
                      <a:rPr lang="ru-RU" dirty="0" smtClean="0"/>
                      <a:t>имущества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35,3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</c:dLbl>
            <c:dLbl>
              <c:idx val="7"/>
              <c:layout>
                <c:manualLayout>
                  <c:x val="4.7738823119246815E-3"/>
                  <c:y val="0.206230282671397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</c:dLbl>
            <c:dLbl>
              <c:idx val="8"/>
              <c:tx>
                <c:rich>
                  <a:bodyPr/>
                  <a:lstStyle/>
                  <a:p>
                    <a:r>
                      <a:rPr lang="ru-RU" dirty="0"/>
                      <a:t>Безвозмездные поступления от вышестоящих </a:t>
                    </a:r>
                    <a:r>
                      <a:rPr lang="ru-RU" smtClean="0"/>
                      <a:t>бюджетов 1080,4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</c:dLbl>
            <c:dLbl>
              <c:idx val="9"/>
              <c:layout>
                <c:manualLayout>
                  <c:x val="-0.11589741754856948"/>
                  <c:y val="-2.6630516265059609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неналоговые поступления </a:t>
                    </a:r>
                    <a:r>
                      <a:rPr lang="ru-RU" dirty="0" smtClean="0"/>
                      <a:t>10,7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</c:dLbl>
            <c:numFmt formatCode="0.0%" sourceLinked="0"/>
            <c:txPr>
              <a:bodyPr rot="0" vert="horz"/>
              <a:lstStyle/>
              <a:p>
                <a:pPr>
                  <a:defRPr sz="1600" b="1">
                    <a:latin typeface="PT Astra Serif" panose="020A0603040505020204" pitchFamily="18" charset="-52"/>
                    <a:ea typeface="PT Astra Serif" panose="020A0603040505020204" pitchFamily="18" charset="-52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Акцизы по подакцизным товарам</c:v>
                </c:pt>
                <c:pt idx="2">
                  <c:v>Земельный налог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  <c:pt idx="5">
                  <c:v>Доходы от использования имущества</c:v>
                </c:pt>
                <c:pt idx="6">
                  <c:v>Прочие неналоговые поступления 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355.2</c:v>
                </c:pt>
                <c:pt idx="1">
                  <c:v>13.5</c:v>
                </c:pt>
                <c:pt idx="2">
                  <c:v>16.899999999999999</c:v>
                </c:pt>
                <c:pt idx="3">
                  <c:v>3</c:v>
                </c:pt>
                <c:pt idx="4">
                  <c:v>6.4</c:v>
                </c:pt>
                <c:pt idx="5">
                  <c:v>35.299999999999997</c:v>
                </c:pt>
                <c:pt idx="6">
                  <c:v>23.1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806736958513146E-2"/>
          <c:y val="0.27861143396521537"/>
          <c:w val="0.82658070526247707"/>
          <c:h val="0.718930111985645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Y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3264EA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rgbClr val="61EFF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2.6508340502467736E-2"/>
                  <c:y val="-0.20153504310951853"/>
                </c:manualLayout>
              </c:layout>
              <c:numFmt formatCode="#,##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PT Astra Serif" panose="020A0603040505020204" pitchFamily="18" charset="-52"/>
                      <a:ea typeface="PT Astra Serif" panose="020A0603040505020204" pitchFamily="18" charset="-52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1"/>
              <c:layout>
                <c:manualLayout>
                  <c:x val="0.11598163239788462"/>
                  <c:y val="-0.155293770563397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sz="1800" dirty="0" err="1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Общегосударствен-ные</a:t>
                    </a: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 вопросы 113,655</a:t>
                    </a: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2"/>
              <c:layout>
                <c:manualLayout>
                  <c:x val="0.22988769250506655"/>
                  <c:y val="2.7615834503222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Национальная </a:t>
                    </a:r>
                    <a:r>
                      <a:rPr lang="ru-RU" sz="18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безопасность и правоохранительная </a:t>
                    </a: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деятельность 9,107</a:t>
                    </a: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3"/>
              <c:layout>
                <c:manualLayout>
                  <c:x val="0.17320586062290821"/>
                  <c:y val="0.112963854880586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Национальная экономика </a:t>
                    </a:r>
                    <a:r>
                      <a:rPr lang="ru-RU" sz="18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95,200</a:t>
                    </a: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4"/>
              <c:layout>
                <c:manualLayout>
                  <c:x val="9.2459508171896368E-2"/>
                  <c:y val="0.18717192452105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Жилищно-коммунальное хозяйство 132,780</a:t>
                    </a: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5"/>
              <c:layout>
                <c:manualLayout>
                  <c:x val="4.8138468155832725E-2"/>
                  <c:y val="0.258718222315830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Охрана </a:t>
                    </a:r>
                    <a:r>
                      <a:rPr lang="ru-RU" sz="18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окружающей </a:t>
                    </a: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среды 1,567</a:t>
                    </a: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6"/>
              <c:layout>
                <c:manualLayout>
                  <c:x val="0.36406681219125986"/>
                  <c:y val="-8.29568781345993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dirty="0" smtClean="0">
                        <a:effectLst/>
                      </a:rPr>
                      <a:t>Образование 905,361</a:t>
                    </a:r>
                  </a:p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7"/>
              <c:layout>
                <c:manualLayout>
                  <c:x val="-9.6424169194750109E-2"/>
                  <c:y val="0.125108697083007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dirty="0" smtClean="0">
                        <a:effectLst/>
                      </a:rPr>
                      <a:t>Культура</a:t>
                    </a:r>
                    <a:r>
                      <a:rPr lang="ru-RU" dirty="0">
                        <a:effectLst/>
                      </a:rPr>
                      <a:t>, </a:t>
                    </a:r>
                    <a:r>
                      <a:rPr lang="ru-RU" dirty="0" smtClean="0">
                        <a:effectLst/>
                      </a:rPr>
                      <a:t>кинематография 99,594</a:t>
                    </a: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8"/>
              <c:layout>
                <c:manualLayout>
                  <c:x val="-0.18481960415265292"/>
                  <c:y val="5.92793044625621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Социальная политика 172,434</a:t>
                    </a: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9"/>
              <c:layout>
                <c:manualLayout>
                  <c:x val="-0.26509400579624492"/>
                  <c:y val="-7.7106400409467618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Физическая </a:t>
                    </a:r>
                    <a:r>
                      <a:rPr lang="ru-RU" sz="18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культура и </a:t>
                    </a: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спорт 68,113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10"/>
              <c:layout>
                <c:manualLayout>
                  <c:x val="-0.13978425326318375"/>
                  <c:y val="-0.1370876383056651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sz="18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Национальная </a:t>
                    </a:r>
                    <a:r>
                      <a:rPr lang="ru-RU" sz="180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экономика 108,090</a:t>
                    </a:r>
                    <a:r>
                      <a:rPr lang="ru-RU" sz="1800" baseline="0" dirty="0" smtClean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rPr>
                      <a:t> </a:t>
                    </a:r>
                    <a:endParaRPr lang="ru-RU" dirty="0">
                      <a:effectLst/>
                    </a:endParaRP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dLbl>
              <c:idx val="11"/>
              <c:layout>
                <c:manualLayout>
                  <c:x val="6.639191765173999E-2"/>
                  <c:y val="-0.13521800976124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defRPr>
                    </a:pPr>
                    <a:r>
                      <a:rPr lang="ru-RU" dirty="0" smtClean="0">
                        <a:effectLst/>
                      </a:rPr>
                      <a:t>Обслуживание </a:t>
                    </a:r>
                    <a:r>
                      <a:rPr lang="ru-RU" dirty="0">
                        <a:effectLst/>
                      </a:rPr>
                      <a:t>государственного </a:t>
                    </a:r>
                    <a:r>
                      <a:rPr lang="ru-RU" dirty="0" smtClean="0">
                        <a:effectLst/>
                      </a:rPr>
                      <a:t>долга </a:t>
                    </a:r>
                    <a:r>
                      <a:rPr lang="ru-RU" dirty="0">
                        <a:effectLst/>
                      </a:rPr>
                      <a:t>0,020</a:t>
                    </a:r>
                  </a:p>
                </c:rich>
              </c:tx>
              <c:numFmt formatCode="#,##0.00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</c:dLbl>
            <c:numFmt formatCode="#,##0.0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T Astra Serif" panose="020A0603040505020204" pitchFamily="18" charset="-52"/>
                    <a:ea typeface="PT Astra Serif" panose="020A0603040505020204" pitchFamily="18" charset="-52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;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1">
                  <c:v>общегосударственные вопросы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государственного долга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1">
                  <c:v>105</c:v>
                </c:pt>
                <c:pt idx="2">
                  <c:v>8.4700000000000006</c:v>
                </c:pt>
                <c:pt idx="3">
                  <c:v>95.2</c:v>
                </c:pt>
                <c:pt idx="4">
                  <c:v>153.19999999999999</c:v>
                </c:pt>
                <c:pt idx="5">
                  <c:v>1.7</c:v>
                </c:pt>
                <c:pt idx="6">
                  <c:v>899.4</c:v>
                </c:pt>
                <c:pt idx="7">
                  <c:v>93</c:v>
                </c:pt>
                <c:pt idx="8">
                  <c:v>175</c:v>
                </c:pt>
                <c:pt idx="9">
                  <c:v>64.900000000000006</c:v>
                </c:pt>
                <c:pt idx="10">
                  <c:v>1.97</c:v>
                </c:pt>
                <c:pt idx="11">
                  <c:v>0.02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Состоящие на учете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на 01.01.2017</c:v>
                </c:pt>
                <c:pt idx="1">
                  <c:v>на 01.01.2018</c:v>
                </c:pt>
                <c:pt idx="2">
                  <c:v>на 01.01.2019</c:v>
                </c:pt>
                <c:pt idx="3">
                  <c:v>на 01.01.2020</c:v>
                </c:pt>
                <c:pt idx="4">
                  <c:v>на 01.01.2021</c:v>
                </c:pt>
                <c:pt idx="5">
                  <c:v>на 01.01.2022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396</c:v>
                </c:pt>
                <c:pt idx="1">
                  <c:v>347</c:v>
                </c:pt>
                <c:pt idx="2">
                  <c:v>341</c:v>
                </c:pt>
                <c:pt idx="3">
                  <c:v>152</c:v>
                </c:pt>
                <c:pt idx="4">
                  <c:v>358</c:v>
                </c:pt>
                <c:pt idx="5">
                  <c:v>345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Многодетные семьи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на 01.01.2017</c:v>
                </c:pt>
                <c:pt idx="1">
                  <c:v>на 01.01.2018</c:v>
                </c:pt>
                <c:pt idx="2">
                  <c:v>на 01.01.2019</c:v>
                </c:pt>
                <c:pt idx="3">
                  <c:v>на 01.01.2020</c:v>
                </c:pt>
                <c:pt idx="4">
                  <c:v>на 01.01.2021</c:v>
                </c:pt>
                <c:pt idx="5">
                  <c:v>на 01.01.2022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21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Молодые семьи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на 01.01.2017</c:v>
                </c:pt>
                <c:pt idx="1">
                  <c:v>на 01.01.2018</c:v>
                </c:pt>
                <c:pt idx="2">
                  <c:v>на 01.01.2019</c:v>
                </c:pt>
                <c:pt idx="3">
                  <c:v>на 01.01.2020</c:v>
                </c:pt>
                <c:pt idx="4">
                  <c:v>на 01.01.2021</c:v>
                </c:pt>
                <c:pt idx="5">
                  <c:v>на 01.01.2022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48</c:v>
                </c:pt>
                <c:pt idx="1">
                  <c:v>51</c:v>
                </c:pt>
                <c:pt idx="2">
                  <c:v>51</c:v>
                </c:pt>
                <c:pt idx="3">
                  <c:v>52</c:v>
                </c:pt>
                <c:pt idx="4">
                  <c:v>46</c:v>
                </c:pt>
                <c:pt idx="5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212288"/>
        <c:axId val="115033216"/>
      </c:barChart>
      <c:catAx>
        <c:axId val="147212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15033216"/>
        <c:crosses val="autoZero"/>
        <c:auto val="1"/>
        <c:lblAlgn val="ctr"/>
        <c:lblOffset val="100"/>
        <c:noMultiLvlLbl val="0"/>
      </c:catAx>
      <c:valAx>
        <c:axId val="115033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212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0.59696</cdr:x>
      <cdr:y>0.44758</cdr:y>
    </cdr:from>
    <cdr:to>
      <cdr:x>0.85223</cdr:x>
      <cdr:y>0.4521</cdr:y>
    </cdr:to>
    <cdr:cxnSp macro="">
      <cdr:nvCxnSpPr>
        <cdr:cNvPr id="6" name="Прямая соединительная линия 5">
          <a:extLst xmlns:a="http://schemas.openxmlformats.org/drawingml/2006/main">
            <a:ext uri="{FF2B5EF4-FFF2-40B4-BE49-F238E27FC236}">
              <a16:creationId xmlns:a16="http://schemas.microsoft.com/office/drawing/2014/main" xmlns="" id="{3791EB89-4FE0-43E7-A393-9EF8DFBC41A2}"/>
            </a:ext>
          </a:extLst>
        </cdr:cNvPr>
        <cdr:cNvCxnSpPr/>
      </cdr:nvCxnSpPr>
      <cdr:spPr>
        <a:xfrm xmlns:a="http://schemas.openxmlformats.org/drawingml/2006/main">
          <a:off x="6356806" y="2208068"/>
          <a:ext cx="2718258" cy="22299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00B050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0.15219</cdr:x>
      <cdr:y>0.25495</cdr:y>
    </cdr:from>
    <cdr:to>
      <cdr:x>0.35307</cdr:x>
      <cdr:y>0.25495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2CC189C2-7311-4240-A7D7-04E3E81FB5CD}"/>
            </a:ext>
          </a:extLst>
        </cdr:cNvPr>
        <cdr:cNvCxnSpPr/>
      </cdr:nvCxnSpPr>
      <cdr:spPr>
        <a:xfrm xmlns:a="http://schemas.openxmlformats.org/drawingml/2006/main" flipV="1">
          <a:off x="1620636" y="1257753"/>
          <a:ext cx="2139082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0.38259</cdr:x>
      <cdr:y>0.1989</cdr:y>
    </cdr:from>
    <cdr:to>
      <cdr:x>0.42096</cdr:x>
      <cdr:y>0.36707</cdr:y>
    </cdr:to>
    <cdr:sp macro="" textlink="">
      <cdr:nvSpPr>
        <cdr:cNvPr id="5" name="Двойная стрелка вверх/вниз 4"/>
        <cdr:cNvSpPr/>
      </cdr:nvSpPr>
      <cdr:spPr>
        <a:xfrm xmlns:a="http://schemas.openxmlformats.org/drawingml/2006/main">
          <a:off x="4074043" y="981254"/>
          <a:ext cx="408585" cy="829637"/>
        </a:xfrm>
        <a:prstGeom xmlns:a="http://schemas.openxmlformats.org/drawingml/2006/main" prst="up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0.87579</cdr:x>
      <cdr:y>0.47505</cdr:y>
    </cdr:from>
    <cdr:to>
      <cdr:x>0.91502</cdr:x>
      <cdr:y>0.52495</cdr:y>
    </cdr:to>
    <cdr:sp macro="" textlink="">
      <cdr:nvSpPr>
        <cdr:cNvPr id="7" name="Двойная стрелка вверх/вниз 6"/>
        <cdr:cNvSpPr/>
      </cdr:nvSpPr>
      <cdr:spPr>
        <a:xfrm xmlns:a="http://schemas.openxmlformats.org/drawingml/2006/main">
          <a:off x="9325941" y="2343551"/>
          <a:ext cx="417743" cy="246222"/>
        </a:xfrm>
        <a:prstGeom xmlns:a="http://schemas.openxmlformats.org/drawingml/2006/main" prst="upDownArrow">
          <a:avLst>
            <a:gd name="adj1" fmla="val 50000"/>
            <a:gd name="adj2" fmla="val 20588"/>
          </a:avLst>
        </a:prstGeom>
        <a:solidFill xmlns:a="http://schemas.openxmlformats.org/drawingml/2006/main">
          <a:schemeClr val="accent5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0.26669</cdr:x>
      <cdr:y>0.17842</cdr:y>
    </cdr:from>
    <cdr:to>
      <cdr:x>0.36345</cdr:x>
      <cdr:y>0.24497</cdr:y>
    </cdr:to>
    <cdr:sp macro="" textlink="">
      <cdr:nvSpPr>
        <cdr:cNvPr id="16" name="Стрелка вверх 15"/>
        <cdr:cNvSpPr/>
      </cdr:nvSpPr>
      <cdr:spPr>
        <a:xfrm xmlns:a="http://schemas.openxmlformats.org/drawingml/2006/main">
          <a:off x="2839829" y="880216"/>
          <a:ext cx="1030355" cy="328313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0.71554</cdr:x>
      <cdr:y>0.35949</cdr:y>
    </cdr:from>
    <cdr:to>
      <cdr:x>0.8123</cdr:x>
      <cdr:y>0.42605</cdr:y>
    </cdr:to>
    <cdr:sp macro="" textlink="">
      <cdr:nvSpPr>
        <cdr:cNvPr id="17" name="Стрелка вверх 16"/>
        <cdr:cNvSpPr/>
      </cdr:nvSpPr>
      <cdr:spPr>
        <a:xfrm xmlns:a="http://schemas.openxmlformats.org/drawingml/2006/main">
          <a:off x="7619512" y="1773492"/>
          <a:ext cx="1030355" cy="328362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noFill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909B42F-73DC-4E65-A043-ACE28484C177}" type="datetime1">
              <a:rPr lang="ru-RU" smtClean="0"/>
              <a:t>25.05.2022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1DF39D-8C1A-4718-A126-5A73DC3ED2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085BE-509F-4D94-8A4C-8778A4C9D13A}" type="datetime1">
              <a:rPr lang="ru-RU" smtClean="0"/>
              <a:pPr/>
              <a:t>25.05.2022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DDF2AA-7281-44A6-AED2-5896CA503D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DDF2AA-7281-44A6-AED2-5896CA503D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96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601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601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601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53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6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119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294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737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657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004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99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98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65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00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796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252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78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37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73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76D6-5D30-4D08-9D18-4647EFF1B199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0A8B-5424-41AB-9C42-72485DDC41E2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BF179-25FA-450E-A3C9-71C706620D7F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9F228-6AC7-4860-9B76-BD7E05DE2B49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7DD6E-1C28-4331-A9E9-353EDDD31BA4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7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85E4-4906-42B0-ACDA-A8A2E2AF3952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D705-E35C-4869-B245-CFD8F32CA0E6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5618B-4397-49F8-9EF9-BF5CA47CF8DA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0C85-9C6B-4DEE-B023-3584D6968746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1708-83B5-4CE1-ACDE-F93E71740B16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E01EA-6D08-4F94-B0C6-01F5B289EC7B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3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ECFA2-D765-4E71-8A47-1ACADE04340F}" type="datetime1">
              <a:rPr lang="ru-RU" smtClean="0">
                <a:solidFill>
                  <a:prstClr val="white"/>
                </a:solidFill>
              </a:rPr>
              <a:pPr/>
              <a:t>25.05.2022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white"/>
                </a:solidFill>
              </a:rPr>
              <a:t>Добавить нижний колонтитул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7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501" y="1386808"/>
            <a:ext cx="11068770" cy="360788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182880" indent="0" algn="ctr">
              <a:lnSpc>
                <a:spcPct val="110000"/>
              </a:lnSpc>
              <a:buNone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Главы Североуральского городского округа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С. Н. Мироновой 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 2021 год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4000" b="1" spc="-150" dirty="0" smtClean="0">
                <a:ln w="1270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88900" dist="50800" dir="3420000" algn="tl">
                    <a:srgbClr val="000000">
                      <a:alpha val="92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4000" b="1" spc="-150" dirty="0" smtClean="0">
                <a:ln w="1270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88900" dist="50800" dir="3420000" algn="tl">
                    <a:srgbClr val="000000">
                      <a:alpha val="92000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4000" b="1" spc="-150" dirty="0">
              <a:ln w="12700" cmpd="sng">
                <a:noFill/>
                <a:prstDash val="solid"/>
              </a:ln>
              <a:solidFill>
                <a:srgbClr val="0070C0"/>
              </a:solidFill>
              <a:effectLst>
                <a:outerShdw blurRad="88900" dist="50800" dir="3420000" algn="tl">
                  <a:srgbClr val="000000">
                    <a:alpha val="92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70766" y="656867"/>
            <a:ext cx="8391832" cy="1143000"/>
          </a:xfrm>
        </p:spPr>
        <p:txBody>
          <a:bodyPr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       Малое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 среднее предпринимательство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6F2F73-04A3-4154-84D4-8AEFC1380676}"/>
              </a:ext>
            </a:extLst>
          </p:cNvPr>
          <p:cNvSpPr/>
          <p:nvPr/>
        </p:nvSpPr>
        <p:spPr>
          <a:xfrm>
            <a:off x="169501" y="2056670"/>
            <a:ext cx="12022500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 территории Североуральского городского округа на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01.01.2022 года </a:t>
            </a:r>
          </a:p>
          <a:p>
            <a:pPr indent="450215" algn="ctr">
              <a:lnSpc>
                <a:spcPct val="107000"/>
              </a:lnSpc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осуществляют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768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субъектов малого предпринимательства, из них: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малых предприятий -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95, 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индивидуальных предпринимателей -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673 </a:t>
            </a:r>
          </a:p>
          <a:p>
            <a:pPr marL="342900" indent="-342900" algn="ctr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самозанятых - 717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</a:pPr>
            <a:endParaRPr lang="ru-RU" sz="24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1 000 жителей городского округа приходится 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19,6 субъектов </a:t>
            </a:r>
          </a:p>
          <a:p>
            <a:pPr indent="450215" algn="ctr">
              <a:lnSpc>
                <a:spcPct val="107000"/>
              </a:lnSpc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малого предпринимательства</a:t>
            </a:r>
          </a:p>
          <a:p>
            <a:pPr indent="450215" algn="ctr">
              <a:lnSpc>
                <a:spcPct val="107000"/>
              </a:lnSpc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Численность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занятых в малом предпринимательстве составляет 2 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192 человека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739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6195" y="1659252"/>
            <a:ext cx="55290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Муниципальный фонд поддержки малого предпринимательства города Североуральска</a:t>
            </a: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» </a:t>
            </a:r>
          </a:p>
          <a:p>
            <a:pPr lvl="0" algn="ctr"/>
            <a:endParaRPr lang="ru-RU" sz="28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2021 году оказано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услуг: </a:t>
            </a:r>
          </a:p>
          <a:p>
            <a:pPr lvl="0" algn="ctr"/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консультационных - </a:t>
            </a: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860 юридических – 154</a:t>
            </a:r>
          </a:p>
          <a:p>
            <a:pPr lvl="0"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бухгалтерских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4 </a:t>
            </a: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051 </a:t>
            </a:r>
            <a:endParaRPr lang="ru-RU" sz="28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20877" y="439615"/>
            <a:ext cx="8625104" cy="677008"/>
          </a:xfrm>
        </p:spPr>
        <p:txBody>
          <a:bodyPr rtlCol="0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Малое и среднее предпринимательство</a:t>
            </a:r>
          </a:p>
        </p:txBody>
      </p:sp>
      <p:pic>
        <p:nvPicPr>
          <p:cNvPr id="9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5362" name="Picture 2" descr="https://mbsaccountancy.com/wp-content/uploads/2020/05/Outsourced-Accounting-Services-Really-Are-Critical-To-Growth-Header-Image-2048x138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1582615"/>
            <a:ext cx="5547946" cy="41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20878" y="345964"/>
            <a:ext cx="8625104" cy="967692"/>
          </a:xfrm>
        </p:spPr>
        <p:txBody>
          <a:bodyPr rtlCol="0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Реализация инвестиционных проектов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7860" y="1890385"/>
            <a:ext cx="49367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Продолжается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реализация </a:t>
            </a:r>
            <a:endParaRPr lang="ru-RU" sz="28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приоритетного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инвестиционного проекта </a:t>
            </a:r>
          </a:p>
          <a:p>
            <a:pPr algn="ctr"/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    ООО «</a:t>
            </a:r>
            <a:r>
              <a:rPr lang="ru-RU" sz="2800" b="1" dirty="0" err="1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СибирьЭкоСтрой</a:t>
            </a: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8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Выход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 проектную мощность ожидается </a:t>
            </a:r>
            <a:endParaRPr lang="ru-RU" sz="28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2026 году.</a:t>
            </a:r>
          </a:p>
        </p:txBody>
      </p:sp>
      <p:pic>
        <p:nvPicPr>
          <p:cNvPr id="9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5" name="Рисунок 14" descr="https://i0.wp.com/slovo-nashe.ru/wp-content/uploads/2021/02/img_9006.jpg?fit=300%2C200&amp;ssl=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33" y="1890385"/>
            <a:ext cx="5005838" cy="3427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4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237" y="690905"/>
            <a:ext cx="8940026" cy="4401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Исполнение бюджета Североуральского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городского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округа в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2021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году</a:t>
            </a:r>
          </a:p>
          <a:p>
            <a:pPr algn="ctr"/>
            <a:endParaRPr lang="ru-RU" sz="28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Бюджетная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политика в сфере расходов бюджета городского округа направлена </a:t>
            </a: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решение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социальных и экономических </a:t>
            </a: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задач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обеспечение </a:t>
            </a:r>
            <a:r>
              <a:rPr lang="ru-RU" sz="28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эффективности и результативности бюджетных </a:t>
            </a: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расходов </a:t>
            </a:r>
            <a:endParaRPr lang="ru-RU" sz="28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799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9872" y="482730"/>
            <a:ext cx="8450826" cy="100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Основные характеристики исполнения бюджета Североуральского городского округа за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2021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(млн. 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819512"/>
              </p:ext>
            </p:extLst>
          </p:nvPr>
        </p:nvGraphicFramePr>
        <p:xfrm>
          <a:off x="1777722" y="1846182"/>
          <a:ext cx="9788844" cy="40670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58284"/>
                <a:gridCol w="2901223"/>
                <a:gridCol w="3229337"/>
              </a:tblGrid>
              <a:tr h="8734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Основные</a:t>
                      </a:r>
                      <a:r>
                        <a:rPr lang="ru-RU" sz="20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характеристики</a:t>
                      </a:r>
                      <a:endParaRPr lang="ru-RU" sz="20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Плановые показатели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Фактическое исполнение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064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Общий объем доходов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r>
                        <a:rPr lang="ru-RU" sz="2400" b="1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604,2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1 596,8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064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Общий объем расходов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1 639,6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1 612,3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</a:tr>
              <a:tr h="1064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Дефицит</a:t>
                      </a:r>
                      <a:r>
                        <a:rPr lang="ru-RU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(-)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Профицит (+)</a:t>
                      </a:r>
                      <a:endParaRPr lang="ru-RU" sz="20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-24,4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-35,4</a:t>
                      </a:r>
                      <a:endParaRPr lang="ru-RU" sz="2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480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09368" y="345964"/>
            <a:ext cx="8536613" cy="967692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Структура доходов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бюджета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млн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руб.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008470359"/>
              </p:ext>
            </p:extLst>
          </p:nvPr>
        </p:nvGraphicFramePr>
        <p:xfrm>
          <a:off x="516033" y="1454854"/>
          <a:ext cx="11375647" cy="4768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56924" y="6263113"/>
            <a:ext cx="8942055" cy="4257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Бюджет 2020 года по доходам исполнен на 98,7 %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28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402888" y="4615401"/>
            <a:ext cx="4355691" cy="133696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Объем финансирования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 1 612,3 млн. руб. 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024283" y="3188384"/>
            <a:ext cx="1337187" cy="14355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Куб 17"/>
          <p:cNvSpPr/>
          <p:nvPr/>
        </p:nvSpPr>
        <p:spPr>
          <a:xfrm>
            <a:off x="3634929" y="2736950"/>
            <a:ext cx="3814917" cy="939750"/>
          </a:xfrm>
          <a:prstGeom prst="cube">
            <a:avLst>
              <a:gd name="adj" fmla="val 2133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l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15 муниципальных </a:t>
            </a:r>
            <a:r>
              <a:rPr lang="ru-RU" sz="2400" b="1" dirty="0" smtClean="0">
                <a:ln w="12700">
                  <a:noFill/>
                </a:ln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программ</a:t>
            </a:r>
            <a:endParaRPr lang="ru-RU" sz="2400" b="1" dirty="0">
              <a:ln w="12700">
                <a:noFill/>
              </a:ln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873795" y="1400770"/>
            <a:ext cx="1337187" cy="14355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1995948" y="472999"/>
            <a:ext cx="7393859" cy="1331501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  <a:ln w="285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Бюджет Североуральского городского округа</a:t>
            </a:r>
          </a:p>
        </p:txBody>
      </p:sp>
      <p:pic>
        <p:nvPicPr>
          <p:cNvPr id="14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Прямоугольник 2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142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23302300"/>
              </p:ext>
            </p:extLst>
          </p:nvPr>
        </p:nvGraphicFramePr>
        <p:xfrm>
          <a:off x="280962" y="1343676"/>
          <a:ext cx="11668589" cy="5165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56852" y="351147"/>
            <a:ext cx="8389129" cy="1143000"/>
          </a:xfrm>
          <a:noFill/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Структура расходов бюджета за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2021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млн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руб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-1" y="6217919"/>
            <a:ext cx="12192001" cy="645979"/>
            <a:chOff x="0" y="6223819"/>
            <a:chExt cx="12192001" cy="64597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Прямоугольник 1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836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нутый угол 9"/>
          <p:cNvSpPr/>
          <p:nvPr/>
        </p:nvSpPr>
        <p:spPr>
          <a:xfrm>
            <a:off x="5443242" y="1734303"/>
            <a:ext cx="6496304" cy="1558418"/>
          </a:xfrm>
          <a:prstGeom prst="foldedCorner">
            <a:avLst>
              <a:gd name="adj" fmla="val 44059"/>
            </a:avLst>
          </a:prstGeom>
          <a:ln>
            <a:solidFill>
              <a:srgbClr val="51B9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66092" y="656867"/>
            <a:ext cx="8318090" cy="851991"/>
          </a:xfrm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buNone/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Строительство жилья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266091" y="3329508"/>
            <a:ext cx="9651049" cy="2673974"/>
          </a:xfrm>
          <a:prstGeom prst="foldedCorner">
            <a:avLst>
              <a:gd name="adj" fmla="val 44059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x-none" sz="2400" b="1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Площадь жилищного фонда по состоянию на </a:t>
            </a: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01.01.202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</a:t>
            </a: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x-none" sz="2400" b="1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года составила </a:t>
            </a: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416,9 </a:t>
            </a:r>
            <a:r>
              <a:rPr lang="x-none" sz="2400" b="1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тыс. кв. м. </a:t>
            </a:r>
            <a:endParaRPr lang="ru-RU" sz="24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(</a:t>
            </a:r>
            <a:r>
              <a:rPr lang="x-none" sz="2400" b="1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том числе ветхое жилье 76,5 тыс. кв. м., аварийное - </a:t>
            </a: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7,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7</a:t>
            </a: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т. </a:t>
            </a:r>
            <a:r>
              <a:rPr lang="x-none" sz="2400" b="1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кв. м</a:t>
            </a:r>
            <a:r>
              <a:rPr lang="x-none" sz="2400" b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2583" y="4352473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51" y="1236683"/>
            <a:ext cx="3295882" cy="219326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67096" y="1871525"/>
            <a:ext cx="6113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1B9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Сдано в </a:t>
            </a:r>
            <a:r>
              <a:rPr lang="ru-RU" sz="2400" b="1" dirty="0" smtClean="0">
                <a:solidFill>
                  <a:srgbClr val="51B9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эксплуатацию 1 658 кв</a:t>
            </a:r>
            <a:r>
              <a:rPr lang="ru-RU" sz="2400" b="1" dirty="0">
                <a:solidFill>
                  <a:srgbClr val="51B9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. м. жилья, </a:t>
            </a:r>
            <a:endParaRPr lang="ru-RU" sz="2400" b="1" dirty="0" smtClean="0">
              <a:solidFill>
                <a:srgbClr val="51B9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400" b="1" dirty="0" smtClean="0">
                <a:solidFill>
                  <a:srgbClr val="51B9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в </a:t>
            </a:r>
            <a:r>
              <a:rPr lang="ru-RU" sz="2400" b="1" dirty="0">
                <a:solidFill>
                  <a:srgbClr val="51B9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том числе </a:t>
            </a:r>
            <a:r>
              <a:rPr lang="ru-RU" sz="2400" b="1" dirty="0" smtClean="0">
                <a:solidFill>
                  <a:srgbClr val="51B9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171 </a:t>
            </a:r>
            <a:r>
              <a:rPr lang="ru-RU" sz="2400" b="1" dirty="0">
                <a:solidFill>
                  <a:srgbClr val="51B9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кв. м. в сельской местности</a:t>
            </a:r>
            <a:endParaRPr lang="ru-RU" sz="2400" dirty="0">
              <a:solidFill>
                <a:srgbClr val="51B9A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2362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87549" y="359754"/>
            <a:ext cx="8318090" cy="851991"/>
          </a:xfrm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buNone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Жилищно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-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коммунальное хозяйство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2583" y="4352473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-19308" y="6174410"/>
            <a:ext cx="12192001" cy="645979"/>
            <a:chOff x="0" y="6223819"/>
            <a:chExt cx="12192001" cy="64597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4674" y="1153130"/>
            <a:ext cx="7553779" cy="132343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муниципальная программа </a:t>
            </a:r>
            <a:endParaRPr lang="ru-RU" sz="2000" b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20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«</a:t>
            </a:r>
            <a:r>
              <a:rPr lang="ru-RU" sz="20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Развитие жилищно-коммунального хозяйства, повышение энергетической эффективности и охрана окружающей среды в Североуральском городском округе» на 2020-2025 годы»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502" y="2875145"/>
            <a:ext cx="1858590" cy="23083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Деятельность по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обращению с животными без владельцев </a:t>
            </a: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902,6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тыс. руб</a:t>
            </a: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en-US" b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en-US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en-US" b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2583" y="2884729"/>
            <a:ext cx="2379079" cy="23083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Капитальный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ремонт, ремонт жилых помещений и общего имущества муниципального жилищного фонда </a:t>
            </a:r>
            <a:endPara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1 546,9 тыс.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руб. </a:t>
            </a:r>
            <a:endPara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18608" y="2875145"/>
            <a:ext cx="2605136" cy="23083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Приобретение и установка контейнеров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для раздельного накопления твёрдых коммунальных </a:t>
            </a: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отходов </a:t>
            </a:r>
          </a:p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2 930,5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тыс. руб</a:t>
            </a: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87729" y="2894095"/>
            <a:ext cx="1992702" cy="23083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Модернизация системы уличного освещения </a:t>
            </a:r>
          </a:p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10 356,8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тыс. руб</a:t>
            </a: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</a:p>
          <a:p>
            <a:endParaRPr lang="ru-RU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618453" y="2894095"/>
            <a:ext cx="2292359" cy="230832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Прочие мероприятия по благоустройству Североуральского городского округа </a:t>
            </a:r>
          </a:p>
          <a:p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9 859,9 </a:t>
            </a:r>
            <a:r>
              <a:rPr lang="ru-RU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тыс. руб. </a:t>
            </a:r>
            <a:endParaRPr lang="ru-RU" b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dirty="0"/>
          </a:p>
          <a:p>
            <a:endParaRPr lang="ru-RU" dirty="0" smtClean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1230923" y="2476569"/>
            <a:ext cx="3563815" cy="39857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915508" y="2476569"/>
            <a:ext cx="879230" cy="39857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7" idx="0"/>
          </p:cNvCxnSpPr>
          <p:nvPr/>
        </p:nvCxnSpPr>
        <p:spPr>
          <a:xfrm>
            <a:off x="4837829" y="2466985"/>
            <a:ext cx="1183347" cy="40816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794738" y="2476569"/>
            <a:ext cx="3818676" cy="39857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794738" y="2476569"/>
            <a:ext cx="5896708" cy="39857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72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38865" y="154359"/>
            <a:ext cx="8126361" cy="1143000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Паспорт Североуральского городского округа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gerb.rossel.ru/data/Image/catalog_terrs/78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2368496"/>
            <a:ext cx="2435927" cy="298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2834"/>
              </p:ext>
            </p:extLst>
          </p:nvPr>
        </p:nvGraphicFramePr>
        <p:xfrm>
          <a:off x="2605427" y="1233183"/>
          <a:ext cx="9437048" cy="5252364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{85BE263C-DBD7-4A20-BB59-AAB30ACAA65A}</a:tableStyleId>
              </a:tblPr>
              <a:tblGrid>
                <a:gridCol w="4961295"/>
                <a:gridCol w="4475753"/>
              </a:tblGrid>
              <a:tr h="372478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Площадь территории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3 503,73 кв. км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Состав городского округа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город, 8 сельских населенных пунктов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Численность населения городского округа на 01.01.2021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38,5 тыс. человек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Количество хозяйствующих субъектов по состоянию на 01.01.2021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233 - юридических лица,</a:t>
                      </a:r>
                      <a:r>
                        <a:rPr lang="ru-RU" sz="1200" b="1" spc="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673 - индивидуальных предпринимателя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23744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Консолидированный бюджет Североуральского городского округа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1604,2 млн.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 том числе собственные 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503,1 млн.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marR="1041400" lvl="0" indent="0" algn="l">
                        <a:lnSpc>
                          <a:spcPts val="1585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Количество учреждений</a:t>
                      </a:r>
                      <a:r>
                        <a:rPr lang="en-US" sz="1200" b="1" spc="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b="1" spc="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з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дравоохранения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405390">
                <a:tc>
                  <a:txBody>
                    <a:bodyPr/>
                    <a:lstStyle/>
                    <a:p>
                      <a:pPr marL="637200" lvl="2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 </a:t>
                      </a:r>
                      <a:r>
                        <a:rPr lang="ru-RU" sz="1200" b="1" spc="0" dirty="0" err="1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т.ч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 структурных подразделений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13 (4-поликлиники, 3-ФАП, 1-амбулатория, 1-ОСМП, 1-ОВП, </a:t>
                      </a:r>
                      <a:b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</a:b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1-КСС, 1-ОЖК, 1- стоматология);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ru-RU" sz="1200" b="1" kern="1200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Количество учреждений</a:t>
                      </a:r>
                      <a:r>
                        <a:rPr kumimoji="0" lang="en-US" sz="1200" b="1" kern="1200" spc="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образования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25  (в  </a:t>
                      </a:r>
                      <a:r>
                        <a:rPr lang="ru-RU" sz="1200" b="1" spc="0" dirty="0" err="1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т.ч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 учреждения дополнительного образования)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ru-RU" sz="1200" b="1" kern="1200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Количество учреждений</a:t>
                      </a:r>
                      <a:r>
                        <a:rPr kumimoji="0" lang="en-US" sz="1200" b="1" kern="1200" spc="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kumimoji="0" lang="ru-RU" sz="1200" b="1" kern="1200" spc="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культуры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637200" lvl="2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 т. ч. структурных подразделений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19 (3-ДК, 4-клуба, ДЦ-1, библиотек-10, музей-1)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51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Среднемесячная заработная плата за 2021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50 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810,0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Уровень безработицы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1,98 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Ввод общей площади жилых домов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r>
                        <a:rPr lang="ru-RU" sz="1200" b="1" spc="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658 кв</a:t>
                      </a: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 м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  <a:tr h="345896">
                <a:tc>
                  <a:txBody>
                    <a:bodyPr/>
                    <a:lstStyle/>
                    <a:p>
                      <a:pPr marL="180000" lvl="0" indent="0" algn="l">
                        <a:lnSpc>
                          <a:spcPts val="149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Объем отгрузки товаров, работ, услуг собственного производства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ts val="115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spc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27 925,8 млн. рублей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5879" marR="5879" marT="0" marB="0" anchor="ctr"/>
                </a:tc>
              </a:tr>
            </a:tbl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38514" y="6405689"/>
            <a:ext cx="12192001" cy="529383"/>
            <a:chOff x="0" y="6223819"/>
            <a:chExt cx="12192001" cy="64597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104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354148" y="362308"/>
            <a:ext cx="8391833" cy="831989"/>
          </a:xfrm>
        </p:spPr>
        <p:txBody>
          <a:bodyPr rtlCol="0">
            <a:noAutofit/>
          </a:bodyPr>
          <a:lstStyle/>
          <a:p>
            <a:pPr marL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Модернизация системы уличного освещения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2583" y="4352473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4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AutoShape 2" descr="https://sun9-80.userapi.com/s/v1/ig2/RyHEcKaeRg9xSl-EgIhzueiZNBuUih2yRs6iLCSpn__vTIG2zui7F1y0RBI0Y-lrlGnwLWz4P6BUHv_EH55Ubn24.jpg?size=1600x1066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C:\Users\evgeniya.mamaeva\Desktop\Доклад Главы 2022\WjSEq4BmlwD2FNoi5BlrYcAUDHlYJtVVtmnwt6ebpwbkShfSIWzt_8f5ukpZliIZNgeZzHMejX1EwzS6JBUtCzP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52" y="1280563"/>
            <a:ext cx="8159352" cy="405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4566" y="5392653"/>
            <a:ext cx="9445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Проведена на  шести улицах города Североуральска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общую сумму  10,4 млн. рублей</a:t>
            </a:r>
            <a:endParaRPr lang="ru-RU" sz="2400" b="1" dirty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3655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238865" y="461963"/>
            <a:ext cx="8391833" cy="1390650"/>
          </a:xfrm>
        </p:spPr>
        <p:txBody>
          <a:bodyPr rtlCol="0">
            <a:noAutofit/>
          </a:bodyPr>
          <a:lstStyle/>
          <a:p>
            <a:pPr marL="0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Комплексное благоустройство общественной территории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Североуральского городского округа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площадь Мира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2583" y="4352473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6078" y="5646505"/>
            <a:ext cx="8538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 этап – </a:t>
            </a:r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19,143 </a:t>
            </a:r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млн. рублей</a:t>
            </a:r>
            <a:endParaRPr lang="ru-RU" sz="2400" b="1" dirty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User\Desktop\к докладу за 2020 год\для презентации фото\Роща памяти\Роща памяти п.Калья после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98" y="2055714"/>
            <a:ext cx="4315770" cy="2877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к докладу за 2020 год\для презентации фото\Роща памяти\Роща памяти п.Калья после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82" y="2294727"/>
            <a:ext cx="3933620" cy="22266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029" name="Picture 5" descr="https://i.ytimg.com/vi/86vHDrIOabM/maxresdefaul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2" y="1890345"/>
            <a:ext cx="5583116" cy="36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vgeniya.mamaeva\Documents\MyChat\21 - Захарова Оксана Владимировна\7694b5df-f1c2-4250-981f-688cfae62a4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08" y="1890346"/>
            <a:ext cx="5560965" cy="36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588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238865" y="461963"/>
            <a:ext cx="8391833" cy="1390650"/>
          </a:xfrm>
        </p:spPr>
        <p:txBody>
          <a:bodyPr rtlCol="0">
            <a:noAutofit/>
          </a:bodyPr>
          <a:lstStyle/>
          <a:p>
            <a:pPr marL="0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Комплексное благоустройство дворовых территорий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Североуральского городского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округа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2583" y="4352473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8249" y="5463313"/>
            <a:ext cx="9460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г. Североуральск, ул. Белинского, д.15, ул. 50 лет </a:t>
            </a:r>
            <a:r>
              <a:rPr lang="ru-RU" sz="2400" b="1" dirty="0" err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СУБРа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д.57, д.59 на общую сумму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3,976  млн.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</a:t>
            </a:r>
          </a:p>
        </p:txBody>
      </p:sp>
      <p:pic>
        <p:nvPicPr>
          <p:cNvPr id="4099" name="Picture 3" descr="C:\Users\User\Desktop\к докладу за 2020 год\для презентации фото\Роща памяти\Роща памяти п.Калья после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98" y="2055714"/>
            <a:ext cx="4315770" cy="2877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к докладу за 2020 год\для презентации фото\Роща памяти\Роща памяти п.Калья после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82" y="2294727"/>
            <a:ext cx="3933620" cy="22266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029" name="Picture 5" descr="https://i.ytimg.com/vi/86vHDrIOabM/maxresdefaul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2" y="1890345"/>
            <a:ext cx="5583116" cy="36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vgeniya.mamaeva\Documents\MyChat\21 - Захарова Оксана Владимировна\7694b5df-f1c2-4250-981f-688cfae62a4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48526"/>
            <a:ext cx="5560965" cy="36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vgeniya.mamaeva\Documents\MyChat\21 - Захарова Оксана Владимировна\30bd6006-0ab6-4954-8cfe-56d596f8d95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742535"/>
            <a:ext cx="5945755" cy="375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vgeniya.mamaeva\Documents\MyChat\21 - Захарова Оксана Владимировна\63218f6c-318b-4972-b016-73be3776cc8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92" y="1742535"/>
            <a:ext cx="5552173" cy="375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93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209368" y="461963"/>
            <a:ext cx="8536614" cy="1212850"/>
          </a:xfrm>
          <a:effectLst/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Реконструкция автомобильной дороги общего пользования местного значения  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22583" y="4352473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415" y="5695775"/>
            <a:ext cx="11930585" cy="45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35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улица </a:t>
            </a:r>
            <a:r>
              <a:rPr lang="ru-RU" sz="2350" b="1" dirty="0" err="1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Каржавина</a:t>
            </a:r>
            <a:r>
              <a:rPr lang="ru-RU" sz="235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города </a:t>
            </a:r>
            <a:r>
              <a:rPr lang="ru-RU" sz="235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Североуральска на </a:t>
            </a:r>
            <a:r>
              <a:rPr lang="ru-RU" sz="235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сумму 57,8 </a:t>
            </a:r>
            <a:r>
              <a:rPr lang="ru-RU" sz="235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млн. рублей </a:t>
            </a:r>
            <a:r>
              <a:rPr lang="ru-RU" sz="235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2021 году</a:t>
            </a:r>
            <a:endParaRPr lang="ru-RU" sz="235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" y="1562843"/>
            <a:ext cx="3749062" cy="3327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53" y="1566262"/>
            <a:ext cx="3669475" cy="33238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AutoShape 2" descr="https://proseverouralsk.ru/upload/image_resize/50c7403267484f95ec8e034e44527ba5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evgeniya.mamaeva\Desktop\ПрезентацияМиронова\50c7403267484f95ec8e034e44527ba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92370"/>
            <a:ext cx="5431467" cy="40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vgeniya.mamaeva\Desktop\ПрезентацияМиронова\ФОТО для доклада Главы\Дороги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47" y="1492372"/>
            <a:ext cx="5512278" cy="409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60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135627" y="119437"/>
            <a:ext cx="8610354" cy="1555376"/>
          </a:xfrm>
          <a:effectLst/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Пассажирские перевозки   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380" y="2019470"/>
            <a:ext cx="6096000" cy="31208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Проведены работы, связанные с осуществлением регулярных перевозок пассажиров и багажа автомобильным транспортом общего пользования по муниципальной маршрутной сети в границах Североуральского городского округа по регулируемым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тарифам,</a:t>
            </a:r>
          </a:p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 сумму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3,4 млн. рублей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08" y="1958197"/>
            <a:ext cx="4822166" cy="36425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Прямоугольник 1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AutoShape 2" descr="https://ic.pics.livejournal.com/max_a_lebedev/19750702/287242/287242_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53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135627" y="119437"/>
            <a:ext cx="8610354" cy="1555376"/>
          </a:xfrm>
          <a:effectLst/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Развитие земельных отношений и градостроительная деятельность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3758" y="1752051"/>
            <a:ext cx="4906854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6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Проведена подготовка проекта внесения изменений в Генеральный план Североуральского </a:t>
            </a:r>
          </a:p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6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городского округа </a:t>
            </a:r>
          </a:p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6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Из бюджета Североуральского городского округа выделено 8,5 млн. рублей </a:t>
            </a:r>
            <a:endParaRPr lang="ru-RU" sz="26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Прямоугольник 1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AutoShape 2" descr="https://ic.pics.livejournal.com/max_a_lebedev/19750702/287242/287242_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C:\Users\evgeniya.mamaeva\Documents\MyChat\178 - Васильева Светлана Юрьевна\3.Карта функциональных зон Североуральского городского округ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72" y="1276709"/>
            <a:ext cx="5598543" cy="48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7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010315" y="444750"/>
            <a:ext cx="7200593" cy="1212850"/>
          </a:xfrm>
          <a:effectLst/>
        </p:spPr>
        <p:txBody>
          <a:bodyPr rtlCol="0">
            <a:noAutofit/>
          </a:bodyPr>
          <a:lstStyle/>
          <a:p>
            <a:pPr marL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716" y="1335200"/>
            <a:ext cx="11494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Создание современной образовательной среды – </a:t>
            </a:r>
            <a:endParaRPr lang="ru-RU" sz="24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это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наша общая цель и одно из приоритетных направлений деятельности.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88" y="2589543"/>
            <a:ext cx="2670175" cy="1774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9" y="2589543"/>
            <a:ext cx="2706688" cy="1804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63" y="2575173"/>
            <a:ext cx="2609807" cy="1774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9" y="4394530"/>
            <a:ext cx="2706688" cy="17106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87" y="4430870"/>
            <a:ext cx="2670175" cy="173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64" y="4423999"/>
            <a:ext cx="2609807" cy="16787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C:\Users\User\Desktop\к докладу за 2020 год\Стадион шк. 11\i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871" y="4426416"/>
            <a:ext cx="2529446" cy="1678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User\Desktop\к докладу за 2020 год\школа № 7\XX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1" y="2538274"/>
            <a:ext cx="2529445" cy="18092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Прямоугольник 23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640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283110" y="20099"/>
            <a:ext cx="846287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Система 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образования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масштабы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5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0" y="6476818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873" y="1163099"/>
            <a:ext cx="1151389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Североуральском городском округе функционирует 21 образовательная организация для детей и подростков нашего города:</a:t>
            </a:r>
          </a:p>
          <a:p>
            <a:pPr>
              <a:defRPr/>
            </a:pP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9 дошкольных образовательных организаций;</a:t>
            </a:r>
          </a:p>
          <a:p>
            <a:pPr>
              <a:defRPr/>
            </a:pP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10 общеобразовательных организаций, в том  числе 1 - подведомственна Министерству образования и молодежной политики Свердловской области;</a:t>
            </a:r>
          </a:p>
          <a:p>
            <a:pPr>
              <a:defRPr/>
            </a:pP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7 </a:t>
            </a: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организаций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дополнительного образования, из них 3 подведомственны Управлению образования, </a:t>
            </a:r>
            <a:endParaRPr lang="ru-RU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4 - Администрации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Североуральского городского округа;</a:t>
            </a:r>
          </a:p>
          <a:p>
            <a:pPr marL="285750" indent="-285750">
              <a:buFontTx/>
              <a:buChar char="-"/>
              <a:defRPr/>
            </a:pP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профессиональное образовательное учреждение Министерства образования и молодежной политики Свердловской области</a:t>
            </a: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ru-RU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-  На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антитеррористические мероприятия, проводимые в дошкольных образовательных организациях, </a:t>
            </a:r>
          </a:p>
          <a:p>
            <a:pPr>
              <a:defRPr/>
            </a:pP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   из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местного бюджета </a:t>
            </a: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выделено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9 214,6 тыс. </a:t>
            </a: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 </a:t>
            </a:r>
          </a:p>
          <a:p>
            <a:pPr>
              <a:defRPr/>
            </a:pPr>
            <a:endParaRPr lang="ru-RU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Во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всех школах созданы условия для соблюдения требований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безопасности – на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антитеррористические мероприятия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 израсходовано 4 989,3 тыс. рублей</a:t>
            </a:r>
          </a:p>
          <a:p>
            <a:pPr marL="285750" indent="-285750">
              <a:buFontTx/>
              <a:buChar char="-"/>
              <a:defRPr/>
            </a:pP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Созданы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условия для организации горячего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питания. Приобретено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110 единиц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оборудования для пищеблоков на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общую сумму 4 904,6 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41011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135677" y="119437"/>
            <a:ext cx="6949870" cy="1212850"/>
          </a:xfrm>
          <a:effectLst/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3259" y="1059963"/>
            <a:ext cx="10951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Создание и обеспечение функционирования центров образования естественнонаучной и технологической направленностей в общеобразовательных организациях, расположенных в сельской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местности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 малых городах - «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Точка роста» в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школе № 13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470" y="3249459"/>
            <a:ext cx="1285336" cy="125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8194" name="Picture 2" descr="C:\Users\evgeniya.mamaeva\Documents\MyChat\160 - Репина Виктория Петровна\DSCN6742-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4" y="2629623"/>
            <a:ext cx="4658263" cy="359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vgeniya.mamaeva\Documents\MyChat\160 - Репина Виктория Петровна\кабинет 1 фото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339" y="2851893"/>
            <a:ext cx="5137666" cy="322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18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179922" y="257861"/>
            <a:ext cx="6861380" cy="763909"/>
          </a:xfrm>
          <a:effectLst/>
        </p:spPr>
        <p:txBody>
          <a:bodyPr rtlCol="0">
            <a:noAutofit/>
          </a:bodyPr>
          <a:lstStyle/>
          <a:p>
            <a:pPr marL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Raavi" panose="020B0502040204020203" pitchFamily="34" charset="0"/>
              </a:rPr>
              <a:t>Образование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2290" name="Picture 2" descr="C:\Users\evgeniya.mamaeva\Desktop\Доклад Главы 2022\Screenshot_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2451469"/>
            <a:ext cx="3502325" cy="38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3963" y="1021770"/>
            <a:ext cx="99117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Создание </a:t>
            </a:r>
            <a:r>
              <a:rPr lang="ru-RU" sz="28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условий для получения детьми-инвалидами качественного образования в общеобразовательных организациях по программе «Доступная среда</a:t>
            </a:r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» </a:t>
            </a:r>
            <a:endParaRPr lang="ru-RU" sz="2800" b="1" dirty="0" smtClean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Затрачено </a:t>
            </a:r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1 018 </a:t>
            </a:r>
            <a:r>
              <a:rPr lang="ru-RU" sz="28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тыс. </a:t>
            </a:r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рублей</a:t>
            </a:r>
            <a:endParaRPr lang="ru-RU" sz="2800" b="1" dirty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2291" name="Picture 3" descr="C:\Users\evgeniya.mamaeva\Desktop\Доклад Главы 2022\Screenshot_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54" y="2857787"/>
            <a:ext cx="4466492" cy="342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vgeniya.mamaeva\Desktop\Доклад Главы 2022\IMG202201270853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722" y="2507399"/>
            <a:ext cx="3333609" cy="37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540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black">
          <a:xfrm>
            <a:off x="1342104" y="345965"/>
            <a:ext cx="8229600" cy="1059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Основные направления развития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0374" y="1682497"/>
            <a:ext cx="1063929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Создание комфортных условий для жизни населения</a:t>
            </a:r>
          </a:p>
          <a:p>
            <a:pPr marL="3240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Исполнение переданных государственных полномочий</a:t>
            </a:r>
          </a:p>
          <a:p>
            <a:pPr marL="3240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Укрепление финансово-хозяйственной базы, в целях формирования новых устойчивых источников доходов местных бюджетов</a:t>
            </a:r>
          </a:p>
          <a:p>
            <a:pPr marL="3240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Выявление и достижение социальных целей, приоритетов и потребностей населения</a:t>
            </a:r>
          </a:p>
          <a:p>
            <a:pPr marL="3240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Создание необходимых условий для высокоэффективной деятельности всех предприятий и организаций в целях повышения инвестиционной привлекательности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05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238376" y="324252"/>
            <a:ext cx="7333328" cy="665229"/>
          </a:xfrm>
          <a:effectLst/>
        </p:spPr>
        <p:txBody>
          <a:bodyPr rtlCol="0">
            <a:noAutofit/>
          </a:bodyPr>
          <a:lstStyle/>
          <a:p>
            <a:pPr marL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25683" y="1019356"/>
            <a:ext cx="67291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 lang="ru-RU" sz="2400" b="1" i="0" u="none" strike="noStrike" kern="1200" baseline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defRPr>
            </a:pPr>
            <a:r>
              <a:rPr lang="ru-RU" sz="22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 июня 2021 года в школе № 13 началась реализация проекта по обновлению школьного стадиона. На финансирование первого этапа из муниципального бюджета </a:t>
            </a:r>
            <a: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выделено </a:t>
            </a:r>
            <a:r>
              <a:rPr lang="ru-RU" sz="22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6,7 млн. </a:t>
            </a:r>
            <a: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руб.</a:t>
            </a:r>
            <a:endParaRPr lang="ru-RU" sz="22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3314" name="Picture 2" descr="C:\Users\evgeniya.mamaeva\Desktop\Доклад Главы 2022\Screenshot_3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" y="1538654"/>
            <a:ext cx="4397234" cy="46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vgeniya.mamaeva\Desktop\Доклад Главы 2022\fcc7004c-6ffa-4be6-b503-1403d64c97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82" y="2782386"/>
            <a:ext cx="3447041" cy="339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vgeniya.mamaeva\Desktop\Доклад Главы 2022\0fb382d4-542d-4fdf-93cf-37dfe9cf4a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92" y="2782386"/>
            <a:ext cx="3407434" cy="33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81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2238375" y="560388"/>
            <a:ext cx="9953625" cy="1212850"/>
          </a:xfrm>
          <a:effectLst/>
        </p:spPr>
        <p:txBody>
          <a:bodyPr rtlCol="0">
            <a:noAutofit/>
          </a:bodyPr>
          <a:lstStyle/>
          <a:p>
            <a:pPr indent="0" algn="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Культура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3962" y="283626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1" y="1536958"/>
            <a:ext cx="2925762" cy="20283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10" y="1556311"/>
            <a:ext cx="2597150" cy="1755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45" y="1577211"/>
            <a:ext cx="2328862" cy="1743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45" y="3410897"/>
            <a:ext cx="4267200" cy="1457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854" y="1609265"/>
            <a:ext cx="3120555" cy="1883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9203" y="4974081"/>
            <a:ext cx="9314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Деятельность учреждений культуры и искусства является одной из важнейших составляющих современной культурной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жизни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-91915" y="6174410"/>
            <a:ext cx="12192001" cy="645979"/>
            <a:chOff x="0" y="6223819"/>
            <a:chExt cx="12192001" cy="64597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530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570007" y="284342"/>
            <a:ext cx="7674006" cy="1212850"/>
          </a:xfrm>
          <a:effectLst/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Культура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Дополнительное образование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61" y="325909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0823" y="4192950"/>
            <a:ext cx="625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2021 году к услугам библиотек Североуральского городского округа обратилось 10 940 пользователей, </a:t>
            </a:r>
            <a:endParaRPr lang="ru-RU" sz="2400" b="1" dirty="0" smtClean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</a:t>
            </a:r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682 пользователя больше, </a:t>
            </a:r>
            <a:endParaRPr lang="ru-RU" sz="2400" b="1" dirty="0" smtClean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чем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2020 году</a:t>
            </a:r>
          </a:p>
        </p:txBody>
      </p:sp>
      <p:sp>
        <p:nvSpPr>
          <p:cNvPr id="3" name="AutoShape 7" descr="https://avatars.mds.yandex.net/get-altay/1881820/2a0000016ae3176201cae04d631c0f6c0b79/X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 descr="C:\Users\evgeniya.mamaeva\Desktop\Доклад Главы 2022\X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" y="1587260"/>
            <a:ext cx="5018348" cy="260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avatars.mds.yandex.net/get-altay/1633254/2a0000016923f1ad2f79c2feb4080a17f97d/XX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7" name="Picture 11" descr="C:\Users\evgeniya.mamaeva\Desktop\Доклад Главы 2022\XXL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05" y="1588141"/>
            <a:ext cx="5219527" cy="45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96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570007" y="284342"/>
            <a:ext cx="7674006" cy="1212850"/>
          </a:xfrm>
          <a:effectLst/>
        </p:spPr>
        <p:txBody>
          <a:bodyPr rtlCol="0">
            <a:noAutofit/>
          </a:bodyPr>
          <a:lstStyle/>
          <a:p>
            <a:pPr indent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Культура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Дополнительное образование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61" y="325909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195" y="2202532"/>
            <a:ext cx="47825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Третье место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международном </a:t>
            </a:r>
            <a:r>
              <a:rPr lang="ru-RU" sz="28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конкурсе в номинации </a:t>
            </a:r>
            <a:endParaRPr lang="ru-RU" sz="2800" b="1" dirty="0" smtClean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БРЕНДИНГ ТЕРРИТОРИЙ» </a:t>
            </a:r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занял </a:t>
            </a:r>
            <a:r>
              <a:rPr lang="ru-RU" sz="2800" b="1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брендбук</a:t>
            </a:r>
            <a:r>
              <a:rPr lang="ru-RU" sz="28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Североуральского </a:t>
            </a:r>
            <a:endParaRPr lang="ru-RU" sz="2800" b="1" dirty="0" smtClean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городского </a:t>
            </a:r>
            <a:r>
              <a:rPr lang="ru-RU" sz="28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округа </a:t>
            </a:r>
            <a:endParaRPr lang="ru-RU" sz="2800" b="1" dirty="0" smtClean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0241" name="Picture 1" descr="C:\Users\evgeniya.mamaeva\Documents\MyChat\182 - Плешивцев Александр Сергеевич\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12" y="1466491"/>
            <a:ext cx="6302965" cy="458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92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570007" y="284342"/>
            <a:ext cx="7674006" cy="1212850"/>
          </a:xfrm>
          <a:effectLst/>
        </p:spPr>
        <p:txBody>
          <a:bodyPr rtlCol="0">
            <a:noAutofit/>
          </a:bodyPr>
          <a:lstStyle/>
          <a:p>
            <a:pPr indent="0" algn="r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Культура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Дополнительное образование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61" y="325909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9220" name="Picture 4" descr="https://proseverouralsk.ru/upload/image_resize/31d4e5a842124285a88bb3c9561e824d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23" y="1468315"/>
            <a:ext cx="5674740" cy="24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2" y="1995855"/>
            <a:ext cx="4830725" cy="372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0823" y="419295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Основной фонд </a:t>
            </a:r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Североуральского краеведческого музея  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увеличился на    206 предметов и составляет 12 999 предметов.  За год внесена  в </a:t>
            </a:r>
            <a:r>
              <a:rPr lang="ru-RU" sz="2400" b="1" dirty="0" err="1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Госкаталог</a:t>
            </a:r>
            <a:r>
              <a:rPr lang="ru-RU" sz="24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РФ  информация о 2079 </a:t>
            </a:r>
            <a:r>
              <a:rPr lang="ru-RU" sz="24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предметах </a:t>
            </a:r>
            <a:endParaRPr lang="ru-RU" sz="2400" b="1" dirty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13468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390549" y="284895"/>
            <a:ext cx="8136910" cy="947737"/>
          </a:xfrm>
          <a:effectLst/>
        </p:spPr>
        <p:txBody>
          <a:bodyPr rtlCol="0">
            <a:noAutofit/>
          </a:bodyPr>
          <a:lstStyle/>
          <a:p>
            <a:pPr marL="0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Культура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42559" y="5017645"/>
            <a:ext cx="6741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 2021 году преподаватели </a:t>
            </a:r>
            <a:r>
              <a:rPr lang="ru-RU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 учащиеся школ приняли участие в более чем  149 конкурсах городского, областного, регионального, всероссийского, международного уровня и добились немалых успехов - 498 призовых </a:t>
            </a:r>
            <a:r>
              <a:rPr lang="ru-RU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мест </a:t>
            </a:r>
            <a:endParaRPr lang="ru-RU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89" y="1259418"/>
            <a:ext cx="4173409" cy="230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12" y="2114546"/>
            <a:ext cx="5927485" cy="2903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42559" y="1098882"/>
            <a:ext cx="65015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Североуральском городском округе осуществляют деятельность </a:t>
            </a:r>
            <a:r>
              <a:rPr lang="ru-RU" sz="20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3 </a:t>
            </a:r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школы искусств </a:t>
            </a:r>
            <a:r>
              <a:rPr lang="ru-RU" sz="20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 художественная </a:t>
            </a:r>
            <a:r>
              <a:rPr lang="ru-RU" sz="2000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школа </a:t>
            </a:r>
            <a:endParaRPr lang="ru-RU" sz="2000" b="1" dirty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7" y="3659785"/>
            <a:ext cx="4264286" cy="25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8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342305" y="542311"/>
            <a:ext cx="8536614" cy="765175"/>
          </a:xfrm>
          <a:effectLst/>
        </p:spPr>
        <p:txBody>
          <a:bodyPr rtlCol="0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Физкультура и спорт</a:t>
            </a: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endParaRPr lang="ru-RU" sz="4400" b="1" dirty="0">
              <a:ln w="19050" cap="flat">
                <a:noFill/>
                <a:round/>
              </a:ln>
              <a:solidFill>
                <a:srgbClr val="51B9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6916" y="3350475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644" y="799655"/>
            <a:ext cx="10397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2021 году проведено 136 мероприятий, </a:t>
            </a:r>
            <a:endParaRPr lang="ru-RU" sz="24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которых приняли участие 30 906 человек,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из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них 29 843 детей и подростков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1" y="144893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97" y="1801634"/>
            <a:ext cx="4043018" cy="294012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98" y="4134792"/>
            <a:ext cx="3665551" cy="208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96648" y="4805238"/>
            <a:ext cx="519535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Центре тестирования прошли испытания комплекса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«Готов к труду и обороне»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742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человека. </a:t>
            </a:r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Всего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 Североуральском городском округе за 2021 год было вручено </a:t>
            </a:r>
            <a:endParaRPr lang="ru-RU" b="1" dirty="0" smtClean="0">
              <a:solidFill>
                <a:srgbClr val="C0000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258 </a:t>
            </a:r>
            <a:r>
              <a:rPr lang="ru-RU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знаков </a:t>
            </a:r>
            <a:r>
              <a:rPr lang="ru-RU" sz="2000" b="1" dirty="0">
                <a:solidFill>
                  <a:srgbClr val="C0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отличия ГТО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1" y="1624487"/>
            <a:ext cx="3937717" cy="295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923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1923802" y="376176"/>
            <a:ext cx="7561723" cy="765175"/>
          </a:xfrm>
          <a:effectLst/>
        </p:spPr>
        <p:txBody>
          <a:bodyPr rtlCol="0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92007" y="5939296"/>
            <a:ext cx="6339840" cy="37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6210" y="5112766"/>
            <a:ext cx="9980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74265742"/>
              </p:ext>
            </p:extLst>
          </p:nvPr>
        </p:nvGraphicFramePr>
        <p:xfrm>
          <a:off x="2032000" y="2588821"/>
          <a:ext cx="7967023" cy="354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00439" y="1256704"/>
            <a:ext cx="9678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Показатели учёта граждан, </a:t>
            </a:r>
            <a:endParaRPr lang="ru-RU" sz="24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нуждающихся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 улучшении жилищных условий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3922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611567" y="485449"/>
            <a:ext cx="7936960" cy="791858"/>
          </a:xfrm>
        </p:spPr>
        <p:txBody>
          <a:bodyPr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Молодежная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политика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Объединение </a:t>
            </a:r>
            <a:r>
              <a:rPr lang="ru-RU" sz="2200" b="1" dirty="0" err="1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молодежно</a:t>
            </a:r>
            <a:r>
              <a:rPr lang="ru-RU" sz="22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-подростковых </a:t>
            </a:r>
            <a: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клубов – </a:t>
            </a:r>
            <a:b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территория </a:t>
            </a:r>
            <a:r>
              <a:rPr lang="ru-RU" sz="22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добрых дел</a:t>
            </a:r>
            <a:br>
              <a:rPr lang="ru-RU" sz="22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2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2905570" y="5598912"/>
            <a:ext cx="8481007" cy="1100665"/>
          </a:xfrm>
          <a:prstGeom prst="foldedCorner">
            <a:avLst>
              <a:gd name="adj" fmla="val 44059"/>
            </a:avLst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83344" y="4833166"/>
            <a:ext cx="7095809" cy="1412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 </a:t>
            </a:r>
            <a:r>
              <a:rPr lang="ru-RU" sz="22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2010 года плодотворно осуществляет свою деятельность Общественная молодежная палата </a:t>
            </a:r>
            <a:endParaRPr lang="ru-RU" sz="22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ru-RU" sz="22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при </a:t>
            </a:r>
            <a:r>
              <a:rPr lang="ru-RU" sz="22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Главе Североуральского городского округа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86577" y="4443230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vk.cm</a:t>
            </a:r>
            <a:endParaRPr lang="ru-RU" sz="1200" dirty="0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69501" y="6212021"/>
            <a:ext cx="12192001" cy="645979"/>
            <a:chOff x="0" y="6223819"/>
            <a:chExt cx="12192001" cy="64597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AutoShape 2" descr="IMG_138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:\Users\evgeniya.mamaeva\Desktop\Доклад Главы 2022\IMG_137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88" y="3918857"/>
            <a:ext cx="3540641" cy="23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vgeniya.mamaeva\Desktop\Доклад Главы 2022\2021 Доклад Главы\IMG_13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90" y="1277307"/>
            <a:ext cx="3540641" cy="253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vgeniya.mamaeva\Desktop\Доклад Главы 2022\2021 Доклад Главы\IMG_138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13" y="1332960"/>
            <a:ext cx="5250309" cy="35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514" y="973393"/>
            <a:ext cx="12192000" cy="3480620"/>
          </a:xfrm>
          <a:ln>
            <a:noFill/>
          </a:ln>
        </p:spPr>
        <p:txBody>
          <a:bodyPr rtlCol="0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11500" b="1" i="1" dirty="0" smtClean="0">
                <a:ln w="19050" cap="flat">
                  <a:noFill/>
                  <a:round/>
                </a:ln>
                <a:solidFill>
                  <a:srgbClr val="51B9A0"/>
                </a:solidFill>
                <a:effectLst>
                  <a:outerShdw blurRad="139700" dist="38100" dir="2700000" sx="101000" sy="101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1500" b="1" i="1" dirty="0" smtClean="0">
                <a:ln w="19050" cap="flat">
                  <a:noFill/>
                  <a:round/>
                </a:ln>
                <a:solidFill>
                  <a:srgbClr val="51B9A0"/>
                </a:solidFill>
                <a:effectLst>
                  <a:outerShdw blurRad="139700" dist="38100" dir="2700000" sx="101000" sy="101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Спасибо</a:t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за внимание!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540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21807" y="433664"/>
            <a:ext cx="8259097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Результаты сводного рейтинга эффективности работы 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Североуральского городского округа по повышению 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доходного потенциала территории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921546"/>
            <a:ext cx="12188825" cy="0"/>
          </a:xfrm>
          <a:prstGeom prst="line">
            <a:avLst/>
          </a:prstGeom>
          <a:ln w="50800">
            <a:solidFill>
              <a:schemeClr val="accent4">
                <a:lumMod val="75000"/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999487"/>
              </p:ext>
            </p:extLst>
          </p:nvPr>
        </p:nvGraphicFramePr>
        <p:xfrm>
          <a:off x="867848" y="2197289"/>
          <a:ext cx="10667939" cy="3807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3518"/>
                <a:gridCol w="5184421"/>
              </a:tblGrid>
              <a:tr h="66096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2016</a:t>
                      </a:r>
                      <a:endParaRPr lang="ru-RU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034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2017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407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2018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5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6038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2019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533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2020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/>
                </a:tc>
              </a:tr>
              <a:tr h="60348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2021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08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09368" y="345964"/>
            <a:ext cx="8536613" cy="1143000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Динамика снижения численности населения Североуральского городского округа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514152788"/>
              </p:ext>
            </p:extLst>
          </p:nvPr>
        </p:nvGraphicFramePr>
        <p:xfrm>
          <a:off x="770133" y="1967140"/>
          <a:ext cx="10648559" cy="493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с одним вырезанным углом 8"/>
          <p:cNvSpPr/>
          <p:nvPr/>
        </p:nvSpPr>
        <p:spPr>
          <a:xfrm>
            <a:off x="2709056" y="2130696"/>
            <a:ext cx="2846185" cy="585926"/>
          </a:xfrm>
          <a:prstGeom prst="snip1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Снижение численности</a:t>
            </a:r>
          </a:p>
          <a:p>
            <a:pPr lvl="0" algn="ctr"/>
            <a:r>
              <a:rPr lang="ru-RU" sz="16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на </a:t>
            </a:r>
            <a:r>
              <a:rPr lang="en-US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1</a:t>
            </a:r>
            <a:r>
              <a:rPr lang="ru-RU" b="1" dirty="0" smtClean="0">
                <a:solidFill>
                  <a:srgbClr val="FF000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496</a:t>
            </a:r>
            <a:r>
              <a:rPr lang="ru-RU" sz="16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6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человек в год</a:t>
            </a:r>
          </a:p>
        </p:txBody>
      </p:sp>
      <p:sp>
        <p:nvSpPr>
          <p:cNvPr id="12" name="Прямоугольник с одним вырезанным углом 11"/>
          <p:cNvSpPr/>
          <p:nvPr/>
        </p:nvSpPr>
        <p:spPr>
          <a:xfrm>
            <a:off x="2505195" y="1770656"/>
            <a:ext cx="1800200" cy="360040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-2014 </a:t>
            </a:r>
            <a:r>
              <a:rPr lang="ru-RU" b="1" dirty="0" err="1">
                <a:solidFill>
                  <a:srgbClr val="FF0000"/>
                </a:solidFill>
                <a:latin typeface="+mj-lt"/>
              </a:rPr>
              <a:t>гг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7536041" y="2877482"/>
            <a:ext cx="2290683" cy="736799"/>
          </a:xfrm>
          <a:prstGeom prst="snip1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Снижение численности</a:t>
            </a:r>
          </a:p>
          <a:p>
            <a:pPr lvl="0" algn="ctr"/>
            <a:r>
              <a:rPr lang="ru-RU" sz="14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 среднем на</a:t>
            </a:r>
            <a:r>
              <a:rPr lang="ru-RU" sz="14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512</a:t>
            </a:r>
            <a:r>
              <a:rPr lang="ru-RU" sz="14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человек в год</a:t>
            </a: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6813586" y="2517440"/>
            <a:ext cx="1713135" cy="360040"/>
          </a:xfrm>
          <a:prstGeom prst="snip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+mj-lt"/>
              </a:rPr>
              <a:t>20</a:t>
            </a:r>
            <a:r>
              <a:rPr lang="en-US" b="1" dirty="0">
                <a:solidFill>
                  <a:srgbClr val="00B050"/>
                </a:solidFill>
                <a:latin typeface="+mj-lt"/>
              </a:rPr>
              <a:t>1</a:t>
            </a:r>
            <a:r>
              <a:rPr lang="ru-RU" b="1" dirty="0" smtClean="0">
                <a:solidFill>
                  <a:srgbClr val="00B050"/>
                </a:solidFill>
                <a:latin typeface="+mj-lt"/>
              </a:rPr>
              <a:t>5-2021 </a:t>
            </a:r>
            <a:r>
              <a:rPr lang="ru-RU" b="1" dirty="0" err="1">
                <a:solidFill>
                  <a:srgbClr val="00B050"/>
                </a:solidFill>
                <a:latin typeface="+mj-lt"/>
              </a:rPr>
              <a:t>гг</a:t>
            </a:r>
            <a:endParaRPr lang="ru-RU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61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75" y="-95533"/>
            <a:ext cx="12188825" cy="441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 smtClean="0">
              <a:solidFill>
                <a:srgbClr val="51B9A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21712" y="539371"/>
            <a:ext cx="8318090" cy="1309854"/>
          </a:xfrm>
        </p:spPr>
        <p:txBody>
          <a:bodyPr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Демография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Североуральского городского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округа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4234" y="2239049"/>
            <a:ext cx="11278625" cy="36563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а 01.01.2022 - 38 499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человек (на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01.01.2021 – 39 052 человек) 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Трудоспособное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население (от 16 до 54 (59 лет)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19 728 человек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Зарегистрировано пенсионеров 16 730 человек</a:t>
            </a:r>
            <a:endParaRPr lang="en-US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Миграционная 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прибыль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населения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25 человек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Прибыло 863 человека (в 2020 – 710),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выбыло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838 (в 2020 – 797)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За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2021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родилось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347 человек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(в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2020 – 304)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умерло 930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человек (в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825)</a:t>
            </a:r>
            <a:endParaRPr lang="ru-RU" sz="24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467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25186" y="187264"/>
            <a:ext cx="8620795" cy="1143000"/>
          </a:xfrm>
          <a:ln>
            <a:noFill/>
          </a:ln>
        </p:spPr>
        <p:txBody>
          <a:bodyPr rtlCol="0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Уровень жизни населения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Североуральского городского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98996" y="4800025"/>
            <a:ext cx="9747849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  </a:t>
            </a:r>
            <a:r>
              <a:rPr lang="ru-RU" sz="20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01.01.2022 </a:t>
            </a:r>
            <a:r>
              <a:rPr lang="ru-RU" sz="20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года численность безработных граждан </a:t>
            </a:r>
            <a:r>
              <a:rPr lang="ru-RU" sz="20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391 </a:t>
            </a:r>
            <a:r>
              <a:rPr lang="ru-RU" sz="20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чел. </a:t>
            </a:r>
            <a:endParaRPr lang="ru-RU" sz="20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Уровень </a:t>
            </a:r>
            <a:r>
              <a:rPr lang="ru-RU" sz="20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регистрируемой безработицы на  </a:t>
            </a:r>
            <a:r>
              <a:rPr lang="ru-RU" sz="20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01.01.2022 </a:t>
            </a:r>
            <a:r>
              <a:rPr lang="ru-RU" sz="20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года  </a:t>
            </a:r>
            <a:r>
              <a:rPr lang="ru-RU" sz="20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1,98 </a:t>
            </a:r>
            <a:r>
              <a:rPr lang="ru-RU" sz="20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%, </a:t>
            </a:r>
            <a:endParaRPr lang="ru-RU" sz="2000" b="1" dirty="0" smtClean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коэффициент </a:t>
            </a:r>
            <a:r>
              <a:rPr lang="ru-RU" sz="2000" b="1" dirty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напряженности </a:t>
            </a:r>
            <a:r>
              <a:rPr lang="ru-RU" sz="2000" b="1" dirty="0" smtClean="0">
                <a:solidFill>
                  <a:srgbClr val="BC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1,2 единицы</a:t>
            </a:r>
            <a:endParaRPr lang="ru-RU" sz="2000" b="1" dirty="0">
              <a:solidFill>
                <a:srgbClr val="BC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873336902"/>
              </p:ext>
            </p:extLst>
          </p:nvPr>
        </p:nvGraphicFramePr>
        <p:xfrm>
          <a:off x="1846055" y="1400770"/>
          <a:ext cx="8738558" cy="3237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5610612" y="3974705"/>
            <a:ext cx="4029735" cy="3274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04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764802811"/>
              </p:ext>
            </p:extLst>
          </p:nvPr>
        </p:nvGraphicFramePr>
        <p:xfrm>
          <a:off x="3595637" y="1125286"/>
          <a:ext cx="8596364" cy="5037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36073" y="170656"/>
            <a:ext cx="8609908" cy="1143000"/>
          </a:xfrm>
        </p:spPr>
        <p:txBody>
          <a:bodyPr rtlCol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Показатели социально- экономического развития.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Удельный вес отраслей экономики (по обороту), %</a:t>
            </a:r>
            <a:br>
              <a:rPr lang="ru-RU" sz="2400" b="1" dirty="0" smtClean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BC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73190" y="1317120"/>
            <a:ext cx="3321169" cy="230832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Основа экономического потенциала -обрабатывающие производства</a:t>
            </a: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102" y="3822379"/>
            <a:ext cx="6076743" cy="175945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b="1" dirty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Оборот организаций по видам экономической деятельности за январь-декабрь </a:t>
            </a:r>
            <a:r>
              <a:rPr lang="ru-RU" sz="2400" b="1" dirty="0" smtClean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2021 составил </a:t>
            </a:r>
          </a:p>
          <a:p>
            <a:pPr algn="ctr">
              <a:lnSpc>
                <a:spcPts val="2600"/>
              </a:lnSpc>
            </a:pPr>
            <a:r>
              <a:rPr lang="ru-RU" sz="2400" b="1" dirty="0" smtClean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31 509,6 </a:t>
            </a:r>
            <a:r>
              <a:rPr lang="ru-RU" sz="2400" b="1" dirty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млн. руб</a:t>
            </a:r>
            <a:r>
              <a:rPr lang="ru-RU" sz="2400" b="1" dirty="0" smtClean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ts val="2600"/>
              </a:lnSpc>
            </a:pPr>
            <a:r>
              <a:rPr lang="ru-RU" sz="2400" b="1" dirty="0" smtClean="0">
                <a:solidFill>
                  <a:srgbClr val="BC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(рост на 8,8 % в сравнении с 2021 годом)</a:t>
            </a:r>
            <a:endParaRPr lang="ru-RU" sz="2400" b="1" dirty="0">
              <a:solidFill>
                <a:srgbClr val="BC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50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146568447"/>
              </p:ext>
            </p:extLst>
          </p:nvPr>
        </p:nvGraphicFramePr>
        <p:xfrm>
          <a:off x="-867134" y="1291535"/>
          <a:ext cx="12955492" cy="4968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50374" y="250724"/>
            <a:ext cx="8595607" cy="1062932"/>
          </a:xfrm>
        </p:spPr>
        <p:txBody>
          <a:bodyPr rtlCol="0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Показатели среднемесячной начисленной заработной платы по отраслям экономики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5211" y="6416713"/>
            <a:ext cx="8975672" cy="3965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 01.01.2021 среднесписочная численность работников – 9728 чел. (10159 в 2019)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6223819"/>
            <a:ext cx="12192001" cy="645979"/>
            <a:chOff x="0" y="6223819"/>
            <a:chExt cx="12192001" cy="64597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2" t="33669" r="33123" b="57662"/>
            <a:stretch/>
          </p:blipFill>
          <p:spPr bwMode="auto">
            <a:xfrm>
              <a:off x="0" y="6223819"/>
              <a:ext cx="675476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23" t="33669" r="33123" b="57662"/>
            <a:stretch/>
          </p:blipFill>
          <p:spPr bwMode="auto">
            <a:xfrm>
              <a:off x="5610612" y="6235617"/>
              <a:ext cx="6044221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3" t="33669" r="41517" b="57662"/>
            <a:stretch/>
          </p:blipFill>
          <p:spPr bwMode="auto">
            <a:xfrm>
              <a:off x="7299961" y="6235617"/>
              <a:ext cx="4892040" cy="6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Ильнур\Documents\66severouralsk_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1" y="116759"/>
            <a:ext cx="833389" cy="1284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70" y="119437"/>
            <a:ext cx="2242516" cy="107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514" y="6497400"/>
            <a:ext cx="12153487" cy="345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Отчет Главы Североуральского городского округа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668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18102D-697E-43AF-A26C-E3AD71941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C00173-F37E-4050-8DE8-BC47ABAD65CD}">
  <ds:schemaRefs>
    <ds:schemaRef ds:uri="http://purl.org/dc/elements/1.1/"/>
    <ds:schemaRef ds:uri="a4f35948-e619-41b3-aa29-22878b09cfd2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0262f94-9f35-4ac3-9a90-690165a166b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1E7C4BA-6C5A-407B-9BF5-DF1D218341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18274</TotalTime>
  <Words>1772</Words>
  <Application>Microsoft Office PowerPoint</Application>
  <PresentationFormat>Произвольный</PresentationFormat>
  <Paragraphs>351</Paragraphs>
  <Slides>39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Отчет  Главы Североуральского городского округа С. Н. Мироновой  за 2021 год  </vt:lpstr>
      <vt:lpstr>Паспорт Североуральского городского округа</vt:lpstr>
      <vt:lpstr>Основные направления развития</vt:lpstr>
      <vt:lpstr>Результаты сводного рейтинга эффективности работы  Североуральского городского округа по повышению  доходного потенциала территории</vt:lpstr>
      <vt:lpstr>Динамика снижения численности населения Североуральского городского округа</vt:lpstr>
      <vt:lpstr>   Демография  Североуральского городского округа   </vt:lpstr>
      <vt:lpstr>Уровень жизни населения  Североуральского городского округа</vt:lpstr>
      <vt:lpstr>Показатели социально- экономического развития.  Удельный вес отраслей экономики (по обороту), % </vt:lpstr>
      <vt:lpstr>Показатели среднемесячной начисленной заработной платы по отраслям экономики  ( руб.)</vt:lpstr>
      <vt:lpstr>        Малое и среднее предпринимательство</vt:lpstr>
      <vt:lpstr> Малое и среднее предпринимательство</vt:lpstr>
      <vt:lpstr>Реализация инвестиционных проектов</vt:lpstr>
      <vt:lpstr>Презентация PowerPoint</vt:lpstr>
      <vt:lpstr>Презентация PowerPoint</vt:lpstr>
      <vt:lpstr>Структура доходов бюджета млн. руб.</vt:lpstr>
      <vt:lpstr>Презентация PowerPoint</vt:lpstr>
      <vt:lpstr>Структура расходов бюджета за 2021 год  млн. руб.</vt:lpstr>
      <vt:lpstr>Строительство жилья </vt:lpstr>
      <vt:lpstr>Жилищно-коммунальное хозяйство </vt:lpstr>
      <vt:lpstr>Модернизация системы уличного освещения </vt:lpstr>
      <vt:lpstr>Комплексное благоустройство общественной территории Североуральского городского округа площадь Мира</vt:lpstr>
      <vt:lpstr>Комплексное благоустройство дворовых территорий Североуральского городского округа</vt:lpstr>
      <vt:lpstr>Реконструкция автомобильной дороги общего пользования местного значения   </vt:lpstr>
      <vt:lpstr>Пассажирские перевозки    </vt:lpstr>
      <vt:lpstr>Развитие земельных отношений и градостроительная деятельность </vt:lpstr>
      <vt:lpstr>Образование</vt:lpstr>
      <vt:lpstr>Система образования масштабы деятельности</vt:lpstr>
      <vt:lpstr>Образование</vt:lpstr>
      <vt:lpstr>Образование</vt:lpstr>
      <vt:lpstr>Образование</vt:lpstr>
      <vt:lpstr>Культура </vt:lpstr>
      <vt:lpstr>Культура Дополнительное образование</vt:lpstr>
      <vt:lpstr>Культура Дополнительное образование</vt:lpstr>
      <vt:lpstr>Культура Дополнительное образование</vt:lpstr>
      <vt:lpstr>Культура Дополнительное образование</vt:lpstr>
      <vt:lpstr>Физкультура и спорт </vt:lpstr>
      <vt:lpstr>Социальная политика</vt:lpstr>
      <vt:lpstr>Молодежная политика Объединение молодежно-подростковых клубов –  территория добрых дел 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главы админимтрации сев</dc:title>
  <dc:creator>P251</dc:creator>
  <cp:lastModifiedBy>Мамаева Евгения Николаевна</cp:lastModifiedBy>
  <cp:revision>723</cp:revision>
  <cp:lastPrinted>2021-04-15T12:31:34Z</cp:lastPrinted>
  <dcterms:created xsi:type="dcterms:W3CDTF">2018-06-04T10:14:34Z</dcterms:created>
  <dcterms:modified xsi:type="dcterms:W3CDTF">2022-05-25T04:13:03Z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