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1" r:id="rId3"/>
    <p:sldId id="366" r:id="rId4"/>
    <p:sldId id="371" r:id="rId5"/>
    <p:sldId id="368" r:id="rId6"/>
    <p:sldId id="340" r:id="rId7"/>
    <p:sldId id="343" r:id="rId8"/>
    <p:sldId id="341" r:id="rId9"/>
    <p:sldId id="308" r:id="rId10"/>
    <p:sldId id="365" r:id="rId11"/>
    <p:sldId id="342" r:id="rId12"/>
    <p:sldId id="344" r:id="rId13"/>
    <p:sldId id="346" r:id="rId14"/>
    <p:sldId id="345" r:id="rId15"/>
    <p:sldId id="348" r:id="rId16"/>
    <p:sldId id="352" r:id="rId17"/>
    <p:sldId id="319" r:id="rId18"/>
    <p:sldId id="372" r:id="rId19"/>
    <p:sldId id="353" r:id="rId20"/>
    <p:sldId id="322" r:id="rId21"/>
    <p:sldId id="334" r:id="rId22"/>
    <p:sldId id="349" r:id="rId23"/>
    <p:sldId id="315" r:id="rId24"/>
    <p:sldId id="351" r:id="rId25"/>
    <p:sldId id="330" r:id="rId26"/>
    <p:sldId id="354" r:id="rId27"/>
    <p:sldId id="355" r:id="rId28"/>
    <p:sldId id="357" r:id="rId29"/>
    <p:sldId id="320" r:id="rId30"/>
    <p:sldId id="360" r:id="rId31"/>
    <p:sldId id="369" r:id="rId32"/>
    <p:sldId id="321" r:id="rId33"/>
    <p:sldId id="326" r:id="rId34"/>
    <p:sldId id="370" r:id="rId35"/>
    <p:sldId id="362" r:id="rId36"/>
    <p:sldId id="309" r:id="rId37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FF00FF"/>
    <a:srgbClr val="FF6600"/>
    <a:srgbClr val="21B309"/>
    <a:srgbClr val="08A0B4"/>
    <a:srgbClr val="B63806"/>
    <a:srgbClr val="BBCF8D"/>
    <a:srgbClr val="B4520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6207" autoAdjust="0"/>
  </p:normalViewPr>
  <p:slideViewPr>
    <p:cSldViewPr>
      <p:cViewPr varScale="1">
        <p:scale>
          <a:sx n="85" d="100"/>
          <a:sy n="85" d="100"/>
        </p:scale>
        <p:origin x="96" y="52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7%20&#1092;&#1072;&#1082;&#1090;\&#1076;&#1080;&#1072;&#1075;&#1088;&#1072;&#1084;&#1084;&#1099;%20&#1080;%20&#1090;&#1072;&#1073;&#1083;&#1080;&#1094;&#1099;%20&#1076;&#1083;&#1103;%20&#1041;&#1043;%202017%20&#1092;&#1072;&#1082;&#109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38553740941563E-4"/>
          <c:y val="0.119931118764582"/>
          <c:w val="0.80435420369959121"/>
          <c:h val="0.8751725075091506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plosion val="6"/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Государтсвенная пошлина</c:v>
                </c:pt>
              </c:strCache>
            </c:strRef>
          </c:cat>
          <c:val>
            <c:numRef>
              <c:f>'структура доходов бюджета 2016П'!$B$9:$B$14</c:f>
              <c:numCache>
                <c:formatCode>#,##0_р_.</c:formatCode>
                <c:ptCount val="6"/>
                <c:pt idx="0">
                  <c:v>276700</c:v>
                </c:pt>
                <c:pt idx="1">
                  <c:v>5826</c:v>
                </c:pt>
                <c:pt idx="2">
                  <c:v>23019</c:v>
                </c:pt>
                <c:pt idx="3">
                  <c:v>10777</c:v>
                </c:pt>
                <c:pt idx="4">
                  <c:v>6448</c:v>
                </c:pt>
                <c:pt idx="5">
                  <c:v>4998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2016П'!$C$9:$C$13</c:f>
              <c:numCache>
                <c:formatCode>0%</c:formatCode>
                <c:ptCount val="5"/>
                <c:pt idx="0">
                  <c:v>0.84419467428181072</c:v>
                </c:pt>
                <c:pt idx="1">
                  <c:v>1.7774767518488745E-2</c:v>
                </c:pt>
                <c:pt idx="2">
                  <c:v>7.0229552610382856E-2</c:v>
                </c:pt>
                <c:pt idx="3">
                  <c:v>3.2879963876888643E-2</c:v>
                </c:pt>
                <c:pt idx="4">
                  <c:v>1.9672451246003343E-2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19687576162071E-2"/>
          <c:y val="0.16437894909990328"/>
          <c:w val="0.34999524818527528"/>
          <c:h val="0.789180126491923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99FF6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1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1.4304499883581269E-2"/>
                  <c:y val="0.12347600773257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"Совершенствование социально-экономической политики в Североуральском городском округе" на 2014-2020 годы</c:v>
                </c:pt>
                <c:pt idx="1">
                  <c:v>"Управление муниципальной собственностью Североуральского городского округа" на 2015-2020 годы</c:v>
                </c:pt>
                <c:pt idx="2">
                  <c:v>"Развитие образования в Североуральском городском округе" на 2014-2020 годы</c:v>
                </c:pt>
                <c:pt idx="3">
                  <c:v>"Развитие культуры и искусства в Североуральском городском округе" на 2014-2020 годы</c:v>
                </c:pt>
                <c:pt idx="4">
                  <c:v>"Развитие физической культуры, спорта и молодежной политики в Североуральском городском округе" на 2014-2020 годы</c:v>
                </c:pt>
                <c:pt idx="5">
                  <c:v>"Развитие земельных отношений и градостроительная деятельность в Североуральском городском округе" на 2015-2020 годы</c:v>
                </c:pt>
                <c:pt idx="6">
                  <c:v>"Развитие дорожного хозяйства и обеспечение безопасности дорожного движения в Североуральском городском округе" на 2014-2020 годы</c:v>
                </c:pt>
                <c:pt idx="7">
                  <c:v>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2014-2020 годы</c:v>
                </c:pt>
                <c:pt idx="8">
                  <c:v>"Социальная поддержка населения Североуральского городского округа" на 2014-2020 годы</c:v>
                </c:pt>
                <c:pt idx="9">
                  <c:v>"Безопасность жизнедеятельности населения Североуральского городского округа" на 2014-2020 годы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2014-2020 г</c:v>
                </c:pt>
                <c:pt idx="11">
                  <c:v>"Управление муниципальными финансами в Североуральском городском округе" на 2014-2020 годы</c:v>
                </c:pt>
                <c:pt idx="12">
                  <c:v>"Предупреждение банкротства (несостоятельности) и вывод из него муниципальных унитарных предприятий Североуральского городского округа" на 2016-2018 годы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72239.3</c:v>
                </c:pt>
                <c:pt idx="1">
                  <c:v>6635.3</c:v>
                </c:pt>
                <c:pt idx="2">
                  <c:v>676210.6</c:v>
                </c:pt>
                <c:pt idx="3">
                  <c:v>147208.6</c:v>
                </c:pt>
                <c:pt idx="4">
                  <c:v>59063.7</c:v>
                </c:pt>
                <c:pt idx="5">
                  <c:v>825</c:v>
                </c:pt>
                <c:pt idx="6">
                  <c:v>99776.9</c:v>
                </c:pt>
                <c:pt idx="7">
                  <c:v>120833.60000000002</c:v>
                </c:pt>
                <c:pt idx="8">
                  <c:v>144696.5</c:v>
                </c:pt>
                <c:pt idx="9">
                  <c:v>898.1</c:v>
                </c:pt>
                <c:pt idx="10">
                  <c:v>6943.4</c:v>
                </c:pt>
                <c:pt idx="11">
                  <c:v>9915.7999999999902</c:v>
                </c:pt>
                <c:pt idx="12">
                  <c:v>2827.3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356684122533847"/>
          <c:y val="5.0309287996245428E-2"/>
          <c:w val="0.47984646838957346"/>
          <c:h val="0.9329209493383396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2158517771967"/>
          <c:y val="4.2832542415922069E-2"/>
          <c:w val="0.63073081053316471"/>
          <c:h val="0.9445696509911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99FF66"/>
              </a:solidFill>
            </c:spPr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0.11597666147989683"/>
                  <c:y val="1.259800498357325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О</a:t>
                    </a:r>
                    <a:r>
                      <a:rPr lang="ru-RU"/>
                      <a:t>беспечение пожарной безопасности, 100%; </a:t>
                    </a:r>
                    <a:r>
                      <a:rPr lang="ru-RU" smtClean="0"/>
                      <a:t>394,2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6255043537294"/>
                      <c:h val="0.154222348310505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4121377635945784"/>
                  <c:y val="1.47507419810497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50120667159263"/>
                      <c:h val="0.4014544018918532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8002914306087703E-2"/>
                  <c:y val="-0.327542971415874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588845275418"/>
                      <c:h val="0.452576301045915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пожарной безопасности, 100%</c:v>
                </c:pt>
                <c:pt idx="1">
                  <c:v>Подпрограмма "Профилактика экстремизма и терроризма  на территории  Североуральского городского округа", 97,3%</c:v>
                </c:pt>
                <c:pt idx="2">
                  <c:v>Защита населения и территорий от чрезвычайных ситуаций природного и техногенного характера, гражданская оборона, в том числе: обеспечение деятельности Единой дежурно - диспетчерской службы, 98,8%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394.2</c:v>
                </c:pt>
                <c:pt idx="1">
                  <c:v>248.1</c:v>
                </c:pt>
                <c:pt idx="2">
                  <c:v>6549.1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34293454631388E-2"/>
          <c:y val="4.0299553870077387E-2"/>
          <c:w val="0.27455736195069536"/>
          <c:h val="0.841229028127894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долговых обязательств по состоянию на 01.01.2018 года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муниципального долга в 2017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обслуживание муниципального долга в 2017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486664"/>
        <c:axId val="291487056"/>
        <c:axId val="0"/>
      </c:bar3DChart>
      <c:catAx>
        <c:axId val="291486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91487056"/>
        <c:crosses val="autoZero"/>
        <c:auto val="1"/>
        <c:lblAlgn val="ctr"/>
        <c:lblOffset val="100"/>
        <c:noMultiLvlLbl val="0"/>
      </c:catAx>
      <c:valAx>
        <c:axId val="29148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1486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82803124288196"/>
          <c:y val="0.18017941186460448"/>
          <c:w val="0.29417196875711848"/>
          <c:h val="0.6701178604075568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46696819207216"/>
          <c:y val="0.29759314182482138"/>
          <c:w val="0.6782815741623347"/>
          <c:h val="0.6186549168038439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4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2016П'!$B$17:$B$22</c:f>
              <c:numCache>
                <c:formatCode>#,##0_р_.</c:formatCode>
                <c:ptCount val="6"/>
                <c:pt idx="0">
                  <c:v>69465</c:v>
                </c:pt>
                <c:pt idx="1">
                  <c:v>17093</c:v>
                </c:pt>
                <c:pt idx="2">
                  <c:v>723</c:v>
                </c:pt>
                <c:pt idx="3">
                  <c:v>4895</c:v>
                </c:pt>
                <c:pt idx="4">
                  <c:v>4433</c:v>
                </c:pt>
                <c:pt idx="5">
                  <c:v>-42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2016П'!$C$17:$C$22</c:f>
              <c:numCache>
                <c:formatCode>0%</c:formatCode>
                <c:ptCount val="6"/>
                <c:pt idx="0">
                  <c:v>0.71934511789741862</c:v>
                </c:pt>
                <c:pt idx="1">
                  <c:v>0.17700663787836463</c:v>
                </c:pt>
                <c:pt idx="2">
                  <c:v>7.4870297306533556E-3</c:v>
                </c:pt>
                <c:pt idx="3">
                  <c:v>5.0690194372818874E-2</c:v>
                </c:pt>
                <c:pt idx="4">
                  <c:v>4.5905951308417986E-2</c:v>
                </c:pt>
                <c:pt idx="5">
                  <c:v>-4.3493118767280752E-4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11100131902217"/>
          <c:y val="0.17777945060891193"/>
          <c:w val="0.52553691293810478"/>
          <c:h val="0.705562194604119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2016П'!$A$25:$A$30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Поступления от негосударственных организаций</c:v>
                </c:pt>
                <c:pt idx="5">
                  <c:v>Возврат остатков субсидий, субвенций прошлых лет</c:v>
                </c:pt>
              </c:strCache>
            </c:strRef>
          </c:cat>
          <c:val>
            <c:numRef>
              <c:f>'структура доходов бюджета 2016П'!$B$25:$B$30</c:f>
              <c:numCache>
                <c:formatCode>#,##0_р_.</c:formatCode>
                <c:ptCount val="6"/>
                <c:pt idx="0">
                  <c:v>5177</c:v>
                </c:pt>
                <c:pt idx="1">
                  <c:v>345575</c:v>
                </c:pt>
                <c:pt idx="2">
                  <c:v>503688</c:v>
                </c:pt>
                <c:pt idx="3">
                  <c:v>16375</c:v>
                </c:pt>
                <c:pt idx="4">
                  <c:v>195</c:v>
                </c:pt>
                <c:pt idx="5">
                  <c:v>-8467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4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2016П'!$A$25:$A$27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 2016П'!$C$25:$C$27</c:f>
              <c:numCache>
                <c:formatCode>0%</c:formatCode>
                <c:ptCount val="3"/>
                <c:pt idx="0">
                  <c:v>6.0020196094571513E-3</c:v>
                </c:pt>
                <c:pt idx="1">
                  <c:v>0.40064669239678485</c:v>
                </c:pt>
                <c:pt idx="2">
                  <c:v>0.58395697373927957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432459656565614"/>
          <c:h val="0.9277423296225906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2016П'!$B$3:$B$5</c:f>
              <c:numCache>
                <c:formatCode>#,##0_р_.</c:formatCode>
                <c:ptCount val="3"/>
                <c:pt idx="0">
                  <c:v>327768</c:v>
                </c:pt>
                <c:pt idx="1">
                  <c:v>96567</c:v>
                </c:pt>
                <c:pt idx="2">
                  <c:v>862543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2016П'!$A$3:$A$5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2016П'!$C$3:$C$5</c:f>
              <c:numCache>
                <c:formatCode>0%</c:formatCode>
                <c:ptCount val="3"/>
                <c:pt idx="0">
                  <c:v>0.25470013474470771</c:v>
                </c:pt>
                <c:pt idx="1">
                  <c:v>7.5039747357558403E-2</c:v>
                </c:pt>
                <c:pt idx="2">
                  <c:v>0.67026011789773388</c:v>
                </c:pt>
              </c:numCache>
            </c:numRef>
          </c:val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'НДФЛ анализ нормативов'!$B$1</c:f>
              <c:strCache>
                <c:ptCount val="1"/>
                <c:pt idx="0">
                  <c:v>Норматив по Бюджетному кодексу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'НДФЛ анализ нормативов'!$A$2:$A$9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'НДФЛ анализ нормативов'!$B$2:$B$9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'НДФЛ анализ нормативов'!$C$1</c:f>
              <c:strCache>
                <c:ptCount val="1"/>
                <c:pt idx="0">
                  <c:v>Единый норматив, в соответсивии с областным законом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'НДФЛ анализ нормативов'!$A$2:$A$9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'НДФЛ анализ нормативов'!$C$2:$C$9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'НДФЛ анализ нормативов'!$D$1</c:f>
              <c:strCache>
                <c:ptCount val="1"/>
                <c:pt idx="0">
                  <c:v>Дотация, заменяемая дополнительным нормативом отчислений от НДФЛ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'НДФЛ анализ нормативов'!$A$2:$A$9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'НДФЛ анализ нормативов'!$D$2:$D$9</c:f>
              <c:numCache>
                <c:formatCode>General</c:formatCode>
                <c:ptCount val="3"/>
                <c:pt idx="0">
                  <c:v>41</c:v>
                </c:pt>
                <c:pt idx="1">
                  <c:v>48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230751776"/>
        <c:axId val="129405256"/>
        <c:axId val="0"/>
      </c:bar3DChart>
      <c:catAx>
        <c:axId val="23075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405256"/>
        <c:crosses val="autoZero"/>
        <c:auto val="1"/>
        <c:lblAlgn val="ctr"/>
        <c:lblOffset val="100"/>
        <c:noMultiLvlLbl val="0"/>
      </c:catAx>
      <c:valAx>
        <c:axId val="12940525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 зачислений в бюджет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075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65786195478765"/>
          <c:y val="4.8791052950002904E-2"/>
          <c:w val="0.2750313156486906"/>
          <c:h val="0.8847947976932096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918431144547"/>
          <c:y val="0.29955598623229446"/>
          <c:w val="0.76870828092227961"/>
          <c:h val="0.6248897873035697"/>
        </c:manualLayout>
      </c:layout>
      <c:lineChart>
        <c:grouping val="standard"/>
        <c:varyColors val="0"/>
        <c:ser>
          <c:idx val="0"/>
          <c:order val="0"/>
          <c:tx>
            <c:strRef>
              <c:f>'НДФЛ анализ поступлений'!$B$1</c:f>
              <c:strCache>
                <c:ptCount val="1"/>
                <c:pt idx="0">
                  <c:v>налог на доходы физических лиц, поступивший в доход бюджета Североуральского городского округа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анализ поступлений'!$A$2:$A$9</c:f>
              <c:strCache>
                <c:ptCount val="3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</c:strCache>
            </c:strRef>
          </c:cat>
          <c:val>
            <c:numRef>
              <c:f>'НДФЛ анализ поступлений'!$B$2:$B$9</c:f>
              <c:numCache>
                <c:formatCode>#,##0_р_.</c:formatCode>
                <c:ptCount val="3"/>
                <c:pt idx="0">
                  <c:v>369</c:v>
                </c:pt>
                <c:pt idx="1">
                  <c:v>403</c:v>
                </c:pt>
                <c:pt idx="2">
                  <c:v>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'НДФЛ анализ поступлений'!$C$1</c:f>
              <c:strCache>
                <c:ptCount val="1"/>
                <c:pt idx="0">
                  <c:v>Общий норматив поступлений налога на доходы фихических лиц в бюджет СГО</c:v>
                </c:pt>
              </c:strCache>
            </c:strRef>
          </c:tx>
          <c:dLbls>
            <c:delete val="1"/>
          </c:dLbls>
          <c:cat>
            <c:strRef>
              <c:f>'НДФЛ анализ поступлений'!$A$2:$A$9</c:f>
              <c:strCache>
                <c:ptCount val="3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</c:strCache>
            </c:strRef>
          </c:cat>
          <c:val>
            <c:numRef>
              <c:f>'НДФЛ анализ поступлений'!$C$2:$C$9</c:f>
            </c:numRef>
          </c:val>
          <c:smooth val="0"/>
        </c:ser>
        <c:ser>
          <c:idx val="2"/>
          <c:order val="2"/>
          <c:tx>
            <c:strRef>
              <c:f>'НДФЛ анализ поступлений'!$D$1</c:f>
              <c:strCache>
                <c:ptCount val="1"/>
                <c:pt idx="0">
                  <c:v>налог на доходы физических лиц, поступивший в консолидированный бюджет Свердловской области 100%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анализ поступлений'!$A$2:$A$9</c:f>
              <c:strCache>
                <c:ptCount val="3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факт</c:v>
                </c:pt>
              </c:strCache>
            </c:strRef>
          </c:cat>
          <c:val>
            <c:numRef>
              <c:f>'НДФЛ анализ поступлений'!$D$2:$D$9</c:f>
              <c:numCache>
                <c:formatCode>0</c:formatCode>
                <c:ptCount val="3"/>
                <c:pt idx="0">
                  <c:v>625.42372881355936</c:v>
                </c:pt>
                <c:pt idx="1">
                  <c:v>629.6875</c:v>
                </c:pt>
                <c:pt idx="2">
                  <c:v>659.52380952380952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570200"/>
        <c:axId val="129257496"/>
      </c:lineChart>
      <c:catAx>
        <c:axId val="229570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257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9257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миллионы рублей</a:t>
                </a:r>
              </a:p>
            </c:rich>
          </c:tx>
          <c:layout>
            <c:manualLayout>
              <c:xMode val="edge"/>
              <c:yMode val="edge"/>
              <c:x val="1.8270364119131091E-2"/>
              <c:y val="0.5188284669751788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_р_.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95702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513375567068289E-2"/>
          <c:y val="7.5038718749326494E-2"/>
          <c:w val="0.50940914385683944"/>
          <c:h val="0.191013187589439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Удельный вес отраслей экономики (по обороту), %</a:t>
            </a:r>
          </a:p>
        </c:rich>
      </c:tx>
      <c:layout>
        <c:manualLayout>
          <c:xMode val="edge"/>
          <c:yMode val="edge"/>
          <c:x val="0.11772805005770012"/>
          <c:y val="1.3735685099264038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1573437681793E-2"/>
          <c:y val="0.26255619143904291"/>
          <c:w val="0.74362154807306391"/>
          <c:h val="0.650613689175910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отраслей экономики (по обороту), 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2908239057823635"/>
                  <c:y val="0.11537913214765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949148494880179"/>
                  <c:y val="-3.73108113018903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697775788037484E-2"/>
                  <c:y val="-3.76597673688340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300657540754966"/>
                  <c:y val="-4.3320386413127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Производство и распределение электроэнергии, газа и воды</c:v>
                </c:pt>
                <c:pt idx="1">
                  <c:v>Обрабатывающие производства</c:v>
                </c:pt>
                <c:pt idx="2">
                  <c:v>Оптовая и розничная торговля</c:v>
                </c:pt>
                <c:pt idx="3">
                  <c:v>Другие отрасли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4.0000000000000022E-2</c:v>
                </c:pt>
                <c:pt idx="1">
                  <c:v>0.86300000000000066</c:v>
                </c:pt>
                <c:pt idx="2">
                  <c:v>6.3E-2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среднесписочной численности работников по отраслям экономики Североуральского городского округа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9.2950782626717812E-2"/>
                  <c:y val="-8.320532823245107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002150165641775E-2"/>
                  <c:y val="-6.87208265104199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83715573772022E-3"/>
                  <c:y val="-0.11975762757439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Другие отрасли экономики</c:v>
                </c:pt>
                <c:pt idx="1">
                  <c:v>Здравоохранение и предоставление социальных услуг</c:v>
                </c:pt>
                <c:pt idx="2">
                  <c:v>Образование</c:v>
                </c:pt>
                <c:pt idx="3">
                  <c:v>Оптовая и розничная торговля</c:v>
                </c:pt>
                <c:pt idx="4">
                  <c:v>Производство и распределение электроэнергии, газа и воды</c:v>
                </c:pt>
                <c:pt idx="5">
                  <c:v>Обрабатывающие производства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0.18600000000000017</c:v>
                </c:pt>
                <c:pt idx="1">
                  <c:v>0.12400000000000008</c:v>
                </c:pt>
                <c:pt idx="2">
                  <c:v>0.14100000000000001</c:v>
                </c:pt>
                <c:pt idx="3">
                  <c:v>2.0000000000000011E-2</c:v>
                </c:pt>
                <c:pt idx="4">
                  <c:v>7.0999999999999994E-2</c:v>
                </c:pt>
                <c:pt idx="5">
                  <c:v>0.45800000000000002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solidFill>
                <a:srgbClr val="FF00FF"/>
              </a:solidFill>
            </c:spPr>
          </c:dPt>
          <c:dPt>
            <c:idx val="9"/>
            <c:bubble3D val="0"/>
            <c:spPr>
              <a:solidFill>
                <a:srgbClr val="99FF66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Культура, </a:t>
                    </a:r>
                    <a:r>
                      <a:rPr lang="ru-RU" dirty="0" smtClean="0"/>
                      <a:t>кинематография  (97,7%);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113 </a:t>
                    </a:r>
                    <a:r>
                      <a:rPr lang="ru-RU" dirty="0"/>
                      <a:t>327,3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29548727714669"/>
                  <c:y val="-9.37795687322589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(92,2%) ; 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154 </a:t>
                    </a:r>
                    <a:r>
                      <a:rPr lang="ru-RU" dirty="0"/>
                      <a:t>478,3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644571189431604E-2"/>
                  <c:y val="-0.1877622987062573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Средства массовой информации</a:t>
                    </a:r>
                    <a:r>
                      <a:rPr lang="ru-RU" baseline="0" dirty="0" smtClean="0"/>
                      <a:t>; (91,9%) 1489,2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461094643199166E-3"/>
                  <c:y val="-5.8417628585786516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Физическая культура и спорт</a:t>
                    </a:r>
                    <a:r>
                      <a:rPr lang="ru-RU" baseline="0" dirty="0" smtClean="0"/>
                      <a:t>; (99,9%) 45112,5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873308896148578E-2"/>
                  <c:y val="3.098897458843344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Обслуживание государственного и</a:t>
                    </a:r>
                    <a:r>
                      <a:rPr lang="ru-RU" baseline="0" dirty="0" smtClean="0"/>
                      <a:t> муниципального долга; (99,6%)217,1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741731491320334E-3"/>
                  <c:y val="9.5842306130980038E-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Общегосударственные вопросы</a:t>
                    </a:r>
                    <a:r>
                      <a:rPr lang="ru-RU" baseline="0" dirty="0" smtClean="0"/>
                      <a:t>; (98,5%) 86110,7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1441657328729529E-4"/>
                  <c:y val="8.8927844370566417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baseline="0" dirty="0" smtClean="0"/>
                      <a:t>Национальная </a:t>
                    </a:r>
                  </a:p>
                  <a:p>
                    <a:pPr>
                      <a:defRPr sz="1200"/>
                    </a:pPr>
                    <a:r>
                      <a:rPr lang="ru-RU" baseline="0" dirty="0" smtClean="0"/>
                      <a:t>безопасность и правоохранительная деятельность; (98,9%)7491,4</a:t>
                    </a:r>
                  </a:p>
                  <a:p>
                    <a:pPr>
                      <a:defRPr sz="1200"/>
                    </a:pPr>
                    <a:endParaRPr lang="ru-RU" baseline="0" dirty="0" smtClean="0"/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399886038565631E-2"/>
                  <c:y val="0.1291941383926079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Национальная экономика</a:t>
                    </a:r>
                    <a:r>
                      <a:rPr lang="ru-RU" baseline="0" dirty="0" smtClean="0"/>
                      <a:t>; (96,9%) 108912,9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9755640647971721E-2"/>
                  <c:y val="1.754901901604314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Жилищно-коммунальное хозяйство</a:t>
                    </a:r>
                    <a:r>
                      <a:rPr lang="ru-RU" baseline="0" dirty="0" smtClean="0"/>
                      <a:t>; (96,2%) 151451,6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3016125507761"/>
                      <c:h val="0.10481101665884456"/>
                    </c:manualLayout>
                  </c15:layout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Охрана окружающей среды</a:t>
                    </a:r>
                    <a:r>
                      <a:rPr lang="ru-RU" baseline="0" dirty="0" smtClean="0"/>
                      <a:t>; (97,2%) 62,2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510290949267412E-2"/>
                  <c:y val="0.1078342898448806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/>
                      <a:t>Образование </a:t>
                    </a:r>
                    <a:r>
                      <a:rPr lang="ru-RU" dirty="0" smtClean="0"/>
                      <a:t>(99,3%) ;</a:t>
                    </a:r>
                  </a:p>
                  <a:p>
                    <a:pPr>
                      <a:defRPr sz="1200"/>
                    </a:pPr>
                    <a:r>
                      <a:rPr lang="ru-RU" dirty="0" smtClean="0"/>
                      <a:t>   692 </a:t>
                    </a:r>
                    <a:r>
                      <a:rPr lang="ru-RU" dirty="0"/>
                      <a:t>521,8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8190701401095"/>
                      <c:h val="8.6412191334503397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113327.3</c:v>
                </c:pt>
                <c:pt idx="1">
                  <c:v>154478.29999999999</c:v>
                </c:pt>
                <c:pt idx="2">
                  <c:v>1489.2</c:v>
                </c:pt>
                <c:pt idx="3">
                  <c:v>45112.5</c:v>
                </c:pt>
                <c:pt idx="4">
                  <c:v>217.1</c:v>
                </c:pt>
                <c:pt idx="5">
                  <c:v>86110.7</c:v>
                </c:pt>
                <c:pt idx="6">
                  <c:v>7491.4</c:v>
                </c:pt>
                <c:pt idx="7">
                  <c:v>108912.9</c:v>
                </c:pt>
                <c:pt idx="8">
                  <c:v>151451.6</c:v>
                </c:pt>
                <c:pt idx="9">
                  <c:v>62.2</c:v>
                </c:pt>
                <c:pt idx="10">
                  <c:v>692521.8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619,7 млн. рублей</a:t>
          </a:r>
          <a:endParaRPr lang="ru-RU" sz="18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Организация питания в общеобразовательных учреждениях в сумме 30,7 млн. рублей</a:t>
          </a:r>
          <a:endParaRPr lang="ru-RU" sz="1800" dirty="0"/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Организация оздоровительной кампании детей в сумме 16,0 млн. рублей</a:t>
          </a:r>
          <a:endParaRPr lang="ru-RU" sz="18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FF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Трудовая занятость молодежи в возрасте от 14 до 18 лет в сумме 1,3 млн. рублей</a:t>
          </a:r>
          <a:endParaRPr lang="ru-RU" sz="1800" dirty="0">
            <a:solidFill>
              <a:schemeClr val="tx1"/>
            </a:solidFill>
          </a:endParaRP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 smtClean="0"/>
            <a:t>Проведение мероприятий с различными категориями молодежи в сумме 1,6 млн. рублей</a:t>
          </a:r>
          <a:endParaRPr lang="ru-RU" sz="18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5" custScaleX="115711" custScaleY="136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5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5" custScaleX="115985" custScaleY="141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5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5" custScaleX="115777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5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5" custScaleX="115711" custScaleY="172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5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5" custScaleX="115437" custScaleY="162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7BC937D1-C200-4D7F-8347-B983841FF87A}" type="presOf" srcId="{D4224DA3-58B8-45C9-B0B4-51F26C3A924A}" destId="{19BCE1EE-8C5D-45CB-B467-A14B79BBE73C}" srcOrd="1" destOrd="0" presId="urn:microsoft.com/office/officeart/2005/8/layout/list1"/>
    <dgm:cxn modelId="{7D24C6C1-58EC-43F5-B55F-8A46D1AEA471}" type="presOf" srcId="{69EF7EE3-8DDD-497F-A616-98743AA34695}" destId="{CEF8BADB-5B3E-4D1A-944B-AF145E3DC26C}" srcOrd="1" destOrd="0" presId="urn:microsoft.com/office/officeart/2005/8/layout/list1"/>
    <dgm:cxn modelId="{302DD0E6-B861-4679-90AC-5A3AD41B4D2A}" type="presOf" srcId="{D4224DA3-58B8-45C9-B0B4-51F26C3A924A}" destId="{30B878AC-20DB-4CB8-A670-EB99149691FA}" srcOrd="0" destOrd="0" presId="urn:microsoft.com/office/officeart/2005/8/layout/list1"/>
    <dgm:cxn modelId="{342A00DC-D0CB-4DF3-AED3-102E4BE31DEB}" type="presOf" srcId="{1D32DEC5-E74F-4FC6-98A1-547B8703D0CB}" destId="{DA037719-341C-4226-A590-B5BB5D975728}" srcOrd="0" destOrd="0" presId="urn:microsoft.com/office/officeart/2005/8/layout/list1"/>
    <dgm:cxn modelId="{0898C432-4FC9-4BEE-99B4-F31298DFFC44}" type="presOf" srcId="{D0FFF59C-4BCF-4689-870E-62E6200030C6}" destId="{BADF9C26-9B88-4024-80E6-F1270DA62C52}" srcOrd="1" destOrd="0" presId="urn:microsoft.com/office/officeart/2005/8/layout/list1"/>
    <dgm:cxn modelId="{D0A644A2-877E-4064-8CC0-C0C4C107CB3D}" type="presOf" srcId="{3D51BBAD-92E2-44FB-8F65-F663533A7335}" destId="{6E13BFAE-06C0-4E67-AC2B-C6C00E48482E}" srcOrd="0" destOrd="0" presId="urn:microsoft.com/office/officeart/2005/8/layout/list1"/>
    <dgm:cxn modelId="{CCB1E032-0109-4652-85E1-42601589E447}" type="presOf" srcId="{69EF7EE3-8DDD-497F-A616-98743AA34695}" destId="{120ECDA5-BE0D-4352-B008-BC47A28EA111}" srcOrd="0" destOrd="0" presId="urn:microsoft.com/office/officeart/2005/8/layout/list1"/>
    <dgm:cxn modelId="{C9DC443B-7FB7-4B32-9949-8B34CEF75767}" type="presOf" srcId="{5D12FD65-A162-4B16-945E-83EAF1A72CBA}" destId="{D7D57042-8C75-4D0E-9D4B-8AB08F93381B}" srcOrd="1" destOrd="0" presId="urn:microsoft.com/office/officeart/2005/8/layout/list1"/>
    <dgm:cxn modelId="{4237C474-1EFF-4FEB-A0D9-44FD0E8D2BD0}" type="presOf" srcId="{1D32DEC5-E74F-4FC6-98A1-547B8703D0CB}" destId="{8D525A9F-AFC5-4875-ADF8-E6FD86EC3C17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7226366C-FBE8-49A2-9A52-2266FF17A447}" type="presOf" srcId="{D0FFF59C-4BCF-4689-870E-62E6200030C6}" destId="{D40A460B-B4B4-4638-AEF8-68CFEB998AF9}" srcOrd="0" destOrd="0" presId="urn:microsoft.com/office/officeart/2005/8/layout/list1"/>
    <dgm:cxn modelId="{9F82E2C2-9FCE-4BBE-A321-2482CE7B831D}" type="presOf" srcId="{5D12FD65-A162-4B16-945E-83EAF1A72CBA}" destId="{BC82CC3F-2A85-4A6F-A0B9-BC8FC1B8EFF7}" srcOrd="0" destOrd="0" presId="urn:microsoft.com/office/officeart/2005/8/layout/list1"/>
    <dgm:cxn modelId="{C508194B-8572-4DBE-9654-0DC6C48EF5E1}" type="presParOf" srcId="{6E13BFAE-06C0-4E67-AC2B-C6C00E48482E}" destId="{B04B49A2-A9AD-49DA-A268-1A6CA7A7D117}" srcOrd="0" destOrd="0" presId="urn:microsoft.com/office/officeart/2005/8/layout/list1"/>
    <dgm:cxn modelId="{C10EDAF8-0A8A-45AC-BCC1-D71671348DBC}" type="presParOf" srcId="{B04B49A2-A9AD-49DA-A268-1A6CA7A7D117}" destId="{30B878AC-20DB-4CB8-A670-EB99149691FA}" srcOrd="0" destOrd="0" presId="urn:microsoft.com/office/officeart/2005/8/layout/list1"/>
    <dgm:cxn modelId="{F3E76C37-DAA4-4C05-A152-E99887D64C44}" type="presParOf" srcId="{B04B49A2-A9AD-49DA-A268-1A6CA7A7D117}" destId="{19BCE1EE-8C5D-45CB-B467-A14B79BBE73C}" srcOrd="1" destOrd="0" presId="urn:microsoft.com/office/officeart/2005/8/layout/list1"/>
    <dgm:cxn modelId="{4C3D08C8-CF76-46C0-8208-B412ED6D07F9}" type="presParOf" srcId="{6E13BFAE-06C0-4E67-AC2B-C6C00E48482E}" destId="{D7C7B647-5806-4C99-A3CE-7BB375AD83FC}" srcOrd="1" destOrd="0" presId="urn:microsoft.com/office/officeart/2005/8/layout/list1"/>
    <dgm:cxn modelId="{95FE9AAD-D95F-4650-9292-485F5C65CB4F}" type="presParOf" srcId="{6E13BFAE-06C0-4E67-AC2B-C6C00E48482E}" destId="{A7E2B8BC-9CF5-4A6D-89E5-F820AB846EAD}" srcOrd="2" destOrd="0" presId="urn:microsoft.com/office/officeart/2005/8/layout/list1"/>
    <dgm:cxn modelId="{997002E0-EA69-417A-A90D-E16BC68115AD}" type="presParOf" srcId="{6E13BFAE-06C0-4E67-AC2B-C6C00E48482E}" destId="{FCB132E3-DEF7-4799-99DD-5515C733CC2F}" srcOrd="3" destOrd="0" presId="urn:microsoft.com/office/officeart/2005/8/layout/list1"/>
    <dgm:cxn modelId="{5B5B776F-22F0-4452-8688-7FD6AA08D147}" type="presParOf" srcId="{6E13BFAE-06C0-4E67-AC2B-C6C00E48482E}" destId="{38180158-F766-44BA-88E2-0918D9AB5541}" srcOrd="4" destOrd="0" presId="urn:microsoft.com/office/officeart/2005/8/layout/list1"/>
    <dgm:cxn modelId="{0B80F587-E28F-4B19-99E5-D47B37FEDCEB}" type="presParOf" srcId="{38180158-F766-44BA-88E2-0918D9AB5541}" destId="{120ECDA5-BE0D-4352-B008-BC47A28EA111}" srcOrd="0" destOrd="0" presId="urn:microsoft.com/office/officeart/2005/8/layout/list1"/>
    <dgm:cxn modelId="{2D798529-2CF2-4BA9-9846-307F53DED2FE}" type="presParOf" srcId="{38180158-F766-44BA-88E2-0918D9AB5541}" destId="{CEF8BADB-5B3E-4D1A-944B-AF145E3DC26C}" srcOrd="1" destOrd="0" presId="urn:microsoft.com/office/officeart/2005/8/layout/list1"/>
    <dgm:cxn modelId="{C5396CB5-492D-4693-B3C6-57D01EFD8E53}" type="presParOf" srcId="{6E13BFAE-06C0-4E67-AC2B-C6C00E48482E}" destId="{53D8716E-6D65-4A05-B1ED-68967D635542}" srcOrd="5" destOrd="0" presId="urn:microsoft.com/office/officeart/2005/8/layout/list1"/>
    <dgm:cxn modelId="{181C9DAD-B06B-4D9C-A949-1E0E7AAC70C8}" type="presParOf" srcId="{6E13BFAE-06C0-4E67-AC2B-C6C00E48482E}" destId="{50AF2651-70F4-486A-BC77-84EE0B155FF8}" srcOrd="6" destOrd="0" presId="urn:microsoft.com/office/officeart/2005/8/layout/list1"/>
    <dgm:cxn modelId="{EAD672E0-15F6-4DA8-B9F5-15693E3BCC42}" type="presParOf" srcId="{6E13BFAE-06C0-4E67-AC2B-C6C00E48482E}" destId="{B7D9CF13-22DA-49DA-BA00-AF17B93F481D}" srcOrd="7" destOrd="0" presId="urn:microsoft.com/office/officeart/2005/8/layout/list1"/>
    <dgm:cxn modelId="{4BC98A93-569B-427C-9AAF-1E2AA07851F2}" type="presParOf" srcId="{6E13BFAE-06C0-4E67-AC2B-C6C00E48482E}" destId="{A75C435E-9C09-4763-9A6D-DE45C8679BE4}" srcOrd="8" destOrd="0" presId="urn:microsoft.com/office/officeart/2005/8/layout/list1"/>
    <dgm:cxn modelId="{A0E31D0B-0C43-4EAB-B4C6-50962DC1AB37}" type="presParOf" srcId="{A75C435E-9C09-4763-9A6D-DE45C8679BE4}" destId="{DA037719-341C-4226-A590-B5BB5D975728}" srcOrd="0" destOrd="0" presId="urn:microsoft.com/office/officeart/2005/8/layout/list1"/>
    <dgm:cxn modelId="{45BAFB3D-AB45-4BCC-97C7-2C1865482A06}" type="presParOf" srcId="{A75C435E-9C09-4763-9A6D-DE45C8679BE4}" destId="{8D525A9F-AFC5-4875-ADF8-E6FD86EC3C17}" srcOrd="1" destOrd="0" presId="urn:microsoft.com/office/officeart/2005/8/layout/list1"/>
    <dgm:cxn modelId="{D239AE3E-4F9E-4A0D-9287-762E3D9E52D2}" type="presParOf" srcId="{6E13BFAE-06C0-4E67-AC2B-C6C00E48482E}" destId="{D8E5818F-BCF0-4EED-92B9-BE060333014D}" srcOrd="9" destOrd="0" presId="urn:microsoft.com/office/officeart/2005/8/layout/list1"/>
    <dgm:cxn modelId="{C46F212B-9C6D-45D5-8B46-6D05ABC6576C}" type="presParOf" srcId="{6E13BFAE-06C0-4E67-AC2B-C6C00E48482E}" destId="{4A32E828-445F-46D4-BF0F-63F39BD8FC02}" srcOrd="10" destOrd="0" presId="urn:microsoft.com/office/officeart/2005/8/layout/list1"/>
    <dgm:cxn modelId="{EE875974-794B-46FB-B05F-3F1FB3F2DEEB}" type="presParOf" srcId="{6E13BFAE-06C0-4E67-AC2B-C6C00E48482E}" destId="{41B4F548-5648-4537-842B-7D0E25AFDBFF}" srcOrd="11" destOrd="0" presId="urn:microsoft.com/office/officeart/2005/8/layout/list1"/>
    <dgm:cxn modelId="{09482DDE-78A9-4EAB-BEE6-60585130DFE8}" type="presParOf" srcId="{6E13BFAE-06C0-4E67-AC2B-C6C00E48482E}" destId="{A3E7BA2C-7998-4260-A43B-0A83A616DF6A}" srcOrd="12" destOrd="0" presId="urn:microsoft.com/office/officeart/2005/8/layout/list1"/>
    <dgm:cxn modelId="{A9A6FB6D-BF14-4085-8AB7-38976500A98B}" type="presParOf" srcId="{A3E7BA2C-7998-4260-A43B-0A83A616DF6A}" destId="{BC82CC3F-2A85-4A6F-A0B9-BC8FC1B8EFF7}" srcOrd="0" destOrd="0" presId="urn:microsoft.com/office/officeart/2005/8/layout/list1"/>
    <dgm:cxn modelId="{E25D11F5-9402-4DDF-AE82-E82883C1A574}" type="presParOf" srcId="{A3E7BA2C-7998-4260-A43B-0A83A616DF6A}" destId="{D7D57042-8C75-4D0E-9D4B-8AB08F93381B}" srcOrd="1" destOrd="0" presId="urn:microsoft.com/office/officeart/2005/8/layout/list1"/>
    <dgm:cxn modelId="{7716A351-22F9-498F-9F70-42D1535EDC22}" type="presParOf" srcId="{6E13BFAE-06C0-4E67-AC2B-C6C00E48482E}" destId="{55A3D1C9-39F1-4224-BC6A-491C35D39540}" srcOrd="13" destOrd="0" presId="urn:microsoft.com/office/officeart/2005/8/layout/list1"/>
    <dgm:cxn modelId="{1DED796D-554B-4573-90F1-8ED44EEBE4C8}" type="presParOf" srcId="{6E13BFAE-06C0-4E67-AC2B-C6C00E48482E}" destId="{6D3287C7-474E-42D6-B283-3E0F698D5B8A}" srcOrd="14" destOrd="0" presId="urn:microsoft.com/office/officeart/2005/8/layout/list1"/>
    <dgm:cxn modelId="{C5218140-84F1-476D-971D-A3EAFDC8C2D2}" type="presParOf" srcId="{6E13BFAE-06C0-4E67-AC2B-C6C00E48482E}" destId="{8ECC0701-944B-4C57-88E9-89EF58FB6ED4}" srcOrd="15" destOrd="0" presId="urn:microsoft.com/office/officeart/2005/8/layout/list1"/>
    <dgm:cxn modelId="{AC501867-2F26-46A2-849C-D90391A80E8D}" type="presParOf" srcId="{6E13BFAE-06C0-4E67-AC2B-C6C00E48482E}" destId="{C025AFCA-CDD1-49AE-A138-3BACE175DCAE}" srcOrd="16" destOrd="0" presId="urn:microsoft.com/office/officeart/2005/8/layout/list1"/>
    <dgm:cxn modelId="{FCBF6331-E3E6-47E1-839D-3BCD6BC93D28}" type="presParOf" srcId="{C025AFCA-CDD1-49AE-A138-3BACE175DCAE}" destId="{D40A460B-B4B4-4638-AEF8-68CFEB998AF9}" srcOrd="0" destOrd="0" presId="urn:microsoft.com/office/officeart/2005/8/layout/list1"/>
    <dgm:cxn modelId="{2CDE0DAC-5AF9-42E6-A438-1DC60D33367F}" type="presParOf" srcId="{C025AFCA-CDD1-49AE-A138-3BACE175DCAE}" destId="{BADF9C26-9B88-4024-80E6-F1270DA62C52}" srcOrd="1" destOrd="0" presId="urn:microsoft.com/office/officeart/2005/8/layout/list1"/>
    <dgm:cxn modelId="{559210B7-186B-4CCC-9B1E-8686E24688DC}" type="presParOf" srcId="{6E13BFAE-06C0-4E67-AC2B-C6C00E48482E}" destId="{0B92EF49-A744-44CD-B213-8DD1A72B3EE2}" srcOrd="17" destOrd="0" presId="urn:microsoft.com/office/officeart/2005/8/layout/list1"/>
    <dgm:cxn modelId="{B8D0B49E-35B2-4BA3-AC25-D750D11DD290}" type="presParOf" srcId="{6E13BFAE-06C0-4E67-AC2B-C6C00E48482E}" destId="{2D752C3C-E66F-453D-9A80-EAC37F0C5C7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Капитальный ремонт школ и детских садов в сумме 9,2 млн. рублей</a:t>
          </a:r>
          <a:endParaRPr lang="ru-RU" sz="1400" dirty="0">
            <a:solidFill>
              <a:schemeClr val="tx1"/>
            </a:solidFill>
          </a:endParaRP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Капитальный и текущий ремонт загородного лагеря в </a:t>
          </a:r>
          <a:r>
            <a:rPr lang="ru-RU" sz="1400" smtClean="0"/>
            <a:t>сумме </a:t>
          </a:r>
          <a:r>
            <a:rPr lang="ru-RU" sz="1400" smtClean="0"/>
            <a:t>6,1 </a:t>
          </a:r>
          <a:r>
            <a:rPr lang="ru-RU" sz="1400" dirty="0" smtClean="0"/>
            <a:t>млн. рублей; </a:t>
          </a:r>
          <a:endParaRPr lang="ru-RU" sz="1400" dirty="0"/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/>
            <a:t>Капитальный ремонт детского оздоровительно – образовательного центра ЦППП «Остров» в сумме 1,9 млн.рублей</a:t>
          </a:r>
          <a:endParaRPr lang="ru-RU" sz="1400" dirty="0"/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8FFD69AB-313F-4F10-8C37-704C6B62B395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Обеспечение условий реализации муниципальными образовательными организациями образовательных программ </a:t>
          </a:r>
          <a:r>
            <a:rPr lang="ru-RU" sz="14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естественно-научного</a:t>
          </a:r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 цикла и </a:t>
          </a:r>
          <a:r>
            <a:rPr lang="ru-RU" sz="14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профориентационной</a:t>
          </a:r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 работы в сумме 1,4 млн. рублей</a:t>
          </a:r>
          <a:endParaRPr lang="ru-RU" sz="1400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850D913-1926-4237-B6CE-78C33DAEDCE8}" type="parTrans" cxnId="{B28FC1ED-D831-4012-9A18-BF54C23F268C}">
      <dgm:prSet/>
      <dgm:spPr/>
      <dgm:t>
        <a:bodyPr/>
        <a:lstStyle/>
        <a:p>
          <a:endParaRPr lang="ru-RU"/>
        </a:p>
      </dgm:t>
    </dgm:pt>
    <dgm:pt modelId="{85F2AD21-FF3E-4190-865A-CB33A9D693A7}" type="sibTrans" cxnId="{B28FC1ED-D831-4012-9A18-BF54C23F268C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4" custScaleX="116423" custScaleY="55784" custLinFactNeighborX="4929" custLinFactNeighborY="-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4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1" presStyleCnt="4" custScaleX="116891" custScaleY="51218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1" presStyleCnt="4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2" presStyleCnt="4" custScaleX="116617" custScaleY="119004" custLinFactNeighborX="7636" custLinFactNeighborY="-9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2" presStyleCnt="4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08F4200B-E457-4DE7-BEA6-A1AA45FBB346}" type="pres">
      <dgm:prSet presAssocID="{8FFD69AB-313F-4F10-8C37-704C6B62B395}" presName="parentLin" presStyleCnt="0"/>
      <dgm:spPr/>
    </dgm:pt>
    <dgm:pt modelId="{6273EAE2-9638-449A-8452-3098A259C1A4}" type="pres">
      <dgm:prSet presAssocID="{8FFD69AB-313F-4F10-8C37-704C6B62B39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73DCC6-7BDE-4E91-860E-CFBF17960D8D}" type="pres">
      <dgm:prSet presAssocID="{8FFD69AB-313F-4F10-8C37-704C6B62B395}" presName="parentText" presStyleLbl="node1" presStyleIdx="3" presStyleCnt="4" custScaleX="116618" custScaleY="92632" custLinFactNeighborX="7637" custLinFactNeighborY="-10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5837-191E-48F8-845C-82C4C027493C}" type="pres">
      <dgm:prSet presAssocID="{8FFD69AB-313F-4F10-8C37-704C6B62B395}" presName="negativeSpace" presStyleCnt="0"/>
      <dgm:spPr/>
    </dgm:pt>
    <dgm:pt modelId="{588040FF-8B23-4552-B440-94D234509ECE}" type="pres">
      <dgm:prSet presAssocID="{8FFD69AB-313F-4F10-8C37-704C6B62B395}" presName="childText" presStyleLbl="conFgAcc1" presStyleIdx="3" presStyleCnt="4" custScaleX="100000" custLinFactNeighborX="246" custLinFactNeighborY="-5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64D87-AF33-4993-B405-8B4C7CD5FF97}" type="presOf" srcId="{3D51BBAD-92E2-44FB-8F65-F663533A7335}" destId="{6E13BFAE-06C0-4E67-AC2B-C6C00E48482E}" srcOrd="0" destOrd="0" presId="urn:microsoft.com/office/officeart/2005/8/layout/list1"/>
    <dgm:cxn modelId="{A5E0ABFC-380F-4AAA-A286-006A48529EE6}" type="presOf" srcId="{8FFD69AB-313F-4F10-8C37-704C6B62B395}" destId="{A673DCC6-7BDE-4E91-860E-CFBF17960D8D}" srcOrd="1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B56C1A00-A7FC-41BE-9A8D-9783C3553A0D}" type="presOf" srcId="{D0FFF59C-4BCF-4689-870E-62E6200030C6}" destId="{BADF9C26-9B88-4024-80E6-F1270DA62C52}" srcOrd="1" destOrd="0" presId="urn:microsoft.com/office/officeart/2005/8/layout/list1"/>
    <dgm:cxn modelId="{78B6AA1C-F265-4210-9C05-86130C2AB99B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1" destOrd="0" parTransId="{F64AB24B-5C0F-4E7E-8A1A-4C79C898EB01}" sibTransId="{42236F2A-93BD-45C0-89C9-886A450ECAE8}"/>
    <dgm:cxn modelId="{B2F32447-4596-44D4-8E89-D6C9729BBF81}" type="presOf" srcId="{D0FFF59C-4BCF-4689-870E-62E6200030C6}" destId="{D40A460B-B4B4-4638-AEF8-68CFEB998AF9}" srcOrd="0" destOrd="0" presId="urn:microsoft.com/office/officeart/2005/8/layout/list1"/>
    <dgm:cxn modelId="{DB11B456-BA87-4F76-B7EA-8785315EF543}" type="presOf" srcId="{1D32DEC5-E74F-4FC6-98A1-547B8703D0CB}" destId="{8D525A9F-AFC5-4875-ADF8-E6FD86EC3C17}" srcOrd="1" destOrd="0" presId="urn:microsoft.com/office/officeart/2005/8/layout/list1"/>
    <dgm:cxn modelId="{40DEAA1C-3B47-4FB4-87D8-A4B47D1FDEE8}" type="presOf" srcId="{D4224DA3-58B8-45C9-B0B4-51F26C3A924A}" destId="{19BCE1EE-8C5D-45CB-B467-A14B79BBE73C}" srcOrd="1" destOrd="0" presId="urn:microsoft.com/office/officeart/2005/8/layout/list1"/>
    <dgm:cxn modelId="{84066F1E-A60F-419D-B6D9-B5F72B9F34C1}" srcId="{3D51BBAD-92E2-44FB-8F65-F663533A7335}" destId="{D0FFF59C-4BCF-4689-870E-62E6200030C6}" srcOrd="2" destOrd="0" parTransId="{FE66D6D4-1407-4FD3-A248-73CDCA945E31}" sibTransId="{9D6C85D1-0CB5-48BE-8494-87764AE46224}"/>
    <dgm:cxn modelId="{723F7361-9489-4D06-81D0-CF7C375967C5}" type="presOf" srcId="{D4224DA3-58B8-45C9-B0B4-51F26C3A924A}" destId="{30B878AC-20DB-4CB8-A670-EB99149691FA}" srcOrd="0" destOrd="0" presId="urn:microsoft.com/office/officeart/2005/8/layout/list1"/>
    <dgm:cxn modelId="{B28FC1ED-D831-4012-9A18-BF54C23F268C}" srcId="{3D51BBAD-92E2-44FB-8F65-F663533A7335}" destId="{8FFD69AB-313F-4F10-8C37-704C6B62B395}" srcOrd="3" destOrd="0" parTransId="{1850D913-1926-4237-B6CE-78C33DAEDCE8}" sibTransId="{85F2AD21-FF3E-4190-865A-CB33A9D693A7}"/>
    <dgm:cxn modelId="{40895AB7-9179-44BD-A613-C56CC9EE9658}" type="presOf" srcId="{8FFD69AB-313F-4F10-8C37-704C6B62B395}" destId="{6273EAE2-9638-449A-8452-3098A259C1A4}" srcOrd="0" destOrd="0" presId="urn:microsoft.com/office/officeart/2005/8/layout/list1"/>
    <dgm:cxn modelId="{CE66A9CC-06EB-479F-AEFB-7B1008216363}" type="presParOf" srcId="{6E13BFAE-06C0-4E67-AC2B-C6C00E48482E}" destId="{B04B49A2-A9AD-49DA-A268-1A6CA7A7D117}" srcOrd="0" destOrd="0" presId="urn:microsoft.com/office/officeart/2005/8/layout/list1"/>
    <dgm:cxn modelId="{CD5ED106-690F-4D55-8762-E5D2E726439D}" type="presParOf" srcId="{B04B49A2-A9AD-49DA-A268-1A6CA7A7D117}" destId="{30B878AC-20DB-4CB8-A670-EB99149691FA}" srcOrd="0" destOrd="0" presId="urn:microsoft.com/office/officeart/2005/8/layout/list1"/>
    <dgm:cxn modelId="{84ECE54C-C5D1-4651-AB9D-AF1BC2E08B57}" type="presParOf" srcId="{B04B49A2-A9AD-49DA-A268-1A6CA7A7D117}" destId="{19BCE1EE-8C5D-45CB-B467-A14B79BBE73C}" srcOrd="1" destOrd="0" presId="urn:microsoft.com/office/officeart/2005/8/layout/list1"/>
    <dgm:cxn modelId="{556F9B01-3ECA-4936-92FB-20CE2FE0769B}" type="presParOf" srcId="{6E13BFAE-06C0-4E67-AC2B-C6C00E48482E}" destId="{D7C7B647-5806-4C99-A3CE-7BB375AD83FC}" srcOrd="1" destOrd="0" presId="urn:microsoft.com/office/officeart/2005/8/layout/list1"/>
    <dgm:cxn modelId="{B02E07B8-194F-49FB-8867-9B5784444C39}" type="presParOf" srcId="{6E13BFAE-06C0-4E67-AC2B-C6C00E48482E}" destId="{A7E2B8BC-9CF5-4A6D-89E5-F820AB846EAD}" srcOrd="2" destOrd="0" presId="urn:microsoft.com/office/officeart/2005/8/layout/list1"/>
    <dgm:cxn modelId="{BADAD052-905A-4CDE-B193-A3C39D58A252}" type="presParOf" srcId="{6E13BFAE-06C0-4E67-AC2B-C6C00E48482E}" destId="{FCB132E3-DEF7-4799-99DD-5515C733CC2F}" srcOrd="3" destOrd="0" presId="urn:microsoft.com/office/officeart/2005/8/layout/list1"/>
    <dgm:cxn modelId="{90250256-51A0-414D-ABA0-6C3E6ED9C15D}" type="presParOf" srcId="{6E13BFAE-06C0-4E67-AC2B-C6C00E48482E}" destId="{A75C435E-9C09-4763-9A6D-DE45C8679BE4}" srcOrd="4" destOrd="0" presId="urn:microsoft.com/office/officeart/2005/8/layout/list1"/>
    <dgm:cxn modelId="{D4695625-B14C-4F31-94F6-B868012849FD}" type="presParOf" srcId="{A75C435E-9C09-4763-9A6D-DE45C8679BE4}" destId="{DA037719-341C-4226-A590-B5BB5D975728}" srcOrd="0" destOrd="0" presId="urn:microsoft.com/office/officeart/2005/8/layout/list1"/>
    <dgm:cxn modelId="{046FD42B-14E5-4496-B2D6-2B2204F636BA}" type="presParOf" srcId="{A75C435E-9C09-4763-9A6D-DE45C8679BE4}" destId="{8D525A9F-AFC5-4875-ADF8-E6FD86EC3C17}" srcOrd="1" destOrd="0" presId="urn:microsoft.com/office/officeart/2005/8/layout/list1"/>
    <dgm:cxn modelId="{BA275C81-6FE8-479D-96FC-E407A94E5A5C}" type="presParOf" srcId="{6E13BFAE-06C0-4E67-AC2B-C6C00E48482E}" destId="{D8E5818F-BCF0-4EED-92B9-BE060333014D}" srcOrd="5" destOrd="0" presId="urn:microsoft.com/office/officeart/2005/8/layout/list1"/>
    <dgm:cxn modelId="{AC63BADF-4124-459A-8F76-DF1A344F4223}" type="presParOf" srcId="{6E13BFAE-06C0-4E67-AC2B-C6C00E48482E}" destId="{4A32E828-445F-46D4-BF0F-63F39BD8FC02}" srcOrd="6" destOrd="0" presId="urn:microsoft.com/office/officeart/2005/8/layout/list1"/>
    <dgm:cxn modelId="{0ADD3708-B22B-4347-B85F-254387B156FA}" type="presParOf" srcId="{6E13BFAE-06C0-4E67-AC2B-C6C00E48482E}" destId="{41B4F548-5648-4537-842B-7D0E25AFDBFF}" srcOrd="7" destOrd="0" presId="urn:microsoft.com/office/officeart/2005/8/layout/list1"/>
    <dgm:cxn modelId="{46CF0ECD-72B0-449A-83FF-E97E7DEDE946}" type="presParOf" srcId="{6E13BFAE-06C0-4E67-AC2B-C6C00E48482E}" destId="{C025AFCA-CDD1-49AE-A138-3BACE175DCAE}" srcOrd="8" destOrd="0" presId="urn:microsoft.com/office/officeart/2005/8/layout/list1"/>
    <dgm:cxn modelId="{79D0E445-24C8-422A-83D8-16FB3053C1D1}" type="presParOf" srcId="{C025AFCA-CDD1-49AE-A138-3BACE175DCAE}" destId="{D40A460B-B4B4-4638-AEF8-68CFEB998AF9}" srcOrd="0" destOrd="0" presId="urn:microsoft.com/office/officeart/2005/8/layout/list1"/>
    <dgm:cxn modelId="{63D8F55F-703F-4AC8-BA28-E8690FD527EF}" type="presParOf" srcId="{C025AFCA-CDD1-49AE-A138-3BACE175DCAE}" destId="{BADF9C26-9B88-4024-80E6-F1270DA62C52}" srcOrd="1" destOrd="0" presId="urn:microsoft.com/office/officeart/2005/8/layout/list1"/>
    <dgm:cxn modelId="{921FAAFA-289F-4D1B-B862-2DCDCEFF81D7}" type="presParOf" srcId="{6E13BFAE-06C0-4E67-AC2B-C6C00E48482E}" destId="{0B92EF49-A744-44CD-B213-8DD1A72B3EE2}" srcOrd="9" destOrd="0" presId="urn:microsoft.com/office/officeart/2005/8/layout/list1"/>
    <dgm:cxn modelId="{E0DEA901-3EAA-46CB-AAAE-D13BDD070BB2}" type="presParOf" srcId="{6E13BFAE-06C0-4E67-AC2B-C6C00E48482E}" destId="{2D752C3C-E66F-453D-9A80-EAC37F0C5C7C}" srcOrd="10" destOrd="0" presId="urn:microsoft.com/office/officeart/2005/8/layout/list1"/>
    <dgm:cxn modelId="{35022195-5F1D-4344-9A8A-13281E3FE70B}" type="presParOf" srcId="{6E13BFAE-06C0-4E67-AC2B-C6C00E48482E}" destId="{2BDA772A-D4CC-4F40-90E5-1990518FB6D0}" srcOrd="11" destOrd="0" presId="urn:microsoft.com/office/officeart/2005/8/layout/list1"/>
    <dgm:cxn modelId="{D3800290-7A42-4088-9485-5E7D07436A55}" type="presParOf" srcId="{6E13BFAE-06C0-4E67-AC2B-C6C00E48482E}" destId="{08F4200B-E457-4DE7-BEA6-A1AA45FBB346}" srcOrd="12" destOrd="0" presId="urn:microsoft.com/office/officeart/2005/8/layout/list1"/>
    <dgm:cxn modelId="{513467BA-53B7-4F5B-A447-1E28E1F86AE1}" type="presParOf" srcId="{08F4200B-E457-4DE7-BEA6-A1AA45FBB346}" destId="{6273EAE2-9638-449A-8452-3098A259C1A4}" srcOrd="0" destOrd="0" presId="urn:microsoft.com/office/officeart/2005/8/layout/list1"/>
    <dgm:cxn modelId="{8EFBE029-1F65-4443-B991-030645C8CD0E}" type="presParOf" srcId="{08F4200B-E457-4DE7-BEA6-A1AA45FBB346}" destId="{A673DCC6-7BDE-4E91-860E-CFBF17960D8D}" srcOrd="1" destOrd="0" presId="urn:microsoft.com/office/officeart/2005/8/layout/list1"/>
    <dgm:cxn modelId="{859B8A09-E4E2-4223-B50B-0DA08A737879}" type="presParOf" srcId="{6E13BFAE-06C0-4E67-AC2B-C6C00E48482E}" destId="{1A5E5837-191E-48F8-845C-82C4C027493C}" srcOrd="13" destOrd="0" presId="urn:microsoft.com/office/officeart/2005/8/layout/list1"/>
    <dgm:cxn modelId="{A8BF7672-F29D-4BE9-82AF-B0D98ED99EC4}" type="presParOf" srcId="{6E13BFAE-06C0-4E67-AC2B-C6C00E48482E}" destId="{588040FF-8B23-4552-B440-94D234509E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B794-012F-498C-9D6B-177AFB0BA49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84BB1-CA10-4653-A3BE-3F60186ED4F0}">
      <dgm:prSet phldrT="[Текст]" custT="1"/>
      <dgm:spPr/>
      <dgm:t>
        <a:bodyPr/>
        <a:lstStyle/>
        <a:p>
          <a:r>
            <a:rPr lang="ru-RU" sz="2000" dirty="0" smtClean="0"/>
            <a:t>44893,5 тыс. руб. </a:t>
          </a:r>
          <a:endParaRPr lang="ru-RU" sz="2000" dirty="0"/>
        </a:p>
      </dgm:t>
    </dgm:pt>
    <dgm:pt modelId="{85F12D40-4BC2-4937-9849-88C32D9940F4}" type="parTrans" cxnId="{1F8E282A-975E-42F2-8C68-EBC272E0C886}">
      <dgm:prSet/>
      <dgm:spPr/>
      <dgm:t>
        <a:bodyPr/>
        <a:lstStyle/>
        <a:p>
          <a:endParaRPr lang="ru-RU"/>
        </a:p>
      </dgm:t>
    </dgm:pt>
    <dgm:pt modelId="{9FCEFC47-5467-4C42-8F50-87B6E98E4165}" type="sibTrans" cxnId="{1F8E282A-975E-42F2-8C68-EBC272E0C886}">
      <dgm:prSet/>
      <dgm:spPr/>
      <dgm:t>
        <a:bodyPr/>
        <a:lstStyle/>
        <a:p>
          <a:endParaRPr lang="ru-RU"/>
        </a:p>
      </dgm:t>
    </dgm:pt>
    <dgm:pt modelId="{4066EBBD-05F8-48B5-96E4-47522F2EC8C5}">
      <dgm:prSet phldrT="[Текст]" custT="1"/>
      <dgm:spPr>
        <a:solidFill>
          <a:srgbClr val="FF00FF">
            <a:alpha val="90000"/>
          </a:srgbClr>
        </a:solidFill>
      </dgm:spPr>
      <dgm:t>
        <a:bodyPr anchor="ctr"/>
        <a:lstStyle/>
        <a:p>
          <a:r>
            <a:rPr lang="ru-RU" sz="1800" dirty="0" smtClean="0"/>
            <a:t>Расходы на обеспечение деятельности муниципального учреждения в сфере физической культуры и спорта», в т.ч. на организацию и проведение физкультурно-оздоровительных спортивно-массовых мероприятий разного уровня</a:t>
          </a:r>
          <a:endParaRPr lang="ru-RU" sz="1800" dirty="0"/>
        </a:p>
      </dgm:t>
    </dgm:pt>
    <dgm:pt modelId="{854AC686-8713-4A04-92FB-66FFB1227A23}" type="parTrans" cxnId="{4DCCD311-AE4B-4107-AC57-EEE482286C78}">
      <dgm:prSet/>
      <dgm:spPr/>
      <dgm:t>
        <a:bodyPr/>
        <a:lstStyle/>
        <a:p>
          <a:endParaRPr lang="ru-RU"/>
        </a:p>
      </dgm:t>
    </dgm:pt>
    <dgm:pt modelId="{2D259BD2-8E49-451D-8122-E5FD4601985D}" type="sibTrans" cxnId="{4DCCD311-AE4B-4107-AC57-EEE482286C78}">
      <dgm:prSet/>
      <dgm:spPr/>
      <dgm:t>
        <a:bodyPr/>
        <a:lstStyle/>
        <a:p>
          <a:endParaRPr lang="ru-RU"/>
        </a:p>
      </dgm:t>
    </dgm:pt>
    <dgm:pt modelId="{B469CD6B-FAD4-4A7D-8568-C5C1880D0378}">
      <dgm:prSet phldrT="[Текст]" custT="1"/>
      <dgm:spPr/>
      <dgm:t>
        <a:bodyPr/>
        <a:lstStyle/>
        <a:p>
          <a:r>
            <a:rPr lang="ru-RU" sz="2000" dirty="0" smtClean="0"/>
            <a:t>20,0 тыс.руб. </a:t>
          </a:r>
          <a:endParaRPr lang="ru-RU" sz="2000" dirty="0"/>
        </a:p>
      </dgm:t>
    </dgm:pt>
    <dgm:pt modelId="{F3EF7367-313D-431F-8F23-099443D639B6}" type="parTrans" cxnId="{7168F23E-1707-411F-8452-9971AAC25E24}">
      <dgm:prSet/>
      <dgm:spPr/>
      <dgm:t>
        <a:bodyPr/>
        <a:lstStyle/>
        <a:p>
          <a:endParaRPr lang="ru-RU"/>
        </a:p>
      </dgm:t>
    </dgm:pt>
    <dgm:pt modelId="{4EAEB87B-8A21-496D-B1FD-6C6651AEC926}" type="sibTrans" cxnId="{7168F23E-1707-411F-8452-9971AAC25E24}">
      <dgm:prSet/>
      <dgm:spPr/>
      <dgm:t>
        <a:bodyPr/>
        <a:lstStyle/>
        <a:p>
          <a:endParaRPr lang="ru-RU"/>
        </a:p>
      </dgm:t>
    </dgm:pt>
    <dgm:pt modelId="{9BD7E3F4-8A1F-4D0B-BFB3-14CC18CAD136}">
      <dgm:prSet phldrT="[Текст]" custT="1"/>
      <dgm:spPr>
        <a:solidFill>
          <a:srgbClr val="FFFF00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Расходы на мероприятия в области спорта высших достижений, на курсы обучения и повышения  квалификации.</a:t>
          </a:r>
          <a:endParaRPr lang="ru-RU" sz="2000" dirty="0"/>
        </a:p>
      </dgm:t>
    </dgm:pt>
    <dgm:pt modelId="{2CAF4E40-2F77-4545-B5F0-25851B52DCEB}" type="parTrans" cxnId="{B4F28B2E-C8FF-4238-AE22-0977BB934C3D}">
      <dgm:prSet/>
      <dgm:spPr/>
      <dgm:t>
        <a:bodyPr/>
        <a:lstStyle/>
        <a:p>
          <a:endParaRPr lang="ru-RU"/>
        </a:p>
      </dgm:t>
    </dgm:pt>
    <dgm:pt modelId="{9CB5FA8D-998E-4085-991C-0994AD8AFFA1}" type="sibTrans" cxnId="{B4F28B2E-C8FF-4238-AE22-0977BB934C3D}">
      <dgm:prSet/>
      <dgm:spPr/>
      <dgm:t>
        <a:bodyPr/>
        <a:lstStyle/>
        <a:p>
          <a:endParaRPr lang="ru-RU"/>
        </a:p>
      </dgm:t>
    </dgm:pt>
    <dgm:pt modelId="{072A8AE2-A474-422A-8B38-1F4B7B55BCA7}">
      <dgm:prSet phldrT="[Текст]" custT="1"/>
      <dgm:spPr>
        <a:solidFill>
          <a:srgbClr val="08A0B4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199,0 тыс.руб.</a:t>
          </a:r>
          <a:endParaRPr lang="ru-RU" sz="2000" dirty="0"/>
        </a:p>
      </dgm:t>
    </dgm:pt>
    <dgm:pt modelId="{E8F4948B-3FE9-4790-85B1-A41B524E7CA5}" type="parTrans" cxnId="{8EAC49BF-FBA9-4E5B-B8EC-7D8DB14DF168}">
      <dgm:prSet/>
      <dgm:spPr/>
      <dgm:t>
        <a:bodyPr/>
        <a:lstStyle/>
        <a:p>
          <a:endParaRPr lang="ru-RU"/>
        </a:p>
      </dgm:t>
    </dgm:pt>
    <dgm:pt modelId="{43E08E3B-81B1-42D0-9095-D95A2BF46AE7}" type="sibTrans" cxnId="{8EAC49BF-FBA9-4E5B-B8EC-7D8DB14DF168}">
      <dgm:prSet/>
      <dgm:spPr/>
      <dgm:t>
        <a:bodyPr/>
        <a:lstStyle/>
        <a:p>
          <a:endParaRPr lang="ru-RU"/>
        </a:p>
      </dgm:t>
    </dgm:pt>
    <dgm:pt modelId="{3F5BCE3E-531E-40C0-B157-44FB410C56D6}">
      <dgm:prSet phldrT="[Текст]" custT="1"/>
      <dgm:spPr>
        <a:solidFill>
          <a:srgbClr val="21B309">
            <a:alpha val="90000"/>
          </a:srgbClr>
        </a:solidFill>
      </dgm:spPr>
      <dgm:t>
        <a:bodyPr anchor="ctr"/>
        <a:lstStyle/>
        <a:p>
          <a:r>
            <a:rPr lang="ru-RU" sz="2000" dirty="0" smtClean="0"/>
            <a:t>Мероприятия по поэтапному внедрению Всероссийского </a:t>
          </a:r>
          <a:r>
            <a:rPr lang="ru-RU" sz="2000" dirty="0" err="1" smtClean="0"/>
            <a:t>физкультурно</a:t>
          </a:r>
          <a:r>
            <a:rPr lang="ru-RU" sz="2000" dirty="0" smtClean="0"/>
            <a:t> - спортивного комплекса «Готов к труду и обороне»</a:t>
          </a:r>
          <a:endParaRPr lang="ru-RU" sz="2000" dirty="0"/>
        </a:p>
      </dgm:t>
    </dgm:pt>
    <dgm:pt modelId="{8BE88B15-DA1A-41DC-BDA8-850F2EBD3F07}" type="parTrans" cxnId="{DD55F463-A539-4FA8-BB61-C5E83DFACE0C}">
      <dgm:prSet/>
      <dgm:spPr/>
      <dgm:t>
        <a:bodyPr/>
        <a:lstStyle/>
        <a:p>
          <a:endParaRPr lang="ru-RU"/>
        </a:p>
      </dgm:t>
    </dgm:pt>
    <dgm:pt modelId="{5B5FE646-F168-447B-A3FA-DB3366CB857F}" type="sibTrans" cxnId="{DD55F463-A539-4FA8-BB61-C5E83DFACE0C}">
      <dgm:prSet/>
      <dgm:spPr/>
      <dgm:t>
        <a:bodyPr/>
        <a:lstStyle/>
        <a:p>
          <a:endParaRPr lang="ru-RU"/>
        </a:p>
      </dgm:t>
    </dgm:pt>
    <dgm:pt modelId="{BFA5B1D3-750C-40E6-84C1-4B7A8BC8F66E}" type="pres">
      <dgm:prSet presAssocID="{D20BB794-012F-498C-9D6B-177AFB0BA4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D50FE8-142F-4CB4-970E-1598550DF3DB}" type="pres">
      <dgm:prSet presAssocID="{A9684BB1-CA10-4653-A3BE-3F60186ED4F0}" presName="linNode" presStyleCnt="0"/>
      <dgm:spPr/>
      <dgm:t>
        <a:bodyPr/>
        <a:lstStyle/>
        <a:p>
          <a:endParaRPr lang="ru-RU"/>
        </a:p>
      </dgm:t>
    </dgm:pt>
    <dgm:pt modelId="{65A8B7E3-EAF0-471D-BCC9-9829C9F04B77}" type="pres">
      <dgm:prSet presAssocID="{A9684BB1-CA10-4653-A3BE-3F60186ED4F0}" presName="parentShp" presStyleLbl="node1" presStyleIdx="0" presStyleCnt="3" custScaleX="45778" custScaleY="46077" custLinFactNeighborX="218" custLinFactNeighborY="-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FAC0-605E-4224-82B0-9453CF732FA6}" type="pres">
      <dgm:prSet presAssocID="{A9684BB1-CA10-4653-A3BE-3F60186ED4F0}" presName="childShp" presStyleLbl="bgAccFollowNode1" presStyleIdx="0" presStyleCnt="3" custScaleX="119687" custScaleY="70632" custLinFactNeighborX="2061" custLinFactNeighborY="-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0DFA-017E-444E-A178-20F2175F6732}" type="pres">
      <dgm:prSet presAssocID="{9FCEFC47-5467-4C42-8F50-87B6E98E4165}" presName="spacing" presStyleCnt="0"/>
      <dgm:spPr/>
      <dgm:t>
        <a:bodyPr/>
        <a:lstStyle/>
        <a:p>
          <a:endParaRPr lang="ru-RU"/>
        </a:p>
      </dgm:t>
    </dgm:pt>
    <dgm:pt modelId="{A9F3BA18-5D8C-4AFA-A069-42B68D703EBE}" type="pres">
      <dgm:prSet presAssocID="{B469CD6B-FAD4-4A7D-8568-C5C1880D0378}" presName="linNode" presStyleCnt="0"/>
      <dgm:spPr/>
      <dgm:t>
        <a:bodyPr/>
        <a:lstStyle/>
        <a:p>
          <a:endParaRPr lang="ru-RU"/>
        </a:p>
      </dgm:t>
    </dgm:pt>
    <dgm:pt modelId="{732E8BA5-1D0B-49F9-A0D7-AD3EEEFA6D30}" type="pres">
      <dgm:prSet presAssocID="{B469CD6B-FAD4-4A7D-8568-C5C1880D0378}" presName="parentShp" presStyleLbl="node1" presStyleIdx="1" presStyleCnt="3" custScaleX="43630" custScaleY="3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603F6-4016-4D31-BDE5-EFECDAA37421}" type="pres">
      <dgm:prSet presAssocID="{B469CD6B-FAD4-4A7D-8568-C5C1880D0378}" presName="childShp" presStyleLbl="bgAccFollowNode1" presStyleIdx="1" presStyleCnt="3" custScaleX="119538" custScaleY="52587" custLinFactNeighborX="3024" custLinFactNeighborY="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1224-9C9E-4342-B52D-7C261FB2B998}" type="pres">
      <dgm:prSet presAssocID="{4EAEB87B-8A21-496D-B1FD-6C6651AEC926}" presName="spacing" presStyleCnt="0"/>
      <dgm:spPr/>
      <dgm:t>
        <a:bodyPr/>
        <a:lstStyle/>
        <a:p>
          <a:endParaRPr lang="ru-RU"/>
        </a:p>
      </dgm:t>
    </dgm:pt>
    <dgm:pt modelId="{60799FC0-294D-4BE0-8AF7-FF764784AC68}" type="pres">
      <dgm:prSet presAssocID="{072A8AE2-A474-422A-8B38-1F4B7B55BCA7}" presName="linNode" presStyleCnt="0"/>
      <dgm:spPr/>
      <dgm:t>
        <a:bodyPr/>
        <a:lstStyle/>
        <a:p>
          <a:endParaRPr lang="ru-RU"/>
        </a:p>
      </dgm:t>
    </dgm:pt>
    <dgm:pt modelId="{9EAF0CAA-075C-4153-8202-593076552AD3}" type="pres">
      <dgm:prSet presAssocID="{072A8AE2-A474-422A-8B38-1F4B7B55BCA7}" presName="parentShp" presStyleLbl="node1" presStyleIdx="2" presStyleCnt="3" custScaleX="44444" custScaleY="36594" custLinFactNeighborX="-952" custLinFactNeighborY="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0FDC-D718-4984-A5D3-274F4A34E2FC}" type="pres">
      <dgm:prSet presAssocID="{072A8AE2-A474-422A-8B38-1F4B7B55BCA7}" presName="childShp" presStyleLbl="bgAccFollowNode1" presStyleIdx="2" presStyleCnt="3" custScaleX="118519" custScaleY="74132" custLinFactNeighborX="1852" custLinFactNeighborY="-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CD311-AE4B-4107-AC57-EEE482286C78}" srcId="{A9684BB1-CA10-4653-A3BE-3F60186ED4F0}" destId="{4066EBBD-05F8-48B5-96E4-47522F2EC8C5}" srcOrd="0" destOrd="0" parTransId="{854AC686-8713-4A04-92FB-66FFB1227A23}" sibTransId="{2D259BD2-8E49-451D-8122-E5FD4601985D}"/>
    <dgm:cxn modelId="{FA40ED7F-6EA3-4700-A132-17067C98BE5A}" type="presOf" srcId="{A9684BB1-CA10-4653-A3BE-3F60186ED4F0}" destId="{65A8B7E3-EAF0-471D-BCC9-9829C9F04B77}" srcOrd="0" destOrd="0" presId="urn:microsoft.com/office/officeart/2005/8/layout/vList6"/>
    <dgm:cxn modelId="{1F8E282A-975E-42F2-8C68-EBC272E0C886}" srcId="{D20BB794-012F-498C-9D6B-177AFB0BA49D}" destId="{A9684BB1-CA10-4653-A3BE-3F60186ED4F0}" srcOrd="0" destOrd="0" parTransId="{85F12D40-4BC2-4937-9849-88C32D9940F4}" sibTransId="{9FCEFC47-5467-4C42-8F50-87B6E98E4165}"/>
    <dgm:cxn modelId="{8EAC49BF-FBA9-4E5B-B8EC-7D8DB14DF168}" srcId="{D20BB794-012F-498C-9D6B-177AFB0BA49D}" destId="{072A8AE2-A474-422A-8B38-1F4B7B55BCA7}" srcOrd="2" destOrd="0" parTransId="{E8F4948B-3FE9-4790-85B1-A41B524E7CA5}" sibTransId="{43E08E3B-81B1-42D0-9095-D95A2BF46AE7}"/>
    <dgm:cxn modelId="{684084DE-6924-4CC5-A4B7-0DB66895B668}" type="presOf" srcId="{B469CD6B-FAD4-4A7D-8568-C5C1880D0378}" destId="{732E8BA5-1D0B-49F9-A0D7-AD3EEEFA6D30}" srcOrd="0" destOrd="0" presId="urn:microsoft.com/office/officeart/2005/8/layout/vList6"/>
    <dgm:cxn modelId="{B4F28B2E-C8FF-4238-AE22-0977BB934C3D}" srcId="{B469CD6B-FAD4-4A7D-8568-C5C1880D0378}" destId="{9BD7E3F4-8A1F-4D0B-BFB3-14CC18CAD136}" srcOrd="0" destOrd="0" parTransId="{2CAF4E40-2F77-4545-B5F0-25851B52DCEB}" sibTransId="{9CB5FA8D-998E-4085-991C-0994AD8AFFA1}"/>
    <dgm:cxn modelId="{E40DC502-D78D-4EA5-A74A-749F42648D38}" type="presOf" srcId="{072A8AE2-A474-422A-8B38-1F4B7B55BCA7}" destId="{9EAF0CAA-075C-4153-8202-593076552AD3}" srcOrd="0" destOrd="0" presId="urn:microsoft.com/office/officeart/2005/8/layout/vList6"/>
    <dgm:cxn modelId="{94824D1E-F12B-4229-BD50-FFB035DCFE1C}" type="presOf" srcId="{4066EBBD-05F8-48B5-96E4-47522F2EC8C5}" destId="{2F1DFAC0-605E-4224-82B0-9453CF732FA6}" srcOrd="0" destOrd="0" presId="urn:microsoft.com/office/officeart/2005/8/layout/vList6"/>
    <dgm:cxn modelId="{DD55F463-A539-4FA8-BB61-C5E83DFACE0C}" srcId="{072A8AE2-A474-422A-8B38-1F4B7B55BCA7}" destId="{3F5BCE3E-531E-40C0-B157-44FB410C56D6}" srcOrd="0" destOrd="0" parTransId="{8BE88B15-DA1A-41DC-BDA8-850F2EBD3F07}" sibTransId="{5B5FE646-F168-447B-A3FA-DB3366CB857F}"/>
    <dgm:cxn modelId="{7168F23E-1707-411F-8452-9971AAC25E24}" srcId="{D20BB794-012F-498C-9D6B-177AFB0BA49D}" destId="{B469CD6B-FAD4-4A7D-8568-C5C1880D0378}" srcOrd="1" destOrd="0" parTransId="{F3EF7367-313D-431F-8F23-099443D639B6}" sibTransId="{4EAEB87B-8A21-496D-B1FD-6C6651AEC926}"/>
    <dgm:cxn modelId="{957A22F9-6A56-490A-9FB8-B8CC7307F3EB}" type="presOf" srcId="{D20BB794-012F-498C-9D6B-177AFB0BA49D}" destId="{BFA5B1D3-750C-40E6-84C1-4B7A8BC8F66E}" srcOrd="0" destOrd="0" presId="urn:microsoft.com/office/officeart/2005/8/layout/vList6"/>
    <dgm:cxn modelId="{620CE777-F488-41C5-A170-CA0364EAFE86}" type="presOf" srcId="{3F5BCE3E-531E-40C0-B157-44FB410C56D6}" destId="{2D0C0FDC-D718-4984-A5D3-274F4A34E2FC}" srcOrd="0" destOrd="0" presId="urn:microsoft.com/office/officeart/2005/8/layout/vList6"/>
    <dgm:cxn modelId="{BD7C4853-9C37-4F81-A147-3AEE4B7FBF56}" type="presOf" srcId="{9BD7E3F4-8A1F-4D0B-BFB3-14CC18CAD136}" destId="{700603F6-4016-4D31-BDE5-EFECDAA37421}" srcOrd="0" destOrd="0" presId="urn:microsoft.com/office/officeart/2005/8/layout/vList6"/>
    <dgm:cxn modelId="{DDA7B3B3-F45C-46F6-8123-538FEB30F5FB}" type="presParOf" srcId="{BFA5B1D3-750C-40E6-84C1-4B7A8BC8F66E}" destId="{07D50FE8-142F-4CB4-970E-1598550DF3DB}" srcOrd="0" destOrd="0" presId="urn:microsoft.com/office/officeart/2005/8/layout/vList6"/>
    <dgm:cxn modelId="{E6FFF113-0993-431B-BBF5-8B5C9B74771B}" type="presParOf" srcId="{07D50FE8-142F-4CB4-970E-1598550DF3DB}" destId="{65A8B7E3-EAF0-471D-BCC9-9829C9F04B77}" srcOrd="0" destOrd="0" presId="urn:microsoft.com/office/officeart/2005/8/layout/vList6"/>
    <dgm:cxn modelId="{77A3A76F-0EA2-4F00-9EF5-246D16E2A02C}" type="presParOf" srcId="{07D50FE8-142F-4CB4-970E-1598550DF3DB}" destId="{2F1DFAC0-605E-4224-82B0-9453CF732FA6}" srcOrd="1" destOrd="0" presId="urn:microsoft.com/office/officeart/2005/8/layout/vList6"/>
    <dgm:cxn modelId="{4C27838B-FE4C-4453-ADEE-9C1D0BFEB503}" type="presParOf" srcId="{BFA5B1D3-750C-40E6-84C1-4B7A8BC8F66E}" destId="{739C0DFA-017E-444E-A178-20F2175F6732}" srcOrd="1" destOrd="0" presId="urn:microsoft.com/office/officeart/2005/8/layout/vList6"/>
    <dgm:cxn modelId="{CCC5546C-88B7-471C-A115-AEFFCFFC464D}" type="presParOf" srcId="{BFA5B1D3-750C-40E6-84C1-4B7A8BC8F66E}" destId="{A9F3BA18-5D8C-4AFA-A069-42B68D703EBE}" srcOrd="2" destOrd="0" presId="urn:microsoft.com/office/officeart/2005/8/layout/vList6"/>
    <dgm:cxn modelId="{B3E528DC-D972-4BCD-BD72-63C28E4375EE}" type="presParOf" srcId="{A9F3BA18-5D8C-4AFA-A069-42B68D703EBE}" destId="{732E8BA5-1D0B-49F9-A0D7-AD3EEEFA6D30}" srcOrd="0" destOrd="0" presId="urn:microsoft.com/office/officeart/2005/8/layout/vList6"/>
    <dgm:cxn modelId="{487B6144-B343-4793-9653-F829F4A64819}" type="presParOf" srcId="{A9F3BA18-5D8C-4AFA-A069-42B68D703EBE}" destId="{700603F6-4016-4D31-BDE5-EFECDAA37421}" srcOrd="1" destOrd="0" presId="urn:microsoft.com/office/officeart/2005/8/layout/vList6"/>
    <dgm:cxn modelId="{4031B7A1-E580-4DBF-975D-5243D21EE64B}" type="presParOf" srcId="{BFA5B1D3-750C-40E6-84C1-4B7A8BC8F66E}" destId="{E97A1224-9C9E-4342-B52D-7C261FB2B998}" srcOrd="3" destOrd="0" presId="urn:microsoft.com/office/officeart/2005/8/layout/vList6"/>
    <dgm:cxn modelId="{5C918D94-7483-4822-900B-98843E9A87D6}" type="presParOf" srcId="{BFA5B1D3-750C-40E6-84C1-4B7A8BC8F66E}" destId="{60799FC0-294D-4BE0-8AF7-FF764784AC68}" srcOrd="4" destOrd="0" presId="urn:microsoft.com/office/officeart/2005/8/layout/vList6"/>
    <dgm:cxn modelId="{0E5A3412-23B3-4DF2-982A-0A03FF9AF11A}" type="presParOf" srcId="{60799FC0-294D-4BE0-8AF7-FF764784AC68}" destId="{9EAF0CAA-075C-4153-8202-593076552AD3}" srcOrd="0" destOrd="0" presId="urn:microsoft.com/office/officeart/2005/8/layout/vList6"/>
    <dgm:cxn modelId="{6AF518CF-C635-442C-947A-9637F901B171}" type="presParOf" srcId="{60799FC0-294D-4BE0-8AF7-FF764784AC68}" destId="{2D0C0FDC-D718-4984-A5D3-274F4A34E2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22B70-A462-4E33-B80C-E16122AF23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3C6D2-31BE-42FC-B978-A483064A8889}">
      <dgm:prSet phldrT="[Текст]" custT="1"/>
      <dgm:spPr/>
      <dgm:t>
        <a:bodyPr/>
        <a:lstStyle/>
        <a:p>
          <a:r>
            <a:rPr lang="ru-RU" sz="1600" b="1" dirty="0" smtClean="0"/>
            <a:t>2494,8 тыс. руб. </a:t>
          </a:r>
          <a:endParaRPr lang="ru-RU" sz="1600" b="1" dirty="0"/>
        </a:p>
      </dgm:t>
    </dgm:pt>
    <dgm:pt modelId="{09E8530E-E882-42C4-8310-C70C6424B807}" type="parTrans" cxnId="{4F954C36-E288-45B1-A4D5-A19DAE48D174}">
      <dgm:prSet/>
      <dgm:spPr/>
      <dgm:t>
        <a:bodyPr/>
        <a:lstStyle/>
        <a:p>
          <a:endParaRPr lang="ru-RU"/>
        </a:p>
      </dgm:t>
    </dgm:pt>
    <dgm:pt modelId="{0F5EF8DB-9825-4529-B620-D25212449D69}" type="sibTrans" cxnId="{4F954C36-E288-45B1-A4D5-A19DAE48D174}">
      <dgm:prSet/>
      <dgm:spPr/>
      <dgm:t>
        <a:bodyPr/>
        <a:lstStyle/>
        <a:p>
          <a:endParaRPr lang="ru-RU"/>
        </a:p>
      </dgm:t>
    </dgm:pt>
    <dgm:pt modelId="{0FD2E6D7-66D9-4897-A58A-DF8BAF5DA64A}">
      <dgm:prSet phldrT="[Текст]" custT="1"/>
      <dgm:spPr/>
      <dgm:t>
        <a:bodyPr/>
        <a:lstStyle/>
        <a:p>
          <a:r>
            <a:rPr lang="ru-RU" sz="1200" dirty="0" smtClean="0"/>
            <a:t>Предоставление четырех социальных выплат молодым семьям на строительство и приобретение жилья.</a:t>
          </a:r>
          <a:endParaRPr lang="ru-RU" sz="1200" dirty="0"/>
        </a:p>
      </dgm:t>
    </dgm:pt>
    <dgm:pt modelId="{5E2F6106-E867-4467-98FD-56908C4A293F}" type="parTrans" cxnId="{7FFC1BBC-CD2E-4964-A575-F8BC2774D534}">
      <dgm:prSet/>
      <dgm:spPr/>
      <dgm:t>
        <a:bodyPr/>
        <a:lstStyle/>
        <a:p>
          <a:endParaRPr lang="ru-RU"/>
        </a:p>
      </dgm:t>
    </dgm:pt>
    <dgm:pt modelId="{3AACAB55-1BA5-444F-8735-0D79F4A191A6}" type="sibTrans" cxnId="{7FFC1BBC-CD2E-4964-A575-F8BC2774D534}">
      <dgm:prSet/>
      <dgm:spPr/>
      <dgm:t>
        <a:bodyPr/>
        <a:lstStyle/>
        <a:p>
          <a:endParaRPr lang="ru-RU"/>
        </a:p>
      </dgm:t>
    </dgm:pt>
    <dgm:pt modelId="{292EAE31-BDEE-4C80-A9A2-518E99163623}">
      <dgm:prSet phldrT="[Текст]" custT="1"/>
      <dgm:spPr/>
      <dgm:t>
        <a:bodyPr/>
        <a:lstStyle/>
        <a:p>
          <a:r>
            <a:rPr lang="ru-RU" sz="1600" b="1" dirty="0" smtClean="0"/>
            <a:t>122252,5 тыс. руб. </a:t>
          </a:r>
          <a:endParaRPr lang="ru-RU" sz="1600" b="1" dirty="0"/>
        </a:p>
      </dgm:t>
    </dgm:pt>
    <dgm:pt modelId="{4A4E3A2D-3E51-43D1-8EAA-FBA9E3D97AB8}" type="parTrans" cxnId="{01F8DE93-F017-413C-9299-13594FDD5F61}">
      <dgm:prSet/>
      <dgm:spPr/>
      <dgm:t>
        <a:bodyPr/>
        <a:lstStyle/>
        <a:p>
          <a:endParaRPr lang="ru-RU"/>
        </a:p>
      </dgm:t>
    </dgm:pt>
    <dgm:pt modelId="{60E258C0-0C5B-4BA4-A69A-0E6186E4CE48}" type="sibTrans" cxnId="{01F8DE93-F017-413C-9299-13594FDD5F61}">
      <dgm:prSet/>
      <dgm:spPr/>
      <dgm:t>
        <a:bodyPr/>
        <a:lstStyle/>
        <a:p>
          <a:endParaRPr lang="ru-RU"/>
        </a:p>
      </dgm:t>
    </dgm:pt>
    <dgm:pt modelId="{E471F304-7D76-4094-9666-4C21322C3445}">
      <dgm:prSet phldrT="[Текст]" custT="1"/>
      <dgm:spPr/>
      <dgm:t>
        <a:bodyPr/>
        <a:lstStyle/>
        <a:p>
          <a:r>
            <a:rPr lang="ru-RU" sz="1200" dirty="0" smtClean="0"/>
            <a:t>Предоставление отдельным категориям граждан компенсаций расходов на оплату жилого помещения и коммунальных услуг</a:t>
          </a:r>
          <a:endParaRPr lang="ru-RU" sz="1200" dirty="0"/>
        </a:p>
      </dgm:t>
    </dgm:pt>
    <dgm:pt modelId="{08DC03C7-EF1E-49AB-96D1-3123DA653C63}" type="parTrans" cxnId="{7D2E6548-357C-471F-ABC4-F1A94D08BE9B}">
      <dgm:prSet/>
      <dgm:spPr/>
      <dgm:t>
        <a:bodyPr/>
        <a:lstStyle/>
        <a:p>
          <a:endParaRPr lang="ru-RU"/>
        </a:p>
      </dgm:t>
    </dgm:pt>
    <dgm:pt modelId="{5B733292-D055-4883-BB04-12B20BBC4882}" type="sibTrans" cxnId="{7D2E6548-357C-471F-ABC4-F1A94D08BE9B}">
      <dgm:prSet/>
      <dgm:spPr/>
      <dgm:t>
        <a:bodyPr/>
        <a:lstStyle/>
        <a:p>
          <a:endParaRPr lang="ru-RU"/>
        </a:p>
      </dgm:t>
    </dgm:pt>
    <dgm:pt modelId="{147AB3AF-F22B-4F8F-95D4-BBAB9E37753E}">
      <dgm:prSet phldrT="[Текст]" custT="1"/>
      <dgm:spPr/>
      <dgm:t>
        <a:bodyPr/>
        <a:lstStyle/>
        <a:p>
          <a:r>
            <a:rPr lang="ru-RU" sz="1600" b="1" dirty="0" smtClean="0"/>
            <a:t>19772,8 тыс. руб. </a:t>
          </a:r>
          <a:endParaRPr lang="ru-RU" sz="1600" b="1" dirty="0"/>
        </a:p>
      </dgm:t>
    </dgm:pt>
    <dgm:pt modelId="{60E40942-EF76-4C81-9E59-E45643F2FBBA}" type="parTrans" cxnId="{01D9AF27-86BD-450D-A353-7B4D5BAF8573}">
      <dgm:prSet/>
      <dgm:spPr/>
      <dgm:t>
        <a:bodyPr/>
        <a:lstStyle/>
        <a:p>
          <a:endParaRPr lang="ru-RU"/>
        </a:p>
      </dgm:t>
    </dgm:pt>
    <dgm:pt modelId="{30EDBB3F-C27C-4BF8-8F64-AF85128BBA73}" type="sibTrans" cxnId="{01D9AF27-86BD-450D-A353-7B4D5BAF8573}">
      <dgm:prSet/>
      <dgm:spPr/>
      <dgm:t>
        <a:bodyPr/>
        <a:lstStyle/>
        <a:p>
          <a:endParaRPr lang="ru-RU"/>
        </a:p>
      </dgm:t>
    </dgm:pt>
    <dgm:pt modelId="{592BC76E-6161-4B60-9BE1-E76CB3A22D73}">
      <dgm:prSet phldrT="[Текст]" custT="1"/>
      <dgm:spPr/>
      <dgm:t>
        <a:bodyPr/>
        <a:lstStyle/>
        <a:p>
          <a:r>
            <a:rPr lang="ru-RU" sz="1400" dirty="0" smtClean="0"/>
            <a:t>Предоставление гражданам субсидий на оплату жилого помещения и коммунальных услуг </a:t>
          </a:r>
          <a:endParaRPr lang="ru-RU" sz="1400" dirty="0"/>
        </a:p>
      </dgm:t>
    </dgm:pt>
    <dgm:pt modelId="{CED7AC9B-F8EA-419D-AEA5-6A4A074B706A}" type="parTrans" cxnId="{9EF27B2D-30E5-4D62-AF1A-A94E24026592}">
      <dgm:prSet/>
      <dgm:spPr/>
      <dgm:t>
        <a:bodyPr/>
        <a:lstStyle/>
        <a:p>
          <a:endParaRPr lang="ru-RU"/>
        </a:p>
      </dgm:t>
    </dgm:pt>
    <dgm:pt modelId="{E17FF6AC-0CD4-4CAA-B9E9-A8F383912B1B}" type="sibTrans" cxnId="{9EF27B2D-30E5-4D62-AF1A-A94E24026592}">
      <dgm:prSet/>
      <dgm:spPr/>
      <dgm:t>
        <a:bodyPr/>
        <a:lstStyle/>
        <a:p>
          <a:endParaRPr lang="ru-RU"/>
        </a:p>
      </dgm:t>
    </dgm:pt>
    <dgm:pt modelId="{B794212E-F488-4CA2-A8A3-A1EDC8F0ADBB}">
      <dgm:prSet phldrT="[Текст]" custT="1"/>
      <dgm:spPr/>
      <dgm:t>
        <a:bodyPr/>
        <a:lstStyle/>
        <a:p>
          <a:r>
            <a:rPr lang="ru-RU" sz="1600" b="1" dirty="0" smtClean="0"/>
            <a:t>7287,0 тыс. руб. 	</a:t>
          </a:r>
          <a:endParaRPr lang="ru-RU" sz="1600" b="1" dirty="0"/>
        </a:p>
      </dgm:t>
    </dgm:pt>
    <dgm:pt modelId="{5A8130C1-4AD9-4B23-9A8D-BEA897F08B79}" type="parTrans" cxnId="{998A5D54-6C1D-4056-9377-94BB1B07DE2B}">
      <dgm:prSet/>
      <dgm:spPr/>
      <dgm:t>
        <a:bodyPr/>
        <a:lstStyle/>
        <a:p>
          <a:endParaRPr lang="ru-RU"/>
        </a:p>
      </dgm:t>
    </dgm:pt>
    <dgm:pt modelId="{83D4BEB5-85CE-43DD-9119-E70885FEC2DF}" type="sibTrans" cxnId="{998A5D54-6C1D-4056-9377-94BB1B07DE2B}">
      <dgm:prSet/>
      <dgm:spPr/>
      <dgm:t>
        <a:bodyPr/>
        <a:lstStyle/>
        <a:p>
          <a:endParaRPr lang="ru-RU"/>
        </a:p>
      </dgm:t>
    </dgm:pt>
    <dgm:pt modelId="{C9BCFA1B-9649-4774-991C-1E538E7CEA9C}">
      <dgm:prSet phldrT="[Текст]" custT="1"/>
      <dgm:spPr/>
      <dgm:t>
        <a:bodyPr/>
        <a:lstStyle/>
        <a:p>
          <a:r>
            <a:rPr lang="ru-RU" sz="1600" b="1" dirty="0" smtClean="0"/>
            <a:t>1040,0 тыс. руб.  </a:t>
          </a:r>
          <a:endParaRPr lang="ru-RU" sz="1600" b="1" dirty="0"/>
        </a:p>
      </dgm:t>
    </dgm:pt>
    <dgm:pt modelId="{28F9B408-2B0A-4775-A546-8F2C9A70A142}" type="parTrans" cxnId="{C12CB5B8-9A9F-4324-9729-4FFDBDA8AFDE}">
      <dgm:prSet/>
      <dgm:spPr/>
      <dgm:t>
        <a:bodyPr/>
        <a:lstStyle/>
        <a:p>
          <a:endParaRPr lang="ru-RU"/>
        </a:p>
      </dgm:t>
    </dgm:pt>
    <dgm:pt modelId="{E2A9D041-70B7-4C59-A5C5-4D169CB735C7}" type="sibTrans" cxnId="{C12CB5B8-9A9F-4324-9729-4FFDBDA8AFDE}">
      <dgm:prSet/>
      <dgm:spPr/>
      <dgm:t>
        <a:bodyPr/>
        <a:lstStyle/>
        <a:p>
          <a:endParaRPr lang="ru-RU"/>
        </a:p>
      </dgm:t>
    </dgm:pt>
    <dgm:pt modelId="{F102504B-50F1-4D95-9C1C-D994D7B69541}">
      <dgm:prSet phldrT="[Текст]" custT="1"/>
      <dgm:spPr/>
      <dgm:t>
        <a:bodyPr/>
        <a:lstStyle/>
        <a:p>
          <a:r>
            <a:rPr lang="ru-RU" sz="1600" b="1" dirty="0" smtClean="0"/>
            <a:t>1631,2 тыс. руб. </a:t>
          </a:r>
          <a:endParaRPr lang="ru-RU" sz="1600" b="1" dirty="0"/>
        </a:p>
      </dgm:t>
    </dgm:pt>
    <dgm:pt modelId="{4A2E3074-04F7-448B-9B6F-E95BD70D1421}" type="parTrans" cxnId="{D5F96CE2-BEC0-4776-AC71-56335EF6E5B5}">
      <dgm:prSet/>
      <dgm:spPr/>
      <dgm:t>
        <a:bodyPr/>
        <a:lstStyle/>
        <a:p>
          <a:endParaRPr lang="ru-RU"/>
        </a:p>
      </dgm:t>
    </dgm:pt>
    <dgm:pt modelId="{A2B20376-1D4C-480B-A2F2-6F8AC4A466B2}" type="sibTrans" cxnId="{D5F96CE2-BEC0-4776-AC71-56335EF6E5B5}">
      <dgm:prSet/>
      <dgm:spPr/>
      <dgm:t>
        <a:bodyPr/>
        <a:lstStyle/>
        <a:p>
          <a:endParaRPr lang="ru-RU"/>
        </a:p>
      </dgm:t>
    </dgm:pt>
    <dgm:pt modelId="{F001DF8B-BAD4-4D81-8BB3-6513481EE0A0}">
      <dgm:prSet phldrT="[Текст]" custT="1"/>
      <dgm:spPr/>
      <dgm:t>
        <a:bodyPr/>
        <a:lstStyle/>
        <a:p>
          <a:r>
            <a:rPr lang="ru-RU" sz="1200" dirty="0" smtClean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  <a:endParaRPr lang="ru-RU" sz="1200" dirty="0"/>
        </a:p>
      </dgm:t>
    </dgm:pt>
    <dgm:pt modelId="{AE74FC71-C373-49E7-852A-23D947BAE487}" type="parTrans" cxnId="{888EAA0E-1122-4E27-879D-2982316D1B5D}">
      <dgm:prSet/>
      <dgm:spPr/>
      <dgm:t>
        <a:bodyPr/>
        <a:lstStyle/>
        <a:p>
          <a:endParaRPr lang="ru-RU"/>
        </a:p>
      </dgm:t>
    </dgm:pt>
    <dgm:pt modelId="{8EBB811A-CD4A-4758-867E-8E4A6473E1D4}" type="sibTrans" cxnId="{888EAA0E-1122-4E27-879D-2982316D1B5D}">
      <dgm:prSet/>
      <dgm:spPr/>
      <dgm:t>
        <a:bodyPr/>
        <a:lstStyle/>
        <a:p>
          <a:endParaRPr lang="ru-RU"/>
        </a:p>
      </dgm:t>
    </dgm:pt>
    <dgm:pt modelId="{F67648EC-E2EC-45EA-886C-567F26A084D7}">
      <dgm:prSet phldrT="[Текст]" custT="1"/>
      <dgm:spPr/>
      <dgm:t>
        <a:bodyPr/>
        <a:lstStyle/>
        <a:p>
          <a:r>
            <a:rPr lang="ru-RU" sz="1200" dirty="0" smtClean="0"/>
            <a:t>Выплата ежемесячного материального вознаграждения почетным гражданам  города </a:t>
          </a:r>
          <a:endParaRPr lang="ru-RU" sz="1200" dirty="0"/>
        </a:p>
      </dgm:t>
    </dgm:pt>
    <dgm:pt modelId="{DFCBACCC-4865-4B40-89BE-21A12597685E}" type="parTrans" cxnId="{5A1B6E10-D810-4082-BE90-59DA40E945AB}">
      <dgm:prSet/>
      <dgm:spPr/>
      <dgm:t>
        <a:bodyPr/>
        <a:lstStyle/>
        <a:p>
          <a:endParaRPr lang="ru-RU"/>
        </a:p>
      </dgm:t>
    </dgm:pt>
    <dgm:pt modelId="{0BCE5644-4CBE-4A18-9FC4-28B2CA8E48B2}" type="sibTrans" cxnId="{5A1B6E10-D810-4082-BE90-59DA40E945AB}">
      <dgm:prSet/>
      <dgm:spPr/>
      <dgm:t>
        <a:bodyPr/>
        <a:lstStyle/>
        <a:p>
          <a:endParaRPr lang="ru-RU"/>
        </a:p>
      </dgm:t>
    </dgm:pt>
    <dgm:pt modelId="{63821A18-20ED-4B58-AC35-95ED2249604A}">
      <dgm:prSet phldrT="[Текст]" custT="1"/>
      <dgm:spPr/>
      <dgm:t>
        <a:bodyPr/>
        <a:lstStyle/>
        <a:p>
          <a:r>
            <a:rPr lang="ru-RU" sz="1050" dirty="0" smtClean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туберкулеза, по доставке отдельной категории граждан на лечение в отделение гемодиализа города Краснотурьинска и обратно, социальной поддержке детей и подростков, на  оказание единовременной материальной поддержки гражданам оказавшимся в трудной жизненной ситуации</a:t>
          </a:r>
          <a:endParaRPr lang="ru-RU" sz="1050" dirty="0"/>
        </a:p>
      </dgm:t>
    </dgm:pt>
    <dgm:pt modelId="{D713CA56-7979-4120-AA86-2273AB2C27F2}" type="parTrans" cxnId="{5EA4757C-A500-430C-9A62-4CB1363584FE}">
      <dgm:prSet/>
      <dgm:spPr/>
      <dgm:t>
        <a:bodyPr/>
        <a:lstStyle/>
        <a:p>
          <a:endParaRPr lang="ru-RU"/>
        </a:p>
      </dgm:t>
    </dgm:pt>
    <dgm:pt modelId="{4E24303F-1939-477A-AAD2-D0AACE7356D0}" type="sibTrans" cxnId="{5EA4757C-A500-430C-9A62-4CB1363584FE}">
      <dgm:prSet/>
      <dgm:spPr/>
      <dgm:t>
        <a:bodyPr/>
        <a:lstStyle/>
        <a:p>
          <a:endParaRPr lang="ru-RU"/>
        </a:p>
      </dgm:t>
    </dgm:pt>
    <dgm:pt modelId="{8ED09C49-723E-472B-A4FC-2FDACD41A4FD}" type="pres">
      <dgm:prSet presAssocID="{3BB22B70-A462-4E33-B80C-E16122AF23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6A74E-0155-42EF-81B6-54CD4B1559D5}" type="pres">
      <dgm:prSet presAssocID="{C513C6D2-31BE-42FC-B978-A483064A8889}" presName="composite" presStyleCnt="0"/>
      <dgm:spPr/>
      <dgm:t>
        <a:bodyPr/>
        <a:lstStyle/>
        <a:p>
          <a:endParaRPr lang="ru-RU"/>
        </a:p>
      </dgm:t>
    </dgm:pt>
    <dgm:pt modelId="{E64B9389-CA1D-4F14-8CEA-B66E23A98A1A}" type="pres">
      <dgm:prSet presAssocID="{C513C6D2-31BE-42FC-B978-A483064A8889}" presName="parentText" presStyleLbl="alignNode1" presStyleIdx="0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DBE96-0A92-4A9E-B9D3-943F5C11E34B}" type="pres">
      <dgm:prSet presAssocID="{C513C6D2-31BE-42FC-B978-A483064A8889}" presName="descendantText" presStyleLbl="alignAcc1" presStyleIdx="0" presStyleCnt="6" custScaleX="83399" custLinFactNeighborX="321" custLinFactNeighborY="-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BDB82-E4F6-4D92-9597-9AA4B3440A31}" type="pres">
      <dgm:prSet presAssocID="{0F5EF8DB-9825-4529-B620-D25212449D69}" presName="sp" presStyleCnt="0"/>
      <dgm:spPr/>
      <dgm:t>
        <a:bodyPr/>
        <a:lstStyle/>
        <a:p>
          <a:endParaRPr lang="ru-RU"/>
        </a:p>
      </dgm:t>
    </dgm:pt>
    <dgm:pt modelId="{7DCE6BEB-AA5F-4DD2-A740-DA5D5AD81F41}" type="pres">
      <dgm:prSet presAssocID="{292EAE31-BDEE-4C80-A9A2-518E99163623}" presName="composite" presStyleCnt="0"/>
      <dgm:spPr/>
      <dgm:t>
        <a:bodyPr/>
        <a:lstStyle/>
        <a:p>
          <a:endParaRPr lang="ru-RU"/>
        </a:p>
      </dgm:t>
    </dgm:pt>
    <dgm:pt modelId="{38687A62-A606-4355-A4C8-45F231DE8280}" type="pres">
      <dgm:prSet presAssocID="{292EAE31-BDEE-4C80-A9A2-518E99163623}" presName="parentText" presStyleLbl="alignNode1" presStyleIdx="1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4337-C09A-4283-90CF-AC34CD747EE9}" type="pres">
      <dgm:prSet presAssocID="{292EAE31-BDEE-4C80-A9A2-518E99163623}" presName="descendantText" presStyleLbl="alignAcc1" presStyleIdx="1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EA58-511B-4081-8578-7FD5761DBAFC}" type="pres">
      <dgm:prSet presAssocID="{60E258C0-0C5B-4BA4-A69A-0E6186E4CE48}" presName="sp" presStyleCnt="0"/>
      <dgm:spPr/>
      <dgm:t>
        <a:bodyPr/>
        <a:lstStyle/>
        <a:p>
          <a:endParaRPr lang="ru-RU"/>
        </a:p>
      </dgm:t>
    </dgm:pt>
    <dgm:pt modelId="{81A3A463-47F4-435E-8CB6-B3E99A1DD745}" type="pres">
      <dgm:prSet presAssocID="{147AB3AF-F22B-4F8F-95D4-BBAB9E37753E}" presName="composite" presStyleCnt="0"/>
      <dgm:spPr/>
      <dgm:t>
        <a:bodyPr/>
        <a:lstStyle/>
        <a:p>
          <a:endParaRPr lang="ru-RU"/>
        </a:p>
      </dgm:t>
    </dgm:pt>
    <dgm:pt modelId="{40AA0AB9-6BB3-4CD8-9EFD-4BE9FA437A33}" type="pres">
      <dgm:prSet presAssocID="{147AB3AF-F22B-4F8F-95D4-BBAB9E37753E}" presName="parentText" presStyleLbl="alignNode1" presStyleIdx="2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9502B-EF61-4F17-B8E3-4C9AD5F9C242}" type="pres">
      <dgm:prSet presAssocID="{147AB3AF-F22B-4F8F-95D4-BBAB9E37753E}" presName="descendantText" presStyleLbl="alignAcc1" presStyleIdx="2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C4C5F-1F0C-4BA8-81F4-330597DB5FD7}" type="pres">
      <dgm:prSet presAssocID="{30EDBB3F-C27C-4BF8-8F64-AF85128BBA73}" presName="sp" presStyleCnt="0"/>
      <dgm:spPr/>
      <dgm:t>
        <a:bodyPr/>
        <a:lstStyle/>
        <a:p>
          <a:endParaRPr lang="ru-RU"/>
        </a:p>
      </dgm:t>
    </dgm:pt>
    <dgm:pt modelId="{792F86B0-B461-41BC-9156-6F8248863347}" type="pres">
      <dgm:prSet presAssocID="{B794212E-F488-4CA2-A8A3-A1EDC8F0ADBB}" presName="composite" presStyleCnt="0"/>
      <dgm:spPr/>
      <dgm:t>
        <a:bodyPr/>
        <a:lstStyle/>
        <a:p>
          <a:endParaRPr lang="ru-RU"/>
        </a:p>
      </dgm:t>
    </dgm:pt>
    <dgm:pt modelId="{2CF72319-2635-4FA7-8983-C38B3AF01313}" type="pres">
      <dgm:prSet presAssocID="{B794212E-F488-4CA2-A8A3-A1EDC8F0ADBB}" presName="parentText" presStyleLbl="alignNode1" presStyleIdx="3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F9026-BA53-4F14-8D80-798E6269D5E3}" type="pres">
      <dgm:prSet presAssocID="{B794212E-F488-4CA2-A8A3-A1EDC8F0ADBB}" presName="descendantText" presStyleLbl="alignAcc1" presStyleIdx="3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73FD-2C00-4E1A-B2BA-BDB7E0B38A8C}" type="pres">
      <dgm:prSet presAssocID="{83D4BEB5-85CE-43DD-9119-E70885FEC2DF}" presName="sp" presStyleCnt="0"/>
      <dgm:spPr/>
      <dgm:t>
        <a:bodyPr/>
        <a:lstStyle/>
        <a:p>
          <a:endParaRPr lang="ru-RU"/>
        </a:p>
      </dgm:t>
    </dgm:pt>
    <dgm:pt modelId="{8FEA0ED0-6EEB-4414-919E-4772A94FBFBA}" type="pres">
      <dgm:prSet presAssocID="{C9BCFA1B-9649-4774-991C-1E538E7CEA9C}" presName="composite" presStyleCnt="0"/>
      <dgm:spPr/>
      <dgm:t>
        <a:bodyPr/>
        <a:lstStyle/>
        <a:p>
          <a:endParaRPr lang="ru-RU"/>
        </a:p>
      </dgm:t>
    </dgm:pt>
    <dgm:pt modelId="{E2201112-A51B-4024-8BB9-E50F1771E71E}" type="pres">
      <dgm:prSet presAssocID="{C9BCFA1B-9649-4774-991C-1E538E7CEA9C}" presName="parentText" presStyleLbl="alignNode1" presStyleIdx="4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2E3B8-FD4C-4FD9-891D-6F48F3E06214}" type="pres">
      <dgm:prSet presAssocID="{C9BCFA1B-9649-4774-991C-1E538E7CEA9C}" presName="descendantText" presStyleLbl="alignAcc1" presStyleIdx="4" presStyleCnt="6" custScaleX="8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3E5A-A108-4455-BEEC-A41D34B8DC9A}" type="pres">
      <dgm:prSet presAssocID="{E2A9D041-70B7-4C59-A5C5-4D169CB735C7}" presName="sp" presStyleCnt="0"/>
      <dgm:spPr/>
      <dgm:t>
        <a:bodyPr/>
        <a:lstStyle/>
        <a:p>
          <a:endParaRPr lang="ru-RU"/>
        </a:p>
      </dgm:t>
    </dgm:pt>
    <dgm:pt modelId="{A8BB8E5B-E8A8-42C9-A922-A57E2486AD1E}" type="pres">
      <dgm:prSet presAssocID="{F102504B-50F1-4D95-9C1C-D994D7B69541}" presName="composite" presStyleCnt="0"/>
      <dgm:spPr/>
      <dgm:t>
        <a:bodyPr/>
        <a:lstStyle/>
        <a:p>
          <a:endParaRPr lang="ru-RU"/>
        </a:p>
      </dgm:t>
    </dgm:pt>
    <dgm:pt modelId="{5FADC415-C74C-4B26-849A-B5BA47E521A3}" type="pres">
      <dgm:prSet presAssocID="{F102504B-50F1-4D95-9C1C-D994D7B69541}" presName="parentText" presStyleLbl="alignNode1" presStyleIdx="5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AED-9B7F-489A-9E9C-74FF67A657EB}" type="pres">
      <dgm:prSet presAssocID="{F102504B-50F1-4D95-9C1C-D994D7B69541}" presName="descendantText" presStyleLbl="alignAcc1" presStyleIdx="5" presStyleCnt="6" custScaleX="8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27B2D-30E5-4D62-AF1A-A94E24026592}" srcId="{147AB3AF-F22B-4F8F-95D4-BBAB9E37753E}" destId="{592BC76E-6161-4B60-9BE1-E76CB3A22D73}" srcOrd="0" destOrd="0" parTransId="{CED7AC9B-F8EA-419D-AEA5-6A4A074B706A}" sibTransId="{E17FF6AC-0CD4-4CAA-B9E9-A8F383912B1B}"/>
    <dgm:cxn modelId="{01D9AF27-86BD-450D-A353-7B4D5BAF8573}" srcId="{3BB22B70-A462-4E33-B80C-E16122AF23B9}" destId="{147AB3AF-F22B-4F8F-95D4-BBAB9E37753E}" srcOrd="2" destOrd="0" parTransId="{60E40942-EF76-4C81-9E59-E45643F2FBBA}" sibTransId="{30EDBB3F-C27C-4BF8-8F64-AF85128BBA73}"/>
    <dgm:cxn modelId="{5A1B6E10-D810-4082-BE90-59DA40E945AB}" srcId="{C9BCFA1B-9649-4774-991C-1E538E7CEA9C}" destId="{F67648EC-E2EC-45EA-886C-567F26A084D7}" srcOrd="0" destOrd="0" parTransId="{DFCBACCC-4865-4B40-89BE-21A12597685E}" sibTransId="{0BCE5644-4CBE-4A18-9FC4-28B2CA8E48B2}"/>
    <dgm:cxn modelId="{69C6053E-3681-4A21-AE72-75708030352E}" type="presOf" srcId="{3BB22B70-A462-4E33-B80C-E16122AF23B9}" destId="{8ED09C49-723E-472B-A4FC-2FDACD41A4FD}" srcOrd="0" destOrd="0" presId="urn:microsoft.com/office/officeart/2005/8/layout/chevron2"/>
    <dgm:cxn modelId="{7D2E6548-357C-471F-ABC4-F1A94D08BE9B}" srcId="{292EAE31-BDEE-4C80-A9A2-518E99163623}" destId="{E471F304-7D76-4094-9666-4C21322C3445}" srcOrd="0" destOrd="0" parTransId="{08DC03C7-EF1E-49AB-96D1-3123DA653C63}" sibTransId="{5B733292-D055-4883-BB04-12B20BBC4882}"/>
    <dgm:cxn modelId="{01F8DE93-F017-413C-9299-13594FDD5F61}" srcId="{3BB22B70-A462-4E33-B80C-E16122AF23B9}" destId="{292EAE31-BDEE-4C80-A9A2-518E99163623}" srcOrd="1" destOrd="0" parTransId="{4A4E3A2D-3E51-43D1-8EAA-FBA9E3D97AB8}" sibTransId="{60E258C0-0C5B-4BA4-A69A-0E6186E4CE48}"/>
    <dgm:cxn modelId="{F1D55026-F3D1-4206-B1EB-6F129E2F34E9}" type="presOf" srcId="{B794212E-F488-4CA2-A8A3-A1EDC8F0ADBB}" destId="{2CF72319-2635-4FA7-8983-C38B3AF01313}" srcOrd="0" destOrd="0" presId="urn:microsoft.com/office/officeart/2005/8/layout/chevron2"/>
    <dgm:cxn modelId="{2023B177-0ED1-4ED3-BAB6-DBEC939C6010}" type="presOf" srcId="{F001DF8B-BAD4-4D81-8BB3-6513481EE0A0}" destId="{4AFF9026-BA53-4F14-8D80-798E6269D5E3}" srcOrd="0" destOrd="0" presId="urn:microsoft.com/office/officeart/2005/8/layout/chevron2"/>
    <dgm:cxn modelId="{4457EE7F-ED04-4D87-8B04-57EDFB3C9C5F}" type="presOf" srcId="{147AB3AF-F22B-4F8F-95D4-BBAB9E37753E}" destId="{40AA0AB9-6BB3-4CD8-9EFD-4BE9FA437A33}" srcOrd="0" destOrd="0" presId="urn:microsoft.com/office/officeart/2005/8/layout/chevron2"/>
    <dgm:cxn modelId="{3A1DA664-17ED-40DC-9207-EDE001E2EF7A}" type="presOf" srcId="{F67648EC-E2EC-45EA-886C-567F26A084D7}" destId="{1E12E3B8-FD4C-4FD9-891D-6F48F3E06214}" srcOrd="0" destOrd="0" presId="urn:microsoft.com/office/officeart/2005/8/layout/chevron2"/>
    <dgm:cxn modelId="{5EA4757C-A500-430C-9A62-4CB1363584FE}" srcId="{F102504B-50F1-4D95-9C1C-D994D7B69541}" destId="{63821A18-20ED-4B58-AC35-95ED2249604A}" srcOrd="0" destOrd="0" parTransId="{D713CA56-7979-4120-AA86-2273AB2C27F2}" sibTransId="{4E24303F-1939-477A-AAD2-D0AACE7356D0}"/>
    <dgm:cxn modelId="{C7B19909-1906-4DD1-BCF4-1E92CBD86C2A}" type="presOf" srcId="{E471F304-7D76-4094-9666-4C21322C3445}" destId="{C79D4337-C09A-4283-90CF-AC34CD747EE9}" srcOrd="0" destOrd="0" presId="urn:microsoft.com/office/officeart/2005/8/layout/chevron2"/>
    <dgm:cxn modelId="{93DF3DE5-BE18-456A-A156-0AA18840FF7B}" type="presOf" srcId="{592BC76E-6161-4B60-9BE1-E76CB3A22D73}" destId="{6289502B-EF61-4F17-B8E3-4C9AD5F9C242}" srcOrd="0" destOrd="0" presId="urn:microsoft.com/office/officeart/2005/8/layout/chevron2"/>
    <dgm:cxn modelId="{A77994DC-6FAF-4003-867E-0EC6FF2A79BA}" type="presOf" srcId="{63821A18-20ED-4B58-AC35-95ED2249604A}" destId="{797F2AED-9B7F-489A-9E9C-74FF67A657EB}" srcOrd="0" destOrd="0" presId="urn:microsoft.com/office/officeart/2005/8/layout/chevron2"/>
    <dgm:cxn modelId="{C12CB5B8-9A9F-4324-9729-4FFDBDA8AFDE}" srcId="{3BB22B70-A462-4E33-B80C-E16122AF23B9}" destId="{C9BCFA1B-9649-4774-991C-1E538E7CEA9C}" srcOrd="4" destOrd="0" parTransId="{28F9B408-2B0A-4775-A546-8F2C9A70A142}" sibTransId="{E2A9D041-70B7-4C59-A5C5-4D169CB735C7}"/>
    <dgm:cxn modelId="{1A3EEEDC-95B6-4AD3-BA34-4C685D35FADB}" type="presOf" srcId="{C9BCFA1B-9649-4774-991C-1E538E7CEA9C}" destId="{E2201112-A51B-4024-8BB9-E50F1771E71E}" srcOrd="0" destOrd="0" presId="urn:microsoft.com/office/officeart/2005/8/layout/chevron2"/>
    <dgm:cxn modelId="{4F954C36-E288-45B1-A4D5-A19DAE48D174}" srcId="{3BB22B70-A462-4E33-B80C-E16122AF23B9}" destId="{C513C6D2-31BE-42FC-B978-A483064A8889}" srcOrd="0" destOrd="0" parTransId="{09E8530E-E882-42C4-8310-C70C6424B807}" sibTransId="{0F5EF8DB-9825-4529-B620-D25212449D69}"/>
    <dgm:cxn modelId="{888EAA0E-1122-4E27-879D-2982316D1B5D}" srcId="{B794212E-F488-4CA2-A8A3-A1EDC8F0ADBB}" destId="{F001DF8B-BAD4-4D81-8BB3-6513481EE0A0}" srcOrd="0" destOrd="0" parTransId="{AE74FC71-C373-49E7-852A-23D947BAE487}" sibTransId="{8EBB811A-CD4A-4758-867E-8E4A6473E1D4}"/>
    <dgm:cxn modelId="{32B0D387-68CD-4AD9-B1C7-2B524E8EBD95}" type="presOf" srcId="{F102504B-50F1-4D95-9C1C-D994D7B69541}" destId="{5FADC415-C74C-4B26-849A-B5BA47E521A3}" srcOrd="0" destOrd="0" presId="urn:microsoft.com/office/officeart/2005/8/layout/chevron2"/>
    <dgm:cxn modelId="{FCF42BAD-CEE5-4D2E-B78E-139AD9EE54BD}" type="presOf" srcId="{C513C6D2-31BE-42FC-B978-A483064A8889}" destId="{E64B9389-CA1D-4F14-8CEA-B66E23A98A1A}" srcOrd="0" destOrd="0" presId="urn:microsoft.com/office/officeart/2005/8/layout/chevron2"/>
    <dgm:cxn modelId="{7FFC1BBC-CD2E-4964-A575-F8BC2774D534}" srcId="{C513C6D2-31BE-42FC-B978-A483064A8889}" destId="{0FD2E6D7-66D9-4897-A58A-DF8BAF5DA64A}" srcOrd="0" destOrd="0" parTransId="{5E2F6106-E867-4467-98FD-56908C4A293F}" sibTransId="{3AACAB55-1BA5-444F-8735-0D79F4A191A6}"/>
    <dgm:cxn modelId="{998A5D54-6C1D-4056-9377-94BB1B07DE2B}" srcId="{3BB22B70-A462-4E33-B80C-E16122AF23B9}" destId="{B794212E-F488-4CA2-A8A3-A1EDC8F0ADBB}" srcOrd="3" destOrd="0" parTransId="{5A8130C1-4AD9-4B23-9A8D-BEA897F08B79}" sibTransId="{83D4BEB5-85CE-43DD-9119-E70885FEC2DF}"/>
    <dgm:cxn modelId="{D5F96CE2-BEC0-4776-AC71-56335EF6E5B5}" srcId="{3BB22B70-A462-4E33-B80C-E16122AF23B9}" destId="{F102504B-50F1-4D95-9C1C-D994D7B69541}" srcOrd="5" destOrd="0" parTransId="{4A2E3074-04F7-448B-9B6F-E95BD70D1421}" sibTransId="{A2B20376-1D4C-480B-A2F2-6F8AC4A466B2}"/>
    <dgm:cxn modelId="{DDD8FE4F-140C-4E9F-8A7F-78439763B8B1}" type="presOf" srcId="{292EAE31-BDEE-4C80-A9A2-518E99163623}" destId="{38687A62-A606-4355-A4C8-45F231DE8280}" srcOrd="0" destOrd="0" presId="urn:microsoft.com/office/officeart/2005/8/layout/chevron2"/>
    <dgm:cxn modelId="{68CE5494-1559-484E-9AFA-49ACEDDC5815}" type="presOf" srcId="{0FD2E6D7-66D9-4897-A58A-DF8BAF5DA64A}" destId="{6EFDBE96-0A92-4A9E-B9D3-943F5C11E34B}" srcOrd="0" destOrd="0" presId="urn:microsoft.com/office/officeart/2005/8/layout/chevron2"/>
    <dgm:cxn modelId="{36778802-86E4-478E-A3E9-3FCBE74371D2}" type="presParOf" srcId="{8ED09C49-723E-472B-A4FC-2FDACD41A4FD}" destId="{F1E6A74E-0155-42EF-81B6-54CD4B1559D5}" srcOrd="0" destOrd="0" presId="urn:microsoft.com/office/officeart/2005/8/layout/chevron2"/>
    <dgm:cxn modelId="{6095214F-314F-47D8-BAFF-B44EFF8805BF}" type="presParOf" srcId="{F1E6A74E-0155-42EF-81B6-54CD4B1559D5}" destId="{E64B9389-CA1D-4F14-8CEA-B66E23A98A1A}" srcOrd="0" destOrd="0" presId="urn:microsoft.com/office/officeart/2005/8/layout/chevron2"/>
    <dgm:cxn modelId="{0BB4BDE1-354F-41C1-BC3A-8BE2297B276E}" type="presParOf" srcId="{F1E6A74E-0155-42EF-81B6-54CD4B1559D5}" destId="{6EFDBE96-0A92-4A9E-B9D3-943F5C11E34B}" srcOrd="1" destOrd="0" presId="urn:microsoft.com/office/officeart/2005/8/layout/chevron2"/>
    <dgm:cxn modelId="{64C7BEB0-0F9F-4AD0-B3C6-2EE0503B0F75}" type="presParOf" srcId="{8ED09C49-723E-472B-A4FC-2FDACD41A4FD}" destId="{37ABDB82-E4F6-4D92-9597-9AA4B3440A31}" srcOrd="1" destOrd="0" presId="urn:microsoft.com/office/officeart/2005/8/layout/chevron2"/>
    <dgm:cxn modelId="{457EB28A-1822-41F2-9CC1-688F9D3E7FC3}" type="presParOf" srcId="{8ED09C49-723E-472B-A4FC-2FDACD41A4FD}" destId="{7DCE6BEB-AA5F-4DD2-A740-DA5D5AD81F41}" srcOrd="2" destOrd="0" presId="urn:microsoft.com/office/officeart/2005/8/layout/chevron2"/>
    <dgm:cxn modelId="{BA26C848-DECD-4259-A455-074BC2426500}" type="presParOf" srcId="{7DCE6BEB-AA5F-4DD2-A740-DA5D5AD81F41}" destId="{38687A62-A606-4355-A4C8-45F231DE8280}" srcOrd="0" destOrd="0" presId="urn:microsoft.com/office/officeart/2005/8/layout/chevron2"/>
    <dgm:cxn modelId="{4DE64982-021E-443F-89D0-BE9327C86AAC}" type="presParOf" srcId="{7DCE6BEB-AA5F-4DD2-A740-DA5D5AD81F41}" destId="{C79D4337-C09A-4283-90CF-AC34CD747EE9}" srcOrd="1" destOrd="0" presId="urn:microsoft.com/office/officeart/2005/8/layout/chevron2"/>
    <dgm:cxn modelId="{6DB9D166-6E9C-4223-84E8-2CFBBD9952D9}" type="presParOf" srcId="{8ED09C49-723E-472B-A4FC-2FDACD41A4FD}" destId="{904BEA58-511B-4081-8578-7FD5761DBAFC}" srcOrd="3" destOrd="0" presId="urn:microsoft.com/office/officeart/2005/8/layout/chevron2"/>
    <dgm:cxn modelId="{9DCDB751-E107-41A7-AFFA-2E31245F6C21}" type="presParOf" srcId="{8ED09C49-723E-472B-A4FC-2FDACD41A4FD}" destId="{81A3A463-47F4-435E-8CB6-B3E99A1DD745}" srcOrd="4" destOrd="0" presId="urn:microsoft.com/office/officeart/2005/8/layout/chevron2"/>
    <dgm:cxn modelId="{AEE51011-930B-4ED9-B0B5-A5D2D0714B8F}" type="presParOf" srcId="{81A3A463-47F4-435E-8CB6-B3E99A1DD745}" destId="{40AA0AB9-6BB3-4CD8-9EFD-4BE9FA437A33}" srcOrd="0" destOrd="0" presId="urn:microsoft.com/office/officeart/2005/8/layout/chevron2"/>
    <dgm:cxn modelId="{C879BE2C-4F49-43F4-80E0-BD88276BD666}" type="presParOf" srcId="{81A3A463-47F4-435E-8CB6-B3E99A1DD745}" destId="{6289502B-EF61-4F17-B8E3-4C9AD5F9C242}" srcOrd="1" destOrd="0" presId="urn:microsoft.com/office/officeart/2005/8/layout/chevron2"/>
    <dgm:cxn modelId="{28CB46CF-2186-47DC-B861-97EADDEC06F6}" type="presParOf" srcId="{8ED09C49-723E-472B-A4FC-2FDACD41A4FD}" destId="{CF0C4C5F-1F0C-4BA8-81F4-330597DB5FD7}" srcOrd="5" destOrd="0" presId="urn:microsoft.com/office/officeart/2005/8/layout/chevron2"/>
    <dgm:cxn modelId="{8664AD70-66D6-49C1-80EA-07B2DB3EC28E}" type="presParOf" srcId="{8ED09C49-723E-472B-A4FC-2FDACD41A4FD}" destId="{792F86B0-B461-41BC-9156-6F8248863347}" srcOrd="6" destOrd="0" presId="urn:microsoft.com/office/officeart/2005/8/layout/chevron2"/>
    <dgm:cxn modelId="{4B71CD4E-0785-490A-8964-1E0F9F8FA13B}" type="presParOf" srcId="{792F86B0-B461-41BC-9156-6F8248863347}" destId="{2CF72319-2635-4FA7-8983-C38B3AF01313}" srcOrd="0" destOrd="0" presId="urn:microsoft.com/office/officeart/2005/8/layout/chevron2"/>
    <dgm:cxn modelId="{876F7933-ECD9-4A39-9BD8-B65CF805E7B6}" type="presParOf" srcId="{792F86B0-B461-41BC-9156-6F8248863347}" destId="{4AFF9026-BA53-4F14-8D80-798E6269D5E3}" srcOrd="1" destOrd="0" presId="urn:microsoft.com/office/officeart/2005/8/layout/chevron2"/>
    <dgm:cxn modelId="{7AC5210C-4CD0-4647-9668-40F8BB3A5900}" type="presParOf" srcId="{8ED09C49-723E-472B-A4FC-2FDACD41A4FD}" destId="{89EA73FD-2C00-4E1A-B2BA-BDB7E0B38A8C}" srcOrd="7" destOrd="0" presId="urn:microsoft.com/office/officeart/2005/8/layout/chevron2"/>
    <dgm:cxn modelId="{DEFB4863-1EEF-4C2D-B392-D3228A07E71A}" type="presParOf" srcId="{8ED09C49-723E-472B-A4FC-2FDACD41A4FD}" destId="{8FEA0ED0-6EEB-4414-919E-4772A94FBFBA}" srcOrd="8" destOrd="0" presId="urn:microsoft.com/office/officeart/2005/8/layout/chevron2"/>
    <dgm:cxn modelId="{BB52E073-DDBA-4EB9-A2A1-85B69A40B5A4}" type="presParOf" srcId="{8FEA0ED0-6EEB-4414-919E-4772A94FBFBA}" destId="{E2201112-A51B-4024-8BB9-E50F1771E71E}" srcOrd="0" destOrd="0" presId="urn:microsoft.com/office/officeart/2005/8/layout/chevron2"/>
    <dgm:cxn modelId="{70D79BED-CA06-44E9-A8A4-3182EC848941}" type="presParOf" srcId="{8FEA0ED0-6EEB-4414-919E-4772A94FBFBA}" destId="{1E12E3B8-FD4C-4FD9-891D-6F48F3E06214}" srcOrd="1" destOrd="0" presId="urn:microsoft.com/office/officeart/2005/8/layout/chevron2"/>
    <dgm:cxn modelId="{53041C86-2D4F-4A33-AD8B-C0B460241B0B}" type="presParOf" srcId="{8ED09C49-723E-472B-A4FC-2FDACD41A4FD}" destId="{B9903E5A-A108-4455-BEEC-A41D34B8DC9A}" srcOrd="9" destOrd="0" presId="urn:microsoft.com/office/officeart/2005/8/layout/chevron2"/>
    <dgm:cxn modelId="{F80BD9CB-D48E-403D-A18E-2C18B7E98E2B}" type="presParOf" srcId="{8ED09C49-723E-472B-A4FC-2FDACD41A4FD}" destId="{A8BB8E5B-E8A8-42C9-A922-A57E2486AD1E}" srcOrd="10" destOrd="0" presId="urn:microsoft.com/office/officeart/2005/8/layout/chevron2"/>
    <dgm:cxn modelId="{A4FCF0FA-4FFC-46E0-82A4-C77C39A9FBC2}" type="presParOf" srcId="{A8BB8E5B-E8A8-42C9-A922-A57E2486AD1E}" destId="{5FADC415-C74C-4B26-849A-B5BA47E521A3}" srcOrd="0" destOrd="0" presId="urn:microsoft.com/office/officeart/2005/8/layout/chevron2"/>
    <dgm:cxn modelId="{F0FF7E49-3710-4845-919D-A076C0620199}" type="presParOf" srcId="{A8BB8E5B-E8A8-42C9-A922-A57E2486AD1E}" destId="{797F2AED-9B7F-489A-9E9C-74FF67A6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59763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88429" y="0"/>
          <a:ext cx="9140411" cy="477555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Капитальный ремонт школ и детских садов в сумме 9,2 млн. рублей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1741" y="23312"/>
        <a:ext cx="9093787" cy="430931"/>
      </dsp:txXfrm>
    </dsp:sp>
    <dsp:sp modelId="{4A32E828-445F-46D4-BF0F-63F39BD8FC02}">
      <dsp:nvSpPr>
        <dsp:cNvPr id="0" name=""/>
        <dsp:cNvSpPr/>
      </dsp:nvSpPr>
      <dsp:spPr>
        <a:xfrm>
          <a:off x="0" y="957590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71538" y="876570"/>
          <a:ext cx="9177154" cy="43846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и текущий ремонт загородного лагеря в </a:t>
          </a:r>
          <a:r>
            <a:rPr lang="ru-RU" sz="1400" kern="1200" smtClean="0"/>
            <a:t>сумме </a:t>
          </a:r>
          <a:r>
            <a:rPr lang="ru-RU" sz="1400" kern="1200" smtClean="0"/>
            <a:t>6,1 </a:t>
          </a:r>
          <a:r>
            <a:rPr lang="ru-RU" sz="1400" kern="1200" dirty="0" smtClean="0"/>
            <a:t>млн. рублей; </a:t>
          </a:r>
          <a:endParaRPr lang="ru-RU" sz="1400" kern="1200" dirty="0"/>
        </a:p>
      </dsp:txBody>
      <dsp:txXfrm>
        <a:off x="592942" y="897974"/>
        <a:ext cx="9134346" cy="395659"/>
      </dsp:txXfrm>
    </dsp:sp>
    <dsp:sp modelId="{2D752C3C-E66F-453D-9A80-EAC37F0C5C7C}">
      <dsp:nvSpPr>
        <dsp:cNvPr id="0" name=""/>
        <dsp:cNvSpPr/>
      </dsp:nvSpPr>
      <dsp:spPr>
        <a:xfrm>
          <a:off x="0" y="2435719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603610" y="1762035"/>
          <a:ext cx="9155642" cy="101876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ремонт детского оздоровительно – образовательного центра ЦППП «Остров» в сумме 1,9 млн.рублей</a:t>
          </a:r>
          <a:endParaRPr lang="ru-RU" sz="1400" kern="1200" dirty="0"/>
        </a:p>
      </dsp:txBody>
      <dsp:txXfrm>
        <a:off x="653342" y="1811767"/>
        <a:ext cx="9056178" cy="919305"/>
      </dsp:txXfrm>
    </dsp:sp>
    <dsp:sp modelId="{588040FF-8B23-4552-B440-94D234509ECE}">
      <dsp:nvSpPr>
        <dsp:cNvPr id="0" name=""/>
        <dsp:cNvSpPr/>
      </dsp:nvSpPr>
      <dsp:spPr>
        <a:xfrm>
          <a:off x="0" y="3461355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DCC6-7BDE-4E91-860E-CFBF17960D8D}">
      <dsp:nvSpPr>
        <dsp:cNvPr id="0" name=""/>
        <dsp:cNvSpPr/>
      </dsp:nvSpPr>
      <dsp:spPr>
        <a:xfrm>
          <a:off x="603615" y="3232383"/>
          <a:ext cx="9155721" cy="79300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Обеспечение условий реализации муниципальными образовательными организациями образовательных программ </a:t>
          </a:r>
          <a:r>
            <a:rPr lang="ru-RU" sz="1400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естественно-научного</a:t>
          </a: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цикла и </a:t>
          </a:r>
          <a:r>
            <a:rPr lang="ru-RU" sz="1400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профориентационной</a:t>
          </a: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работы в сумме 1,4 млн. рублей</a:t>
          </a:r>
          <a:endParaRPr lang="ru-RU" sz="1400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642326" y="3271094"/>
        <a:ext cx="9078299" cy="715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58A907-7999-4302-B17C-1BF93EA51BDD}" type="datetimeFigureOut">
              <a:rPr lang="ru-RU"/>
              <a:pPr>
                <a:defRPr/>
              </a:pPr>
              <a:t>26.06.2018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9CA73-B1AA-4C2B-B740-C1B56B32AF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011EE-81CE-49A8-B419-A49660BFA3A4}" type="datetimeFigureOut">
              <a:rPr lang="ru-RU"/>
              <a:pPr>
                <a:defRPr/>
              </a:pPr>
              <a:t>26.06.2018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A23FC-C032-423B-AAF6-DE758D4830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CD86C-FA2E-4568-ABC2-3B825DE27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77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779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47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349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718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9507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951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148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8168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1591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8629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82437-AEF4-4B83-85C4-84788A8798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5095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2D767-1F9C-43AA-81F8-9396A2AFF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7465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7F421-4311-4905-A87A-19DEFA40B6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345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7822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E15C6-29AA-41DF-B03C-AABE7675A3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461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2727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412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85192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31114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7464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06046-B957-445E-92D5-9EC70E5F19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717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340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7277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736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4B6B8-784A-4453-B4A4-0B25FF27F6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5764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99395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2081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6320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953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6841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769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4790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290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860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B9DD5-FEAB-4931-9C6B-95873AB8D6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6159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6C03-0FCC-4860-BD6C-45E7CD7AF211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4969-7727-4652-98C3-4DBC85B47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DEC3-B76D-4C8E-85B8-7CF2261983D7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540E-38FC-49FC-B814-D7ADE4BFE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87CF-3BFA-4434-A0D0-B15EA1AF7CA3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D5DC-8546-4970-BF29-BE7A4A9E8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CCAA-0D67-4D72-BB56-5C94294518C6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867D-DC51-4B4F-9267-4FD8C1AEF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6064-CC1E-483F-AD1B-225AC44B63EC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6304-6316-49AB-B164-FF599B1B9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2F2C-B9CE-4C8F-A7C0-47781025A19B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8348-7317-47AC-8A33-2AA02ED14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6C-0430-42E3-8E98-63B3C19389AF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E5EB-5986-4F6E-8485-EED32D78C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9FC3-456D-495D-8F37-21F3AB678204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C659-1E90-4BD9-9C31-787256577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BDF8-0E63-46F3-9CAE-2E4EA73CBB22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2C44-5F65-483F-87FF-8D5710E04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097-0474-4D7D-AEC7-83B150C75626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E6E-7EBA-4A39-91C8-BF2A4904C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799A1-61AD-4D06-8B88-855E13431D5A}" type="datetimeFigureOut">
              <a:rPr lang="ru-RU"/>
              <a:pPr>
                <a:defRPr/>
              </a:pPr>
              <a:t>26.06.2018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28B61-32A9-4301-976A-D50466A4C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9" r:id="rId2"/>
    <p:sldLayoutId id="2147483777" r:id="rId3"/>
    <p:sldLayoutId id="2147483770" r:id="rId4"/>
    <p:sldLayoutId id="2147483771" r:id="rId5"/>
    <p:sldLayoutId id="2147483772" r:id="rId6"/>
    <p:sldLayoutId id="2147483778" r:id="rId7"/>
    <p:sldLayoutId id="2147483773" r:id="rId8"/>
    <p:sldLayoutId id="2147483779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79600" y="142875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atin typeface="+mj-lt"/>
                <a:ea typeface="+mj-ea"/>
                <a:cs typeface="+mj-cs"/>
              </a:rPr>
              <a:t>Бюджет для граждан</a:t>
            </a:r>
            <a:endParaRPr lang="ru-RU" sz="6000" b="1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94212" y="2564904"/>
            <a:ext cx="7429500" cy="292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бюджета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2017 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200" b="1" dirty="0" smtClean="0"/>
              <a:t>Исполнение расходов бюджета СГО за 2017 год </a:t>
            </a:r>
            <a:br>
              <a:rPr lang="ru-RU" sz="2200" b="1" dirty="0" smtClean="0"/>
            </a:br>
            <a:r>
              <a:rPr lang="ru-RU" sz="2200" b="1" dirty="0" smtClean="0"/>
              <a:t>по муниципальным программам, тыс.рублей</a:t>
            </a:r>
            <a:endParaRPr lang="ru-RU" sz="22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60269129"/>
              </p:ext>
            </p:extLst>
          </p:nvPr>
        </p:nvGraphicFramePr>
        <p:xfrm>
          <a:off x="261764" y="1412776"/>
          <a:ext cx="11763571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 smtClean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Среднемесячная </a:t>
            </a:r>
            <a:r>
              <a:rPr lang="ru-RU" sz="1600" b="1" dirty="0"/>
              <a:t>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975" y="2714625"/>
          <a:ext cx="11430078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86148"/>
                <a:gridCol w="1643074"/>
                <a:gridCol w="1643074"/>
                <a:gridCol w="1643074"/>
                <a:gridCol w="1571636"/>
                <a:gridCol w="1643072"/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2014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2015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2016 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 smtClean="0"/>
                        <a:t>год</a:t>
                      </a:r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 smtClean="0"/>
                        <a:t>Педагогические работники </a:t>
                      </a:r>
                      <a:r>
                        <a:rPr lang="ru-RU" sz="1600" kern="1200" baseline="0" dirty="0" smtClean="0"/>
                        <a:t>дошкольных</a:t>
                      </a:r>
                    </a:p>
                    <a:p>
                      <a:r>
                        <a:rPr lang="ru-RU" sz="1600" kern="1200" baseline="0" dirty="0" smtClean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29007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29515,0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28915,3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28861,0</a:t>
                      </a:r>
                      <a:endParaRPr lang="ru-RU" sz="1600" dirty="0"/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учреждений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28958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31541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32223,0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31784,3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31244,9</a:t>
                      </a:r>
                      <a:endParaRPr lang="ru-RU" sz="1600" dirty="0"/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20581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23474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24719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30650,0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32183,0</a:t>
                      </a:r>
                      <a:endParaRPr lang="ru-RU" sz="1600" dirty="0"/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13259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15650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15513,0</a:t>
                      </a:r>
                      <a:endParaRPr lang="ru-RU" sz="16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17846,0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6288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810" y="234888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292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6740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2942034" y="4593109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2474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405780" y="386104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</a:t>
            </a:r>
            <a:r>
              <a:rPr lang="ru-RU" sz="1600" dirty="0">
                <a:latin typeface="Euphemia" pitchFamily="34" charset="0"/>
              </a:rPr>
              <a:t>дошкольных </a:t>
            </a:r>
            <a:r>
              <a:rPr lang="ru-RU" sz="1600" dirty="0" smtClean="0">
                <a:latin typeface="Euphemia" pitchFamily="34" charset="0"/>
              </a:rPr>
              <a:t>учреждений, которые посещают 2432детей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294212" y="393305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9 общеобразовательных учреждений, с числом учащихся 4799 человек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832666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Euphemia" pitchFamily="34" charset="0"/>
              </a:rPr>
              <a:t>7 учреждений </a:t>
            </a:r>
            <a:r>
              <a:rPr lang="ru-RU" sz="1600" dirty="0" smtClean="0">
                <a:latin typeface="Euphemia" pitchFamily="34" charset="0"/>
              </a:rPr>
              <a:t>дополнительного </a:t>
            </a:r>
            <a:r>
              <a:rPr lang="ru-RU" sz="1600" dirty="0">
                <a:latin typeface="Euphemia" pitchFamily="34" charset="0"/>
              </a:rPr>
              <a:t>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1917948" y="6084585"/>
            <a:ext cx="4105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1 учреждение молодежной политики, 4 молодежно-подростковых клубов</a:t>
            </a:r>
            <a:endParaRPr lang="ru-RU" sz="1600" dirty="0">
              <a:latin typeface="Euphemia" pitchFamily="34" charset="0"/>
            </a:endParaRP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265812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Euphemia" pitchFamily="34" charset="0"/>
              </a:rPr>
              <a:t>4 </a:t>
            </a:r>
            <a:r>
              <a:rPr lang="ru-RU" sz="1600" dirty="0">
                <a:latin typeface="Euphemia" pitchFamily="34" charset="0"/>
              </a:rPr>
              <a:t>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85900" y="5373216"/>
            <a:ext cx="3600400" cy="1224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</a:rPr>
              <a:t>Замена оконных блоков в МАОУ СОШ № 11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</a:rPr>
              <a:t> в сумме 1964,1 тыс.руб.;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5860" y="1628800"/>
            <a:ext cx="10473232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 </a:t>
            </a:r>
            <a:r>
              <a:rPr lang="ru-RU" sz="2400" b="1" dirty="0"/>
              <a:t>направления расходов в области образования </a:t>
            </a:r>
            <a:r>
              <a:rPr lang="ru-RU" sz="2400" b="1" dirty="0" smtClean="0"/>
              <a:t>в 2017 году</a:t>
            </a:r>
            <a:endParaRPr lang="ru-RU" sz="2400" dirty="0"/>
          </a:p>
        </p:txBody>
      </p:sp>
      <p:pic>
        <p:nvPicPr>
          <p:cNvPr id="54274" name="Picture 2" descr="https://i.gyazo.com/9567e7d87c09fe5504c9afd4996b4fa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57908" y="2564904"/>
            <a:ext cx="3528392" cy="2736304"/>
          </a:xfrm>
          <a:prstGeom prst="rect">
            <a:avLst/>
          </a:prstGeom>
          <a:noFill/>
        </p:spPr>
      </p:pic>
      <p:pic>
        <p:nvPicPr>
          <p:cNvPr id="13" name="Рисунок 12" descr="1413031148_ostrov-centr-pomoschi-severoural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484" y="2564904"/>
            <a:ext cx="4176464" cy="27363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742484" y="5517233"/>
            <a:ext cx="41044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Капитальный ремонт кровли МБОУ ДОД Центр «Остров» в сумме 1905,0 тыс.руб.</a:t>
            </a:r>
            <a:endParaRPr lang="ru-RU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70905066"/>
              </p:ext>
            </p:extLst>
          </p:nvPr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Основные направления расходов в области образования 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183052057"/>
              </p:ext>
            </p:extLst>
          </p:nvPr>
        </p:nvGraphicFramePr>
        <p:xfrm>
          <a:off x="522248" y="2428869"/>
          <a:ext cx="11215766" cy="44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9013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136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256" y="3283397"/>
            <a:ext cx="3360575" cy="25218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8" name="Picture 10" descr="http://severouralsk-gorod.ru/uploads/posts/2013-10/1382781431_muse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3288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413892" y="2132856"/>
            <a:ext cx="2786062" cy="10064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/>
              <a:t>Центр культуры и искусства и 8 </a:t>
            </a:r>
            <a:r>
              <a:rPr lang="ru-RU" dirty="0"/>
              <a:t>структурных</a:t>
            </a:r>
            <a:r>
              <a:rPr lang="ru-RU" sz="1600" dirty="0"/>
              <a:t>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6300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/>
              <a:t>10 библиотек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758708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Музей</a:t>
            </a:r>
          </a:p>
        </p:txBody>
      </p:sp>
    </p:spTree>
    <p:extLst>
      <p:ext uri="{BB962C8B-B14F-4D97-AF65-F5344CB8AC3E}">
        <p14:creationId xmlns:p14="http://schemas.microsoft.com/office/powerpoint/2010/main" val="949193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КУЛЬТУРА, КИНЕМАТОГРАФИЯ </a:t>
            </a:r>
            <a:br>
              <a:rPr lang="ru-RU" sz="2400" b="1" dirty="0" smtClean="0"/>
            </a:br>
            <a:r>
              <a:rPr lang="ru-RU" sz="1800" b="1" dirty="0" smtClean="0"/>
              <a:t>За 2017 год </a:t>
            </a:r>
            <a:r>
              <a:rPr lang="ru-RU" sz="2000" b="1" dirty="0" smtClean="0"/>
              <a:t>исполнение по разделу составляет 113327,3 ТЫС. РУБ.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77838" y="192164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3292,4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 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руб.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7838" y="3649836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13492,9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477838" y="5306020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55706,7</a:t>
            </a: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ыс. 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38428" y="4365402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40639,3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тыс.руб. 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206625" y="1628775"/>
            <a:ext cx="3743325" cy="1579562"/>
          </a:xfrm>
          <a:prstGeom prst="leftArrow">
            <a:avLst>
              <a:gd name="adj1" fmla="val 89683"/>
              <a:gd name="adj2" fmla="val 537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муниципального музея, информатизацию музея, приобретение компьютерного оборудования и лицензионного программного обеспечения</a:t>
            </a: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подключение музея к сети Интернет 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2206625" y="3284388"/>
            <a:ext cx="3743325" cy="1728788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</a:t>
            </a: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деятельности муниципальных библиотек</a:t>
            </a:r>
            <a:r>
              <a:rPr lang="ru-RU" sz="105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на информатизацию библиотек, на комплектование книжных фондов, на приобретение компьютерного оборудования и лицензионного программного обеспечения, подключение муниципальных библиотек  к сети Интернет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2206625" y="5085482"/>
            <a:ext cx="3743325" cy="1439862"/>
          </a:xfrm>
          <a:prstGeom prst="leftArrow">
            <a:avLst>
              <a:gd name="adj1" fmla="val 89683"/>
              <a:gd name="adj2" fmla="val 60722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1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учреждений культуры и искусства культурно- досуговой  сферы, проведение мероприятий в сфере </a:t>
            </a:r>
            <a:r>
              <a:rPr lang="ru-RU" sz="11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культуры</a:t>
            </a:r>
            <a:endParaRPr lang="ru-RU" sz="1100" b="1" dirty="0"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7967216" y="4216872"/>
            <a:ext cx="3888928" cy="1439862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Расходы на капитальный ремонт,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оснащение 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специальным оборудованием, музыкальным оборудованием, инвентарем и музыкальными инструментами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учреждения культуры</a:t>
            </a: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38428" y="2780928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196,0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тыс.руб. 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967216" y="2632398"/>
            <a:ext cx="3888928" cy="1439862"/>
          </a:xfrm>
          <a:prstGeom prst="leftArrow">
            <a:avLst>
              <a:gd name="adj1" fmla="val 89683"/>
              <a:gd name="adj2" fmla="val 5000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Капитальный ремонт и ремонт памятников истории и культуры относящихся к муниципальной собственности</a:t>
            </a: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Приоритетные направления  расходов в области культуры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нутый угол 18"/>
          <p:cNvSpPr/>
          <p:nvPr/>
        </p:nvSpPr>
        <p:spPr>
          <a:xfrm>
            <a:off x="1004326" y="5598910"/>
            <a:ext cx="10382250" cy="850531"/>
          </a:xfrm>
          <a:prstGeom prst="foldedCorner">
            <a:avLst>
              <a:gd name="adj" fmla="val 44059"/>
            </a:avLst>
          </a:prstGeom>
          <a:solidFill>
            <a:srgbClr val="0070C0">
              <a:alpha val="79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7027" y="5646979"/>
            <a:ext cx="9894769" cy="73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Проведение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капитального ремонта ДК "Малахит" в п.Черемухово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Расходы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составили 35.7 млн.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рублей за счет </a:t>
            </a:r>
            <a: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средств областного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</a:t>
            </a:r>
            <a:r>
              <a:rPr lang="ru-RU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местного бюджетов.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0" y="2720625"/>
            <a:ext cx="3798483" cy="2532322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11" y="2303366"/>
            <a:ext cx="3798482" cy="2532321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88" y="1886106"/>
            <a:ext cx="3798486" cy="2532323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3009466" y="2254457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tx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6301843" y="1848928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tx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10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7145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Основные направления расходов в области физической культуры и спорта:</a:t>
            </a:r>
            <a:endParaRPr lang="ru-RU" sz="2000" dirty="0"/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665163" y="3429000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594225" y="2357438"/>
            <a:ext cx="300037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523288" y="3429000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0850" y="2357438"/>
            <a:ext cx="350043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Проведение физкультурно-</a:t>
            </a:r>
          </a:p>
          <a:p>
            <a:pPr algn="ctr">
              <a:defRPr/>
            </a:pPr>
            <a:r>
              <a:rPr lang="ru-RU" dirty="0"/>
              <a:t>оздоровительных и спортивно-</a:t>
            </a:r>
          </a:p>
          <a:p>
            <a:pPr algn="ctr">
              <a:defRPr/>
            </a:pPr>
            <a:r>
              <a:rPr lang="ru-RU" dirty="0"/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5538" y="4643438"/>
            <a:ext cx="485775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Поддержка спортивных команд</a:t>
            </a:r>
          </a:p>
          <a:p>
            <a:pPr algn="ctr">
              <a:defRPr/>
            </a:pPr>
            <a:r>
              <a:rPr lang="ru-RU" dirty="0"/>
              <a:t>и клубов для участия в</a:t>
            </a:r>
          </a:p>
          <a:p>
            <a:pPr algn="ctr">
              <a:defRPr/>
            </a:pPr>
            <a:r>
              <a:rPr lang="ru-RU" dirty="0"/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3225" y="2357438"/>
            <a:ext cx="376078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Предоставление спортивных </a:t>
            </a:r>
          </a:p>
          <a:p>
            <a:pPr algn="ctr">
              <a:defRPr/>
            </a:pPr>
            <a:r>
              <a:rPr lang="ru-RU" dirty="0"/>
              <a:t>сооружений в пользование</a:t>
            </a:r>
          </a:p>
          <a:p>
            <a:pPr algn="ctr">
              <a:defRPr/>
            </a:pPr>
            <a:r>
              <a:rPr lang="ru-RU" dirty="0"/>
              <a:t>гражданам СГО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288" y="5857875"/>
            <a:ext cx="11144250" cy="785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Доля населения систематически занимающегося физической </a:t>
            </a:r>
          </a:p>
          <a:p>
            <a:pPr algn="ctr">
              <a:defRPr/>
            </a:pPr>
            <a:r>
              <a:rPr lang="ru-RU" sz="2000" b="1" dirty="0"/>
              <a:t>культурой и спортом возрастет в трехлетнем периоде с 15,5 % до 16,5 %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5523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baseline="-25000" dirty="0" smtClean="0"/>
              <a:t> Показатели исполнения доходов бюджета МО Североуральский городской округ за 2017 год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88" y="260648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91776"/>
              </p:ext>
            </p:extLst>
          </p:nvPr>
        </p:nvGraphicFramePr>
        <p:xfrm>
          <a:off x="477788" y="1642200"/>
          <a:ext cx="11305256" cy="4798868"/>
        </p:xfrm>
        <a:graphic>
          <a:graphicData uri="http://schemas.openxmlformats.org/drawingml/2006/table">
            <a:tbl>
              <a:tblPr/>
              <a:tblGrid>
                <a:gridCol w="7272808"/>
                <a:gridCol w="1224136"/>
                <a:gridCol w="1008112"/>
                <a:gridCol w="864096"/>
                <a:gridCol w="936104"/>
              </a:tblGrid>
              <a:tr h="6346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Наименование доходов бюджета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ервоначальный 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план на 2017 год (тыс.руб</a:t>
                      </a:r>
                      <a:r>
                        <a:rPr lang="ru-RU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Уточненный план на 2017 год (тыс.руб.)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Исполнено за 2017 год (тыс.руб.)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% исполнения уточненного плана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389 970,0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403 497,8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424 335,0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105,2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308 252,3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311 385,2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327 768,8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261 162,0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264 134,5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276 700,4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104,8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5 060,0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5 523,4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5 826,4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105,5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3 079,7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3 900,0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3 749,0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96,1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17 447,2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17 479,9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17 549,4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16,3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26,7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27,7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103,7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Патентная система налогообложения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1 616,7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1 616,7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1 693,0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104,7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4 876,0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4 876,0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6 448,0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132,2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9 443,0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9 298,0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10 777,2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5 551,4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4 530,0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4 997,7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110,3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81 717,7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92 112,6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96 566,2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104,8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64 943,0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65 919,0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69 465,1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105,4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8 922,0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16 460,0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17 092,5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103,8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155,7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918,8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722,8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78,7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Доходы от продажи  материальных и нематериальных активов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4 566,1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4 647,5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4 895,0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105,3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3 130,9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4 167,3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4 432,8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106,4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0,0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-42,0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810 172,9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887 847,0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862 643,5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ВСЕГО ДОХОДЫ БЮДЖЕТА СЕВЕРОУРАЛЬСКОГО ГОРОДСКОГО ОКРУГА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1 200 142,9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1 291 344,8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1 286 978,5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99,7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ФИЗИЧЕСКАЯ КУЛЬТУРА И СПОРТ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Расходы по подразделу составляют 45112,5 тыс. руб.</a:t>
            </a:r>
            <a:endParaRPr lang="ru-RU" sz="18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3877245"/>
              </p:ext>
            </p:extLst>
          </p:nvPr>
        </p:nvGraphicFramePr>
        <p:xfrm>
          <a:off x="333773" y="1484784"/>
          <a:ext cx="116652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39" y="116632"/>
            <a:ext cx="10467130" cy="1413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БЕЗОПАСНОСТЬ И ПРАВООХРАНИТЕЛЬНАЯ ДЕЯТЕЛЬНОСТЬ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За 2017 год </a:t>
            </a:r>
            <a:r>
              <a:rPr lang="ru-RU" sz="2400" b="1" dirty="0" smtClean="0"/>
              <a:t>исполнение по разделу составляет 7491,4  тыс. руб.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7425776"/>
              </p:ext>
            </p:extLst>
          </p:nvPr>
        </p:nvGraphicFramePr>
        <p:xfrm>
          <a:off x="693812" y="1700808"/>
          <a:ext cx="108011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3892" y="116632"/>
            <a:ext cx="10584433" cy="1223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800" b="1" dirty="0"/>
              <a:t>За </a:t>
            </a:r>
            <a:r>
              <a:rPr lang="ru-RU" sz="2800" b="1" dirty="0" smtClean="0"/>
              <a:t>2017 год </a:t>
            </a:r>
            <a:r>
              <a:rPr lang="ru-RU" sz="2800" b="1" dirty="0"/>
              <a:t>исполнение по разделу составляет </a:t>
            </a:r>
            <a:r>
              <a:rPr lang="ru-RU" sz="2800" b="1" dirty="0" smtClean="0"/>
              <a:t>108912,9 тыс</a:t>
            </a:r>
            <a:r>
              <a:rPr lang="ru-RU" sz="2800" b="1" dirty="0"/>
              <a:t>. руб</a:t>
            </a: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7868" y="1628800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национальной экономики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86500" y="328498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Закончен капитальный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ремонт автомобильной дороги улицы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Ленина за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</a:rPr>
              <a:t>счет средств областного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бюджета в сумме 45,2 млн. рублей;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0052" name="Picture 4" descr="https://i.gyazo.com/f4e9f7f989c87c148705a2d6e868aaf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564904"/>
            <a:ext cx="4821853" cy="358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81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1053852" y="2348880"/>
            <a:ext cx="2357438" cy="4175571"/>
          </a:xfrm>
          <a:prstGeom prst="foldedCorner">
            <a:avLst>
              <a:gd name="adj" fmla="val 5659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Расходы направлены на </a:t>
            </a: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регулирование численности безнадзорных собак</a:t>
            </a:r>
            <a:endParaRPr lang="ru-R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197868" y="1700808"/>
            <a:ext cx="2143125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1056,1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078188" y="2348880"/>
            <a:ext cx="2665413" cy="4175571"/>
          </a:xfrm>
          <a:prstGeom prst="foldedCorner">
            <a:avLst>
              <a:gd name="adj" fmla="val 50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 предоставление субсидий из  бюджета СГО юридическим лицам и индивидуальным предпринимателям, осуществляющим  регулярные пассажирские перевозки по социально - значимым маршрутам;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поддержка отдельных категорий граждан СГО в виде продажи на льготных условиях месячных проездных билетов для проезда на городских маршрутах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;</a:t>
            </a:r>
            <a:endParaRPr lang="ru-RU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22204" y="1700808"/>
            <a:ext cx="2500313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4047,0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тыс.руб.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7246541" y="2358285"/>
            <a:ext cx="4277122" cy="4167059"/>
          </a:xfrm>
          <a:prstGeom prst="foldedCorner">
            <a:avLst>
              <a:gd name="adj" fmla="val 5982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содержание автомобильных дорог, мостов, светофоров 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19565,8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На ремонт автомобильных дорог 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24278,7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на разработку и экспертизу  проектно-сметной  документации  по капитальному ремонту автомобильных дорог 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181,3  тыс.руб</a:t>
            </a:r>
            <a:r>
              <a:rPr lang="ru-RU" sz="1300" dirty="0">
                <a:solidFill>
                  <a:schemeClr val="bg1"/>
                </a:solidFill>
                <a:cs typeface="Arial" charset="0"/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 капитальный ремонт автомобильной дороги ул. Ленина в сумме 45205,0 тыс. руб.;</a:t>
            </a:r>
            <a:endParaRPr lang="ru-RU" sz="1300" dirty="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- на установку, ремонт, обслуживание дорожных знаков и нанесение дорожной разметки в сумме </a:t>
            </a:r>
            <a:r>
              <a:rPr lang="ru-RU" sz="1300" dirty="0" smtClean="0">
                <a:solidFill>
                  <a:schemeClr val="bg1"/>
                </a:solidFill>
                <a:cs typeface="Arial" charset="0"/>
              </a:rPr>
              <a:t>4796,8 тыс.рублей.</a:t>
            </a:r>
            <a:endParaRPr lang="ru-RU" sz="13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182644" y="1700808"/>
            <a:ext cx="2520280" cy="576262"/>
          </a:xfrm>
          <a:prstGeom prst="downArrow">
            <a:avLst>
              <a:gd name="adj1" fmla="val 50000"/>
              <a:gd name="adj2" fmla="val 514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94027,6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000" b="1" dirty="0" smtClean="0"/>
              <a:t>За 2017 год </a:t>
            </a:r>
            <a:r>
              <a:rPr lang="ru-RU" sz="2400" b="1" dirty="0" smtClean="0"/>
              <a:t>исполнение по разделу составляет 108912,9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274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400" b="1" dirty="0" smtClean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019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национальной экономики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05780" y="4653136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Ремонт </a:t>
            </a:r>
            <a:r>
              <a:rPr lang="ru-RU" dirty="0"/>
              <a:t>автомобильных дорог  в сумме </a:t>
            </a:r>
            <a:r>
              <a:rPr lang="ru-RU" dirty="0" smtClean="0"/>
              <a:t>24,3 млн. рублей</a:t>
            </a:r>
            <a:endParaRPr lang="ru-RU" dirty="0"/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5058" name="Picture 2" descr="F:\ДОСТИЖЕНИЯ 2014\Ленина 2014\Фото2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564904"/>
            <a:ext cx="359016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F:\ДОСТИЖЕНИЯ 2014\Ленина 2014\Фото2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20" y="2546902"/>
            <a:ext cx="3734184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F:\ДОСТИЖЕНИЯ 2014\Ленина 2014\Фото01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2557630"/>
            <a:ext cx="3686179" cy="29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59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621804" y="2168227"/>
            <a:ext cx="1928812" cy="4501133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Реализация мероприятий по информатизации в рамках подпрограммы «Информационное общество Североуральского городского округа»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49796" y="1545952"/>
            <a:ext cx="2000250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938,8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094038" y="2204864"/>
            <a:ext cx="8761014" cy="4653136"/>
          </a:xfrm>
          <a:prstGeom prst="foldedCorner">
            <a:avLst>
              <a:gd name="adj" fmla="val 5982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50" dirty="0">
                <a:solidFill>
                  <a:schemeClr val="bg1"/>
                </a:solidFill>
              </a:rPr>
              <a:t>на реализацию мероприятий подпрограммы «Развитие и поддержка малого  и среднего предпринимательства в Североуральском городском округе» </a:t>
            </a:r>
            <a:r>
              <a:rPr lang="ru-RU" sz="1350" dirty="0" smtClean="0">
                <a:solidFill>
                  <a:schemeClr val="bg1"/>
                </a:solidFill>
              </a:rPr>
              <a:t> на формирование инфраструктуры поддержки субъектов малого и среднего предпринимательства и обеспечение ее деятельности и предоставление целевых грантов начинающим субъектам малого предпринимательства в сумме  2180,1 тыс.руб</a:t>
            </a:r>
            <a:r>
              <a:rPr lang="ru-RU" sz="1350" dirty="0">
                <a:solidFill>
                  <a:schemeClr val="bg1"/>
                </a:solidFill>
              </a:rPr>
              <a:t>.;</a:t>
            </a:r>
          </a:p>
          <a:p>
            <a:pPr>
              <a:defRPr/>
            </a:pPr>
            <a:r>
              <a:rPr lang="ru-RU" sz="1350" dirty="0" smtClean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1350" dirty="0" smtClean="0">
                <a:solidFill>
                  <a:schemeClr val="bg1"/>
                </a:solidFill>
              </a:rPr>
              <a:t>на </a:t>
            </a:r>
            <a:r>
              <a:rPr lang="ru-RU" sz="1350" dirty="0">
                <a:solidFill>
                  <a:schemeClr val="bg1"/>
                </a:solidFill>
              </a:rPr>
              <a:t>реализацию мероприятий  подпрограммы </a:t>
            </a:r>
            <a:r>
              <a:rPr lang="ru-RU" sz="1350" dirty="0" smtClean="0">
                <a:solidFill>
                  <a:schemeClr val="bg1"/>
                </a:solidFill>
              </a:rPr>
              <a:t>«Подготовка документов территориального планирования,  градостроительного зонирования и документации по планировке территории Североуральского </a:t>
            </a:r>
            <a:r>
              <a:rPr lang="ru-RU" sz="1350" dirty="0">
                <a:solidFill>
                  <a:schemeClr val="bg1"/>
                </a:solidFill>
              </a:rPr>
              <a:t>городского округа</a:t>
            </a:r>
            <a:r>
              <a:rPr lang="ru-RU" sz="1350" dirty="0" smtClean="0">
                <a:solidFill>
                  <a:schemeClr val="bg1"/>
                </a:solidFill>
              </a:rPr>
              <a:t>» разработка проектов планировки территории городского округа в сумме 192,6 т. р. и разработку и создание модели информационной системы обеспечения градостроительной деятельности  в </a:t>
            </a:r>
            <a:r>
              <a:rPr lang="ru-RU" sz="1350" dirty="0">
                <a:solidFill>
                  <a:schemeClr val="bg1"/>
                </a:solidFill>
              </a:rPr>
              <a:t>сумме </a:t>
            </a:r>
            <a:r>
              <a:rPr lang="ru-RU" sz="1350" dirty="0" smtClean="0">
                <a:solidFill>
                  <a:schemeClr val="bg1"/>
                </a:solidFill>
              </a:rPr>
              <a:t>99,9 тыс.руб</a:t>
            </a:r>
            <a:r>
              <a:rPr lang="ru-RU" sz="1350" dirty="0">
                <a:solidFill>
                  <a:schemeClr val="bg1"/>
                </a:solidFill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50" dirty="0" smtClean="0">
                <a:solidFill>
                  <a:schemeClr val="bg1"/>
                </a:solidFill>
              </a:rPr>
              <a:t> на реализацию мероприятий подпрограммы «Создание системы кадастра Североуральского городского округа» установление границ населенных пунктов в сумме 399,6 тыс.руб., мероприятия по формированию земельных участков в сумме 133,0 тыс.руб.;</a:t>
            </a:r>
            <a:endParaRPr lang="ru-RU" sz="1350" dirty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350" dirty="0">
                <a:solidFill>
                  <a:schemeClr val="bg1"/>
                </a:solidFill>
              </a:rPr>
              <a:t>на проведение технической инвентаризации объектов недвижимости, находящихся в муниципальной собственности Североуральского городского округа в рамках подпрограммы «Управление муниципальной собственностью на территории Североуральского городского округа» в сумме  в сумме </a:t>
            </a:r>
            <a:r>
              <a:rPr lang="ru-RU" sz="1350" dirty="0" smtClean="0">
                <a:solidFill>
                  <a:schemeClr val="bg1"/>
                </a:solidFill>
              </a:rPr>
              <a:t>21,0тыс.руб</a:t>
            </a:r>
            <a:r>
              <a:rPr lang="ru-RU" sz="1350" dirty="0">
                <a:solidFill>
                  <a:schemeClr val="bg1"/>
                </a:solidFill>
              </a:rPr>
              <a:t>.;</a:t>
            </a:r>
          </a:p>
          <a:p>
            <a:pPr>
              <a:buFontTx/>
              <a:buChar char="-"/>
              <a:defRPr/>
            </a:pPr>
            <a:r>
              <a:rPr lang="ru-RU" sz="1350" dirty="0">
                <a:solidFill>
                  <a:schemeClr val="bg1"/>
                </a:solidFill>
              </a:rPr>
              <a:t>на автоматизацию системы учета муниципального имущества в рамках реализации подпрограммы «Управление муниципальной собственностью на территории Североуральского городского округа» в сумме  </a:t>
            </a:r>
            <a:r>
              <a:rPr lang="ru-RU" sz="1350" dirty="0" smtClean="0">
                <a:solidFill>
                  <a:schemeClr val="bg1"/>
                </a:solidFill>
              </a:rPr>
              <a:t>68,1 тыс.руб.;</a:t>
            </a:r>
          </a:p>
          <a:p>
            <a:pPr>
              <a:buFontTx/>
              <a:buChar char="-"/>
              <a:defRPr/>
            </a:pPr>
            <a:r>
              <a:rPr lang="ru-RU" sz="1350" dirty="0" smtClean="0">
                <a:solidFill>
                  <a:schemeClr val="bg1"/>
                </a:solidFill>
              </a:rPr>
              <a:t> приобретение дорожной техники в сумме 5749,1 тыс. руб.</a:t>
            </a:r>
            <a:endParaRPr lang="ru-RU" sz="135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310436" y="1556792"/>
            <a:ext cx="2141983" cy="5715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8843,4  тыс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НАЦИОНАЛЬНАЯ ЭКОНОМИКА</a:t>
            </a:r>
            <a:br>
              <a:rPr lang="ru-RU" sz="2800" b="1" dirty="0" smtClean="0"/>
            </a:br>
            <a:r>
              <a:rPr lang="ru-RU" sz="2000" b="1" dirty="0" smtClean="0"/>
              <a:t>За 2017  год </a:t>
            </a:r>
            <a:r>
              <a:rPr lang="ru-RU" sz="2400" b="1" dirty="0" smtClean="0"/>
              <a:t>исполнение по разделу составляет 108912,9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641" y="404664"/>
            <a:ext cx="10657184" cy="8384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Расходы на </a:t>
            </a:r>
            <a:r>
              <a:rPr lang="ru-RU" sz="3200" b="1" dirty="0" smtClean="0"/>
              <a:t>жилищно-коммунальное хозяйство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Исполнение по разделу за 2017год составляет 151,5 млн.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808038" y="2500313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08038" y="4929188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Финансирование</a:t>
            </a:r>
          </a:p>
          <a:p>
            <a:pPr>
              <a:defRPr/>
            </a:pPr>
            <a:r>
              <a:rPr lang="ru-RU" b="1" dirty="0"/>
              <a:t>мероприятий в</a:t>
            </a:r>
          </a:p>
          <a:p>
            <a:pPr>
              <a:defRPr/>
            </a:pPr>
            <a:r>
              <a:rPr lang="ru-RU" b="1" dirty="0"/>
              <a:t>области жилищного</a:t>
            </a:r>
          </a:p>
          <a:p>
            <a:pPr>
              <a:defRPr/>
            </a:pPr>
            <a:r>
              <a:rPr lang="ru-RU" b="1" dirty="0" smtClean="0"/>
              <a:t>хозяйства ( 62,9 млн.рублей)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Финансирование</a:t>
            </a:r>
          </a:p>
          <a:p>
            <a:pPr algn="ctr">
              <a:defRPr/>
            </a:pPr>
            <a:r>
              <a:rPr lang="ru-RU" b="1" dirty="0"/>
              <a:t>мероприятий в</a:t>
            </a:r>
          </a:p>
          <a:p>
            <a:pPr algn="ctr">
              <a:defRPr/>
            </a:pPr>
            <a:r>
              <a:rPr lang="ru-RU" b="1" dirty="0"/>
              <a:t>области коммунального</a:t>
            </a:r>
          </a:p>
          <a:p>
            <a:pPr algn="ctr">
              <a:defRPr/>
            </a:pPr>
            <a:r>
              <a:rPr lang="ru-RU" b="1" dirty="0" smtClean="0"/>
              <a:t>хозяйства (13,8 млн.рублей)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163" y="4929188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/>
              <a:t>Благоустройство</a:t>
            </a:r>
          </a:p>
          <a:p>
            <a:pPr algn="r">
              <a:defRPr/>
            </a:pPr>
            <a:r>
              <a:rPr lang="ru-RU" b="1" dirty="0" smtClean="0"/>
              <a:t>территории</a:t>
            </a:r>
          </a:p>
          <a:p>
            <a:pPr algn="r">
              <a:defRPr/>
            </a:pPr>
            <a:r>
              <a:rPr lang="ru-RU" b="1" dirty="0" smtClean="0"/>
              <a:t>(59,9 млн.рублей)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567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</a:t>
            </a:r>
            <a:r>
              <a:rPr lang="ru-RU" sz="3200" b="1" dirty="0" smtClean="0"/>
              <a:t>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876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ЖКХ</a:t>
            </a:r>
            <a:endParaRPr lang="ru-RU" sz="2400" dirty="0"/>
          </a:p>
        </p:txBody>
      </p:sp>
      <p:pic>
        <p:nvPicPr>
          <p:cNvPr id="46082" name="Picture 2" descr="G:\DCIM\100CANON\IMG_4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2588335"/>
            <a:ext cx="4824536" cy="3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10800000" flipV="1">
            <a:off x="1197868" y="580526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Завершено строительство малоэтажных домов с целью переселения граждан из аварийного жилья в сумме 6,0 млн.руб.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6083" name="Picture 3" descr="G:\DCIM\100CANON\IMG_4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588335"/>
            <a:ext cx="4820320" cy="321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53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</a:t>
            </a:r>
            <a:r>
              <a:rPr lang="ru-RU" sz="3200" b="1" dirty="0" smtClean="0"/>
              <a:t>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3788" y="1643062"/>
            <a:ext cx="10257208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Приоритетные направления  </a:t>
            </a:r>
            <a:r>
              <a:rPr lang="ru-RU" sz="2400" b="1" dirty="0"/>
              <a:t>расходов в области </a:t>
            </a:r>
            <a:r>
              <a:rPr lang="ru-RU" sz="2400" b="1" dirty="0" smtClean="0"/>
              <a:t>ЖКХ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6814492" y="3262923"/>
            <a:ext cx="4320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cs typeface="Arial" charset="0"/>
              </a:rPr>
              <a:t>Благоустройство общественных территорий Североуральского городского округа (аллея по ул. Молодежная) за счет средств федерального, областного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cs typeface="Arial" charset="0"/>
              </a:rPr>
              <a:t> и местного бюджетов в сумме  3,5 млн.руб.</a:t>
            </a:r>
            <a:endParaRPr lang="ru-RU" dirty="0">
              <a:solidFill>
                <a:schemeClr val="tx2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9" name="Рисунок 8" descr="20170927_12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948" y="2708920"/>
            <a:ext cx="3809931" cy="39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9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0"/>
            <a:ext cx="10918825" cy="1241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 smtClean="0"/>
              <a:t>ЖИЛИЩНО-КОММУНАЛЬНОЕ ХОЗЯЙСТВО </a:t>
            </a:r>
            <a:r>
              <a:rPr lang="ru-RU" sz="2400" b="1" dirty="0" smtClean="0"/>
              <a:t>за 2017  год исполнение по разделу составляет </a:t>
            </a:r>
            <a:r>
              <a:rPr lang="ru-RU" sz="2400" b="1" dirty="0" smtClean="0">
                <a:latin typeface="Arial" charset="0"/>
              </a:rPr>
              <a:t>151451,6</a:t>
            </a:r>
            <a:r>
              <a:rPr lang="ru-RU" sz="2400" b="1" dirty="0" smtClean="0"/>
              <a:t> тыс. руб.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нутый угол 11"/>
          <p:cNvSpPr/>
          <p:nvPr/>
        </p:nvSpPr>
        <p:spPr>
          <a:xfrm>
            <a:off x="189756" y="2132856"/>
            <a:ext cx="3141836" cy="4536504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ЖИЛИЩНОЕ </a:t>
            </a:r>
            <a:r>
              <a:rPr lang="ru-RU" sz="950" b="1" dirty="0" smtClean="0">
                <a:solidFill>
                  <a:schemeClr val="bg1"/>
                </a:solidFill>
                <a:cs typeface="Arial" charset="0"/>
              </a:rPr>
              <a:t>ХОЗЯЙСТВО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Расходы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направлены:  на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обеспечение мероприятий по переселению граждан из аварийного жилищного фонда за счет средств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поступивших от государственной корпорации  - Фонд содействия реформированию жилищно-коммунального хозяйства, средств областного и местного бюджета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12553,6,0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приобретение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жилых помещений в муниципальную собственность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32000,0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р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емонт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, капитальный ремонт общего имущества муниципального жилищного фонда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575,9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в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озмещение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недополученных доходов организациям, предоставляющим населению жилищные услуги по тарифам, не обеспечивающим возмещение издержек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по содержанию и текущему ремонту общего имущества многоквартирных домов П. Покровск-Уральский, удешевление услуг по содержанию и ремонту муниципального специализированного жилищного фонда –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2500,0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т.р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.; уплата взносов региональному оператору на капитальный ремонт  общего имущества в многоквартирном доме  за муниципальные жилые и нежилые помещения  - 7693,0 т.р. и прочие расходы – 7571,5 т. р.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65820" y="1556792"/>
            <a:ext cx="2016224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/>
              <a:t>62894,0</a:t>
            </a:r>
            <a:endParaRPr lang="ru-RU" sz="1200" dirty="0"/>
          </a:p>
          <a:p>
            <a:pPr algn="ctr">
              <a:defRPr/>
            </a:pPr>
            <a:r>
              <a:rPr lang="ru-RU" sz="1200" dirty="0"/>
              <a:t>тыс. руб.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430116" y="2204864"/>
            <a:ext cx="2304256" cy="4509120"/>
          </a:xfrm>
          <a:prstGeom prst="foldedCorner">
            <a:avLst>
              <a:gd name="adj" fmla="val 38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b="1" dirty="0" smtClean="0">
                <a:solidFill>
                  <a:schemeClr val="bg1"/>
                </a:solidFill>
                <a:cs typeface="Arial" charset="0"/>
              </a:rPr>
              <a:t>Коммунальное </a:t>
            </a: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– хозяйство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Расходы </a:t>
            </a:r>
            <a:r>
              <a:rPr lang="ru-RU" sz="1000" dirty="0">
                <a:solidFill>
                  <a:schemeClr val="bg1"/>
                </a:solidFill>
              </a:rPr>
              <a:t>направлены на реализацию  мероприятий по энергосбережению: оснащение зданий (строений, сооружений), находящихся   в муниципальной собственности, многоквартирных жилых домов, жилых помещений, квартир приборами учета используемых энергетических ресурсов, в том числе  разработка проектно-сметной документации в рамках  реализации подпрограммы «Муниципальная программа по энергосбережению и повышению энергетической эффективности объектов Североуральского городского округа» - </a:t>
            </a:r>
            <a:r>
              <a:rPr lang="ru-RU" sz="1000" dirty="0" smtClean="0">
                <a:solidFill>
                  <a:schemeClr val="bg1"/>
                </a:solidFill>
              </a:rPr>
              <a:t>382,5 </a:t>
            </a:r>
            <a:r>
              <a:rPr lang="ru-RU" sz="1000" dirty="0">
                <a:solidFill>
                  <a:schemeClr val="bg1"/>
                </a:solidFill>
              </a:rPr>
              <a:t>т.р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Выполнение мероприятий в системе коммунального хозяйства с заменой оборудования в целях повышения энергетической эффективности – 13000,0 тыс.руб.</a:t>
            </a:r>
            <a:endParaRPr lang="ru-RU" sz="10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Разработка, экспертиза ПСД на строительство котельных  в СГО – 196,8 т. </a:t>
            </a:r>
            <a:r>
              <a:rPr lang="ru-RU" sz="1000" dirty="0" err="1" smtClean="0">
                <a:solidFill>
                  <a:schemeClr val="bg1"/>
                </a:solidFill>
                <a:cs typeface="Arial" charset="0"/>
              </a:rPr>
              <a:t>р</a:t>
            </a:r>
            <a:endParaRPr lang="ru-RU" sz="1000" dirty="0" smtClean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Разработка тех. Заданий 172,9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т.р.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522663" y="1572196"/>
            <a:ext cx="1949450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13752,2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806380" y="2204864"/>
            <a:ext cx="4392488" cy="4464496"/>
          </a:xfrm>
          <a:prstGeom prst="foldedCorner">
            <a:avLst>
              <a:gd name="adj" fmla="val 56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950" b="1" dirty="0" smtClean="0">
                <a:solidFill>
                  <a:schemeClr val="bg1"/>
                </a:solidFill>
                <a:cs typeface="Arial" charset="0"/>
              </a:rPr>
              <a:t>Благоустройство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1.Расходы направлены на реализацию мероприятий  по подпрограмме «Комплексное  благоустройство территории Североуральского городского округа», в т.ч. :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благоустройство дворовых территорий Североуральского городского округа  в сумме </a:t>
            </a:r>
            <a:r>
              <a:rPr lang="ru-RU" sz="950" dirty="0" smtClean="0">
                <a:solidFill>
                  <a:schemeClr val="bg1"/>
                </a:solidFill>
              </a:rPr>
              <a:t>23435,6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уличное освещение  в сумме  </a:t>
            </a:r>
            <a:r>
              <a:rPr lang="ru-RU" sz="950" dirty="0" smtClean="0">
                <a:solidFill>
                  <a:schemeClr val="bg1"/>
                </a:solidFill>
              </a:rPr>
              <a:t>15856,7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-на озеленение в сумме  </a:t>
            </a:r>
            <a:r>
              <a:rPr lang="ru-RU" sz="950" dirty="0" smtClean="0">
                <a:solidFill>
                  <a:schemeClr val="bg1"/>
                </a:solidFill>
                <a:cs typeface="Arial" charset="0"/>
              </a:rPr>
              <a:t>3352,4 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организацию и содержание мест захоронения </a:t>
            </a:r>
            <a:r>
              <a:rPr lang="ru-RU" sz="950" dirty="0" smtClean="0">
                <a:solidFill>
                  <a:schemeClr val="bg1"/>
                </a:solidFill>
              </a:rPr>
              <a:t>в </a:t>
            </a:r>
            <a:r>
              <a:rPr lang="ru-RU" sz="950" dirty="0">
                <a:solidFill>
                  <a:schemeClr val="bg1"/>
                </a:solidFill>
              </a:rPr>
              <a:t>сумме </a:t>
            </a:r>
            <a:r>
              <a:rPr lang="ru-RU" sz="950" dirty="0" smtClean="0">
                <a:solidFill>
                  <a:schemeClr val="bg1"/>
                </a:solidFill>
              </a:rPr>
              <a:t>2961,7 </a:t>
            </a:r>
            <a:r>
              <a:rPr lang="ru-RU" sz="95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прочие мероприятия по благоустройству (содержание биоямы, отлов бродячих собак, содержание объектов благоустройства, памятников, обустройство новогоднего городка, аккарицидная обработка общественных мест)  в сумме </a:t>
            </a:r>
            <a:r>
              <a:rPr lang="ru-RU" sz="950" dirty="0" smtClean="0">
                <a:solidFill>
                  <a:schemeClr val="bg1"/>
                </a:solidFill>
              </a:rPr>
              <a:t>10757,0 </a:t>
            </a:r>
            <a:r>
              <a:rPr lang="ru-RU" sz="950" dirty="0">
                <a:solidFill>
                  <a:schemeClr val="bg1"/>
                </a:solidFill>
              </a:rPr>
              <a:t>тыс.руб.</a:t>
            </a:r>
          </a:p>
          <a:p>
            <a:pPr algn="just"/>
            <a:r>
              <a:rPr lang="ru-RU" sz="950" dirty="0">
                <a:solidFill>
                  <a:schemeClr val="bg1"/>
                </a:solidFill>
                <a:cs typeface="Arial" charset="0"/>
              </a:rPr>
              <a:t>2. Расходы направлены на реализацию </a:t>
            </a:r>
            <a:r>
              <a:rPr lang="ru-RU" sz="950" dirty="0">
                <a:solidFill>
                  <a:schemeClr val="bg1"/>
                </a:solidFill>
              </a:rPr>
              <a:t>подпрограммы «Муниципальная программа по энергосбережению и повышению энергетической эффективности объектов Североуральского городского округа» </a:t>
            </a:r>
            <a:r>
              <a:rPr lang="ru-RU" sz="950" dirty="0" smtClean="0">
                <a:solidFill>
                  <a:schemeClr val="bg1"/>
                </a:solidFill>
              </a:rPr>
              <a:t>(закупка и установка   осветительного оборудования с заменой  неэффективного на энергосберегающее,  строительство, модернизация сетей уличного освещения, в том числе замена ламп накаливания на энергосберегающие; проектно-сметные работы, экспертиза проектно-сметной документации на строительство сетей уличного освещения в </a:t>
            </a:r>
            <a:r>
              <a:rPr lang="ru-RU" sz="950" dirty="0">
                <a:solidFill>
                  <a:schemeClr val="bg1"/>
                </a:solidFill>
              </a:rPr>
              <a:t>сумме </a:t>
            </a:r>
            <a:r>
              <a:rPr lang="ru-RU" sz="950" dirty="0" smtClean="0">
                <a:solidFill>
                  <a:schemeClr val="bg1"/>
                </a:solidFill>
              </a:rPr>
              <a:t>2128,2 тыс.руб</a:t>
            </a:r>
            <a:r>
              <a:rPr lang="ru-RU" sz="950" dirty="0">
                <a:solidFill>
                  <a:schemeClr val="bg1"/>
                </a:solidFill>
              </a:rPr>
              <a:t>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3. Расходы направлены на реализацию </a:t>
            </a:r>
            <a:r>
              <a:rPr lang="ru-RU" sz="950" dirty="0">
                <a:solidFill>
                  <a:schemeClr val="bg1"/>
                </a:solidFill>
              </a:rPr>
              <a:t>подпрограммы  «Комплексная экологическая программа Североуральского городского округа» (ликвидация несанкционированных свалок </a:t>
            </a:r>
            <a:r>
              <a:rPr lang="ru-RU" sz="950" dirty="0" smtClean="0">
                <a:solidFill>
                  <a:schemeClr val="bg1"/>
                </a:solidFill>
              </a:rPr>
              <a:t>мусора, </a:t>
            </a:r>
            <a:r>
              <a:rPr lang="ru-RU" sz="950" dirty="0">
                <a:solidFill>
                  <a:schemeClr val="bg1"/>
                </a:solidFill>
              </a:rPr>
              <a:t>санитарная очистка и благоустройство территории водоохранных зон водохранилищ: Колонгинского и Кальинского, проведение городских субботников по очистке территорий ) в сумме  </a:t>
            </a:r>
            <a:r>
              <a:rPr lang="ru-RU" sz="950" dirty="0" smtClean="0">
                <a:solidFill>
                  <a:schemeClr val="bg1"/>
                </a:solidFill>
              </a:rPr>
              <a:t>1428,2 </a:t>
            </a:r>
            <a:r>
              <a:rPr lang="ru-RU" sz="950" dirty="0">
                <a:solidFill>
                  <a:schemeClr val="bg1"/>
                </a:solidFill>
              </a:rPr>
              <a:t>тыс.руб</a:t>
            </a:r>
            <a:r>
              <a:rPr lang="ru-RU" sz="950" dirty="0" smtClean="0">
                <a:solidFill>
                  <a:schemeClr val="bg1"/>
                </a:solidFill>
              </a:rPr>
              <a:t>.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10270875" y="2204864"/>
            <a:ext cx="1800201" cy="4464496"/>
          </a:xfrm>
          <a:prstGeom prst="foldedCorner">
            <a:avLst>
              <a:gd name="adj" fmla="val 5659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Другие вопросы в области жилищно-коммунального хозяйства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- Расходы направлены на обеспечение деятельности  муниципального казенного учреждения «Служба заказчика» в сумме  </a:t>
            </a: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13362,3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тыс.руб.;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</a:rPr>
              <a:t> Расходы  направлены на возмещение стоимости гарантированного перечня услуг по погребению  в сумме </a:t>
            </a:r>
            <a:r>
              <a:rPr lang="ru-RU" sz="1000" dirty="0" smtClean="0">
                <a:solidFill>
                  <a:schemeClr val="bg1"/>
                </a:solidFill>
              </a:rPr>
              <a:t>657,0 </a:t>
            </a:r>
            <a:r>
              <a:rPr lang="ru-RU" sz="1000" dirty="0">
                <a:solidFill>
                  <a:schemeClr val="bg1"/>
                </a:solidFill>
              </a:rPr>
              <a:t>тыс.руб.;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Оказание финансовой помощи муниципальным унитарным предприятиям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в сумме </a:t>
            </a:r>
            <a:r>
              <a:rPr lang="ru-RU" sz="1000" dirty="0" smtClean="0">
                <a:solidFill>
                  <a:schemeClr val="bg1"/>
                </a:solidFill>
              </a:rPr>
              <a:t>592,3 </a:t>
            </a:r>
            <a:r>
              <a:rPr lang="ru-RU" sz="1000" dirty="0">
                <a:solidFill>
                  <a:schemeClr val="bg1"/>
                </a:solidFill>
              </a:rPr>
              <a:t>тыс.руб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1000" dirty="0" smtClean="0">
                <a:solidFill>
                  <a:schemeClr val="bg1"/>
                </a:solidFill>
                <a:cs typeface="Arial" charset="0"/>
              </a:rPr>
              <a:t> Разработка и экспертиза проектно-сметной документации для строительства нового городского кладбища – 274,1 тыс.руб.  </a:t>
            </a:r>
            <a:endParaRPr lang="ru-RU" sz="100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814492" y="1556792"/>
            <a:ext cx="2017364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59919,8 </a:t>
            </a: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тыс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. руб.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0270876" y="1556792"/>
            <a:ext cx="1689100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14885,7</a:t>
            </a:r>
            <a:endParaRPr lang="ru-RU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tx1">
                <a:lumMod val="25000"/>
                <a:lumOff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трелка вправо 23"/>
          <p:cNvSpPr/>
          <p:nvPr/>
        </p:nvSpPr>
        <p:spPr>
          <a:xfrm>
            <a:off x="7318548" y="2132856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Стрелка вправо 24"/>
          <p:cNvSpPr/>
          <p:nvPr/>
        </p:nvSpPr>
        <p:spPr>
          <a:xfrm>
            <a:off x="7246540" y="3429000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Стрелка вправо 25"/>
          <p:cNvSpPr/>
          <p:nvPr/>
        </p:nvSpPr>
        <p:spPr>
          <a:xfrm>
            <a:off x="7390556" y="4941168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Стрелка вправо 26"/>
          <p:cNvSpPr/>
          <p:nvPr/>
        </p:nvSpPr>
        <p:spPr>
          <a:xfrm>
            <a:off x="7318548" y="6165304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3200" b="1" dirty="0" smtClean="0"/>
              <a:t>Структура доходов бюджета за 2017 год</a:t>
            </a:r>
            <a:endParaRPr lang="ru-RU" sz="3200" dirty="0"/>
          </a:p>
        </p:txBody>
      </p:sp>
      <p:graphicFrame>
        <p:nvGraphicFramePr>
          <p:cNvPr id="32" name="Chart 3"/>
          <p:cNvGraphicFramePr>
            <a:graphicFrameLocks/>
          </p:cNvGraphicFramePr>
          <p:nvPr/>
        </p:nvGraphicFramePr>
        <p:xfrm>
          <a:off x="9190756" y="2420888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Chart 4"/>
          <p:cNvGraphicFramePr>
            <a:graphicFrameLocks/>
          </p:cNvGraphicFramePr>
          <p:nvPr/>
        </p:nvGraphicFramePr>
        <p:xfrm>
          <a:off x="8110636" y="4221088"/>
          <a:ext cx="3718149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5"/>
          <p:cNvGraphicFramePr>
            <a:graphicFrameLocks/>
          </p:cNvGraphicFramePr>
          <p:nvPr/>
        </p:nvGraphicFramePr>
        <p:xfrm>
          <a:off x="8614692" y="5661248"/>
          <a:ext cx="4660900" cy="137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9046740" y="1412776"/>
          <a:ext cx="3142085" cy="162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74740"/>
              </p:ext>
            </p:extLst>
          </p:nvPr>
        </p:nvGraphicFramePr>
        <p:xfrm>
          <a:off x="117748" y="1556793"/>
          <a:ext cx="6984776" cy="52913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0600"/>
                <a:gridCol w="864096"/>
                <a:gridCol w="720080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Показатели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2017 год (факт в тыс.рублей)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smtClean="0"/>
                        <a:t>Доля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327 768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25%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Неналоговые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96 567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8%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Безвозмездные поступлений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862 543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67%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Итого доходов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1 286 878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327 768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100%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 на доходы физических лиц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276 700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84%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5 826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23 019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Земельный налог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10 777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Налог на имущество физических лиц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6 448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Государственная пошлина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4 998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Неналоговые доходы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96 567 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Доходы от использования имущества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69 465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Плата за негативное воздействие на окружающую среду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17 093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/>
                        <a:t>Доходы от оказания платных услуг и компенсации затрат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723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Доходы от продажи материальных и нематериальных активов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4 895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Штрафы, санкции, возмещение ущерба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4 433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Прочие неналоговые доходы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-42  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 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/>
                        <a:t>Безвозмездные поступления 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862 543  </a:t>
                      </a:r>
                      <a:endParaRPr lang="ru-RU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100%</a:t>
                      </a:r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Дотации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5 177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Субсидии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345 575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Субвенции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503 688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58%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Иные межбюджетные трансферты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16 375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Поступления от негосударственных организаций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195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3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/>
                        <a:t>Возврат остатков субсидий, субвенций прошлых лет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/>
                        <a:t>-8 467  </a:t>
                      </a:r>
                      <a:endParaRPr lang="ru-RU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-1%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288" y="1571625"/>
            <a:ext cx="1121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БЛАГОУСТРОЙСТВО   ГОРОДА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6627" y="1122443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20402"/>
              </p:ext>
            </p:extLst>
          </p:nvPr>
        </p:nvGraphicFramePr>
        <p:xfrm>
          <a:off x="549796" y="2060848"/>
          <a:ext cx="11197681" cy="4937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/>
                <a:gridCol w="7776000"/>
                <a:gridCol w="1187383"/>
                <a:gridCol w="1080120"/>
                <a:gridCol w="540497"/>
              </a:tblGrid>
              <a:tr h="265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эл.энергию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15955,0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15856,7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СГО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23601,6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23435,6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3352,4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3352,4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4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2961,7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2961,7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964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(освобождение урн от мусора, очистка общественных мест от снега, очистка фонтана, известковая окраска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поребриков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1147,7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3120,0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3009,8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памятников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466,5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466,5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мест общего пользования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5423,2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5160,3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9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биоямы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(скотомогильник)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74,8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74,8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Акарицидная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декоративного освещения для улиц города, ремонт светодиодных консолей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560,0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399,9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2288" y="1571625"/>
            <a:ext cx="11215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66627" y="1122443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</a:t>
            </a: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20402"/>
              </p:ext>
            </p:extLst>
          </p:nvPr>
        </p:nvGraphicFramePr>
        <p:xfrm>
          <a:off x="549796" y="2060848"/>
          <a:ext cx="11197681" cy="43743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/>
                <a:gridCol w="7776000"/>
                <a:gridCol w="1187383"/>
                <a:gridCol w="1080120"/>
                <a:gridCol w="540497"/>
              </a:tblGrid>
              <a:tr h="265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 грунта плодородного (земли садовой)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99,0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99,0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уличного освещения в микрорайоне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Южный (в т.ч разработка ПСД)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2128,2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2128,2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проектно – сметной документации  и проведение ценовой экспертизы  скверов,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парков и аллей Североуральского городского округа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350,0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300,0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источника нецентрализованного водоснабжения в п. Сосьва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58,1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54,0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Уборка несанкционированных свалок мусора на территории города и поселков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1123,3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1123,3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водоохранных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зон водохранилищ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Колонгинского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Кальинского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(уборка и вывоз мусора)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169,8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964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</a:rPr>
                        <a:t>18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субботников по очистке территорий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(транспортные расходы, приобретение инвентаря)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139,8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135,1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244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19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60776,1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59919,8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СОЦИАЛЬНАЯ ПОЛИТИКА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Расходы по подразделу составляют </a:t>
            </a:r>
            <a:r>
              <a:rPr lang="ru-RU" sz="1800" dirty="0" smtClean="0">
                <a:latin typeface="Arial" charset="0"/>
              </a:rPr>
              <a:t>154478,3</a:t>
            </a:r>
            <a:r>
              <a:rPr lang="ru-RU" sz="1800" dirty="0" smtClean="0"/>
              <a:t> тыс. рублей</a:t>
            </a: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-314300" y="1628800"/>
          <a:ext cx="12889432" cy="503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 smtClean="0"/>
              <a:t>СРЕДСТВА МАССОВОЙ ИНФОРМАЦИИ И ОБСЛУЖИВАНИЕ ГОСУДАРСТВЕННОГО И МУНИЦИПАЛЬНОГО ДОЛГА</a:t>
            </a: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агетная рамка 11"/>
          <p:cNvSpPr/>
          <p:nvPr/>
        </p:nvSpPr>
        <p:spPr>
          <a:xfrm>
            <a:off x="1125538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 - Расходы на </a:t>
            </a:r>
            <a:r>
              <a:rPr lang="ru-RU" sz="1600" dirty="0" smtClean="0"/>
              <a:t>предоставление субсидий на финансовое обеспечение муниципального задания на оказание муниципальных услуг МАУ </a:t>
            </a:r>
            <a:r>
              <a:rPr lang="ru-RU" sz="1600" dirty="0"/>
              <a:t>СГИСР </a:t>
            </a:r>
          </a:p>
          <a:p>
            <a:pPr algn="ctr">
              <a:defRPr/>
            </a:pPr>
            <a:r>
              <a:rPr lang="ru-RU" sz="1600" dirty="0"/>
              <a:t>«Северный вестник</a:t>
            </a:r>
            <a:r>
              <a:rPr lang="ru-RU" sz="1600" dirty="0" smtClean="0"/>
              <a:t>» в </a:t>
            </a:r>
            <a:r>
              <a:rPr lang="ru-RU" sz="1600" smtClean="0"/>
              <a:t>сумме 419,8 </a:t>
            </a:r>
            <a:r>
              <a:rPr lang="ru-RU" sz="1600" dirty="0" smtClean="0"/>
              <a:t>тыс.руб.;</a:t>
            </a:r>
          </a:p>
          <a:p>
            <a:pPr algn="ctr">
              <a:defRPr/>
            </a:pPr>
            <a:r>
              <a:rPr lang="ru-RU" sz="1600" dirty="0" smtClean="0"/>
              <a:t>- Опубликование нормативных правовых актов и освещение деятельности органов местного самоуправления Североуральского городского округа в сумме 1069,5 тыс.руб.</a:t>
            </a:r>
            <a:endParaRPr lang="ru-RU" sz="1600" dirty="0"/>
          </a:p>
          <a:p>
            <a:pPr algn="ctr">
              <a:defRPr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6310313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Расходы на обслуживание муниципального долга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4" name="Рамка 13"/>
          <p:cNvSpPr/>
          <p:nvPr/>
        </p:nvSpPr>
        <p:spPr>
          <a:xfrm>
            <a:off x="1125538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СРЕДСТВА МАССОВОЙ ИНФОРМАЦИИ 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chemeClr val="tx1"/>
                </a:solidFill>
              </a:rPr>
              <a:t>Расходы по подразделу составляют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1489,3  тыс</a:t>
            </a:r>
            <a:r>
              <a:rPr lang="ru-RU" sz="1400" dirty="0">
                <a:solidFill>
                  <a:schemeClr val="tx1"/>
                </a:solidFill>
              </a:rPr>
              <a:t>. руб. 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6310313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ОБСЛУЖИВАНИЕ ГОСУДАРСТВЕННОГО И МУНИЦИПАЛЬНОГО ДОЛГА</a:t>
            </a: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по подразделу </a:t>
            </a:r>
            <a:r>
              <a:rPr lang="ru-RU" sz="1200">
                <a:solidFill>
                  <a:schemeClr val="tx1"/>
                </a:solidFill>
              </a:rPr>
              <a:t>составляют </a:t>
            </a:r>
            <a:r>
              <a:rPr lang="ru-RU" sz="1200" smtClean="0">
                <a:solidFill>
                  <a:schemeClr val="tx1"/>
                </a:solidFill>
              </a:rPr>
              <a:t>217,1 </a:t>
            </a:r>
            <a:r>
              <a:rPr lang="ru-RU" sz="120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77838" y="2133600"/>
            <a:ext cx="576262" cy="1150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0918825" y="2060575"/>
            <a:ext cx="576263" cy="1296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ysClr val="windowText" lastClr="000000"/>
                </a:solidFill>
              </a:rPr>
              <a:t>Размер муниципального долга Североуральского городского округа, и объем расходов на его обслуживание</a:t>
            </a:r>
            <a:endParaRPr lang="ru-RU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261764" y="1556792"/>
          <a:ext cx="1140775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484784"/>
            <a:ext cx="7715250" cy="3015779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sz="2000" dirty="0" err="1" smtClean="0"/>
              <a:t>Североуральского</a:t>
            </a:r>
            <a:r>
              <a:rPr lang="ru-RU" sz="2000" dirty="0" smtClean="0"/>
              <a:t> городского округа</a:t>
            </a: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sz="2000" dirty="0"/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/>
              <a:t>3. Осуществление финансового контроля за исполнением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/>
                <a:gridCol w="6286544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Начальник управления</a:t>
                      </a:r>
                      <a:r>
                        <a:rPr lang="en-US" sz="1400" kern="1200" baseline="0" dirty="0" smtClean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Толстова Татьяна Владимировна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Свердловская</a:t>
                      </a:r>
                      <a:r>
                        <a:rPr lang="ru-RU" sz="1400" baseline="0" dirty="0" smtClean="0"/>
                        <a:t>  обл. ,г.Североуральск, </a:t>
                      </a:r>
                      <a:r>
                        <a:rPr lang="ru-RU" sz="1400" dirty="0" smtClean="0"/>
                        <a:t>ул. Чайковского,</a:t>
                      </a:r>
                      <a:r>
                        <a:rPr lang="ru-RU" sz="1400" baseline="0" dirty="0" smtClean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2-44-56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С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8:00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17:</a:t>
                      </a:r>
                      <a:r>
                        <a:rPr lang="en-US" sz="1400" kern="1200" baseline="0" dirty="0" smtClean="0"/>
                        <a:t>15  </a:t>
                      </a:r>
                      <a:r>
                        <a:rPr lang="ru-RU" sz="1400" kern="1200" baseline="0" dirty="0" smtClean="0"/>
                        <a:t>(пт.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до 16:</a:t>
                      </a:r>
                      <a:r>
                        <a:rPr lang="en-US" sz="1400" kern="1200" baseline="0" dirty="0" smtClean="0"/>
                        <a:t>00</a:t>
                      </a:r>
                      <a:r>
                        <a:rPr lang="ru-RU" sz="1400" kern="1200" baseline="0" dirty="0" smtClean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 smtClean="0"/>
                        <a:t>Перерыв на обед с 12:00 до 13:00 Выходные дни - </a:t>
                      </a:r>
                      <a:r>
                        <a:rPr lang="ru-RU" sz="1400" kern="1200" baseline="0" dirty="0" err="1" smtClean="0"/>
                        <a:t>Сб</a:t>
                      </a:r>
                      <a:r>
                        <a:rPr lang="ru-RU" sz="1400" kern="1200" baseline="0" dirty="0" smtClean="0"/>
                        <a:t>, </a:t>
                      </a:r>
                      <a:r>
                        <a:rPr lang="ru-RU" sz="1400" kern="1200" baseline="0" dirty="0" err="1" smtClean="0"/>
                        <a:t>Вс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494778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/>
              <a:t>СПАСИБО ЗА ВНИМАНИЕ !</a:t>
            </a:r>
            <a:endParaRPr lang="ru-RU" sz="7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dirty="0" smtClean="0"/>
              <a:t>Нормативы зачислений налога на доходы физических лиц в бюджет Североуральского городского округа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693812" y="1916832"/>
          <a:ext cx="1042290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6" y="260648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400" dirty="0" smtClean="0"/>
              <a:t>Анализ поступлений налога на доходы физических лиц в бюджет Североуральского городского округа и в консолидированный бюджет Свердловской области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117748" y="1772816"/>
          <a:ext cx="1207107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Прогноз социально-экономического развития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3812" y="1844824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Основой экономического потенциала Североуральского городского округа являются обрабатывающие производства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1 января 2018 года на территории Североуральского городского округа зарегистрировано 315 юридических лиц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02124" y="1628800"/>
          <a:ext cx="8023381" cy="46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Показатели занятости населения по отраслям экономики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549796" y="1700808"/>
          <a:ext cx="113772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2413" y="1643063"/>
            <a:ext cx="9358312" cy="7858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-выплачиваемые из бюджета денежные средства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4163" y="2714625"/>
            <a:ext cx="3929062" cy="857250"/>
          </a:xfrm>
          <a:prstGeom prst="roundRect">
            <a:avLst/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РАСХОДЫ БЮДЖЕТА </a:t>
            </a:r>
            <a:r>
              <a:rPr lang="ru-RU" sz="2400" b="1" dirty="0" smtClean="0"/>
              <a:t>исполнялись </a:t>
            </a:r>
            <a:r>
              <a:rPr lang="ru-RU" sz="2400" b="1" dirty="0"/>
              <a:t>по: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1665288" y="4000500"/>
            <a:ext cx="2786062" cy="121443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5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0350" y="4000500"/>
            <a:ext cx="2786063" cy="1214438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13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Основное отличие бюджета на планируемый период – это принятие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программного бюджета.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476250"/>
            <a:ext cx="10072687" cy="93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Отраслевая структура расходов в 2017 году </a:t>
            </a:r>
            <a:br>
              <a:rPr lang="ru-RU" sz="3200" b="1" dirty="0" smtClean="0"/>
            </a:br>
            <a:r>
              <a:rPr lang="ru-RU" sz="3200" b="1" dirty="0" smtClean="0"/>
              <a:t>(тысяч рублей)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1087325" y="2080419"/>
            <a:ext cx="1366838" cy="1655763"/>
          </a:xfrm>
          <a:prstGeom prst="borderCallout2">
            <a:avLst>
              <a:gd name="adj1" fmla="val 49099"/>
              <a:gd name="adj2" fmla="val 99486"/>
              <a:gd name="adj3" fmla="val 10856"/>
              <a:gd name="adj4" fmla="val 181059"/>
              <a:gd name="adj5" fmla="val 10748"/>
              <a:gd name="adj6" fmla="val 2467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Показывает фактическое исполнение от плановых назначений </a:t>
            </a: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4974077"/>
              </p:ext>
            </p:extLst>
          </p:nvPr>
        </p:nvGraphicFramePr>
        <p:xfrm>
          <a:off x="261764" y="1556792"/>
          <a:ext cx="1173730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2828</Words>
  <Application>Microsoft Office PowerPoint</Application>
  <PresentationFormat>Произвольный</PresentationFormat>
  <Paragraphs>609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 Unicode MS</vt:lpstr>
      <vt:lpstr>Arial</vt:lpstr>
      <vt:lpstr>Arial Cyr</vt:lpstr>
      <vt:lpstr>Arial Narrow</vt:lpstr>
      <vt:lpstr>Century Gothic</vt:lpstr>
      <vt:lpstr>Euphemia</vt:lpstr>
      <vt:lpstr>Times New Roman</vt:lpstr>
      <vt:lpstr>TS102801109</vt:lpstr>
      <vt:lpstr>Презентация PowerPoint</vt:lpstr>
      <vt:lpstr>  Показатели исполнения доходов бюджета МО Североуральский городской округ за 2017 год</vt:lpstr>
      <vt:lpstr>Структура доходов бюджета за 2017 год</vt:lpstr>
      <vt:lpstr>Нормативы зачислений налога на доходы физических лиц в бюджет Североуральского городского округа</vt:lpstr>
      <vt:lpstr>Анализ поступлений налога на доходы физических лиц в бюджет Североуральского городского округа и в консолидированный бюджет Свердловской области</vt:lpstr>
      <vt:lpstr>Прогноз социально-экономического развития</vt:lpstr>
      <vt:lpstr>Показатели занятости населения по отраслям экономики</vt:lpstr>
      <vt:lpstr>Расходы бюджета</vt:lpstr>
      <vt:lpstr> Отраслевая структура расходов в 2017 году  (тысяч рублей)</vt:lpstr>
      <vt:lpstr>Исполнение расходов бюджета СГО за 2017 год  по муниципальным программам, тыс.рублей</vt:lpstr>
      <vt:lpstr>Расходы бюджета</vt:lpstr>
      <vt:lpstr>Расходы на образование</vt:lpstr>
      <vt:lpstr>Расходы на образование</vt:lpstr>
      <vt:lpstr>Расходы на образование</vt:lpstr>
      <vt:lpstr>Расходы на образование</vt:lpstr>
      <vt:lpstr>Расходы на культуру</vt:lpstr>
      <vt:lpstr>КУЛЬТУРА, КИНЕМАТОГРАФИЯ  За 2017 год исполнение по разделу составляет 113327,3 ТЫС. РУБ.</vt:lpstr>
      <vt:lpstr>Приоритетные направления  расходов в области культуры</vt:lpstr>
      <vt:lpstr>Расходы на физическую культуру и спорт</vt:lpstr>
      <vt:lpstr>ФИЗИЧЕСКАЯ КУЛЬТУРА И СПОРТ Расходы по подразделу составляют 45112,5 тыс. руб.</vt:lpstr>
      <vt:lpstr>НАЦИОНАЛЬНАЯ БЕЗОПАСНОСТЬ И ПРАВООХРАНИТЕЛЬНАЯ ДЕЯТЕЛЬНОСТЬ  За 2017 год исполнение по разделу составляет 7491,4  тыс. руб. </vt:lpstr>
      <vt:lpstr>НАЦИОНАЛЬНАЯ ЭКОНОМИКА За 2017 год исполнение по разделу составляет 108912,9 тыс. руб.</vt:lpstr>
      <vt:lpstr>НАЦИОНАЛЬНАЯ ЭКОНОМИКА За 2017 год исполнение по разделу составляет 108912,9 тыс. руб.</vt:lpstr>
      <vt:lpstr>НАЦИОНАЛЬНАЯ ЭКОНОМИКА .</vt:lpstr>
      <vt:lpstr>НАЦИОНАЛЬНАЯ ЭКОНОМИКА За 2017  год исполнение по разделу составляет 108912,9 тыс. руб.</vt:lpstr>
      <vt:lpstr>Расходы на жилищно-коммунальное хозяйство Исполнение по разделу за 2017год составляет 151,5 млн. руб. </vt:lpstr>
      <vt:lpstr>Расходы на жилищно-коммунальное хозяйство</vt:lpstr>
      <vt:lpstr>Расходы на жилищно-коммунальное хозяйство</vt:lpstr>
      <vt:lpstr>ЖИЛИЩНО-КОММУНАЛЬНОЕ ХОЗЯЙСТВО за 2017  год исполнение по разделу составляет 151451,6 тыс. руб.</vt:lpstr>
      <vt:lpstr>Расходы на жилищно-коммунальное хозяйство</vt:lpstr>
      <vt:lpstr>Расходы на жилищно-коммунальное хозяйство</vt:lpstr>
      <vt:lpstr>СОЦИАЛЬНАЯ ПОЛИТИКА Расходы по подразделу составляют 154478,3 тыс. рублей</vt:lpstr>
      <vt:lpstr>СРЕДСТВА МАССОВОЙ ИНФОРМАЦИИ И ОБСЛУЖИВАНИЕ ГОСУДАРСТВЕННОГО И МУНИЦИПАЛЬНОГО ДОЛГА</vt:lpstr>
      <vt:lpstr>Размер муниципального долга Североуральского городского округа, и объем расходов на его обслуживание</vt:lpstr>
      <vt:lpstr>О Финансовом управлении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29</cp:revision>
  <dcterms:modified xsi:type="dcterms:W3CDTF">2018-06-26T03:21:50Z</dcterms:modified>
</cp:coreProperties>
</file>