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05" r:id="rId2"/>
    <p:sldMasterId id="2147483738" r:id="rId3"/>
    <p:sldMasterId id="2147483751" r:id="rId4"/>
    <p:sldMasterId id="2147483764" r:id="rId5"/>
    <p:sldMasterId id="2147483777" r:id="rId6"/>
    <p:sldMasterId id="2147483790" r:id="rId7"/>
    <p:sldMasterId id="2147483803" r:id="rId8"/>
  </p:sldMasterIdLst>
  <p:notesMasterIdLst>
    <p:notesMasterId r:id="rId23"/>
  </p:notesMasterIdLst>
  <p:handoutMasterIdLst>
    <p:handoutMasterId r:id="rId24"/>
  </p:handoutMasterIdLst>
  <p:sldIdLst>
    <p:sldId id="336" r:id="rId9"/>
    <p:sldId id="311" r:id="rId10"/>
    <p:sldId id="328" r:id="rId11"/>
    <p:sldId id="312" r:id="rId12"/>
    <p:sldId id="326" r:id="rId13"/>
    <p:sldId id="314" r:id="rId14"/>
    <p:sldId id="332" r:id="rId15"/>
    <p:sldId id="327" r:id="rId16"/>
    <p:sldId id="334" r:id="rId17"/>
    <p:sldId id="333" r:id="rId18"/>
    <p:sldId id="330" r:id="rId19"/>
    <p:sldId id="331" r:id="rId20"/>
    <p:sldId id="335" r:id="rId21"/>
    <p:sldId id="337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>
          <p15:clr>
            <a:srgbClr val="A4A3A4"/>
          </p15:clr>
        </p15:guide>
        <p15:guide id="2" orient="horz" pos="713">
          <p15:clr>
            <a:srgbClr val="A4A3A4"/>
          </p15:clr>
        </p15:guide>
        <p15:guide id="3" orient="horz" pos="3230">
          <p15:clr>
            <a:srgbClr val="A4A3A4"/>
          </p15:clr>
        </p15:guide>
        <p15:guide id="4" orient="horz" pos="1461">
          <p15:clr>
            <a:srgbClr val="A4A3A4"/>
          </p15:clr>
        </p15:guide>
        <p15:guide id="5" orient="horz" pos="735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pos="90">
          <p15:clr>
            <a:srgbClr val="A4A3A4"/>
          </p15:clr>
        </p15:guide>
        <p15:guide id="8" pos="5602">
          <p15:clr>
            <a:srgbClr val="A4A3A4"/>
          </p15:clr>
        </p15:guide>
        <p15:guide id="9" pos="5103">
          <p15:clr>
            <a:srgbClr val="A4A3A4"/>
          </p15:clr>
        </p15:guide>
        <p15:guide id="10" pos="1814">
          <p15:clr>
            <a:srgbClr val="A4A3A4"/>
          </p15:clr>
        </p15:guide>
        <p15:guide id="11" pos="3946">
          <p15:clr>
            <a:srgbClr val="A4A3A4"/>
          </p15:clr>
        </p15:guide>
        <p15:guide id="12" pos="1451">
          <p15:clr>
            <a:srgbClr val="A4A3A4"/>
          </p15:clr>
        </p15:guide>
        <p15:guide id="13" pos="635">
          <p15:clr>
            <a:srgbClr val="A4A3A4"/>
          </p15:clr>
        </p15:guide>
        <p15:guide id="14" pos="3266">
          <p15:clr>
            <a:srgbClr val="A4A3A4"/>
          </p15:clr>
        </p15:guide>
        <p15:guide id="15" pos="907">
          <p15:clr>
            <a:srgbClr val="A4A3A4"/>
          </p15:clr>
        </p15:guide>
        <p15:guide id="16" pos="1179">
          <p15:clr>
            <a:srgbClr val="A4A3A4"/>
          </p15:clr>
        </p15:guide>
        <p15:guide id="17" pos="19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ёткина" initials="Е.А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2"/>
    <a:srgbClr val="00B0F0"/>
    <a:srgbClr val="92D050"/>
    <a:srgbClr val="7030A0"/>
    <a:srgbClr val="CC3399"/>
    <a:srgbClr val="FF0000"/>
    <a:srgbClr val="0066FF"/>
    <a:srgbClr val="33BB4A"/>
    <a:srgbClr val="F869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1247" autoAdjust="0"/>
  </p:normalViewPr>
  <p:slideViewPr>
    <p:cSldViewPr showGuides="1">
      <p:cViewPr varScale="1">
        <p:scale>
          <a:sx n="140" d="100"/>
          <a:sy n="140" d="100"/>
        </p:scale>
        <p:origin x="1110" y="102"/>
      </p:cViewPr>
      <p:guideLst>
        <p:guide orient="horz" pos="1711"/>
        <p:guide orient="horz" pos="713"/>
        <p:guide orient="horz" pos="3230"/>
        <p:guide orient="horz" pos="1461"/>
        <p:guide orient="horz" pos="735"/>
        <p:guide orient="horz" pos="849"/>
        <p:guide pos="90"/>
        <p:guide pos="5602"/>
        <p:guide pos="5103"/>
        <p:guide pos="1814"/>
        <p:guide pos="3946"/>
        <p:guide pos="1451"/>
        <p:guide pos="635"/>
        <p:guide pos="3266"/>
        <p:guide pos="907"/>
        <p:guide pos="1179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EF45C-CAD0-41CA-9EAF-6BF2F9CD338B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8025F-8AA5-46DD-BF8F-C484B2436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C9A03-B5EE-4719-A0CE-77C6F05C3FF1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06CC6-B9F1-4DCF-8D04-EC9BC991A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к оказанию государственных и муниципальных услуг в электронном виде требует от государства предоставить людям и организациям возможности безопасно идентифицировать друг друга онлайн. Когда люди и организации могут доверять результатам идентификации друг друга, они могут предоставлять и потреблять услуги, чего нельзя было бы достичь в другом случае из-за большой сложности или важности услуг.</a:t>
            </a:r>
          </a:p>
          <a:p>
            <a:pPr fontAlgn="auto"/>
            <a:r>
              <a:rPr lang="ru-RU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текущей онлайн среде от людей требуется ведение десятков различных имен пользователей и паролей — по одной паре для каждого вебсайта, с которым пользователь взаимодействует. Сложность такого подхода является бременем для людей и потворствует такому поведению, как повторное использование паролей, что упрощает онлайн мошенничества и нарушения идентификации. В то же время органы государственной власти сталкиваются с постоянно возрастающими затратами на управление учётными записями пользователей, последствиями онлайн мошенничеств и неэффективностью электронных услуг в результате нежелания потенциальными пользователями проходить регистрацию еще одной учётной записи.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6C352-E19E-450B-8BD6-3AD2B1CEB1F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Рекомендуем для подтверждения личности получить КЭП, так как на следующем шаге КЭП будет обязателен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9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06CC6-B9F1-4DCF-8D04-EC9BC991AC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9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448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167063" y="0"/>
            <a:ext cx="597693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131840" y="1779662"/>
            <a:ext cx="5989551" cy="1219200"/>
          </a:xfrm>
          <a:prstGeom prst="rect">
            <a:avLst/>
          </a:prstGeom>
        </p:spPr>
        <p:txBody>
          <a:bodyPr lIns="77916" tIns="38958" rIns="77916" bIns="38958"/>
          <a:lstStyle>
            <a:lvl1pPr algn="ctr" defTabSz="957829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10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35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letkina\Documents\templ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255010" y="83580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971601" y="159542"/>
            <a:ext cx="45719" cy="54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08" tIns="40803" rIns="81608" bIns="40803" spcCol="0" rtlCol="0" anchor="ctr"/>
          <a:lstStyle/>
          <a:p>
            <a:pPr algn="ctr"/>
            <a:endParaRPr lang="ru-RU">
              <a:solidFill>
                <a:srgbClr val="4F81B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508104" y="209675"/>
            <a:ext cx="2133600" cy="273844"/>
          </a:xfrm>
          <a:prstGeom prst="rect">
            <a:avLst/>
          </a:prstGeom>
        </p:spPr>
        <p:txBody>
          <a:bodyPr lIns="77907" tIns="38953" rIns="77907" bIns="38953"/>
          <a:lstStyle>
            <a:lvl1pPr algn="r">
              <a:defRPr sz="25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z="2300" spc="-300" smtClean="0"/>
              <a:pPr/>
              <a:t>‹#›</a:t>
            </a:fld>
            <a:endParaRPr lang="ru-RU" sz="2300" spc="-300" dirty="0"/>
          </a:p>
        </p:txBody>
      </p:sp>
    </p:spTree>
    <p:extLst>
      <p:ext uri="{BB962C8B-B14F-4D97-AF65-F5344CB8AC3E}">
        <p14:creationId xmlns:p14="http://schemas.microsoft.com/office/powerpoint/2010/main" val="267036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270030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5" name="Текст 24"/>
          <p:cNvSpPr>
            <a:spLocks noGrp="1"/>
          </p:cNvSpPr>
          <p:nvPr>
            <p:ph type="body" sz="quarter" idx="13"/>
          </p:nvPr>
        </p:nvSpPr>
        <p:spPr>
          <a:xfrm>
            <a:off x="-1" y="1095586"/>
            <a:ext cx="9142413" cy="4047914"/>
          </a:xfrm>
          <a:prstGeom prst="rect">
            <a:avLst/>
          </a:prstGeom>
        </p:spPr>
        <p:txBody>
          <a:bodyPr lIns="180000" tIns="54000" rIns="10800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1pPr>
            <a:lvl2pPr marL="0" indent="26828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2pPr>
            <a:lvl3pPr marL="449263" indent="-180975">
              <a:spcBef>
                <a:spcPts val="0"/>
              </a:spcBef>
              <a:buFont typeface="Calibri" pitchFamily="34" charset="0"/>
              <a:buChar char="–"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3pPr>
            <a:lvl4pPr marL="266700" indent="0">
              <a:spcBef>
                <a:spcPts val="0"/>
              </a:spcBef>
              <a:buFont typeface="Wingdings" pitchFamily="2" charset="2"/>
              <a:buNone/>
              <a:defRPr sz="1600">
                <a:solidFill>
                  <a:schemeClr val="accent5">
                    <a:lumMod val="75000"/>
                    <a:lumOff val="25000"/>
                  </a:schemeClr>
                </a:solidFill>
              </a:defRPr>
            </a:lvl4pPr>
            <a:lvl5pPr marL="266700" indent="-266700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accent5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80000"/>
              </a:lnSpc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640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89803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60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667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64398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7966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52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2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67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11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5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3" y="87474"/>
            <a:ext cx="5796421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8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0082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1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67820" y="1113591"/>
            <a:ext cx="1987956" cy="2797537"/>
            <a:chOff x="416496" y="1459961"/>
            <a:chExt cx="2688662" cy="3697231"/>
          </a:xfrm>
        </p:grpSpPr>
        <p:pic>
          <p:nvPicPr>
            <p:cNvPr id="8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3175491" y="0"/>
            <a:ext cx="5968511" cy="70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 defTabSz="816169"/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176153" y="4462038"/>
            <a:ext cx="5969962" cy="70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marL="457217" defTabSz="816169"/>
            <a:endParaRPr lang="ru-RU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 userDrawn="1"/>
        </p:nvSpPr>
        <p:spPr>
          <a:xfrm>
            <a:off x="3176898" y="843558"/>
            <a:ext cx="5969218" cy="34563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defTabSz="816169"/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176898" y="843558"/>
            <a:ext cx="184920" cy="2142331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69"/>
            <a:endParaRPr lang="ru-RU" sz="1600">
              <a:solidFill>
                <a:srgbClr val="00B0F0"/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sz="quarter" idx="15" hasCustomPrompt="1"/>
          </p:nvPr>
        </p:nvSpPr>
        <p:spPr>
          <a:xfrm>
            <a:off x="3635896" y="1169113"/>
            <a:ext cx="5328717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Тема</a:t>
            </a:r>
          </a:p>
        </p:txBody>
      </p:sp>
      <p:sp>
        <p:nvSpPr>
          <p:cNvPr id="15" name="Объект 2"/>
          <p:cNvSpPr>
            <a:spLocks noGrp="1"/>
          </p:cNvSpPr>
          <p:nvPr>
            <p:ph sz="quarter" idx="16" hasCustomPrompt="1"/>
          </p:nvPr>
        </p:nvSpPr>
        <p:spPr>
          <a:xfrm>
            <a:off x="4932040" y="1923678"/>
            <a:ext cx="4032573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quarter" idx="17" hasCustomPrompt="1"/>
          </p:nvPr>
        </p:nvSpPr>
        <p:spPr>
          <a:xfrm>
            <a:off x="4932040" y="2283718"/>
            <a:ext cx="4032573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323528" y="4532850"/>
            <a:ext cx="2260925" cy="32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quarter" idx="19" hasCustomPrompt="1"/>
          </p:nvPr>
        </p:nvSpPr>
        <p:spPr>
          <a:xfrm>
            <a:off x="323528" y="4819466"/>
            <a:ext cx="2260925" cy="2519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Месяц, 2013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quarter" idx="20" hasCustomPrompt="1"/>
          </p:nvPr>
        </p:nvSpPr>
        <p:spPr>
          <a:xfrm>
            <a:off x="3671578" y="1923678"/>
            <a:ext cx="1080120" cy="39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3694532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37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73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20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422401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635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93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889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32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20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3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65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26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201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9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925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90765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4761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9747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202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5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60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959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793690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73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5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29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915485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119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31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147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7737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55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206425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08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521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099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393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81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21673781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563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0191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2956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3167844" y="897939"/>
            <a:ext cx="5974691" cy="337500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marL="435919" indent="-285750" defTabSz="816169">
              <a:buFont typeface="Arial" pitchFamily="34" charset="0"/>
              <a:buChar char="•"/>
            </a:pPr>
            <a:endParaRPr lang="en-US" sz="1600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Прямоугольник 33"/>
          <p:cNvSpPr/>
          <p:nvPr userDrawn="1"/>
        </p:nvSpPr>
        <p:spPr>
          <a:xfrm>
            <a:off x="3178772" y="900000"/>
            <a:ext cx="184920" cy="198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3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850" cy="2520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3527238" y="951570"/>
            <a:ext cx="5329238" cy="152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076056" y="3183818"/>
            <a:ext cx="3852045" cy="39596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Имя Фамилия</a:t>
            </a: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076056" y="3595187"/>
            <a:ext cx="3872774" cy="63188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  <a:p>
            <a:pPr lvl="0"/>
            <a:r>
              <a:rPr lang="ru-RU" dirty="0" smtClean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370532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103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03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23502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9441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434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1185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406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549180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1141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1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Текст 4"/>
          <p:cNvSpPr txBox="1">
            <a:spLocks/>
          </p:cNvSpPr>
          <p:nvPr userDrawn="1"/>
        </p:nvSpPr>
        <p:spPr>
          <a:xfrm>
            <a:off x="3334155" y="8977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7" name="Текст 4"/>
          <p:cNvSpPr txBox="1">
            <a:spLocks/>
          </p:cNvSpPr>
          <p:nvPr userDrawn="1"/>
        </p:nvSpPr>
        <p:spPr>
          <a:xfrm>
            <a:off x="3334155" y="148931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8" name="Текст 4"/>
          <p:cNvSpPr txBox="1">
            <a:spLocks/>
          </p:cNvSpPr>
          <p:nvPr userDrawn="1"/>
        </p:nvSpPr>
        <p:spPr>
          <a:xfrm>
            <a:off x="3334155" y="208089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39" name="Текст 4"/>
          <p:cNvSpPr txBox="1">
            <a:spLocks/>
          </p:cNvSpPr>
          <p:nvPr userDrawn="1"/>
        </p:nvSpPr>
        <p:spPr>
          <a:xfrm>
            <a:off x="3334155" y="267247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0" name="Текст 4"/>
          <p:cNvSpPr txBox="1">
            <a:spLocks/>
          </p:cNvSpPr>
          <p:nvPr userDrawn="1"/>
        </p:nvSpPr>
        <p:spPr>
          <a:xfrm>
            <a:off x="3334155" y="3264050"/>
            <a:ext cx="5815510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Текст 4"/>
          <p:cNvSpPr txBox="1">
            <a:spLocks/>
          </p:cNvSpPr>
          <p:nvPr userDrawn="1"/>
        </p:nvSpPr>
        <p:spPr>
          <a:xfrm>
            <a:off x="3334155" y="3855631"/>
            <a:ext cx="5811961" cy="438141"/>
          </a:xfrm>
          <a:prstGeom prst="rect">
            <a:avLst/>
          </a:prstGeom>
          <a:solidFill>
            <a:srgbClr val="ECECEC"/>
          </a:solidFill>
        </p:spPr>
        <p:txBody>
          <a:bodyPr lIns="77925" tIns="38963" rIns="77925" bIns="38963" anchor="ctr"/>
          <a:lstStyle>
            <a:lvl1pPr marL="151521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08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2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1521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smtClean="0">
                <a:ln>
                  <a:noFill/>
                </a:ln>
                <a:solidFill>
                  <a:srgbClr val="D8D8D8">
                    <a:lumMod val="50000"/>
                  </a:srgbClr>
                </a:solidFill>
                <a:effectLst/>
                <a:uLnTx/>
                <a:uFillTx/>
              </a:rPr>
              <a:t>Заголовок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D8D8D8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2" name="Текст 43"/>
          <p:cNvSpPr txBox="1">
            <a:spLocks/>
          </p:cNvSpPr>
          <p:nvPr userDrawn="1"/>
        </p:nvSpPr>
        <p:spPr>
          <a:xfrm>
            <a:off x="3167844" y="2673000"/>
            <a:ext cx="166310" cy="437400"/>
          </a:xfrm>
          <a:prstGeom prst="rect">
            <a:avLst/>
          </a:prstGeom>
          <a:solidFill>
            <a:srgbClr val="CC3399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3" name="Текст 43"/>
          <p:cNvSpPr txBox="1">
            <a:spLocks/>
          </p:cNvSpPr>
          <p:nvPr userDrawn="1"/>
        </p:nvSpPr>
        <p:spPr>
          <a:xfrm>
            <a:off x="3167844" y="2081700"/>
            <a:ext cx="165589" cy="437400"/>
          </a:xfrm>
          <a:prstGeom prst="rect">
            <a:avLst/>
          </a:prstGeom>
          <a:solidFill>
            <a:srgbClr val="FF0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4" name="Текст 43"/>
          <p:cNvSpPr txBox="1">
            <a:spLocks/>
          </p:cNvSpPr>
          <p:nvPr userDrawn="1"/>
        </p:nvSpPr>
        <p:spPr>
          <a:xfrm>
            <a:off x="3167844" y="1490400"/>
            <a:ext cx="165589" cy="437400"/>
          </a:xfrm>
          <a:prstGeom prst="rect">
            <a:avLst/>
          </a:prstGeom>
          <a:solidFill>
            <a:srgbClr val="0000FF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5" name="Текст 43"/>
          <p:cNvSpPr txBox="1">
            <a:spLocks/>
          </p:cNvSpPr>
          <p:nvPr userDrawn="1"/>
        </p:nvSpPr>
        <p:spPr>
          <a:xfrm>
            <a:off x="3167845" y="899100"/>
            <a:ext cx="165589" cy="437400"/>
          </a:xfrm>
          <a:prstGeom prst="rect">
            <a:avLst/>
          </a:prstGeom>
          <a:solidFill>
            <a:srgbClr val="FFC00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6" name="Текст 43"/>
          <p:cNvSpPr txBox="1">
            <a:spLocks/>
          </p:cNvSpPr>
          <p:nvPr userDrawn="1"/>
        </p:nvSpPr>
        <p:spPr>
          <a:xfrm>
            <a:off x="3167844" y="3264300"/>
            <a:ext cx="165589" cy="437400"/>
          </a:xfrm>
          <a:prstGeom prst="rect">
            <a:avLst/>
          </a:prstGeom>
          <a:solidFill>
            <a:srgbClr val="6600CC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47" name="Текст 43"/>
          <p:cNvSpPr txBox="1">
            <a:spLocks/>
          </p:cNvSpPr>
          <p:nvPr userDrawn="1"/>
        </p:nvSpPr>
        <p:spPr>
          <a:xfrm>
            <a:off x="3167844" y="3855600"/>
            <a:ext cx="165589" cy="437400"/>
          </a:xfrm>
          <a:prstGeom prst="rect">
            <a:avLst/>
          </a:prstGeom>
          <a:solidFill>
            <a:srgbClr val="92D050"/>
          </a:solidFill>
        </p:spPr>
        <p:txBody>
          <a:bodyPr lIns="77925" tIns="38963" rIns="77925" bIns="38963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" b="0" i="0" u="none" strike="noStrike" kern="1200" cap="none" spc="0" normalizeH="0" baseline="0" noProof="0" smtClean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</a:rPr>
              <a:t>.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</a:endParaRP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51970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803998"/>
            <a:ext cx="2736937" cy="303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410493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8112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338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17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1274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94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913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57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387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2" y="1095586"/>
            <a:ext cx="8242821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65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527647"/>
            <a:ext cx="3672408" cy="756084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Текст 24"/>
          <p:cNvSpPr>
            <a:spLocks noGrp="1"/>
          </p:cNvSpPr>
          <p:nvPr>
            <p:ph type="body" sz="quarter" idx="14"/>
          </p:nvPr>
        </p:nvSpPr>
        <p:spPr>
          <a:xfrm>
            <a:off x="5454674" y="1527634"/>
            <a:ext cx="3672408" cy="756041"/>
          </a:xfrm>
          <a:prstGeom prst="rect">
            <a:avLst/>
          </a:prstGeom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823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24"/>
          <p:cNvSpPr>
            <a:spLocks noGrp="1"/>
          </p:cNvSpPr>
          <p:nvPr>
            <p:ph type="body" sz="quarter" idx="13"/>
          </p:nvPr>
        </p:nvSpPr>
        <p:spPr>
          <a:xfrm>
            <a:off x="899593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5" hasCustomPrompt="1"/>
          </p:nvPr>
        </p:nvSpPr>
        <p:spPr>
          <a:xfrm>
            <a:off x="185718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6"/>
          </p:nvPr>
        </p:nvSpPr>
        <p:spPr>
          <a:xfrm>
            <a:off x="5472100" y="1743658"/>
            <a:ext cx="3672408" cy="756084"/>
          </a:xfrm>
          <a:prstGeom prst="rect">
            <a:avLst/>
          </a:prstGeom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7" hasCustomPrompt="1"/>
          </p:nvPr>
        </p:nvSpPr>
        <p:spPr>
          <a:xfrm>
            <a:off x="4758225" y="1707654"/>
            <a:ext cx="965902" cy="75608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ХХХХХ</a:t>
            </a:r>
          </a:p>
        </p:txBody>
      </p:sp>
    </p:spTree>
    <p:extLst>
      <p:ext uri="{BB962C8B-B14F-4D97-AF65-F5344CB8AC3E}">
        <p14:creationId xmlns:p14="http://schemas.microsoft.com/office/powerpoint/2010/main" val="141915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>
            <a:off x="3167844" y="0"/>
            <a:ext cx="5976158" cy="735546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3167844" y="4488656"/>
            <a:ext cx="5978272" cy="675382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77916" tIns="38958" rIns="77916" bIns="38958" rtlCol="0" anchor="ctr"/>
          <a:lstStyle/>
          <a:p>
            <a:pPr marL="457217" marR="0" lvl="0" indent="0" defTabSz="8161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567820" y="1113590"/>
            <a:ext cx="1987956" cy="2797537"/>
            <a:chOff x="416496" y="1459961"/>
            <a:chExt cx="2688662" cy="3697231"/>
          </a:xfrm>
        </p:grpSpPr>
        <p:pic>
          <p:nvPicPr>
            <p:cNvPr id="31" name="Picture 2" descr="C:\Users\eletkina\Documents\orel_Minsvyaz_outlines_gre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25" b="13253"/>
            <a:stretch/>
          </p:blipFill>
          <p:spPr bwMode="auto">
            <a:xfrm>
              <a:off x="488504" y="2711596"/>
              <a:ext cx="2367720" cy="2445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:\Users\eletkina\Documents\templ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0"/>
            <a:stretch/>
          </p:blipFill>
          <p:spPr bwMode="auto">
            <a:xfrm>
              <a:off x="416496" y="1459961"/>
              <a:ext cx="2688662" cy="1084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167844" y="89773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3167844" y="148931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167844" y="208089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167844" y="2672471"/>
            <a:ext cx="5974692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3167844" y="3264050"/>
            <a:ext cx="5978273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3167845" y="3855631"/>
            <a:ext cx="5974690" cy="438141"/>
          </a:xfrm>
          <a:prstGeom prst="rect">
            <a:avLst/>
          </a:prstGeom>
          <a:solidFill>
            <a:srgbClr val="ECECEC"/>
          </a:solidFill>
        </p:spPr>
        <p:txBody>
          <a:bodyPr lIns="252000" tIns="38963" rIns="77925" bIns="38963" anchor="ctr"/>
          <a:lstStyle>
            <a:lvl1pPr marL="151521" indent="0">
              <a:lnSpc>
                <a:spcPct val="80000"/>
              </a:lnSpc>
              <a:spcBef>
                <a:spcPts val="0"/>
              </a:spcBef>
              <a:buNone/>
              <a:defRPr sz="160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08084" indent="0">
              <a:buNone/>
              <a:defRPr/>
            </a:lvl2pPr>
            <a:lvl3pPr marL="816170" indent="0">
              <a:buNone/>
              <a:defRPr/>
            </a:lvl3pPr>
            <a:lvl4pPr marL="1224254" indent="0">
              <a:buNone/>
              <a:defRPr/>
            </a:lvl4pPr>
            <a:lvl5pPr marL="1632339" indent="0">
              <a:buNone/>
              <a:defRPr/>
            </a:lvl5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42875" y="4546377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Месяц, год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142875" y="4798405"/>
            <a:ext cx="2736850" cy="2799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accent4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 smtClean="0"/>
              <a:t>Мероприятие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3225625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Объект 7"/>
          <p:cNvSpPr>
            <a:spLocks noGrp="1"/>
          </p:cNvSpPr>
          <p:nvPr>
            <p:ph sz="quarter" idx="16"/>
          </p:nvPr>
        </p:nvSpPr>
        <p:spPr>
          <a:xfrm>
            <a:off x="4569712" y="1095375"/>
            <a:ext cx="4572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1542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4"/>
          </p:nvPr>
        </p:nvSpPr>
        <p:spPr>
          <a:xfrm>
            <a:off x="1588" y="1095586"/>
            <a:ext cx="3165475" cy="4047914"/>
          </a:xfrm>
          <a:prstGeom prst="rect">
            <a:avLst/>
          </a:prstGeom>
        </p:spPr>
        <p:txBody>
          <a:bodyPr lIns="180000" tIns="54000" rIns="180000" b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5"/>
          </p:nvPr>
        </p:nvSpPr>
        <p:spPr>
          <a:xfrm>
            <a:off x="3167063" y="1095375"/>
            <a:ext cx="5976937" cy="40481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268288" indent="-268288"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2667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446088" indent="-179388"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5854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>
          <a:xfrm>
            <a:off x="0" y="735013"/>
            <a:ext cx="9144000" cy="4408487"/>
          </a:xfrm>
          <a:prstGeom prst="rect">
            <a:avLst/>
          </a:prstGeom>
        </p:spPr>
        <p:txBody>
          <a:bodyPr/>
          <a:lstStyle>
            <a:lvl1pPr marL="88900" indent="0">
              <a:buNone/>
              <a:defRPr sz="18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7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7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2058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Текст 24"/>
          <p:cNvSpPr>
            <a:spLocks noGrp="1"/>
          </p:cNvSpPr>
          <p:nvPr>
            <p:ph type="body" sz="quarter" idx="13"/>
          </p:nvPr>
        </p:nvSpPr>
        <p:spPr>
          <a:xfrm>
            <a:off x="-15611" y="1779662"/>
            <a:ext cx="3003435" cy="1800200"/>
          </a:xfrm>
          <a:prstGeom prst="rect">
            <a:avLst/>
          </a:prstGeom>
          <a:solidFill>
            <a:schemeClr val="accent2"/>
          </a:solidFill>
        </p:spPr>
        <p:txBody>
          <a:bodyPr lIns="180000" tIns="54000" rIns="18000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1779662"/>
            <a:ext cx="5976937" cy="1800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800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4260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Текст 24"/>
          <p:cNvSpPr>
            <a:spLocks noGrp="1"/>
          </p:cNvSpPr>
          <p:nvPr>
            <p:ph type="body" sz="quarter" idx="13"/>
          </p:nvPr>
        </p:nvSpPr>
        <p:spPr>
          <a:xfrm>
            <a:off x="251332" y="1743658"/>
            <a:ext cx="2412456" cy="2412456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800" b="1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bg2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bg2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bg2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Текст 24"/>
          <p:cNvSpPr>
            <a:spLocks noGrp="1"/>
          </p:cNvSpPr>
          <p:nvPr>
            <p:ph type="body" sz="quarter" idx="14"/>
          </p:nvPr>
        </p:nvSpPr>
        <p:spPr>
          <a:xfrm>
            <a:off x="3167063" y="2139890"/>
            <a:ext cx="5976937" cy="1656184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lIns="180000" tIns="54000" rIns="180000" b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itchFamily="2" charset="2"/>
              <a:buNone/>
              <a:defRPr sz="1600" b="1">
                <a:solidFill>
                  <a:schemeClr val="accent4"/>
                </a:solidFill>
              </a:defRPr>
            </a:lvl2pPr>
            <a:lvl3pPr marL="271463" indent="-271463" defTabSz="89535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accent4"/>
                </a:solidFill>
              </a:defRPr>
            </a:lvl3pPr>
            <a:lvl4pPr marL="271463" indent="-271463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30000"/>
              <a:buFont typeface="+mj-lt"/>
              <a:buAutoNum type="arabicPeriod"/>
              <a:tabLst>
                <a:tab pos="179388" algn="l"/>
              </a:tabLst>
              <a:defRPr sz="1600">
                <a:solidFill>
                  <a:schemeClr val="accent4"/>
                </a:solidFill>
              </a:defRPr>
            </a:lvl4pPr>
            <a:lvl5pPr marL="444500" indent="-171450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86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9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13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0" name="Picture 2" descr="\\172.16.16.2\User Data\DVK\ОСА\КАРТИНКИ\клипарт\Map Of Russia 0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7594"/>
            <a:ext cx="7920880" cy="38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8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977806" y="123478"/>
            <a:ext cx="42202" cy="437127"/>
          </a:xfrm>
          <a:prstGeom prst="rect">
            <a:avLst/>
          </a:prstGeom>
          <a:solidFill>
            <a:schemeClr val="accent2"/>
          </a:solidFill>
          <a:ln w="10795" cap="flat" cmpd="sng" algn="ctr">
            <a:noFill/>
            <a:prstDash val="solid"/>
          </a:ln>
          <a:effectLst/>
        </p:spPr>
        <p:txBody>
          <a:bodyPr lIns="81617" tIns="40808" rIns="81617" bIns="40808" spcCol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8264" y="154403"/>
            <a:ext cx="539912" cy="401123"/>
          </a:xfrm>
          <a:prstGeom prst="rect">
            <a:avLst/>
          </a:prstGeom>
        </p:spPr>
        <p:txBody>
          <a:bodyPr lIns="66400" tIns="33200" rIns="66400" bIns="33200"/>
          <a:lstStyle>
            <a:lvl1pPr algn="r">
              <a:defRPr sz="220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defRPr>
            </a:lvl1pPr>
          </a:lstStyle>
          <a:p>
            <a:r>
              <a:rPr lang="ru-RU" dirty="0" smtClean="0"/>
              <a:t> </a:t>
            </a:r>
            <a:fld id="{D2BBE019-575F-4C4C-ACBF-D10E1C5309A4}" type="slidenum">
              <a:rPr lang="ru-RU" spc="-256" smtClean="0"/>
              <a:pPr/>
              <a:t>‹#›</a:t>
            </a:fld>
            <a:endParaRPr lang="ru-RU" spc="-256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 hasCustomPrompt="1"/>
          </p:nvPr>
        </p:nvSpPr>
        <p:spPr>
          <a:xfrm>
            <a:off x="1007604" y="87474"/>
            <a:ext cx="5832934" cy="535914"/>
          </a:xfrm>
          <a:prstGeom prst="rect">
            <a:avLst/>
          </a:prstGeom>
        </p:spPr>
        <p:txBody>
          <a:bodyPr tIns="90000" anchor="ctr"/>
          <a:lstStyle>
            <a:lvl1pPr algn="l">
              <a:lnSpc>
                <a:spcPct val="70000"/>
              </a:lnSpc>
              <a:defRPr sz="23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2"/>
          </p:nvPr>
        </p:nvSpPr>
        <p:spPr>
          <a:xfrm>
            <a:off x="0" y="735547"/>
            <a:ext cx="9144000" cy="360039"/>
          </a:xfrm>
          <a:prstGeom prst="rect">
            <a:avLst/>
          </a:prstGeom>
          <a:solidFill>
            <a:schemeClr val="accent2"/>
          </a:solidFill>
        </p:spPr>
        <p:txBody>
          <a:bodyPr lIns="180000" tIns="0" bIns="36000" anchor="ctr"/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Объект 7"/>
          <p:cNvSpPr>
            <a:spLocks noGrp="1"/>
          </p:cNvSpPr>
          <p:nvPr>
            <p:ph sz="quarter" idx="15"/>
          </p:nvPr>
        </p:nvSpPr>
        <p:spPr>
          <a:xfrm>
            <a:off x="0" y="1104862"/>
            <a:ext cx="9144000" cy="4048125"/>
          </a:xfrm>
          <a:prstGeom prst="rect">
            <a:avLst/>
          </a:prstGeom>
        </p:spPr>
        <p:txBody>
          <a:bodyPr/>
          <a:lstStyle>
            <a:lvl1pPr marL="355600" indent="-26670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accent4"/>
                </a:solidFill>
              </a:defRPr>
            </a:lvl1pPr>
            <a:lvl2pPr marL="355600" indent="-266700"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4"/>
                </a:solidFill>
              </a:defRPr>
            </a:lvl2pPr>
            <a:lvl3pPr marL="355600" indent="-2667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600">
                <a:solidFill>
                  <a:schemeClr val="accent4"/>
                </a:solidFill>
              </a:defRPr>
            </a:lvl3pPr>
            <a:lvl4pPr marL="355600" indent="-2667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30000"/>
              <a:buFont typeface="+mj-lt"/>
              <a:buAutoNum type="arabicPeriod"/>
              <a:defRPr sz="1600">
                <a:solidFill>
                  <a:schemeClr val="accent4"/>
                </a:solidFill>
              </a:defRPr>
            </a:lvl4pPr>
            <a:lvl5pPr marL="539750" indent="-179388">
              <a:spcBef>
                <a:spcPts val="0"/>
              </a:spcBef>
              <a:buFont typeface="Calibri" panose="020F0502020204030204" pitchFamily="34" charset="0"/>
              <a:buChar char="–"/>
              <a:defRPr sz="1400">
                <a:solidFill>
                  <a:schemeClr val="accent4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54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7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733" r:id="rId8"/>
    <p:sldLayoutId id="2147483734" r:id="rId9"/>
    <p:sldLayoutId id="2147483732" r:id="rId10"/>
    <p:sldLayoutId id="2147483819" r:id="rId11"/>
    <p:sldLayoutId id="21474838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1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36" r:id="rId3"/>
    <p:sldLayoutId id="2147483737" r:id="rId4"/>
    <p:sldLayoutId id="2147483709" r:id="rId5"/>
    <p:sldLayoutId id="2147483717" r:id="rId6"/>
    <p:sldLayoutId id="2147483718" r:id="rId7"/>
    <p:sldLayoutId id="2147483712" r:id="rId8"/>
    <p:sldLayoutId id="2147483708" r:id="rId9"/>
    <p:sldLayoutId id="2147483715" r:id="rId10"/>
    <p:sldLayoutId id="2147483735" r:id="rId11"/>
    <p:sldLayoutId id="2147483716" r:id="rId12"/>
    <p:sldLayoutId id="214748382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59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95"/>
          <a:stretch/>
        </p:blipFill>
        <p:spPr bwMode="auto">
          <a:xfrm>
            <a:off x="414543" y="15466"/>
            <a:ext cx="539134" cy="6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letkina\Documents\templ2.jpg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0"/>
          <a:stretch/>
        </p:blipFill>
        <p:spPr bwMode="auto">
          <a:xfrm>
            <a:off x="7612453" y="150705"/>
            <a:ext cx="1028832" cy="4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1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m.gosuslugi.ru/filestore/publicDownloadServlet?context=publiccontent&amp;uid=0c4778e7-c235-4657-a2ce-20f2aca20cee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minsvyaz.ru/ru/documents/4240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nsvyaz.ru/ru/documents/?directions=13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://minsvyaz.ru/ru/documents/?directions=13" TargetMode="Externa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nsvyaz.ru/ru/documents/4240/" TargetMode="Externa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minsvyaz.ru/ru/documents/424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5"/>
          </p:nvPr>
        </p:nvSpPr>
        <p:spPr>
          <a:xfrm>
            <a:off x="3363086" y="843558"/>
            <a:ext cx="5601402" cy="2434611"/>
          </a:xfrm>
        </p:spPr>
        <p:txBody>
          <a:bodyPr/>
          <a:lstStyle/>
          <a:p>
            <a:pPr marL="150152"/>
            <a:endParaRPr lang="ru-RU" sz="2000" dirty="0" smtClean="0"/>
          </a:p>
          <a:p>
            <a:pPr marL="150152"/>
            <a:r>
              <a:rPr lang="ru-RU" sz="2000" dirty="0" smtClean="0"/>
              <a:t>Регистрация на сайте </a:t>
            </a:r>
            <a:r>
              <a:rPr lang="ru-RU" sz="2000" dirty="0" err="1" smtClean="0"/>
              <a:t>Госуслуги.ру</a:t>
            </a:r>
            <a:endParaRPr lang="ru-RU" sz="2000" dirty="0" smtClean="0"/>
          </a:p>
          <a:p>
            <a:pPr marL="150152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или</a:t>
            </a:r>
          </a:p>
          <a:p>
            <a:pPr marL="150152"/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</a:rPr>
              <a:t>Единая система идентификации и аутентификации (ЕСИА)</a:t>
            </a:r>
            <a:endParaRPr lang="ru-RU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9"/>
          </p:nvPr>
        </p:nvSpPr>
        <p:spPr>
          <a:xfrm>
            <a:off x="467544" y="4054177"/>
            <a:ext cx="2260925" cy="251976"/>
          </a:xfrm>
        </p:spPr>
        <p:txBody>
          <a:bodyPr/>
          <a:lstStyle/>
          <a:p>
            <a:r>
              <a:rPr lang="ru-RU" dirty="0" smtClean="0"/>
              <a:t>26 июня2015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014936"/>
            <a:ext cx="6012860" cy="11315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6169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3635896" y="4051255"/>
            <a:ext cx="5543456" cy="105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55" tIns="33677" rIns="67355" bIns="33677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150152" defTabSz="816169" eaLnBrk="1" hangingPunct="1">
              <a:spcBef>
                <a:spcPct val="20000"/>
              </a:spcBef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Моссаковский Эдуард</a:t>
            </a:r>
          </a:p>
          <a:p>
            <a:pPr marL="150152" defTabSz="816169" eaLnBrk="1" hangingPunct="1">
              <a:spcBef>
                <a:spcPct val="20000"/>
              </a:spcBef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Департамент развития электронного правительства </a:t>
            </a:r>
            <a:endParaRPr lang="ru-RU" sz="20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Текст 7"/>
          <p:cNvSpPr txBox="1">
            <a:spLocks/>
          </p:cNvSpPr>
          <p:nvPr/>
        </p:nvSpPr>
        <p:spPr>
          <a:xfrm>
            <a:off x="143508" y="4443958"/>
            <a:ext cx="2844316" cy="4932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>
              <a:solidFill>
                <a:srgbClr val="6C6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10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143508" y="1887674"/>
            <a:ext cx="4356484" cy="3276364"/>
            <a:chOff x="620979" y="2462231"/>
            <a:chExt cx="854677" cy="64724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4920468" y="2032419"/>
            <a:ext cx="422353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Перейдите в ГИС ЖКХ и войдите в систему, используя учётную запись ЕСИА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Выполните процедуру регистрации, предусмотренную инструкцией ГИС ЖКХ</a:t>
            </a:r>
          </a:p>
        </p:txBody>
      </p:sp>
      <p:sp>
        <p:nvSpPr>
          <p:cNvPr id="52" name="Овал 51"/>
          <p:cNvSpPr/>
          <p:nvPr/>
        </p:nvSpPr>
        <p:spPr>
          <a:xfrm>
            <a:off x="4636719" y="205748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650431" y="2812109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54975" y="1198952"/>
            <a:ext cx="259260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http://dom.gosuslugi.ru/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350419" y="4705583"/>
            <a:ext cx="4713693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 в ГИС ЖКХ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 smtClean="0">
                <a:solidFill>
                  <a:schemeClr val="bg1"/>
                </a:solidFill>
                <a:hlinkClick r:id="rId3"/>
              </a:rPr>
              <a:t>Подробная инструкция по регистрации в ГИС ЖКХ (для поставщиков услуг)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68" y="2091179"/>
            <a:ext cx="4138151" cy="19459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3418811" y="1534696"/>
            <a:ext cx="0" cy="821029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415692" y="2355725"/>
            <a:ext cx="817253" cy="26454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6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8" y="2873079"/>
            <a:ext cx="1651349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11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Подключение </a:t>
            </a:r>
            <a:r>
              <a:rPr lang="ru-RU" dirty="0" smtClean="0">
                <a:solidFill>
                  <a:schemeClr val="accent2"/>
                </a:solidFill>
              </a:rPr>
              <a:t>выполнено успешно!</a:t>
            </a:r>
            <a:endParaRPr lang="ru-RU" dirty="0">
              <a:solidFill>
                <a:schemeClr val="accent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H="1" flipV="1">
            <a:off x="6775664" y="2555656"/>
            <a:ext cx="15098" cy="173139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316415" y="3689358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2" name="Овал 91">
            <a:hlinkClick r:id="rId3" action="ppaction://hlinksldjump"/>
          </p:cNvPr>
          <p:cNvSpPr/>
          <p:nvPr/>
        </p:nvSpPr>
        <p:spPr>
          <a:xfrm>
            <a:off x="6590492" y="2182094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3" name="Овал 92">
            <a:hlinkClick r:id="rId2" action="ppaction://hlinksldjump"/>
          </p:cNvPr>
          <p:cNvSpPr/>
          <p:nvPr/>
        </p:nvSpPr>
        <p:spPr>
          <a:xfrm>
            <a:off x="6585264" y="2175459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5" name="Фигура, имеющая форму буквы L 94"/>
          <p:cNvSpPr/>
          <p:nvPr/>
        </p:nvSpPr>
        <p:spPr>
          <a:xfrm rot="18493957">
            <a:off x="6685055" y="2314614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782551" y="3987990"/>
            <a:ext cx="1813685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/>
                </a:solidFill>
              </a:rPr>
              <a:t>Подключение к ГИС ЖКХ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741078" y="44794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12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4384" y="89547"/>
            <a:ext cx="6696744" cy="53591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91" name="Овал 90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621141" y="3674025"/>
            <a:ext cx="31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0" name="Заголовок 2"/>
          <p:cNvSpPr txBox="1">
            <a:spLocks/>
          </p:cNvSpPr>
          <p:nvPr/>
        </p:nvSpPr>
        <p:spPr>
          <a:xfrm>
            <a:off x="1052609" y="91128"/>
            <a:ext cx="4433553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Как добавить ещё сотрудников?</a:t>
            </a:r>
            <a:endParaRPr lang="ru-RU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Прямоугольник с двумя скругленными соседними углами 12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Скругленный прямоугольник 137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r="14175"/>
          <a:stretch/>
        </p:blipFill>
        <p:spPr bwMode="auto">
          <a:xfrm>
            <a:off x="-344318" y="1486234"/>
            <a:ext cx="4743499" cy="285937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TextBox 152"/>
          <p:cNvSpPr txBox="1"/>
          <p:nvPr/>
        </p:nvSpPr>
        <p:spPr>
          <a:xfrm>
            <a:off x="4869266" y="1326706"/>
            <a:ext cx="422353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 профиле вашей организации перейдите на закладку «Сотрудники» и воспользуйтесь кнопкой «Пригласить нового участника»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Приглашение уйдёт на указанный вами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mail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b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Даже если приглашённый не зарегистрировался на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Госуслугах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, то он сможет это сделать перед присоединением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4585517" y="141031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4585517" y="2020055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42875" y="843558"/>
            <a:ext cx="49331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https://esia.gosuslugi.ru/profile/org/emps.xhtml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>
            <a:off x="3131840" y="1212890"/>
            <a:ext cx="0" cy="2407707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>
            <a:off x="3131840" y="3620597"/>
            <a:ext cx="1084300" cy="36004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3" y="2018299"/>
            <a:ext cx="2196245" cy="16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Прямоугольник 181"/>
          <p:cNvSpPr/>
          <p:nvPr/>
        </p:nvSpPr>
        <p:spPr>
          <a:xfrm>
            <a:off x="4283968" y="4781197"/>
            <a:ext cx="49094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добавлении сотрудников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6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3.5.2)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13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4384" y="89547"/>
            <a:ext cx="6696744" cy="535914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sz="2400" dirty="0"/>
          </a:p>
        </p:txBody>
      </p:sp>
      <p:sp>
        <p:nvSpPr>
          <p:cNvPr id="91" name="Овал 90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569983" y="3615866"/>
            <a:ext cx="31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>!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0" name="Заголовок 2"/>
          <p:cNvSpPr txBox="1">
            <a:spLocks/>
          </p:cNvSpPr>
          <p:nvPr/>
        </p:nvSpPr>
        <p:spPr>
          <a:xfrm>
            <a:off x="1052609" y="91128"/>
            <a:ext cx="5787643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    Как регистрироваться сотрудникам?</a:t>
            </a:r>
            <a:endParaRPr lang="ru-RU" dirty="0"/>
          </a:p>
        </p:txBody>
      </p:sp>
      <p:grpSp>
        <p:nvGrpSpPr>
          <p:cNvPr id="122" name="Группа 121"/>
          <p:cNvGrpSpPr/>
          <p:nvPr/>
        </p:nvGrpSpPr>
        <p:grpSpPr>
          <a:xfrm>
            <a:off x="-195976" y="1662340"/>
            <a:ext cx="4695967" cy="3501698"/>
            <a:chOff x="620979" y="2462231"/>
            <a:chExt cx="854677" cy="647240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Прямоугольник с двумя скругленными соседними углами 12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4869266" y="1326706"/>
            <a:ext cx="42235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Сотрудники регистрируются по аналогии с руководителем организации (см. первый шаг)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Руководитель подтвердил свою личность с использованием КЭП, но рядовым сотрудникам для регистрации в ЕСИА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можно не получать КЭП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Воспользуйтесь одним из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5000 центров обслуживания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для подтверждения личности или получите код подтверждения Почтой России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Не все центры могут регистрировать учётные записи «с нуля», обратите внимание на фильтры на карте.</a:t>
            </a:r>
          </a:p>
        </p:txBody>
      </p:sp>
      <p:sp>
        <p:nvSpPr>
          <p:cNvPr id="160" name="Овал 159"/>
          <p:cNvSpPr/>
          <p:nvPr/>
        </p:nvSpPr>
        <p:spPr>
          <a:xfrm>
            <a:off x="4585517" y="141031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4599229" y="205662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142875" y="843558"/>
            <a:ext cx="4933181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https://esia.gosuslugi.ru/public/ra/?fts=cfm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" y="1780508"/>
            <a:ext cx="4313875" cy="25499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Прямоугольник 180"/>
          <p:cNvSpPr/>
          <p:nvPr/>
        </p:nvSpPr>
        <p:spPr>
          <a:xfrm>
            <a:off x="827584" y="3152380"/>
            <a:ext cx="1008112" cy="21602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0" name="Прямая со стрелкой 179"/>
          <p:cNvCxnSpPr/>
          <p:nvPr/>
        </p:nvCxnSpPr>
        <p:spPr>
          <a:xfrm>
            <a:off x="1835696" y="1212890"/>
            <a:ext cx="0" cy="1939490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012160" y="4785644"/>
            <a:ext cx="4026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(пункт 3.1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8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9"/>
          </p:nvPr>
        </p:nvSpPr>
        <p:spPr>
          <a:xfrm>
            <a:off x="420525" y="4654213"/>
            <a:ext cx="2260925" cy="251976"/>
          </a:xfrm>
        </p:spPr>
        <p:txBody>
          <a:bodyPr/>
          <a:lstStyle/>
          <a:p>
            <a:r>
              <a:rPr lang="ru-RU" dirty="0" smtClean="0"/>
              <a:t>26 июня 2015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69568" y="1995686"/>
            <a:ext cx="579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152" algn="ctr">
              <a:spcBef>
                <a:spcPct val="20000"/>
              </a:spcBef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796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9" y="2873079"/>
            <a:ext cx="1651349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2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6336704" cy="535914"/>
          </a:xfrm>
        </p:spPr>
        <p:txBody>
          <a:bodyPr/>
          <a:lstStyle/>
          <a:p>
            <a:r>
              <a:rPr lang="ru-RU" sz="2100" dirty="0" smtClean="0"/>
              <a:t>Шаги регистрации в </a:t>
            </a:r>
            <a:r>
              <a:rPr lang="ru-RU" sz="2100" dirty="0"/>
              <a:t>ЕСИА для </a:t>
            </a:r>
            <a:r>
              <a:rPr lang="ru-RU" sz="2100" dirty="0" smtClean="0"/>
              <a:t>работы с ГИС ЖКХ</a:t>
            </a:r>
            <a:endParaRPr lang="ru-RU" sz="21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77998" y="4004286"/>
            <a:ext cx="1813685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Подключение к ГИС ЖКХ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41149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8367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0" name="Овал 49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3" name="Прямоугольник 52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8169025" y="3698632"/>
            <a:ext cx="288032" cy="297973"/>
            <a:chOff x="9324528" y="2966785"/>
            <a:chExt cx="401307" cy="415158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6741078" y="45127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6" y="2873079"/>
            <a:ext cx="1651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3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636" y="87474"/>
            <a:ext cx="5904656" cy="535914"/>
          </a:xfrm>
        </p:spPr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аг. </a:t>
            </a:r>
            <a:r>
              <a:rPr lang="ru-RU" sz="2400" dirty="0"/>
              <a:t>Регистрация </a:t>
            </a:r>
            <a:r>
              <a:rPr lang="ru-RU" sz="2400" dirty="0" smtClean="0"/>
              <a:t>руководителя в ЕСИА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828834" y="2108798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0" name="Овал 49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46" name="Овал 4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48" name="Овал 4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Ins="36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Регистрация р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уководителя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4</a:t>
            </a:fld>
            <a:endParaRPr lang="ru-RU" spc="-256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2875" y="843558"/>
            <a:ext cx="3961073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https://esia.gosuslugi.ru/registration/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912204" y="1959682"/>
            <a:ext cx="184731" cy="294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063551" y="890615"/>
            <a:ext cx="299274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Зарегистрироваться по ссылке 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 помощью телефона или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e-mail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4779802" y="90221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4779802" y="2001837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3023828" y="1212890"/>
            <a:ext cx="0" cy="1950751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076056" y="1383618"/>
            <a:ext cx="244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+7 (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ххх-хх-хх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600" dirty="0" smtClean="0">
                <a:solidFill>
                  <a:srgbClr val="868686"/>
                </a:solidFill>
              </a:rPr>
              <a:t>e-mail</a:t>
            </a:r>
            <a:endParaRPr lang="ru-RU" sz="1600" dirty="0">
              <a:solidFill>
                <a:srgbClr val="8686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77052" y="1383618"/>
            <a:ext cx="1467236" cy="390266"/>
            <a:chOff x="5909291" y="2489185"/>
            <a:chExt cx="1467236" cy="390266"/>
          </a:xfrm>
        </p:grpSpPr>
        <p:sp>
          <p:nvSpPr>
            <p:cNvPr id="101" name="Прямоугольная выноска 100"/>
            <p:cNvSpPr/>
            <p:nvPr/>
          </p:nvSpPr>
          <p:spPr>
            <a:xfrm>
              <a:off x="5909291" y="2537995"/>
              <a:ext cx="1313693" cy="305452"/>
            </a:xfrm>
            <a:prstGeom prst="wedgeRectCallout">
              <a:avLst>
                <a:gd name="adj1" fmla="val -28466"/>
                <a:gd name="adj2" fmla="val 7605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 smtClean="0"/>
                <a:t>КОД: ХХХ</a:t>
              </a:r>
              <a:endParaRPr lang="ru-RU" dirty="0"/>
            </a:p>
          </p:txBody>
        </p:sp>
        <p:grpSp>
          <p:nvGrpSpPr>
            <p:cNvPr id="102" name="Группа 101"/>
            <p:cNvGrpSpPr/>
            <p:nvPr/>
          </p:nvGrpSpPr>
          <p:grpSpPr>
            <a:xfrm>
              <a:off x="6912939" y="2489185"/>
              <a:ext cx="463588" cy="390266"/>
              <a:chOff x="1579384" y="3892014"/>
              <a:chExt cx="463588" cy="390266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1602711" y="3892014"/>
                <a:ext cx="390266" cy="39026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Прямоугольник 107"/>
              <p:cNvSpPr/>
              <p:nvPr/>
            </p:nvSpPr>
            <p:spPr>
              <a:xfrm>
                <a:off x="1579384" y="3950935"/>
                <a:ext cx="4635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868686"/>
                    </a:solidFill>
                  </a:rPr>
                  <a:t>SMS</a:t>
                </a:r>
                <a:endParaRPr lang="ru-RU" sz="1200" b="1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5056220" y="2000215"/>
            <a:ext cx="3132076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Заполнить профиль пользователя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164234" y="2319724"/>
            <a:ext cx="100967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Фамилия</a:t>
            </a:r>
            <a:endParaRPr lang="ru-RU" sz="14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206247" y="2319722"/>
            <a:ext cx="532840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Имя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766401" y="2319723"/>
            <a:ext cx="972108" cy="251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Отчество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164233" y="2598151"/>
            <a:ext cx="1574854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Дата рождения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64232" y="2879068"/>
            <a:ext cx="853872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Серия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6052077" y="2879068"/>
            <a:ext cx="1686431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паспорта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164232" y="3163641"/>
            <a:ext cx="2574276" cy="2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srgbClr val="FFFFFF"/>
                </a:solidFill>
              </a:rPr>
              <a:t>№ СНИЛС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091200" y="3759882"/>
            <a:ext cx="219624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Подтвердить личность 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4779802" y="3791791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grpSp>
        <p:nvGrpSpPr>
          <p:cNvPr id="133" name="Группа 132"/>
          <p:cNvGrpSpPr/>
          <p:nvPr/>
        </p:nvGrpSpPr>
        <p:grpSpPr>
          <a:xfrm>
            <a:off x="7665537" y="3636893"/>
            <a:ext cx="631904" cy="757117"/>
            <a:chOff x="1530992" y="2420491"/>
            <a:chExt cx="1635755" cy="1959878"/>
          </a:xfrm>
        </p:grpSpPr>
        <p:sp>
          <p:nvSpPr>
            <p:cNvPr id="134" name="Прямоугольник с двумя скругленными соседними углами 133"/>
            <p:cNvSpPr/>
            <p:nvPr/>
          </p:nvSpPr>
          <p:spPr>
            <a:xfrm rot="5400000">
              <a:off x="1376860" y="2707371"/>
              <a:ext cx="1959878" cy="1386118"/>
            </a:xfrm>
            <a:prstGeom prst="round2SameRect">
              <a:avLst>
                <a:gd name="adj1" fmla="val 1482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с двумя скругленными соседними углами 14"/>
            <p:cNvSpPr/>
            <p:nvPr/>
          </p:nvSpPr>
          <p:spPr>
            <a:xfrm flipV="1">
              <a:off x="1992856" y="2949938"/>
              <a:ext cx="666136" cy="809943"/>
            </a:xfrm>
            <a:custGeom>
              <a:avLst/>
              <a:gdLst/>
              <a:ahLst/>
              <a:cxnLst/>
              <a:rect l="l" t="t" r="r" b="b"/>
              <a:pathLst>
                <a:path w="666136" h="752418">
                  <a:moveTo>
                    <a:pt x="0" y="752418"/>
                  </a:moveTo>
                  <a:lnTo>
                    <a:pt x="666136" y="752418"/>
                  </a:lnTo>
                  <a:lnTo>
                    <a:pt x="666136" y="172557"/>
                  </a:lnTo>
                  <a:cubicBezTo>
                    <a:pt x="666136" y="111240"/>
                    <a:pt x="616428" y="61532"/>
                    <a:pt x="555111" y="61532"/>
                  </a:cubicBezTo>
                  <a:lnTo>
                    <a:pt x="353458" y="61532"/>
                  </a:lnTo>
                  <a:lnTo>
                    <a:pt x="313962" y="0"/>
                  </a:lnTo>
                  <a:lnTo>
                    <a:pt x="274466" y="61532"/>
                  </a:lnTo>
                  <a:lnTo>
                    <a:pt x="111025" y="61532"/>
                  </a:lnTo>
                  <a:cubicBezTo>
                    <a:pt x="49708" y="61532"/>
                    <a:pt x="0" y="111240"/>
                    <a:pt x="0" y="172557"/>
                  </a:cubicBez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530992" y="2511734"/>
              <a:ext cx="1635755" cy="3585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РОССИЙСКАЯ ФЕДЕРАЦИЯ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24192" y="3875793"/>
              <a:ext cx="1514214" cy="478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 smtClean="0">
                  <a:solidFill>
                    <a:schemeClr val="bg1">
                      <a:lumMod val="50000"/>
                    </a:schemeClr>
                  </a:solidFill>
                  <a:latin typeface="Palatino Linotype" pitchFamily="18" charset="0"/>
                </a:rPr>
                <a:t>ПАСПОРТ</a:t>
              </a:r>
            </a:p>
          </p:txBody>
        </p:sp>
        <p:pic>
          <p:nvPicPr>
            <p:cNvPr id="1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7877" y="3070270"/>
              <a:ext cx="498233" cy="538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51" name="Прямая со стрелкой 150"/>
          <p:cNvCxnSpPr>
            <a:stCxn id="96" idx="2"/>
            <a:endCxn id="4" idx="3"/>
          </p:cNvCxnSpPr>
          <p:nvPr/>
        </p:nvCxnSpPr>
        <p:spPr>
          <a:xfrm flipH="1">
            <a:off x="4103948" y="1028224"/>
            <a:ext cx="675854" cy="0"/>
          </a:xfrm>
          <a:prstGeom prst="straightConnector1">
            <a:avLst/>
          </a:prstGeom>
          <a:ln w="952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Заголовок 2"/>
          <p:cNvSpPr txBox="1">
            <a:spLocks/>
          </p:cNvSpPr>
          <p:nvPr/>
        </p:nvSpPr>
        <p:spPr>
          <a:xfrm>
            <a:off x="1295636" y="87474"/>
            <a:ext cx="5904656" cy="535914"/>
          </a:xfrm>
          <a:prstGeom prst="rect">
            <a:avLst/>
          </a:prstGeom>
        </p:spPr>
        <p:txBody>
          <a:bodyPr tIns="9000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шаг. </a:t>
            </a:r>
            <a:r>
              <a:rPr lang="ru-RU" sz="2400" dirty="0" smtClean="0"/>
              <a:t>Регистрация руководителя в ЕСИА</a:t>
            </a:r>
            <a:endParaRPr lang="ru-RU" sz="240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7416324" y="4475207"/>
            <a:ext cx="913182" cy="338554"/>
            <a:chOff x="7872307" y="1790379"/>
            <a:chExt cx="1435407" cy="532165"/>
          </a:xfrm>
        </p:grpSpPr>
        <p:sp>
          <p:nvSpPr>
            <p:cNvPr id="52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64038" y="1790379"/>
              <a:ext cx="849650" cy="532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КЭП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5076055" y="4038957"/>
            <a:ext cx="251868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accent2"/>
                </a:solidFill>
              </a:rPr>
              <a:t>!</a:t>
            </a:r>
            <a:r>
              <a:rPr lang="ru-RU" sz="1200" dirty="0" smtClean="0">
                <a:solidFill>
                  <a:schemeClr val="accent4"/>
                </a:solidFill>
              </a:rPr>
              <a:t> Рекомендуем </a:t>
            </a:r>
            <a:r>
              <a:rPr lang="ru-RU" sz="1200" dirty="0">
                <a:solidFill>
                  <a:schemeClr val="accent4"/>
                </a:solidFill>
              </a:rPr>
              <a:t>для подтверждения личности получить КЭП, так как на следующем шаге КЭП будет обязателен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076056" y="4861198"/>
            <a:ext cx="40264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(пункт 3.1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clker.com/cliparts/y/T/3/s/V/Y/mail-symbol-grey-md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343" y="3762254"/>
            <a:ext cx="628301" cy="47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r="13241"/>
          <a:stretch/>
        </p:blipFill>
        <p:spPr bwMode="auto">
          <a:xfrm>
            <a:off x="-228600" y="1532257"/>
            <a:ext cx="4476564" cy="268351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6" y="2873079"/>
            <a:ext cx="1651351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5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3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 flipV="1">
            <a:off x="4435404" y="2539696"/>
            <a:ext cx="0" cy="12432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>
            <a:hlinkClick r:id="rId2" action="ppaction://hlinksldjump"/>
          </p:cNvPr>
          <p:cNvSpPr/>
          <p:nvPr/>
        </p:nvSpPr>
        <p:spPr>
          <a:xfrm>
            <a:off x="4169094" y="2097130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0" name="Фигура, имеющая форму буквы L 49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1" name="Овал 50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62" name="Заголовок 2"/>
          <p:cNvSpPr>
            <a:spLocks noGrp="1"/>
          </p:cNvSpPr>
          <p:nvPr>
            <p:ph type="title"/>
          </p:nvPr>
        </p:nvSpPr>
        <p:spPr>
          <a:xfrm>
            <a:off x="1007604" y="87474"/>
            <a:ext cx="5904656" cy="535914"/>
          </a:xfrm>
        </p:spPr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sp>
        <p:nvSpPr>
          <p:cNvPr id="63" name="Овал 62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35404" y="3291830"/>
            <a:ext cx="2152820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Регистрация Организации в ЕСИА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68" name="Прямоугольник 67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Равнобедренный треугольник 74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6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Регистрация Организации в ЕСИА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63551" y="1383618"/>
            <a:ext cx="3936941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Войти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профиль пользователя ЕСИА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 перейти во вкладку «Организации».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Нажать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на кнопку «Зарегистрировать организацию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Подключить средство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электронной подписи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          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пройти процедуру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регистрации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Дождаться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автоматической проверки данных организации и руководителя организации в Федеральной налоговой службе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8232" r="21347" b="33066"/>
          <a:stretch/>
        </p:blipFill>
        <p:spPr bwMode="auto">
          <a:xfrm>
            <a:off x="-290757" y="1575005"/>
            <a:ext cx="4636356" cy="2683679"/>
          </a:xfrm>
          <a:prstGeom prst="roundRect">
            <a:avLst>
              <a:gd name="adj" fmla="val 1329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9" y="1616349"/>
            <a:ext cx="3986880" cy="23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0" t="60804" r="27251" b="33066"/>
          <a:stretch/>
        </p:blipFill>
        <p:spPr bwMode="auto">
          <a:xfrm>
            <a:off x="28068" y="3832817"/>
            <a:ext cx="3923205" cy="4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779802" y="140868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79802" y="2607754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79802" y="3543858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4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6945" y="2141766"/>
            <a:ext cx="820739" cy="3219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843558"/>
            <a:ext cx="5185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https://esia.gosuslugi.ru/profile/user/person.xhtml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727684" y="1212890"/>
            <a:ext cx="0" cy="928876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7344308" y="2648303"/>
            <a:ext cx="1097643" cy="355495"/>
            <a:chOff x="7872307" y="1790379"/>
            <a:chExt cx="1435407" cy="464887"/>
          </a:xfrm>
        </p:grpSpPr>
        <p:sp>
          <p:nvSpPr>
            <p:cNvPr id="31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74996" y="179037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КЭП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870655" y="4630722"/>
            <a:ext cx="4322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5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3.2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7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1783" y="89547"/>
            <a:ext cx="6552728" cy="535914"/>
          </a:xfrm>
        </p:spPr>
        <p:txBody>
          <a:bodyPr/>
          <a:lstStyle/>
          <a:p>
            <a:r>
              <a:rPr lang="ru-RU" sz="1900" dirty="0" smtClean="0"/>
              <a:t>     Требования к квалифицированной эл. подписи (КЭП)</a:t>
            </a:r>
            <a:endParaRPr lang="ru-RU" sz="1900" dirty="0"/>
          </a:p>
        </p:txBody>
      </p:sp>
      <p:sp>
        <p:nvSpPr>
          <p:cNvPr id="95" name="TextBox 94"/>
          <p:cNvSpPr txBox="1"/>
          <p:nvPr/>
        </p:nvSpPr>
        <p:spPr>
          <a:xfrm>
            <a:off x="2519772" y="1155811"/>
            <a:ext cx="6264696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Выдана аккредитованным удостоверяющим центром (УЦ) в соответствии с требованиями 63-ФЗ «Об электронной подписи» и Приказом №795 ФСБ России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Содержит информацию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о юридическом  лице 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физическом  лице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,  действующем 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от  имени  юридического  лица  на 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основании учредительных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документов юридического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лица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КЭП не отозвана и не просрочена, СНИЛС и прочие данные в сертификате указаны корректно.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2236023" y="1180875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236023" y="2201756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236023" y="310797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-212902" y="2134411"/>
            <a:ext cx="2873914" cy="930778"/>
            <a:chOff x="7872307" y="1790379"/>
            <a:chExt cx="1435407" cy="464887"/>
          </a:xfrm>
        </p:grpSpPr>
        <p:sp>
          <p:nvSpPr>
            <p:cNvPr id="31" name="Прямоугольник с двумя скругленными соседними углами 1"/>
            <p:cNvSpPr>
              <a:spLocks noChangeAspect="1"/>
            </p:cNvSpPr>
            <p:nvPr/>
          </p:nvSpPr>
          <p:spPr>
            <a:xfrm rot="5400000">
              <a:off x="8373380" y="1320932"/>
              <a:ext cx="433261" cy="1435407"/>
            </a:xfrm>
            <a:custGeom>
              <a:avLst/>
              <a:gdLst/>
              <a:ahLst/>
              <a:cxnLst/>
              <a:rect l="l" t="t" r="r" b="b"/>
              <a:pathLst>
                <a:path w="792088" h="2624209">
                  <a:moveTo>
                    <a:pt x="452196" y="2453103"/>
                  </a:moveTo>
                  <a:lnTo>
                    <a:pt x="452196" y="2543103"/>
                  </a:lnTo>
                  <a:lnTo>
                    <a:pt x="560196" y="2543103"/>
                  </a:lnTo>
                  <a:lnTo>
                    <a:pt x="560196" y="2453103"/>
                  </a:lnTo>
                  <a:close/>
                  <a:moveTo>
                    <a:pt x="239618" y="2453103"/>
                  </a:moveTo>
                  <a:lnTo>
                    <a:pt x="239618" y="2543103"/>
                  </a:lnTo>
                  <a:lnTo>
                    <a:pt x="347618" y="2543103"/>
                  </a:lnTo>
                  <a:lnTo>
                    <a:pt x="347618" y="2453103"/>
                  </a:lnTo>
                  <a:close/>
                  <a:moveTo>
                    <a:pt x="108012" y="2214774"/>
                  </a:moveTo>
                  <a:lnTo>
                    <a:pt x="684076" y="2214774"/>
                  </a:lnTo>
                  <a:lnTo>
                    <a:pt x="684076" y="2624209"/>
                  </a:lnTo>
                  <a:lnTo>
                    <a:pt x="108012" y="2624209"/>
                  </a:lnTo>
                  <a:close/>
                  <a:moveTo>
                    <a:pt x="251939" y="0"/>
                  </a:moveTo>
                  <a:lnTo>
                    <a:pt x="540149" y="0"/>
                  </a:lnTo>
                  <a:cubicBezTo>
                    <a:pt x="679291" y="0"/>
                    <a:pt x="792088" y="112797"/>
                    <a:pt x="792088" y="251939"/>
                  </a:cubicBezTo>
                  <a:lnTo>
                    <a:pt x="792088" y="2094216"/>
                  </a:lnTo>
                  <a:lnTo>
                    <a:pt x="0" y="2094216"/>
                  </a:lnTo>
                  <a:lnTo>
                    <a:pt x="0" y="251939"/>
                  </a:lnTo>
                  <a:cubicBezTo>
                    <a:pt x="0" y="112797"/>
                    <a:pt x="112797" y="0"/>
                    <a:pt x="25193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74996" y="1790379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КЭП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572000" y="4746138"/>
            <a:ext cx="42124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Список аккредитованных удостоверяющих центров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000" u="sng" dirty="0"/>
              <a:t>e-trust.gosuslugi.ru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Группа 142"/>
          <p:cNvGrpSpPr/>
          <p:nvPr/>
        </p:nvGrpSpPr>
        <p:grpSpPr>
          <a:xfrm>
            <a:off x="470246" y="1760985"/>
            <a:ext cx="1075363" cy="1084445"/>
            <a:chOff x="1673559" y="2835318"/>
            <a:chExt cx="2087960" cy="2105594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Прямоугольник 147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Равнобедренный треугольник 150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233577" y="2873079"/>
            <a:ext cx="1651349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Управляющая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компания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V="1">
            <a:off x="1516203" y="2352256"/>
            <a:ext cx="5972121" cy="10643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8</a:t>
            </a:fld>
            <a:endParaRPr lang="ru-RU" spc="-256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622429" y="1769751"/>
            <a:ext cx="1126035" cy="1126035"/>
            <a:chOff x="3760815" y="1900769"/>
            <a:chExt cx="926052" cy="926052"/>
          </a:xfrm>
        </p:grpSpPr>
        <p:sp>
          <p:nvSpPr>
            <p:cNvPr id="84" name="Овал 83"/>
            <p:cNvSpPr/>
            <p:nvPr/>
          </p:nvSpPr>
          <p:spPr>
            <a:xfrm>
              <a:off x="3760815" y="1900769"/>
              <a:ext cx="926052" cy="92605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ru-RU" sz="2200" b="1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791793" y="2187626"/>
              <a:ext cx="8782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accent2"/>
                  </a:solidFill>
                </a:rPr>
                <a:t>ЕСИА</a:t>
              </a:r>
            </a:p>
          </p:txBody>
        </p:sp>
      </p:grpSp>
      <p:sp>
        <p:nvSpPr>
          <p:cNvPr id="114" name="Овал 113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5" name="Овал 114">
            <a:hlinkClick r:id="rId3" action="ppaction://hlinksldjump"/>
          </p:cNvPr>
          <p:cNvSpPr/>
          <p:nvPr/>
        </p:nvSpPr>
        <p:spPr>
          <a:xfrm>
            <a:off x="4247964" y="216481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6" name="Овал 115">
            <a:hlinkClick r:id="rId4" action="ppaction://hlinksldjump"/>
          </p:cNvPr>
          <p:cNvSpPr/>
          <p:nvPr/>
        </p:nvSpPr>
        <p:spPr>
          <a:xfrm>
            <a:off x="6588224" y="2180776"/>
            <a:ext cx="374880" cy="3748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087724" y="2573607"/>
            <a:ext cx="7420" cy="714650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435404" y="3291830"/>
            <a:ext cx="1864788" cy="48628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Организация зарегистрирована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782551" y="3987990"/>
            <a:ext cx="1813685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Подключение к ГИС ЖКХ</a:t>
            </a:r>
          </a:p>
        </p:txBody>
      </p:sp>
      <p:cxnSp>
        <p:nvCxnSpPr>
          <p:cNvPr id="136" name="Прямая со стрелкой 135"/>
          <p:cNvCxnSpPr>
            <a:endCxn id="115" idx="4"/>
          </p:cNvCxnSpPr>
          <p:nvPr/>
        </p:nvCxnSpPr>
        <p:spPr>
          <a:xfrm flipV="1">
            <a:off x="4435404" y="2539696"/>
            <a:ext cx="0" cy="12366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>
            <a:endCxn id="116" idx="4"/>
          </p:cNvCxnSpPr>
          <p:nvPr/>
        </p:nvCxnSpPr>
        <p:spPr>
          <a:xfrm flipV="1">
            <a:off x="6775664" y="2555656"/>
            <a:ext cx="0" cy="1923494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hlinkClick r:id="rId2" action="ppaction://hlinksldjump"/>
          </p:cNvPr>
          <p:cNvSpPr/>
          <p:nvPr/>
        </p:nvSpPr>
        <p:spPr>
          <a:xfrm>
            <a:off x="1907704" y="2187668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Фигура, имеющая форму буквы L 50"/>
          <p:cNvSpPr/>
          <p:nvPr/>
        </p:nvSpPr>
        <p:spPr>
          <a:xfrm rot="18493957">
            <a:off x="2007495" y="2326823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hlinkClick r:id="rId2" action="ppaction://hlinksldjump"/>
          </p:cNvPr>
          <p:cNvSpPr/>
          <p:nvPr/>
        </p:nvSpPr>
        <p:spPr>
          <a:xfrm>
            <a:off x="4242736" y="2158181"/>
            <a:ext cx="374880" cy="37488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Фигура, имеющая форму буквы L 52"/>
          <p:cNvSpPr/>
          <p:nvPr/>
        </p:nvSpPr>
        <p:spPr>
          <a:xfrm rot="18493957">
            <a:off x="4342527" y="2297336"/>
            <a:ext cx="175297" cy="72150"/>
          </a:xfrm>
          <a:prstGeom prst="corner">
            <a:avLst>
              <a:gd name="adj1" fmla="val 32347"/>
              <a:gd name="adj2" fmla="val 179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hlinkClick r:id="rId2" action="ppaction://hlinksldjump"/>
          </p:cNvPr>
          <p:cNvSpPr/>
          <p:nvPr/>
        </p:nvSpPr>
        <p:spPr>
          <a:xfrm>
            <a:off x="6509354" y="2085946"/>
            <a:ext cx="532620" cy="53262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3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882000" y="2539697"/>
            <a:ext cx="221948" cy="269518"/>
            <a:chOff x="1881923" y="2859782"/>
            <a:chExt cx="326145" cy="396044"/>
          </a:xfrm>
          <a:solidFill>
            <a:schemeClr val="accent2"/>
          </a:solidFill>
        </p:grpSpPr>
        <p:sp>
          <p:nvSpPr>
            <p:cNvPr id="56" name="Овал 55"/>
            <p:cNvSpPr/>
            <p:nvPr/>
          </p:nvSpPr>
          <p:spPr>
            <a:xfrm>
              <a:off x="1922271" y="2859782"/>
              <a:ext cx="244773" cy="2447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881923" y="3137064"/>
              <a:ext cx="326145" cy="118762"/>
            </a:xfrm>
            <a:custGeom>
              <a:avLst/>
              <a:gdLst/>
              <a:ahLst/>
              <a:cxnLst/>
              <a:rect l="l" t="t" r="r" b="b"/>
              <a:pathLst>
                <a:path w="326145" h="118762">
                  <a:moveTo>
                    <a:pt x="163072" y="0"/>
                  </a:moveTo>
                  <a:cubicBezTo>
                    <a:pt x="242464" y="752"/>
                    <a:pt x="311309" y="33257"/>
                    <a:pt x="317523" y="49813"/>
                  </a:cubicBezTo>
                  <a:cubicBezTo>
                    <a:pt x="322814" y="61915"/>
                    <a:pt x="325578" y="87482"/>
                    <a:pt x="326145" y="118762"/>
                  </a:cubicBezTo>
                  <a:lnTo>
                    <a:pt x="0" y="118762"/>
                  </a:lnTo>
                  <a:cubicBezTo>
                    <a:pt x="567" y="87482"/>
                    <a:pt x="3330" y="61915"/>
                    <a:pt x="8621" y="49813"/>
                  </a:cubicBezTo>
                  <a:cubicBezTo>
                    <a:pt x="14835" y="33257"/>
                    <a:pt x="83680" y="752"/>
                    <a:pt x="1630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976156" y="3003798"/>
            <a:ext cx="315889" cy="318557"/>
            <a:chOff x="1673559" y="2835318"/>
            <a:chExt cx="2087960" cy="2105594"/>
          </a:xfrm>
          <a:solidFill>
            <a:schemeClr val="accent2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673560" y="4760912"/>
              <a:ext cx="2087959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30657" y="4581128"/>
              <a:ext cx="1973766" cy="144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53443" y="4437112"/>
              <a:ext cx="1728192" cy="1084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16200000">
              <a:off x="1673212" y="3903986"/>
              <a:ext cx="792088" cy="202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2112109" y="3903984"/>
              <a:ext cx="792088" cy="2021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16200000">
              <a:off x="2551003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2989900" y="3903982"/>
              <a:ext cx="792088" cy="202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1673559" y="2835318"/>
              <a:ext cx="2087960" cy="73769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8144103" y="3679114"/>
            <a:ext cx="288032" cy="297973"/>
            <a:chOff x="9324528" y="2966785"/>
            <a:chExt cx="401307" cy="41515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40500" y="2966785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355166" y="3000648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9355166" y="3027092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9355166" y="3053536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355166" y="3079980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9464995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9390981" y="3254602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9324528" y="3269351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9540064" y="3052214"/>
              <a:ext cx="166216" cy="2677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9554730" y="3086077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9554730" y="3112521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9554730" y="3138965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9554730" y="3165409"/>
              <a:ext cx="136884" cy="14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9664559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9590545" y="3340031"/>
              <a:ext cx="68442" cy="419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9524092" y="3354780"/>
              <a:ext cx="61276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16200000">
              <a:off x="9470187" y="3311719"/>
              <a:ext cx="99754" cy="12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6" name="Заголовок 2"/>
          <p:cNvSpPr>
            <a:spLocks noGrp="1"/>
          </p:cNvSpPr>
          <p:nvPr>
            <p:ph type="title"/>
          </p:nvPr>
        </p:nvSpPr>
        <p:spPr>
          <a:xfrm>
            <a:off x="1007603" y="87474"/>
            <a:ext cx="5688633" cy="535914"/>
          </a:xfrm>
        </p:spPr>
        <p:txBody>
          <a:bodyPr/>
          <a:lstStyle/>
          <a:p>
            <a:r>
              <a:rPr lang="ru-RU" dirty="0" smtClean="0"/>
              <a:t>     шаг</a:t>
            </a:r>
            <a:r>
              <a:rPr lang="ru-RU" dirty="0"/>
              <a:t>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sp>
        <p:nvSpPr>
          <p:cNvPr id="88" name="Овал 87">
            <a:hlinkClick r:id="rId2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087724" y="2801970"/>
            <a:ext cx="2052228" cy="4911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Руководитель зарегистрирован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070453" y="3282421"/>
            <a:ext cx="218882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руководитель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организации </a:t>
            </a:r>
            <a:endParaRPr lang="ru-RU" sz="12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или </a:t>
            </a:r>
            <a:r>
              <a:rPr lang="ru-RU" sz="1200" b="1" dirty="0" smtClean="0">
                <a:solidFill>
                  <a:schemeClr val="bg1">
                    <a:lumMod val="65000"/>
                  </a:schemeClr>
                </a:solidFill>
              </a:rPr>
              <a:t>представитель </a:t>
            </a:r>
            <a:r>
              <a:rPr lang="ru-RU" sz="1200" b="1" dirty="0">
                <a:solidFill>
                  <a:schemeClr val="bg1">
                    <a:lumMod val="65000"/>
                  </a:schemeClr>
                </a:solidFill>
              </a:rPr>
              <a:t>юридического лица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имеющий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право действовать от имени организации без 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доверенности 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(должен быть внесён в ЕГРЮЛ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741078" y="4479486"/>
            <a:ext cx="218882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Назначены права доступа, осуществлён первый вход в ГИС ЖКХ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smtClean="0"/>
              <a:t> </a:t>
            </a:r>
            <a:fld id="{D2BBE019-575F-4C4C-ACBF-D10E1C5309A4}" type="slidenum">
              <a:rPr lang="ru-RU" spc="-256" smtClean="0"/>
              <a:pPr/>
              <a:t>9</a:t>
            </a:fld>
            <a:endParaRPr lang="ru-RU" spc="-256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шаг. </a:t>
            </a:r>
            <a:r>
              <a:rPr lang="ru-RU" sz="2400" dirty="0"/>
              <a:t>Подключение к ГИС </a:t>
            </a:r>
            <a:r>
              <a:rPr lang="ru-RU" sz="2400" dirty="0" smtClean="0"/>
              <a:t>ЖКХ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-445139" y="1419131"/>
            <a:ext cx="4945131" cy="3744907"/>
            <a:chOff x="620979" y="2462231"/>
            <a:chExt cx="854677" cy="647240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20979" y="2462231"/>
              <a:ext cx="854677" cy="5173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99806" y="2984933"/>
              <a:ext cx="297025" cy="902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Прямоугольник с двумя скругленными соседними углами 77"/>
            <p:cNvSpPr/>
            <p:nvPr/>
          </p:nvSpPr>
          <p:spPr>
            <a:xfrm>
              <a:off x="823031" y="3083199"/>
              <a:ext cx="467111" cy="2627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647661" y="2489171"/>
              <a:ext cx="801311" cy="462049"/>
            </a:xfrm>
            <a:prstGeom prst="roundRect">
              <a:avLst>
                <a:gd name="adj" fmla="val 14133"/>
              </a:avLst>
            </a:prstGeom>
            <a:solidFill>
              <a:srgbClr val="FFFFFF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063551" y="1383618"/>
            <a:ext cx="3936941" cy="2480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 вкладке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Организации» выберите вашу организацию и перейдите на закладку «Доступ к системам»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Найдите ГИС ЖКХ в списке систем</a:t>
            </a:r>
          </a:p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Добавьте сотрудника в группы «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Уполномоченный специалист организации в ГИС ЖКХ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 и «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Администратор организации в ГИС ЖКХ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0" t="60804" r="27251" b="33066"/>
          <a:stretch/>
        </p:blipFill>
        <p:spPr bwMode="auto">
          <a:xfrm>
            <a:off x="28068" y="3832817"/>
            <a:ext cx="3923205" cy="40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Овал 51"/>
          <p:cNvSpPr/>
          <p:nvPr/>
        </p:nvSpPr>
        <p:spPr>
          <a:xfrm>
            <a:off x="4779802" y="1408682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779579" y="2391730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779802" y="2919633"/>
            <a:ext cx="252028" cy="2520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7" name="Овал 26">
            <a:hlinkClick r:id="rId3" action="ppaction://hlinksldjump"/>
          </p:cNvPr>
          <p:cNvSpPr/>
          <p:nvPr/>
        </p:nvSpPr>
        <p:spPr>
          <a:xfrm>
            <a:off x="1098041" y="231490"/>
            <a:ext cx="252028" cy="25202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6945" y="2141766"/>
            <a:ext cx="820739" cy="32197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2875" y="843558"/>
            <a:ext cx="518520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https://esia.gosuslugi.ru/profile/org/perms.xhtml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70655" y="4630722"/>
            <a:ext cx="43227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Подробнее о регистрации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:  </a:t>
            </a:r>
            <a:r>
              <a:rPr lang="ru-RU" sz="900" dirty="0">
                <a:solidFill>
                  <a:schemeClr val="bg1"/>
                </a:solidFill>
                <a:hlinkClick r:id="rId4"/>
              </a:rPr>
              <a:t>Руководство пользователя ЕСИА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(пункт 3.5.2)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8"/>
          <a:stretch/>
        </p:blipFill>
        <p:spPr bwMode="auto">
          <a:xfrm>
            <a:off x="-311605" y="1583273"/>
            <a:ext cx="4678049" cy="264731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 bwMode="auto">
          <a:xfrm>
            <a:off x="575557" y="3539774"/>
            <a:ext cx="3626650" cy="68673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"/>
          <a:stretch/>
        </p:blipFill>
        <p:spPr bwMode="auto">
          <a:xfrm>
            <a:off x="575557" y="3507854"/>
            <a:ext cx="3626650" cy="68673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141"/>
          <a:stretch/>
        </p:blipFill>
        <p:spPr bwMode="auto">
          <a:xfrm>
            <a:off x="576709" y="3506315"/>
            <a:ext cx="3666679" cy="68673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>
            <a:off x="616944" y="1248691"/>
            <a:ext cx="0" cy="2402976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16х9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П">
  <a:themeElements>
    <a:clrScheme name="ЭП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C000"/>
      </a:accent2>
      <a:accent3>
        <a:srgbClr val="FFDF79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A69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Связь">
  <a:themeElements>
    <a:clrScheme name="Связь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66FF"/>
      </a:accent2>
      <a:accent3>
        <a:srgbClr val="579B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337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ИТ">
  <a:themeElements>
    <a:clrScheme name="ИТ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FF0000"/>
      </a:accent2>
      <a:accent3>
        <a:srgbClr val="FF6161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2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Медиа">
  <a:themeElements>
    <a:clrScheme name="Меди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CC3399"/>
      </a:accent2>
      <a:accent3>
        <a:srgbClr val="EAADD6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Почта">
  <a:themeElements>
    <a:clrScheme name="Почта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7030A0"/>
      </a:accent2>
      <a:accent3>
        <a:srgbClr val="B17ED8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525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законодательство">
  <a:themeElements>
    <a:clrScheme name="Информатизация госорганов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92D050"/>
      </a:accent2>
      <a:accent3>
        <a:srgbClr val="B8E08C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5F91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другое">
  <a:themeElements>
    <a:clrScheme name="общее">
      <a:dk1>
        <a:srgbClr val="363636"/>
      </a:dk1>
      <a:lt1>
        <a:srgbClr val="FFFFFF"/>
      </a:lt1>
      <a:dk2>
        <a:srgbClr val="D8D8D8"/>
      </a:dk2>
      <a:lt2>
        <a:srgbClr val="FFFFFF"/>
      </a:lt2>
      <a:accent1>
        <a:srgbClr val="D8D8D8"/>
      </a:accent1>
      <a:accent2>
        <a:srgbClr val="00B0F0"/>
      </a:accent2>
      <a:accent3>
        <a:srgbClr val="8BE1FF"/>
      </a:accent3>
      <a:accent4>
        <a:srgbClr val="6C6C6C"/>
      </a:accent4>
      <a:accent5>
        <a:srgbClr val="151515"/>
      </a:accent5>
      <a:accent6>
        <a:srgbClr val="FFFFFF"/>
      </a:accent6>
      <a:hlink>
        <a:srgbClr val="363636"/>
      </a:hlink>
      <a:folHlink>
        <a:srgbClr val="00759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Шаблон_16х9</Template>
  <TotalTime>2130</TotalTime>
  <Words>950</Words>
  <Application>Microsoft Office PowerPoint</Application>
  <PresentationFormat>Экран (16:9)</PresentationFormat>
  <Paragraphs>179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Gill Sans</vt:lpstr>
      <vt:lpstr>Palatino Linotype</vt:lpstr>
      <vt:lpstr>Trebuchet MS</vt:lpstr>
      <vt:lpstr>Wingdings</vt:lpstr>
      <vt:lpstr>Шаблон_16х9</vt:lpstr>
      <vt:lpstr>ЭП</vt:lpstr>
      <vt:lpstr>Связь</vt:lpstr>
      <vt:lpstr>ИТ</vt:lpstr>
      <vt:lpstr>Медиа</vt:lpstr>
      <vt:lpstr>Почта</vt:lpstr>
      <vt:lpstr>законодательство</vt:lpstr>
      <vt:lpstr>другое</vt:lpstr>
      <vt:lpstr>Презентация PowerPoint</vt:lpstr>
      <vt:lpstr>Шаги регистрации в ЕСИА для работы с ГИС ЖКХ</vt:lpstr>
      <vt:lpstr>шаг. Регистрация руководителя в ЕСИА</vt:lpstr>
      <vt:lpstr>Презентация PowerPoint</vt:lpstr>
      <vt:lpstr>     шаг. Регистрация Организации в ЕСИА</vt:lpstr>
      <vt:lpstr>     шаг. Регистрация Организации в ЕСИА</vt:lpstr>
      <vt:lpstr>     Требования к квалифицированной эл. подписи (КЭП)</vt:lpstr>
      <vt:lpstr>     шаг. Подключение к ГИС ЖКХ</vt:lpstr>
      <vt:lpstr>     шаг. Подключение к ГИС ЖКХ</vt:lpstr>
      <vt:lpstr>     шаг. Подключение к ГИС ЖКХ</vt:lpstr>
      <vt:lpstr>Подключение выполнено успешно!</vt:lpstr>
      <vt:lpstr>    </vt:lpstr>
      <vt:lpstr>    </vt:lpstr>
      <vt:lpstr>Презентация PowerPoint</vt:lpstr>
    </vt:vector>
  </TitlesOfParts>
  <Company>minsvyaz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Лёткина</dc:creator>
  <dc:description>Севастополь</dc:description>
  <cp:lastModifiedBy>Admin</cp:lastModifiedBy>
  <cp:revision>111</cp:revision>
  <cp:lastPrinted>2014-08-05T10:25:33Z</cp:lastPrinted>
  <dcterms:created xsi:type="dcterms:W3CDTF">2014-11-11T07:07:39Z</dcterms:created>
  <dcterms:modified xsi:type="dcterms:W3CDTF">2016-08-23T07:02:22Z</dcterms:modified>
  <cp:contentStatus>финал</cp:contentStatus>
</cp:coreProperties>
</file>