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82" r:id="rId3"/>
    <p:sldId id="316" r:id="rId4"/>
    <p:sldId id="284" r:id="rId5"/>
    <p:sldId id="285" r:id="rId6"/>
    <p:sldId id="287" r:id="rId7"/>
    <p:sldId id="288" r:id="rId8"/>
    <p:sldId id="305" r:id="rId9"/>
    <p:sldId id="314" r:id="rId10"/>
    <p:sldId id="319" r:id="rId11"/>
    <p:sldId id="290" r:id="rId12"/>
    <p:sldId id="291" r:id="rId13"/>
    <p:sldId id="292" r:id="rId14"/>
    <p:sldId id="299" r:id="rId15"/>
    <p:sldId id="300" r:id="rId16"/>
    <p:sldId id="307" r:id="rId17"/>
    <p:sldId id="295" r:id="rId18"/>
    <p:sldId id="310" r:id="rId19"/>
    <p:sldId id="318" r:id="rId20"/>
    <p:sldId id="294" r:id="rId21"/>
    <p:sldId id="304" r:id="rId22"/>
    <p:sldId id="297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F4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-in-ural.ru/" TargetMode="External"/><Relationship Id="rId7" Type="http://schemas.openxmlformats.org/officeDocument/2006/relationships/hyperlink" Target="http://mpr.midural.ru/" TargetMode="External"/><Relationship Id="rId2" Type="http://schemas.openxmlformats.org/officeDocument/2006/relationships/hyperlink" Target="http://frpso.ru/" TargetMode="External"/><Relationship Id="rId1" Type="http://schemas.openxmlformats.org/officeDocument/2006/relationships/hyperlink" Target="https://sofp.ru/" TargetMode="External"/><Relationship Id="rId6" Type="http://schemas.openxmlformats.org/officeDocument/2006/relationships/hyperlink" Target="https://mcxso.midural.ru/" TargetMode="External"/><Relationship Id="rId5" Type="http://schemas.openxmlformats.org/officeDocument/2006/relationships/hyperlink" Target="http://mir.midural.ru/" TargetMode="External"/><Relationship Id="rId4" Type="http://schemas.openxmlformats.org/officeDocument/2006/relationships/hyperlink" Target="http://66msp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7FEC8-E49A-4050-8108-2DAC3F00ECA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319D2-CFCA-4899-8172-966BA76F2093}">
      <dgm:prSet phldrT="[Текст]" custT="1"/>
      <dgm:spPr>
        <a:noFill/>
        <a:ln>
          <a:solidFill>
            <a:srgbClr val="1F4F7B"/>
          </a:solidFill>
        </a:ln>
      </dgm:spPr>
      <dgm:t>
        <a:bodyPr/>
        <a:lstStyle/>
        <a:p>
          <a:r>
            <a:rPr lang="ru-RU" sz="4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Финансовые:</a:t>
          </a:r>
          <a:r>
            <a:rPr lang="ru-RU" sz="4000" kern="1200" dirty="0" smtClean="0"/>
            <a:t> </a:t>
          </a:r>
          <a:endParaRPr lang="ru-RU" sz="4000" kern="1200" dirty="0"/>
        </a:p>
      </dgm:t>
    </dgm:pt>
    <dgm:pt modelId="{A3027552-0C29-4A77-B9E4-8D87B4F4BA51}" type="parTrans" cxnId="{74F581AF-DE66-4F23-BF41-033644FC94CC}">
      <dgm:prSet/>
      <dgm:spPr/>
      <dgm:t>
        <a:bodyPr/>
        <a:lstStyle/>
        <a:p>
          <a:endParaRPr lang="ru-RU"/>
        </a:p>
      </dgm:t>
    </dgm:pt>
    <dgm:pt modelId="{3F1A6C24-40CE-443E-BC87-DFE35C927064}" type="sibTrans" cxnId="{74F581AF-DE66-4F23-BF41-033644FC94CC}">
      <dgm:prSet/>
      <dgm:spPr/>
      <dgm:t>
        <a:bodyPr/>
        <a:lstStyle/>
        <a:p>
          <a:endParaRPr lang="ru-RU"/>
        </a:p>
      </dgm:t>
    </dgm:pt>
    <dgm:pt modelId="{0F1181AB-7775-4140-9FF1-432C3FF3FF84}">
      <dgm:prSet phldrT="[Текст]" custT="1"/>
      <dgm:spPr>
        <a:solidFill>
          <a:schemeClr val="bg1"/>
        </a:solidFill>
        <a:ln>
          <a:solidFill>
            <a:srgbClr val="1F4F7B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Свердловский областной фонд поддержки предпринимательства</a:t>
          </a: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sofp.ru</a:t>
          </a:r>
          <a:r>
            <a:rPr lang="ru-RU" sz="24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Фонд технологического развития промышленности Свердловской области </a:t>
          </a: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2"/>
            </a:rPr>
            <a:t>frpso.ru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b="0" kern="1200" dirty="0" smtClean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b="0" kern="1200" dirty="0" smtClean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spc="-20" baseline="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</a:t>
          </a: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другие…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197FA-3A95-42D5-AD6A-383165F3321A}" type="parTrans" cxnId="{5D14EC75-E604-4388-B05C-D1F13598D486}">
      <dgm:prSet/>
      <dgm:spPr/>
      <dgm:t>
        <a:bodyPr/>
        <a:lstStyle/>
        <a:p>
          <a:endParaRPr lang="ru-RU"/>
        </a:p>
      </dgm:t>
    </dgm:pt>
    <dgm:pt modelId="{FD26E3EF-6211-4DA7-9C49-19BBD1745C6C}" type="sibTrans" cxnId="{5D14EC75-E604-4388-B05C-D1F13598D486}">
      <dgm:prSet/>
      <dgm:spPr/>
      <dgm:t>
        <a:bodyPr/>
        <a:lstStyle/>
        <a:p>
          <a:endParaRPr lang="ru-RU"/>
        </a:p>
      </dgm:t>
    </dgm:pt>
    <dgm:pt modelId="{E174562B-66D6-4ACE-9F49-65A49C069EB2}">
      <dgm:prSet phldrT="[Текст]" custT="1"/>
      <dgm:spPr>
        <a:solidFill>
          <a:schemeClr val="bg1"/>
        </a:solidFill>
        <a:ln>
          <a:solidFill>
            <a:srgbClr val="1F4F7B"/>
          </a:solidFill>
        </a:ln>
      </dgm:spPr>
      <dgm:t>
        <a:bodyPr/>
        <a:lstStyle/>
        <a:p>
          <a:pPr algn="ctr">
            <a:lnSpc>
              <a:spcPct val="95000"/>
            </a:lnSpc>
            <a:spcAft>
              <a:spcPts val="0"/>
            </a:spcAft>
          </a:pP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</a:t>
          </a:r>
          <a:r>
            <a:rPr lang="ru-RU" sz="25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Инвестиционный портал </a:t>
          </a:r>
          <a:b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Свердловской области</a:t>
          </a:r>
        </a:p>
        <a:p>
          <a:pPr algn="ctr">
            <a:lnSpc>
              <a:spcPct val="95000"/>
            </a:lnSpc>
            <a:spcAft>
              <a:spcPts val="0"/>
            </a:spcAft>
          </a:pPr>
          <a:r>
            <a:rPr lang="en-US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3"/>
            </a:rPr>
            <a:t>invest-in-ural.ru</a:t>
          </a:r>
          <a:endParaRPr lang="ru-RU" sz="2500" b="0" kern="1200" dirty="0" smtClean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lnSpc>
              <a:spcPct val="95000"/>
            </a:lnSpc>
            <a:spcAft>
              <a:spcPts val="0"/>
            </a:spcAft>
          </a:pPr>
          <a:endParaRPr lang="ru-RU" sz="2500" b="0" kern="1200" dirty="0" smtClean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lnSpc>
              <a:spcPct val="95000"/>
            </a:lnSpc>
            <a:spcAft>
              <a:spcPts val="0"/>
            </a:spcAft>
          </a:pP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«Мой бизнес» – портал малого </a:t>
          </a:r>
          <a:b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среднего бизнеса Свердловской области</a:t>
          </a:r>
        </a:p>
        <a:p>
          <a:pPr algn="ctr">
            <a:lnSpc>
              <a:spcPct val="95000"/>
            </a:lnSpc>
            <a:spcAft>
              <a:spcPts val="0"/>
            </a:spcAft>
          </a:pPr>
          <a:r>
            <a:rPr lang="en-US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4"/>
            </a:rPr>
            <a:t>66msp.ru</a:t>
          </a:r>
          <a:r>
            <a:rPr lang="en-US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b="0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500" b="0" kern="1200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2B0F6D1-5931-499F-9136-9150E946E2E7}" type="parTrans" cxnId="{A621571A-3508-46A1-B0EE-50A1F089E4A8}">
      <dgm:prSet/>
      <dgm:spPr/>
      <dgm:t>
        <a:bodyPr/>
        <a:lstStyle/>
        <a:p>
          <a:endParaRPr lang="ru-RU"/>
        </a:p>
      </dgm:t>
    </dgm:pt>
    <dgm:pt modelId="{E9D46A74-8E05-40F1-B57A-7C07D6595F3A}" type="sibTrans" cxnId="{A621571A-3508-46A1-B0EE-50A1F089E4A8}">
      <dgm:prSet/>
      <dgm:spPr/>
      <dgm:t>
        <a:bodyPr/>
        <a:lstStyle/>
        <a:p>
          <a:endParaRPr lang="ru-RU"/>
        </a:p>
      </dgm:t>
    </dgm:pt>
    <dgm:pt modelId="{659F9718-562D-456E-BEF6-88D2E7A3D529}">
      <dgm:prSet phldrT="[Текст]" custT="1"/>
      <dgm:spPr>
        <a:solidFill>
          <a:schemeClr val="bg1"/>
        </a:solidFill>
        <a:ln>
          <a:solidFill>
            <a:srgbClr val="1F4F7B"/>
          </a:solidFill>
        </a:ln>
      </dgm:spPr>
      <dgm:t>
        <a:bodyPr/>
        <a:lstStyle/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Министерство инвестиций </a:t>
          </a:r>
          <a:b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развития Свердловской области </a:t>
          </a:r>
          <a:b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mir.midural.ru</a:t>
          </a: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Министерство агропромышленного комплекса </a:t>
          </a:r>
          <a:b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продовольствия </a:t>
          </a:r>
          <a:b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Свердловской области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mcxso.midural.ru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889000" eaLnBrk="1" fontAlgn="auto" latinLnBrk="0" hangingPunct="1">
            <a:lnSpc>
              <a:spcPct val="9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spc="-20" baseline="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Министерство промышленности </a:t>
          </a: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науки Свердловской области</a:t>
          </a: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mpr.midural.ru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5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spc="-20" baseline="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✓ </a:t>
          </a:r>
          <a:r>
            <a:rPr 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другие…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3CA895D-7C43-4894-9472-9D61769B19A9}" type="sibTrans" cxnId="{2D69B912-DA64-45C9-A75E-9CE2E5D47AAA}">
      <dgm:prSet/>
      <dgm:spPr/>
      <dgm:t>
        <a:bodyPr/>
        <a:lstStyle/>
        <a:p>
          <a:endParaRPr lang="ru-RU"/>
        </a:p>
      </dgm:t>
    </dgm:pt>
    <dgm:pt modelId="{9A6F5C8F-4EE8-4506-8DFB-5CE16AEDBFB9}" type="parTrans" cxnId="{2D69B912-DA64-45C9-A75E-9CE2E5D47AAA}">
      <dgm:prSet/>
      <dgm:spPr/>
      <dgm:t>
        <a:bodyPr/>
        <a:lstStyle/>
        <a:p>
          <a:endParaRPr lang="ru-RU"/>
        </a:p>
      </dgm:t>
    </dgm:pt>
    <dgm:pt modelId="{22B4F155-5D41-4012-BA85-FB4F1204FF02}" type="pres">
      <dgm:prSet presAssocID="{AC27FEC8-E49A-4050-8108-2DAC3F00EC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54D03-E7A7-42DA-B4B2-B466954F21C4}" type="pres">
      <dgm:prSet presAssocID="{299319D2-CFCA-4899-8172-966BA76F2093}" presName="roof" presStyleLbl="dkBgShp" presStyleIdx="0" presStyleCnt="2" custScaleY="37769" custLinFactNeighborY="-6222"/>
      <dgm:spPr/>
      <dgm:t>
        <a:bodyPr/>
        <a:lstStyle/>
        <a:p>
          <a:endParaRPr lang="ru-RU"/>
        </a:p>
      </dgm:t>
    </dgm:pt>
    <dgm:pt modelId="{E26E3458-A53D-4EC4-8E1B-EC3F739C7753}" type="pres">
      <dgm:prSet presAssocID="{299319D2-CFCA-4899-8172-966BA76F2093}" presName="pillars" presStyleCnt="0"/>
      <dgm:spPr/>
    </dgm:pt>
    <dgm:pt modelId="{CFC27F4E-3ADC-4993-BCB8-95FDFE2B498E}" type="pres">
      <dgm:prSet presAssocID="{299319D2-CFCA-4899-8172-966BA76F2093}" presName="pillar1" presStyleLbl="node1" presStyleIdx="0" presStyleCnt="3" custScaleX="122378" custScaleY="113012" custLinFactNeighborX="-89" custLinFactNeighborY="-1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AA45A-A0F7-41E9-8858-83627C00DBBE}" type="pres">
      <dgm:prSet presAssocID="{0F1181AB-7775-4140-9FF1-432C3FF3FF84}" presName="pillarX" presStyleLbl="node1" presStyleIdx="1" presStyleCnt="3" custScaleY="112828" custLinFactNeighborX="-451" custLinFactNeighborY="-11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0A20-C655-487C-BE8B-870D90C27D25}" type="pres">
      <dgm:prSet presAssocID="{E174562B-66D6-4ACE-9F49-65A49C069EB2}" presName="pillarX" presStyleLbl="node1" presStyleIdx="2" presStyleCnt="3" custScaleX="106066" custScaleY="112297" custLinFactNeighborX="-445" custLinFactNeighborY="-1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4C5F-2C33-492B-9300-14EDF4539469}" type="pres">
      <dgm:prSet presAssocID="{299319D2-CFCA-4899-8172-966BA76F2093}" presName="base" presStyleLbl="dkBgShp" presStyleIdx="1" presStyleCnt="2" custFlipVert="1" custScaleY="11612" custLinFactNeighborY="-94041"/>
      <dgm:spPr>
        <a:solidFill>
          <a:srgbClr val="E6E7EB"/>
        </a:solidFill>
        <a:ln>
          <a:solidFill>
            <a:srgbClr val="1F4F7B"/>
          </a:solidFill>
        </a:ln>
      </dgm:spPr>
    </dgm:pt>
  </dgm:ptLst>
  <dgm:cxnLst>
    <dgm:cxn modelId="{E195CD32-50E0-43DF-91E4-EFEB17D3A352}" type="presOf" srcId="{AC27FEC8-E49A-4050-8108-2DAC3F00ECAF}" destId="{22B4F155-5D41-4012-BA85-FB4F1204FF02}" srcOrd="0" destOrd="0" presId="urn:microsoft.com/office/officeart/2005/8/layout/hList3"/>
    <dgm:cxn modelId="{74F581AF-DE66-4F23-BF41-033644FC94CC}" srcId="{AC27FEC8-E49A-4050-8108-2DAC3F00ECAF}" destId="{299319D2-CFCA-4899-8172-966BA76F2093}" srcOrd="0" destOrd="0" parTransId="{A3027552-0C29-4A77-B9E4-8D87B4F4BA51}" sibTransId="{3F1A6C24-40CE-443E-BC87-DFE35C927064}"/>
    <dgm:cxn modelId="{0DAC7FA9-5C7D-469D-BDFC-CCA969134A4C}" type="presOf" srcId="{659F9718-562D-456E-BEF6-88D2E7A3D529}" destId="{CFC27F4E-3ADC-4993-BCB8-95FDFE2B498E}" srcOrd="0" destOrd="0" presId="urn:microsoft.com/office/officeart/2005/8/layout/hList3"/>
    <dgm:cxn modelId="{2D69B912-DA64-45C9-A75E-9CE2E5D47AAA}" srcId="{299319D2-CFCA-4899-8172-966BA76F2093}" destId="{659F9718-562D-456E-BEF6-88D2E7A3D529}" srcOrd="0" destOrd="0" parTransId="{9A6F5C8F-4EE8-4506-8DFB-5CE16AEDBFB9}" sibTransId="{53CA895D-7C43-4894-9472-9D61769B19A9}"/>
    <dgm:cxn modelId="{4BA174E5-D34F-4DD8-85AC-BC29F5B2AF69}" type="presOf" srcId="{E174562B-66D6-4ACE-9F49-65A49C069EB2}" destId="{70450A20-C655-487C-BE8B-870D90C27D25}" srcOrd="0" destOrd="0" presId="urn:microsoft.com/office/officeart/2005/8/layout/hList3"/>
    <dgm:cxn modelId="{3800BFCA-97E6-467B-AB82-AE083F746042}" type="presOf" srcId="{299319D2-CFCA-4899-8172-966BA76F2093}" destId="{6A754D03-E7A7-42DA-B4B2-B466954F21C4}" srcOrd="0" destOrd="0" presId="urn:microsoft.com/office/officeart/2005/8/layout/hList3"/>
    <dgm:cxn modelId="{5D14EC75-E604-4388-B05C-D1F13598D486}" srcId="{299319D2-CFCA-4899-8172-966BA76F2093}" destId="{0F1181AB-7775-4140-9FF1-432C3FF3FF84}" srcOrd="1" destOrd="0" parTransId="{16E197FA-3A95-42D5-AD6A-383165F3321A}" sibTransId="{FD26E3EF-6211-4DA7-9C49-19BBD1745C6C}"/>
    <dgm:cxn modelId="{16471D9C-326D-4A81-BC21-5D63402EDF63}" type="presOf" srcId="{0F1181AB-7775-4140-9FF1-432C3FF3FF84}" destId="{9A0AA45A-A0F7-41E9-8858-83627C00DBBE}" srcOrd="0" destOrd="0" presId="urn:microsoft.com/office/officeart/2005/8/layout/hList3"/>
    <dgm:cxn modelId="{A621571A-3508-46A1-B0EE-50A1F089E4A8}" srcId="{299319D2-CFCA-4899-8172-966BA76F2093}" destId="{E174562B-66D6-4ACE-9F49-65A49C069EB2}" srcOrd="2" destOrd="0" parTransId="{82B0F6D1-5931-499F-9136-9150E946E2E7}" sibTransId="{E9D46A74-8E05-40F1-B57A-7C07D6595F3A}"/>
    <dgm:cxn modelId="{66C08D63-4D36-4BEC-8A6F-2382D0328D15}" type="presParOf" srcId="{22B4F155-5D41-4012-BA85-FB4F1204FF02}" destId="{6A754D03-E7A7-42DA-B4B2-B466954F21C4}" srcOrd="0" destOrd="0" presId="urn:microsoft.com/office/officeart/2005/8/layout/hList3"/>
    <dgm:cxn modelId="{173A4EC9-0B9C-4112-89E1-B77D9C90BD07}" type="presParOf" srcId="{22B4F155-5D41-4012-BA85-FB4F1204FF02}" destId="{E26E3458-A53D-4EC4-8E1B-EC3F739C7753}" srcOrd="1" destOrd="0" presId="urn:microsoft.com/office/officeart/2005/8/layout/hList3"/>
    <dgm:cxn modelId="{C510CA39-641A-4A0C-92C1-23F44A3B39A9}" type="presParOf" srcId="{E26E3458-A53D-4EC4-8E1B-EC3F739C7753}" destId="{CFC27F4E-3ADC-4993-BCB8-95FDFE2B498E}" srcOrd="0" destOrd="0" presId="urn:microsoft.com/office/officeart/2005/8/layout/hList3"/>
    <dgm:cxn modelId="{CC111A6F-6769-4029-A334-F4D3432D1927}" type="presParOf" srcId="{E26E3458-A53D-4EC4-8E1B-EC3F739C7753}" destId="{9A0AA45A-A0F7-41E9-8858-83627C00DBBE}" srcOrd="1" destOrd="0" presId="urn:microsoft.com/office/officeart/2005/8/layout/hList3"/>
    <dgm:cxn modelId="{2019A8C3-B866-4A54-9525-B81CB2C07A40}" type="presParOf" srcId="{E26E3458-A53D-4EC4-8E1B-EC3F739C7753}" destId="{70450A20-C655-487C-BE8B-870D90C27D25}" srcOrd="2" destOrd="0" presId="urn:microsoft.com/office/officeart/2005/8/layout/hList3"/>
    <dgm:cxn modelId="{825227ED-4167-47DD-9CDE-7CBA729EA38D}" type="presParOf" srcId="{22B4F155-5D41-4012-BA85-FB4F1204FF02}" destId="{0B064C5F-2C33-492B-9300-14EDF45394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902BC-796C-4C2B-B531-225F28EF8F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60FB8-DA92-4827-8050-F81901D064EF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Увеличение числа внеплановых проверок (особенно «по поручениям») при общем снижении плановых проверок 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38DCBB-CE51-4090-8F64-322EFB745E21}" type="parTrans" cxnId="{8CBB8B18-D304-40D7-8580-65F3072DC4C1}">
      <dgm:prSet/>
      <dgm:spPr/>
      <dgm:t>
        <a:bodyPr/>
        <a:lstStyle/>
        <a:p>
          <a:endParaRPr lang="ru-RU"/>
        </a:p>
      </dgm:t>
    </dgm:pt>
    <dgm:pt modelId="{62823C99-F76A-4B43-83D6-E4BF561101C5}" type="sibTrans" cxnId="{8CBB8B18-D304-40D7-8580-65F3072DC4C1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BC53529-633F-4BFF-8E4E-A24F36567EDB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ru-RU" sz="2000" b="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применение предупреждения вместо штрафа за впервые совершенное негрубое административное правонарушение </a:t>
          </a:r>
          <a:endParaRPr lang="ru-RU" sz="2000" b="0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8BE690D-7EEA-4B4C-99C1-13D14444C25B}" type="parTrans" cxnId="{09849267-F104-471E-A2C4-B83604B45C26}">
      <dgm:prSet/>
      <dgm:spPr/>
      <dgm:t>
        <a:bodyPr/>
        <a:lstStyle/>
        <a:p>
          <a:endParaRPr lang="ru-RU"/>
        </a:p>
      </dgm:t>
    </dgm:pt>
    <dgm:pt modelId="{F161B61A-705A-4EC3-BC58-5DB92C693A8A}" type="sibTrans" cxnId="{09849267-F104-471E-A2C4-B83604B45C26}">
      <dgm:prSet/>
      <dgm:spPr/>
      <dgm:t>
        <a:bodyPr/>
        <a:lstStyle/>
        <a:p>
          <a:endParaRPr lang="ru-RU"/>
        </a:p>
      </dgm:t>
    </dgm:pt>
    <dgm:pt modelId="{18F33E96-6F40-4DD6-B1DA-3F023BDA04B8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Неопределенность относительно оснований выбора субъекта ответственности за выявленные нарушения: лично руководитель или организация?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0A5C64B-CE61-484F-87C9-3FB1F449662C}" type="parTrans" cxnId="{2502E030-E8AF-41F8-895E-8BBCA9729BCD}">
      <dgm:prSet/>
      <dgm:spPr/>
      <dgm:t>
        <a:bodyPr/>
        <a:lstStyle/>
        <a:p>
          <a:endParaRPr lang="ru-RU"/>
        </a:p>
      </dgm:t>
    </dgm:pt>
    <dgm:pt modelId="{93F8E58B-E981-43AA-A96B-DD4326537B14}" type="sibTrans" cxnId="{2502E030-E8AF-41F8-895E-8BBCA9729BCD}">
      <dgm:prSet/>
      <dgm:spPr/>
      <dgm:t>
        <a:bodyPr/>
        <a:lstStyle/>
        <a:p>
          <a:endParaRPr lang="ru-RU"/>
        </a:p>
      </dgm:t>
    </dgm:pt>
    <dgm:pt modelId="{76A47848-47BC-4011-9BA5-DFC34AE78698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Качество и количество обязательных требований и ограничений во всех сферах предпринимательства</a:t>
          </a:r>
          <a:endParaRPr lang="ru-RU" sz="2000" b="0" i="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0429E97-28BA-4FDC-AEC0-A1126AF52724}" type="parTrans" cxnId="{08BBF0DF-4D60-46E4-A5A9-13495D0F5EC2}">
      <dgm:prSet/>
      <dgm:spPr/>
      <dgm:t>
        <a:bodyPr/>
        <a:lstStyle/>
        <a:p>
          <a:endParaRPr lang="ru-RU"/>
        </a:p>
      </dgm:t>
    </dgm:pt>
    <dgm:pt modelId="{ECA04E1C-0422-4FE1-B6AA-B5EB036E977A}" type="sibTrans" cxnId="{08BBF0DF-4D60-46E4-A5A9-13495D0F5EC2}">
      <dgm:prSet/>
      <dgm:spPr/>
      <dgm:t>
        <a:bodyPr/>
        <a:lstStyle/>
        <a:p>
          <a:endParaRPr lang="ru-RU"/>
        </a:p>
      </dgm:t>
    </dgm:pt>
    <dgm:pt modelId="{E7765520-3092-4A59-9438-21A313971364}">
      <dgm:prSet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Проблема определения категории риска или класса опасности и затруднения при изменении категории</a:t>
          </a:r>
          <a:endParaRPr lang="ru-RU" sz="2000" b="1" i="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003F8CE-92CF-46F1-A8AB-DF116B071B61}" type="parTrans" cxnId="{091DB09B-8BD5-4D8B-9B1D-1F599FEC1CAF}">
      <dgm:prSet/>
      <dgm:spPr/>
      <dgm:t>
        <a:bodyPr/>
        <a:lstStyle/>
        <a:p>
          <a:endParaRPr lang="ru-RU"/>
        </a:p>
      </dgm:t>
    </dgm:pt>
    <dgm:pt modelId="{B549C6FD-9B28-4744-AC6E-5B56EAAE4A7F}" type="sibTrans" cxnId="{091DB09B-8BD5-4D8B-9B1D-1F599FEC1CAF}">
      <dgm:prSet/>
      <dgm:spPr/>
      <dgm:t>
        <a:bodyPr/>
        <a:lstStyle/>
        <a:p>
          <a:endParaRPr lang="ru-RU"/>
        </a:p>
      </dgm:t>
    </dgm:pt>
    <dgm:pt modelId="{989FA2A6-2490-438D-97E8-7A51BAC5C4F1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Неэффективность публичных обсуждений правоприменительной практики контрольно-надзорных органов</a:t>
          </a:r>
          <a:endParaRPr lang="ru-RU" sz="2000" b="0" i="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424FB9-12FB-43EA-9455-35ADB0ABB02F}" type="parTrans" cxnId="{17954990-30BD-4FDA-ABCB-D191E50C19D5}">
      <dgm:prSet/>
      <dgm:spPr/>
      <dgm:t>
        <a:bodyPr/>
        <a:lstStyle/>
        <a:p>
          <a:endParaRPr lang="ru-RU"/>
        </a:p>
      </dgm:t>
    </dgm:pt>
    <dgm:pt modelId="{F9833AA7-E5DD-4966-874D-DC8F304F4404}" type="sibTrans" cxnId="{17954990-30BD-4FDA-ABCB-D191E50C19D5}">
      <dgm:prSet/>
      <dgm:spPr/>
      <dgm:t>
        <a:bodyPr/>
        <a:lstStyle/>
        <a:p>
          <a:endParaRPr lang="ru-RU"/>
        </a:p>
      </dgm:t>
    </dgm:pt>
    <dgm:pt modelId="{13C34AC9-F244-4CA5-A185-69F2CD686EC7}">
      <dgm:prSet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Рост жалоб на проверки правоохранительных органов и органов прокуратуры</a:t>
          </a:r>
          <a:endParaRPr lang="ru-RU" sz="2000" b="1" i="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4665ECF-31A7-4C04-A7CA-C0C4AC7490E5}" type="sibTrans" cxnId="{B790A3F6-5826-4543-A721-1DC188B7B1A7}">
      <dgm:prSet/>
      <dgm:spPr/>
      <dgm:t>
        <a:bodyPr/>
        <a:lstStyle/>
        <a:p>
          <a:endParaRPr lang="ru-RU"/>
        </a:p>
      </dgm:t>
    </dgm:pt>
    <dgm:pt modelId="{A0926C7F-2C0B-4A63-8A03-F4D89D42B35B}" type="parTrans" cxnId="{B790A3F6-5826-4543-A721-1DC188B7B1A7}">
      <dgm:prSet/>
      <dgm:spPr/>
      <dgm:t>
        <a:bodyPr/>
        <a:lstStyle/>
        <a:p>
          <a:endParaRPr lang="ru-RU"/>
        </a:p>
      </dgm:t>
    </dgm:pt>
    <dgm:pt modelId="{4FF1CD05-5095-4FBA-9157-E9E5E7CE0273}" type="pres">
      <dgm:prSet presAssocID="{AFC902BC-796C-4C2B-B531-225F28EF8F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4CE120-1DFA-4565-8CAB-8B795F5219A1}" type="pres">
      <dgm:prSet presAssocID="{AFC902BC-796C-4C2B-B531-225F28EF8FCA}" presName="Name1" presStyleCnt="0"/>
      <dgm:spPr/>
    </dgm:pt>
    <dgm:pt modelId="{C172A52D-35C6-4848-B4C5-C8A240537336}" type="pres">
      <dgm:prSet presAssocID="{AFC902BC-796C-4C2B-B531-225F28EF8FCA}" presName="cycle" presStyleCnt="0"/>
      <dgm:spPr/>
    </dgm:pt>
    <dgm:pt modelId="{EB4CFB97-8233-4510-9FF1-79461D20D4D1}" type="pres">
      <dgm:prSet presAssocID="{AFC902BC-796C-4C2B-B531-225F28EF8FCA}" presName="srcNode" presStyleLbl="node1" presStyleIdx="0" presStyleCnt="7"/>
      <dgm:spPr/>
    </dgm:pt>
    <dgm:pt modelId="{1ACC672F-0B76-4991-9D88-0948E13FE4FF}" type="pres">
      <dgm:prSet presAssocID="{AFC902BC-796C-4C2B-B531-225F28EF8FCA}" presName="conn" presStyleLbl="parChTrans1D2" presStyleIdx="0" presStyleCnt="1"/>
      <dgm:spPr/>
      <dgm:t>
        <a:bodyPr/>
        <a:lstStyle/>
        <a:p>
          <a:endParaRPr lang="ru-RU"/>
        </a:p>
      </dgm:t>
    </dgm:pt>
    <dgm:pt modelId="{4CCF1471-60F6-4F5D-B2AC-E0FA0188CC4C}" type="pres">
      <dgm:prSet presAssocID="{AFC902BC-796C-4C2B-B531-225F28EF8FCA}" presName="extraNode" presStyleLbl="node1" presStyleIdx="0" presStyleCnt="7"/>
      <dgm:spPr/>
    </dgm:pt>
    <dgm:pt modelId="{31B9F12F-713B-4DA9-9D92-0D3D0C13E4BE}" type="pres">
      <dgm:prSet presAssocID="{AFC902BC-796C-4C2B-B531-225F28EF8FCA}" presName="dstNode" presStyleLbl="node1" presStyleIdx="0" presStyleCnt="7"/>
      <dgm:spPr/>
    </dgm:pt>
    <dgm:pt modelId="{13B395C9-B911-483D-A689-C0C8C2AD825F}" type="pres">
      <dgm:prSet presAssocID="{4EB60FB8-DA92-4827-8050-F81901D064EF}" presName="text_1" presStyleLbl="node1" presStyleIdx="0" presStyleCnt="7" custScaleY="11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0FE35-51E8-448E-9499-3CC48F1D375D}" type="pres">
      <dgm:prSet presAssocID="{4EB60FB8-DA92-4827-8050-F81901D064EF}" presName="accent_1" presStyleCnt="0"/>
      <dgm:spPr/>
    </dgm:pt>
    <dgm:pt modelId="{F137E6CA-94EE-4A8E-A136-4915C2471CCD}" type="pres">
      <dgm:prSet presAssocID="{4EB60FB8-DA92-4827-8050-F81901D064EF}" presName="accentRepeatNode" presStyleLbl="solidFgAcc1" presStyleIdx="0" presStyleCnt="7"/>
      <dgm:spPr>
        <a:solidFill>
          <a:srgbClr val="D2DEEF"/>
        </a:solidFill>
        <a:ln>
          <a:solidFill>
            <a:srgbClr val="002060"/>
          </a:solidFill>
        </a:ln>
      </dgm:spPr>
    </dgm:pt>
    <dgm:pt modelId="{B3AAD4E8-E03C-4E6B-BB0E-6E16EACCD362}" type="pres">
      <dgm:prSet presAssocID="{ABC53529-633F-4BFF-8E4E-A24F36567EDB}" presName="text_2" presStyleLbl="node1" presStyleIdx="1" presStyleCnt="7" custScaleY="11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57EB-A641-4757-AC93-C8247D60E1AD}" type="pres">
      <dgm:prSet presAssocID="{ABC53529-633F-4BFF-8E4E-A24F36567EDB}" presName="accent_2" presStyleCnt="0"/>
      <dgm:spPr/>
    </dgm:pt>
    <dgm:pt modelId="{8C670965-D69E-4D19-9C81-118E59BB73CD}" type="pres">
      <dgm:prSet presAssocID="{ABC53529-633F-4BFF-8E4E-A24F36567EDB}" presName="accentRepeatNode" presStyleLbl="solidFgAcc1" presStyleIdx="1" presStyleCnt="7"/>
      <dgm:spPr>
        <a:ln>
          <a:solidFill>
            <a:srgbClr val="002060"/>
          </a:solidFill>
        </a:ln>
      </dgm:spPr>
    </dgm:pt>
    <dgm:pt modelId="{C10E9326-5C5D-47A7-8935-45E1F3A4548B}" type="pres">
      <dgm:prSet presAssocID="{18F33E96-6F40-4DD6-B1DA-3F023BDA04B8}" presName="text_3" presStyleLbl="node1" presStyleIdx="2" presStyleCnt="7" custScaleY="118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8A525-2576-4715-B992-E20E5E5FFE98}" type="pres">
      <dgm:prSet presAssocID="{18F33E96-6F40-4DD6-B1DA-3F023BDA04B8}" presName="accent_3" presStyleCnt="0"/>
      <dgm:spPr/>
    </dgm:pt>
    <dgm:pt modelId="{93CEDA80-A165-4AEE-B196-95C6BBB0CAC1}" type="pres">
      <dgm:prSet presAssocID="{18F33E96-6F40-4DD6-B1DA-3F023BDA04B8}" presName="accentRepeatNode" presStyleLbl="solidFgAcc1" presStyleIdx="2" presStyleCnt="7"/>
      <dgm:spPr>
        <a:solidFill>
          <a:srgbClr val="D2DEEF"/>
        </a:solidFill>
        <a:ln>
          <a:solidFill>
            <a:srgbClr val="002060"/>
          </a:solidFill>
        </a:ln>
      </dgm:spPr>
    </dgm:pt>
    <dgm:pt modelId="{A80B388F-4491-4F4E-886C-57118B63FAB1}" type="pres">
      <dgm:prSet presAssocID="{76A47848-47BC-4011-9BA5-DFC34AE78698}" presName="text_4" presStyleLbl="node1" presStyleIdx="3" presStyleCnt="7" custScaleY="12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4A64-179C-4BE2-8550-EA4BA95202CB}" type="pres">
      <dgm:prSet presAssocID="{76A47848-47BC-4011-9BA5-DFC34AE78698}" presName="accent_4" presStyleCnt="0"/>
      <dgm:spPr/>
    </dgm:pt>
    <dgm:pt modelId="{3F9B11B3-E31C-4B4E-A11D-FB00033CAD2E}" type="pres">
      <dgm:prSet presAssocID="{76A47848-47BC-4011-9BA5-DFC34AE78698}" presName="accentRepeatNode" presStyleLbl="solidFgAcc1" presStyleIdx="3" presStyleCnt="7"/>
      <dgm:spPr>
        <a:ln>
          <a:solidFill>
            <a:srgbClr val="002060"/>
          </a:solidFill>
        </a:ln>
      </dgm:spPr>
    </dgm:pt>
    <dgm:pt modelId="{AD952C1E-E075-468C-818B-98DE7FD2CC65}" type="pres">
      <dgm:prSet presAssocID="{E7765520-3092-4A59-9438-21A313971364}" presName="text_5" presStyleLbl="node1" presStyleIdx="4" presStyleCnt="7" custScaleY="13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B318-8EA4-4588-8A9C-16782992EE5E}" type="pres">
      <dgm:prSet presAssocID="{E7765520-3092-4A59-9438-21A313971364}" presName="accent_5" presStyleCnt="0"/>
      <dgm:spPr/>
    </dgm:pt>
    <dgm:pt modelId="{C8B16A87-6C30-411A-9FCB-2B87B1C7760F}" type="pres">
      <dgm:prSet presAssocID="{E7765520-3092-4A59-9438-21A313971364}" presName="accentRepeatNode" presStyleLbl="solidFgAcc1" presStyleIdx="4" presStyleCnt="7"/>
      <dgm:spPr>
        <a:solidFill>
          <a:srgbClr val="D2DEEF"/>
        </a:solidFill>
        <a:ln>
          <a:solidFill>
            <a:srgbClr val="002060"/>
          </a:solidFill>
        </a:ln>
      </dgm:spPr>
    </dgm:pt>
    <dgm:pt modelId="{CFE1B6DA-F8AA-49C0-9768-96E0A1199201}" type="pres">
      <dgm:prSet presAssocID="{989FA2A6-2490-438D-97E8-7A51BAC5C4F1}" presName="text_6" presStyleLbl="node1" presStyleIdx="5" presStyleCnt="7" custScaleY="12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4AC78-35BE-4B31-B90E-57CCA0F0F355}" type="pres">
      <dgm:prSet presAssocID="{989FA2A6-2490-438D-97E8-7A51BAC5C4F1}" presName="accent_6" presStyleCnt="0"/>
      <dgm:spPr/>
    </dgm:pt>
    <dgm:pt modelId="{471CF5F9-6693-4F86-8CB6-6778705FF4AB}" type="pres">
      <dgm:prSet presAssocID="{989FA2A6-2490-438D-97E8-7A51BAC5C4F1}" presName="accentRepeatNode" presStyleLbl="solidFgAcc1" presStyleIdx="5" presStyleCnt="7"/>
      <dgm:spPr>
        <a:ln>
          <a:solidFill>
            <a:srgbClr val="002060"/>
          </a:solidFill>
        </a:ln>
      </dgm:spPr>
    </dgm:pt>
    <dgm:pt modelId="{C16C2351-9088-4D9D-BAEA-4505AAA72439}" type="pres">
      <dgm:prSet presAssocID="{13C34AC9-F244-4CA5-A185-69F2CD686EC7}" presName="text_7" presStyleLbl="node1" presStyleIdx="6" presStyleCnt="7" custScaleY="113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4CD77-3607-41D7-B2DB-EF9A6868236A}" type="pres">
      <dgm:prSet presAssocID="{13C34AC9-F244-4CA5-A185-69F2CD686EC7}" presName="accent_7" presStyleCnt="0"/>
      <dgm:spPr/>
    </dgm:pt>
    <dgm:pt modelId="{9281CC3C-E896-4443-AED4-BA938D4229F9}" type="pres">
      <dgm:prSet presAssocID="{13C34AC9-F244-4CA5-A185-69F2CD686EC7}" presName="accentRepeatNode" presStyleLbl="solidFgAcc1" presStyleIdx="6" presStyleCnt="7"/>
      <dgm:spPr>
        <a:solidFill>
          <a:srgbClr val="D2DEEF"/>
        </a:solidFill>
        <a:ln>
          <a:solidFill>
            <a:srgbClr val="002060"/>
          </a:solidFill>
        </a:ln>
      </dgm:spPr>
    </dgm:pt>
  </dgm:ptLst>
  <dgm:cxnLst>
    <dgm:cxn modelId="{2502E030-E8AF-41F8-895E-8BBCA9729BCD}" srcId="{AFC902BC-796C-4C2B-B531-225F28EF8FCA}" destId="{18F33E96-6F40-4DD6-B1DA-3F023BDA04B8}" srcOrd="2" destOrd="0" parTransId="{A0A5C64B-CE61-484F-87C9-3FB1F449662C}" sibTransId="{93F8E58B-E981-43AA-A96B-DD4326537B14}"/>
    <dgm:cxn modelId="{C613B9CB-E49F-4E51-BEFF-7F8F05803D0A}" type="presOf" srcId="{E7765520-3092-4A59-9438-21A313971364}" destId="{AD952C1E-E075-468C-818B-98DE7FD2CC65}" srcOrd="0" destOrd="0" presId="urn:microsoft.com/office/officeart/2008/layout/VerticalCurvedList"/>
    <dgm:cxn modelId="{936FAD34-E318-4EB0-AF84-916C73ECB1A9}" type="presOf" srcId="{989FA2A6-2490-438D-97E8-7A51BAC5C4F1}" destId="{CFE1B6DA-F8AA-49C0-9768-96E0A1199201}" srcOrd="0" destOrd="0" presId="urn:microsoft.com/office/officeart/2008/layout/VerticalCurvedList"/>
    <dgm:cxn modelId="{09849267-F104-471E-A2C4-B83604B45C26}" srcId="{AFC902BC-796C-4C2B-B531-225F28EF8FCA}" destId="{ABC53529-633F-4BFF-8E4E-A24F36567EDB}" srcOrd="1" destOrd="0" parTransId="{58BE690D-7EEA-4B4C-99C1-13D14444C25B}" sibTransId="{F161B61A-705A-4EC3-BC58-5DB92C693A8A}"/>
    <dgm:cxn modelId="{D4C7C7C0-291F-41E4-97CC-61DFA78182C2}" type="presOf" srcId="{AFC902BC-796C-4C2B-B531-225F28EF8FCA}" destId="{4FF1CD05-5095-4FBA-9157-E9E5E7CE0273}" srcOrd="0" destOrd="0" presId="urn:microsoft.com/office/officeart/2008/layout/VerticalCurvedList"/>
    <dgm:cxn modelId="{380775C3-6F29-4F68-BF0D-B1EA541FD924}" type="presOf" srcId="{4EB60FB8-DA92-4827-8050-F81901D064EF}" destId="{13B395C9-B911-483D-A689-C0C8C2AD825F}" srcOrd="0" destOrd="0" presId="urn:microsoft.com/office/officeart/2008/layout/VerticalCurvedList"/>
    <dgm:cxn modelId="{75894296-29C7-4B28-AECB-C0AF80E645BD}" type="presOf" srcId="{18F33E96-6F40-4DD6-B1DA-3F023BDA04B8}" destId="{C10E9326-5C5D-47A7-8935-45E1F3A4548B}" srcOrd="0" destOrd="0" presId="urn:microsoft.com/office/officeart/2008/layout/VerticalCurvedList"/>
    <dgm:cxn modelId="{091DB09B-8BD5-4D8B-9B1D-1F599FEC1CAF}" srcId="{AFC902BC-796C-4C2B-B531-225F28EF8FCA}" destId="{E7765520-3092-4A59-9438-21A313971364}" srcOrd="4" destOrd="0" parTransId="{A003F8CE-92CF-46F1-A8AB-DF116B071B61}" sibTransId="{B549C6FD-9B28-4744-AC6E-5B56EAAE4A7F}"/>
    <dgm:cxn modelId="{8CBB8B18-D304-40D7-8580-65F3072DC4C1}" srcId="{AFC902BC-796C-4C2B-B531-225F28EF8FCA}" destId="{4EB60FB8-DA92-4827-8050-F81901D064EF}" srcOrd="0" destOrd="0" parTransId="{3838DCBB-CE51-4090-8F64-322EFB745E21}" sibTransId="{62823C99-F76A-4B43-83D6-E4BF561101C5}"/>
    <dgm:cxn modelId="{B790A3F6-5826-4543-A721-1DC188B7B1A7}" srcId="{AFC902BC-796C-4C2B-B531-225F28EF8FCA}" destId="{13C34AC9-F244-4CA5-A185-69F2CD686EC7}" srcOrd="6" destOrd="0" parTransId="{A0926C7F-2C0B-4A63-8A03-F4D89D42B35B}" sibTransId="{E4665ECF-31A7-4C04-A7CA-C0C4AC7490E5}"/>
    <dgm:cxn modelId="{17954990-30BD-4FDA-ABCB-D191E50C19D5}" srcId="{AFC902BC-796C-4C2B-B531-225F28EF8FCA}" destId="{989FA2A6-2490-438D-97E8-7A51BAC5C4F1}" srcOrd="5" destOrd="0" parTransId="{73424FB9-12FB-43EA-9455-35ADB0ABB02F}" sibTransId="{F9833AA7-E5DD-4966-874D-DC8F304F4404}"/>
    <dgm:cxn modelId="{DACFE395-EF90-4BCF-8153-0F1268D17374}" type="presOf" srcId="{ABC53529-633F-4BFF-8E4E-A24F36567EDB}" destId="{B3AAD4E8-E03C-4E6B-BB0E-6E16EACCD362}" srcOrd="0" destOrd="0" presId="urn:microsoft.com/office/officeart/2008/layout/VerticalCurvedList"/>
    <dgm:cxn modelId="{5D262A6A-4D89-4980-AF19-3AAE4E668EA9}" type="presOf" srcId="{76A47848-47BC-4011-9BA5-DFC34AE78698}" destId="{A80B388F-4491-4F4E-886C-57118B63FAB1}" srcOrd="0" destOrd="0" presId="urn:microsoft.com/office/officeart/2008/layout/VerticalCurvedList"/>
    <dgm:cxn modelId="{3BD6D49F-AA49-45CF-BA53-B9B5B4BB816C}" type="presOf" srcId="{13C34AC9-F244-4CA5-A185-69F2CD686EC7}" destId="{C16C2351-9088-4D9D-BAEA-4505AAA72439}" srcOrd="0" destOrd="0" presId="urn:microsoft.com/office/officeart/2008/layout/VerticalCurvedList"/>
    <dgm:cxn modelId="{CC3C6D8C-8256-4DC4-AC04-8CA8991755E4}" type="presOf" srcId="{62823C99-F76A-4B43-83D6-E4BF561101C5}" destId="{1ACC672F-0B76-4991-9D88-0948E13FE4FF}" srcOrd="0" destOrd="0" presId="urn:microsoft.com/office/officeart/2008/layout/VerticalCurvedList"/>
    <dgm:cxn modelId="{08BBF0DF-4D60-46E4-A5A9-13495D0F5EC2}" srcId="{AFC902BC-796C-4C2B-B531-225F28EF8FCA}" destId="{76A47848-47BC-4011-9BA5-DFC34AE78698}" srcOrd="3" destOrd="0" parTransId="{40429E97-28BA-4FDC-AEC0-A1126AF52724}" sibTransId="{ECA04E1C-0422-4FE1-B6AA-B5EB036E977A}"/>
    <dgm:cxn modelId="{105ADAC2-A1F5-4CF3-AE64-E7ECB6F95308}" type="presParOf" srcId="{4FF1CD05-5095-4FBA-9157-E9E5E7CE0273}" destId="{944CE120-1DFA-4565-8CAB-8B795F5219A1}" srcOrd="0" destOrd="0" presId="urn:microsoft.com/office/officeart/2008/layout/VerticalCurvedList"/>
    <dgm:cxn modelId="{C5B2625F-188A-431D-A247-B30E9D8C4D58}" type="presParOf" srcId="{944CE120-1DFA-4565-8CAB-8B795F5219A1}" destId="{C172A52D-35C6-4848-B4C5-C8A240537336}" srcOrd="0" destOrd="0" presId="urn:microsoft.com/office/officeart/2008/layout/VerticalCurvedList"/>
    <dgm:cxn modelId="{CAFE7416-FD19-4273-8FE3-948259EDA71E}" type="presParOf" srcId="{C172A52D-35C6-4848-B4C5-C8A240537336}" destId="{EB4CFB97-8233-4510-9FF1-79461D20D4D1}" srcOrd="0" destOrd="0" presId="urn:microsoft.com/office/officeart/2008/layout/VerticalCurvedList"/>
    <dgm:cxn modelId="{7023B200-9DA5-4345-AB92-20F946F4021E}" type="presParOf" srcId="{C172A52D-35C6-4848-B4C5-C8A240537336}" destId="{1ACC672F-0B76-4991-9D88-0948E13FE4FF}" srcOrd="1" destOrd="0" presId="urn:microsoft.com/office/officeart/2008/layout/VerticalCurvedList"/>
    <dgm:cxn modelId="{7C54C2C6-CBD1-413A-9209-98BDD577288F}" type="presParOf" srcId="{C172A52D-35C6-4848-B4C5-C8A240537336}" destId="{4CCF1471-60F6-4F5D-B2AC-E0FA0188CC4C}" srcOrd="2" destOrd="0" presId="urn:microsoft.com/office/officeart/2008/layout/VerticalCurvedList"/>
    <dgm:cxn modelId="{3321475F-AD3A-4493-A7AA-F4BBB341961A}" type="presParOf" srcId="{C172A52D-35C6-4848-B4C5-C8A240537336}" destId="{31B9F12F-713B-4DA9-9D92-0D3D0C13E4BE}" srcOrd="3" destOrd="0" presId="urn:microsoft.com/office/officeart/2008/layout/VerticalCurvedList"/>
    <dgm:cxn modelId="{DDC06B7D-70FC-4367-B48D-647726BC8456}" type="presParOf" srcId="{944CE120-1DFA-4565-8CAB-8B795F5219A1}" destId="{13B395C9-B911-483D-A689-C0C8C2AD825F}" srcOrd="1" destOrd="0" presId="urn:microsoft.com/office/officeart/2008/layout/VerticalCurvedList"/>
    <dgm:cxn modelId="{685CC67C-1047-46D4-8404-E77DF98E8C6E}" type="presParOf" srcId="{944CE120-1DFA-4565-8CAB-8B795F5219A1}" destId="{4E10FE35-51E8-448E-9499-3CC48F1D375D}" srcOrd="2" destOrd="0" presId="urn:microsoft.com/office/officeart/2008/layout/VerticalCurvedList"/>
    <dgm:cxn modelId="{EA17F2D7-ABE1-49D1-99FB-D1F97DABC803}" type="presParOf" srcId="{4E10FE35-51E8-448E-9499-3CC48F1D375D}" destId="{F137E6CA-94EE-4A8E-A136-4915C2471CCD}" srcOrd="0" destOrd="0" presId="urn:microsoft.com/office/officeart/2008/layout/VerticalCurvedList"/>
    <dgm:cxn modelId="{9BE43F2A-6E8A-4007-91DC-C89FB44028AF}" type="presParOf" srcId="{944CE120-1DFA-4565-8CAB-8B795F5219A1}" destId="{B3AAD4E8-E03C-4E6B-BB0E-6E16EACCD362}" srcOrd="3" destOrd="0" presId="urn:microsoft.com/office/officeart/2008/layout/VerticalCurvedList"/>
    <dgm:cxn modelId="{B8BBB528-4B2D-470D-A434-6E912C7F1ECB}" type="presParOf" srcId="{944CE120-1DFA-4565-8CAB-8B795F5219A1}" destId="{40A857EB-A641-4757-AC93-C8247D60E1AD}" srcOrd="4" destOrd="0" presId="urn:microsoft.com/office/officeart/2008/layout/VerticalCurvedList"/>
    <dgm:cxn modelId="{50AE9461-AC4C-4B09-88BB-25084ACEB791}" type="presParOf" srcId="{40A857EB-A641-4757-AC93-C8247D60E1AD}" destId="{8C670965-D69E-4D19-9C81-118E59BB73CD}" srcOrd="0" destOrd="0" presId="urn:microsoft.com/office/officeart/2008/layout/VerticalCurvedList"/>
    <dgm:cxn modelId="{6CB3C3A3-A882-4BEB-AB38-BD909B416131}" type="presParOf" srcId="{944CE120-1DFA-4565-8CAB-8B795F5219A1}" destId="{C10E9326-5C5D-47A7-8935-45E1F3A4548B}" srcOrd="5" destOrd="0" presId="urn:microsoft.com/office/officeart/2008/layout/VerticalCurvedList"/>
    <dgm:cxn modelId="{36EF7303-B207-479E-BB8C-DE58514C29A3}" type="presParOf" srcId="{944CE120-1DFA-4565-8CAB-8B795F5219A1}" destId="{3B88A525-2576-4715-B992-E20E5E5FFE98}" srcOrd="6" destOrd="0" presId="urn:microsoft.com/office/officeart/2008/layout/VerticalCurvedList"/>
    <dgm:cxn modelId="{FF8DBD3A-8E2D-45D6-BF4C-AD523472C238}" type="presParOf" srcId="{3B88A525-2576-4715-B992-E20E5E5FFE98}" destId="{93CEDA80-A165-4AEE-B196-95C6BBB0CAC1}" srcOrd="0" destOrd="0" presId="urn:microsoft.com/office/officeart/2008/layout/VerticalCurvedList"/>
    <dgm:cxn modelId="{CF83B3A5-76E0-46AA-8775-A06C167CFA45}" type="presParOf" srcId="{944CE120-1DFA-4565-8CAB-8B795F5219A1}" destId="{A80B388F-4491-4F4E-886C-57118B63FAB1}" srcOrd="7" destOrd="0" presId="urn:microsoft.com/office/officeart/2008/layout/VerticalCurvedList"/>
    <dgm:cxn modelId="{604C92DB-D075-4442-A85D-254A62429EA1}" type="presParOf" srcId="{944CE120-1DFA-4565-8CAB-8B795F5219A1}" destId="{79EF4A64-179C-4BE2-8550-EA4BA95202CB}" srcOrd="8" destOrd="0" presId="urn:microsoft.com/office/officeart/2008/layout/VerticalCurvedList"/>
    <dgm:cxn modelId="{D347A6DE-6FCE-4F81-A24C-6438ACDE89E7}" type="presParOf" srcId="{79EF4A64-179C-4BE2-8550-EA4BA95202CB}" destId="{3F9B11B3-E31C-4B4E-A11D-FB00033CAD2E}" srcOrd="0" destOrd="0" presId="urn:microsoft.com/office/officeart/2008/layout/VerticalCurvedList"/>
    <dgm:cxn modelId="{270F2E14-A3EC-4A98-9322-87A7066C7873}" type="presParOf" srcId="{944CE120-1DFA-4565-8CAB-8B795F5219A1}" destId="{AD952C1E-E075-468C-818B-98DE7FD2CC65}" srcOrd="9" destOrd="0" presId="urn:microsoft.com/office/officeart/2008/layout/VerticalCurvedList"/>
    <dgm:cxn modelId="{06A86EB8-4B5E-44DA-83CE-4449E5550AB7}" type="presParOf" srcId="{944CE120-1DFA-4565-8CAB-8B795F5219A1}" destId="{0400B318-8EA4-4588-8A9C-16782992EE5E}" srcOrd="10" destOrd="0" presId="urn:microsoft.com/office/officeart/2008/layout/VerticalCurvedList"/>
    <dgm:cxn modelId="{8DFE7A8E-9966-4D99-91F8-56DF0C68006A}" type="presParOf" srcId="{0400B318-8EA4-4588-8A9C-16782992EE5E}" destId="{C8B16A87-6C30-411A-9FCB-2B87B1C7760F}" srcOrd="0" destOrd="0" presId="urn:microsoft.com/office/officeart/2008/layout/VerticalCurvedList"/>
    <dgm:cxn modelId="{222D3D34-6F09-4BE9-AC0D-57AB9F2BC0E4}" type="presParOf" srcId="{944CE120-1DFA-4565-8CAB-8B795F5219A1}" destId="{CFE1B6DA-F8AA-49C0-9768-96E0A1199201}" srcOrd="11" destOrd="0" presId="urn:microsoft.com/office/officeart/2008/layout/VerticalCurvedList"/>
    <dgm:cxn modelId="{9837C408-DC65-4841-8671-07E2803FD9E3}" type="presParOf" srcId="{944CE120-1DFA-4565-8CAB-8B795F5219A1}" destId="{3C04AC78-35BE-4B31-B90E-57CCA0F0F355}" srcOrd="12" destOrd="0" presId="urn:microsoft.com/office/officeart/2008/layout/VerticalCurvedList"/>
    <dgm:cxn modelId="{3D12BCE1-9F11-44EF-B84A-7A3F8F004651}" type="presParOf" srcId="{3C04AC78-35BE-4B31-B90E-57CCA0F0F355}" destId="{471CF5F9-6693-4F86-8CB6-6778705FF4AB}" srcOrd="0" destOrd="0" presId="urn:microsoft.com/office/officeart/2008/layout/VerticalCurvedList"/>
    <dgm:cxn modelId="{A815BE14-C998-4E58-875B-CFF7CDEA0736}" type="presParOf" srcId="{944CE120-1DFA-4565-8CAB-8B795F5219A1}" destId="{C16C2351-9088-4D9D-BAEA-4505AAA72439}" srcOrd="13" destOrd="0" presId="urn:microsoft.com/office/officeart/2008/layout/VerticalCurvedList"/>
    <dgm:cxn modelId="{956ECDAD-F27A-4685-BE8A-5A1AD3E4FEB8}" type="presParOf" srcId="{944CE120-1DFA-4565-8CAB-8B795F5219A1}" destId="{D344CD77-3607-41D7-B2DB-EF9A6868236A}" srcOrd="14" destOrd="0" presId="urn:microsoft.com/office/officeart/2008/layout/VerticalCurvedList"/>
    <dgm:cxn modelId="{352166E8-1E55-4F58-8862-9A1A1E15BFCA}" type="presParOf" srcId="{D344CD77-3607-41D7-B2DB-EF9A6868236A}" destId="{9281CC3C-E896-4443-AED4-BA938D4229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C672F-0B76-4991-9D88-0948E13FE4FF}">
      <dsp:nvSpPr>
        <dsp:cNvPr id="0" name=""/>
        <dsp:cNvSpPr/>
      </dsp:nvSpPr>
      <dsp:spPr>
        <a:xfrm>
          <a:off x="-6591905" y="-1008891"/>
          <a:ext cx="7852032" cy="7852032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395C9-B911-483D-A689-C0C8C2AD825F}">
      <dsp:nvSpPr>
        <dsp:cNvPr id="0" name=""/>
        <dsp:cNvSpPr/>
      </dsp:nvSpPr>
      <dsp:spPr>
        <a:xfrm>
          <a:off x="409272" y="233207"/>
          <a:ext cx="10993640" cy="59425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Увеличение числа внеплановых проверок (особенно «по поручениям») при общем снижении плановых проверок 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09272" y="233207"/>
        <a:ext cx="10993640" cy="594250"/>
      </dsp:txXfrm>
    </dsp:sp>
    <dsp:sp modelId="{F137E6CA-94EE-4A8E-A136-4915C2471CCD}">
      <dsp:nvSpPr>
        <dsp:cNvPr id="0" name=""/>
        <dsp:cNvSpPr/>
      </dsp:nvSpPr>
      <dsp:spPr>
        <a:xfrm>
          <a:off x="77887" y="198947"/>
          <a:ext cx="662770" cy="662770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AD4E8-E03C-4E6B-BB0E-6E16EACCD362}">
      <dsp:nvSpPr>
        <dsp:cNvPr id="0" name=""/>
        <dsp:cNvSpPr/>
      </dsp:nvSpPr>
      <dsp:spPr>
        <a:xfrm>
          <a:off x="889431" y="1025871"/>
          <a:ext cx="10513481" cy="600507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применение предупреждения вместо штрафа за впервые совершенное негрубое административное правонарушение </a:t>
          </a:r>
          <a:endParaRPr lang="ru-RU" sz="2000" b="0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89431" y="1025871"/>
        <a:ext cx="10513481" cy="600507"/>
      </dsp:txXfrm>
    </dsp:sp>
    <dsp:sp modelId="{8C670965-D69E-4D19-9C81-118E59BB73CD}">
      <dsp:nvSpPr>
        <dsp:cNvPr id="0" name=""/>
        <dsp:cNvSpPr/>
      </dsp:nvSpPr>
      <dsp:spPr>
        <a:xfrm>
          <a:off x="558046" y="994739"/>
          <a:ext cx="662770" cy="662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E9326-5C5D-47A7-8935-45E1F3A4548B}">
      <dsp:nvSpPr>
        <dsp:cNvPr id="0" name=""/>
        <dsp:cNvSpPr/>
      </dsp:nvSpPr>
      <dsp:spPr>
        <a:xfrm>
          <a:off x="1152556" y="1806617"/>
          <a:ext cx="10250356" cy="62943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Неопределенность относительно оснований выбора субъекта ответственности за выявленные нарушения: лично руководитель или организация?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52556" y="1806617"/>
        <a:ext cx="10250356" cy="629430"/>
      </dsp:txXfrm>
    </dsp:sp>
    <dsp:sp modelId="{93CEDA80-A165-4AEE-B196-95C6BBB0CAC1}">
      <dsp:nvSpPr>
        <dsp:cNvPr id="0" name=""/>
        <dsp:cNvSpPr/>
      </dsp:nvSpPr>
      <dsp:spPr>
        <a:xfrm>
          <a:off x="821170" y="1789947"/>
          <a:ext cx="662770" cy="662770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B388F-4491-4F4E-886C-57118B63FAB1}">
      <dsp:nvSpPr>
        <dsp:cNvPr id="0" name=""/>
        <dsp:cNvSpPr/>
      </dsp:nvSpPr>
      <dsp:spPr>
        <a:xfrm>
          <a:off x="1236569" y="2589459"/>
          <a:ext cx="10166343" cy="655331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Качество и количество обязательных требований и ограничений во всех сферах предпринимательства</a:t>
          </a:r>
          <a:endParaRPr lang="ru-RU" sz="2000" b="0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36569" y="2589459"/>
        <a:ext cx="10166343" cy="655331"/>
      </dsp:txXfrm>
    </dsp:sp>
    <dsp:sp modelId="{3F9B11B3-E31C-4B4E-A11D-FB00033CAD2E}">
      <dsp:nvSpPr>
        <dsp:cNvPr id="0" name=""/>
        <dsp:cNvSpPr/>
      </dsp:nvSpPr>
      <dsp:spPr>
        <a:xfrm>
          <a:off x="905183" y="2585739"/>
          <a:ext cx="662770" cy="662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52C1E-E075-468C-818B-98DE7FD2CC65}">
      <dsp:nvSpPr>
        <dsp:cNvPr id="0" name=""/>
        <dsp:cNvSpPr/>
      </dsp:nvSpPr>
      <dsp:spPr>
        <a:xfrm>
          <a:off x="1152556" y="3349964"/>
          <a:ext cx="10250356" cy="725903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Проблема определения категории риска или класса опасности и затруднения при изменении категории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52556" y="3349964"/>
        <a:ext cx="10250356" cy="725903"/>
      </dsp:txXfrm>
    </dsp:sp>
    <dsp:sp modelId="{C8B16A87-6C30-411A-9FCB-2B87B1C7760F}">
      <dsp:nvSpPr>
        <dsp:cNvPr id="0" name=""/>
        <dsp:cNvSpPr/>
      </dsp:nvSpPr>
      <dsp:spPr>
        <a:xfrm>
          <a:off x="821170" y="3381531"/>
          <a:ext cx="662770" cy="662770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B6DA-F8AA-49C0-9768-96E0A1199201}">
      <dsp:nvSpPr>
        <dsp:cNvPr id="0" name=""/>
        <dsp:cNvSpPr/>
      </dsp:nvSpPr>
      <dsp:spPr>
        <a:xfrm>
          <a:off x="889431" y="4171233"/>
          <a:ext cx="10513481" cy="67378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Неэффективность публичных обсуждений правоприменительной практики контрольно-надзорных органов</a:t>
          </a:r>
          <a:endParaRPr lang="ru-RU" sz="2000" b="0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89431" y="4171233"/>
        <a:ext cx="10513481" cy="673783"/>
      </dsp:txXfrm>
    </dsp:sp>
    <dsp:sp modelId="{471CF5F9-6693-4F86-8CB6-6778705FF4AB}">
      <dsp:nvSpPr>
        <dsp:cNvPr id="0" name=""/>
        <dsp:cNvSpPr/>
      </dsp:nvSpPr>
      <dsp:spPr>
        <a:xfrm>
          <a:off x="558046" y="4176739"/>
          <a:ext cx="662770" cy="662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C2351-9088-4D9D-BAEA-4505AAA72439}">
      <dsp:nvSpPr>
        <dsp:cNvPr id="0" name=""/>
        <dsp:cNvSpPr/>
      </dsp:nvSpPr>
      <dsp:spPr>
        <a:xfrm>
          <a:off x="409272" y="5002127"/>
          <a:ext cx="10993640" cy="603577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Рост жалоб на проверки правоохранительных органов и органов прокуратуры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09272" y="5002127"/>
        <a:ext cx="10993640" cy="603577"/>
      </dsp:txXfrm>
    </dsp:sp>
    <dsp:sp modelId="{9281CC3C-E896-4443-AED4-BA938D4229F9}">
      <dsp:nvSpPr>
        <dsp:cNvPr id="0" name=""/>
        <dsp:cNvSpPr/>
      </dsp:nvSpPr>
      <dsp:spPr>
        <a:xfrm>
          <a:off x="77887" y="4972531"/>
          <a:ext cx="662770" cy="662770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EBA7-E69E-4B32-B20E-7422920CB7EE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F3AE-0BD6-4FAC-AD6E-E825AA5F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2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3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3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5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3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3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7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5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9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0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3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5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3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7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0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2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1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1A58-FF49-49B4-88D6-63DF54A458B1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2917-F2A8-4D87-9D15-0D3DE9F0F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knd.ac.go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zpp.midural.ru/article/show/id/13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ombudsmanbiz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zpp.midural.ru/article/show/id/100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zpp.midural.ru/" TargetMode="External"/><Relationship Id="rId4" Type="http://schemas.openxmlformats.org/officeDocument/2006/relationships/hyperlink" Target="http://66msp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facebook.com/groups/277862715721648/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uzpp.midural.ru/article/show/id/13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invest-in-ural.ru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66msp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665" y="1270000"/>
            <a:ext cx="10661526" cy="53086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endParaRPr lang="ru-RU" sz="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5000" b="1" kern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kern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деятельности </a:t>
            </a:r>
            <a:r>
              <a:rPr lang="ru-RU" sz="5000" b="1" kern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</a:t>
            </a:r>
            <a:endParaRPr lang="ru-RU" sz="50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5000" b="1" kern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 прав предпринимателей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5000" b="1" kern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Свердловской </a:t>
            </a:r>
            <a:r>
              <a:rPr lang="ru-RU" sz="5000" b="1" kern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r">
              <a:lnSpc>
                <a:spcPct val="95000"/>
              </a:lnSpc>
              <a:spcBef>
                <a:spcPts val="0"/>
              </a:spcBef>
            </a:pPr>
            <a:endParaRPr lang="ru-RU" sz="35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5000"/>
              </a:lnSpc>
              <a:spcBef>
                <a:spcPts val="0"/>
              </a:spcBef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Артюх Елена Николаевна</a:t>
            </a:r>
          </a:p>
          <a:p>
            <a:pPr lvl="0" eaLnBrk="0" hangingPunct="0">
              <a:spcBef>
                <a:spcPts val="0"/>
              </a:spcBef>
              <a:defRPr/>
            </a:pPr>
            <a:endParaRPr lang="ru-RU" sz="20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endParaRPr lang="ru-RU" sz="2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Ирбит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2019 года</a:t>
            </a:r>
            <a:endParaRPr lang="ru-RU" sz="2000" b="1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orum.ykt.ru slayyyer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77" y="221186"/>
            <a:ext cx="523703" cy="9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530851" y="4543424"/>
            <a:ext cx="7967050" cy="264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21798" y="4596092"/>
            <a:ext cx="7976103" cy="3232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213963"/>
            <a:ext cx="10809838" cy="109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«Регуляторная гильотина»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https://knd.ac.gov.ru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9295" r="1316" b="3842"/>
          <a:stretch/>
        </p:blipFill>
        <p:spPr>
          <a:xfrm>
            <a:off x="688063" y="2064968"/>
            <a:ext cx="7101099" cy="35158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89162" y="1320264"/>
            <a:ext cx="4241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МЕРОПРИЯТИЙ («ДОРОЖНАЯ КАРТА»)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механизма «регуляторной гильотины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56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во исполнение поручения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Президента России по реализации Послания Федеральному Собранию от 20 февраля 2019 года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Пр-294 от 27 февраля 2019 года, подпункт «б» пункта 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2912" y="6497638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cs typeface="Times New Roman" panose="02020603050405020304" pitchFamily="18" charset="0"/>
              </a:rPr>
              <a:pPr/>
              <a:t>11</a:t>
            </a:fld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063" y="161013"/>
            <a:ext cx="108098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Правовое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9997" y="1278467"/>
            <a:ext cx="6347904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90000"/>
              </a:lnSpc>
              <a:defRPr/>
            </a:pPr>
            <a:endParaRPr lang="ru-RU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5600" algn="just">
              <a:lnSpc>
                <a:spcPct val="90000"/>
              </a:lnSpc>
              <a:defRPr/>
            </a:pP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Соорганизаторы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по Свердловской области (2 вебинара: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просмотров одновременно, на сегодня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1900 просмотров)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Росздравнадзора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Свердловской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(1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просмотров одновременно, на сегодня: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1100 просмотров)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Свердловской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0"/>
          <a:stretch/>
        </p:blipFill>
        <p:spPr>
          <a:xfrm>
            <a:off x="688063" y="3956216"/>
            <a:ext cx="4414684" cy="294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/>
          <a:stretch/>
        </p:blipFill>
        <p:spPr>
          <a:xfrm>
            <a:off x="640813" y="1177129"/>
            <a:ext cx="4461934" cy="277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2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22235" y="191259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653565"/>
            <a:ext cx="7023362" cy="2751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2018 года Уполномоченный при Президенте Российской Федерации по защите прав предпринимателей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Б.Ю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Титов передал Президенту России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Путину очередной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доклад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проблемах российского бизнеса и возможностях их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(размещен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сайте: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ombudsmanbiz.ru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zpp.midural.ru/uploads/news/801/x7rifu5injnpr176rewal8adn5y3z6if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15" y="1294840"/>
            <a:ext cx="3592528" cy="26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88063" y="-91604"/>
            <a:ext cx="10883174" cy="1019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Содействие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371363" y="4307423"/>
            <a:ext cx="7490437" cy="262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бизнес-омбудсмена в Свердловской области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представлен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Губернатору Свердловской области 21 февраля 2019 года и </a:t>
            </a:r>
            <a:r>
              <a:rPr lang="ru-RU" sz="2400" b="1" kern="0" spc="-1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2400" b="1" kern="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kern="0" spc="-1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2400" b="1" kern="0" spc="-1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2400" b="1" kern="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2400" b="1" kern="0" spc="-1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uzpp.midural.ru/article/show/id/134</a:t>
            </a:r>
            <a:r>
              <a:rPr lang="ru-RU" sz="2400" b="1" kern="0" spc="-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Доклады Уполномоченного → Ежегодный доклад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результатах деятельности»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760" y="1067560"/>
            <a:ext cx="6940939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 бизнес-омбудсменов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6" y="4307423"/>
            <a:ext cx="3609637" cy="24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-67734"/>
            <a:ext cx="10809838" cy="998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Содействие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486311"/>
            <a:ext cx="10809839" cy="48005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Доклад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Президенте Российской Федерации по защите прав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</a:t>
            </a:r>
          </a:p>
          <a:p>
            <a:pPr marL="361950" indent="-3619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регулирующего воздействия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Свердловской области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marL="361950" indent="-3619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Мотивированные предложения о принятии / внесении изменений в НПА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нормализации налоговой нагрузки на предпринимателей в связи с переходом на новую кадастровую стоимость; 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вычета;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снижении налоговой ставки на коммерческую недвижимость 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Екатеринбурге;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размещении НТО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2" y="-61283"/>
            <a:ext cx="10900653" cy="96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совместными усилиями нам удалось системно улучшить деловую среду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2" y="1306772"/>
            <a:ext cx="10900653" cy="5336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отозвано письмо ФНС от 10.07.2018 № ЕД-4-15/13247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подготовленное для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«профилактики» нарушений налогового законодательства,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создающее существенные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нарушения конституционных прав налогоплательщиков и расширения сферы налогового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Федеральный закон № 159-ФЗ,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вводят бессрочное право преимущественного выкупа субъектами МСП арендуемого ими более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/ или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возможность не применять ККТ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налогоплательщиков, применяющих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ПСН,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сферы розничной торговли и отдельных видов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некоторым видам деятельности и категориям налогоплательщиков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отложено применение ККТ до 1 июля 2021 года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предпринимателей без наемных работников, реализующих товары собственного производства и/или оказывающих услуги)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4" y="-86534"/>
            <a:ext cx="10809837" cy="96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нам удалось совместными усилиями системно улучшить деловую среду (2018–2019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213812"/>
            <a:ext cx="10809838" cy="54614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снижена ретроспективно налоговая ставка в Екатеринбурге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имуществу, которое находится в собственности ИП и попало в Перечень «5000-ов» (имущественный налог рассчитывается, исходя из кадастровой стоимости): в 2015 году – 1 %, в 2016 году – 1,5 %, в 2017 году и последующие годы – 2 % (вместо 2% ежегодно)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актуализирован ассортиментный перечень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киосков, торгующих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-печатной продукцией, что позволило им не применять новую ККТ, если объем такого вида продукции и сопутствующих товаров (канцелярские принадлежности, сувенирная продукция и т.д.) составляет более 50 % в общем обороте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«местность»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можно не применять или применять в автономном режиме ККТ, вместо «населенный пункт»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29.08.2019 № 556-ПП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отдельные постановления Правительства Свердловской области в сфере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торговли»)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Закон Свердловской области о Почетном звании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«Заслуженный предприниматель Свердловской области» </a:t>
            </a:r>
            <a:endParaRPr lang="ru-RU" sz="2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cs typeface="Times New Roman" panose="02020603050405020304" pitchFamily="18" charset="0"/>
              </a:rPr>
              <a:pPr/>
              <a:t>16</a:t>
            </a:fld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2" y="182682"/>
            <a:ext cx="10800239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чем продолжаем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работать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8866" y="1231875"/>
            <a:ext cx="10829035" cy="5500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85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проблемных ситуаций, связанных с применением налоговыми органами положений статьи 76 НК РФ: в налоговых органах региона созданы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центры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приостановления операций по счетам в банках по основаниям наличия задолженности и отмены таких решений о приостановлении операций по счетам в банках.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ситуационных центров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(полный список на сайте Уполномоченного: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uzpp.midural.ru/article/show/id/10004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8164"/>
              </p:ext>
            </p:extLst>
          </p:nvPr>
        </p:nvGraphicFramePr>
        <p:xfrm>
          <a:off x="678463" y="2978351"/>
          <a:ext cx="10809839" cy="368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263"/>
                <a:gridCol w="2026138"/>
                <a:gridCol w="1563557"/>
                <a:gridCol w="3695634"/>
                <a:gridCol w="1105117"/>
                <a:gridCol w="1591130"/>
              </a:tblGrid>
              <a:tr h="658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НО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сотрудников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для приема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188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УФНС России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Свердловской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Екатеринбург, ул. Кузнечная, 72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Балюра Артем Сергеевич,</a:t>
                      </a:r>
                      <a:r>
                        <a:rPr lang="ru-RU" sz="16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начальник отдела урегулирования задолженности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(343) 356-06-54,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8(66)14-95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5267">
                <a:tc rowSpan="5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6676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Межрайонная И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ФНС России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13</a:t>
                      </a:r>
                      <a:b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Свердловской области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(г. Ирбит, </a:t>
                      </a:r>
                      <a:r>
                        <a:rPr lang="ru-RU" sz="1600" i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Слободо</a:t>
                      </a:r>
                      <a:r>
                        <a:rPr lang="ru-RU" sz="16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-Туринский район, г. Тавда)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Ирбит,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</a:t>
                      </a:r>
                      <a:r>
                        <a:rPr lang="ru-RU" sz="16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Советская, д. 100а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Бархатова</a:t>
                      </a: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Алексеевна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(34355) 6-54-96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6692">
                <a:tc vMerge="1">
                  <a:txBody>
                    <a:bodyPr/>
                    <a:lstStyle/>
                    <a:p>
                      <a:pPr algn="ctr"/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Татьяна Александровна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(34355) 6-54-96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6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Бирюкова Галина Владимировна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(34355) 6-54-96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962"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Харина Людмила Юрьевна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(34355) 6-54-96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4248"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ru-RU" sz="15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4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ситуационного центра,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4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заместителя начальника инспекции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Авакшин</a:t>
                      </a:r>
                      <a:r>
                        <a:rPr lang="ru-RU" sz="16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Иванович</a:t>
                      </a:r>
                      <a:endParaRPr lang="ru-RU" sz="160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(34355) 6-58-14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147211"/>
            <a:ext cx="10809838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обратиться к Уполномоченному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262330"/>
            <a:ext cx="10809838" cy="5578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жалобу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(сайт, почта, электронная почта)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индивидуальный прием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(проводится по средам с 10.00 до 17.00 часов, запись по тел. (343) 223-62-74)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онлайн-консультацию в центр «Мой бизнес» 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Нижний Тагил, ул. Мира, 2а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раза в месяц, по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вторникам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онлайн-запись на портале малого и среднего бизнеса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бизнес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66msp.ru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приемы с органами власти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(график на с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айте Уполномоченного)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spc="-5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  <a:r>
              <a:rPr lang="ru-RU" altLang="ru-RU" b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altLang="ru-RU" b="1" spc="-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помощников </a:t>
            </a:r>
            <a:r>
              <a:rPr lang="ru-RU" altLang="ru-RU" b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образованиях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задать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онлайн-вопрос на официальном сайте 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http://uzpp.midural.ru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1917" y="1183574"/>
            <a:ext cx="714421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8063" y="194517"/>
            <a:ext cx="10982715" cy="88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помощники Уполномоченного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7141" y="1138203"/>
            <a:ext cx="6999670" cy="38631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помощников в 14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образованиях: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Артёмовский городской округ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Алапаевск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Каменск-Уральский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Качканарский городской округ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Нижний Тагил 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Красноуральск 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Верхняя Пышма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Берёзовский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Полевской городской округ</a:t>
            </a:r>
          </a:p>
          <a:p>
            <a:pPr marL="0" lv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Горноуральский городской округ 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Заречный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Краснотурьинск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Невьянский городской округ</a:t>
            </a:r>
          </a:p>
          <a:p>
            <a:pPr marL="0" indent="0" defTabSz="541338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1206291"/>
            <a:ext cx="4902199" cy="560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005" y="2899937"/>
            <a:ext cx="298780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541338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помощников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сферах:</a:t>
            </a:r>
          </a:p>
          <a:p>
            <a:pPr indent="3556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indent="3556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 indent="3556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indent="3556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</a:t>
            </a:r>
          </a:p>
          <a:p>
            <a:pPr indent="3556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5092886"/>
            <a:ext cx="6909011" cy="1641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приемных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Уполномоченного: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Нижний Тагил,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Каменск-Уральский,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Новоуральск,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Верхняя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Пышма,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Краснотурьинск, г. Невьянск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1917" y="1183574"/>
            <a:ext cx="714421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8064" y="-84883"/>
            <a:ext cx="10809838" cy="88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</a:t>
            </a: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Восточном управленческом округе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1909" y="1330249"/>
            <a:ext cx="977695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ПАЛИЦЫН</a:t>
            </a:r>
          </a:p>
          <a:p>
            <a:pPr marL="7938" indent="-7938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Анатольевич</a:t>
            </a:r>
          </a:p>
          <a:p>
            <a:pPr>
              <a:lnSpc>
                <a:spcPct val="9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Ирбит, ул. Советская, д. 123, 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оф. 1 (вход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ул. Щорса на 2 этаж)</a:t>
            </a:r>
          </a:p>
          <a:p>
            <a:pPr>
              <a:lnSpc>
                <a:spcPct val="9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7 912 672 85 03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zpp.midural.ru/uploads/staff/124/palitsyn-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" y="1335018"/>
            <a:ext cx="13430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zpp.midural.ru/uploads/staff/105/shelyakin_2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76" y="2964761"/>
            <a:ext cx="13430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zpp.midural.ru/uploads/staff/139/timofeev-1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4" y="4722812"/>
            <a:ext cx="13430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3351" y="3012970"/>
            <a:ext cx="9776952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r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ШЕЛЯКИН</a:t>
            </a:r>
          </a:p>
          <a:p>
            <a:pPr marL="7938" indent="-7938" algn="r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Сергеевич</a:t>
            </a:r>
          </a:p>
          <a:p>
            <a:pPr algn="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Артемовский, ул. Почтовая, д. 2б, 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34</a:t>
            </a:r>
          </a:p>
          <a:p>
            <a:pPr algn="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+ 7909 020 64 77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9642" y="4722812"/>
            <a:ext cx="9776952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</a:t>
            </a:r>
          </a:p>
          <a:p>
            <a:pPr marL="7938" indent="-7938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Геннадьевич</a:t>
            </a:r>
          </a:p>
          <a:p>
            <a:pPr>
              <a:lnSpc>
                <a:spcPct val="9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 Алапаевск, ул. Ленина, д. 4, оф. 11</a:t>
            </a:r>
          </a:p>
          <a:p>
            <a:pPr>
              <a:lnSpc>
                <a:spcPct val="9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7 912 242 93 64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-54929"/>
            <a:ext cx="10809837" cy="100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господдержки предпринимательства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Свердловской области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421394"/>
            <a:ext cx="10809838" cy="518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2604229"/>
              </p:ext>
            </p:extLst>
          </p:nvPr>
        </p:nvGraphicFramePr>
        <p:xfrm>
          <a:off x="688063" y="1400408"/>
          <a:ext cx="10809838" cy="562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6169" t="9731" r="16970" b="3792"/>
          <a:stretch/>
        </p:blipFill>
        <p:spPr>
          <a:xfrm>
            <a:off x="0" y="1316115"/>
            <a:ext cx="6663492" cy="484799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2" y="122486"/>
            <a:ext cx="10809839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80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uzpp.midural.ru</a:t>
            </a:r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4078502" y="1394588"/>
            <a:ext cx="7844501" cy="1146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523322" y="1316115"/>
            <a:ext cx="578055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в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://www.facebook.com/groups/277862715721648/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8107" t="9278" r="29731" b="8288"/>
          <a:stretch/>
        </p:blipFill>
        <p:spPr>
          <a:xfrm>
            <a:off x="7409221" y="2204275"/>
            <a:ext cx="4003845" cy="440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cs typeface="Times New Roman" panose="02020603050405020304" pitchFamily="18" charset="0"/>
              </a:rPr>
              <a:pPr/>
              <a:t>21</a:t>
            </a:fld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76269" y="182682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88064" y="-92502"/>
            <a:ext cx="10809837" cy="916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8000"/>
              </a:lnSpc>
              <a:spcBef>
                <a:spcPts val="0"/>
              </a:spcBef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«В помощь предпринимателям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http://uzpp.midural.ru/article/show/id/130</a:t>
            </a:r>
            <a:endParaRPr lang="en-US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5723" y="5679754"/>
            <a:ext cx="7309751" cy="9956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Памятки, разработанные Уполномоченным, Управлением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ФНС, ФСС, региональными Минтрансом 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др. </a:t>
            </a:r>
            <a:endParaRPr lang="en-US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443398" y="4937930"/>
            <a:ext cx="914400" cy="745066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6389" t="9630" r="17152" b="4074"/>
          <a:stretch/>
        </p:blipFill>
        <p:spPr>
          <a:xfrm>
            <a:off x="1297890" y="1128041"/>
            <a:ext cx="5205416" cy="3802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3242" t="23978" r="65676" b="44691"/>
          <a:stretch/>
        </p:blipFill>
        <p:spPr>
          <a:xfrm>
            <a:off x="7733211" y="1256998"/>
            <a:ext cx="3431178" cy="54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um.ykt.ru slayyyer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6" y="173372"/>
            <a:ext cx="523703" cy="9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542161" y="2615190"/>
            <a:ext cx="9104671" cy="3805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Уполномоченный по защите прав предпринимателей 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Свердловской области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Артюх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адрес: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ул. Малышева, д. 101,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оф.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206,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Екатеринбург, 620004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тел. (343) 223-08-09, 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сайт: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http://uzpp.midural.ru/, 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эл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почта: 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Sverdlovsk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@</a:t>
            </a: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ombudsmanbiz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ru</a:t>
            </a:r>
            <a:endParaRPr lang="en-US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39900" y="1397503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3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818" b="3750"/>
          <a:stretch/>
        </p:blipFill>
        <p:spPr>
          <a:xfrm>
            <a:off x="725842" y="1200368"/>
            <a:ext cx="7024290" cy="369164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2" y="-86563"/>
            <a:ext cx="10809839" cy="107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 Свердловской области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invest-in-ural.ru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5000"/>
              </a:lnSpc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866652"/>
            <a:ext cx="567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5" name="Кольцо 14"/>
          <p:cNvSpPr/>
          <p:nvPr/>
        </p:nvSpPr>
        <p:spPr>
          <a:xfrm>
            <a:off x="2039825" y="2192015"/>
            <a:ext cx="720308" cy="559748"/>
          </a:xfrm>
          <a:prstGeom prst="donut">
            <a:avLst>
              <a:gd name="adj" fmla="val 120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29" y="4893034"/>
            <a:ext cx="567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062" y="5105454"/>
            <a:ext cx="7050470" cy="4062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«Бизнес-гид»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795" y="5672784"/>
            <a:ext cx="567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926" y="5878068"/>
            <a:ext cx="5212926" cy="4062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«Меры поддержки»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2157" t="8759" r="12618" b="3741"/>
          <a:stretch/>
        </p:blipFill>
        <p:spPr>
          <a:xfrm>
            <a:off x="5308530" y="2254025"/>
            <a:ext cx="6612467" cy="432646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1901088" flipV="1">
            <a:off x="2733543" y="2899151"/>
            <a:ext cx="4605952" cy="485994"/>
          </a:xfrm>
          <a:prstGeom prst="rightArrow">
            <a:avLst>
              <a:gd name="adj1" fmla="val 37267"/>
              <a:gd name="adj2" fmla="val 9444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4" y="-66035"/>
            <a:ext cx="10809837" cy="119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бизнес»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Свердловской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66msp.ru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5000"/>
              </a:lnSpc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78629" y="1340077"/>
            <a:ext cx="3813372" cy="543725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поддержки 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«Поддержка»):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 предпринимателям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предпринимателям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Экспортерам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Инноваторам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Инвесторам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Ближайший фонд поддержки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предпринимателей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развития и организации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Бизнес-инкубаторы и технопарки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сервисы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Бизнес-площадки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оказания услуг</a:t>
            </a:r>
          </a:p>
          <a:p>
            <a:pPr marL="285750" indent="-285750">
              <a:lnSpc>
                <a:spcPct val="98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услуг организаций инфраструктуры поддержки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9707" r="928" b="4323"/>
          <a:stretch/>
        </p:blipFill>
        <p:spPr>
          <a:xfrm>
            <a:off x="45826" y="1183523"/>
            <a:ext cx="5701371" cy="2782929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9849109">
            <a:off x="1835976" y="2079514"/>
            <a:ext cx="6749397" cy="666686"/>
          </a:xfrm>
          <a:prstGeom prst="rightArrow">
            <a:avLst>
              <a:gd name="adj1" fmla="val 50000"/>
              <a:gd name="adj2" fmla="val 9444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9639" r="17746" b="4051"/>
          <a:stretch/>
        </p:blipFill>
        <p:spPr>
          <a:xfrm>
            <a:off x="3505201" y="4017255"/>
            <a:ext cx="4780294" cy="2821477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1043825" y="2717799"/>
            <a:ext cx="1658790" cy="1574415"/>
          </a:xfrm>
          <a:prstGeom prst="donut">
            <a:avLst>
              <a:gd name="adj" fmla="val 120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130015"/>
            <a:ext cx="10809838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Уполномоченного учреждена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248689"/>
            <a:ext cx="10809838" cy="431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гарантий государственной защиты прав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законных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субъектов предпринимательской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 органами публичной власти (организациями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публичными полномочиями) и их должностными лицами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altLang="ru-RU" sz="37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 мая 2013 года №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78-ФЗ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Уполномоченных по защите прав предпринимателей в Российской Федерации»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Свердловской области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 декабря 2013 года № 132-ОЗ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Уполномоченном по защите прав предпринимателей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Свердловской области»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791" y="5897810"/>
            <a:ext cx="11462382" cy="8525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Уполномоченного по защите прав предпринимателей </a:t>
            </a:r>
            <a:b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Свердловской области – </a:t>
            </a:r>
            <a:r>
              <a:rPr lang="ru-RU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нефинасовая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мера государственной поддержки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107996"/>
            <a:ext cx="10809838" cy="7275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Ключевые направления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852" y="1262010"/>
            <a:ext cx="8310033" cy="1675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Защита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прав и законных интересов субъектов предпринимательской деятельности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жалобы или обращения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852" y="4986867"/>
            <a:ext cx="8310033" cy="180993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111223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</a:t>
            </a: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системными проблемами </a:t>
            </a: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содействие совершенствованию </a:t>
            </a:r>
            <a:r>
              <a:rPr lang="ru-RU" alt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регуляторной среды</a:t>
            </a: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существует бизнес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1067" y="3376331"/>
            <a:ext cx="8595529" cy="134526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2600" y="6431678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3" name="Рисунок 12" descr="\\SMB-DZ\share\Шарипова М.Ф\Д2017\!!!Фото к Д2017\04) Стр. 17_прием в ОП Е.Н. и Титов\IMG_22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59" y="1147344"/>
            <a:ext cx="3321980" cy="221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t="14339" r="5417" b="512"/>
          <a:stretch/>
        </p:blipFill>
        <p:spPr bwMode="auto">
          <a:xfrm>
            <a:off x="8776399" y="4800600"/>
            <a:ext cx="3358240" cy="199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6" y="2952000"/>
            <a:ext cx="3031067" cy="202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1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-60819"/>
            <a:ext cx="10809838" cy="109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Защита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законных интересов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400987"/>
            <a:ext cx="10809838" cy="5206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lang="ru-RU" alt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alt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(документы и информация), подготовка</a:t>
            </a:r>
            <a:r>
              <a:rPr lang="ru-RU" alt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заключений </a:t>
            </a:r>
            <a:r>
              <a:rPr lang="ru-RU" alt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нарушений </a:t>
            </a:r>
            <a:r>
              <a:rPr lang="ru-RU" alt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5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судебной защите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(непосредственно или подготовка правовой позиции</a:t>
            </a: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выездных проверках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согласия заявителя </a:t>
            </a:r>
            <a:endParaRPr lang="ru-RU" sz="5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</a:t>
            </a:r>
            <a:r>
              <a:rPr lang="ru-RU" sz="5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антимонопольной службы</a:t>
            </a: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привлечении к дисциплинарной ответственности </a:t>
            </a: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виновных в нарушении прав субъектов предпринимательской деятельности</a:t>
            </a: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случаях защита по уголовным делам,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предпринимателей в СИЗО</a:t>
            </a:r>
            <a:endParaRPr lang="en-US" alt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8063" y="144895"/>
            <a:ext cx="1080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жалоб по сферам правоотношений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31940"/>
              </p:ext>
            </p:extLst>
          </p:nvPr>
        </p:nvGraphicFramePr>
        <p:xfrm>
          <a:off x="1093416" y="1234757"/>
          <a:ext cx="9999132" cy="5443658"/>
        </p:xfrm>
        <a:graphic>
          <a:graphicData uri="http://schemas.openxmlformats.org/drawingml/2006/table">
            <a:tbl>
              <a:tblPr firstRow="1" firstCol="1" bandRow="1"/>
              <a:tblGrid>
                <a:gridCol w="1662920"/>
                <a:gridCol w="6499911"/>
                <a:gridCol w="1836301"/>
              </a:tblGrid>
              <a:tr h="1028249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2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2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</a:t>
                      </a:r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правоотношений</a:t>
                      </a:r>
                      <a:r>
                        <a:rPr lang="ru-RU" sz="2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2019 года, </a:t>
                      </a:r>
                      <a:r>
                        <a:rPr lang="ru-RU" sz="2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628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3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правоохранительных, следственных органов и органов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прокуратуры и суда, 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уголовное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преследование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3400" b="1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77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3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контроль (надзор) и муниципальный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3400" b="1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429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3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закупки товаров, работ, услуг для государственных (муниципальных)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нужд</a:t>
                      </a: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3400" b="1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15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3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НТО</a:t>
                      </a: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3400" b="1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15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34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исполнительное производство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3400" b="1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34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налоговая сфера (налоговый контроль, иные функций налоговых органов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3400" b="1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3400" b="1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сферы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3400" b="1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400" b="1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8373" marB="0" anchor="ctr">
                    <a:lnL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0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2"/>
          <p:cNvSpPr txBox="1">
            <a:spLocks/>
          </p:cNvSpPr>
          <p:nvPr/>
        </p:nvSpPr>
        <p:spPr>
          <a:xfrm>
            <a:off x="688063" y="-67375"/>
            <a:ext cx="11063670" cy="104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предпринимательской «напряженности»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КНД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88063" y="102375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88063" y="107641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r>
              <a:rPr lang="ru-RU" dirty="0" smtClean="0">
                <a:latin typeface="Liberation Serif" panose="02020603050405020304" pitchFamily="18" charset="0"/>
              </a:rPr>
              <a:t>6</a:t>
            </a:r>
            <a:endParaRPr lang="ru-RU" dirty="0">
              <a:latin typeface="Liberation Serif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807080"/>
              </p:ext>
            </p:extLst>
          </p:nvPr>
        </p:nvGraphicFramePr>
        <p:xfrm>
          <a:off x="270933" y="1091484"/>
          <a:ext cx="11480800" cy="583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763" y="1345792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363" y="2149354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7192" y="2969406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6459" y="3776759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6459" y="4556367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230" y="5366260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192" y="6175630"/>
            <a:ext cx="48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C00000"/>
                </a:solidFill>
              </a:rPr>
              <a:t> 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1301</Words>
  <Application>Microsoft Office PowerPoint</Application>
  <PresentationFormat>Широкоэкранный</PresentationFormat>
  <Paragraphs>309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960</cp:revision>
  <cp:lastPrinted>2019-01-15T08:00:13Z</cp:lastPrinted>
  <dcterms:created xsi:type="dcterms:W3CDTF">2017-02-03T09:38:11Z</dcterms:created>
  <dcterms:modified xsi:type="dcterms:W3CDTF">2019-12-16T09:56:51Z</dcterms:modified>
</cp:coreProperties>
</file>