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272" r:id="rId1"/>
  </p:sldMasterIdLst>
  <p:notesMasterIdLst>
    <p:notesMasterId r:id="rId21"/>
  </p:notesMasterIdLst>
  <p:sldIdLst>
    <p:sldId id="256" r:id="rId2"/>
    <p:sldId id="265" r:id="rId3"/>
    <p:sldId id="257" r:id="rId4"/>
    <p:sldId id="259" r:id="rId5"/>
    <p:sldId id="261" r:id="rId6"/>
    <p:sldId id="344" r:id="rId7"/>
    <p:sldId id="331" r:id="rId8"/>
    <p:sldId id="334" r:id="rId9"/>
    <p:sldId id="292" r:id="rId10"/>
    <p:sldId id="335" r:id="rId11"/>
    <p:sldId id="273" r:id="rId12"/>
    <p:sldId id="340" r:id="rId13"/>
    <p:sldId id="343" r:id="rId14"/>
    <p:sldId id="327" r:id="rId15"/>
    <p:sldId id="342" r:id="rId16"/>
    <p:sldId id="329" r:id="rId17"/>
    <p:sldId id="345" r:id="rId18"/>
    <p:sldId id="346" r:id="rId19"/>
    <p:sldId id="347" r:id="rId2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2C91708-747F-40C2-B85F-97B62A01FEBD}">
          <p14:sldIdLst>
            <p14:sldId id="256"/>
            <p14:sldId id="265"/>
            <p14:sldId id="257"/>
            <p14:sldId id="259"/>
            <p14:sldId id="261"/>
            <p14:sldId id="344"/>
            <p14:sldId id="331"/>
            <p14:sldId id="334"/>
            <p14:sldId id="292"/>
            <p14:sldId id="335"/>
            <p14:sldId id="273"/>
            <p14:sldId id="340"/>
            <p14:sldId id="343"/>
            <p14:sldId id="327"/>
            <p14:sldId id="342"/>
            <p14:sldId id="329"/>
            <p14:sldId id="345"/>
            <p14:sldId id="346"/>
            <p14:sldId id="347"/>
          </p14:sldIdLst>
        </p14:section>
        <p14:section name="Раздел без заголовка" id="{8BABD78D-FC80-41EA-BF48-DED4948665B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0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2290" autoAdjust="0"/>
  </p:normalViewPr>
  <p:slideViewPr>
    <p:cSldViewPr snapToGrid="0">
      <p:cViewPr varScale="1">
        <p:scale>
          <a:sx n="107" d="100"/>
          <a:sy n="107" d="100"/>
        </p:scale>
        <p:origin x="163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D0239-E309-482C-B815-9F4B69AEFD69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7FECE-6C6B-4913-95B3-B71ED2F1F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12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7FECE-6C6B-4913-95B3-B71ED2F1F78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4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6D09-A5DA-4CF9-8EB9-8B662D0C840C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9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6FF7-50E7-4793-94E1-F700E0600F1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2114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6FF7-50E7-4793-94E1-F700E0600F1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206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6FF7-50E7-4793-94E1-F700E0600F1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325576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6FF7-50E7-4793-94E1-F700E0600F1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1944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6FF7-50E7-4793-94E1-F700E0600F1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64973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6FF7-50E7-4793-94E1-F700E0600F1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4505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4D31-A3CE-4FFD-81FA-4B2F70B8AF3E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72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DECE6-AB47-4F23-8B1E-8C89BD5DC896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0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91147-D9E7-43D4-8E0B-D10A5F525476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37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598C8-9E89-498F-80DF-CF6D9EB1061A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0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19EC2-FA4D-462E-84B8-2390C5DB79CE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279-EE06-4D56-A080-C5742F61FCF8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4557E-3DB1-4D8F-A215-BB88204342F9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98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3F7-6F58-4252-8C86-A217F6347177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30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FB75-DF68-4F59-85AA-D21FCCF6818F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9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85CC-0455-444A-97F0-7DB8BEEE3B68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8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0ED6FF7-50E7-4793-94E1-F700E0600F14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74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86" r:id="rId14"/>
    <p:sldLayoutId id="2147484287" r:id="rId15"/>
    <p:sldLayoutId id="2147484288" r:id="rId16"/>
    <p:sldLayoutId id="214748428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dm-polovnikov@yandex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hyperlink" Target="mailto:kamgo-ekonom@yandex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26078" y="339932"/>
            <a:ext cx="810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Инвестиционные площадки </a:t>
            </a:r>
            <a:r>
              <a:rPr lang="ru-RU" sz="3200" dirty="0" err="1" smtClean="0">
                <a:solidFill>
                  <a:schemeClr val="bg2">
                    <a:lumMod val="50000"/>
                  </a:schemeClr>
                </a:solidFill>
              </a:rPr>
              <a:t>Камышловского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 городского округа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06" y="878541"/>
            <a:ext cx="7018638" cy="476147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64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93694" y="206706"/>
            <a:ext cx="7430062" cy="671835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8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482" y="878541"/>
            <a:ext cx="8615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 algn="ctr">
              <a:buClr>
                <a:prstClr val="white"/>
              </a:buClr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строительства физкультурно-оздоровительного комплекса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, </a:t>
            </a:r>
          </a:p>
          <a:p>
            <a:pPr lvl="0" indent="-457200" algn="ctr">
              <a:buClr>
                <a:prstClr val="white"/>
              </a:buClr>
            </a:pP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расположенный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по  адресу: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ул.Гагарина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32 а</a:t>
            </a:r>
            <a:endParaRPr lang="ru-RU" sz="1600" b="1" dirty="0">
              <a:solidFill>
                <a:srgbClr val="537D0B">
                  <a:lumMod val="50000"/>
                </a:srgb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965885"/>
              </p:ext>
            </p:extLst>
          </p:nvPr>
        </p:nvGraphicFramePr>
        <p:xfrm>
          <a:off x="385482" y="1564342"/>
          <a:ext cx="4303059" cy="4993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3274"/>
                <a:gridCol w="2769785"/>
              </a:tblGrid>
              <a:tr h="1404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124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0,85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249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249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499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249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66:46:0103003:578,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66:46:0103003:1812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124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Собственность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Камышловского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ГО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124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249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Для строительства физкультурно-оздоровительного комплекса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3749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124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- 0.95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6249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Водоотведение,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6249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имеется, при условии выполнения плана застройки и проектирования, выделения земельных участков для строительства трансформаторных подстанций и ЛЭП 0,4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и 10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249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Имеется возможность присоединения к централизованным сетям водоснабжения.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249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Возможность имеется с присоединением в существующий коллектор по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ул.Гагарина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124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Нет данных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  <a:tr h="499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Существующая газовая котельная «Железнодорожная, 17». Точка подключения – существующая наземная магистральная тепловая сеть в районе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ул.Вокзальная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 14-а с организацией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теплофиксационной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камеры УТ1.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016" marR="22016" marT="0" marB="0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5998" t="27564" r="34885" b="25321"/>
          <a:stretch/>
        </p:blipFill>
        <p:spPr>
          <a:xfrm>
            <a:off x="4882205" y="2008095"/>
            <a:ext cx="3930101" cy="322729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5737412" y="3281082"/>
            <a:ext cx="412376" cy="645459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5737411" y="3872754"/>
            <a:ext cx="564777" cy="53787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316195" y="3872754"/>
            <a:ext cx="1205193" cy="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149788" y="3281082"/>
            <a:ext cx="1371600" cy="179294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7521388" y="3487271"/>
            <a:ext cx="8966" cy="38548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835588" y="2931459"/>
            <a:ext cx="0" cy="439270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091082" y="2581835"/>
            <a:ext cx="1540250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ул.Гагарина</a:t>
            </a:r>
            <a:r>
              <a:rPr lang="ru-RU" sz="800" dirty="0" smtClean="0">
                <a:latin typeface="Liberation Serif" panose="02020603050405020304" pitchFamily="18" charset="0"/>
              </a:rPr>
              <a:t>, 32 а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827" y="170330"/>
            <a:ext cx="7763435" cy="72614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9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8565" y="878541"/>
            <a:ext cx="8148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 algn="ctr">
              <a:buClr>
                <a:prstClr val="white"/>
              </a:buClr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организации производственной деятельности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, </a:t>
            </a:r>
            <a:endParaRPr lang="ru-RU" sz="1600" dirty="0">
              <a:solidFill>
                <a:prstClr val="white"/>
              </a:solidFill>
              <a:latin typeface="Liberation Serif" panose="02020603050405020304" pitchFamily="18" charset="0"/>
            </a:endParaRPr>
          </a:p>
          <a:p>
            <a:pPr lvl="0" indent="-457200" algn="ctr">
              <a:buClr>
                <a:prstClr val="white"/>
              </a:buClr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расположенный по  адресу: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ул.Северная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77</a:t>
            </a:r>
            <a:endParaRPr lang="ru-RU" sz="1600" b="1" dirty="0">
              <a:solidFill>
                <a:srgbClr val="537D0B">
                  <a:lumMod val="50000"/>
                </a:srgb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648461"/>
              </p:ext>
            </p:extLst>
          </p:nvPr>
        </p:nvGraphicFramePr>
        <p:xfrm>
          <a:off x="367553" y="1564342"/>
          <a:ext cx="4186518" cy="4876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6370"/>
                <a:gridCol w="2640148"/>
              </a:tblGrid>
              <a:tr h="177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40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2,8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561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66:46:0108003:1425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40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40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Под объект промышленности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421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40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- 0.95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561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данные уточняются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  Водоснабжение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водоснабжения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  Водоотведение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водоотведения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80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Существует возможность подключения к сетям централизованного теплоснабжения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6580" t="27617" r="36277" b="22763"/>
          <a:stretch/>
        </p:blipFill>
        <p:spPr>
          <a:xfrm>
            <a:off x="5000065" y="1805092"/>
            <a:ext cx="3687858" cy="3773385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624918" y="2868706"/>
            <a:ext cx="219076" cy="968188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624918" y="2725271"/>
            <a:ext cx="537882" cy="14343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162800" y="2725271"/>
            <a:ext cx="215153" cy="966514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6825289" y="3691786"/>
            <a:ext cx="552664" cy="145108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7162800" y="2796988"/>
            <a:ext cx="475129" cy="304800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13957">
            <a:off x="7155092" y="2507091"/>
            <a:ext cx="1498196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ул.Северная</a:t>
            </a:r>
            <a:r>
              <a:rPr lang="ru-RU" sz="800" dirty="0" smtClean="0">
                <a:latin typeface="Liberation Serif" panose="02020603050405020304" pitchFamily="18" charset="0"/>
              </a:rPr>
              <a:t>, 77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1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16106" y="194579"/>
            <a:ext cx="7767918" cy="683962"/>
          </a:xfrm>
        </p:spPr>
        <p:txBody>
          <a:bodyPr/>
          <a:lstStyle/>
          <a:p>
            <a:pPr marL="0" indent="0">
              <a:buNone/>
            </a:pPr>
            <a:r>
              <a:rPr lang="ru-RU" cap="all" dirty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  <a:ea typeface="+mj-ea"/>
                <a:cs typeface="+mj-cs"/>
              </a:rPr>
              <a:t>инвестиционная площадка № </a:t>
            </a:r>
            <a:r>
              <a:rPr lang="ru-RU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  <a:ea typeface="+mj-ea"/>
                <a:cs typeface="+mj-cs"/>
              </a:rPr>
              <a:t>10 </a:t>
            </a:r>
            <a:r>
              <a:rPr lang="ru-RU" cap="all" dirty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  <a:ea typeface="+mj-ea"/>
                <a:cs typeface="+mj-cs"/>
              </a:rPr>
              <a:t>тип: </a:t>
            </a:r>
            <a:r>
              <a:rPr lang="ru-RU" cap="all" dirty="0">
                <a:ln w="3175" cmpd="sng">
                  <a:noFill/>
                </a:ln>
                <a:solidFill>
                  <a:srgbClr val="FF0000"/>
                </a:solidFill>
                <a:latin typeface="Liberation Serif" panose="02020603050405020304" pitchFamily="18" charset="0"/>
                <a:ea typeface="+mj-ea"/>
                <a:cs typeface="+mj-cs"/>
              </a:rPr>
              <a:t>greenfield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15499" y="878541"/>
            <a:ext cx="7915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 algn="ctr">
              <a:buClr>
                <a:prstClr val="white"/>
              </a:buClr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организации производственной деятельности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, </a:t>
            </a:r>
          </a:p>
          <a:p>
            <a:pPr lvl="0" indent="-457200" algn="ctr">
              <a:buClr>
                <a:prstClr val="white"/>
              </a:buClr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расположенный по  адресу: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ул.Северная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77</a:t>
            </a: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53900"/>
              </p:ext>
            </p:extLst>
          </p:nvPr>
        </p:nvGraphicFramePr>
        <p:xfrm>
          <a:off x="376518" y="1589209"/>
          <a:ext cx="4356847" cy="4811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2486"/>
                <a:gridCol w="2814361"/>
              </a:tblGrid>
              <a:tr h="311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</a:txBody>
                  <a:tcPr marL="24712" marR="24712" marT="0" marB="0"/>
                </a:tc>
              </a:tr>
              <a:tr h="142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7,7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284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284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5696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187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66:46:0108003:1424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142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142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284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Под объект промышленности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427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142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- 0.95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4681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данные уточняются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284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2848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   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водоснабжения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2848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   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водоотведения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284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  <a:tr h="2848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Существует возможность подключения к сетям централизованного теплоснабжения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763" marR="25763" marT="0" marB="0"/>
                </a:tc>
              </a:tr>
            </a:tbl>
          </a:graphicData>
        </a:graphic>
      </p:graphicFrame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35652" t="27786" r="34321" b="26236"/>
          <a:stretch/>
        </p:blipFill>
        <p:spPr>
          <a:xfrm>
            <a:off x="5000065" y="1834972"/>
            <a:ext cx="3914775" cy="3371850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6705600" y="2985247"/>
            <a:ext cx="179294" cy="1030941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6705600" y="2599766"/>
            <a:ext cx="1532965" cy="385481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8247529" y="2608729"/>
            <a:ext cx="17930" cy="103094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6884894" y="3639671"/>
            <a:ext cx="1353671" cy="376517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7171765" y="2501153"/>
            <a:ext cx="466164" cy="340659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27059" y="2199909"/>
            <a:ext cx="1474693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ул.Северная</a:t>
            </a:r>
            <a:r>
              <a:rPr lang="ru-RU" sz="800" dirty="0" smtClean="0">
                <a:latin typeface="Liberation Serif" panose="02020603050405020304" pitchFamily="18" charset="0"/>
              </a:rPr>
              <a:t>, 77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5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93694" y="126541"/>
            <a:ext cx="7449670" cy="76648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cap="all" dirty="0" smtClean="0">
              <a:ln w="3175" cmpd="sng">
                <a:noFill/>
              </a:ln>
              <a:solidFill>
                <a:srgbClr val="38540A">
                  <a:lumMod val="50000"/>
                </a:srgbClr>
              </a:solidFill>
              <a:latin typeface="Liberation Serif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</a:t>
            </a:r>
            <a:r>
              <a:rPr lang="ru-RU" sz="2400" cap="all" dirty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площадка № </a:t>
            </a:r>
            <a:r>
              <a:rPr lang="ru-RU" sz="2400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11 </a:t>
            </a:r>
            <a:r>
              <a:rPr lang="ru-RU" sz="2400" cap="all" dirty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400" cap="all" dirty="0">
                <a:ln w="3175" cmpd="sng">
                  <a:noFill/>
                </a:ln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endParaRPr lang="ru-RU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5106" y="753035"/>
            <a:ext cx="8408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малоэтажной многоквартирной жилой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застройки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 </a:t>
            </a:r>
            <a:endParaRPr lang="ru-RU" sz="1600" dirty="0">
              <a:solidFill>
                <a:prstClr val="white"/>
              </a:solidFill>
              <a:latin typeface="Liberation Serif" panose="02020603050405020304" pitchFamily="18" charset="0"/>
            </a:endParaRPr>
          </a:p>
          <a:p>
            <a:pPr lvl="0" indent="-457200" algn="ctr">
              <a:buClr>
                <a:prstClr val="white"/>
              </a:buClr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расположенный по  адресу: 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Камышлов, установлено относительно ориентира, расположенного за пределами участка. Ориентир жилой дом по </a:t>
            </a:r>
            <a:r>
              <a:rPr lang="ru-RU" sz="1600" b="1" dirty="0" err="1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ул.Чкалова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40-а. Участок находится примерно в 14 метрах от ориентира на юго-запад.</a:t>
            </a:r>
            <a:endParaRPr lang="ru-RU" sz="16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975344"/>
              </p:ext>
            </p:extLst>
          </p:nvPr>
        </p:nvGraphicFramePr>
        <p:xfrm>
          <a:off x="394447" y="1830251"/>
          <a:ext cx="4428565" cy="4709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8824"/>
                <a:gridCol w="2859741"/>
              </a:tblGrid>
              <a:tr h="2392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4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0,3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69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69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538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59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4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4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69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Малоэтажная многоквартирная жилая застройка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403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0,004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4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– 3,3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672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Электричество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Канализация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Тепло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69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69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   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водоснабжения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69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   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водоотведения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69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69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Существует возможность подключения к сетям централизованного теплоснабжения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5810" t="27183" r="34956" b="26620"/>
          <a:stretch/>
        </p:blipFill>
        <p:spPr>
          <a:xfrm>
            <a:off x="4843331" y="2061881"/>
            <a:ext cx="4226562" cy="375694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6266329" y="4052047"/>
            <a:ext cx="206189" cy="421341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284259" y="4482353"/>
            <a:ext cx="672353" cy="259976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472518" y="4052047"/>
            <a:ext cx="636494" cy="29583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6956612" y="4347882"/>
            <a:ext cx="152400" cy="40341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033247" y="4490953"/>
            <a:ext cx="376517" cy="188623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95731" y="4737846"/>
            <a:ext cx="1266693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ул.Чкалова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10235" y="197223"/>
            <a:ext cx="7630971" cy="753036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12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51964" y="793848"/>
            <a:ext cx="7747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 algn="ctr">
              <a:buClr>
                <a:prstClr val="white"/>
              </a:buClr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под 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магазин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, расположенный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по  адресу: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ул.Жукова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39</a:t>
            </a:r>
            <a:endParaRPr lang="ru-RU" sz="16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933564"/>
              </p:ext>
            </p:extLst>
          </p:nvPr>
        </p:nvGraphicFramePr>
        <p:xfrm>
          <a:off x="367553" y="1440176"/>
          <a:ext cx="4455459" cy="4993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4091"/>
                <a:gridCol w="2921368"/>
              </a:tblGrid>
              <a:tr h="3668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36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0,023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73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73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5467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73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  <a:ea typeface="+mn-ea"/>
                        </a:rPr>
                        <a:t>Не</a:t>
                      </a:r>
                      <a:r>
                        <a:rPr lang="ru-RU" sz="800" baseline="0" dirty="0" smtClean="0">
                          <a:effectLst/>
                          <a:latin typeface="Liberation Serif" panose="02020603050405020304" pitchFamily="18" charset="0"/>
                          <a:ea typeface="+mn-ea"/>
                        </a:rPr>
                        <a:t> стоит на кадастровом учете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36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36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73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магазины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410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0,003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36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– 1,5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683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Электричество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Канализация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Тепло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73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73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   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водоснабжения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73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   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водоотведения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52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273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Существует возможность подключения к сетям централизованного теплоснабжения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5951" t="26957" r="36087" b="20144"/>
          <a:stretch/>
        </p:blipFill>
        <p:spPr>
          <a:xfrm>
            <a:off x="4936073" y="1760314"/>
            <a:ext cx="3815486" cy="4060211"/>
          </a:xfrm>
          <a:prstGeom prst="rect">
            <a:avLst/>
          </a:prstGeom>
          <a:ln>
            <a:noFill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6463553" y="3135592"/>
            <a:ext cx="606254" cy="815508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463553" y="3951101"/>
            <a:ext cx="303127" cy="28392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766680" y="3460377"/>
            <a:ext cx="584379" cy="774644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066061" y="3135592"/>
            <a:ext cx="284998" cy="324784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6974541" y="2680447"/>
            <a:ext cx="8965" cy="617537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373906" y="2394943"/>
            <a:ext cx="1497105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ул. Жукова, 39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14" name="Объект 3"/>
          <p:cNvSpPr>
            <a:spLocks noGrp="1"/>
          </p:cNvSpPr>
          <p:nvPr>
            <p:ph idx="1"/>
          </p:nvPr>
        </p:nvSpPr>
        <p:spPr>
          <a:xfrm>
            <a:off x="1165413" y="116541"/>
            <a:ext cx="7611034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</a:t>
            </a:r>
            <a:r>
              <a:rPr lang="ru-RU" cap="all" dirty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площадка № </a:t>
            </a:r>
            <a:r>
              <a:rPr lang="ru-RU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13 </a:t>
            </a:r>
            <a:r>
              <a:rPr lang="ru-RU" cap="all" dirty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en-US" cap="all" dirty="0">
                <a:ln w="3175" cmpd="sng">
                  <a:noFill/>
                </a:ln>
                <a:solidFill>
                  <a:srgbClr val="FF0000"/>
                </a:solidFill>
                <a:latin typeface="Liberation Serif" panose="02020603050405020304" pitchFamily="18" charset="0"/>
              </a:rPr>
              <a:t>brownfield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6118" y="878541"/>
            <a:ext cx="7969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Liberation Serif" panose="02020603050405020304" pitchFamily="18" charset="0"/>
                <a:ea typeface="Calibri" panose="020F0502020204030204" pitchFamily="34" charset="0"/>
              </a:rPr>
              <a:t>Нежилое здание и земельный участок под объект инженерной </a:t>
            </a:r>
            <a:r>
              <a:rPr lang="ru-RU" sz="1600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инфраструктуры, расположенные по адресу: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г.Камышлов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ул.К.Либкнехта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3 б,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с возможностью заключения ГЧП-соглашения.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92945"/>
              </p:ext>
            </p:extLst>
          </p:nvPr>
        </p:nvGraphicFramePr>
        <p:xfrm>
          <a:off x="430306" y="1709538"/>
          <a:ext cx="4338917" cy="4864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1604"/>
                <a:gridCol w="2767313"/>
              </a:tblGrid>
              <a:tr h="139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242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0,0293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242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166,5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кв.м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242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4846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242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66:46:0107001:1433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1211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1211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242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Коммунальное обслуживание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363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1211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     0,425 км. 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605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Канализование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242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363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водоснабжения напротив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ул.Карла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Либкнехта д.3-б с установкой колодца, диаметр трубы 50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363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подключения, напротив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ул.Пролетарская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д.75 с установкой колодца, диаметр трубы 160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332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  <a:tr h="242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Существует возможность присоединения к сетям централизованного теплоснабжения.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563" marR="22563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930" y="2037573"/>
            <a:ext cx="3897011" cy="35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729" y="573741"/>
            <a:ext cx="7790329" cy="10936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442" y="2110207"/>
            <a:ext cx="8031891" cy="41752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   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1138518" y="126541"/>
            <a:ext cx="761103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№ 14 тип: </a:t>
            </a:r>
            <a:r>
              <a:rPr lang="en-US" cap="all" dirty="0" smtClean="0">
                <a:ln w="3175" cmpd="sng">
                  <a:noFill/>
                </a:ln>
                <a:solidFill>
                  <a:srgbClr val="FF0000"/>
                </a:solidFill>
                <a:latin typeface="Liberation Serif" panose="02020603050405020304" pitchFamily="18" charset="0"/>
              </a:rPr>
              <a:t>brownfield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9224" y="797422"/>
            <a:ext cx="779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Liberation Serif" panose="02020603050405020304" pitchFamily="18" charset="0"/>
                <a:ea typeface="Calibri" panose="020F0502020204030204" pitchFamily="34" charset="0"/>
              </a:rPr>
              <a:t>Нежилое здание и земельный участок под объект </a:t>
            </a:r>
            <a:r>
              <a:rPr lang="ru-RU" sz="1600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промышленности, расположенный по адресу: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г.Камышлов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ул.Пролетарская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113,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возможностью заключения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ГЧП-соглашения.</a:t>
            </a:r>
            <a:endParaRPr lang="ru-RU" sz="16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877145"/>
              </p:ext>
            </p:extLst>
          </p:nvPr>
        </p:nvGraphicFramePr>
        <p:xfrm>
          <a:off x="421342" y="1628419"/>
          <a:ext cx="4419600" cy="4912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273"/>
                <a:gridCol w="2702327"/>
              </a:tblGrid>
              <a:tr h="144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182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0,0794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182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1027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кв.м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182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364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182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66:46:0107001:1607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144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91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216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Пищевая промышленность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432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0,8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91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     2,3 км. 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455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Канализование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216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364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водоснабжения напротив водонапорной башни расположенной у тепло пункта с установкой колодца, диаметр трубы 50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288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подключения, напротив ул. Пролетарская д.75 с установкой колодца, диаметр трубы 160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265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  <a:tr h="364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теплоснабжения с коллекторов котельной 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ул.Пролетарская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д.113а с установкой колодца, диаметр трубы 70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135" marR="17135" marT="0" marB="0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435" y="1852100"/>
            <a:ext cx="4204136" cy="347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1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1219200" y="340658"/>
            <a:ext cx="7412133" cy="53788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№ 15 тип: </a:t>
            </a:r>
            <a:r>
              <a:rPr lang="en-US" cap="all" dirty="0" smtClean="0">
                <a:ln w="3175" cmpd="sng">
                  <a:noFill/>
                </a:ln>
                <a:solidFill>
                  <a:srgbClr val="FF0000"/>
                </a:solidFill>
                <a:latin typeface="Liberation Serif" panose="02020603050405020304" pitchFamily="18" charset="0"/>
              </a:rPr>
              <a:t>brownfield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286" y="788894"/>
            <a:ext cx="7862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Сооружение и земельный участок под объект инженерной инфраструктуры</a:t>
            </a:r>
            <a:r>
              <a:rPr lang="ru-RU" sz="1600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, расположенный по адресу: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г.Камышлов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ул.Северная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47 б,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с возможностью заключения ГЧП-соглашения.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999620"/>
              </p:ext>
            </p:extLst>
          </p:nvPr>
        </p:nvGraphicFramePr>
        <p:xfrm>
          <a:off x="385482" y="1772291"/>
          <a:ext cx="4338918" cy="4649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5012"/>
                <a:gridCol w="2563906"/>
              </a:tblGrid>
              <a:tr h="135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135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0,0132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135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Площадь сооружения, кв. 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38,1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кв.м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135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270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135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66:46:0108003:1489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67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67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135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Коммунальное обслуживание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203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0,06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67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     4,5 км. 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338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Канализование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203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270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водоснабжения на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пересичении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улиц Белинского-Бажова в существующий  колодец, диаметр трубы 120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203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подключения, напротив здания ул. Северная 47б в существующий колодец, диаметр трубы 160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112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  <a:tr h="270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теплоснабжения котельной «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ул.Северная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д.53» от теплового  колодца ТК14, диаметр трубы 25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752" marR="21752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76" y="1786375"/>
            <a:ext cx="4078267" cy="398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2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1219200" y="340659"/>
            <a:ext cx="7412133" cy="58374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№ 16 тип: </a:t>
            </a:r>
            <a:r>
              <a:rPr lang="en-US" cap="all" dirty="0" smtClean="0">
                <a:ln w="3175" cmpd="sng">
                  <a:noFill/>
                </a:ln>
                <a:solidFill>
                  <a:srgbClr val="FF0000"/>
                </a:solidFill>
                <a:latin typeface="Liberation Serif" panose="02020603050405020304" pitchFamily="18" charset="0"/>
              </a:rPr>
              <a:t>brownfield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286" y="788894"/>
            <a:ext cx="7862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Нежилое здание и земельный участок под объект инженерной инфраструктуры</a:t>
            </a:r>
            <a:r>
              <a:rPr lang="ru-RU" sz="1600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, расположенный по адресу: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г.Камышлов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ул.Свердлова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106,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с возможностью заключения ГЧП-соглашения.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255579"/>
              </p:ext>
            </p:extLst>
          </p:nvPr>
        </p:nvGraphicFramePr>
        <p:xfrm>
          <a:off x="403411" y="1799185"/>
          <a:ext cx="4509247" cy="47577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8448"/>
                <a:gridCol w="2590799"/>
              </a:tblGrid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0,0149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Площадь здания, сооружения, кв. 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23,6 кв.м.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25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66:46:0103003:2072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64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64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Коммунальное обслуживание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9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0,009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64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     0,8 км. 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321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Канализование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9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321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водоснабжения на пересечении улиц Красноармейская - Свердлова в существующий колодец, диаметр трубы 50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25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подключения, на пересечении улиц Красноармейская - Свердлова в существующий колодец, диаметр трубы 200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07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321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теплоснабжения котельной «ул. Железнодорожная д.17» от тепловой сети здания по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ул.Свердлова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д.92А  с установкой колодца, диаметр трубы 25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308" y="1775721"/>
            <a:ext cx="4022291" cy="39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15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4" name="Объект 3"/>
          <p:cNvSpPr txBox="1">
            <a:spLocks/>
          </p:cNvSpPr>
          <p:nvPr/>
        </p:nvSpPr>
        <p:spPr>
          <a:xfrm>
            <a:off x="1219200" y="314800"/>
            <a:ext cx="7412133" cy="5009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</a:t>
            </a:r>
            <a:r>
              <a:rPr lang="ru-RU" cap="all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№ 17 </a:t>
            </a:r>
            <a:r>
              <a:rPr lang="ru-RU" cap="all" dirty="0" smtClean="0">
                <a:ln w="3175" cmpd="sng">
                  <a:noFill/>
                </a:ln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en-US" cap="all" dirty="0" smtClean="0">
                <a:ln w="3175" cmpd="sng">
                  <a:noFill/>
                </a:ln>
                <a:solidFill>
                  <a:srgbClr val="FF0000"/>
                </a:solidFill>
                <a:latin typeface="Liberation Serif" panose="02020603050405020304" pitchFamily="18" charset="0"/>
              </a:rPr>
              <a:t>brownfield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286" y="788894"/>
            <a:ext cx="7862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Liberation Serif" panose="02020603050405020304" pitchFamily="18" charset="0"/>
                <a:ea typeface="Calibri" panose="020F0502020204030204" pitchFamily="34" charset="0"/>
              </a:rPr>
              <a:t>Нежилое здание </a:t>
            </a:r>
            <a:r>
              <a:rPr lang="ru-RU" sz="1600" dirty="0" smtClean="0">
                <a:latin typeface="Liberation Serif" panose="02020603050405020304" pitchFamily="18" charset="0"/>
                <a:ea typeface="Calibri" panose="020F0502020204030204" pitchFamily="34" charset="0"/>
              </a:rPr>
              <a:t>перевалочной базы , расположенное по адресу: 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г.Камышлов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b="1" dirty="0" err="1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ул.Свердлова</a:t>
            </a:r>
            <a:r>
              <a:rPr lang="ru-RU" sz="1600" b="1" dirty="0" smtClean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 106</a:t>
            </a:r>
            <a:r>
              <a:rPr lang="ru-RU" sz="1600" b="1" dirty="0">
                <a:solidFill>
                  <a:schemeClr val="bg1"/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,</a:t>
            </a:r>
            <a:endParaRPr lang="ru-RU" sz="1600" b="1" dirty="0" smtClean="0">
              <a:solidFill>
                <a:schemeClr val="bg1"/>
              </a:solidFill>
              <a:latin typeface="Liberation Serif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</a:rPr>
              <a:t>с возможностью заключения ГЧП-соглашения.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96601"/>
              </p:ext>
            </p:extLst>
          </p:nvPr>
        </p:nvGraphicFramePr>
        <p:xfrm>
          <a:off x="331695" y="1627820"/>
          <a:ext cx="4706470" cy="5053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7992"/>
                <a:gridCol w="2598478"/>
              </a:tblGrid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73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Площадь здания, сооружения, кв. 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571,6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кв.м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25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66:46:0108001:16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Земельный участок</a:t>
                      </a:r>
                      <a:r>
                        <a:rPr lang="ru-RU" sz="800" baseline="0" dirty="0" smtClean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находится в полосе отвода Свердловской железной дороги РФ, договор субаренды земельного участка победитель аукциона заключает с арендатором Свердловской железной дороги после оформления права собственности на объект.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64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64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284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9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0,1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64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     0,9 км. 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321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Канализование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92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321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водоснабжения на пересечении улиц Красноармейская - Свердлова в существующий колодец, диаметр трубы 50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25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подключения, на пересечении улиц Красноармейская - Свердлова в существующий колодец, диаметр трубы 200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107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  <a:tr h="321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Есть возможность подключения к системе теплоснабжения котельной «ул. Железнодорожная д.17» от тепловой сети здания по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ул.Свердлова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д.92А с установкой колодца, диаметр трубы 50 мм.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640" marR="20640" marT="0" marB="0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384" y="1768148"/>
            <a:ext cx="3859102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1860" y="1067036"/>
            <a:ext cx="4230375" cy="1550894"/>
          </a:xfrm>
        </p:spPr>
        <p:txBody>
          <a:bodyPr>
            <a:noAutofit/>
          </a:bodyPr>
          <a:lstStyle/>
          <a:p>
            <a:pPr algn="ctr"/>
            <a:r>
              <a:rPr lang="ru-RU" sz="1350" dirty="0" err="1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Камышловский</a:t>
            </a:r>
            <a:r>
              <a:rPr lang="ru-RU" sz="135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городской округ располагает </a:t>
            </a:r>
            <a:br>
              <a:rPr lang="ru-RU" sz="135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17 свободными площадками, </a:t>
            </a:r>
            <a:br>
              <a:rPr lang="ru-RU" sz="135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135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общей площадью 30,439  га</a:t>
            </a:r>
            <a:endParaRPr lang="ru-RU" sz="1350" dirty="0">
              <a:solidFill>
                <a:schemeClr val="bg2">
                  <a:lumMod val="50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0329" y="4076797"/>
            <a:ext cx="8892988" cy="245847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Юридический (почтовый) адрес: 624860, Свердловская область, г. Камышлов, ул. Свердлова, 41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Официальный сайт: </a:t>
            </a:r>
            <a:r>
              <a:rPr lang="en-US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gorod-kamyshlov.ru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endParaRPr lang="ru-RU" sz="1500" dirty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Контактное лицо</a:t>
            </a:r>
            <a:r>
              <a:rPr lang="ru-RU" sz="1500" dirty="0">
                <a:solidFill>
                  <a:schemeClr val="tx1"/>
                </a:solidFill>
                <a:latin typeface="Liberation Serif" panose="02020603050405020304" pitchFamily="18" charset="0"/>
              </a:rPr>
              <a:t>: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глава </a:t>
            </a:r>
            <a:r>
              <a:rPr lang="ru-RU" sz="1500" dirty="0" err="1">
                <a:solidFill>
                  <a:schemeClr val="tx1"/>
                </a:solidFill>
                <a:latin typeface="Liberation Serif" panose="02020603050405020304" pitchFamily="18" charset="0"/>
              </a:rPr>
              <a:t>Камышловского</a:t>
            </a:r>
            <a:r>
              <a:rPr lang="ru-RU" sz="1500" dirty="0">
                <a:solidFill>
                  <a:schemeClr val="tx1"/>
                </a:solidFill>
                <a:latin typeface="Liberation Serif" panose="02020603050405020304" pitchFamily="18" charset="0"/>
              </a:rPr>
              <a:t> городского округа 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Половников Алексей Владимирович</a:t>
            </a:r>
            <a:endParaRPr lang="ru-RU" sz="1500" dirty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8(34375)2-31-10, </a:t>
            </a:r>
            <a:r>
              <a:rPr lang="en-US" sz="1500" dirty="0" err="1" smtClean="0">
                <a:solidFill>
                  <a:schemeClr val="tx1"/>
                </a:solidFill>
                <a:latin typeface="Liberation Serif" panose="02020603050405020304" pitchFamily="18" charset="0"/>
                <a:hlinkClick r:id="rId3"/>
              </a:rPr>
              <a:t>adm-polovnikov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  <a:hlinkClick r:id="rId3"/>
              </a:rPr>
              <a:t>@yandex.ru</a:t>
            </a:r>
            <a:r>
              <a:rPr lang="en-US" sz="1500" dirty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endParaRPr lang="ru-RU" sz="1500" dirty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инвестиционный </a:t>
            </a:r>
            <a:r>
              <a:rPr lang="ru-RU" sz="1500" dirty="0">
                <a:solidFill>
                  <a:schemeClr val="tx1"/>
                </a:solidFill>
                <a:latin typeface="Liberation Serif" panose="02020603050405020304" pitchFamily="18" charset="0"/>
              </a:rPr>
              <a:t>уполномоченный </a:t>
            </a:r>
            <a:r>
              <a:rPr lang="ru-RU" sz="1500" dirty="0" err="1">
                <a:solidFill>
                  <a:schemeClr val="tx1"/>
                </a:solidFill>
                <a:latin typeface="Liberation Serif" panose="02020603050405020304" pitchFamily="18" charset="0"/>
              </a:rPr>
              <a:t>Камышловского</a:t>
            </a:r>
            <a:r>
              <a:rPr lang="ru-RU" sz="1500" dirty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городского округа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Власова </a:t>
            </a:r>
            <a:r>
              <a:rPr lang="ru-RU" sz="1500" dirty="0">
                <a:solidFill>
                  <a:schemeClr val="tx1"/>
                </a:solidFill>
                <a:latin typeface="Liberation Serif" panose="02020603050405020304" pitchFamily="18" charset="0"/>
              </a:rPr>
              <a:t>Елена Николаевна, заместитель главы администрации </a:t>
            </a:r>
            <a:r>
              <a:rPr lang="ru-RU" sz="1500" dirty="0" err="1" smtClean="0">
                <a:solidFill>
                  <a:schemeClr val="tx1"/>
                </a:solidFill>
                <a:latin typeface="Liberation Serif" panose="02020603050405020304" pitchFamily="18" charset="0"/>
              </a:rPr>
              <a:t>Камышловского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городского округа,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(</a:t>
            </a:r>
            <a:r>
              <a:rPr lang="ru-RU" sz="1500" dirty="0">
                <a:solidFill>
                  <a:schemeClr val="tx1"/>
                </a:solidFill>
                <a:latin typeface="Liberation Serif" panose="02020603050405020304" pitchFamily="18" charset="0"/>
              </a:rPr>
              <a:t>34375) 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2-44-85, e-</a:t>
            </a:r>
            <a:r>
              <a:rPr lang="ru-RU" sz="1500" dirty="0" err="1" smtClean="0">
                <a:solidFill>
                  <a:schemeClr val="tx1"/>
                </a:solidFill>
                <a:latin typeface="Liberation Serif" panose="02020603050405020304" pitchFamily="18" charset="0"/>
              </a:rPr>
              <a:t>mail</a:t>
            </a:r>
            <a:r>
              <a:rPr lang="ru-RU" sz="1500" dirty="0">
                <a:solidFill>
                  <a:schemeClr val="tx1"/>
                </a:solidFill>
                <a:latin typeface="Liberation Serif" panose="02020603050405020304" pitchFamily="18" charset="0"/>
              </a:rPr>
              <a:t>: </a:t>
            </a:r>
            <a:r>
              <a:rPr lang="ru-RU" sz="1500" dirty="0" smtClean="0">
                <a:solidFill>
                  <a:schemeClr val="tx1"/>
                </a:solidFill>
                <a:latin typeface="Liberation Serif" panose="02020603050405020304" pitchFamily="18" charset="0"/>
                <a:hlinkClick r:id="rId4"/>
              </a:rPr>
              <a:t>kamgo-ekonom@yandex.ru</a:t>
            </a:r>
            <a:endParaRPr lang="ru-RU" sz="1500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0" indent="0">
              <a:buNone/>
            </a:pPr>
            <a:endParaRPr lang="ru-RU" sz="1600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8" y="746438"/>
            <a:ext cx="4853540" cy="282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3099" y="152564"/>
            <a:ext cx="7263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</a:rPr>
              <a:t>Администрация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</a:rPr>
              <a:t>Камышловского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</a:rPr>
              <a:t> городского округа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575" y="328327"/>
            <a:ext cx="8347758" cy="55021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</a:rPr>
              <a:t>            Инвестиционная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</a:rPr>
              <a:t>площадка № 1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</a:rPr>
              <a:t>тип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Liberation Serif" panose="02020603050405020304" pitchFamily="18" charset="0"/>
              </a:rPr>
              <a:t>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3575" y="860611"/>
            <a:ext cx="8812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для организации торговой деятельности, расположенный по адресу: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г.Камышлов, ул. Энгельса, 5 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816926"/>
              </p:ext>
            </p:extLst>
          </p:nvPr>
        </p:nvGraphicFramePr>
        <p:xfrm>
          <a:off x="283574" y="1532240"/>
          <a:ext cx="4378073" cy="5232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1789"/>
                <a:gridCol w="2466284"/>
              </a:tblGrid>
              <a:tr h="253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содержанию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134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0,1361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164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269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539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164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66:46:0102002:1893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134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134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1649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магазины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269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134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- 3,75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674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Канализование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674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имеется, при условии выполнения плана застройки и проектирования, выделения земельных участков для строительства трансформаторных подстанций и ЛЭП 0,4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и 10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539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Точка врезки в существующую систему водоснабжения в колодец на против дома по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ул.Швельниса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 38, прокладка трубой 100 мм протяженностью 270 м. с установкой поворотного колодца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404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Точка врезки возможно только на перекрестке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ул.Энгельса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Р.Люксембург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при условии установки КНС.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1349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Существует возможность</a:t>
                      </a:r>
                      <a:r>
                        <a:rPr lang="ru-RU" sz="800" baseline="0" dirty="0" smtClean="0">
                          <a:effectLst/>
                          <a:latin typeface="Liberation Serif" panose="02020603050405020304" pitchFamily="18" charset="0"/>
                        </a:rPr>
                        <a:t> подключения к сетям газоснабжения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  <a:tr h="269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Существует возможность присоединения к сетям централизованного теплоснабжения.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623" marR="21623" marT="0" marB="0"/>
                </a:tc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7135906" y="4043082"/>
            <a:ext cx="376518" cy="161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8010" t="42039" r="35429" b="19990"/>
          <a:stretch/>
        </p:blipFill>
        <p:spPr>
          <a:xfrm>
            <a:off x="4786524" y="2099437"/>
            <a:ext cx="4155649" cy="300681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386918" y="2420471"/>
            <a:ext cx="125506" cy="44823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311154" y="2396476"/>
            <a:ext cx="1075764" cy="355689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6490447" y="2868706"/>
            <a:ext cx="1021977" cy="37288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6311153" y="2752165"/>
            <a:ext cx="179294" cy="489424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81405" y="2303929"/>
            <a:ext cx="1671795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ул.Швельниса</a:t>
            </a:r>
            <a:r>
              <a:rPr lang="ru-RU" sz="800" dirty="0" smtClean="0">
                <a:latin typeface="Liberation Serif" panose="02020603050405020304" pitchFamily="18" charset="0"/>
              </a:rPr>
              <a:t>, 55 а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934635" y="2550150"/>
            <a:ext cx="555812" cy="202015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1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882" y="340659"/>
            <a:ext cx="8135106" cy="53788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/>
            </a:r>
            <a:b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</a:b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2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18984" y="878542"/>
            <a:ext cx="8112349" cy="711362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</a:t>
            </a:r>
            <a:r>
              <a:rPr lang="ru-RU" sz="16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для </a:t>
            </a:r>
            <a:r>
              <a:rPr lang="ru-RU" sz="1600" dirty="0">
                <a:solidFill>
                  <a:schemeClr val="tx1"/>
                </a:solidFill>
                <a:latin typeface="Liberation Serif" panose="02020603050405020304" pitchFamily="18" charset="0"/>
              </a:rPr>
              <a:t>малоэтажной многоквартирной жилой </a:t>
            </a:r>
            <a:r>
              <a:rPr lang="ru-RU" sz="16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застройки, расположенный по  адресу: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Liberation Serif" panose="02020603050405020304" pitchFamily="18" charset="0"/>
              </a:rPr>
              <a:t>г.Камышлов, ул.Свердлова,49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Liberation Serif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760655"/>
              </p:ext>
            </p:extLst>
          </p:nvPr>
        </p:nvGraphicFramePr>
        <p:xfrm>
          <a:off x="337751" y="1589904"/>
          <a:ext cx="4160108" cy="4819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0640"/>
                <a:gridCol w="2769468"/>
              </a:tblGrid>
              <a:tr h="2232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содержанию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127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0,9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25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25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508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148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  <a:ea typeface="+mn-ea"/>
                        </a:rPr>
                        <a:t>Не</a:t>
                      </a:r>
                      <a:r>
                        <a:rPr lang="ru-RU" sz="800" baseline="0" dirty="0" smtClean="0">
                          <a:effectLst/>
                          <a:latin typeface="Liberation Serif" panose="02020603050405020304" pitchFamily="18" charset="0"/>
                          <a:ea typeface="+mn-ea"/>
                        </a:rPr>
                        <a:t> стоит на кадастровом учете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127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127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25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Малоэтажная многоквартирная жилая застройка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381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0,007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127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– 1,7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635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Электричество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Канализация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Тепло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635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имеется, при условии выполнения плана застройки и проектирования, выделения земельных участков для строительства трансформаторных подстанций и ЛЭП 0,4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и 10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25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  Водоснабжение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водоснабжения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25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  Водоотведение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водоотведения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25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  <a:tr h="254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847" marR="22847" marT="0" marB="0"/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0635" t="22293" r="28893" b="12771"/>
          <a:stretch/>
        </p:blipFill>
        <p:spPr>
          <a:xfrm>
            <a:off x="4613924" y="2205318"/>
            <a:ext cx="4497999" cy="3373160"/>
          </a:xfrm>
          <a:prstGeom prst="rect">
            <a:avLst/>
          </a:prstGeom>
          <a:ln>
            <a:noFill/>
          </a:ln>
        </p:spPr>
      </p:pic>
      <p:cxnSp>
        <p:nvCxnSpPr>
          <p:cNvPr id="15" name="Прямая со стрелкой 14"/>
          <p:cNvCxnSpPr/>
          <p:nvPr/>
        </p:nvCxnSpPr>
        <p:spPr>
          <a:xfrm>
            <a:off x="6128951" y="3393988"/>
            <a:ext cx="543697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6918091" y="3236476"/>
            <a:ext cx="675015" cy="15751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7496386" y="3402226"/>
            <a:ext cx="96720" cy="42570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6481482" y="3639672"/>
            <a:ext cx="1039906" cy="188257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6338047" y="3639672"/>
            <a:ext cx="143435" cy="627528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5782235" y="4168588"/>
            <a:ext cx="546847" cy="9861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5773271" y="3092824"/>
            <a:ext cx="179294" cy="105783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952565" y="3092824"/>
            <a:ext cx="107576" cy="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6060141" y="2443785"/>
            <a:ext cx="183002" cy="649039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6128951" y="2411506"/>
            <a:ext cx="114192" cy="3797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6128951" y="2223250"/>
            <a:ext cx="64207" cy="22053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193158" y="2223247"/>
            <a:ext cx="479490" cy="94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898610" y="2411506"/>
            <a:ext cx="194852" cy="82497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6771676" y="2312896"/>
            <a:ext cx="321784" cy="8354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193155" y="2223246"/>
            <a:ext cx="369010" cy="89649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6421542" y="2315137"/>
            <a:ext cx="121338" cy="358084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6400799" y="2686954"/>
            <a:ext cx="252368" cy="4364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6669816" y="2335305"/>
            <a:ext cx="101858" cy="373471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134593" y="2901815"/>
            <a:ext cx="1524776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ул.Свердлова</a:t>
            </a:r>
            <a:r>
              <a:rPr lang="ru-RU" sz="800" dirty="0" smtClean="0">
                <a:latin typeface="Liberation Serif" panose="02020603050405020304" pitchFamily="18" charset="0"/>
              </a:rPr>
              <a:t>, 49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  <p:cxnSp>
        <p:nvCxnSpPr>
          <p:cNvPr id="79" name="Прямая со стрелкой 78"/>
          <p:cNvCxnSpPr/>
          <p:nvPr/>
        </p:nvCxnSpPr>
        <p:spPr>
          <a:xfrm flipH="1">
            <a:off x="7203410" y="3156274"/>
            <a:ext cx="302948" cy="245952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2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554" y="393478"/>
            <a:ext cx="7819767" cy="485063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/>
            </a:r>
            <a:b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</a:b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3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299" y="844751"/>
            <a:ext cx="8397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для малоэтажной 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жилой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застройки, 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расположенный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по  адресу: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ул.Ирбитская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50 б</a:t>
            </a:r>
            <a:endParaRPr lang="ru-RU" sz="1600" b="1" dirty="0">
              <a:solidFill>
                <a:srgbClr val="537D0B">
                  <a:lumMod val="50000"/>
                </a:srgb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92968"/>
              </p:ext>
            </p:extLst>
          </p:nvPr>
        </p:nvGraphicFramePr>
        <p:xfrm>
          <a:off x="318852" y="1484348"/>
          <a:ext cx="4423477" cy="5019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2998"/>
                <a:gridCol w="3050479"/>
              </a:tblGrid>
              <a:tr h="265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содержанию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250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0,094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250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250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5004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250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  <a:ea typeface="+mn-ea"/>
                        </a:rPr>
                        <a:t>Не</a:t>
                      </a:r>
                      <a:r>
                        <a:rPr lang="ru-RU" sz="800" baseline="0" dirty="0" smtClean="0">
                          <a:effectLst/>
                          <a:latin typeface="Liberation Serif" panose="02020603050405020304" pitchFamily="18" charset="0"/>
                          <a:ea typeface="+mn-ea"/>
                        </a:rPr>
                        <a:t> стоит на кадастровом учете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125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125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250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Малоэтажная 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жилая застройка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375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250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Станция Камышлов - 3 км.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6256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Канализование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5004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имеется, при условии выполнения плана застройки и проектирования, выделения земельных участков для строительства трансформаторных подстанций и ЛЭП 0,4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и 10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375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Имеется возможность присоединения к централизованным сетям водоснабжения. Водопровод </a:t>
                      </a:r>
                      <a:r>
                        <a:rPr lang="en-US" sz="800" dirty="0">
                          <a:effectLst/>
                          <a:latin typeface="Liberation Serif" panose="02020603050405020304" pitchFamily="18" charset="0"/>
                        </a:rPr>
                        <a:t>d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=320 мм расположен в отдаленности 100 метров от инвестиционной площадки.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125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Отсутствует возможность.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125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Нет данных.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  <a:tr h="375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Ближайшие котельные находятся в отдалённости 1,5 км (кот. «Виток» - г. Камышлов, ул.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Кр.Партизан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, 54 и кот. «Пригородный» - г. Камышлов, ул.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Ирбитская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)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0877" marR="20877" marT="0" marB="0"/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2" t="26995" r="32669" b="18742"/>
          <a:stretch/>
        </p:blipFill>
        <p:spPr bwMode="auto">
          <a:xfrm>
            <a:off x="4907058" y="1982710"/>
            <a:ext cx="3983445" cy="3228840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808206" y="2995774"/>
            <a:ext cx="1303699" cy="65277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7668285" y="3648547"/>
            <a:ext cx="443620" cy="91440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6590923" y="4264182"/>
            <a:ext cx="1077362" cy="29876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6590923" y="3160013"/>
            <a:ext cx="217283" cy="1104171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6808206" y="2995774"/>
            <a:ext cx="0" cy="164239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328372" y="3911097"/>
            <a:ext cx="371192" cy="54321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5287224" y="3597130"/>
            <a:ext cx="45719" cy="51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20008785">
            <a:off x="4893249" y="3727042"/>
            <a:ext cx="1630199" cy="2171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atin typeface="Liberation Serif" panose="02020603050405020304" pitchFamily="18" charset="0"/>
              </a:rPr>
              <a:t>г. Камышлов,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ул.Ирбитская</a:t>
            </a:r>
            <a:r>
              <a:rPr lang="ru-RU" sz="800" dirty="0" smtClean="0">
                <a:latin typeface="Liberation Serif" panose="02020603050405020304" pitchFamily="18" charset="0"/>
              </a:rPr>
              <a:t>, 50 б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8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779" y="271849"/>
            <a:ext cx="7734845" cy="60669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4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333" y="1018584"/>
            <a:ext cx="8001000" cy="670173"/>
          </a:xfrm>
        </p:spPr>
        <p:txBody>
          <a:bodyPr>
            <a:normAutofit/>
          </a:bodyPr>
          <a:lstStyle/>
          <a:p>
            <a:pPr marL="0" lvl="0" indent="-457200" algn="ctr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участок под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объект блокированной жилой застройки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, </a:t>
            </a:r>
          </a:p>
          <a:p>
            <a:pPr marL="0" lvl="0" indent="-457200" algn="ctr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расположенный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по  адресу: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ул.Комсомольская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6</a:t>
            </a:r>
            <a:endParaRPr lang="ru-RU" sz="1600" b="1" dirty="0">
              <a:solidFill>
                <a:srgbClr val="537D0B">
                  <a:lumMod val="50000"/>
                </a:srgbClr>
              </a:solidFill>
              <a:latin typeface="Liberation Serif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378389"/>
              </p:ext>
            </p:extLst>
          </p:nvPr>
        </p:nvGraphicFramePr>
        <p:xfrm>
          <a:off x="354227" y="1572592"/>
          <a:ext cx="4432926" cy="4869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1838"/>
                <a:gridCol w="2951088"/>
              </a:tblGrid>
              <a:tr h="2891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Требования к содержанию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142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0,40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284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284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568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1722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Не 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стоит на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кадастровом</a:t>
                      </a:r>
                      <a:r>
                        <a:rPr lang="ru-RU" sz="800" baseline="0" dirty="0" smtClean="0">
                          <a:effectLst/>
                          <a:latin typeface="Liberation Serif" panose="02020603050405020304" pitchFamily="18" charset="0"/>
                        </a:rPr>
                        <a:t> учете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142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142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284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Под строительство блокированной жилой застройки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4265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142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- 0.95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568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710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имеется, при условии выполнения плана застройки и проектирования, выделения земельных участков для строительства трансформаторных подстанций и ЛЭП 0,4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и 10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284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Имеется возможность присоединения к централизованным сетям водоснабжения в 20 метрах.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142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Отсутствует возможность.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142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Нет данных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  <a:tr h="1421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отсутствует.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742" marR="23742" marT="0" marB="0"/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6535271" y="3581400"/>
            <a:ext cx="394447" cy="2958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113929" y="4052047"/>
            <a:ext cx="0" cy="0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58" y="2447364"/>
            <a:ext cx="4383742" cy="2608729"/>
          </a:xfrm>
          <a:prstGeom prst="rect">
            <a:avLst/>
          </a:prstGeom>
          <a:ln>
            <a:noFill/>
          </a:ln>
        </p:spPr>
      </p:pic>
      <p:cxnSp>
        <p:nvCxnSpPr>
          <p:cNvPr id="55" name="Прямая соединительная линия 54"/>
          <p:cNvCxnSpPr/>
          <p:nvPr/>
        </p:nvCxnSpPr>
        <p:spPr>
          <a:xfrm>
            <a:off x="7333129" y="2761129"/>
            <a:ext cx="331695" cy="23308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404847" y="28059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7207624" y="2761129"/>
            <a:ext cx="125506" cy="23308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6929718" y="3197614"/>
            <a:ext cx="152400" cy="11751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6813176" y="3197614"/>
            <a:ext cx="116542" cy="383786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6813176" y="3581400"/>
            <a:ext cx="138953" cy="10603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6929718" y="3687435"/>
            <a:ext cx="856129" cy="875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6952129" y="3514165"/>
            <a:ext cx="129989" cy="17327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>
            <a:off x="7292788" y="2994212"/>
            <a:ext cx="372036" cy="69322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7082118" y="3514165"/>
            <a:ext cx="210670" cy="17327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7207624" y="29942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7144871" y="2994212"/>
            <a:ext cx="62753" cy="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7082118" y="2994212"/>
            <a:ext cx="62754" cy="20340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472518" y="2994212"/>
            <a:ext cx="479611" cy="331694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60257" y="2724154"/>
            <a:ext cx="1891555" cy="2308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900" dirty="0" smtClean="0">
                <a:latin typeface="Liberation Serif" panose="02020603050405020304" pitchFamily="18" charset="0"/>
              </a:rPr>
              <a:t>, </a:t>
            </a:r>
            <a:r>
              <a:rPr lang="ru-RU" sz="900" dirty="0" err="1" smtClean="0">
                <a:latin typeface="Liberation Serif" panose="02020603050405020304" pitchFamily="18" charset="0"/>
              </a:rPr>
              <a:t>ул.Комсомольская</a:t>
            </a:r>
            <a:r>
              <a:rPr lang="ru-RU" sz="900" dirty="0" smtClean="0">
                <a:latin typeface="Liberation Serif" panose="02020603050405020304" pitchFamily="18" charset="0"/>
              </a:rPr>
              <a:t>, 6</a:t>
            </a:r>
            <a:endParaRPr lang="ru-RU" sz="9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2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591" y="201832"/>
            <a:ext cx="8427221" cy="65442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5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33400" y="1169774"/>
            <a:ext cx="7959811" cy="659026"/>
          </a:xfrm>
        </p:spPr>
        <p:txBody>
          <a:bodyPr>
            <a:normAutofit/>
          </a:bodyPr>
          <a:lstStyle/>
          <a:p>
            <a:pPr marL="0" lvl="0" indent="-457200" algn="ctr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ru-RU" sz="1600" dirty="0">
                <a:solidFill>
                  <a:schemeClr val="tx1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</a:t>
            </a:r>
            <a:r>
              <a:rPr lang="ru-RU" sz="1600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1600" dirty="0">
                <a:solidFill>
                  <a:schemeClr val="tx1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жилую застройку, включая объекты соцкультбыта</a:t>
            </a:r>
            <a:r>
              <a:rPr lang="ru-RU" sz="16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, </a:t>
            </a:r>
            <a:endParaRPr lang="ru-RU" sz="1600" dirty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0" lvl="0" indent="-457200" algn="ctr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ru-RU" sz="1600" dirty="0">
                <a:solidFill>
                  <a:schemeClr val="tx1"/>
                </a:solidFill>
                <a:latin typeface="Liberation Serif" panose="02020603050405020304" pitchFamily="18" charset="0"/>
              </a:rPr>
              <a:t>расположенный по  адресу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: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ул.Железнодорожная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37</a:t>
            </a:r>
            <a:endParaRPr lang="ru-RU" sz="1600" b="1" dirty="0">
              <a:solidFill>
                <a:srgbClr val="537D0B">
                  <a:lumMod val="50000"/>
                </a:srgbClr>
              </a:solidFill>
              <a:latin typeface="Liberation Serif" panose="02020603050405020304" pitchFamily="18" charset="0"/>
            </a:endParaRPr>
          </a:p>
          <a:p>
            <a:pPr lvl="0">
              <a:buClr>
                <a:prstClr val="white"/>
              </a:buClr>
            </a:pPr>
            <a:endParaRPr lang="ru-RU" dirty="0">
              <a:solidFill>
                <a:srgbClr val="537D0B">
                  <a:lumMod val="75000"/>
                </a:srgbClr>
              </a:solidFill>
            </a:endParaRP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748885"/>
              </p:ext>
            </p:extLst>
          </p:nvPr>
        </p:nvGraphicFramePr>
        <p:xfrm>
          <a:off x="394449" y="1541930"/>
          <a:ext cx="4446492" cy="4965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6372"/>
                <a:gridCol w="2960120"/>
              </a:tblGrid>
              <a:tr h="251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содержанию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500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16,15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300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300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600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892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66:46:0108001:643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500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500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300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Под строительство жилой застройки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450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1500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- 0.95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473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данные уточняются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300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300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  Водоснабжение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водоснабжения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300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  Водоотведение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водоотведения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300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Техническая 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возможность подключения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  <a:tr h="300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Имеется возможность подключения к сетям централизованного теплоснабжения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4712" marR="24712" marT="0" marB="0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0639" t="40076" r="31915" b="13874"/>
          <a:stretch/>
        </p:blipFill>
        <p:spPr>
          <a:xfrm>
            <a:off x="4754280" y="2149605"/>
            <a:ext cx="4431557" cy="3019916"/>
          </a:xfrm>
          <a:prstGeom prst="rect">
            <a:avLst/>
          </a:prstGeom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H="1" flipV="1">
            <a:off x="7360025" y="3281083"/>
            <a:ext cx="174810" cy="6275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7279341" y="3281082"/>
            <a:ext cx="80683" cy="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6970059" y="3281082"/>
            <a:ext cx="309283" cy="340659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970059" y="3621741"/>
            <a:ext cx="389965" cy="32273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476566" y="3343835"/>
            <a:ext cx="58269" cy="179294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476566" y="3523129"/>
            <a:ext cx="367552" cy="259977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360024" y="3944471"/>
            <a:ext cx="0" cy="251011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7505700" y="3783106"/>
            <a:ext cx="338418" cy="502023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360024" y="4195482"/>
            <a:ext cx="116542" cy="89647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804212" y="3343835"/>
            <a:ext cx="360829" cy="179294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07105" y="3026713"/>
            <a:ext cx="1857935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ул.Железнодорожная</a:t>
            </a:r>
            <a:r>
              <a:rPr lang="ru-RU" sz="800" dirty="0" smtClean="0">
                <a:latin typeface="Liberation Serif" panose="02020603050405020304" pitchFamily="18" charset="0"/>
              </a:rPr>
              <a:t>, 37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964" y="0"/>
            <a:ext cx="8271024" cy="87854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/>
            </a:r>
            <a:b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</a:b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инвестиционная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6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sp>
        <p:nvSpPr>
          <p:cNvPr id="9" name="Объект 8"/>
          <p:cNvSpPr txBox="1">
            <a:spLocks/>
          </p:cNvSpPr>
          <p:nvPr/>
        </p:nvSpPr>
        <p:spPr>
          <a:xfrm>
            <a:off x="533400" y="1169774"/>
            <a:ext cx="7959811" cy="659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-457200" algn="ctr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участок для организации производственной деятельности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, </a:t>
            </a:r>
          </a:p>
          <a:p>
            <a:pPr marL="0" indent="-457200" algn="ctr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Font typeface="Wingdings 3" panose="05040102010807070707" pitchFamily="18" charset="2"/>
              <a:buNone/>
            </a:pP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расположенный по  адресу: 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ул.Северная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65 д</a:t>
            </a:r>
          </a:p>
          <a:p>
            <a:pPr>
              <a:buClr>
                <a:prstClr val="white"/>
              </a:buClr>
            </a:pPr>
            <a:endParaRPr lang="ru-RU" dirty="0" smtClean="0">
              <a:solidFill>
                <a:srgbClr val="537D0B">
                  <a:lumMod val="75000"/>
                </a:srgbClr>
              </a:solidFill>
            </a:endParaRPr>
          </a:p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909276"/>
              </p:ext>
            </p:extLst>
          </p:nvPr>
        </p:nvGraphicFramePr>
        <p:xfrm>
          <a:off x="358588" y="1483540"/>
          <a:ext cx="4446494" cy="4963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6373"/>
                <a:gridCol w="2960121"/>
              </a:tblGrid>
              <a:tr h="2314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Требования к содержанию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120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0,6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240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240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481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2314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66:46:0108003:1514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120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120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240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од 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объект промышленности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578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0,019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1204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– 5,3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582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данные уточняются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347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347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  Водоснабжение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водоснабжения имеется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347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   Водоотведение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сетям водоотведения имеется.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240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 настоящее время техническая возможность подключения отсутствует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  <a:tr h="347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Существует возможность подключения к сетям централизованного теплоснабжения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21" marR="6821" marT="0" marB="0"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5837" t="27230" r="33964" b="24489"/>
          <a:stretch/>
        </p:blipFill>
        <p:spPr>
          <a:xfrm>
            <a:off x="4851048" y="1995862"/>
            <a:ext cx="4292952" cy="3487271"/>
          </a:xfrm>
          <a:prstGeom prst="rect">
            <a:avLst/>
          </a:prstGeom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6759388" y="4473388"/>
            <a:ext cx="708212" cy="154831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6598024" y="4550803"/>
            <a:ext cx="161367" cy="77416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598024" y="4401671"/>
            <a:ext cx="80683" cy="14913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463554" y="3307976"/>
            <a:ext cx="676833" cy="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463553" y="3307976"/>
            <a:ext cx="215154" cy="1093695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140387" y="3307976"/>
            <a:ext cx="327213" cy="116541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678707" y="2976282"/>
            <a:ext cx="80681" cy="421342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38047" y="2652645"/>
            <a:ext cx="1547836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" dirty="0" err="1">
                <a:latin typeface="Liberation Serif" panose="02020603050405020304" pitchFamily="18" charset="0"/>
              </a:rPr>
              <a:t>г</a:t>
            </a:r>
            <a:r>
              <a:rPr lang="ru-RU" sz="800" dirty="0" err="1" smtClean="0">
                <a:latin typeface="Liberation Serif" panose="02020603050405020304" pitchFamily="18" charset="0"/>
              </a:rPr>
              <a:t>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ул.Северная</a:t>
            </a:r>
            <a:r>
              <a:rPr lang="ru-RU" sz="800" dirty="0" smtClean="0">
                <a:latin typeface="Liberation Serif" panose="02020603050405020304" pitchFamily="18" charset="0"/>
              </a:rPr>
              <a:t>, 65 д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3401" y="1112108"/>
            <a:ext cx="8182231" cy="807308"/>
          </a:xfrm>
        </p:spPr>
        <p:txBody>
          <a:bodyPr>
            <a:normAutofit/>
          </a:bodyPr>
          <a:lstStyle/>
          <a:p>
            <a:pPr marL="0" lvl="0" indent="-457200" algn="ctr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Свободный земельный участок под объект </a:t>
            </a:r>
            <a:r>
              <a:rPr lang="ru-RU" sz="1600" dirty="0" err="1" smtClean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среднеэтажного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жилищного строительства</a:t>
            </a:r>
            <a:r>
              <a:rPr lang="ru-RU" sz="1600" dirty="0" smtClean="0">
                <a:solidFill>
                  <a:prstClr val="white"/>
                </a:solidFill>
                <a:latin typeface="Liberation Serif" panose="02020603050405020304" pitchFamily="18" charset="0"/>
              </a:rPr>
              <a:t>, </a:t>
            </a:r>
            <a:endParaRPr lang="ru-RU" sz="1600" dirty="0">
              <a:solidFill>
                <a:prstClr val="white"/>
              </a:solidFill>
              <a:latin typeface="Liberation Serif" panose="02020603050405020304" pitchFamily="18" charset="0"/>
            </a:endParaRPr>
          </a:p>
          <a:p>
            <a:pPr marL="0" lvl="0" indent="-457200" algn="ctr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ru-RU" sz="1600" dirty="0">
                <a:solidFill>
                  <a:prstClr val="white"/>
                </a:solidFill>
                <a:latin typeface="Liberation Serif" panose="02020603050405020304" pitchFamily="18" charset="0"/>
              </a:rPr>
              <a:t>расположенный по  адресу: </a:t>
            </a:r>
            <a:r>
              <a:rPr lang="ru-RU" sz="1600" b="1" dirty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г.Камышлов, </a:t>
            </a:r>
            <a:r>
              <a:rPr lang="ru-RU" sz="1600" b="1" dirty="0" err="1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ул.Загородная</a:t>
            </a:r>
            <a:r>
              <a:rPr lang="ru-RU" sz="1600" b="1" dirty="0" smtClean="0">
                <a:solidFill>
                  <a:srgbClr val="537D0B">
                    <a:lumMod val="50000"/>
                  </a:srgbClr>
                </a:solidFill>
                <a:latin typeface="Liberation Serif" panose="02020603050405020304" pitchFamily="18" charset="0"/>
              </a:rPr>
              <a:t>, 20 б</a:t>
            </a:r>
            <a:endParaRPr lang="ru-RU" sz="1600" b="1" dirty="0">
              <a:solidFill>
                <a:srgbClr val="537D0B">
                  <a:lumMod val="50000"/>
                </a:srgbClr>
              </a:solidFill>
              <a:latin typeface="Liberation Serif" panose="02020603050405020304" pitchFamily="18" charset="0"/>
            </a:endParaRPr>
          </a:p>
          <a:p>
            <a:pPr lvl="0">
              <a:buClr>
                <a:prstClr val="white"/>
              </a:buClr>
            </a:pPr>
            <a:endParaRPr lang="ru-RU" dirty="0">
              <a:solidFill>
                <a:srgbClr val="537D0B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4047" y="262156"/>
            <a:ext cx="7987553" cy="61638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 инвестиционная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площадка № </a:t>
            </a:r>
            <a:r>
              <a:rPr lang="ru-RU" sz="2000" dirty="0" smtClean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7 </a:t>
            </a:r>
            <a:r>
              <a:rPr lang="ru-RU" sz="2000" dirty="0">
                <a:solidFill>
                  <a:srgbClr val="38540A">
                    <a:lumMod val="50000"/>
                  </a:srgbClr>
                </a:solidFill>
                <a:latin typeface="Liberation Serif" panose="02020603050405020304" pitchFamily="18" charset="0"/>
              </a:rPr>
              <a:t>тип: </a:t>
            </a:r>
            <a:r>
              <a:rPr lang="ru-RU" sz="2000" dirty="0">
                <a:solidFill>
                  <a:srgbClr val="FF0000"/>
                </a:solidFill>
                <a:latin typeface="Liberation Serif" panose="02020603050405020304" pitchFamily="18" charset="0"/>
              </a:rPr>
              <a:t>greenfield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126541"/>
            <a:ext cx="663389" cy="752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78954"/>
              </p:ext>
            </p:extLst>
          </p:nvPr>
        </p:nvGraphicFramePr>
        <p:xfrm>
          <a:off x="439272" y="1497104"/>
          <a:ext cx="4374775" cy="4912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2398"/>
                <a:gridCol w="2912377"/>
              </a:tblGrid>
              <a:tr h="1604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Наименование столбца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Требования к содержанию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5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Площадь, 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0,35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70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Площадь зданий, сооружений, кв. 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отсутствуют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70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Расстояние до Екатеринбурга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- 139 км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540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Расстояние до крупных городов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 трассе до городов: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Челябинск – 282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Тюмень – 189 км,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Пермь – 498 км 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604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Кадастровый номер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Не 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стоит на </a:t>
                      </a: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кадастровом</a:t>
                      </a:r>
                      <a:r>
                        <a:rPr lang="ru-RU" sz="800" baseline="0" dirty="0" smtClean="0">
                          <a:effectLst/>
                          <a:latin typeface="Liberation Serif" panose="02020603050405020304" pitchFamily="18" charset="0"/>
                        </a:rPr>
                        <a:t> учете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5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собственности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Liberation Serif" panose="02020603050405020304" pitchFamily="18" charset="0"/>
                        </a:rPr>
                        <a:t>Государственная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5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Категория земель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Земли населенных пунктов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70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Вид разрешенного использования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Под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среднеэтажное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жилищное строительство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40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подъездных путей: расстояние от границы участка, км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0 км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5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Железная дорога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Станция Камышлов - 0.95 км.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675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Наличие энергетических ресурсов на расстоянии менее 10 км от границ участка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Электроснабжение,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Водоснабжение,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Водоотведение,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Отопление,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675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Электроснабжение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технологического присоединения к электрическим сетям имеется, при условии выполнения плана застройки и проектирования, выделения земельных участков для строительства трансформаторных подстанций и ЛЭП 0,4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 и 10 </a:t>
                      </a:r>
                      <a:r>
                        <a:rPr lang="ru-RU" sz="800" dirty="0" err="1">
                          <a:effectLst/>
                          <a:latin typeface="Liberation Serif" panose="02020603050405020304" pitchFamily="18" charset="0"/>
                        </a:rPr>
                        <a:t>кВ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270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Имеется возможность присоединения к централизованным сетям водоснабжения.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5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Водоотведение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Отсутствует возможность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135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Газоснабжение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Нет данных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  <a:tr h="405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Liberation Serif" panose="02020603050405020304" pitchFamily="18" charset="0"/>
                        </a:rPr>
                        <a:t>Теплоснабжение</a:t>
                      </a:r>
                      <a:endParaRPr lang="ru-RU" sz="80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Liberation Serif" panose="02020603050405020304" pitchFamily="18" charset="0"/>
                        </a:rPr>
                        <a:t>Техническая возможность имеется, при условии модернизации котельной по ул. Строителей, 1, с переводом котла ДКВР10-13 №4 на газ.</a:t>
                      </a:r>
                      <a:endParaRPr lang="ru-RU" sz="800" dirty="0">
                        <a:effectLst/>
                        <a:latin typeface="Liberation Serif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86" marR="23286" marT="0" marB="0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6121" t="27012" r="34342" b="26362"/>
          <a:stretch/>
        </p:blipFill>
        <p:spPr>
          <a:xfrm>
            <a:off x="4925825" y="1709457"/>
            <a:ext cx="4229099" cy="30861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6382871" y="3442447"/>
            <a:ext cx="579903" cy="89647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962774" y="3442447"/>
            <a:ext cx="155202" cy="304800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6382871" y="3747247"/>
            <a:ext cx="735105" cy="98612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6167718" y="3487270"/>
            <a:ext cx="215153" cy="44824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176683" y="3518647"/>
            <a:ext cx="215153" cy="336177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6051176" y="3747247"/>
            <a:ext cx="340660" cy="224118"/>
          </a:xfrm>
          <a:prstGeom prst="straightConnector1">
            <a:avLst/>
          </a:prstGeom>
          <a:ln w="762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736737">
            <a:off x="5082536" y="4100576"/>
            <a:ext cx="1682209" cy="21544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800" dirty="0" err="1" smtClean="0">
                <a:latin typeface="Liberation Serif" panose="02020603050405020304" pitchFamily="18" charset="0"/>
              </a:rPr>
              <a:t>г.Камышлов</a:t>
            </a:r>
            <a:r>
              <a:rPr lang="ru-RU" sz="800" dirty="0" smtClean="0">
                <a:latin typeface="Liberation Serif" panose="02020603050405020304" pitchFamily="18" charset="0"/>
              </a:rPr>
              <a:t>, </a:t>
            </a:r>
            <a:r>
              <a:rPr lang="ru-RU" sz="800" dirty="0" err="1" smtClean="0">
                <a:latin typeface="Liberation Serif" panose="02020603050405020304" pitchFamily="18" charset="0"/>
              </a:rPr>
              <a:t>ул.Загородная</a:t>
            </a:r>
            <a:r>
              <a:rPr lang="ru-RU" sz="800" dirty="0" smtClean="0">
                <a:latin typeface="Liberation Serif" panose="02020603050405020304" pitchFamily="18" charset="0"/>
              </a:rPr>
              <a:t>, 20 б</a:t>
            </a:r>
            <a:endParaRPr lang="ru-RU" sz="800" dirty="0"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3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7168</TotalTime>
  <Words>3647</Words>
  <Application>Microsoft Office PowerPoint</Application>
  <PresentationFormat>Экран (4:3)</PresentationFormat>
  <Paragraphs>803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Century Gothic</vt:lpstr>
      <vt:lpstr>Liberation Serif</vt:lpstr>
      <vt:lpstr>Times New Roman</vt:lpstr>
      <vt:lpstr>Wingdings 3</vt:lpstr>
      <vt:lpstr>Сектор</vt:lpstr>
      <vt:lpstr>Презентация PowerPoint</vt:lpstr>
      <vt:lpstr>Камышловский городской округ располагает  17 свободными площадками,  общей площадью 30,439  га</vt:lpstr>
      <vt:lpstr>            Инвестиционная площадка № 1 тип: greenfield </vt:lpstr>
      <vt:lpstr> инвестиционная площадка № 2 тип: greenfield </vt:lpstr>
      <vt:lpstr> инвестиционная площадка № 3 тип: greenfield </vt:lpstr>
      <vt:lpstr>инвестиционная площадка № 4 тип: greenfield</vt:lpstr>
      <vt:lpstr>инвестиционная площадка № 5 тип: greenfield</vt:lpstr>
      <vt:lpstr> инвестиционная площадка № 6 тип: greenfield</vt:lpstr>
      <vt:lpstr> инвестиционная площадка № 7 тип: greenfield</vt:lpstr>
      <vt:lpstr>инвестиционная площадка № 8 тип: greenfield</vt:lpstr>
      <vt:lpstr>инвестиционная площадка № 9 тип: greenfield</vt:lpstr>
      <vt:lpstr>Презентация PowerPoint</vt:lpstr>
      <vt:lpstr>Презентация PowerPoint</vt:lpstr>
      <vt:lpstr>инвестиционная площадка № 12 тип: greenfield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докладу</dc:title>
  <dc:creator>Admin</dc:creator>
  <cp:lastModifiedBy>ОЛЯ</cp:lastModifiedBy>
  <cp:revision>519</cp:revision>
  <cp:lastPrinted>2019-11-11T10:42:27Z</cp:lastPrinted>
  <dcterms:created xsi:type="dcterms:W3CDTF">2016-01-20T08:49:07Z</dcterms:created>
  <dcterms:modified xsi:type="dcterms:W3CDTF">2020-05-14T10:34:46Z</dcterms:modified>
</cp:coreProperties>
</file>