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50814" r:id="rId1"/>
  </p:sldMasterIdLst>
  <p:notesMasterIdLst>
    <p:notesMasterId r:id="rId5"/>
  </p:notesMasterIdLst>
  <p:sldIdLst>
    <p:sldId id="44305" r:id="rId2"/>
    <p:sldId id="44307" r:id="rId3"/>
    <p:sldId id="44308" r:id="rId4"/>
  </p:sldIdLst>
  <p:sldSz cx="9144000" cy="5143500" type="screen16x9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32179" indent="964" algn="l" rtl="0" fontAlgn="base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66459" indent="964" algn="l" rtl="0" fontAlgn="base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00569" indent="964" algn="l" rtl="0" fontAlgn="base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34874" indent="964" algn="l" rtl="0" fontAlgn="base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369804" algn="l" defTabSz="147969" rtl="0" eaLnBrk="1" latinLnBrk="0" hangingPunct="1"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443834" algn="l" defTabSz="147969" rtl="0" eaLnBrk="1" latinLnBrk="0" hangingPunct="1"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517748" algn="l" defTabSz="147969" rtl="0" eaLnBrk="1" latinLnBrk="0" hangingPunct="1"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591723" algn="l" defTabSz="147969" rtl="0" eaLnBrk="1" latinLnBrk="0" hangingPunct="1">
      <a:defRPr sz="11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1" userDrawn="1">
          <p15:clr>
            <a:srgbClr val="A4A3A4"/>
          </p15:clr>
        </p15:guide>
        <p15:guide id="2" pos="2882" userDrawn="1">
          <p15:clr>
            <a:srgbClr val="A4A3A4"/>
          </p15:clr>
        </p15:guide>
        <p15:guide id="3" orient="horz" pos="1793" userDrawn="1">
          <p15:clr>
            <a:srgbClr val="A4A3A4"/>
          </p15:clr>
        </p15:guide>
        <p15:guide id="4" orient="horz" pos="1591" userDrawn="1">
          <p15:clr>
            <a:srgbClr val="A4A3A4"/>
          </p15:clr>
        </p15:guide>
        <p15:guide id="5" orient="horz" pos="1759" userDrawn="1">
          <p15:clr>
            <a:srgbClr val="A4A3A4"/>
          </p15:clr>
        </p15:guide>
        <p15:guide id="6" pos="2837" userDrawn="1">
          <p15:clr>
            <a:srgbClr val="A4A3A4"/>
          </p15:clr>
        </p15:guide>
        <p15:guide id="7" orient="horz" pos="2384">
          <p15:clr>
            <a:srgbClr val="A4A3A4"/>
          </p15:clr>
        </p15:guide>
        <p15:guide id="8" orient="horz" pos="2637">
          <p15:clr>
            <a:srgbClr val="A4A3A4"/>
          </p15:clr>
        </p15:guide>
        <p15:guide id="9" orient="horz" pos="2345">
          <p15:clr>
            <a:srgbClr val="A4A3A4"/>
          </p15:clr>
        </p15:guide>
        <p15:guide id="10" orient="horz" pos="2589">
          <p15:clr>
            <a:srgbClr val="A4A3A4"/>
          </p15:clr>
        </p15:guide>
        <p15:guide id="11" pos="3308">
          <p15:clr>
            <a:srgbClr val="A4A3A4"/>
          </p15:clr>
        </p15:guide>
        <p15:guide id="12" pos="3257">
          <p15:clr>
            <a:srgbClr val="A4A3A4"/>
          </p15:clr>
        </p15:guide>
        <p15:guide id="13" orient="horz" pos="1760">
          <p15:clr>
            <a:srgbClr val="A4A3A4"/>
          </p15:clr>
        </p15:guide>
        <p15:guide id="14" pos="2883">
          <p15:clr>
            <a:srgbClr val="A4A3A4"/>
          </p15:clr>
        </p15:guide>
        <p15:guide id="15" pos="2838">
          <p15:clr>
            <a:srgbClr val="A4A3A4"/>
          </p15:clr>
        </p15:guide>
        <p15:guide id="16" orient="horz" pos="1016">
          <p15:clr>
            <a:srgbClr val="A4A3A4"/>
          </p15:clr>
        </p15:guide>
        <p15:guide id="17" orient="horz" pos="1123">
          <p15:clr>
            <a:srgbClr val="A4A3A4"/>
          </p15:clr>
        </p15:guide>
        <p15:guide id="18" orient="horz" pos="997">
          <p15:clr>
            <a:srgbClr val="A4A3A4"/>
          </p15:clr>
        </p15:guide>
        <p15:guide id="19" orient="horz" pos="1103">
          <p15:clr>
            <a:srgbClr val="A4A3A4"/>
          </p15:clr>
        </p15:guide>
        <p15:guide id="20" orient="horz" pos="1494">
          <p15:clr>
            <a:srgbClr val="A4A3A4"/>
          </p15:clr>
        </p15:guide>
        <p15:guide id="21" orient="horz" pos="1652">
          <p15:clr>
            <a:srgbClr val="A4A3A4"/>
          </p15:clr>
        </p15:guide>
        <p15:guide id="22" orient="horz" pos="1469">
          <p15:clr>
            <a:srgbClr val="A4A3A4"/>
          </p15:clr>
        </p15:guide>
        <p15:guide id="23" orient="horz" pos="1622">
          <p15:clr>
            <a:srgbClr val="A4A3A4"/>
          </p15:clr>
        </p15:guide>
        <p15:guide id="24" pos="2551">
          <p15:clr>
            <a:srgbClr val="A4A3A4"/>
          </p15:clr>
        </p15:guide>
        <p15:guide id="25" pos="2511">
          <p15:clr>
            <a:srgbClr val="A4A3A4"/>
          </p15:clr>
        </p15:guide>
        <p15:guide id="26" pos="29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уговкина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D84"/>
    <a:srgbClr val="0000FF"/>
    <a:srgbClr val="1E087A"/>
    <a:srgbClr val="9CB98D"/>
    <a:srgbClr val="2A1B81"/>
    <a:srgbClr val="E5F4D4"/>
    <a:srgbClr val="D8EEC0"/>
    <a:srgbClr val="FF7C80"/>
    <a:srgbClr val="300DC3"/>
    <a:srgbClr val="1A0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96061" autoAdjust="0"/>
  </p:normalViewPr>
  <p:slideViewPr>
    <p:cSldViewPr>
      <p:cViewPr>
        <p:scale>
          <a:sx n="100" d="100"/>
          <a:sy n="100" d="100"/>
        </p:scale>
        <p:origin x="-2256" y="-1002"/>
      </p:cViewPr>
      <p:guideLst>
        <p:guide orient="horz" pos="1621"/>
        <p:guide orient="horz" pos="1793"/>
        <p:guide orient="horz" pos="1591"/>
        <p:guide orient="horz" pos="1759"/>
        <p:guide orient="horz" pos="2384"/>
        <p:guide orient="horz" pos="2637"/>
        <p:guide orient="horz" pos="2345"/>
        <p:guide orient="horz" pos="2589"/>
        <p:guide orient="horz" pos="1760"/>
        <p:guide orient="horz" pos="1016"/>
        <p:guide orient="horz" pos="1123"/>
        <p:guide orient="horz" pos="997"/>
        <p:guide orient="horz" pos="1103"/>
        <p:guide orient="horz" pos="1494"/>
        <p:guide orient="horz" pos="1652"/>
        <p:guide orient="horz" pos="1469"/>
        <p:guide orient="horz" pos="1622"/>
        <p:guide pos="2883"/>
        <p:guide pos="2837"/>
        <p:guide pos="3308"/>
        <p:guide pos="3257"/>
        <p:guide pos="2839"/>
        <p:guide pos="2551"/>
        <p:guide pos="2511"/>
        <p:guide pos="2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2"/>
            <a:ext cx="2946400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00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41363"/>
            <a:ext cx="658018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2" y="4690823"/>
            <a:ext cx="5438775" cy="444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84"/>
            <a:ext cx="2946400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378484"/>
            <a:ext cx="2946400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6F104D1-B7E3-4BCF-9E5B-EC8FBD1AE0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915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2179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66459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00569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34874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69974" algn="l" defTabSz="679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203983" algn="l" defTabSz="679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237908" algn="l" defTabSz="679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271931" algn="l" defTabSz="679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9463" y="2633663"/>
            <a:ext cx="12631737" cy="71056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6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9463" y="2633663"/>
            <a:ext cx="12631737" cy="71056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6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7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4"/>
            <a:ext cx="6858000" cy="1241822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244" indent="0" algn="ctr">
              <a:buNone/>
              <a:defRPr sz="1500"/>
            </a:lvl2pPr>
            <a:lvl3pPr marL="684510" indent="0" algn="ctr">
              <a:buNone/>
              <a:defRPr sz="1500"/>
            </a:lvl3pPr>
            <a:lvl4pPr marL="1026751" indent="0" algn="ctr">
              <a:buNone/>
              <a:defRPr sz="1200"/>
            </a:lvl4pPr>
            <a:lvl5pPr marL="1369000" indent="0" algn="ctr">
              <a:buNone/>
              <a:defRPr sz="1200"/>
            </a:lvl5pPr>
            <a:lvl6pPr marL="1711259" indent="0" algn="ctr">
              <a:buNone/>
              <a:defRPr sz="1200"/>
            </a:lvl6pPr>
            <a:lvl7pPr marL="2053489" indent="0" algn="ctr">
              <a:buNone/>
              <a:defRPr sz="1200"/>
            </a:lvl7pPr>
            <a:lvl8pPr marL="2395730" indent="0" algn="ctr">
              <a:buNone/>
              <a:defRPr sz="1200"/>
            </a:lvl8pPr>
            <a:lvl9pPr marL="2737973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23" y="273912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12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28237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3442099"/>
            <a:ext cx="7886700" cy="112514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2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6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7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9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2" y="1369225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5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244" indent="0">
              <a:buNone/>
              <a:defRPr sz="1500" b="1"/>
            </a:lvl2pPr>
            <a:lvl3pPr marL="684510" indent="0">
              <a:buNone/>
              <a:defRPr sz="1500" b="1"/>
            </a:lvl3pPr>
            <a:lvl4pPr marL="1026751" indent="0">
              <a:buNone/>
              <a:defRPr sz="1200" b="1"/>
            </a:lvl4pPr>
            <a:lvl5pPr marL="1369000" indent="0">
              <a:buNone/>
              <a:defRPr sz="1200" b="1"/>
            </a:lvl5pPr>
            <a:lvl6pPr marL="1711259" indent="0">
              <a:buNone/>
              <a:defRPr sz="1200" b="1"/>
            </a:lvl6pPr>
            <a:lvl7pPr marL="2053489" indent="0">
              <a:buNone/>
              <a:defRPr sz="1200" b="1"/>
            </a:lvl7pPr>
            <a:lvl8pPr marL="2395730" indent="0">
              <a:buNone/>
              <a:defRPr sz="1200" b="1"/>
            </a:lvl8pPr>
            <a:lvl9pPr marL="2737973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90" y="1260872"/>
            <a:ext cx="3887391" cy="617934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244" indent="0">
              <a:buNone/>
              <a:defRPr sz="1500" b="1"/>
            </a:lvl2pPr>
            <a:lvl3pPr marL="684510" indent="0">
              <a:buNone/>
              <a:defRPr sz="1500" b="1"/>
            </a:lvl3pPr>
            <a:lvl4pPr marL="1026751" indent="0">
              <a:buNone/>
              <a:defRPr sz="1200" b="1"/>
            </a:lvl4pPr>
            <a:lvl5pPr marL="1369000" indent="0">
              <a:buNone/>
              <a:defRPr sz="1200" b="1"/>
            </a:lvl5pPr>
            <a:lvl6pPr marL="1711259" indent="0">
              <a:buNone/>
              <a:defRPr sz="1200" b="1"/>
            </a:lvl6pPr>
            <a:lvl7pPr marL="2053489" indent="0">
              <a:buNone/>
              <a:defRPr sz="1200" b="1"/>
            </a:lvl7pPr>
            <a:lvl8pPr marL="2395730" indent="0">
              <a:buNone/>
              <a:defRPr sz="1200" b="1"/>
            </a:lvl8pPr>
            <a:lvl9pPr marL="2737973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90" y="1878809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8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06" y="342904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37" y="740637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06" y="1543055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4" indent="0">
              <a:buNone/>
              <a:defRPr sz="1100"/>
            </a:lvl2pPr>
            <a:lvl3pPr marL="684510" indent="0">
              <a:buNone/>
              <a:defRPr sz="900"/>
            </a:lvl3pPr>
            <a:lvl4pPr marL="1026751" indent="0">
              <a:buNone/>
              <a:defRPr sz="800"/>
            </a:lvl4pPr>
            <a:lvl5pPr marL="1369000" indent="0">
              <a:buNone/>
              <a:defRPr sz="800"/>
            </a:lvl5pPr>
            <a:lvl6pPr marL="1711259" indent="0">
              <a:buNone/>
              <a:defRPr sz="800"/>
            </a:lvl6pPr>
            <a:lvl7pPr marL="2053489" indent="0">
              <a:buNone/>
              <a:defRPr sz="800"/>
            </a:lvl7pPr>
            <a:lvl8pPr marL="2395730" indent="0">
              <a:buNone/>
              <a:defRPr sz="800"/>
            </a:lvl8pPr>
            <a:lvl9pPr marL="273797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06" y="342904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37" y="740637"/>
            <a:ext cx="4629151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44" indent="0">
              <a:buNone/>
              <a:defRPr sz="2100"/>
            </a:lvl2pPr>
            <a:lvl3pPr marL="684510" indent="0">
              <a:buNone/>
              <a:defRPr sz="1900"/>
            </a:lvl3pPr>
            <a:lvl4pPr marL="1026751" indent="0">
              <a:buNone/>
              <a:defRPr sz="1500"/>
            </a:lvl4pPr>
            <a:lvl5pPr marL="1369000" indent="0">
              <a:buNone/>
              <a:defRPr sz="1500"/>
            </a:lvl5pPr>
            <a:lvl6pPr marL="1711259" indent="0">
              <a:buNone/>
              <a:defRPr sz="1500"/>
            </a:lvl6pPr>
            <a:lvl7pPr marL="2053489" indent="0">
              <a:buNone/>
              <a:defRPr sz="1500"/>
            </a:lvl7pPr>
            <a:lvl8pPr marL="2395730" indent="0">
              <a:buNone/>
              <a:defRPr sz="1500"/>
            </a:lvl8pPr>
            <a:lvl9pPr marL="2737973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06" y="1543055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4" indent="0">
              <a:buNone/>
              <a:defRPr sz="1100"/>
            </a:lvl2pPr>
            <a:lvl3pPr marL="684510" indent="0">
              <a:buNone/>
              <a:defRPr sz="900"/>
            </a:lvl3pPr>
            <a:lvl4pPr marL="1026751" indent="0">
              <a:buNone/>
              <a:defRPr sz="800"/>
            </a:lvl4pPr>
            <a:lvl5pPr marL="1369000" indent="0">
              <a:buNone/>
              <a:defRPr sz="800"/>
            </a:lvl5pPr>
            <a:lvl6pPr marL="1711259" indent="0">
              <a:buNone/>
              <a:defRPr sz="800"/>
            </a:lvl6pPr>
            <a:lvl7pPr marL="2053489" indent="0">
              <a:buNone/>
              <a:defRPr sz="800"/>
            </a:lvl7pPr>
            <a:lvl8pPr marL="2395730" indent="0">
              <a:buNone/>
              <a:defRPr sz="800"/>
            </a:lvl8pPr>
            <a:lvl9pPr marL="273797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68460" tIns="34255" rIns="68460" bIns="3425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5"/>
            <a:ext cx="7886700" cy="3263504"/>
          </a:xfrm>
          <a:prstGeom prst="rect">
            <a:avLst/>
          </a:prstGeom>
        </p:spPr>
        <p:txBody>
          <a:bodyPr vert="horz" lIns="68460" tIns="34255" rIns="68460" bIns="3425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68460" tIns="34255" rIns="68460" bIns="3425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0" fontAlgn="auto">
              <a:spcBef>
                <a:spcPts val="0"/>
              </a:spcBef>
              <a:spcAft>
                <a:spcPts val="0"/>
              </a:spcAft>
            </a:pPr>
            <a:fld id="{B0E99B11-B530-4D12-B16B-7E39BAE919FA}" type="datetime1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4510" fontAlgn="auto">
                <a:spcBef>
                  <a:spcPts val="0"/>
                </a:spcBef>
                <a:spcAft>
                  <a:spcPts val="0"/>
                </a:spcAft>
              </a:pPr>
              <a:t>09.04.2021</a:t>
            </a:fld>
            <a:endParaRPr lang="ru-RU" b="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68460" tIns="34255" rIns="68460" bIns="3425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0" fontAlgn="auto">
              <a:spcBef>
                <a:spcPts val="0"/>
              </a:spcBef>
              <a:spcAft>
                <a:spcPts val="0"/>
              </a:spcAft>
            </a:pPr>
            <a:endParaRPr lang="ru-RU" b="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68460" tIns="34255" rIns="68460" bIns="3425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10" fontAlgn="auto">
              <a:spcBef>
                <a:spcPts val="0"/>
              </a:spcBef>
              <a:spcAft>
                <a:spcPts val="0"/>
              </a:spcAft>
            </a:pPr>
            <a:fld id="{5E1843BC-D711-48B0-96AF-69836F42B35F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45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50815" r:id="rId1"/>
    <p:sldLayoutId id="2147550816" r:id="rId2"/>
    <p:sldLayoutId id="2147550817" r:id="rId3"/>
    <p:sldLayoutId id="2147550818" r:id="rId4"/>
    <p:sldLayoutId id="2147550819" r:id="rId5"/>
    <p:sldLayoutId id="2147550820" r:id="rId6"/>
    <p:sldLayoutId id="2147550821" r:id="rId7"/>
    <p:sldLayoutId id="2147550822" r:id="rId8"/>
    <p:sldLayoutId id="2147550823" r:id="rId9"/>
    <p:sldLayoutId id="2147550824" r:id="rId10"/>
    <p:sldLayoutId id="21475508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68451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34" indent="-171134" algn="l" defTabSz="68451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02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29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66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101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369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609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865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31" indent="-171134" algn="l" defTabSz="6845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4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10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51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00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59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89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730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973" algn="l" defTabSz="6845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0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1.jpe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5" t="12686" r="18692" b="12392"/>
          <a:stretch/>
        </p:blipFill>
        <p:spPr bwMode="auto">
          <a:xfrm>
            <a:off x="-17675" y="520291"/>
            <a:ext cx="9145407" cy="4787978"/>
          </a:xfrm>
          <a:prstGeom prst="rect">
            <a:avLst/>
          </a:prstGeom>
          <a:solidFill>
            <a:srgbClr val="FF0000">
              <a:alpha val="33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pic>
      <p:sp>
        <p:nvSpPr>
          <p:cNvPr id="153" name="Text Box 2"/>
          <p:cNvSpPr txBox="1">
            <a:spLocks noChangeArrowheads="1"/>
          </p:cNvSpPr>
          <p:nvPr/>
        </p:nvSpPr>
        <p:spPr bwMode="auto">
          <a:xfrm>
            <a:off x="-29755" y="-5699"/>
            <a:ext cx="9190874" cy="621644"/>
          </a:xfrm>
          <a:prstGeom prst="rect">
            <a:avLst/>
          </a:prstGeom>
          <a:solidFill>
            <a:srgbClr val="5B9BD5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39132" tIns="19568" rIns="39132" bIns="1956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4510">
              <a:lnSpc>
                <a:spcPts val="1500"/>
              </a:lnSpc>
            </a:pPr>
            <a:r>
              <a:rPr lang="ru-RU" b="0" dirty="0">
                <a:latin typeface="+mn-lt"/>
              </a:rPr>
              <a:t>ИНФОРМАЦИОННЫЕ МАТЕРИАЛЫ </a:t>
            </a:r>
          </a:p>
          <a:p>
            <a:pPr defTabSz="684510">
              <a:lnSpc>
                <a:spcPts val="1500"/>
              </a:lnSpc>
            </a:pPr>
            <a:r>
              <a:rPr lang="ru-RU" b="0" dirty="0">
                <a:latin typeface="+mn-lt"/>
              </a:rPr>
              <a:t>ПО </a:t>
            </a:r>
            <a:r>
              <a:rPr lang="ru-RU" b="0" dirty="0" smtClean="0">
                <a:latin typeface="+mn-lt"/>
              </a:rPr>
              <a:t>АНОМАЛЬНО</a:t>
            </a:r>
            <a:r>
              <a:rPr lang="en-US" b="0" dirty="0" smtClean="0">
                <a:latin typeface="+mn-lt"/>
              </a:rPr>
              <a:t> </a:t>
            </a:r>
            <a:r>
              <a:rPr lang="ru-RU" b="0" dirty="0" smtClean="0">
                <a:latin typeface="+mn-lt"/>
              </a:rPr>
              <a:t>ЖАРКОЙ </a:t>
            </a:r>
            <a:r>
              <a:rPr lang="ru-RU" b="0" dirty="0">
                <a:latin typeface="+mn-lt"/>
              </a:rPr>
              <a:t>ПОГОДЕ НА ТЕРРИТОРИИ СВЕРДЛОВСКОЙ</a:t>
            </a:r>
          </a:p>
          <a:p>
            <a:pPr defTabSz="684510">
              <a:lnSpc>
                <a:spcPts val="1500"/>
              </a:lnSpc>
            </a:pPr>
            <a:r>
              <a:rPr lang="ru-RU" b="0" dirty="0">
                <a:latin typeface="+mn-lt"/>
              </a:rPr>
              <a:t> ОБЛАСТИ (НА </a:t>
            </a:r>
            <a:r>
              <a:rPr lang="ru-RU" b="0" dirty="0" smtClean="0">
                <a:latin typeface="+mn-lt"/>
              </a:rPr>
              <a:t>10-16.04.2021)</a:t>
            </a:r>
            <a:endParaRPr lang="ru-RU" b="0" dirty="0">
              <a:latin typeface="+mn-lt"/>
            </a:endParaRPr>
          </a:p>
        </p:txBody>
      </p:sp>
      <p:sp>
        <p:nvSpPr>
          <p:cNvPr id="126" name="Rectangle 93"/>
          <p:cNvSpPr>
            <a:spLocks noChangeArrowheads="1"/>
          </p:cNvSpPr>
          <p:nvPr/>
        </p:nvSpPr>
        <p:spPr bwMode="auto">
          <a:xfrm>
            <a:off x="6870357" y="3367862"/>
            <a:ext cx="2273644" cy="1961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1356" tIns="45680" rIns="91356" bIns="4568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7" name="Text Box 97"/>
          <p:cNvSpPr txBox="1">
            <a:spLocks noChangeArrowheads="1"/>
          </p:cNvSpPr>
          <p:nvPr/>
        </p:nvSpPr>
        <p:spPr bwMode="auto">
          <a:xfrm>
            <a:off x="7327556" y="3808048"/>
            <a:ext cx="1833563" cy="31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0484" tIns="85243" rIns="170484" bIns="85243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800" b="0" dirty="0">
                <a:solidFill>
                  <a:srgbClr val="000000"/>
                </a:solidFill>
                <a:latin typeface="Times New Roman" pitchFamily="18" charset="0"/>
              </a:rPr>
              <a:t>- прогноз нарушения ЛЭП</a:t>
            </a:r>
          </a:p>
        </p:txBody>
      </p:sp>
      <p:sp>
        <p:nvSpPr>
          <p:cNvPr id="128" name="TextBox 10"/>
          <p:cNvSpPr txBox="1"/>
          <p:nvPr/>
        </p:nvSpPr>
        <p:spPr>
          <a:xfrm>
            <a:off x="6870373" y="5063973"/>
            <a:ext cx="838905" cy="21919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356" tIns="45680" rIns="91356" bIns="4568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31" name="Полилиния 130"/>
          <p:cNvSpPr/>
          <p:nvPr/>
        </p:nvSpPr>
        <p:spPr>
          <a:xfrm>
            <a:off x="6967122" y="3975616"/>
            <a:ext cx="325439" cy="233362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80" rIns="91356" bIns="4568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146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6940206" y="4518966"/>
            <a:ext cx="527051" cy="1571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80" rIns="91356" bIns="4568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7467269" y="5006335"/>
            <a:ext cx="1831975" cy="29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0484" tIns="85243" rIns="170484" bIns="85243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latin typeface="Times New Roman" pitchFamily="18" charset="0"/>
              </a:rPr>
              <a:t>- муниципальное образование</a:t>
            </a:r>
          </a:p>
        </p:txBody>
      </p:sp>
      <p:sp>
        <p:nvSpPr>
          <p:cNvPr id="136" name="Text Box 97"/>
          <p:cNvSpPr txBox="1">
            <a:spLocks noChangeArrowheads="1"/>
          </p:cNvSpPr>
          <p:nvPr/>
        </p:nvSpPr>
        <p:spPr bwMode="auto">
          <a:xfrm>
            <a:off x="7248527" y="4125952"/>
            <a:ext cx="1895475" cy="38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0484" tIns="85243" rIns="170484" bIns="85243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b="0" dirty="0">
                <a:solidFill>
                  <a:srgbClr val="000000"/>
                </a:solidFill>
                <a:latin typeface="Times New Roman" pitchFamily="18" charset="0"/>
              </a:rPr>
              <a:t>линии электропередач 110 кВт</a:t>
            </a:r>
          </a:p>
        </p:txBody>
      </p:sp>
      <p:cxnSp>
        <p:nvCxnSpPr>
          <p:cNvPr id="137" name="Прямая соединительная линия 136"/>
          <p:cNvCxnSpPr/>
          <p:nvPr/>
        </p:nvCxnSpPr>
        <p:spPr>
          <a:xfrm>
            <a:off x="7044983" y="4307978"/>
            <a:ext cx="27622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Скругленный прямоугольник 137"/>
          <p:cNvSpPr/>
          <p:nvPr/>
        </p:nvSpPr>
        <p:spPr>
          <a:xfrm>
            <a:off x="7054508" y="4911081"/>
            <a:ext cx="266700" cy="1889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7252977" y="4855709"/>
            <a:ext cx="2224559" cy="28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6841" tIns="53422" rIns="106841" bIns="53422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b="0" dirty="0">
                <a:solidFill>
                  <a:srgbClr val="000000"/>
                </a:solidFill>
                <a:latin typeface="Times New Roman" pitchFamily="18" charset="0"/>
              </a:rPr>
              <a:t>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932284" y="4734867"/>
            <a:ext cx="677863" cy="14605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46" tIns="54372" rIns="108746" bIns="54372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7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7467257" y="4434836"/>
            <a:ext cx="1898651" cy="2990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70484" tIns="85243" rIns="170484" bIns="85243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b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42" name="Text Box 97"/>
          <p:cNvSpPr txBox="1">
            <a:spLocks noChangeArrowheads="1"/>
          </p:cNvSpPr>
          <p:nvPr/>
        </p:nvSpPr>
        <p:spPr bwMode="auto">
          <a:xfrm>
            <a:off x="7562505" y="4645975"/>
            <a:ext cx="2108200" cy="29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0484" tIns="85243" rIns="170484" bIns="85243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latin typeface="Times New Roman" pitchFamily="18" charset="0"/>
              </a:rPr>
              <a:t>- кол-во домов /населения</a:t>
            </a:r>
          </a:p>
        </p:txBody>
      </p:sp>
      <p:sp>
        <p:nvSpPr>
          <p:cNvPr id="143" name="Text Box 97"/>
          <p:cNvSpPr txBox="1">
            <a:spLocks noChangeArrowheads="1"/>
          </p:cNvSpPr>
          <p:nvPr/>
        </p:nvSpPr>
        <p:spPr bwMode="auto">
          <a:xfrm>
            <a:off x="7271215" y="3425007"/>
            <a:ext cx="1606551" cy="31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0484" tIns="85243" rIns="170484" bIns="85243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900" i="1">
                <a:solidFill>
                  <a:srgbClr val="000000"/>
                </a:solidFill>
                <a:latin typeface="Times New Roman" pitchFamily="18" charset="0"/>
              </a:rPr>
              <a:t>Условные обозначения</a:t>
            </a:r>
          </a:p>
        </p:txBody>
      </p:sp>
      <p:pic>
        <p:nvPicPr>
          <p:cNvPr id="154" name="Рисунок 1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13" y="119097"/>
            <a:ext cx="937533" cy="421810"/>
          </a:xfrm>
          <a:prstGeom prst="rect">
            <a:avLst/>
          </a:prstGeom>
        </p:spPr>
      </p:pic>
      <p:pic>
        <p:nvPicPr>
          <p:cNvPr id="155" name="Рисунок 1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5" y="86718"/>
            <a:ext cx="1472429" cy="419087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 bwMode="auto">
          <a:xfrm>
            <a:off x="4108682" y="4596219"/>
            <a:ext cx="400051" cy="226559"/>
          </a:xfrm>
          <a:custGeom>
            <a:avLst/>
            <a:gdLst>
              <a:gd name="connsiteX0" fmla="*/ 0 w 400050"/>
              <a:gd name="connsiteY0" fmla="*/ 40821 h 302078"/>
              <a:gd name="connsiteX1" fmla="*/ 155121 w 400050"/>
              <a:gd name="connsiteY1" fmla="*/ 0 h 302078"/>
              <a:gd name="connsiteX2" fmla="*/ 400050 w 400050"/>
              <a:gd name="connsiteY2" fmla="*/ 48986 h 302078"/>
              <a:gd name="connsiteX3" fmla="*/ 400050 w 400050"/>
              <a:gd name="connsiteY3" fmla="*/ 138793 h 302078"/>
              <a:gd name="connsiteX4" fmla="*/ 310243 w 400050"/>
              <a:gd name="connsiteY4" fmla="*/ 187778 h 302078"/>
              <a:gd name="connsiteX5" fmla="*/ 163286 w 400050"/>
              <a:gd name="connsiteY5" fmla="*/ 253093 h 302078"/>
              <a:gd name="connsiteX6" fmla="*/ 73478 w 400050"/>
              <a:gd name="connsiteY6" fmla="*/ 302078 h 302078"/>
              <a:gd name="connsiteX7" fmla="*/ 40821 w 400050"/>
              <a:gd name="connsiteY7" fmla="*/ 212271 h 302078"/>
              <a:gd name="connsiteX8" fmla="*/ 0 w 400050"/>
              <a:gd name="connsiteY8" fmla="*/ 40821 h 3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50" h="302078">
                <a:moveTo>
                  <a:pt x="0" y="40821"/>
                </a:moveTo>
                <a:lnTo>
                  <a:pt x="155121" y="0"/>
                </a:lnTo>
                <a:lnTo>
                  <a:pt x="400050" y="48986"/>
                </a:lnTo>
                <a:lnTo>
                  <a:pt x="400050" y="138793"/>
                </a:lnTo>
                <a:lnTo>
                  <a:pt x="310243" y="187778"/>
                </a:lnTo>
                <a:lnTo>
                  <a:pt x="163286" y="253093"/>
                </a:lnTo>
                <a:lnTo>
                  <a:pt x="73478" y="302078"/>
                </a:lnTo>
                <a:lnTo>
                  <a:pt x="40821" y="212271"/>
                </a:lnTo>
                <a:lnTo>
                  <a:pt x="0" y="40821"/>
                </a:lnTo>
                <a:close/>
              </a:path>
            </a:pathLst>
          </a:custGeom>
          <a:solidFill>
            <a:srgbClr val="FF0000">
              <a:alpha val="33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6" tIns="45680" rIns="91356" bIns="45680" numCol="1" rtlCol="0" anchor="t" anchorCtr="0" compatLnSpc="1">
            <a:prstTxWarp prst="textNoShape">
              <a:avLst/>
            </a:prstTxWarp>
          </a:bodyPr>
          <a:lstStyle/>
          <a:p>
            <a:pPr algn="ctr" defTabSz="980136"/>
            <a:endParaRPr lang="ru-RU" sz="19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0" name="Группа 99"/>
          <p:cNvGrpSpPr/>
          <p:nvPr/>
        </p:nvGrpSpPr>
        <p:grpSpPr>
          <a:xfrm>
            <a:off x="4377903" y="4211158"/>
            <a:ext cx="1027604" cy="622218"/>
            <a:chOff x="4307511" y="805562"/>
            <a:chExt cx="1027604" cy="528166"/>
          </a:xfrm>
        </p:grpSpPr>
        <p:sp>
          <p:nvSpPr>
            <p:cNvPr id="101" name="TextBox 10"/>
            <p:cNvSpPr txBox="1"/>
            <p:nvPr/>
          </p:nvSpPr>
          <p:spPr>
            <a:xfrm>
              <a:off x="4307511" y="805562"/>
              <a:ext cx="1027604" cy="169815"/>
            </a:xfrm>
            <a:prstGeom prst="rect">
              <a:avLst/>
            </a:prstGeom>
            <a:solidFill>
              <a:sysClr val="window" lastClr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 smtClean="0">
                  <a:solidFill>
                    <a:sysClr val="windowText" lastClr="000000"/>
                  </a:solidFill>
                </a:rPr>
                <a:t>Сысертский </a:t>
              </a:r>
              <a:r>
                <a:rPr lang="ru-RU" sz="700" kern="0" dirty="0" smtClean="0">
                  <a:solidFill>
                    <a:sysClr val="windowText" lastClr="000000"/>
                  </a:solidFill>
                </a:rPr>
                <a:t>ГО</a:t>
              </a:r>
              <a:endParaRPr lang="ru-RU" sz="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4389369" y="1006624"/>
              <a:ext cx="570101" cy="132857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b="0" kern="0" dirty="0" smtClean="0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364</a:t>
              </a:r>
              <a:r>
                <a:rPr lang="ru-RU" sz="700" b="0" kern="0" dirty="0" smtClean="0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/</a:t>
              </a:r>
              <a:r>
                <a:rPr lang="ru-RU" sz="700" kern="0" dirty="0" smtClean="0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234</a:t>
              </a:r>
              <a:endParaRPr lang="ru-RU" sz="700" kern="0" dirty="0">
                <a:solidFill>
                  <a:sysClr val="windowText" lastClr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389369" y="1163341"/>
              <a:ext cx="861939" cy="170387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6" tIns="45718" rIns="91436" bIns="45718" anchor="ctr"/>
            <a:lstStyle/>
            <a:p>
              <a:pPr algn="ctr" defTabSz="9141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27925</a:t>
              </a:r>
              <a:r>
                <a:rPr lang="ru-RU" sz="700" b="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/69761</a:t>
              </a:r>
              <a:endParaRPr lang="ru-RU" sz="700" b="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6" name="Скругленный прямоугольник 105"/>
            <p:cNvSpPr/>
            <p:nvPr/>
          </p:nvSpPr>
          <p:spPr>
            <a:xfrm>
              <a:off x="4964072" y="1006624"/>
              <a:ext cx="287236" cy="140848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9141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60%</a:t>
              </a: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3419872" y="3297852"/>
            <a:ext cx="1368152" cy="649848"/>
            <a:chOff x="4348146" y="823495"/>
            <a:chExt cx="1027604" cy="462232"/>
          </a:xfrm>
        </p:grpSpPr>
        <p:sp>
          <p:nvSpPr>
            <p:cNvPr id="115" name="TextBox 10"/>
            <p:cNvSpPr txBox="1"/>
            <p:nvPr/>
          </p:nvSpPr>
          <p:spPr>
            <a:xfrm>
              <a:off x="4348146" y="823495"/>
              <a:ext cx="1027604" cy="142298"/>
            </a:xfrm>
            <a:prstGeom prst="rect">
              <a:avLst/>
            </a:prstGeom>
            <a:solidFill>
              <a:sysClr val="window" lastClr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sysClr val="windowText" lastClr="000000"/>
                  </a:solidFill>
                </a:rPr>
                <a:t>МО г.Екатеринбург</a:t>
              </a: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4449063" y="1006624"/>
              <a:ext cx="510407" cy="15671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 smtClean="0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6872</a:t>
              </a:r>
              <a:r>
                <a:rPr lang="ru-RU" sz="700" b="0" kern="0" dirty="0" smtClean="0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/</a:t>
              </a:r>
              <a:endParaRPr lang="ru-RU" sz="700" b="0" kern="0" dirty="0">
                <a:solidFill>
                  <a:sysClr val="windowText" lastClr="000000"/>
                </a:solidFill>
                <a:cs typeface="Times New Roman" panose="02020603050405020304" pitchFamily="18" charset="0"/>
              </a:endParaRPr>
            </a:p>
            <a:p>
              <a:pPr algn="ctr" defTabSz="9141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 smtClean="0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77</a:t>
              </a:r>
              <a:endParaRPr lang="ru-RU" sz="700" kern="0" dirty="0">
                <a:solidFill>
                  <a:sysClr val="windowText" lastClr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4449063" y="1163341"/>
              <a:ext cx="802245" cy="122386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6" tIns="45718" rIns="91436" bIns="45718" anchor="ctr"/>
            <a:lstStyle/>
            <a:p>
              <a:pPr algn="ctr" defTabSz="9141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30975</a:t>
              </a:r>
              <a:r>
                <a:rPr lang="ru-RU" sz="700" b="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/1526500</a:t>
              </a:r>
              <a:endParaRPr lang="ru-RU" sz="700" b="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20" name="Скругленный прямоугольник 119"/>
            <p:cNvSpPr/>
            <p:nvPr/>
          </p:nvSpPr>
          <p:spPr>
            <a:xfrm>
              <a:off x="4964072" y="1006624"/>
              <a:ext cx="287236" cy="140848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9141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60%</a:t>
              </a:r>
            </a:p>
          </p:txBody>
        </p:sp>
      </p:grpSp>
      <p:graphicFrame>
        <p:nvGraphicFramePr>
          <p:cNvPr id="160" name="Таблица 1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23785"/>
              </p:ext>
            </p:extLst>
          </p:nvPr>
        </p:nvGraphicFramePr>
        <p:xfrm>
          <a:off x="1905968" y="4807895"/>
          <a:ext cx="4866199" cy="511396"/>
        </p:xfrm>
        <a:graphic>
          <a:graphicData uri="http://schemas.openxmlformats.org/drawingml/2006/table">
            <a:tbl>
              <a:tblPr/>
              <a:tblGrid>
                <a:gridCol w="6498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31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93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93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893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93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517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8778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3253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1045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74738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Расчет</a:t>
                      </a:r>
                      <a:r>
                        <a:rPr lang="ru-RU" sz="400" b="1" i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</a:t>
                      </a:r>
                      <a:r>
                        <a:rPr lang="ru-RU" sz="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 и средств спланированных </a:t>
                      </a:r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</a:t>
                      </a:r>
                      <a:r>
                        <a:rPr lang="ru-RU" sz="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</a:t>
                      </a:r>
                      <a:endParaRPr lang="ru-RU" sz="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1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3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4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4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3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Свердловская обл.</a:t>
                      </a:r>
                      <a:endParaRPr lang="ru-RU" sz="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1363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1015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80" marR="1680" marT="12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0" y="4515966"/>
            <a:ext cx="1785545" cy="82330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73" tIns="34290" rIns="68573" bIns="34290" rtlCol="0">
            <a:spAutoFit/>
          </a:bodyPr>
          <a:lstStyle/>
          <a:p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10.04.2021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Исп. ЦУКС Главного управления МЧС по Свердловской области </a:t>
            </a:r>
          </a:p>
          <a:p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Козюберда  А.К.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3100 -1279</a:t>
            </a: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Использовался АИУС-2030</a:t>
            </a: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 1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2000000</a:t>
            </a:r>
          </a:p>
        </p:txBody>
      </p:sp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-1407" y="3780631"/>
            <a:ext cx="1778900" cy="86923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dirty="0">
                <a:solidFill>
                  <a:prstClr val="black"/>
                </a:solidFill>
              </a:rPr>
              <a:t>По прогнозу Уральского УГМС:</a:t>
            </a:r>
            <a:r>
              <a:rPr lang="ru-RU" sz="800" dirty="0">
                <a:solidFill>
                  <a:prstClr val="black"/>
                </a:solidFill>
              </a:rPr>
              <a:t> </a:t>
            </a:r>
            <a:r>
              <a:rPr lang="ru-RU" sz="800" dirty="0" smtClean="0">
                <a:solidFill>
                  <a:prstClr val="black"/>
                </a:solidFill>
              </a:rPr>
              <a:t> 10-16 апреля Свердловской </a:t>
            </a:r>
            <a:r>
              <a:rPr lang="ru-RU" sz="800" dirty="0">
                <a:solidFill>
                  <a:prstClr val="black"/>
                </a:solidFill>
              </a:rPr>
              <a:t>области </a:t>
            </a:r>
            <a:r>
              <a:rPr lang="ru-RU" sz="800" dirty="0" smtClean="0">
                <a:solidFill>
                  <a:prstClr val="black"/>
                </a:solidFill>
              </a:rPr>
              <a:t> </a:t>
            </a:r>
            <a:r>
              <a:rPr lang="ru-RU" sz="800" dirty="0"/>
              <a:t>аномально-жаркая </a:t>
            </a:r>
            <a:r>
              <a:rPr lang="ru-RU" sz="800" dirty="0" smtClean="0"/>
              <a:t>погода со среднесуточными </a:t>
            </a:r>
            <a:r>
              <a:rPr lang="ru-RU" sz="800" dirty="0"/>
              <a:t>температурами воздуха выше климатической нормы на 7 градусов и более</a:t>
            </a:r>
            <a:r>
              <a:rPr lang="ru-RU" sz="800" dirty="0" smtClean="0">
                <a:solidFill>
                  <a:prstClr val="black"/>
                </a:solidFill>
              </a:rPr>
              <a:t>.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639736"/>
            <a:ext cx="2183780" cy="261605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</a:t>
            </a:r>
            <a:r>
              <a:rPr lang="ru-RU" sz="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10.04.2021</a:t>
            </a:r>
            <a:endParaRPr lang="ru-RU" sz="9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:\погод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7" y="933695"/>
            <a:ext cx="2092163" cy="156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олилиния 41"/>
          <p:cNvSpPr/>
          <p:nvPr/>
        </p:nvSpPr>
        <p:spPr bwMode="auto">
          <a:xfrm rot="17295612">
            <a:off x="4017941" y="4118723"/>
            <a:ext cx="400051" cy="226559"/>
          </a:xfrm>
          <a:custGeom>
            <a:avLst/>
            <a:gdLst>
              <a:gd name="connsiteX0" fmla="*/ 0 w 400050"/>
              <a:gd name="connsiteY0" fmla="*/ 40821 h 302078"/>
              <a:gd name="connsiteX1" fmla="*/ 155121 w 400050"/>
              <a:gd name="connsiteY1" fmla="*/ 0 h 302078"/>
              <a:gd name="connsiteX2" fmla="*/ 400050 w 400050"/>
              <a:gd name="connsiteY2" fmla="*/ 48986 h 302078"/>
              <a:gd name="connsiteX3" fmla="*/ 400050 w 400050"/>
              <a:gd name="connsiteY3" fmla="*/ 138793 h 302078"/>
              <a:gd name="connsiteX4" fmla="*/ 310243 w 400050"/>
              <a:gd name="connsiteY4" fmla="*/ 187778 h 302078"/>
              <a:gd name="connsiteX5" fmla="*/ 163286 w 400050"/>
              <a:gd name="connsiteY5" fmla="*/ 253093 h 302078"/>
              <a:gd name="connsiteX6" fmla="*/ 73478 w 400050"/>
              <a:gd name="connsiteY6" fmla="*/ 302078 h 302078"/>
              <a:gd name="connsiteX7" fmla="*/ 40821 w 400050"/>
              <a:gd name="connsiteY7" fmla="*/ 212271 h 302078"/>
              <a:gd name="connsiteX8" fmla="*/ 0 w 400050"/>
              <a:gd name="connsiteY8" fmla="*/ 40821 h 3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50" h="302078">
                <a:moveTo>
                  <a:pt x="0" y="40821"/>
                </a:moveTo>
                <a:lnTo>
                  <a:pt x="155121" y="0"/>
                </a:lnTo>
                <a:lnTo>
                  <a:pt x="400050" y="48986"/>
                </a:lnTo>
                <a:lnTo>
                  <a:pt x="400050" y="138793"/>
                </a:lnTo>
                <a:lnTo>
                  <a:pt x="310243" y="187778"/>
                </a:lnTo>
                <a:lnTo>
                  <a:pt x="163286" y="253093"/>
                </a:lnTo>
                <a:lnTo>
                  <a:pt x="73478" y="302078"/>
                </a:lnTo>
                <a:lnTo>
                  <a:pt x="40821" y="212271"/>
                </a:lnTo>
                <a:lnTo>
                  <a:pt x="0" y="40821"/>
                </a:lnTo>
                <a:close/>
              </a:path>
            </a:pathLst>
          </a:custGeom>
          <a:solidFill>
            <a:srgbClr val="FF0000">
              <a:alpha val="33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6" tIns="45680" rIns="91356" bIns="45680" numCol="1" rtlCol="0" anchor="t" anchorCtr="0" compatLnSpc="1">
            <a:prstTxWarp prst="textNoShape">
              <a:avLst/>
            </a:prstTxWarp>
          </a:bodyPr>
          <a:lstStyle/>
          <a:p>
            <a:pPr algn="ctr" defTabSz="980136"/>
            <a:endParaRPr lang="ru-RU" sz="1900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4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5" t="16888" r="3760" b="14964"/>
          <a:stretch/>
        </p:blipFill>
        <p:spPr bwMode="auto">
          <a:xfrm>
            <a:off x="3" y="614182"/>
            <a:ext cx="9143999" cy="452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екб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88" y="818786"/>
            <a:ext cx="2448897" cy="1613218"/>
          </a:xfrm>
          <a:prstGeom prst="rect">
            <a:avLst/>
          </a:prstGeom>
        </p:spPr>
      </p:pic>
      <p:sp>
        <p:nvSpPr>
          <p:cNvPr id="606" name="Text Box 2"/>
          <p:cNvSpPr txBox="1">
            <a:spLocks noChangeArrowheads="1"/>
          </p:cNvSpPr>
          <p:nvPr/>
        </p:nvSpPr>
        <p:spPr bwMode="auto">
          <a:xfrm>
            <a:off x="1" y="-1"/>
            <a:ext cx="9153732" cy="626400"/>
          </a:xfrm>
          <a:prstGeom prst="rect">
            <a:avLst/>
          </a:prstGeom>
          <a:solidFill>
            <a:srgbClr val="204D84"/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010">
              <a:lnSpc>
                <a:spcPts val="1500"/>
              </a:lnSpc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</a:t>
            </a:r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010">
              <a:lnSpc>
                <a:spcPts val="1500"/>
              </a:lnSpc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КЛАССАМ ПОЖАРНОЙ ОПАСНОСТИ НА ТЕРРИТОРИИ</a:t>
            </a:r>
          </a:p>
          <a:p>
            <a:pPr defTabSz="685010">
              <a:lnSpc>
                <a:spcPts val="1500"/>
              </a:lnSpc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 ОБЛАСТИ М 1 : 50 000 (РИСК ПРИРОДНЫХ ПОЖАРОВ НА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10.04.2021)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" name="Прямоугольник 1094"/>
          <p:cNvSpPr/>
          <p:nvPr/>
        </p:nvSpPr>
        <p:spPr bwMode="auto">
          <a:xfrm>
            <a:off x="3239982" y="2432003"/>
            <a:ext cx="1282656" cy="2699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42" tIns="26970" rIns="53942" bIns="269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г. Екатеринбург</a:t>
            </a:r>
            <a:endParaRPr lang="ru-RU" sz="1400" b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208" name="Rectangle 93"/>
          <p:cNvSpPr>
            <a:spLocks noChangeArrowheads="1"/>
          </p:cNvSpPr>
          <p:nvPr/>
        </p:nvSpPr>
        <p:spPr bwMode="auto">
          <a:xfrm>
            <a:off x="7375515" y="3479550"/>
            <a:ext cx="1751911" cy="16844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3" tIns="34289" rIns="68573" bIns="34289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686" fontAlgn="auto">
              <a:spcBef>
                <a:spcPts val="0"/>
              </a:spcBef>
              <a:spcAft>
                <a:spcPts val="0"/>
              </a:spcAft>
            </a:pPr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09" name="Text Box 97"/>
          <p:cNvSpPr txBox="1">
            <a:spLocks noChangeArrowheads="1"/>
          </p:cNvSpPr>
          <p:nvPr/>
        </p:nvSpPr>
        <p:spPr bwMode="auto">
          <a:xfrm>
            <a:off x="7669276" y="3457071"/>
            <a:ext cx="1205696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1705" name="Группа 629"/>
          <p:cNvGrpSpPr>
            <a:grpSpLocks/>
          </p:cNvGrpSpPr>
          <p:nvPr/>
        </p:nvGrpSpPr>
        <p:grpSpPr bwMode="auto">
          <a:xfrm>
            <a:off x="7459189" y="3614131"/>
            <a:ext cx="249072" cy="202424"/>
            <a:chOff x="142483" y="3760971"/>
            <a:chExt cx="346075" cy="386605"/>
          </a:xfrm>
        </p:grpSpPr>
        <p:sp>
          <p:nvSpPr>
            <p:cNvPr id="170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6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endParaRPr>
            </a:p>
          </p:txBody>
        </p:sp>
        <p:sp>
          <p:nvSpPr>
            <p:cNvPr id="170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600" b="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 Light"/>
                <a:cs typeface="+mn-cs"/>
              </a:endParaRPr>
            </a:p>
          </p:txBody>
        </p:sp>
        <p:sp>
          <p:nvSpPr>
            <p:cNvPr id="170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8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algn="ctr" defTabSz="770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cs typeface="+mn-cs"/>
              </a:endParaRPr>
            </a:p>
          </p:txBody>
        </p:sp>
      </p:grpSp>
      <p:sp>
        <p:nvSpPr>
          <p:cNvPr id="1709" name="Text Box 97"/>
          <p:cNvSpPr txBox="1">
            <a:spLocks noChangeArrowheads="1"/>
          </p:cNvSpPr>
          <p:nvPr/>
        </p:nvSpPr>
        <p:spPr bwMode="auto">
          <a:xfrm>
            <a:off x="7661319" y="3589654"/>
            <a:ext cx="1373502" cy="31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cxnSp>
        <p:nvCxnSpPr>
          <p:cNvPr id="1711" name="Прямая соединительная линия 1710"/>
          <p:cNvCxnSpPr/>
          <p:nvPr/>
        </p:nvCxnSpPr>
        <p:spPr>
          <a:xfrm>
            <a:off x="7440553" y="4729876"/>
            <a:ext cx="27774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3" name="Text Box 97"/>
          <p:cNvSpPr txBox="1">
            <a:spLocks noChangeArrowheads="1"/>
          </p:cNvSpPr>
          <p:nvPr/>
        </p:nvSpPr>
        <p:spPr bwMode="auto">
          <a:xfrm>
            <a:off x="7709339" y="4637444"/>
            <a:ext cx="1418087" cy="1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1" tIns="40102" rIns="80201" bIns="4010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grpSp>
        <p:nvGrpSpPr>
          <p:cNvPr id="1716" name="Group 316"/>
          <p:cNvGrpSpPr>
            <a:grpSpLocks/>
          </p:cNvGrpSpPr>
          <p:nvPr/>
        </p:nvGrpSpPr>
        <p:grpSpPr bwMode="auto">
          <a:xfrm>
            <a:off x="7486859" y="3876501"/>
            <a:ext cx="163469" cy="127788"/>
            <a:chOff x="4727" y="2506"/>
            <a:chExt cx="706" cy="1172"/>
          </a:xfrm>
        </p:grpSpPr>
        <p:sp>
          <p:nvSpPr>
            <p:cNvPr id="17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1795" name="Text Box 97"/>
          <p:cNvSpPr txBox="1">
            <a:spLocks noChangeArrowheads="1"/>
          </p:cNvSpPr>
          <p:nvPr/>
        </p:nvSpPr>
        <p:spPr bwMode="auto">
          <a:xfrm>
            <a:off x="7635766" y="3845058"/>
            <a:ext cx="1352184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796" name="Группа 119"/>
          <p:cNvGrpSpPr>
            <a:grpSpLocks/>
          </p:cNvGrpSpPr>
          <p:nvPr/>
        </p:nvGrpSpPr>
        <p:grpSpPr bwMode="auto">
          <a:xfrm>
            <a:off x="7483658" y="4043010"/>
            <a:ext cx="177245" cy="141967"/>
            <a:chOff x="214313" y="8958263"/>
            <a:chExt cx="642937" cy="500062"/>
          </a:xfrm>
        </p:grpSpPr>
        <p:sp>
          <p:nvSpPr>
            <p:cNvPr id="179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 fontAlgn="auto">
                <a:spcBef>
                  <a:spcPts val="0"/>
                </a:spcBef>
                <a:spcAft>
                  <a:spcPts val="0"/>
                </a:spcAft>
              </a:pPr>
              <a:endParaRPr lang="ru-RU" sz="600" b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79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 fontAlgn="auto">
                <a:spcBef>
                  <a:spcPts val="0"/>
                </a:spcBef>
                <a:spcAft>
                  <a:spcPts val="0"/>
                </a:spcAft>
              </a:pPr>
              <a:endParaRPr lang="ru-RU" sz="600" b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grpSp>
          <p:nvGrpSpPr>
            <p:cNvPr id="179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80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80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802" name="Text Box 97"/>
          <p:cNvSpPr txBox="1">
            <a:spLocks noChangeArrowheads="1"/>
          </p:cNvSpPr>
          <p:nvPr/>
        </p:nvSpPr>
        <p:spPr bwMode="auto">
          <a:xfrm>
            <a:off x="7646965" y="4019532"/>
            <a:ext cx="1373502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180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144" y="4964039"/>
            <a:ext cx="166669" cy="17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4" name="Text Box 97"/>
          <p:cNvSpPr txBox="1">
            <a:spLocks noChangeArrowheads="1"/>
          </p:cNvSpPr>
          <p:nvPr/>
        </p:nvSpPr>
        <p:spPr bwMode="auto">
          <a:xfrm>
            <a:off x="7709336" y="4959401"/>
            <a:ext cx="1373502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700" b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180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462060" y="4778646"/>
            <a:ext cx="159342" cy="1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6" name="Text Box 97"/>
          <p:cNvSpPr txBox="1">
            <a:spLocks noChangeArrowheads="1"/>
          </p:cNvSpPr>
          <p:nvPr/>
        </p:nvSpPr>
        <p:spPr bwMode="auto">
          <a:xfrm>
            <a:off x="7659267" y="4778646"/>
            <a:ext cx="1494466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700" b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altLang="ru-RU" sz="700" b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700" b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1098" name="Прямоугольник 1097"/>
          <p:cNvSpPr/>
          <p:nvPr/>
        </p:nvSpPr>
        <p:spPr>
          <a:xfrm>
            <a:off x="107504" y="614183"/>
            <a:ext cx="2474282" cy="20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05" name="TextBox 10"/>
          <p:cNvSpPr txBox="1"/>
          <p:nvPr/>
        </p:nvSpPr>
        <p:spPr>
          <a:xfrm>
            <a:off x="2827745" y="748469"/>
            <a:ext cx="2439467" cy="31546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</a:rPr>
              <a:t>МО г</a:t>
            </a:r>
            <a:r>
              <a:rPr lang="ru-RU" sz="1600" dirty="0">
                <a:solidFill>
                  <a:prstClr val="black"/>
                </a:solidFill>
              </a:rPr>
              <a:t>. Екатеринбург</a:t>
            </a:r>
          </a:p>
        </p:txBody>
      </p:sp>
      <p:sp>
        <p:nvSpPr>
          <p:cNvPr id="131" name="TextBox 23"/>
          <p:cNvSpPr txBox="1"/>
          <p:nvPr/>
        </p:nvSpPr>
        <p:spPr>
          <a:xfrm>
            <a:off x="3931772" y="989125"/>
            <a:ext cx="391115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7</a:t>
            </a:r>
          </a:p>
        </p:txBody>
      </p:sp>
      <p:sp>
        <p:nvSpPr>
          <p:cNvPr id="132" name="TextBox 23"/>
          <p:cNvSpPr txBox="1"/>
          <p:nvPr/>
        </p:nvSpPr>
        <p:spPr>
          <a:xfrm>
            <a:off x="4218987" y="989311"/>
            <a:ext cx="411129" cy="276999"/>
          </a:xfrm>
          <a:prstGeom prst="rect">
            <a:avLst/>
          </a:prstGeom>
          <a:solidFill>
            <a:srgbClr val="C0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939233">
              <a:defRPr sz="700" b="1" kern="0">
                <a:solidFill>
                  <a:prstClr val="black"/>
                </a:solidFill>
                <a:latin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cs typeface="+mn-cs"/>
              </a:rPr>
              <a:t>13</a:t>
            </a:r>
            <a:endParaRPr lang="ru-RU" sz="1200" dirty="0">
              <a:cs typeface="+mn-cs"/>
            </a:endParaRPr>
          </a:p>
        </p:txBody>
      </p:sp>
      <p:sp>
        <p:nvSpPr>
          <p:cNvPr id="133" name="TextBox 23"/>
          <p:cNvSpPr txBox="1"/>
          <p:nvPr/>
        </p:nvSpPr>
        <p:spPr>
          <a:xfrm>
            <a:off x="3643740" y="989125"/>
            <a:ext cx="391115" cy="27699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939233">
              <a:defRPr sz="1100" b="1" kern="0">
                <a:solidFill>
                  <a:prstClr val="black"/>
                </a:solidFill>
                <a:latin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cs typeface="+mn-cs"/>
              </a:rPr>
              <a:t>0</a:t>
            </a:r>
            <a:endParaRPr lang="ru-RU" sz="1200" dirty="0">
              <a:cs typeface="+mn-cs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188217" y="2617235"/>
            <a:ext cx="2183780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10.04.2021</a:t>
            </a:r>
            <a:endParaRPr lang="ru-RU" sz="9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6804248" y="699542"/>
            <a:ext cx="2183780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 10.04.2021</a:t>
            </a:r>
            <a:endParaRPr lang="ru-RU" sz="9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3" name="Группа 312"/>
          <p:cNvGrpSpPr/>
          <p:nvPr/>
        </p:nvGrpSpPr>
        <p:grpSpPr>
          <a:xfrm>
            <a:off x="7390386" y="4184972"/>
            <a:ext cx="1753617" cy="550275"/>
            <a:chOff x="6338902" y="3733352"/>
            <a:chExt cx="3062478" cy="827647"/>
          </a:xfrm>
        </p:grpSpPr>
        <p:sp>
          <p:nvSpPr>
            <p:cNvPr id="314" name="Text Box 97"/>
            <p:cNvSpPr txBox="1">
              <a:spLocks noChangeArrowheads="1"/>
            </p:cNvSpPr>
            <p:nvPr/>
          </p:nvSpPr>
          <p:spPr bwMode="auto">
            <a:xfrm>
              <a:off x="7037357" y="3977280"/>
              <a:ext cx="2364023" cy="356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количество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осадков</a:t>
              </a:r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5" name="TextBox 23"/>
            <p:cNvSpPr txBox="1"/>
            <p:nvPr/>
          </p:nvSpPr>
          <p:spPr>
            <a:xfrm>
              <a:off x="6338902" y="3995312"/>
              <a:ext cx="555580" cy="30089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3923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latin typeface="Calibri"/>
                  <a:cs typeface="+mn-cs"/>
                </a:rPr>
                <a:t>20</a:t>
              </a:r>
            </a:p>
          </p:txBody>
        </p:sp>
        <p:sp>
          <p:nvSpPr>
            <p:cNvPr id="316" name="TextBox 23"/>
            <p:cNvSpPr txBox="1"/>
            <p:nvPr/>
          </p:nvSpPr>
          <p:spPr>
            <a:xfrm>
              <a:off x="6362351" y="4220071"/>
              <a:ext cx="538808" cy="30089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3923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latin typeface="Calibri"/>
                  <a:cs typeface="+mn-cs"/>
                </a:rPr>
                <a:t>3</a:t>
              </a:r>
            </a:p>
          </p:txBody>
        </p:sp>
        <p:sp>
          <p:nvSpPr>
            <p:cNvPr id="317" name="Text Box 97"/>
            <p:cNvSpPr txBox="1">
              <a:spLocks noChangeArrowheads="1"/>
            </p:cNvSpPr>
            <p:nvPr/>
          </p:nvSpPr>
          <p:spPr bwMode="auto">
            <a:xfrm>
              <a:off x="7037357" y="4204597"/>
              <a:ext cx="2200007" cy="356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1442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318" name="Text Box 97"/>
            <p:cNvSpPr txBox="1">
              <a:spLocks noChangeArrowheads="1"/>
            </p:cNvSpPr>
            <p:nvPr/>
          </p:nvSpPr>
          <p:spPr bwMode="auto">
            <a:xfrm>
              <a:off x="7031007" y="3733352"/>
              <a:ext cx="2179707" cy="356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1442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температура, </a:t>
              </a:r>
              <a:r>
                <a:rPr lang="ru-RU" altLang="ru-RU" sz="700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град С 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9" name="TextBox 23"/>
            <p:cNvSpPr txBox="1"/>
            <p:nvPr/>
          </p:nvSpPr>
          <p:spPr>
            <a:xfrm>
              <a:off x="6348773" y="3738685"/>
              <a:ext cx="555580" cy="300895"/>
            </a:xfrm>
            <a:prstGeom prst="rect">
              <a:avLst/>
            </a:prstGeom>
            <a:solidFill>
              <a:srgbClr val="C0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3923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latin typeface="Calibri"/>
                  <a:cs typeface="+mn-cs"/>
                </a:rPr>
                <a:t>20</a:t>
              </a:r>
            </a:p>
          </p:txBody>
        </p:sp>
      </p:grpSp>
      <p:pic>
        <p:nvPicPr>
          <p:cNvPr id="13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389" b="1809"/>
          <a:stretch/>
        </p:blipFill>
        <p:spPr bwMode="auto">
          <a:xfrm>
            <a:off x="8947212" y="927745"/>
            <a:ext cx="123991" cy="13565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4" name="Рисунок 3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8" y="20209"/>
            <a:ext cx="1289391" cy="366991"/>
          </a:xfrm>
          <a:prstGeom prst="rect">
            <a:avLst/>
          </a:prstGeom>
        </p:spPr>
      </p:pic>
      <p:pic>
        <p:nvPicPr>
          <p:cNvPr id="325" name="Рисунок 3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89" y="70168"/>
            <a:ext cx="770095" cy="346477"/>
          </a:xfrm>
          <a:prstGeom prst="rect">
            <a:avLst/>
          </a:prstGeom>
        </p:spPr>
      </p:pic>
      <p:pic>
        <p:nvPicPr>
          <p:cNvPr id="2" name="Picture 2" descr="I:\ветер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90" y="927746"/>
            <a:ext cx="2001581" cy="13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екб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5" y="2809316"/>
            <a:ext cx="2015016" cy="10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258455" y="4205116"/>
            <a:ext cx="1785545" cy="82330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73" tIns="34290" rIns="68573" bIns="34290" rtlCol="0">
            <a:spAutoFit/>
          </a:bodyPr>
          <a:lstStyle/>
          <a:p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10.04.2021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Исп. ЦУКС Главного управления МЧС по Свердловской области </a:t>
            </a:r>
          </a:p>
          <a:p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Козюберда  А.К.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3100 -1279</a:t>
            </a: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Использовался </a:t>
            </a:r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АИУС РСЧС</a:t>
            </a:r>
            <a:r>
              <a:rPr lang="en-US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 1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2000000</a:t>
            </a:r>
          </a:p>
        </p:txBody>
      </p:sp>
    </p:spTree>
    <p:extLst>
      <p:ext uri="{BB962C8B-B14F-4D97-AF65-F5344CB8AC3E}">
        <p14:creationId xmlns:p14="http://schemas.microsoft.com/office/powerpoint/2010/main" val="21118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8" y="626399"/>
            <a:ext cx="9142333" cy="453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" name="Text Box 2"/>
          <p:cNvSpPr txBox="1">
            <a:spLocks noChangeArrowheads="1"/>
          </p:cNvSpPr>
          <p:nvPr/>
        </p:nvSpPr>
        <p:spPr bwMode="auto">
          <a:xfrm>
            <a:off x="1" y="-1"/>
            <a:ext cx="9153732" cy="626400"/>
          </a:xfrm>
          <a:prstGeom prst="rect">
            <a:avLst/>
          </a:prstGeom>
          <a:solidFill>
            <a:srgbClr val="204D84"/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010">
              <a:lnSpc>
                <a:spcPts val="1500"/>
              </a:lnSpc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</a:t>
            </a:r>
            <a:endPara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010">
              <a:lnSpc>
                <a:spcPts val="1500"/>
              </a:lnSpc>
            </a:pP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КЛАССАМ ПОЖАРНОЙ ОПАСНОСТИ НА ТЕРРИТОРИИ</a:t>
            </a:r>
          </a:p>
          <a:p>
            <a:pPr defTabSz="685010">
              <a:lnSpc>
                <a:spcPts val="1500"/>
              </a:lnSpc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 ОБЛАСТИ М 1 : 50 000 (РИСК ПРИРОДНЫХ ПОЖАРОВ НА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.04.2021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" name="Прямоугольник 1094"/>
          <p:cNvSpPr/>
          <p:nvPr/>
        </p:nvSpPr>
        <p:spPr bwMode="auto">
          <a:xfrm>
            <a:off x="3132046" y="3424435"/>
            <a:ext cx="902809" cy="2699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42" tIns="26970" rIns="53942" bIns="269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г. </a:t>
            </a:r>
            <a:r>
              <a:rPr lang="ru-RU" sz="14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Сысерть</a:t>
            </a:r>
            <a:endParaRPr lang="ru-RU" sz="14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08" name="Rectangle 93"/>
          <p:cNvSpPr>
            <a:spLocks noChangeArrowheads="1"/>
          </p:cNvSpPr>
          <p:nvPr/>
        </p:nvSpPr>
        <p:spPr bwMode="auto">
          <a:xfrm>
            <a:off x="7375515" y="3479550"/>
            <a:ext cx="1751911" cy="16844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3" tIns="34289" rIns="68573" bIns="34289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686" fontAlgn="auto">
              <a:spcBef>
                <a:spcPts val="0"/>
              </a:spcBef>
              <a:spcAft>
                <a:spcPts val="0"/>
              </a:spcAft>
            </a:pPr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09" name="Text Box 97"/>
          <p:cNvSpPr txBox="1">
            <a:spLocks noChangeArrowheads="1"/>
          </p:cNvSpPr>
          <p:nvPr/>
        </p:nvSpPr>
        <p:spPr bwMode="auto">
          <a:xfrm>
            <a:off x="7669276" y="3457071"/>
            <a:ext cx="1205696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1705" name="Группа 629"/>
          <p:cNvGrpSpPr>
            <a:grpSpLocks/>
          </p:cNvGrpSpPr>
          <p:nvPr/>
        </p:nvGrpSpPr>
        <p:grpSpPr bwMode="auto">
          <a:xfrm>
            <a:off x="7459189" y="3614131"/>
            <a:ext cx="249072" cy="202424"/>
            <a:chOff x="142483" y="3760971"/>
            <a:chExt cx="346075" cy="386605"/>
          </a:xfrm>
        </p:grpSpPr>
        <p:sp>
          <p:nvSpPr>
            <p:cNvPr id="170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4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6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endParaRPr>
            </a:p>
          </p:txBody>
        </p:sp>
        <p:sp>
          <p:nvSpPr>
            <p:cNvPr id="170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600" b="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 Light"/>
                <a:cs typeface="+mn-cs"/>
              </a:endParaRPr>
            </a:p>
          </p:txBody>
        </p:sp>
        <p:sp>
          <p:nvSpPr>
            <p:cNvPr id="170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8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algn="ctr" defTabSz="770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  <a:cs typeface="+mn-cs"/>
              </a:endParaRPr>
            </a:p>
          </p:txBody>
        </p:sp>
      </p:grpSp>
      <p:sp>
        <p:nvSpPr>
          <p:cNvPr id="1709" name="Text Box 97"/>
          <p:cNvSpPr txBox="1">
            <a:spLocks noChangeArrowheads="1"/>
          </p:cNvSpPr>
          <p:nvPr/>
        </p:nvSpPr>
        <p:spPr bwMode="auto">
          <a:xfrm>
            <a:off x="7661319" y="3589654"/>
            <a:ext cx="1373502" cy="31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cxnSp>
        <p:nvCxnSpPr>
          <p:cNvPr id="1711" name="Прямая соединительная линия 1710"/>
          <p:cNvCxnSpPr/>
          <p:nvPr/>
        </p:nvCxnSpPr>
        <p:spPr>
          <a:xfrm>
            <a:off x="7440553" y="4729876"/>
            <a:ext cx="27774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3" name="Text Box 97"/>
          <p:cNvSpPr txBox="1">
            <a:spLocks noChangeArrowheads="1"/>
          </p:cNvSpPr>
          <p:nvPr/>
        </p:nvSpPr>
        <p:spPr bwMode="auto">
          <a:xfrm>
            <a:off x="7709339" y="4637444"/>
            <a:ext cx="1418087" cy="1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1" tIns="40102" rIns="80201" bIns="4010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grpSp>
        <p:nvGrpSpPr>
          <p:cNvPr id="1716" name="Group 316"/>
          <p:cNvGrpSpPr>
            <a:grpSpLocks/>
          </p:cNvGrpSpPr>
          <p:nvPr/>
        </p:nvGrpSpPr>
        <p:grpSpPr bwMode="auto">
          <a:xfrm>
            <a:off x="7486859" y="3876501"/>
            <a:ext cx="163469" cy="127788"/>
            <a:chOff x="4727" y="2506"/>
            <a:chExt cx="706" cy="1172"/>
          </a:xfrm>
        </p:grpSpPr>
        <p:sp>
          <p:nvSpPr>
            <p:cNvPr id="17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1795" name="Text Box 97"/>
          <p:cNvSpPr txBox="1">
            <a:spLocks noChangeArrowheads="1"/>
          </p:cNvSpPr>
          <p:nvPr/>
        </p:nvSpPr>
        <p:spPr bwMode="auto">
          <a:xfrm>
            <a:off x="7635766" y="3845058"/>
            <a:ext cx="1352184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796" name="Группа 119"/>
          <p:cNvGrpSpPr>
            <a:grpSpLocks/>
          </p:cNvGrpSpPr>
          <p:nvPr/>
        </p:nvGrpSpPr>
        <p:grpSpPr bwMode="auto">
          <a:xfrm>
            <a:off x="7483658" y="4043010"/>
            <a:ext cx="177245" cy="141967"/>
            <a:chOff x="214313" y="8958263"/>
            <a:chExt cx="642937" cy="500062"/>
          </a:xfrm>
        </p:grpSpPr>
        <p:sp>
          <p:nvSpPr>
            <p:cNvPr id="179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 fontAlgn="auto">
                <a:spcBef>
                  <a:spcPts val="0"/>
                </a:spcBef>
                <a:spcAft>
                  <a:spcPts val="0"/>
                </a:spcAft>
              </a:pPr>
              <a:endParaRPr lang="ru-RU" sz="600" b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179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 fontAlgn="auto">
                <a:spcBef>
                  <a:spcPts val="0"/>
                </a:spcBef>
                <a:spcAft>
                  <a:spcPts val="0"/>
                </a:spcAft>
              </a:pPr>
              <a:endParaRPr lang="ru-RU" sz="600" b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grpSp>
          <p:nvGrpSpPr>
            <p:cNvPr id="179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80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80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802" name="Text Box 97"/>
          <p:cNvSpPr txBox="1">
            <a:spLocks noChangeArrowheads="1"/>
          </p:cNvSpPr>
          <p:nvPr/>
        </p:nvSpPr>
        <p:spPr bwMode="auto">
          <a:xfrm>
            <a:off x="7646965" y="4019532"/>
            <a:ext cx="1373502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180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144" y="4964039"/>
            <a:ext cx="166669" cy="17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4" name="Text Box 97"/>
          <p:cNvSpPr txBox="1">
            <a:spLocks noChangeArrowheads="1"/>
          </p:cNvSpPr>
          <p:nvPr/>
        </p:nvSpPr>
        <p:spPr bwMode="auto">
          <a:xfrm>
            <a:off x="7709336" y="4959401"/>
            <a:ext cx="1373502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700" b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180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462060" y="4778646"/>
            <a:ext cx="159342" cy="1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6" name="Text Box 97"/>
          <p:cNvSpPr txBox="1">
            <a:spLocks noChangeArrowheads="1"/>
          </p:cNvSpPr>
          <p:nvPr/>
        </p:nvSpPr>
        <p:spPr bwMode="auto">
          <a:xfrm>
            <a:off x="7659267" y="4778646"/>
            <a:ext cx="1494466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700" b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altLang="ru-RU" sz="700" b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700" b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1098" name="Прямоугольник 1097"/>
          <p:cNvSpPr/>
          <p:nvPr/>
        </p:nvSpPr>
        <p:spPr>
          <a:xfrm>
            <a:off x="107504" y="614183"/>
            <a:ext cx="2474282" cy="20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05" name="TextBox 10"/>
          <p:cNvSpPr txBox="1"/>
          <p:nvPr/>
        </p:nvSpPr>
        <p:spPr>
          <a:xfrm>
            <a:off x="3204816" y="2372093"/>
            <a:ext cx="2439467" cy="31546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</a:rPr>
              <a:t>Сысертский ГО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4257463" y="2787922"/>
            <a:ext cx="391115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7</a:t>
            </a:r>
          </a:p>
        </p:txBody>
      </p:sp>
      <p:sp>
        <p:nvSpPr>
          <p:cNvPr id="132" name="TextBox 23"/>
          <p:cNvSpPr txBox="1"/>
          <p:nvPr/>
        </p:nvSpPr>
        <p:spPr>
          <a:xfrm>
            <a:off x="4597666" y="2780225"/>
            <a:ext cx="411129" cy="276999"/>
          </a:xfrm>
          <a:prstGeom prst="rect">
            <a:avLst/>
          </a:prstGeom>
          <a:solidFill>
            <a:srgbClr val="C0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939233">
              <a:defRPr sz="700" b="1" kern="0">
                <a:solidFill>
                  <a:prstClr val="black"/>
                </a:solidFill>
                <a:latin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cs typeface="+mn-cs"/>
              </a:rPr>
              <a:t>14</a:t>
            </a:r>
            <a:endParaRPr lang="ru-RU" sz="1200" dirty="0">
              <a:cs typeface="+mn-cs"/>
            </a:endParaRPr>
          </a:p>
        </p:txBody>
      </p:sp>
      <p:sp>
        <p:nvSpPr>
          <p:cNvPr id="133" name="TextBox 23"/>
          <p:cNvSpPr txBox="1"/>
          <p:nvPr/>
        </p:nvSpPr>
        <p:spPr>
          <a:xfrm>
            <a:off x="3923928" y="2787922"/>
            <a:ext cx="391115" cy="27699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939233">
              <a:defRPr sz="1100" b="1" kern="0">
                <a:solidFill>
                  <a:prstClr val="black"/>
                </a:solidFill>
                <a:latin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cs typeface="+mn-cs"/>
              </a:rPr>
              <a:t>0</a:t>
            </a:r>
            <a:endParaRPr lang="ru-RU" sz="1200" dirty="0">
              <a:cs typeface="+mn-cs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225001" y="2691636"/>
            <a:ext cx="2183780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10.04.2021</a:t>
            </a:r>
            <a:endParaRPr lang="ru-RU" sz="9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6804248" y="699542"/>
            <a:ext cx="2183780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 10.04.2021</a:t>
            </a:r>
            <a:endParaRPr lang="ru-RU" sz="9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3" name="Группа 312"/>
          <p:cNvGrpSpPr/>
          <p:nvPr/>
        </p:nvGrpSpPr>
        <p:grpSpPr>
          <a:xfrm>
            <a:off x="7390386" y="4184972"/>
            <a:ext cx="1753617" cy="550275"/>
            <a:chOff x="6338902" y="3733352"/>
            <a:chExt cx="3062478" cy="827647"/>
          </a:xfrm>
        </p:grpSpPr>
        <p:sp>
          <p:nvSpPr>
            <p:cNvPr id="314" name="Text Box 97"/>
            <p:cNvSpPr txBox="1">
              <a:spLocks noChangeArrowheads="1"/>
            </p:cNvSpPr>
            <p:nvPr/>
          </p:nvSpPr>
          <p:spPr bwMode="auto">
            <a:xfrm>
              <a:off x="7037357" y="3977280"/>
              <a:ext cx="2364023" cy="356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количество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осадков</a:t>
              </a:r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5" name="TextBox 23"/>
            <p:cNvSpPr txBox="1"/>
            <p:nvPr/>
          </p:nvSpPr>
          <p:spPr>
            <a:xfrm>
              <a:off x="6338902" y="3995312"/>
              <a:ext cx="555580" cy="300894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3923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latin typeface="Calibri"/>
                  <a:cs typeface="+mn-cs"/>
                </a:rPr>
                <a:t>20</a:t>
              </a:r>
            </a:p>
          </p:txBody>
        </p:sp>
        <p:sp>
          <p:nvSpPr>
            <p:cNvPr id="316" name="TextBox 23"/>
            <p:cNvSpPr txBox="1"/>
            <p:nvPr/>
          </p:nvSpPr>
          <p:spPr>
            <a:xfrm>
              <a:off x="6362351" y="4220071"/>
              <a:ext cx="538808" cy="30089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3923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latin typeface="Calibri"/>
                  <a:cs typeface="+mn-cs"/>
                </a:rPr>
                <a:t>3</a:t>
              </a:r>
            </a:p>
          </p:txBody>
        </p:sp>
        <p:sp>
          <p:nvSpPr>
            <p:cNvPr id="317" name="Text Box 97"/>
            <p:cNvSpPr txBox="1">
              <a:spLocks noChangeArrowheads="1"/>
            </p:cNvSpPr>
            <p:nvPr/>
          </p:nvSpPr>
          <p:spPr bwMode="auto">
            <a:xfrm>
              <a:off x="7037357" y="4204597"/>
              <a:ext cx="2200007" cy="356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1442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318" name="Text Box 97"/>
            <p:cNvSpPr txBox="1">
              <a:spLocks noChangeArrowheads="1"/>
            </p:cNvSpPr>
            <p:nvPr/>
          </p:nvSpPr>
          <p:spPr bwMode="auto">
            <a:xfrm>
              <a:off x="7031007" y="3733352"/>
              <a:ext cx="2179707" cy="356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1442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температура, </a:t>
              </a:r>
              <a:r>
                <a:rPr lang="ru-RU" altLang="ru-RU" sz="700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град С 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9" name="TextBox 23"/>
            <p:cNvSpPr txBox="1"/>
            <p:nvPr/>
          </p:nvSpPr>
          <p:spPr>
            <a:xfrm>
              <a:off x="6348773" y="3738685"/>
              <a:ext cx="555580" cy="300895"/>
            </a:xfrm>
            <a:prstGeom prst="rect">
              <a:avLst/>
            </a:prstGeom>
            <a:solidFill>
              <a:srgbClr val="C0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 defTabSz="93923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prstClr val="black"/>
                  </a:solidFill>
                  <a:latin typeface="Calibri"/>
                  <a:cs typeface="+mn-cs"/>
                </a:rPr>
                <a:t>20</a:t>
              </a:r>
            </a:p>
          </p:txBody>
        </p:sp>
      </p:grpSp>
      <p:pic>
        <p:nvPicPr>
          <p:cNvPr id="13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1389" b="1809"/>
          <a:stretch/>
        </p:blipFill>
        <p:spPr bwMode="auto">
          <a:xfrm>
            <a:off x="8947212" y="927745"/>
            <a:ext cx="123991" cy="13565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4" name="Рисунок 3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8" y="20209"/>
            <a:ext cx="1289391" cy="366991"/>
          </a:xfrm>
          <a:prstGeom prst="rect">
            <a:avLst/>
          </a:prstGeom>
        </p:spPr>
      </p:pic>
      <p:pic>
        <p:nvPicPr>
          <p:cNvPr id="325" name="Рисунок 3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89" y="70168"/>
            <a:ext cx="770095" cy="346477"/>
          </a:xfrm>
          <a:prstGeom prst="rect">
            <a:avLst/>
          </a:prstGeom>
        </p:spPr>
      </p:pic>
      <p:pic>
        <p:nvPicPr>
          <p:cNvPr id="2" name="Picture 2" descr="I:\ветер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90" y="927746"/>
            <a:ext cx="2001581" cy="13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екб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7" y="2944895"/>
            <a:ext cx="2015016" cy="109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сысерть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504" y="830345"/>
            <a:ext cx="2474282" cy="1741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9" name="TextBox 128"/>
          <p:cNvSpPr txBox="1"/>
          <p:nvPr/>
        </p:nvSpPr>
        <p:spPr>
          <a:xfrm>
            <a:off x="337137" y="4159983"/>
            <a:ext cx="1785545" cy="82330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73" tIns="34290" rIns="68573" bIns="34290" rtlCol="0">
            <a:spAutoFit/>
          </a:bodyPr>
          <a:lstStyle/>
          <a:p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10.04.2021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Исп. ЦУКС Главного управления МЧС по Свердловской области </a:t>
            </a:r>
          </a:p>
          <a:p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Козюберда  А.К.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3100 -1279</a:t>
            </a: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Использовался </a:t>
            </a:r>
            <a:r>
              <a:rPr lang="ru-RU" sz="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АИУС РСЧС</a:t>
            </a:r>
            <a:endParaRPr lang="ru-RU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 1</a:t>
            </a:r>
            <a:r>
              <a:rPr lang="en-US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2000000</a:t>
            </a:r>
          </a:p>
        </p:txBody>
      </p:sp>
    </p:spTree>
    <p:extLst>
      <p:ext uri="{BB962C8B-B14F-4D97-AF65-F5344CB8AC3E}">
        <p14:creationId xmlns:p14="http://schemas.microsoft.com/office/powerpoint/2010/main" val="13023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295453</TotalTime>
  <Words>370</Words>
  <Application>Microsoft Office PowerPoint</Application>
  <PresentationFormat>Экран (16:9)</PresentationFormat>
  <Paragraphs>118</Paragraphs>
  <Slides>3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1_Тема Office</vt:lpstr>
      <vt:lpstr>Презентация PowerPoint</vt:lpstr>
      <vt:lpstr>Презентация PowerPoint</vt:lpstr>
      <vt:lpstr>Презентация PowerPoint</vt:lpstr>
    </vt:vector>
  </TitlesOfParts>
  <Company>НЦУКС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Пучков</dc:creator>
  <cp:lastModifiedBy>Великий А.Ф.</cp:lastModifiedBy>
  <cp:revision>28766</cp:revision>
  <cp:lastPrinted>2018-06-25T16:39:23Z</cp:lastPrinted>
  <dcterms:created xsi:type="dcterms:W3CDTF">2009-06-26T08:35:35Z</dcterms:created>
  <dcterms:modified xsi:type="dcterms:W3CDTF">2021-04-09T12:37:41Z</dcterms:modified>
</cp:coreProperties>
</file>