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НС" initials="Д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2-17T21:08:17.553" idx="2">
    <p:pos x="5493" y="63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42D89-6667-4035-BBFF-B412B95FC8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ECF09-E9C4-4B2C-93B2-7C9279313E5F}" type="pres">
      <dgm:prSet presAssocID="{6F142D89-6667-4035-BBFF-B412B95FC8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F4A67-1520-4BB8-947E-4BA7BA2883C1}" type="presOf" srcId="{6F142D89-6667-4035-BBFF-B412B95FC8D7}" destId="{554ECF09-E9C4-4B2C-93B2-7C9279313E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193D-C142-4C77-AD0E-A01BA7F99036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1C74-FDE3-4C56-BCDC-50611924E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793BD6-6F0D-47E2-8800-5365ADBEEC25}" type="slidenum">
              <a:rPr smtClean="0"/>
              <a:pPr>
                <a:defRPr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>
              <a:latin typeface="Calibri" pitchFamily="34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>
              <a:defRPr/>
            </a:pPr>
            <a:fld id="{22DB58B9-F989-4F04-9750-36D310DEE1C7}" type="slidenum">
              <a:rPr smtClean="0"/>
              <a:pPr>
                <a:defRPr/>
              </a:pPr>
              <a:t>10</a:t>
            </a:fld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1AE6-F8E6-476F-9A97-539DF7630F08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diagramData" Target="../diagrams/data1.xml"/><Relationship Id="rId5" Type="http://schemas.openxmlformats.org/officeDocument/2006/relationships/image" Target="../media/image20.jpeg"/><Relationship Id="rId10" Type="http://schemas.microsoft.com/office/2007/relationships/diagramDrawing" Target="../diagrams/drawing1.xml"/><Relationship Id="rId4" Type="http://schemas.openxmlformats.org/officeDocument/2006/relationships/oleObject" Target="../embeddings/__________Microsoft_Office_Excel5.xls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13"/>
          <p:cNvSpPr>
            <a:spLocks noChangeArrowheads="1"/>
          </p:cNvSpPr>
          <p:nvPr/>
        </p:nvSpPr>
        <p:spPr bwMode="auto">
          <a:xfrm>
            <a:off x="2286000" y="4857750"/>
            <a:ext cx="7858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8000" b="1">
                <a:solidFill>
                  <a:srgbClr val="8D7ABC"/>
                </a:solidFill>
                <a:latin typeface="Franklin Gothic Book" pitchFamily="34" charset="0"/>
              </a:rPr>
              <a:t>+</a:t>
            </a:r>
            <a:endParaRPr lang="ru-RU" sz="8000" b="1">
              <a:solidFill>
                <a:srgbClr val="8D7ABC"/>
              </a:solidFill>
              <a:latin typeface="Franklin Gothic Book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42875" y="4143375"/>
            <a:ext cx="1801813" cy="2571750"/>
            <a:chOff x="214280" y="4214817"/>
            <a:chExt cx="1801816" cy="2571768"/>
          </a:xfrm>
        </p:grpSpPr>
        <p:pic>
          <p:nvPicPr>
            <p:cNvPr id="50230" name="Рисунок 4" descr="доходы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4280" y="4214817"/>
              <a:ext cx="1801816" cy="1444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31" name="Прямоугольник 14"/>
            <p:cNvSpPr>
              <a:spLocks noChangeArrowheads="1"/>
            </p:cNvSpPr>
            <p:nvPr/>
          </p:nvSpPr>
          <p:spPr bwMode="auto">
            <a:xfrm>
              <a:off x="214280" y="5589050"/>
              <a:ext cx="1801816" cy="1197535"/>
            </a:xfrm>
            <a:prstGeom prst="rect">
              <a:avLst/>
            </a:prstGeom>
            <a:solidFill>
              <a:srgbClr val="C9E7A7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ДОХОДЫ БЮДЖЕТА-</a:t>
              </a:r>
              <a:r>
                <a:rPr lang="ru-RU" sz="1200">
                  <a:solidFill>
                    <a:srgbClr val="002060"/>
                  </a:solidFill>
                  <a:latin typeface="Franklin Gothic Book" pitchFamily="34" charset="0"/>
                </a:rPr>
                <a:t>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поступающие в бюджет денежные средства</a:t>
              </a:r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7000875" y="4143375"/>
            <a:ext cx="1801813" cy="2500313"/>
            <a:chOff x="6286509" y="4143384"/>
            <a:chExt cx="1801816" cy="2500298"/>
          </a:xfrm>
        </p:grpSpPr>
        <p:pic>
          <p:nvPicPr>
            <p:cNvPr id="50228" name="Рисунок 7" descr="расходы 4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86509" y="4143384"/>
              <a:ext cx="1801816" cy="143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29" name="Прямоугольник 15"/>
            <p:cNvSpPr>
              <a:spLocks noChangeArrowheads="1"/>
            </p:cNvSpPr>
            <p:nvPr/>
          </p:nvSpPr>
          <p:spPr bwMode="auto">
            <a:xfrm>
              <a:off x="6286509" y="5580793"/>
              <a:ext cx="1801816" cy="1062889"/>
            </a:xfrm>
            <a:prstGeom prst="rect">
              <a:avLst/>
            </a:prstGeom>
            <a:solidFill>
              <a:srgbClr val="F3CD60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РАСХОДЫ</a:t>
              </a:r>
            </a:p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БЮДЖЕТА -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выплачиваемые из бюджета денежные средства</a:t>
              </a:r>
            </a:p>
          </p:txBody>
        </p:sp>
      </p:grpSp>
      <p:sp>
        <p:nvSpPr>
          <p:cNvPr id="50181" name="Прямоугольник 17"/>
          <p:cNvSpPr>
            <a:spLocks noChangeArrowheads="1"/>
          </p:cNvSpPr>
          <p:nvPr/>
        </p:nvSpPr>
        <p:spPr bwMode="auto">
          <a:xfrm>
            <a:off x="285750" y="0"/>
            <a:ext cx="8858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Параметры бюджета городского округа Верхотурский</a:t>
            </a:r>
          </a:p>
          <a:p>
            <a:pPr algn="ctr"/>
            <a:r>
              <a:rPr lang="ru-RU" sz="2400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на 2021 год и плановый период 2022 и  2023 годов</a:t>
            </a:r>
          </a:p>
        </p:txBody>
      </p:sp>
      <p:sp>
        <p:nvSpPr>
          <p:cNvPr id="50182" name="Прямоугольник 16"/>
          <p:cNvSpPr>
            <a:spLocks noChangeArrowheads="1"/>
          </p:cNvSpPr>
          <p:nvPr/>
        </p:nvSpPr>
        <p:spPr bwMode="auto">
          <a:xfrm>
            <a:off x="5500688" y="4857750"/>
            <a:ext cx="7143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8000" b="1">
                <a:solidFill>
                  <a:srgbClr val="8D7ABC"/>
                </a:solidFill>
                <a:latin typeface="Franklin Gothic Book" pitchFamily="34" charset="0"/>
              </a:rPr>
              <a:t>=</a:t>
            </a:r>
          </a:p>
        </p:txBody>
      </p:sp>
      <p:pic>
        <p:nvPicPr>
          <p:cNvPr id="50183" name="Рисунок 18" descr="баланс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4214813"/>
            <a:ext cx="2000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Прямоугольник 21"/>
          <p:cNvSpPr>
            <a:spLocks noChangeArrowheads="1"/>
          </p:cNvSpPr>
          <p:nvPr/>
        </p:nvSpPr>
        <p:spPr bwMode="auto">
          <a:xfrm>
            <a:off x="3214688" y="5567363"/>
            <a:ext cx="2000250" cy="1174750"/>
          </a:xfrm>
          <a:prstGeom prst="rect">
            <a:avLst/>
          </a:prstGeom>
          <a:solidFill>
            <a:srgbClr val="A994E4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</a:t>
            </a:r>
          </a:p>
        </p:txBody>
      </p:sp>
      <p:sp>
        <p:nvSpPr>
          <p:cNvPr id="50185" name="Прямоугольник 23"/>
          <p:cNvSpPr>
            <a:spLocks noChangeArrowheads="1"/>
          </p:cNvSpPr>
          <p:nvPr/>
        </p:nvSpPr>
        <p:spPr bwMode="auto">
          <a:xfrm>
            <a:off x="3214688" y="4214813"/>
            <a:ext cx="2000250" cy="1352550"/>
          </a:xfrm>
          <a:prstGeom prst="rect">
            <a:avLst/>
          </a:prstGeom>
          <a:solidFill>
            <a:srgbClr val="A994E4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50" y="750888"/>
          <a:ext cx="8501122" cy="344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143140"/>
                <a:gridCol w="1643074"/>
                <a:gridCol w="1500198"/>
              </a:tblGrid>
              <a:tr h="412454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 рублей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4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2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831,4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701,3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717,6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</a:tr>
              <a:tr h="4361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Расходы,</a:t>
                      </a:r>
                      <a:r>
                        <a:rPr lang="ru-RU" sz="2200" b="0" i="0" u="none" strike="noStrike" baseline="0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 в том числе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842,6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706,8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717,6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</a:tr>
              <a:tr h="4805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 на реализацию Муниципальных программ </a:t>
                      </a:r>
                      <a:endParaRPr lang="ru-RU" sz="16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824,0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696,4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703,4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8717">
                <a:tc>
                  <a:txBody>
                    <a:bodyPr/>
                    <a:lstStyle/>
                    <a:p>
                      <a:pPr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 err="1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b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0" dirty="0">
                        <a:solidFill>
                          <a:srgbClr val="1F497D">
                            <a:lumMod val="75000"/>
                          </a:srgb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18,6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20,2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14,2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81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-11,2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-5,5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0,0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750719" y="2536032"/>
            <a:ext cx="285750" cy="21431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1928813"/>
            <a:ext cx="571500" cy="5715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Диаграмма 10"/>
          <p:cNvGraphicFramePr>
            <a:graphicFrameLocks/>
          </p:cNvGraphicFramePr>
          <p:nvPr/>
        </p:nvGraphicFramePr>
        <p:xfrm>
          <a:off x="2752725" y="1428750"/>
          <a:ext cx="3495675" cy="3143250"/>
        </p:xfrm>
        <a:graphic>
          <a:graphicData uri="http://schemas.openxmlformats.org/presentationml/2006/ole">
            <p:oleObj spid="_x0000_s53250" name="Диаграмма" r:id="rId4" imgW="3343165" imgH="3143340" progId="Excel.Chart.8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29250" y="1857375"/>
            <a:ext cx="64293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745A94"/>
                </a:solidFill>
                <a:latin typeface="Times New Roman" pitchFamily="18" charset="0"/>
                <a:cs typeface="Times New Roman" pitchFamily="18" charset="0"/>
              </a:rPr>
              <a:t>2,2%</a:t>
            </a:r>
            <a:endParaRPr lang="ru-RU" sz="1500" b="1" dirty="0">
              <a:solidFill>
                <a:srgbClr val="745A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4714884"/>
            <a:ext cx="285752" cy="285752"/>
          </a:xfrm>
          <a:prstGeom prst="rect">
            <a:avLst/>
          </a:prstGeom>
          <a:solidFill>
            <a:srgbClr val="876EA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5072074"/>
            <a:ext cx="285752" cy="285752"/>
          </a:xfrm>
          <a:prstGeom prst="rect">
            <a:avLst/>
          </a:prstGeom>
          <a:solidFill>
            <a:srgbClr val="C9E7A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1750" y="4714875"/>
            <a:ext cx="42862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5072063"/>
            <a:ext cx="435768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000750" y="2500313"/>
            <a:ext cx="214313" cy="15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643563" y="1357313"/>
            <a:ext cx="1928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71875" y="2857500"/>
            <a:ext cx="150018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824,0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1357298"/>
            <a:ext cx="2500330" cy="428628"/>
          </a:xfrm>
          <a:prstGeom prst="roundRect">
            <a:avLst/>
          </a:prstGeom>
          <a:solidFill>
            <a:srgbClr val="BCE292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18,6 млн. рублей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15074" y="2214554"/>
            <a:ext cx="2500330" cy="428628"/>
          </a:xfrm>
          <a:prstGeom prst="roundRect">
            <a:avLst/>
          </a:prstGeom>
          <a:solidFill>
            <a:srgbClr val="95D054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15074" y="2643182"/>
            <a:ext cx="2500330" cy="500066"/>
          </a:xfrm>
          <a:prstGeom prst="roundRect">
            <a:avLst/>
          </a:prstGeom>
          <a:solidFill>
            <a:srgbClr val="95D054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3250406" y="2178844"/>
            <a:ext cx="357188" cy="2857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14625" y="2143125"/>
            <a:ext cx="5715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2" name="Группа 68"/>
          <p:cNvGrpSpPr>
            <a:grpSpLocks/>
          </p:cNvGrpSpPr>
          <p:nvPr/>
        </p:nvGrpSpPr>
        <p:grpSpPr bwMode="auto">
          <a:xfrm>
            <a:off x="357188" y="1071563"/>
            <a:ext cx="2357437" cy="3357562"/>
            <a:chOff x="357158" y="1071546"/>
            <a:chExt cx="2357454" cy="1785950"/>
          </a:xfrm>
        </p:grpSpPr>
        <p:sp>
          <p:nvSpPr>
            <p:cNvPr id="40" name="Скругленный прямоугольник 39"/>
            <p:cNvSpPr/>
            <p:nvPr/>
          </p:nvSpPr>
          <p:spPr>
            <a:xfrm rot="5400000">
              <a:off x="1321571" y="107133"/>
              <a:ext cx="428628" cy="2357454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 15 муниципальных программ*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57158" y="1500174"/>
              <a:ext cx="2357454" cy="285752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Администрация городского округа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57158" y="1785926"/>
              <a:ext cx="2357454" cy="285752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Управление образования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57158" y="2071678"/>
              <a:ext cx="2357454" cy="428628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 туризма и  молодёжной политики  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57158" y="2500306"/>
              <a:ext cx="2357454" cy="357190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Финансовое управление</a:t>
              </a: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6215063" y="2286000"/>
            <a:ext cx="2500312" cy="357188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Дума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15063" y="2714625"/>
            <a:ext cx="2500312" cy="500063"/>
          </a:xfrm>
          <a:prstGeom prst="rect">
            <a:avLst/>
          </a:prstGeom>
          <a:solidFill>
            <a:srgbClr val="BCE292"/>
          </a:solidFill>
          <a:ln>
            <a:solidFill>
              <a:srgbClr val="C9E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Контрольно-счётная палата городского округа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</a:t>
            </a:r>
            <a:r>
              <a:rPr lang="ru-RU" sz="1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31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5" cstate="print">
            <a:lum bright="15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1536" name="Прямоугольник 37"/>
          <p:cNvSpPr>
            <a:spLocks noChangeArrowheads="1"/>
          </p:cNvSpPr>
          <p:nvPr/>
        </p:nvSpPr>
        <p:spPr bwMode="auto">
          <a:xfrm>
            <a:off x="428625" y="5643563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*Формирование программ стало неотъемлемой частью процесса составления и рассмотрения бюджета городского округа Верхотурский. </a:t>
            </a:r>
          </a:p>
        </p:txBody>
      </p:sp>
      <p:sp>
        <p:nvSpPr>
          <p:cNvPr id="21537" name="Rectangle 1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на 2021 год в разрезе 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программных/непрограммных видов расходов</a:t>
            </a:r>
            <a:endParaRPr lang="ru-RU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38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5" cstate="print">
            <a:lum bright="14000" contrast="-52000"/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9" name="TextBox 35"/>
          <p:cNvSpPr txBox="1">
            <a:spLocks noChangeArrowheads="1"/>
          </p:cNvSpPr>
          <p:nvPr/>
        </p:nvSpPr>
        <p:spPr bwMode="auto">
          <a:xfrm>
            <a:off x="4714875" y="928688"/>
            <a:ext cx="407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Всего расходов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842,6 млн. рублей</a:t>
            </a:r>
          </a:p>
        </p:txBody>
      </p:sp>
      <p:graphicFrame>
        <p:nvGraphicFramePr>
          <p:cNvPr id="42" name="Схема 41"/>
          <p:cNvGraphicFramePr/>
          <p:nvPr/>
        </p:nvGraphicFramePr>
        <p:xfrm>
          <a:off x="6215074" y="3143248"/>
          <a:ext cx="2500329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6215063" y="3286125"/>
            <a:ext cx="2500312" cy="357188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Резервный</a:t>
            </a: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фонд Администрации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15063" y="3714750"/>
            <a:ext cx="2500312" cy="500063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Оплата кредиторской задолженности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15063" y="178593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Глава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4313" y="214313"/>
            <a:ext cx="8720137" cy="1571625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Сведения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бюджета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ГО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Верхотурский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на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2021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год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и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плановый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период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2022 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и </a:t>
            </a:r>
            <a:r>
              <a:rPr sz="2100" dirty="0" smtClean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2023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годов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b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</a:b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в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сравнении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с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другими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муниципальными</a:t>
            </a:r>
            <a:r>
              <a:rPr sz="2100" dirty="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образованиями</a:t>
            </a:r>
            <a:r>
              <a:rPr sz="2100" dirty="0">
                <a:latin typeface="Times New Roman" pitchFamily="18"/>
                <a:cs typeface="Times New Roman" pitchFamily="18"/>
              </a:rPr>
              <a:t/>
            </a:r>
            <a:br>
              <a:rPr sz="2100" dirty="0">
                <a:latin typeface="Times New Roman" pitchFamily="18"/>
                <a:cs typeface="Times New Roman" pitchFamily="18"/>
              </a:rPr>
            </a:br>
            <a:r>
              <a:rPr sz="2100" u="sng" dirty="0" err="1">
                <a:latin typeface="Times New Roman" pitchFamily="18"/>
                <a:cs typeface="Times New Roman" pitchFamily="18"/>
              </a:rPr>
              <a:t>Доходы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бюджетов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сопоставимых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муниципальных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образований</a:t>
            </a:r>
            <a:r>
              <a:rPr sz="2100" u="sng" dirty="0">
                <a:latin typeface="Times New Roman" pitchFamily="18"/>
                <a:cs typeface="Times New Roman" pitchFamily="18"/>
              </a:rPr>
              <a:t>, </a:t>
            </a:r>
            <a:r>
              <a:rPr sz="2100" dirty="0" smtClean="0">
                <a:latin typeface="Times New Roman" pitchFamily="18"/>
                <a:cs typeface="Times New Roman" pitchFamily="18"/>
              </a:rPr>
              <a:t>в </a:t>
            </a:r>
            <a:r>
              <a:rPr sz="2100" dirty="0" err="1">
                <a:latin typeface="Times New Roman" pitchFamily="18"/>
                <a:cs typeface="Times New Roman" pitchFamily="18"/>
              </a:rPr>
              <a:t>млн.руб</a:t>
            </a:r>
            <a:r>
              <a:rPr sz="2100" dirty="0">
                <a:latin typeface="Times New Roman" pitchFamily="18"/>
                <a:cs typeface="Times New Roman" pitchFamily="18"/>
              </a:rPr>
              <a:t>.</a:t>
            </a:r>
          </a:p>
        </p:txBody>
      </p:sp>
      <p:graphicFrame>
        <p:nvGraphicFramePr>
          <p:cNvPr id="2050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4825" y="1925638"/>
          <a:ext cx="8391525" cy="4464050"/>
        </p:xfrm>
        <a:graphic>
          <a:graphicData uri="http://schemas.openxmlformats.org/presentationml/2006/ole">
            <p:oleObj spid="_x0000_s49154" name="Диаграмма" r:id="rId3" imgW="8343866" imgH="4438530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42938" y="285750"/>
            <a:ext cx="8077200" cy="85725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>
                <a:latin typeface="Times New Roman" pitchFamily="18"/>
                <a:cs typeface="Times New Roman" pitchFamily="18"/>
              </a:rPr>
              <a:t/>
            </a:r>
            <a:br>
              <a:rPr sz="2100">
                <a:latin typeface="Times New Roman" pitchFamily="18"/>
                <a:cs typeface="Times New Roman" pitchFamily="18"/>
              </a:rPr>
            </a:br>
            <a:r>
              <a:rPr sz="2100" u="sng">
                <a:latin typeface="Times New Roman" pitchFamily="18"/>
                <a:cs typeface="Times New Roman" pitchFamily="18"/>
              </a:rPr>
              <a:t>Расходы бюджетов сопоставимых муниципальных образований, </a:t>
            </a:r>
            <a:r>
              <a:rPr sz="2100">
                <a:latin typeface="Times New Roman" pitchFamily="18"/>
                <a:cs typeface="Times New Roman" pitchFamily="18"/>
              </a:rPr>
              <a:t>в млн.руб.</a:t>
            </a:r>
          </a:p>
        </p:txBody>
      </p:sp>
      <p:graphicFrame>
        <p:nvGraphicFramePr>
          <p:cNvPr id="3074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1357313"/>
          <a:ext cx="8183562" cy="4929187"/>
        </p:xfrm>
        <a:graphic>
          <a:graphicData uri="http://schemas.openxmlformats.org/presentationml/2006/ole">
            <p:oleObj spid="_x0000_s50178" r:id="rId3" imgW="8181541" imgH="4925995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4450" cy="428625"/>
          </a:xfrm>
        </p:spPr>
        <p:txBody>
          <a:bodyPr>
            <a:normAutofit fontScale="90000"/>
          </a:bodyPr>
          <a:lstStyle/>
          <a:p>
            <a:pPr algn="ctr" hangingPunct="1">
              <a:defRPr/>
            </a:pPr>
            <a:r>
              <a:rPr sz="2800" dirty="0" smtClean="0">
                <a:solidFill>
                  <a:schemeClr val="tx1"/>
                </a:solidFill>
                <a:effectLst/>
              </a:rPr>
              <a:t>Доходы бюджета ГО Верхотурский, </a:t>
            </a:r>
            <a:r>
              <a:rPr sz="2700" dirty="0" smtClean="0">
                <a:solidFill>
                  <a:schemeClr val="tx1"/>
                </a:solidFill>
                <a:effectLst/>
              </a:rPr>
              <a:t>в млн.руб.</a:t>
            </a:r>
            <a:endParaRPr sz="27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428625"/>
          <a:ext cx="8858311" cy="643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1143008"/>
                <a:gridCol w="1223729"/>
                <a:gridCol w="1205162"/>
              </a:tblGrid>
              <a:tr h="50226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 (факт)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(ожидаемые)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(прогноз)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285,6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лиц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118,4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199,4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нефтепродукты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вмененный доход для отдельных видов деятельности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1, 6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993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полученные в виде арендной платы за земельные участки, государственная собственность на которые не разграничена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санкции, возмещение ущерба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757,4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748,6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545,9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138,7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436,8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212,5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 бюджетной системы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39,8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РФ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221,0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248,6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 бюджета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860,8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956,9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831,5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357188" y="0"/>
            <a:ext cx="8497887" cy="928688"/>
          </a:xfrm>
        </p:spPr>
        <p:txBody>
          <a:bodyPr numCol="1">
            <a:prstTxWarp prst="textNoShape">
              <a:avLst/>
            </a:prstTxWarp>
          </a:bodyPr>
          <a:lstStyle/>
          <a:p>
            <a:pPr algn="ctr" hangingPunct="1"/>
            <a:r>
              <a:rPr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 Верхотурский на 2021 год, в млн.рублей 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9225" y="1000125"/>
          <a:ext cx="8313738" cy="5573713"/>
        </p:xfrm>
        <a:graphic>
          <a:graphicData uri="http://schemas.openxmlformats.org/presentationml/2006/ole">
            <p:oleObj spid="_x0000_s51202" name="Диаграмма" r:id="rId3" imgW="8324950" imgH="558173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562" cy="10509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безвозмездных поступлений бюджета</a:t>
            </a:r>
            <a:br>
              <a:rPr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 Верхотурский </a:t>
            </a:r>
            <a:r>
              <a:rPr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2021 год </a:t>
            </a:r>
            <a:r>
              <a:rPr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dirty="0"/>
          </a:p>
        </p:txBody>
      </p:sp>
      <p:graphicFrame>
        <p:nvGraphicFramePr>
          <p:cNvPr id="7170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3713" y="1497013"/>
          <a:ext cx="8229600" cy="4643437"/>
        </p:xfrm>
        <a:graphic>
          <a:graphicData uri="http://schemas.openxmlformats.org/presentationml/2006/ole">
            <p:oleObj spid="_x0000_s52226" name="Диаграмма" r:id="rId3" imgW="8239175" imgH="4648378" progId="Excel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42875" y="0"/>
            <a:ext cx="8715375" cy="822325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500" dirty="0" err="1"/>
              <a:t>Расходы</a:t>
            </a:r>
            <a:r>
              <a:rPr sz="2500" dirty="0"/>
              <a:t> </a:t>
            </a:r>
            <a:r>
              <a:rPr sz="2500" dirty="0" err="1"/>
              <a:t>бюджета</a:t>
            </a:r>
            <a:r>
              <a:rPr sz="2500" dirty="0"/>
              <a:t> </a:t>
            </a:r>
            <a:br>
              <a:rPr sz="2500" dirty="0"/>
            </a:br>
            <a:r>
              <a:rPr sz="2500" dirty="0" err="1"/>
              <a:t>городского</a:t>
            </a:r>
            <a:r>
              <a:rPr sz="2500" dirty="0"/>
              <a:t> </a:t>
            </a:r>
            <a:r>
              <a:rPr sz="2500" dirty="0" err="1"/>
              <a:t>округа</a:t>
            </a:r>
            <a:r>
              <a:rPr sz="2500" dirty="0"/>
              <a:t> </a:t>
            </a:r>
            <a:r>
              <a:rPr sz="2500" dirty="0" err="1"/>
              <a:t>Верхотурский</a:t>
            </a:r>
            <a:r>
              <a:rPr sz="2500" dirty="0"/>
              <a:t>, </a:t>
            </a:r>
            <a:r>
              <a:rPr sz="1400" dirty="0" err="1"/>
              <a:t>тыс.рублей</a:t>
            </a:r>
            <a:endParaRPr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786812" cy="5833116"/>
        </p:xfrm>
        <a:graphic>
          <a:graphicData uri="http://schemas.openxmlformats.org/drawingml/2006/table">
            <a:tbl>
              <a:tblPr/>
              <a:tblGrid>
                <a:gridCol w="2574925"/>
                <a:gridCol w="985837"/>
                <a:gridCol w="1287463"/>
                <a:gridCol w="1295400"/>
                <a:gridCol w="1355725"/>
                <a:gridCol w="1287462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расходов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 (ожидаемое)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Общегосударственные вопросы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78204,5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84218,9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75501,2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65173,1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75518,6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оборона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безопасность и правоохранительная деятельность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11191,0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76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экономика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76435,5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117855,6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66585,0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34684,2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43978,8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Жилищно-коммунальное хозяйство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229777,2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214131,2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163833,3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86292,5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49810,2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63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Охрана окружающей среды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1687,3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1864,4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Образование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373573,5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428659,9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429410,9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393621,9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404720,8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Культура, кинематография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55685,1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60362,4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55328,3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61171,8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65300,1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Здравоохранение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Социальная политика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34032,7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35696,6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34216,3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35779,5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36411,2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Физическая культура и спорт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7355,2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Средства массовой информации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Обслуживание государственного и муниципального долга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Условно утвержденные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11209,9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22730,3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расходов: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863998,5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962919,2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842625,2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706773,9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717594,0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70"/>
          <p:cNvCxnSpPr/>
          <p:nvPr/>
        </p:nvCxnSpPr>
        <p:spPr>
          <a:xfrm rot="5400013">
            <a:off x="6751638" y="3463925"/>
            <a:ext cx="3643312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3" name="Прямая соединительная линия 62"/>
          <p:cNvCxnSpPr/>
          <p:nvPr/>
        </p:nvCxnSpPr>
        <p:spPr>
          <a:xfrm rot="5400013">
            <a:off x="7037387" y="1820863"/>
            <a:ext cx="500063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Прямая соединительная линия 35"/>
          <p:cNvCxnSpPr>
            <a:endCxn id="58390" idx="0"/>
          </p:cNvCxnSpPr>
          <p:nvPr/>
        </p:nvCxnSpPr>
        <p:spPr>
          <a:xfrm rot="5400000">
            <a:off x="929481" y="2642394"/>
            <a:ext cx="21431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5" name="Прямая соединительная линия 26"/>
          <p:cNvCxnSpPr/>
          <p:nvPr/>
        </p:nvCxnSpPr>
        <p:spPr>
          <a:xfrm rot="5400013">
            <a:off x="393700" y="1820863"/>
            <a:ext cx="357187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pic>
        <p:nvPicPr>
          <p:cNvPr id="58374" name="Рисунок 5" descr="здравоохранение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1000125"/>
            <a:ext cx="7762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Рисунок 6" descr="Соц политик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1000125"/>
            <a:ext cx="7667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Рисунок 13" descr="СМИ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1000125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7" name="Рисунок 15" descr="Физ-ра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1000125"/>
            <a:ext cx="7096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8" name="Рисунок 16" descr="Обслуживание долга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8188" y="1000125"/>
            <a:ext cx="7032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9" name="Рисунок 17" descr="Культура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50" y="1000125"/>
            <a:ext cx="752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0" name="Рисунок 19" descr="Охрана окружающей среды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38" y="1000125"/>
            <a:ext cx="7143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1" name="Рисунок 20" descr="Национальная безопасность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63" y="1000125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2" name="Рисунок 21" descr="Образование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5" y="1000125"/>
            <a:ext cx="6953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3" name="Рисунок 22" descr="ЖКХ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7438" y="1000125"/>
            <a:ext cx="7858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4" name="Рисунок 23" descr="Общегосударственные вопросы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71625" y="1000125"/>
            <a:ext cx="7667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5" name="Рисунок 24" descr="Национальная экономика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250" y="1000125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6" name="Прямоугольник 27"/>
          <p:cNvSpPr>
            <a:spLocks noChangeArrowheads="1"/>
          </p:cNvSpPr>
          <p:nvPr/>
        </p:nvSpPr>
        <p:spPr bwMode="auto">
          <a:xfrm>
            <a:off x="0" y="2000250"/>
            <a:ext cx="15001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429,4</a:t>
            </a:r>
          </a:p>
        </p:txBody>
      </p:sp>
      <p:cxnSp>
        <p:nvCxnSpPr>
          <p:cNvPr id="19" name="Прямая соединительная линия 29"/>
          <p:cNvCxnSpPr/>
          <p:nvPr/>
        </p:nvCxnSpPr>
        <p:spPr>
          <a:xfrm rot="5400013">
            <a:off x="1000919" y="1856582"/>
            <a:ext cx="428625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388" name="Прямоугольник 32"/>
          <p:cNvSpPr>
            <a:spLocks noChangeArrowheads="1"/>
          </p:cNvSpPr>
          <p:nvPr/>
        </p:nvSpPr>
        <p:spPr bwMode="auto">
          <a:xfrm>
            <a:off x="214313" y="2714625"/>
            <a:ext cx="2000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66,6</a:t>
            </a:r>
          </a:p>
        </p:txBody>
      </p:sp>
      <p:cxnSp>
        <p:nvCxnSpPr>
          <p:cNvPr id="21" name="Прямая соединительная линия 34"/>
          <p:cNvCxnSpPr>
            <a:endCxn id="58388" idx="0"/>
          </p:cNvCxnSpPr>
          <p:nvPr/>
        </p:nvCxnSpPr>
        <p:spPr>
          <a:xfrm rot="5400013">
            <a:off x="965201" y="2463800"/>
            <a:ext cx="500062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390" name="Прямоугольник 37"/>
          <p:cNvSpPr>
            <a:spLocks noChangeArrowheads="1"/>
          </p:cNvSpPr>
          <p:nvPr/>
        </p:nvSpPr>
        <p:spPr bwMode="auto">
          <a:xfrm>
            <a:off x="714375" y="3714750"/>
            <a:ext cx="2571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75,5</a:t>
            </a:r>
          </a:p>
        </p:txBody>
      </p:sp>
      <p:cxnSp>
        <p:nvCxnSpPr>
          <p:cNvPr id="23" name="Прямая соединительная линия 38"/>
          <p:cNvCxnSpPr/>
          <p:nvPr/>
        </p:nvCxnSpPr>
        <p:spPr>
          <a:xfrm rot="5400013">
            <a:off x="2322513" y="2249488"/>
            <a:ext cx="1214437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392" name="Прямоугольник 39"/>
          <p:cNvSpPr>
            <a:spLocks noChangeArrowheads="1"/>
          </p:cNvSpPr>
          <p:nvPr/>
        </p:nvSpPr>
        <p:spPr bwMode="auto">
          <a:xfrm>
            <a:off x="5000625" y="2214563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cxnSp>
        <p:nvCxnSpPr>
          <p:cNvPr id="25" name="Прямая соединительная линия 40"/>
          <p:cNvCxnSpPr/>
          <p:nvPr/>
        </p:nvCxnSpPr>
        <p:spPr>
          <a:xfrm rot="5400013">
            <a:off x="3358356" y="1856582"/>
            <a:ext cx="4286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394" name="Прямоугольник 43"/>
          <p:cNvSpPr>
            <a:spLocks noChangeArrowheads="1"/>
          </p:cNvSpPr>
          <p:nvPr/>
        </p:nvSpPr>
        <p:spPr bwMode="auto">
          <a:xfrm>
            <a:off x="2000250" y="2857500"/>
            <a:ext cx="2357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163,8</a:t>
            </a:r>
          </a:p>
        </p:txBody>
      </p:sp>
      <p:cxnSp>
        <p:nvCxnSpPr>
          <p:cNvPr id="27" name="Прямая соединительная линия 45"/>
          <p:cNvCxnSpPr/>
          <p:nvPr/>
        </p:nvCxnSpPr>
        <p:spPr>
          <a:xfrm rot="5400013">
            <a:off x="3358357" y="2785269"/>
            <a:ext cx="2286000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396" name="Прямоугольник 48"/>
          <p:cNvSpPr>
            <a:spLocks noChangeArrowheads="1"/>
          </p:cNvSpPr>
          <p:nvPr/>
        </p:nvSpPr>
        <p:spPr bwMode="auto">
          <a:xfrm>
            <a:off x="3357563" y="4071938"/>
            <a:ext cx="1857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34,2</a:t>
            </a:r>
          </a:p>
        </p:txBody>
      </p:sp>
      <p:sp>
        <p:nvSpPr>
          <p:cNvPr id="58397" name="Прямоугольник 52"/>
          <p:cNvSpPr>
            <a:spLocks noChangeArrowheads="1"/>
          </p:cNvSpPr>
          <p:nvPr/>
        </p:nvSpPr>
        <p:spPr bwMode="auto">
          <a:xfrm>
            <a:off x="2786063" y="2071688"/>
            <a:ext cx="1857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55,3</a:t>
            </a:r>
          </a:p>
        </p:txBody>
      </p:sp>
      <p:cxnSp>
        <p:nvCxnSpPr>
          <p:cNvPr id="30" name="Прямая соединительная линия 53"/>
          <p:cNvCxnSpPr/>
          <p:nvPr/>
        </p:nvCxnSpPr>
        <p:spPr>
          <a:xfrm rot="5400013">
            <a:off x="4287044" y="2428082"/>
            <a:ext cx="1571625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31" name="Прямая соединительная линия 55"/>
          <p:cNvCxnSpPr/>
          <p:nvPr/>
        </p:nvCxnSpPr>
        <p:spPr>
          <a:xfrm rot="5400013">
            <a:off x="5465763" y="1892300"/>
            <a:ext cx="642938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400" name="Прямоугольник 56"/>
          <p:cNvSpPr>
            <a:spLocks noChangeArrowheads="1"/>
          </p:cNvSpPr>
          <p:nvPr/>
        </p:nvSpPr>
        <p:spPr bwMode="auto">
          <a:xfrm>
            <a:off x="4500563" y="3286125"/>
            <a:ext cx="1857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6,0</a:t>
            </a:r>
          </a:p>
        </p:txBody>
      </p:sp>
      <p:cxnSp>
        <p:nvCxnSpPr>
          <p:cNvPr id="33" name="Прямая соединительная линия 59"/>
          <p:cNvCxnSpPr/>
          <p:nvPr/>
        </p:nvCxnSpPr>
        <p:spPr>
          <a:xfrm rot="5400013">
            <a:off x="5358606" y="2999582"/>
            <a:ext cx="27146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402" name="Прямоугольник 61"/>
          <p:cNvSpPr>
            <a:spLocks noChangeArrowheads="1"/>
          </p:cNvSpPr>
          <p:nvPr/>
        </p:nvSpPr>
        <p:spPr bwMode="auto">
          <a:xfrm>
            <a:off x="5214938" y="4643438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Национальная оборона,  национальная безопасность и правоохранительная деятельность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9,0</a:t>
            </a:r>
          </a:p>
        </p:txBody>
      </p:sp>
      <p:sp>
        <p:nvSpPr>
          <p:cNvPr id="58403" name="Прямоугольник 64"/>
          <p:cNvSpPr>
            <a:spLocks noChangeArrowheads="1"/>
          </p:cNvSpPr>
          <p:nvPr/>
        </p:nvSpPr>
        <p:spPr bwMode="auto">
          <a:xfrm>
            <a:off x="6357938" y="2214563"/>
            <a:ext cx="1857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1,3</a:t>
            </a:r>
          </a:p>
        </p:txBody>
      </p:sp>
      <p:cxnSp>
        <p:nvCxnSpPr>
          <p:cNvPr id="36" name="Прямая соединительная линия 65"/>
          <p:cNvCxnSpPr/>
          <p:nvPr/>
        </p:nvCxnSpPr>
        <p:spPr>
          <a:xfrm rot="5400013">
            <a:off x="7215981" y="2428082"/>
            <a:ext cx="15716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58405" name="Прямоугольник 69"/>
          <p:cNvSpPr>
            <a:spLocks noChangeArrowheads="1"/>
          </p:cNvSpPr>
          <p:nvPr/>
        </p:nvSpPr>
        <p:spPr bwMode="auto">
          <a:xfrm>
            <a:off x="6643688" y="5429250"/>
            <a:ext cx="27860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sp>
        <p:nvSpPr>
          <p:cNvPr id="58406" name="Прямоугольник 76"/>
          <p:cNvSpPr>
            <a:spLocks noChangeArrowheads="1"/>
          </p:cNvSpPr>
          <p:nvPr/>
        </p:nvSpPr>
        <p:spPr bwMode="auto">
          <a:xfrm>
            <a:off x="7072313" y="3429000"/>
            <a:ext cx="15001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sp>
        <p:nvSpPr>
          <p:cNvPr id="58407" name="Прямоугольник 44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2021 год в разрезе разделов классификации расходов бюджета, соответствующих распределению расходов по выполняемым городским округом полномочиям, в млн. рублей</a:t>
            </a:r>
          </a:p>
        </p:txBody>
      </p:sp>
      <p:sp>
        <p:nvSpPr>
          <p:cNvPr id="58408" name="Овал 40"/>
          <p:cNvSpPr>
            <a:spLocks noChangeArrowheads="1"/>
          </p:cNvSpPr>
          <p:nvPr/>
        </p:nvSpPr>
        <p:spPr bwMode="auto">
          <a:xfrm>
            <a:off x="785813" y="5072063"/>
            <a:ext cx="2928937" cy="914400"/>
          </a:xfrm>
          <a:custGeom>
            <a:avLst/>
            <a:gdLst>
              <a:gd name="T0" fmla="*/ 1464381 w 2928960"/>
              <a:gd name="T1" fmla="*/ 0 h 914400"/>
              <a:gd name="T2" fmla="*/ 2928745 w 2928960"/>
              <a:gd name="T3" fmla="*/ 457200 h 914400"/>
              <a:gd name="T4" fmla="*/ 1464381 w 2928960"/>
              <a:gd name="T5" fmla="*/ 914400 h 914400"/>
              <a:gd name="T6" fmla="*/ 0 w 2928960"/>
              <a:gd name="T7" fmla="*/ 457200 h 914400"/>
              <a:gd name="T8" fmla="*/ 428910 w 2928960"/>
              <a:gd name="T9" fmla="*/ 133911 h 914400"/>
              <a:gd name="T10" fmla="*/ 428910 w 2928960"/>
              <a:gd name="T11" fmla="*/ 780489 h 914400"/>
              <a:gd name="T12" fmla="*/ 2499843 w 2928960"/>
              <a:gd name="T13" fmla="*/ 780489 h 914400"/>
              <a:gd name="T14" fmla="*/ 2499843 w 2928960"/>
              <a:gd name="T15" fmla="*/ 133911 h 91440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17694720 60000 65536"/>
              <a:gd name="T24" fmla="*/ 428937 w 2928960"/>
              <a:gd name="T25" fmla="*/ 133911 h 914400"/>
              <a:gd name="T26" fmla="*/ 2500023 w 2928960"/>
              <a:gd name="T27" fmla="*/ 780489 h 9144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28960" h="914400">
                <a:moveTo>
                  <a:pt x="0" y="457200"/>
                </a:moveTo>
                <a:lnTo>
                  <a:pt x="0" y="457200"/>
                </a:lnTo>
                <a:cubicBezTo>
                  <a:pt x="3" y="204696"/>
                  <a:pt x="655672" y="1"/>
                  <a:pt x="1464480" y="2"/>
                </a:cubicBezTo>
                <a:cubicBezTo>
                  <a:pt x="1464480" y="2"/>
                  <a:pt x="1464480" y="2"/>
                  <a:pt x="1464480" y="2"/>
                </a:cubicBezTo>
                <a:cubicBezTo>
                  <a:pt x="2273290" y="2"/>
                  <a:pt x="2928960" y="204697"/>
                  <a:pt x="2928960" y="457202"/>
                </a:cubicBezTo>
                <a:cubicBezTo>
                  <a:pt x="2928960" y="457202"/>
                  <a:pt x="2928959" y="457203"/>
                  <a:pt x="2928959" y="457204"/>
                </a:cubicBezTo>
                <a:lnTo>
                  <a:pt x="2928960" y="457205"/>
                </a:lnTo>
                <a:cubicBezTo>
                  <a:pt x="2928960" y="709709"/>
                  <a:pt x="2273289" y="914404"/>
                  <a:pt x="1464480" y="914405"/>
                </a:cubicBezTo>
                <a:cubicBezTo>
                  <a:pt x="655670" y="914405"/>
                  <a:pt x="0" y="709709"/>
                  <a:pt x="0" y="457205"/>
                </a:cubicBezTo>
                <a:cubicBezTo>
                  <a:pt x="-1" y="457204"/>
                  <a:pt x="0" y="457203"/>
                  <a:pt x="0" y="457203"/>
                </a:cubicBezTo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Всего расходы – 842,6 млн.рублей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72188" y="5214938"/>
            <a:ext cx="71437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642938" y="857250"/>
            <a:ext cx="8154987" cy="5572125"/>
            <a:chOff x="635011" y="1373633"/>
            <a:chExt cx="6161179" cy="4984325"/>
          </a:xfrm>
        </p:grpSpPr>
        <p:sp useBgFill="1">
          <p:nvSpPr>
            <p:cNvPr id="2" name="Дуга 1"/>
            <p:cNvSpPr/>
            <p:nvPr/>
          </p:nvSpPr>
          <p:spPr>
            <a:xfrm>
              <a:off x="1530329" y="1600187"/>
              <a:ext cx="5143535" cy="4071966"/>
            </a:xfrm>
            <a:prstGeom prst="arc">
              <a:avLst>
                <a:gd name="adj1" fmla="val 14383514"/>
                <a:gd name="adj2" fmla="val 10905450"/>
              </a:avLst>
            </a:prstGeom>
            <a:ln w="34925">
              <a:solidFill>
                <a:srgbClr val="926255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857224" y="1449146"/>
              <a:ext cx="2714644" cy="2265628"/>
            </a:xfrm>
            <a:prstGeom prst="ellipse">
              <a:avLst/>
            </a:prstGeom>
            <a:solidFill>
              <a:srgbClr val="A7D872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970392" y="1373633"/>
              <a:ext cx="2608327" cy="1888018"/>
            </a:xfrm>
            <a:prstGeom prst="ellipse">
              <a:avLst/>
            </a:prstGeom>
            <a:solidFill>
              <a:srgbClr val="A994E4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5438868" y="3865796"/>
              <a:ext cx="1357322" cy="1285884"/>
            </a:xfrm>
            <a:prstGeom prst="ellipse">
              <a:avLst/>
            </a:prstGeom>
            <a:solidFill>
              <a:srgbClr val="EDB176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8,1%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19346" y="3789114"/>
              <a:ext cx="1749886" cy="11346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туризма и молодёжной политики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казенное учреждение и 3 бюджетных учреждения)</a:t>
              </a:r>
              <a:endParaRPr lang="ru-RU" sz="1200" dirty="0">
                <a:solidFill>
                  <a:srgbClr val="FFFFFF"/>
                </a:solidFill>
                <a:latin typeface="Franklin Gothic Book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48251" y="5609600"/>
              <a:ext cx="1153797" cy="6404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Финансовое  управление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учреждение)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4862" y="5930528"/>
              <a:ext cx="1141803" cy="427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40067" y="5236511"/>
              <a:ext cx="485782" cy="436131"/>
            </a:xfrm>
            <a:prstGeom prst="ellipse">
              <a:avLst/>
            </a:prstGeom>
            <a:solidFill>
              <a:srgbClr val="C4D054">
                <a:alpha val="85000"/>
              </a:srgbClr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06575" y="4429131"/>
              <a:ext cx="485781" cy="433552"/>
            </a:xfrm>
            <a:prstGeom prst="ellipse">
              <a:avLst/>
            </a:prstGeom>
            <a:solidFill>
              <a:srgbClr val="F3CD60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29134" y="5572679"/>
              <a:ext cx="1283329" cy="708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Дума городского округа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0,6%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учреждение)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35011" y="4987624"/>
              <a:ext cx="1384077" cy="6233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Счётная палата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 </a:t>
              </a: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учреждение)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4475162" y="5225155"/>
              <a:ext cx="785818" cy="714380"/>
            </a:xfrm>
            <a:prstGeom prst="ellipse">
              <a:avLst/>
            </a:prstGeom>
            <a:solidFill>
              <a:srgbClr val="E79645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715000" y="53578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1,4%</a:t>
            </a:r>
          </a:p>
        </p:txBody>
      </p:sp>
      <p:pic>
        <p:nvPicPr>
          <p:cNvPr id="20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2" cstate="print">
            <a:lum bright="15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3" name="Прямоугольник 22"/>
          <p:cNvSpPr/>
          <p:nvPr/>
        </p:nvSpPr>
        <p:spPr>
          <a:xfrm>
            <a:off x="2071688" y="5572125"/>
            <a:ext cx="785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3500" y="1143000"/>
            <a:ext cx="3214688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(8 казенных учреждений, 7 автономных и 3 бюджетных учреждения)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49,3%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000125" y="1143000"/>
            <a:ext cx="3429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 Верхотурский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(13 казенных учреждений и 1 бюджетное учреждений)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40,1%</a:t>
            </a:r>
          </a:p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425" name="Прямоугольник 34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2021 год в разрезе 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главных распорядителей бюджетных средств 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770</Words>
  <Application>Microsoft Office PowerPoint</Application>
  <PresentationFormat>Экран (4:3)</PresentationFormat>
  <Paragraphs>303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 Microsoft Office Excel</vt:lpstr>
      <vt:lpstr>Слайд 1</vt:lpstr>
      <vt:lpstr>Сведения бюджета ГО Верхотурский на 2021 год и плановый период 2022 и 2023 годов  в сравнении с другими муниципальными образованиями Доходы бюджетов сопоставимых муниципальных образований, в млн.руб.</vt:lpstr>
      <vt:lpstr> Расходы бюджетов сопоставимых муниципальных образований, в млн.руб.</vt:lpstr>
      <vt:lpstr>Доходы бюджета ГО Верхотурский, в млн.руб.</vt:lpstr>
      <vt:lpstr>Структура налоговых и неналоговых доходов бюджета ГО Верхотурский на 2021 год, в млн.рублей </vt:lpstr>
      <vt:lpstr>  Структура безвозмездных поступлений бюджета  ГО Верхотурский на 2021 год  </vt:lpstr>
      <vt:lpstr>Расходы бюджета  городского округа Верхотурский, тыс.рублей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5</cp:revision>
  <dcterms:created xsi:type="dcterms:W3CDTF">2019-08-22T04:59:21Z</dcterms:created>
  <dcterms:modified xsi:type="dcterms:W3CDTF">2021-02-03T08:26:27Z</dcterms:modified>
</cp:coreProperties>
</file>