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6" r:id="rId3"/>
    <p:sldId id="257" r:id="rId4"/>
    <p:sldId id="258" r:id="rId5"/>
    <p:sldId id="259" r:id="rId6"/>
    <p:sldId id="264" r:id="rId7"/>
    <p:sldId id="306" r:id="rId8"/>
    <p:sldId id="262" r:id="rId9"/>
    <p:sldId id="261" r:id="rId10"/>
    <p:sldId id="260" r:id="rId11"/>
    <p:sldId id="279" r:id="rId12"/>
    <p:sldId id="265" r:id="rId13"/>
    <p:sldId id="275" r:id="rId14"/>
    <p:sldId id="270" r:id="rId15"/>
    <p:sldId id="271" r:id="rId16"/>
    <p:sldId id="274" r:id="rId17"/>
    <p:sldId id="291" r:id="rId18"/>
    <p:sldId id="294" r:id="rId19"/>
    <p:sldId id="295" r:id="rId20"/>
    <p:sldId id="289" r:id="rId21"/>
    <p:sldId id="281" r:id="rId22"/>
    <p:sldId id="283" r:id="rId23"/>
    <p:sldId id="280" r:id="rId24"/>
    <p:sldId id="282" r:id="rId25"/>
    <p:sldId id="284" r:id="rId26"/>
    <p:sldId id="288" r:id="rId27"/>
    <p:sldId id="286" r:id="rId28"/>
    <p:sldId id="285" r:id="rId29"/>
    <p:sldId id="287" r:id="rId30"/>
    <p:sldId id="273" r:id="rId31"/>
    <p:sldId id="297" r:id="rId32"/>
    <p:sldId id="299" r:id="rId33"/>
    <p:sldId id="298" r:id="rId34"/>
    <p:sldId id="300" r:id="rId35"/>
    <p:sldId id="301" r:id="rId36"/>
    <p:sldId id="302" r:id="rId37"/>
    <p:sldId id="303" r:id="rId38"/>
    <p:sldId id="304" r:id="rId39"/>
    <p:sldId id="305"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953" autoAdjust="0"/>
  </p:normalViewPr>
  <p:slideViewPr>
    <p:cSldViewPr snapToGrid="0">
      <p:cViewPr varScale="1">
        <p:scale>
          <a:sx n="96" d="100"/>
          <a:sy n="96" d="100"/>
        </p:scale>
        <p:origin x="1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9FD18-3F09-4219-AA7D-508BECCCD043}" type="datetimeFigureOut">
              <a:rPr lang="ru-RU" smtClean="0"/>
              <a:t>25.02.2020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0A12E-0DB4-4660-8C8E-3ABB62C4D5AB}" type="slidenum">
              <a:rPr lang="ru-RU" smtClean="0"/>
              <a:t>‹#›</a:t>
            </a:fld>
            <a:endParaRPr lang="ru-RU"/>
          </a:p>
        </p:txBody>
      </p:sp>
    </p:spTree>
    <p:extLst>
      <p:ext uri="{BB962C8B-B14F-4D97-AF65-F5344CB8AC3E}">
        <p14:creationId xmlns:p14="http://schemas.microsoft.com/office/powerpoint/2010/main" val="626179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1095;&#1077;&#1089;&#1090;&#1085;&#1099;&#1081;&#1079;&#1085;&#1072;&#1082;.&#1088;&#1092;/business/projects/manual_tobacco/"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Устойчивое или</a:t>
            </a:r>
            <a:r>
              <a:rPr lang="ru-RU" baseline="0" dirty="0" smtClean="0"/>
              <a:t> Рациональное </a:t>
            </a:r>
            <a:r>
              <a:rPr lang="ru-RU" dirty="0" smtClean="0"/>
              <a:t>потребление (еще можно назвать экологически дружественным потреблением) - это производство и потребление, безопасное для окружающей среды и здоровья человека. Важной составляющей устойчивого потребления является весь производственный цикл, который не вредит природе, - от добычи сырья до утилизации отходов.</a:t>
            </a:r>
            <a:endParaRPr lang="ru-RU" dirty="0"/>
          </a:p>
        </p:txBody>
      </p:sp>
      <p:sp>
        <p:nvSpPr>
          <p:cNvPr id="4" name="Номер слайда 3"/>
          <p:cNvSpPr>
            <a:spLocks noGrp="1"/>
          </p:cNvSpPr>
          <p:nvPr>
            <p:ph type="sldNum" sz="quarter" idx="10"/>
          </p:nvPr>
        </p:nvSpPr>
        <p:spPr/>
        <p:txBody>
          <a:bodyPr/>
          <a:lstStyle/>
          <a:p>
            <a:fld id="{CD70A12E-0DB4-4660-8C8E-3ABB62C4D5AB}" type="slidenum">
              <a:rPr lang="ru-RU" smtClean="0"/>
              <a:t>4</a:t>
            </a:fld>
            <a:endParaRPr lang="ru-RU"/>
          </a:p>
        </p:txBody>
      </p:sp>
    </p:spTree>
    <p:extLst>
      <p:ext uri="{BB962C8B-B14F-4D97-AF65-F5344CB8AC3E}">
        <p14:creationId xmlns:p14="http://schemas.microsoft.com/office/powerpoint/2010/main" val="76776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Чем я могу помочь как потребитель? Существуют два основных способа помочь: 1. снизить объем производства отходов и 2. — задуматься над тем, что вы покупаете, и по возможности выбирать экологически устойчивые варианты. </a:t>
            </a:r>
            <a:endParaRPr lang="ru-RU" dirty="0"/>
          </a:p>
        </p:txBody>
      </p:sp>
      <p:sp>
        <p:nvSpPr>
          <p:cNvPr id="4" name="Номер слайда 3"/>
          <p:cNvSpPr>
            <a:spLocks noGrp="1"/>
          </p:cNvSpPr>
          <p:nvPr>
            <p:ph type="sldNum" sz="quarter" idx="10"/>
          </p:nvPr>
        </p:nvSpPr>
        <p:spPr/>
        <p:txBody>
          <a:bodyPr/>
          <a:lstStyle/>
          <a:p>
            <a:fld id="{CD70A12E-0DB4-4660-8C8E-3ABB62C4D5AB}"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3602403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CD70A12E-0DB4-4660-8C8E-3ABB62C4D5AB}" type="slidenum">
              <a:rPr lang="ru-RU" smtClean="0">
                <a:solidFill>
                  <a:prstClr val="black"/>
                </a:solidFill>
              </a:rPr>
              <a:pPr/>
              <a:t>22</a:t>
            </a:fld>
            <a:endParaRPr lang="ru-RU">
              <a:solidFill>
                <a:prstClr val="black"/>
              </a:solidFill>
            </a:endParaRPr>
          </a:p>
        </p:txBody>
      </p:sp>
    </p:spTree>
    <p:extLst>
      <p:ext uri="{BB962C8B-B14F-4D97-AF65-F5344CB8AC3E}">
        <p14:creationId xmlns:p14="http://schemas.microsoft.com/office/powerpoint/2010/main" val="367820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D70A12E-0DB4-4660-8C8E-3ABB62C4D5AB}" type="slidenum">
              <a:rPr lang="ru-RU" smtClean="0">
                <a:solidFill>
                  <a:prstClr val="black"/>
                </a:solidFill>
              </a:rPr>
              <a:pPr/>
              <a:t>23</a:t>
            </a:fld>
            <a:endParaRPr lang="ru-RU">
              <a:solidFill>
                <a:prstClr val="black"/>
              </a:solidFill>
            </a:endParaRPr>
          </a:p>
        </p:txBody>
      </p:sp>
    </p:spTree>
    <p:extLst>
      <p:ext uri="{BB962C8B-B14F-4D97-AF65-F5344CB8AC3E}">
        <p14:creationId xmlns:p14="http://schemas.microsoft.com/office/powerpoint/2010/main" val="1709922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Так, например, согласно ст. 10 Федерального закона от 23.11.2009 N 261-ФЗ "Об энергосбережении и о повышении энергетической эффективности..." производимые на территории РФ, импортируемые в Российскую Федерацию для оборота на территории РФ товары (в том числе из числа бытовых энергопотребляющих устройств, компьютеров, других компьютерных электронных устройств и организационной техники) должны содержать информацию о классе их энергетической эффективности в технической документации, прилагаемой к этим товарам, в их маркировке, на их этикетках. Указанное требование распространяется на товары из числа:</a:t>
            </a:r>
          </a:p>
          <a:p>
            <a:endParaRPr lang="ru-RU" dirty="0" smtClean="0"/>
          </a:p>
          <a:p>
            <a:r>
              <a:rPr lang="ru-RU" dirty="0" smtClean="0"/>
              <a:t>1) бытовых энергопотребляющих устройств</a:t>
            </a:r>
          </a:p>
          <a:p>
            <a:r>
              <a:rPr lang="ru-RU" dirty="0" smtClean="0"/>
              <a:t>2) компьютеров, других компьютерных электронных устройств и организационной техники</a:t>
            </a:r>
          </a:p>
          <a:p>
            <a:r>
              <a:rPr lang="ru-RU" dirty="0" smtClean="0"/>
              <a:t>3) иных товаров</a:t>
            </a:r>
          </a:p>
          <a:p>
            <a:r>
              <a:rPr lang="ru-RU" dirty="0" smtClean="0"/>
              <a:t>Например, указание на класс </a:t>
            </a:r>
            <a:r>
              <a:rPr lang="ru-RU" dirty="0" err="1" smtClean="0"/>
              <a:t>энергоэффективности</a:t>
            </a:r>
            <a:r>
              <a:rPr lang="ru-RU" dirty="0" smtClean="0"/>
              <a:t> должно быть сделано в маркировке холодильников, стиральных, посудомоечных машин  машин, </a:t>
            </a:r>
            <a:r>
              <a:rPr lang="ru-RU" dirty="0" err="1" smtClean="0"/>
              <a:t>электрокондиционеров</a:t>
            </a:r>
            <a:r>
              <a:rPr lang="ru-RU" dirty="0" smtClean="0"/>
              <a:t> и другое </a:t>
            </a:r>
            <a:endParaRPr lang="ru-RU" dirty="0"/>
          </a:p>
        </p:txBody>
      </p:sp>
      <p:sp>
        <p:nvSpPr>
          <p:cNvPr id="4" name="Номер слайда 3"/>
          <p:cNvSpPr>
            <a:spLocks noGrp="1"/>
          </p:cNvSpPr>
          <p:nvPr>
            <p:ph type="sldNum" sz="quarter" idx="10"/>
          </p:nvPr>
        </p:nvSpPr>
        <p:spPr/>
        <p:txBody>
          <a:bodyPr/>
          <a:lstStyle/>
          <a:p>
            <a:fld id="{CD70A12E-0DB4-4660-8C8E-3ABB62C4D5AB}" type="slidenum">
              <a:rPr lang="ru-RU" smtClean="0">
                <a:solidFill>
                  <a:prstClr val="black"/>
                </a:solidFill>
              </a:rPr>
              <a:pPr/>
              <a:t>24</a:t>
            </a:fld>
            <a:endParaRPr lang="ru-RU">
              <a:solidFill>
                <a:prstClr val="black"/>
              </a:solidFill>
            </a:endParaRPr>
          </a:p>
        </p:txBody>
      </p:sp>
    </p:spTree>
    <p:extLst>
      <p:ext uri="{BB962C8B-B14F-4D97-AF65-F5344CB8AC3E}">
        <p14:creationId xmlns:p14="http://schemas.microsoft.com/office/powerpoint/2010/main" val="125639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среднем каждый человек генерирует 0,74 кг отходов в день, что примерно равно весу двух полных тарелок. Страны с </a:t>
            </a:r>
          </a:p>
          <a:p>
            <a:r>
              <a:rPr lang="ru-RU" dirty="0" smtClean="0"/>
              <a:t>высокими доходами (16% населения мира) производят 34% отходов.</a:t>
            </a:r>
          </a:p>
          <a:p>
            <a:r>
              <a:rPr lang="ru-RU" dirty="0" smtClean="0"/>
              <a:t>  Ожидается, что к 2050 году количество мировых отходов вырастет до 3,4 млрд. тонн, то есть в два раза больше ,</a:t>
            </a:r>
          </a:p>
          <a:p>
            <a:r>
              <a:rPr lang="ru-RU" dirty="0" smtClean="0"/>
              <a:t>чем рост населения за этот же период.</a:t>
            </a:r>
          </a:p>
          <a:p>
            <a:r>
              <a:rPr lang="ru-RU" dirty="0" smtClean="0"/>
              <a:t>  30% – 40% всех производимых в мире продуктов питания портятся или выбрасываются .</a:t>
            </a:r>
          </a:p>
          <a:p>
            <a:r>
              <a:rPr lang="ru-RU" dirty="0" smtClean="0"/>
              <a:t>  В общемировом масштабе было переработано только 9% всего когда-либо произведенного пластика, 79% </a:t>
            </a:r>
          </a:p>
          <a:p>
            <a:r>
              <a:rPr lang="ru-RU" dirty="0" smtClean="0"/>
              <a:t>этого пластика находится на свалках или в окружающей среде, и 12% сожжено.</a:t>
            </a:r>
          </a:p>
          <a:p>
            <a:r>
              <a:rPr lang="ru-RU" dirty="0" smtClean="0"/>
              <a:t>Каждый год генерируется 50 миллионов тонн электронных отходов. По прогнозам, к 2050 году этот показатель </a:t>
            </a:r>
          </a:p>
          <a:p>
            <a:r>
              <a:rPr lang="ru-RU" dirty="0" smtClean="0"/>
              <a:t>достигнет 120 млн. тонн. Электронные отходы выделяют высокотоксичные химические вещества, воздействующие как </a:t>
            </a:r>
          </a:p>
          <a:p>
            <a:r>
              <a:rPr lang="ru-RU" dirty="0" smtClean="0"/>
              <a:t>непосредственно на место их хранения, так и на осуществляющих их переработку людей. </a:t>
            </a:r>
            <a:endParaRPr lang="ru-RU" dirty="0"/>
          </a:p>
        </p:txBody>
      </p:sp>
      <p:sp>
        <p:nvSpPr>
          <p:cNvPr id="4" name="Номер слайда 3"/>
          <p:cNvSpPr>
            <a:spLocks noGrp="1"/>
          </p:cNvSpPr>
          <p:nvPr>
            <p:ph type="sldNum" sz="quarter" idx="10"/>
          </p:nvPr>
        </p:nvSpPr>
        <p:spPr/>
        <p:txBody>
          <a:bodyPr/>
          <a:lstStyle/>
          <a:p>
            <a:fld id="{CD70A12E-0DB4-4660-8C8E-3ABB62C4D5AB}" type="slidenum">
              <a:rPr lang="ru-RU" smtClean="0">
                <a:solidFill>
                  <a:prstClr val="black"/>
                </a:solidFill>
              </a:rPr>
              <a:pPr/>
              <a:t>26</a:t>
            </a:fld>
            <a:endParaRPr lang="ru-RU">
              <a:solidFill>
                <a:prstClr val="black"/>
              </a:solidFill>
            </a:endParaRPr>
          </a:p>
        </p:txBody>
      </p:sp>
    </p:spTree>
    <p:extLst>
      <p:ext uri="{BB962C8B-B14F-4D97-AF65-F5344CB8AC3E}">
        <p14:creationId xmlns:p14="http://schemas.microsoft.com/office/powerpoint/2010/main" val="415323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Снизить объем производства отходов вы можете различными способами: например, не выбрасывать еду или снизить потребление пластика — одного из основных загрязнителей Мирового океана. Использование многоразовых сумок, отказ от использования пластиковых соломинок и переработка пластиковых бутылок являются хорошими каждодневными способами внести свой вклад. Также полезно обдуманное совершение покупок. Например, текстильная промышленность сегодня является второй по объему загрязнения питьевой воды отраслью после сельского хозяйства, а многие компании занимаются эксплуатацией труда рабочих-текстильщиков в развивающихся странах. Покупая у экологически ответственных и местных производителей, вы можете вносить свой вклад в защиту окружающей среды, а также осуществлять давление на предприятия, заставляя их перейти на устойчивые методы работы. </a:t>
            </a:r>
          </a:p>
        </p:txBody>
      </p:sp>
      <p:sp>
        <p:nvSpPr>
          <p:cNvPr id="4" name="Номер слайда 3"/>
          <p:cNvSpPr>
            <a:spLocks noGrp="1"/>
          </p:cNvSpPr>
          <p:nvPr>
            <p:ph type="sldNum" sz="quarter" idx="10"/>
          </p:nvPr>
        </p:nvSpPr>
        <p:spPr/>
        <p:txBody>
          <a:bodyPr/>
          <a:lstStyle/>
          <a:p>
            <a:fld id="{CD70A12E-0DB4-4660-8C8E-3ABB62C4D5AB}" type="slidenum">
              <a:rPr lang="ru-RU" smtClean="0">
                <a:solidFill>
                  <a:prstClr val="black"/>
                </a:solidFill>
              </a:rPr>
              <a:pPr/>
              <a:t>27</a:t>
            </a:fld>
            <a:endParaRPr lang="ru-RU">
              <a:solidFill>
                <a:prstClr val="black"/>
              </a:solidFill>
            </a:endParaRPr>
          </a:p>
        </p:txBody>
      </p:sp>
    </p:spTree>
    <p:extLst>
      <p:ext uri="{BB962C8B-B14F-4D97-AF65-F5344CB8AC3E}">
        <p14:creationId xmlns:p14="http://schemas.microsoft.com/office/powerpoint/2010/main" val="1360482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 основным видам отходов относится бумага, пластик, металлы и алюминий, стекло и окрашенные органические отходы. К отдельной категории относятся смешанные и опасные отходы — любой вид использованных батарей, лампочки, флуоресцентные лампы, электронное оборудование, а также просроченные лекарственные препараты, для которых в магазинах устанавливаются специальные контейнеры.</a:t>
            </a:r>
          </a:p>
          <a:p>
            <a:r>
              <a:rPr lang="ru-RU" dirty="0" smtClean="0"/>
              <a:t>Федеральный закон от 24.06.1998 N 89-ФЗ</a:t>
            </a:r>
            <a:r>
              <a:rPr lang="ru-RU" baseline="0" dirty="0" smtClean="0"/>
              <a:t> </a:t>
            </a:r>
            <a:r>
              <a:rPr lang="ru-RU" dirty="0" smtClean="0"/>
              <a:t>"Об отходах производства и потребления« устанавливает, что накопление отходов может осуществляться путем их раздельного складирования по видам отходов, группам отходов, группам однородных отходов (раздельное накопление)</a:t>
            </a:r>
            <a:r>
              <a:rPr lang="ru-RU" baseline="0" dirty="0" smtClean="0"/>
              <a:t> (ст. 13.4).</a:t>
            </a:r>
            <a:endParaRPr lang="ru-RU" dirty="0" smtClean="0"/>
          </a:p>
          <a:p>
            <a:endParaRPr lang="ru-RU" dirty="0" smtClean="0"/>
          </a:p>
          <a:p>
            <a:r>
              <a:rPr lang="ru-RU" sz="1200" b="0" i="0" kern="1200" dirty="0" smtClean="0">
                <a:solidFill>
                  <a:schemeClr val="tx1"/>
                </a:solidFill>
                <a:effectLst/>
                <a:latin typeface="+mn-lt"/>
                <a:ea typeface="+mn-ea"/>
                <a:cs typeface="+mn-cs"/>
              </a:rPr>
              <a:t>Важно помнить, что не все отходы подлежать переработке, новые материалы производятся только из определенных видов мусора. При раздельном сборе мусорных отходов, мусорные контейнеры имеют свой собственный цвет, который указывает на тип отходов. В разных регионах существуют разные правила для разделения мусора, но согласно общему правилу при сборке и классификации мусора необходимо обращать внимание на цвет контейнера, а также на надпись:</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синий контейнер — для сбора бумаги</a:t>
            </a:r>
          </a:p>
          <a:p>
            <a:r>
              <a:rPr lang="ru-RU" sz="1200" b="0" i="0" kern="1200" dirty="0" smtClean="0">
                <a:solidFill>
                  <a:schemeClr val="tx1"/>
                </a:solidFill>
                <a:effectLst/>
                <a:latin typeface="+mn-lt"/>
                <a:ea typeface="+mn-ea"/>
                <a:cs typeface="+mn-cs"/>
              </a:rPr>
              <a:t>зеленый контейнер — для стеклянных отходов</a:t>
            </a:r>
          </a:p>
          <a:p>
            <a:r>
              <a:rPr lang="ru-RU" sz="1200" b="0" i="0" kern="1200" dirty="0" smtClean="0">
                <a:solidFill>
                  <a:schemeClr val="tx1"/>
                </a:solidFill>
                <a:effectLst/>
                <a:latin typeface="+mn-lt"/>
                <a:ea typeface="+mn-ea"/>
                <a:cs typeface="+mn-cs"/>
              </a:rPr>
              <a:t>желтый контейнер — для пластика</a:t>
            </a:r>
          </a:p>
          <a:p>
            <a:r>
              <a:rPr lang="ru-RU" sz="1200" b="0" i="0" kern="1200" dirty="0" smtClean="0">
                <a:solidFill>
                  <a:schemeClr val="tx1"/>
                </a:solidFill>
                <a:effectLst/>
                <a:latin typeface="+mn-lt"/>
                <a:ea typeface="+mn-ea"/>
                <a:cs typeface="+mn-cs"/>
              </a:rPr>
              <a:t>серый контейнер — для бытовых отходов</a:t>
            </a:r>
            <a:endParaRPr lang="ru-RU" dirty="0"/>
          </a:p>
        </p:txBody>
      </p:sp>
      <p:sp>
        <p:nvSpPr>
          <p:cNvPr id="4" name="Номер слайда 3"/>
          <p:cNvSpPr>
            <a:spLocks noGrp="1"/>
          </p:cNvSpPr>
          <p:nvPr>
            <p:ph type="sldNum" sz="quarter" idx="10"/>
          </p:nvPr>
        </p:nvSpPr>
        <p:spPr/>
        <p:txBody>
          <a:bodyPr/>
          <a:lstStyle/>
          <a:p>
            <a:fld id="{CD70A12E-0DB4-4660-8C8E-3ABB62C4D5AB}" type="slidenum">
              <a:rPr lang="ru-RU" smtClean="0">
                <a:solidFill>
                  <a:prstClr val="black"/>
                </a:solidFill>
              </a:rPr>
              <a:pPr/>
              <a:t>28</a:t>
            </a:fld>
            <a:endParaRPr lang="ru-RU">
              <a:solidFill>
                <a:prstClr val="black"/>
              </a:solidFill>
            </a:endParaRPr>
          </a:p>
        </p:txBody>
      </p:sp>
    </p:spTree>
    <p:extLst>
      <p:ext uri="{BB962C8B-B14F-4D97-AF65-F5344CB8AC3E}">
        <p14:creationId xmlns:p14="http://schemas.microsoft.com/office/powerpoint/2010/main" val="2218314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D70A12E-0DB4-4660-8C8E-3ABB62C4D5AB}" type="slidenum">
              <a:rPr lang="ru-RU" smtClean="0"/>
              <a:t>29</a:t>
            </a:fld>
            <a:endParaRPr lang="ru-RU"/>
          </a:p>
        </p:txBody>
      </p:sp>
    </p:spTree>
    <p:extLst>
      <p:ext uri="{BB962C8B-B14F-4D97-AF65-F5344CB8AC3E}">
        <p14:creationId xmlns:p14="http://schemas.microsoft.com/office/powerpoint/2010/main" val="3313285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декабре 2017 года президент одобрил создание Единой системы сплошной маркировки и </a:t>
            </a:r>
            <a:r>
              <a:rPr lang="ru-RU" sz="1200" kern="1200" dirty="0" err="1" smtClean="0">
                <a:solidFill>
                  <a:schemeClr val="tx1"/>
                </a:solidFill>
                <a:effectLst/>
                <a:latin typeface="+mn-lt"/>
                <a:ea typeface="+mn-ea"/>
                <a:cs typeface="+mn-cs"/>
              </a:rPr>
              <a:t>прослеживаемости</a:t>
            </a:r>
            <a:r>
              <a:rPr lang="ru-RU" sz="1200" kern="1200" dirty="0" smtClean="0">
                <a:solidFill>
                  <a:schemeClr val="tx1"/>
                </a:solidFill>
                <a:effectLst/>
                <a:latin typeface="+mn-lt"/>
                <a:ea typeface="+mn-ea"/>
                <a:cs typeface="+mn-cs"/>
              </a:rPr>
              <a:t> товаров. Суть:</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идентификация каждой единицы товара — присвоение товарам уникальных кодов;</a:t>
            </a:r>
          </a:p>
          <a:p>
            <a:r>
              <a:rPr lang="ru-RU" sz="1200" kern="1200" dirty="0" smtClean="0">
                <a:solidFill>
                  <a:schemeClr val="tx1"/>
                </a:solidFill>
                <a:effectLst/>
                <a:latin typeface="+mn-lt"/>
                <a:ea typeface="+mn-ea"/>
                <a:cs typeface="+mn-cs"/>
              </a:rPr>
              <a:t>создание информационной системы маркировки, в которой будет храниться вся информация, генерируемая всеми участниками системы маркировки в процессе жизненного цикла товара;</a:t>
            </a:r>
          </a:p>
          <a:p>
            <a:r>
              <a:rPr lang="ru-RU" sz="1200" kern="1200" dirty="0" smtClean="0">
                <a:solidFill>
                  <a:schemeClr val="tx1"/>
                </a:solidFill>
                <a:effectLst/>
                <a:latin typeface="+mn-lt"/>
                <a:ea typeface="+mn-ea"/>
                <a:cs typeface="+mn-cs"/>
              </a:rPr>
              <a:t>создание Единого каталога товаров.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C00000"/>
                </a:solidFill>
              </a:rPr>
              <a:t>Маркированные товары </a:t>
            </a:r>
            <a:r>
              <a:rPr lang="ru-RU" sz="1200" dirty="0" smtClean="0"/>
              <a:t>- товары, на которые нанесены средства идентификации с соблюдением установленных требований и достоверные сведения о которых (в том числе сведения о нанесенных на них средствах идентификации и (или) материальных носителях, содержащих средства идентификации) содержатся в </a:t>
            </a:r>
            <a:r>
              <a:rPr lang="ru-RU" sz="1200" dirty="0" smtClean="0">
                <a:solidFill>
                  <a:srgbClr val="C00000"/>
                </a:solidFill>
              </a:rPr>
              <a:t>национальном компоненте информационной системы маркировки товаров;</a:t>
            </a:r>
          </a:p>
          <a:p>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67F7348-D6E0-46EE-A64B-188EE434A3F1}" type="slidenum">
              <a:rPr lang="ru-RU" smtClean="0">
                <a:solidFill>
                  <a:prstClr val="black"/>
                </a:solidFill>
              </a:rPr>
              <a:pPr/>
              <a:t>30</a:t>
            </a:fld>
            <a:endParaRPr lang="ru-RU">
              <a:solidFill>
                <a:prstClr val="black"/>
              </a:solidFill>
            </a:endParaRPr>
          </a:p>
        </p:txBody>
      </p:sp>
    </p:spTree>
    <p:extLst>
      <p:ext uri="{BB962C8B-B14F-4D97-AF65-F5344CB8AC3E}">
        <p14:creationId xmlns:p14="http://schemas.microsoft.com/office/powerpoint/2010/main" val="42000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Распоряжение Правительства РФ от 28.04.2018 № 792-Р утвердило перечень из 10 товарных групп, подлежащих обязательной маркировке.</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Табачная продукция</a:t>
            </a:r>
          </a:p>
          <a:p>
            <a:r>
              <a:rPr lang="ru-RU" sz="1200" kern="1200" dirty="0" smtClean="0">
                <a:solidFill>
                  <a:schemeClr val="tx1"/>
                </a:solidFill>
                <a:effectLst/>
                <a:latin typeface="+mn-lt"/>
                <a:ea typeface="+mn-ea"/>
                <a:cs typeface="+mn-cs"/>
              </a:rPr>
              <a:t>Духи и туалетная вода        </a:t>
            </a:r>
          </a:p>
          <a:p>
            <a:r>
              <a:rPr lang="ru-RU" sz="1200" kern="1200" dirty="0" smtClean="0">
                <a:solidFill>
                  <a:schemeClr val="tx1"/>
                </a:solidFill>
                <a:effectLst/>
                <a:latin typeface="+mn-lt"/>
                <a:ea typeface="+mn-ea"/>
                <a:cs typeface="+mn-cs"/>
              </a:rPr>
              <a:t>Шины и покрышки пневматические резиновые новые       </a:t>
            </a:r>
          </a:p>
          <a:p>
            <a:r>
              <a:rPr lang="ru-RU" sz="1200" kern="1200" dirty="0" smtClean="0">
                <a:solidFill>
                  <a:schemeClr val="tx1"/>
                </a:solidFill>
                <a:effectLst/>
                <a:latin typeface="+mn-lt"/>
                <a:ea typeface="+mn-ea"/>
                <a:cs typeface="+mn-cs"/>
              </a:rPr>
              <a:t>Предметы одежды, включая рабочую одежду, изготовленные из натуральной или композиционной кожи</a:t>
            </a:r>
          </a:p>
          <a:p>
            <a:r>
              <a:rPr lang="ru-RU" sz="1200" kern="1200" dirty="0" smtClean="0">
                <a:solidFill>
                  <a:schemeClr val="tx1"/>
                </a:solidFill>
                <a:effectLst/>
                <a:latin typeface="+mn-lt"/>
                <a:ea typeface="+mn-ea"/>
                <a:cs typeface="+mn-cs"/>
              </a:rPr>
              <a:t>Блузки, блузы и блузоны трикотажные машинного или ручного вязания, женские или для девочек</a:t>
            </a:r>
          </a:p>
          <a:p>
            <a:r>
              <a:rPr lang="ru-RU" sz="1200" kern="1200" dirty="0" smtClean="0">
                <a:solidFill>
                  <a:schemeClr val="tx1"/>
                </a:solidFill>
                <a:effectLst/>
                <a:latin typeface="+mn-lt"/>
                <a:ea typeface="+mn-ea"/>
                <a:cs typeface="+mn-cs"/>
              </a:rPr>
              <a:t>Пальто, полупальто, накидки, плащи, куртки (включая лыжные), ветровки, штормовки и аналогичные изделия мужские или для мальчиков         </a:t>
            </a:r>
          </a:p>
          <a:p>
            <a:r>
              <a:rPr lang="ru-RU" sz="1200" kern="1200" dirty="0" smtClean="0">
                <a:solidFill>
                  <a:schemeClr val="tx1"/>
                </a:solidFill>
                <a:effectLst/>
                <a:latin typeface="+mn-lt"/>
                <a:ea typeface="+mn-ea"/>
                <a:cs typeface="+mn-cs"/>
              </a:rPr>
              <a:t>Пальто, полупальто, накидки, плащи, куртки (включая лыжные), ветровки, штормовки и аналогичные изделия женские или для девочек</a:t>
            </a:r>
          </a:p>
          <a:p>
            <a:r>
              <a:rPr lang="ru-RU" sz="1200" kern="1200" dirty="0" smtClean="0">
                <a:solidFill>
                  <a:schemeClr val="tx1"/>
                </a:solidFill>
                <a:effectLst/>
                <a:latin typeface="+mn-lt"/>
                <a:ea typeface="+mn-ea"/>
                <a:cs typeface="+mn-cs"/>
              </a:rPr>
              <a:t>Белье постельное, столовое, туалетное и кухонное</a:t>
            </a:r>
          </a:p>
          <a:p>
            <a:r>
              <a:rPr lang="ru-RU" sz="1200" kern="1200" dirty="0" smtClean="0">
                <a:solidFill>
                  <a:schemeClr val="tx1"/>
                </a:solidFill>
                <a:effectLst/>
                <a:latin typeface="+mn-lt"/>
                <a:ea typeface="+mn-ea"/>
                <a:cs typeface="+mn-cs"/>
              </a:rPr>
              <a:t>Обувные товары        </a:t>
            </a:r>
          </a:p>
          <a:p>
            <a:r>
              <a:rPr lang="ru-RU" sz="1200" kern="1200" dirty="0" smtClean="0">
                <a:solidFill>
                  <a:schemeClr val="tx1"/>
                </a:solidFill>
                <a:effectLst/>
                <a:latin typeface="+mn-lt"/>
                <a:ea typeface="+mn-ea"/>
                <a:cs typeface="+mn-cs"/>
              </a:rPr>
              <a:t>Фотокамеры (кроме кинокамер), фотовспышки и лампы-вспышки  </a:t>
            </a:r>
          </a:p>
          <a:p>
            <a:r>
              <a:rPr lang="ru-RU" sz="1200" kern="1200" dirty="0" smtClean="0">
                <a:solidFill>
                  <a:schemeClr val="tx1"/>
                </a:solidFill>
                <a:effectLst/>
                <a:latin typeface="+mn-lt"/>
                <a:ea typeface="+mn-ea"/>
                <a:cs typeface="+mn-cs"/>
              </a:rPr>
              <a:t>В настоящее время уже существуют системы маркировки для алкоголя и меховых изделий.,</a:t>
            </a:r>
            <a:r>
              <a:rPr lang="ru-RU" sz="1200" kern="1200" baseline="0" dirty="0" smtClean="0">
                <a:solidFill>
                  <a:schemeClr val="tx1"/>
                </a:solidFill>
                <a:effectLst/>
                <a:latin typeface="+mn-lt"/>
                <a:ea typeface="+mn-ea"/>
                <a:cs typeface="+mn-cs"/>
              </a:rPr>
              <a:t> табака и </a:t>
            </a:r>
            <a:r>
              <a:rPr lang="ru-RU" sz="1200" b="1" kern="1200" baseline="0" dirty="0" smtClean="0">
                <a:solidFill>
                  <a:schemeClr val="tx1"/>
                </a:solidFill>
                <a:effectLst/>
                <a:latin typeface="+mn-lt"/>
                <a:ea typeface="+mn-ea"/>
                <a:cs typeface="+mn-cs"/>
              </a:rPr>
              <a:t>лекарственных препаратов </a:t>
            </a:r>
            <a:endParaRPr lang="ru-RU" sz="1200" b="1" i="0" kern="1200" dirty="0" smtClean="0">
              <a:solidFill>
                <a:schemeClr val="tx1"/>
              </a:solidFill>
              <a:effectLst/>
              <a:latin typeface="+mn-lt"/>
              <a:ea typeface="+mn-ea"/>
              <a:cs typeface="+mn-cs"/>
            </a:endParaRPr>
          </a:p>
          <a:p>
            <a:endParaRPr lang="ru-RU" sz="1200" b="0" i="0" kern="1200" dirty="0" smtClean="0">
              <a:solidFill>
                <a:schemeClr val="tx1"/>
              </a:solidFill>
              <a:effectLst/>
              <a:latin typeface="+mn-lt"/>
              <a:ea typeface="+mn-ea"/>
              <a:cs typeface="+mn-cs"/>
            </a:endParaRPr>
          </a:p>
          <a:p>
            <a:pPr fontAlgn="base"/>
            <a:r>
              <a:rPr lang="ru-RU" sz="1200" b="1" i="0" kern="1200" dirty="0" smtClean="0">
                <a:solidFill>
                  <a:schemeClr val="tx1"/>
                </a:solidFill>
                <a:effectLst/>
                <a:latin typeface="+mn-lt"/>
                <a:ea typeface="+mn-ea"/>
                <a:cs typeface="+mn-cs"/>
              </a:rPr>
              <a:t/>
            </a:r>
            <a:br>
              <a:rPr lang="ru-RU" sz="1200" b="1" i="0" kern="1200" dirty="0" smtClean="0">
                <a:solidFill>
                  <a:schemeClr val="tx1"/>
                </a:solidFill>
                <a:effectLst/>
                <a:latin typeface="+mn-lt"/>
                <a:ea typeface="+mn-ea"/>
                <a:cs typeface="+mn-cs"/>
              </a:rPr>
            </a:br>
            <a:r>
              <a:rPr lang="ru-RU" sz="1200" b="1" i="0" kern="1200" dirty="0" smtClean="0">
                <a:solidFill>
                  <a:schemeClr val="tx1"/>
                </a:solidFill>
                <a:effectLst/>
                <a:latin typeface="+mn-lt"/>
                <a:ea typeface="+mn-ea"/>
                <a:cs typeface="+mn-cs"/>
              </a:rPr>
              <a:t>Март</a:t>
            </a:r>
            <a:endParaRPr lang="ru-RU" sz="1200" b="0" i="0" kern="1200" dirty="0" smtClean="0">
              <a:solidFill>
                <a:schemeClr val="tx1"/>
              </a:solidFill>
              <a:effectLst/>
              <a:latin typeface="+mn-lt"/>
              <a:ea typeface="+mn-ea"/>
              <a:cs typeface="+mn-cs"/>
            </a:endParaRPr>
          </a:p>
          <a:p>
            <a:pPr fontAlgn="base"/>
            <a:r>
              <a:rPr lang="ru-RU" sz="1200" b="0" i="0" kern="1200" dirty="0" smtClean="0">
                <a:solidFill>
                  <a:schemeClr val="tx1"/>
                </a:solidFill>
                <a:effectLst/>
                <a:latin typeface="+mn-lt"/>
                <a:ea typeface="+mn-ea"/>
                <a:cs typeface="+mn-cs"/>
              </a:rPr>
              <a:t> — началась </a:t>
            </a:r>
            <a:r>
              <a:rPr lang="ru-RU" sz="1200" b="0" i="0" u="sng" kern="1200" dirty="0" smtClean="0">
                <a:solidFill>
                  <a:schemeClr val="tx1"/>
                </a:solidFill>
                <a:effectLst/>
                <a:latin typeface="+mn-lt"/>
                <a:ea typeface="+mn-ea"/>
                <a:cs typeface="+mn-cs"/>
                <a:hlinkClick r:id="rId3"/>
              </a:rPr>
              <a:t>регистрация</a:t>
            </a:r>
            <a:r>
              <a:rPr lang="ru-RU" sz="1200" b="0" i="0" kern="1200" dirty="0" smtClean="0">
                <a:solidFill>
                  <a:schemeClr val="tx1"/>
                </a:solidFill>
                <a:effectLst/>
                <a:latin typeface="+mn-lt"/>
                <a:ea typeface="+mn-ea"/>
                <a:cs typeface="+mn-cs"/>
              </a:rPr>
              <a:t> в системе маркировки магазинов и производителей, осуществляющих производство и оборот табачной продукции</a:t>
            </a:r>
          </a:p>
          <a:p>
            <a:pPr fontAlgn="base"/>
            <a:r>
              <a:rPr lang="ru-RU" sz="1200" b="1" i="0" kern="1200" dirty="0" smtClean="0">
                <a:solidFill>
                  <a:schemeClr val="tx1"/>
                </a:solidFill>
                <a:effectLst/>
                <a:latin typeface="+mn-lt"/>
                <a:ea typeface="+mn-ea"/>
                <a:cs typeface="+mn-cs"/>
              </a:rPr>
              <a:t>Июнь</a:t>
            </a:r>
            <a:endParaRPr lang="ru-RU" sz="1200" b="0"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 — информационная система маркировки изделий из меха перешла в Национальную систему цифровой маркировки Честный ЗНАК. С 1 июня 2019 года в соответствии с постановлением Правительства Российской Федерации от 14.03.2019 № 270 информационная система маркировки изделий из меха перешла в единую национальную систему маркировки и </a:t>
            </a:r>
            <a:r>
              <a:rPr lang="ru-RU" sz="1200" b="0" i="0" kern="1200" dirty="0" err="1" smtClean="0">
                <a:solidFill>
                  <a:schemeClr val="tx1"/>
                </a:solidFill>
                <a:effectLst/>
                <a:latin typeface="+mn-lt"/>
                <a:ea typeface="+mn-ea"/>
                <a:cs typeface="+mn-cs"/>
              </a:rPr>
              <a:t>прослеживаемости</a:t>
            </a:r>
            <a:r>
              <a:rPr lang="ru-RU" sz="1200" b="0" i="0" kern="1200" dirty="0" smtClean="0">
                <a:solidFill>
                  <a:schemeClr val="tx1"/>
                </a:solidFill>
                <a:effectLst/>
                <a:latin typeface="+mn-lt"/>
                <a:ea typeface="+mn-ea"/>
                <a:cs typeface="+mn-cs"/>
              </a:rPr>
              <a:t> товаров Честный ЗНАК.</a:t>
            </a:r>
          </a:p>
          <a:p>
            <a:pPr fontAlgn="base"/>
            <a:endParaRPr lang="ru-RU" sz="1200" b="0" i="0" kern="1200" dirty="0" smtClean="0">
              <a:solidFill>
                <a:schemeClr val="tx1"/>
              </a:solidFill>
              <a:effectLst/>
              <a:latin typeface="+mn-lt"/>
              <a:ea typeface="+mn-ea"/>
              <a:cs typeface="+mn-cs"/>
            </a:endParaRPr>
          </a:p>
          <a:p>
            <a:pPr fontAlgn="base"/>
            <a:r>
              <a:rPr lang="ru-RU" sz="1200" b="1" i="0" kern="1200" dirty="0" smtClean="0">
                <a:solidFill>
                  <a:schemeClr val="tx1"/>
                </a:solidFill>
                <a:effectLst/>
                <a:latin typeface="+mn-lt"/>
                <a:ea typeface="+mn-ea"/>
                <a:cs typeface="+mn-cs"/>
              </a:rPr>
              <a:t>Июль</a:t>
            </a:r>
            <a:endParaRPr lang="ru-RU" sz="1200" b="0" i="0" kern="1200" dirty="0" smtClean="0">
              <a:solidFill>
                <a:schemeClr val="tx1"/>
              </a:solidFill>
              <a:effectLst/>
              <a:latin typeface="+mn-lt"/>
              <a:ea typeface="+mn-ea"/>
              <a:cs typeface="+mn-cs"/>
            </a:endParaRPr>
          </a:p>
          <a:p>
            <a:pPr fontAlgn="base"/>
            <a:r>
              <a:rPr lang="ru-RU" sz="1200" b="0" i="0" kern="1200" dirty="0" smtClean="0">
                <a:solidFill>
                  <a:schemeClr val="tx1"/>
                </a:solidFill>
                <a:effectLst/>
                <a:latin typeface="+mn-lt"/>
                <a:ea typeface="+mn-ea"/>
                <a:cs typeface="+mn-cs"/>
              </a:rPr>
              <a:t> — началась обязательная маркировка обувных товаров, эксперимент по маркировке духов и туалетной воды, а также регистрация участников оборота для работы с препаратами из перечня </a:t>
            </a:r>
            <a:r>
              <a:rPr lang="ru-RU" sz="1200" b="0" i="0" kern="1200" dirty="0" err="1" smtClean="0">
                <a:solidFill>
                  <a:schemeClr val="tx1"/>
                </a:solidFill>
                <a:effectLst/>
                <a:latin typeface="+mn-lt"/>
                <a:ea typeface="+mn-ea"/>
                <a:cs typeface="+mn-cs"/>
              </a:rPr>
              <a:t>высокозатратных</a:t>
            </a:r>
            <a:r>
              <a:rPr lang="ru-RU" sz="1200" b="0" i="0" kern="1200" dirty="0" smtClean="0">
                <a:solidFill>
                  <a:schemeClr val="tx1"/>
                </a:solidFill>
                <a:effectLst/>
                <a:latin typeface="+mn-lt"/>
                <a:ea typeface="+mn-ea"/>
                <a:cs typeface="+mn-cs"/>
              </a:rPr>
              <a:t> нозологий</a:t>
            </a:r>
          </a:p>
          <a:p>
            <a:pPr fontAlgn="base"/>
            <a:r>
              <a:rPr lang="ru-RU" sz="1200" b="1" i="0" kern="1200" dirty="0" smtClean="0">
                <a:solidFill>
                  <a:schemeClr val="tx1"/>
                </a:solidFill>
                <a:effectLst/>
                <a:latin typeface="+mn-lt"/>
                <a:ea typeface="+mn-ea"/>
                <a:cs typeface="+mn-cs"/>
              </a:rPr>
              <a:t>Сентябрь</a:t>
            </a:r>
            <a:endParaRPr lang="ru-RU" sz="1200" b="0" i="0" kern="1200" dirty="0" smtClean="0">
              <a:solidFill>
                <a:schemeClr val="tx1"/>
              </a:solidFill>
              <a:effectLst/>
              <a:latin typeface="+mn-lt"/>
              <a:ea typeface="+mn-ea"/>
              <a:cs typeface="+mn-cs"/>
            </a:endParaRPr>
          </a:p>
          <a:p>
            <a:pPr fontAlgn="base"/>
            <a:r>
              <a:rPr lang="ru-RU" sz="1200" b="0" i="0" kern="1200" dirty="0" smtClean="0">
                <a:solidFill>
                  <a:schemeClr val="tx1"/>
                </a:solidFill>
                <a:effectLst/>
                <a:latin typeface="+mn-lt"/>
                <a:ea typeface="+mn-ea"/>
                <a:cs typeface="+mn-cs"/>
              </a:rPr>
              <a:t> — проводится эксперимент кресел-колясок с 1 сентября 2019 года до 1 июня 2021 года</a:t>
            </a:r>
          </a:p>
          <a:p>
            <a:pPr fontAlgn="base"/>
            <a:r>
              <a:rPr lang="ru-RU" sz="1200" b="1" i="0" kern="1200" dirty="0" smtClean="0">
                <a:solidFill>
                  <a:schemeClr val="tx1"/>
                </a:solidFill>
                <a:effectLst/>
                <a:latin typeface="+mn-lt"/>
                <a:ea typeface="+mn-ea"/>
                <a:cs typeface="+mn-cs"/>
              </a:rPr>
              <a:t>Декабрь</a:t>
            </a:r>
            <a:endParaRPr lang="ru-RU" sz="1200" b="0" i="0" kern="1200" dirty="0" smtClean="0">
              <a:solidFill>
                <a:schemeClr val="tx1"/>
              </a:solidFill>
              <a:effectLst/>
              <a:latin typeface="+mn-lt"/>
              <a:ea typeface="+mn-ea"/>
              <a:cs typeface="+mn-cs"/>
            </a:endParaRPr>
          </a:p>
          <a:p>
            <a:pPr fontAlgn="base"/>
            <a:r>
              <a:rPr lang="ru-RU" sz="1200" b="0" i="0" kern="1200" dirty="0" smtClean="0">
                <a:solidFill>
                  <a:schemeClr val="tx1"/>
                </a:solidFill>
                <a:effectLst/>
                <a:latin typeface="+mn-lt"/>
                <a:ea typeface="+mn-ea"/>
                <a:cs typeface="+mn-cs"/>
              </a:rPr>
              <a:t> — будут промаркированы духи и туалетная вода, большинство товаров легкой промышленности, фотоаппараты и шины</a:t>
            </a:r>
          </a:p>
          <a:p>
            <a:pPr fontAlgn="base"/>
            <a:r>
              <a:rPr lang="ru-RU" sz="1200" b="1" i="0" kern="1200" dirty="0" smtClean="0">
                <a:solidFill>
                  <a:schemeClr val="tx1"/>
                </a:solidFill>
                <a:effectLst/>
                <a:latin typeface="+mn-lt"/>
                <a:ea typeface="+mn-ea"/>
                <a:cs typeface="+mn-cs"/>
              </a:rPr>
              <a:t>Январь 2020</a:t>
            </a:r>
            <a:endParaRPr lang="ru-RU" sz="1200" b="0" i="0" kern="1200" dirty="0" smtClean="0">
              <a:solidFill>
                <a:schemeClr val="tx1"/>
              </a:solidFill>
              <a:effectLst/>
              <a:latin typeface="+mn-lt"/>
              <a:ea typeface="+mn-ea"/>
              <a:cs typeface="+mn-cs"/>
            </a:endParaRPr>
          </a:p>
          <a:p>
            <a:pPr fontAlgn="base"/>
            <a:r>
              <a:rPr lang="ru-RU" sz="1200" b="0" i="0" kern="1200" dirty="0" smtClean="0">
                <a:solidFill>
                  <a:schemeClr val="tx1"/>
                </a:solidFill>
                <a:effectLst/>
                <a:latin typeface="+mn-lt"/>
                <a:ea typeface="+mn-ea"/>
                <a:cs typeface="+mn-cs"/>
              </a:rPr>
              <a:t> — начинается обязательная маркировка лекарственных препаратов</a:t>
            </a:r>
          </a:p>
          <a:p>
            <a:r>
              <a:rPr lang="ru-RU" sz="1200" b="0" i="0" kern="1200" dirty="0" smtClean="0">
                <a:solidFill>
                  <a:schemeClr val="tx1"/>
                </a:solidFill>
                <a:effectLst/>
                <a:latin typeface="+mn-lt"/>
                <a:ea typeface="+mn-ea"/>
                <a:cs typeface="+mn-cs"/>
              </a:rPr>
              <a:t>Также будут маркироваться велосипеды, кресла-коляски.</a:t>
            </a:r>
            <a:r>
              <a:rPr lang="ru-RU" sz="1200" b="0" i="0" kern="1200" baseline="0" dirty="0" smtClean="0">
                <a:solidFill>
                  <a:schemeClr val="tx1"/>
                </a:solidFill>
                <a:effectLst/>
                <a:latin typeface="+mn-lt"/>
                <a:ea typeface="+mn-ea"/>
                <a:cs typeface="+mn-cs"/>
              </a:rPr>
              <a:t> </a:t>
            </a:r>
            <a:endParaRPr lang="ru-RU" sz="1200" b="0" i="0" kern="1200" dirty="0" smtClean="0">
              <a:solidFill>
                <a:schemeClr val="tx1"/>
              </a:solidFill>
              <a:effectLst/>
              <a:latin typeface="+mn-lt"/>
              <a:ea typeface="+mn-ea"/>
              <a:cs typeface="+mn-cs"/>
            </a:endParaRPr>
          </a:p>
          <a:p>
            <a:endParaRPr lang="ru-RU" sz="1200" b="0" i="0" kern="1200" dirty="0" smtClean="0">
              <a:solidFill>
                <a:schemeClr val="tx1"/>
              </a:solidFill>
              <a:effectLst/>
              <a:latin typeface="+mn-lt"/>
              <a:ea typeface="+mn-ea"/>
              <a:cs typeface="+mn-cs"/>
            </a:endParaRPr>
          </a:p>
          <a:p>
            <a:r>
              <a:rPr lang="ru-RU" dirty="0" smtClean="0"/>
              <a:t>До конца 2021 года в России предлагают ввести систему маркировки коров, лошадей, оленей, коз и овец. Соответствующий законопроект обсуждается в Правительстве и в ближайшее время будет внесен на рассмотрение Госдумы.</a:t>
            </a:r>
          </a:p>
          <a:p>
            <a:endParaRPr lang="ru-RU" dirty="0" smtClean="0"/>
          </a:p>
          <a:p>
            <a:endParaRPr lang="ru-RU" dirty="0"/>
          </a:p>
        </p:txBody>
      </p:sp>
      <p:sp>
        <p:nvSpPr>
          <p:cNvPr id="4" name="Номер слайда 3"/>
          <p:cNvSpPr>
            <a:spLocks noGrp="1"/>
          </p:cNvSpPr>
          <p:nvPr>
            <p:ph type="sldNum" sz="quarter" idx="10"/>
          </p:nvPr>
        </p:nvSpPr>
        <p:spPr/>
        <p:txBody>
          <a:bodyPr/>
          <a:lstStyle/>
          <a:p>
            <a:fld id="{167F7348-D6E0-46EE-A64B-188EE434A3F1}" type="slidenum">
              <a:rPr lang="ru-RU" smtClean="0"/>
              <a:t>31</a:t>
            </a:fld>
            <a:endParaRPr lang="ru-RU"/>
          </a:p>
        </p:txBody>
      </p:sp>
    </p:spTree>
    <p:extLst>
      <p:ext uri="{BB962C8B-B14F-4D97-AF65-F5344CB8AC3E}">
        <p14:creationId xmlns:p14="http://schemas.microsoft.com/office/powerpoint/2010/main" val="58374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D70A12E-0DB4-4660-8C8E-3ABB62C4D5AB}" type="slidenum">
              <a:rPr lang="ru-RU" smtClean="0"/>
              <a:t>5</a:t>
            </a:fld>
            <a:endParaRPr lang="ru-RU"/>
          </a:p>
        </p:txBody>
      </p:sp>
    </p:spTree>
    <p:extLst>
      <p:ext uri="{BB962C8B-B14F-4D97-AF65-F5344CB8AC3E}">
        <p14:creationId xmlns:p14="http://schemas.microsoft.com/office/powerpoint/2010/main" val="769318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Система честный знак устанавливается в</a:t>
            </a:r>
            <a:r>
              <a:rPr lang="ru-RU" b="1" baseline="0" dirty="0" smtClean="0"/>
              <a:t> качестве приложения на мобильный телефон. </a:t>
            </a:r>
            <a:endParaRPr lang="ru-RU" b="1" dirty="0"/>
          </a:p>
        </p:txBody>
      </p:sp>
      <p:sp>
        <p:nvSpPr>
          <p:cNvPr id="4" name="Номер слайда 3"/>
          <p:cNvSpPr>
            <a:spLocks noGrp="1"/>
          </p:cNvSpPr>
          <p:nvPr>
            <p:ph type="sldNum" sz="quarter" idx="10"/>
          </p:nvPr>
        </p:nvSpPr>
        <p:spPr/>
        <p:txBody>
          <a:bodyPr/>
          <a:lstStyle/>
          <a:p>
            <a:fld id="{CD70A12E-0DB4-4660-8C8E-3ABB62C4D5AB}" type="slidenum">
              <a:rPr lang="ru-RU" smtClean="0"/>
              <a:t>32</a:t>
            </a:fld>
            <a:endParaRPr lang="ru-RU"/>
          </a:p>
        </p:txBody>
      </p:sp>
    </p:spTree>
    <p:extLst>
      <p:ext uri="{BB962C8B-B14F-4D97-AF65-F5344CB8AC3E}">
        <p14:creationId xmlns:p14="http://schemas.microsoft.com/office/powerpoint/2010/main" val="533226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Очевидные преимущества от маркировки получит потребитель. Помимо возможности приобретать только легальный и качественный товар он будет иметь возможность давать прямую обратную связь по нелегальным товарам контролирующим органам. Инструмент общественного контроля будет реализован в виде специального приложения, и им можно будет пользоваться с помощью смартфона. Чтобы мотивировать граждан участвовать в процессе общественного контроля, инициаторы внедрения системы маркировки планируют вознаграждать активных участников бонусными программами за помощь в борьбе с контрафактом.</a:t>
            </a:r>
          </a:p>
          <a:p>
            <a:endParaRPr lang="ru-RU" dirty="0"/>
          </a:p>
        </p:txBody>
      </p:sp>
      <p:sp>
        <p:nvSpPr>
          <p:cNvPr id="4" name="Номер слайда 3"/>
          <p:cNvSpPr>
            <a:spLocks noGrp="1"/>
          </p:cNvSpPr>
          <p:nvPr>
            <p:ph type="sldNum" sz="quarter" idx="10"/>
          </p:nvPr>
        </p:nvSpPr>
        <p:spPr/>
        <p:txBody>
          <a:bodyPr/>
          <a:lstStyle/>
          <a:p>
            <a:fld id="{167F7348-D6E0-46EE-A64B-188EE434A3F1}" type="slidenum">
              <a:rPr lang="ru-RU" smtClean="0"/>
              <a:t>33</a:t>
            </a:fld>
            <a:endParaRPr lang="ru-RU"/>
          </a:p>
        </p:txBody>
      </p:sp>
    </p:spTree>
    <p:extLst>
      <p:ext uri="{BB962C8B-B14F-4D97-AF65-F5344CB8AC3E}">
        <p14:creationId xmlns:p14="http://schemas.microsoft.com/office/powerpoint/2010/main" val="1375093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Скриншоты приложения из</a:t>
            </a:r>
            <a:r>
              <a:rPr lang="ru-RU" baseline="0" dirty="0" smtClean="0"/>
              <a:t>  </a:t>
            </a:r>
            <a:r>
              <a:rPr lang="en-US" baseline="0" dirty="0" smtClean="0"/>
              <a:t>Google play</a:t>
            </a:r>
            <a:endParaRPr lang="ru-RU" dirty="0"/>
          </a:p>
        </p:txBody>
      </p:sp>
      <p:sp>
        <p:nvSpPr>
          <p:cNvPr id="4" name="Номер слайда 3"/>
          <p:cNvSpPr>
            <a:spLocks noGrp="1"/>
          </p:cNvSpPr>
          <p:nvPr>
            <p:ph type="sldNum" sz="quarter" idx="10"/>
          </p:nvPr>
        </p:nvSpPr>
        <p:spPr/>
        <p:txBody>
          <a:bodyPr/>
          <a:lstStyle/>
          <a:p>
            <a:fld id="{167F7348-D6E0-46EE-A64B-188EE434A3F1}" type="slidenum">
              <a:rPr lang="ru-RU" smtClean="0"/>
              <a:t>34</a:t>
            </a:fld>
            <a:endParaRPr lang="ru-RU"/>
          </a:p>
        </p:txBody>
      </p:sp>
    </p:spTree>
    <p:extLst>
      <p:ext uri="{BB962C8B-B14F-4D97-AF65-F5344CB8AC3E}">
        <p14:creationId xmlns:p14="http://schemas.microsoft.com/office/powerpoint/2010/main" val="3479160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Система маркировки товаров предполагает, что на упаковке каждой единицы</a:t>
            </a:r>
            <a:r>
              <a:rPr lang="ru-RU" sz="1200" kern="1200" baseline="0" dirty="0" smtClean="0">
                <a:solidFill>
                  <a:schemeClr val="tx1"/>
                </a:solidFill>
                <a:effectLst/>
                <a:latin typeface="+mn-lt"/>
                <a:ea typeface="+mn-ea"/>
                <a:cs typeface="+mn-cs"/>
              </a:rPr>
              <a:t> товара </a:t>
            </a:r>
            <a:r>
              <a:rPr lang="ru-RU" sz="1200" kern="1200" dirty="0" smtClean="0">
                <a:solidFill>
                  <a:schemeClr val="tx1"/>
                </a:solidFill>
                <a:effectLst/>
                <a:latin typeface="+mn-lt"/>
                <a:ea typeface="+mn-ea"/>
                <a:cs typeface="+mn-cs"/>
              </a:rPr>
              <a:t>будет размещаться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Matrix</a:t>
            </a:r>
            <a:r>
              <a:rPr lang="ru-RU" sz="1200" kern="1200" dirty="0" smtClean="0">
                <a:solidFill>
                  <a:schemeClr val="tx1"/>
                </a:solidFill>
                <a:effectLst/>
                <a:latin typeface="+mn-lt"/>
                <a:ea typeface="+mn-ea"/>
                <a:cs typeface="+mn-cs"/>
              </a:rPr>
              <a:t> код, что позволит эффективно бороться с контрафактом и контрабандой.</a:t>
            </a:r>
          </a:p>
          <a:p>
            <a:endParaRPr lang="ru-RU" dirty="0"/>
          </a:p>
        </p:txBody>
      </p:sp>
      <p:sp>
        <p:nvSpPr>
          <p:cNvPr id="4" name="Номер слайда 3"/>
          <p:cNvSpPr>
            <a:spLocks noGrp="1"/>
          </p:cNvSpPr>
          <p:nvPr>
            <p:ph type="sldNum" sz="quarter" idx="10"/>
          </p:nvPr>
        </p:nvSpPr>
        <p:spPr/>
        <p:txBody>
          <a:bodyPr/>
          <a:lstStyle/>
          <a:p>
            <a:fld id="{167F7348-D6E0-46EE-A64B-188EE434A3F1}" type="slidenum">
              <a:rPr lang="ru-RU" smtClean="0">
                <a:solidFill>
                  <a:prstClr val="black"/>
                </a:solidFill>
              </a:rPr>
              <a:pPr/>
              <a:t>35</a:t>
            </a:fld>
            <a:endParaRPr lang="ru-RU">
              <a:solidFill>
                <a:prstClr val="black"/>
              </a:solidFill>
            </a:endParaRPr>
          </a:p>
        </p:txBody>
      </p:sp>
    </p:spTree>
    <p:extLst>
      <p:ext uri="{BB962C8B-B14F-4D97-AF65-F5344CB8AC3E}">
        <p14:creationId xmlns:p14="http://schemas.microsoft.com/office/powerpoint/2010/main" val="400606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a:t>
            </a:r>
            <a:r>
              <a:rPr lang="ru-RU" baseline="0" dirty="0" smtClean="0"/>
              <a:t> чеке ККТ должен быть отражен уникальный код товара </a:t>
            </a:r>
            <a:endParaRPr lang="ru-RU" dirty="0"/>
          </a:p>
        </p:txBody>
      </p:sp>
      <p:sp>
        <p:nvSpPr>
          <p:cNvPr id="4" name="Номер слайда 3"/>
          <p:cNvSpPr>
            <a:spLocks noGrp="1"/>
          </p:cNvSpPr>
          <p:nvPr>
            <p:ph type="sldNum" sz="quarter" idx="10"/>
          </p:nvPr>
        </p:nvSpPr>
        <p:spPr/>
        <p:txBody>
          <a:bodyPr/>
          <a:lstStyle/>
          <a:p>
            <a:fld id="{167F7348-D6E0-46EE-A64B-188EE434A3F1}" type="slidenum">
              <a:rPr lang="ru-RU" smtClean="0">
                <a:solidFill>
                  <a:prstClr val="black"/>
                </a:solidFill>
              </a:rPr>
              <a:pPr/>
              <a:t>36</a:t>
            </a:fld>
            <a:endParaRPr lang="ru-RU">
              <a:solidFill>
                <a:prstClr val="black"/>
              </a:solidFill>
            </a:endParaRPr>
          </a:p>
        </p:txBody>
      </p:sp>
    </p:spTree>
    <p:extLst>
      <p:ext uri="{BB962C8B-B14F-4D97-AF65-F5344CB8AC3E}">
        <p14:creationId xmlns:p14="http://schemas.microsoft.com/office/powerpoint/2010/main" val="1691806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Пример сканирования маркировки</a:t>
            </a:r>
            <a:r>
              <a:rPr lang="ru-RU" baseline="0" dirty="0" smtClean="0"/>
              <a:t> с помощью приложения Честный знак. </a:t>
            </a:r>
            <a:endParaRPr lang="ru-RU" dirty="0"/>
          </a:p>
        </p:txBody>
      </p:sp>
      <p:sp>
        <p:nvSpPr>
          <p:cNvPr id="4" name="Номер слайда 3"/>
          <p:cNvSpPr>
            <a:spLocks noGrp="1"/>
          </p:cNvSpPr>
          <p:nvPr>
            <p:ph type="sldNum" sz="quarter" idx="10"/>
          </p:nvPr>
        </p:nvSpPr>
        <p:spPr/>
        <p:txBody>
          <a:bodyPr/>
          <a:lstStyle/>
          <a:p>
            <a:fld id="{167F7348-D6E0-46EE-A64B-188EE434A3F1}" type="slidenum">
              <a:rPr lang="ru-RU" smtClean="0">
                <a:solidFill>
                  <a:prstClr val="black"/>
                </a:solidFill>
              </a:rPr>
              <a:pPr/>
              <a:t>37</a:t>
            </a:fld>
            <a:endParaRPr lang="ru-RU">
              <a:solidFill>
                <a:prstClr val="black"/>
              </a:solidFill>
            </a:endParaRPr>
          </a:p>
        </p:txBody>
      </p:sp>
    </p:spTree>
    <p:extLst>
      <p:ext uri="{BB962C8B-B14F-4D97-AF65-F5344CB8AC3E}">
        <p14:creationId xmlns:p14="http://schemas.microsoft.com/office/powerpoint/2010/main" val="346733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Рациональное потребление</a:t>
            </a:r>
            <a:r>
              <a:rPr lang="ru-RU" baseline="0" dirty="0" smtClean="0"/>
              <a:t> призвано также обеспечить справедливый доступ к необходимым товарам и услугам для населения всего мира. ООН сообщает о том, что число голодающих людей в последние годы увеличилось. По данным на 2018 г. от голода страдали 820 миллионов человек в мире, а в 2019 г. их число возросло до 821 миллиона. (Совместный доклад Продовольственной и сельскохозяйственной ООН, Международного фонда сельскохозяйственного развития, Всемирной продовольственной программы и Всемирной организации здравоохранения).</a:t>
            </a:r>
          </a:p>
          <a:p>
            <a:r>
              <a:rPr lang="ru-RU" baseline="0" dirty="0" smtClean="0"/>
              <a:t>Среди голодающих больше всего жителей Африки: по сравнению с 2017 годом здесь в целом число недоедающих людей достигает 20 процентов. Особенно страдают от этого обитатели восточной (более 30 процентов) и центральной Африки (26,5 процента). Следующие проблемные регионы - страны Карибского бассейна и Латинской Америки.. Там голодающих прибавилось почти на 7 процентов. В Азии в целом число тех, кто страдает от недоедания, насчитывается около 11 процентов населения. В докладе также подчеркивается, что у 1,3 миллиарда человек – более 17 процентов мирового населения – нет возможности полноценно питаться. </a:t>
            </a:r>
          </a:p>
          <a:p>
            <a:endParaRPr lang="ru-RU" dirty="0"/>
          </a:p>
        </p:txBody>
      </p:sp>
      <p:sp>
        <p:nvSpPr>
          <p:cNvPr id="4" name="Номер слайда 3"/>
          <p:cNvSpPr>
            <a:spLocks noGrp="1"/>
          </p:cNvSpPr>
          <p:nvPr>
            <p:ph type="sldNum" sz="quarter" idx="10"/>
          </p:nvPr>
        </p:nvSpPr>
        <p:spPr/>
        <p:txBody>
          <a:bodyPr/>
          <a:lstStyle/>
          <a:p>
            <a:fld id="{CD70A12E-0DB4-4660-8C8E-3ABB62C4D5AB}" type="slidenum">
              <a:rPr lang="ru-RU" smtClean="0"/>
              <a:t>6</a:t>
            </a:fld>
            <a:endParaRPr lang="ru-RU"/>
          </a:p>
        </p:txBody>
      </p:sp>
    </p:spTree>
    <p:extLst>
      <p:ext uri="{BB962C8B-B14F-4D97-AF65-F5344CB8AC3E}">
        <p14:creationId xmlns:p14="http://schemas.microsoft.com/office/powerpoint/2010/main" val="74582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a:t>
            </a:r>
            <a:r>
              <a:rPr lang="ru-RU" baseline="0" dirty="0" smtClean="0"/>
              <a:t> слайде представлены принципы поведения рационального потребителя </a:t>
            </a:r>
            <a:endParaRPr lang="ru-RU" dirty="0"/>
          </a:p>
        </p:txBody>
      </p:sp>
      <p:sp>
        <p:nvSpPr>
          <p:cNvPr id="4" name="Номер слайда 3"/>
          <p:cNvSpPr>
            <a:spLocks noGrp="1"/>
          </p:cNvSpPr>
          <p:nvPr>
            <p:ph type="sldNum" sz="quarter" idx="10"/>
          </p:nvPr>
        </p:nvSpPr>
        <p:spPr/>
        <p:txBody>
          <a:bodyPr/>
          <a:lstStyle/>
          <a:p>
            <a:fld id="{CD70A12E-0DB4-4660-8C8E-3ABB62C4D5AB}" type="slidenum">
              <a:rPr lang="ru-RU" smtClean="0"/>
              <a:t>9</a:t>
            </a:fld>
            <a:endParaRPr lang="ru-RU"/>
          </a:p>
        </p:txBody>
      </p:sp>
    </p:spTree>
    <p:extLst>
      <p:ext uri="{BB962C8B-B14F-4D97-AF65-F5344CB8AC3E}">
        <p14:creationId xmlns:p14="http://schemas.microsoft.com/office/powerpoint/2010/main" val="110039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Так, в соответствии с Законом РФ «О защите прав потребителей» (ст.  10) и</a:t>
            </a:r>
            <a:r>
              <a:rPr lang="ru-RU" baseline="0" dirty="0" smtClean="0"/>
              <a:t> Правил продажи отдельных видов товаров (п. 11) изготовитель (исполнитель, продавец) обязан своевременно предоставлять потребителю необходимую и достоверную информацию о товарах (работах, услугах), обеспечивающую возможность их правильного выбора. По отдельным видам товаров (работ, услуг) перечень и способы доведения информации до потребителя устанавливаются Правительством Российской Федерации.</a:t>
            </a:r>
          </a:p>
          <a:p>
            <a:r>
              <a:rPr lang="ru-RU" baseline="0" dirty="0" smtClean="0"/>
              <a:t>Информация о товарах (работах, услугах) в обязательном порядке должна содержать:</a:t>
            </a:r>
          </a:p>
          <a:p>
            <a:r>
              <a:rPr lang="ru-RU" baseline="0" dirty="0" smtClean="0"/>
              <a:t>наименование технического регламента или иное установленное законодательством Российской Федерации о техническом регулировании и свидетельствующее об обязательном подтверждении соответствия товара обозначение;</a:t>
            </a:r>
          </a:p>
          <a:p>
            <a:r>
              <a:rPr lang="ru-RU" baseline="0" dirty="0" smtClean="0"/>
              <a:t>сведения об основных потребительских свойствах товаров (работ, услуг), в отношении продуктов питания сведения о составе (в том числе наименование использованных в процессе изготовления продуктов питания пищевых добавок, биологически активных добавок, информация о наличии в продуктах питания компонентов, полученных с применением генно-инженерно-модифицированных организмов, в случае, если содержание указанных организмов в таком компоненте составляет более девяти десятых процента), пищевой ценности, назначении, об условиях применения и хранения продуктов питания, о способах изготовления готовых блюд, весе (объеме), дате и месте изготовления и упаковки (расфасовки) продуктов питания, а также сведения о противопоказаниях для их применения при отдельных заболеваниях. Перечень товаров (работ, услуг), информация о которых должна содержать противопоказания для их применения при отдельных заболеваниях, утверждается Правительством Российской Федерации;</a:t>
            </a:r>
          </a:p>
          <a:p>
            <a:r>
              <a:rPr lang="ru-RU" baseline="0" dirty="0" smtClean="0"/>
              <a:t>правила и условия эффективного и безопасного использования товаров (работ, услуг);</a:t>
            </a:r>
          </a:p>
          <a:p>
            <a:r>
              <a:rPr lang="ru-RU" baseline="0" dirty="0" smtClean="0"/>
              <a:t>информацию об энергетической эффективности товаров, в отношении которых требование о наличии такой информации определено в соответствии с законодательством об энергосбережении и о повышении энергетической эффективности;</a:t>
            </a:r>
          </a:p>
          <a:p>
            <a:r>
              <a:rPr lang="ru-RU" baseline="0" dirty="0" smtClean="0"/>
              <a:t>срок службы или срок годности товаров (работ), установленный в соответствии с настоящим Законом, а также сведения о необходимых действиях потребителя по истечении указанных сроков и возможных последствиях при невыполнении таких действий, если товары (работы) по истечении указанных сроков представляют опасность для жизни, здоровья и имущества потребителя или становятся непригодными для использования по назначению;</a:t>
            </a:r>
          </a:p>
          <a:p>
            <a:r>
              <a:rPr lang="ru-RU" baseline="0" dirty="0" smtClean="0"/>
              <a:t>информацию об обязательном подтверждении соответствия товаров (работ, услуг) и другое. </a:t>
            </a:r>
          </a:p>
          <a:p>
            <a:endParaRPr lang="ru-RU" dirty="0"/>
          </a:p>
        </p:txBody>
      </p:sp>
      <p:sp>
        <p:nvSpPr>
          <p:cNvPr id="4" name="Номер слайда 3"/>
          <p:cNvSpPr>
            <a:spLocks noGrp="1"/>
          </p:cNvSpPr>
          <p:nvPr>
            <p:ph type="sldNum" sz="quarter" idx="10"/>
          </p:nvPr>
        </p:nvSpPr>
        <p:spPr/>
        <p:txBody>
          <a:bodyPr/>
          <a:lstStyle/>
          <a:p>
            <a:fld id="{CD70A12E-0DB4-4660-8C8E-3ABB62C4D5AB}" type="slidenum">
              <a:rPr lang="ru-RU" smtClean="0"/>
              <a:t>11</a:t>
            </a:fld>
            <a:endParaRPr lang="ru-RU"/>
          </a:p>
        </p:txBody>
      </p:sp>
    </p:spTree>
    <p:extLst>
      <p:ext uri="{BB962C8B-B14F-4D97-AF65-F5344CB8AC3E}">
        <p14:creationId xmlns:p14="http://schemas.microsoft.com/office/powerpoint/2010/main" val="3879290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latin typeface="Times New Roman" panose="02020603050405020304" pitchFamily="18" charset="0"/>
                <a:cs typeface="Times New Roman" panose="02020603050405020304" pitchFamily="18" charset="0"/>
              </a:rPr>
              <a:t>Маркировку наносят на изделие, этикетку, прикрепляемую к изделию, или товарный ярлык, упаковку изделия, упаковку группы изделий или листок-вкладыш к продукции.</a:t>
            </a:r>
            <a:endParaRPr lang="ru-RU" dirty="0"/>
          </a:p>
        </p:txBody>
      </p:sp>
      <p:sp>
        <p:nvSpPr>
          <p:cNvPr id="4" name="Номер слайда 3"/>
          <p:cNvSpPr>
            <a:spLocks noGrp="1"/>
          </p:cNvSpPr>
          <p:nvPr>
            <p:ph type="sldNum" sz="quarter" idx="10"/>
          </p:nvPr>
        </p:nvSpPr>
        <p:spPr/>
        <p:txBody>
          <a:bodyPr/>
          <a:lstStyle/>
          <a:p>
            <a:fld id="{CD70A12E-0DB4-4660-8C8E-3ABB62C4D5AB}" type="slidenum">
              <a:rPr lang="ru-RU" smtClean="0"/>
              <a:t>12</a:t>
            </a:fld>
            <a:endParaRPr lang="ru-RU"/>
          </a:p>
        </p:txBody>
      </p:sp>
    </p:spTree>
    <p:extLst>
      <p:ext uri="{BB962C8B-B14F-4D97-AF65-F5344CB8AC3E}">
        <p14:creationId xmlns:p14="http://schemas.microsoft.com/office/powerpoint/2010/main" val="194157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ru-RU" altLang="ru-RU" sz="1600" dirty="0" smtClean="0"/>
              <a:t> </a:t>
            </a:r>
            <a:r>
              <a:rPr lang="ru-RU" altLang="ru-RU" sz="1800" dirty="0" smtClean="0">
                <a:latin typeface="Times New Roman" panose="02020603050405020304" pitchFamily="18" charset="0"/>
                <a:cs typeface="Times New Roman" panose="02020603050405020304" pitchFamily="18" charset="0"/>
              </a:rPr>
              <a:t>Маркировка пищевой продукции - информация о пищевой продукции, нанесенная в виде надписей, рисунков, знаков, символов, иных обозначений и (или) их комбинаций на потребительскую упаковку, транспортную упаковку или на иной вид носителя информации, прикрепленного к потребительской упаковке и (или) к транспортной упаковке, или помещенного в них либо прилагаемого к ним.</a:t>
            </a:r>
          </a:p>
          <a:p>
            <a:pPr algn="just" eaLnBrk="1" hangingPunct="1">
              <a:spcBef>
                <a:spcPct val="0"/>
              </a:spcBef>
            </a:pPr>
            <a:endParaRPr lang="ru-RU" altLang="ru-RU" sz="1800" dirty="0" smtClean="0">
              <a:latin typeface="Times New Roman" panose="02020603050405020304" pitchFamily="18" charset="0"/>
              <a:cs typeface="Times New Roman" panose="02020603050405020304" pitchFamily="18" charset="0"/>
            </a:endParaRPr>
          </a:p>
          <a:p>
            <a:pPr algn="just" eaLnBrk="1" hangingPunct="1">
              <a:spcBef>
                <a:spcPct val="0"/>
              </a:spcBef>
            </a:pPr>
            <a:r>
              <a:rPr lang="ru-RU" altLang="ru-RU" sz="1800" dirty="0" smtClean="0">
                <a:latin typeface="Times New Roman" panose="02020603050405020304" pitchFamily="18" charset="0"/>
                <a:cs typeface="Times New Roman" panose="02020603050405020304" pitchFamily="18" charset="0"/>
              </a:rPr>
              <a:t>Маркировка упакованной пищевой продукции должна содержать следующие сведения:</a:t>
            </a:r>
          </a:p>
          <a:p>
            <a:pPr algn="just" eaLnBrk="1" hangingPunct="1">
              <a:spcBef>
                <a:spcPct val="0"/>
              </a:spcBef>
            </a:pPr>
            <a:r>
              <a:rPr lang="ru-RU" altLang="ru-RU" sz="1800" dirty="0" smtClean="0">
                <a:latin typeface="Times New Roman" panose="02020603050405020304" pitchFamily="18" charset="0"/>
                <a:cs typeface="Times New Roman" panose="02020603050405020304" pitchFamily="18" charset="0"/>
              </a:rPr>
              <a:t>1) наименование пищевой продукции;</a:t>
            </a:r>
          </a:p>
          <a:p>
            <a:pPr algn="just" eaLnBrk="1" hangingPunct="1">
              <a:spcBef>
                <a:spcPct val="0"/>
              </a:spcBef>
            </a:pPr>
            <a:r>
              <a:rPr lang="ru-RU" altLang="ru-RU" sz="1800" dirty="0" smtClean="0">
                <a:latin typeface="Times New Roman" panose="02020603050405020304" pitchFamily="18" charset="0"/>
                <a:cs typeface="Times New Roman" panose="02020603050405020304" pitchFamily="18" charset="0"/>
              </a:rPr>
              <a:t>2) состав пищевой продукции</a:t>
            </a:r>
          </a:p>
          <a:p>
            <a:pPr algn="just" eaLnBrk="1" hangingPunct="1">
              <a:spcBef>
                <a:spcPct val="0"/>
              </a:spcBef>
            </a:pPr>
            <a:r>
              <a:rPr lang="ru-RU" altLang="ru-RU" sz="1800" dirty="0" smtClean="0">
                <a:latin typeface="Times New Roman" panose="02020603050405020304" pitchFamily="18" charset="0"/>
                <a:cs typeface="Times New Roman" panose="02020603050405020304" pitchFamily="18" charset="0"/>
              </a:rPr>
              <a:t>3) количество пищевой продукции;</a:t>
            </a:r>
          </a:p>
          <a:p>
            <a:pPr algn="just" eaLnBrk="1" hangingPunct="1">
              <a:spcBef>
                <a:spcPct val="0"/>
              </a:spcBef>
            </a:pPr>
            <a:r>
              <a:rPr lang="ru-RU" altLang="ru-RU" sz="1800" dirty="0" smtClean="0">
                <a:latin typeface="Times New Roman" panose="02020603050405020304" pitchFamily="18" charset="0"/>
                <a:cs typeface="Times New Roman" panose="02020603050405020304" pitchFamily="18" charset="0"/>
              </a:rPr>
              <a:t>4) дату изготовления пищевой продукции;</a:t>
            </a:r>
          </a:p>
          <a:p>
            <a:pPr algn="just" eaLnBrk="1" hangingPunct="1">
              <a:spcBef>
                <a:spcPct val="0"/>
              </a:spcBef>
            </a:pPr>
            <a:r>
              <a:rPr lang="ru-RU" altLang="ru-RU" sz="1800" dirty="0" smtClean="0">
                <a:latin typeface="Times New Roman" panose="02020603050405020304" pitchFamily="18" charset="0"/>
                <a:cs typeface="Times New Roman" panose="02020603050405020304" pitchFamily="18" charset="0"/>
              </a:rPr>
              <a:t>5) срок годности пищевой продукции;</a:t>
            </a:r>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5CEBC9-2C50-4B05-87BD-110C889DBD6E}" type="slidenum">
              <a:rPr lang="ru-RU" altLang="ru-RU" smtClean="0"/>
              <a:pPr/>
              <a:t>16</a:t>
            </a:fld>
            <a:endParaRPr lang="ru-RU" altLang="ru-RU" smtClean="0"/>
          </a:p>
        </p:txBody>
      </p:sp>
    </p:spTree>
    <p:extLst>
      <p:ext uri="{BB962C8B-B14F-4D97-AF65-F5344CB8AC3E}">
        <p14:creationId xmlns:p14="http://schemas.microsoft.com/office/powerpoint/2010/main" val="216854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ru-RU" altLang="ru-RU" sz="1800" dirty="0" smtClean="0">
                <a:latin typeface="Times New Roman" panose="02020603050405020304" pitchFamily="18" charset="0"/>
                <a:cs typeface="Times New Roman" panose="02020603050405020304" pitchFamily="18" charset="0"/>
              </a:rPr>
              <a:t>6) условия хранения пищевой продукции, которые установлены изготовителем или предусмотрены техническими регламентами Таможенного союза на отдельные виды пищевой продукции. Для пищевой продукции, качество и безопасность которой изменяется после вскрытия упаковки, защищавшей продукцию от порчи, указывают также условия хранения после вскрытия упаковки;</a:t>
            </a:r>
          </a:p>
          <a:p>
            <a:pPr algn="just" eaLnBrk="1" hangingPunct="1">
              <a:spcBef>
                <a:spcPct val="0"/>
              </a:spcBef>
            </a:pPr>
            <a:r>
              <a:rPr lang="ru-RU" altLang="ru-RU" sz="1800" dirty="0" smtClean="0">
                <a:latin typeface="Times New Roman" panose="02020603050405020304" pitchFamily="18" charset="0"/>
                <a:cs typeface="Times New Roman" panose="02020603050405020304" pitchFamily="18" charset="0"/>
              </a:rPr>
              <a:t>7) наименование и место нахождения изготовителя пищевой продукции или фамилия, имя, отчество и место нахождения индивидуального предпринимателя - изготовителя пищевой продукции (далее - наименование и место нахождения изготовителя), а также в случаях, установленных настоящим техническим регламентом Таможенного союза, наименование и место нахождения уполномоченного изготовителем лица, наименование и место нахождения организации-импортера или фамилия, имя, отчество и место нахождения индивидуального предпринимателя-импортера (далее - наименование и место нахождения импортера);</a:t>
            </a:r>
          </a:p>
          <a:p>
            <a:pPr algn="just" eaLnBrk="1" hangingPunct="1">
              <a:spcBef>
                <a:spcPct val="0"/>
              </a:spcBef>
            </a:pPr>
            <a:r>
              <a:rPr lang="ru-RU" altLang="ru-RU" sz="1800" dirty="0" smtClean="0">
                <a:latin typeface="Times New Roman" panose="02020603050405020304" pitchFamily="18" charset="0"/>
                <a:cs typeface="Times New Roman" panose="02020603050405020304" pitchFamily="18" charset="0"/>
              </a:rPr>
              <a:t>8) рекомендации и (или) ограничения по использованию, в том числе приготовлению пищевой продукции в случае, если ее использование без данных рекомендаций или ограничений затруднено, либо может причинить вред здоровью потребителей, их имуществу, привести к снижению или утрате вкусовых свойств пищевой продукции;</a:t>
            </a:r>
          </a:p>
          <a:p>
            <a:pPr algn="just" eaLnBrk="1" hangingPunct="1">
              <a:spcBef>
                <a:spcPct val="0"/>
              </a:spcBef>
            </a:pPr>
            <a:r>
              <a:rPr lang="ru-RU" altLang="ru-RU" sz="1800" dirty="0" smtClean="0">
                <a:latin typeface="Times New Roman" panose="02020603050405020304" pitchFamily="18" charset="0"/>
                <a:cs typeface="Times New Roman" panose="02020603050405020304" pitchFamily="18" charset="0"/>
              </a:rPr>
              <a:t>9) показатели пищевой ценности пищевой продукции;</a:t>
            </a:r>
          </a:p>
          <a:p>
            <a:pPr algn="just" eaLnBrk="1" hangingPunct="1">
              <a:spcBef>
                <a:spcPct val="0"/>
              </a:spcBef>
            </a:pPr>
            <a:r>
              <a:rPr lang="ru-RU" altLang="ru-RU" sz="1800" dirty="0" smtClean="0">
                <a:latin typeface="Times New Roman" panose="02020603050405020304" pitchFamily="18" charset="0"/>
                <a:cs typeface="Times New Roman" panose="02020603050405020304" pitchFamily="18" charset="0"/>
              </a:rPr>
              <a:t>10) сведения о наличии в пищевой продукции компонентов, полученных с применением генно-модифицированных организмов (далее - ГМО).</a:t>
            </a:r>
          </a:p>
          <a:p>
            <a:pPr algn="just" eaLnBrk="1" hangingPunct="1">
              <a:spcBef>
                <a:spcPct val="0"/>
              </a:spcBef>
            </a:pPr>
            <a:endParaRPr lang="ru-RU" altLang="ru-RU" sz="1800" dirty="0" smtClean="0">
              <a:latin typeface="Times New Roman" panose="02020603050405020304" pitchFamily="18" charset="0"/>
              <a:cs typeface="Times New Roman" panose="02020603050405020304" pitchFamily="18" charset="0"/>
            </a:endParaRPr>
          </a:p>
          <a:p>
            <a:pPr algn="just" eaLnBrk="1" hangingPunct="1">
              <a:spcBef>
                <a:spcPct val="0"/>
              </a:spcBef>
            </a:pPr>
            <a:endParaRPr lang="ru-RU" altLang="ru-RU" sz="1800" dirty="0" smtClean="0">
              <a:latin typeface="Times New Roman" panose="02020603050405020304" pitchFamily="18" charset="0"/>
              <a:cs typeface="Times New Roman" panose="02020603050405020304" pitchFamily="18" charset="0"/>
            </a:endParaRPr>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5CEBC9-2C50-4B05-87BD-110C889DBD6E}" type="slidenum">
              <a:rPr lang="ru-RU" altLang="ru-RU" smtClean="0"/>
              <a:pPr/>
              <a:t>17</a:t>
            </a:fld>
            <a:endParaRPr lang="ru-RU" altLang="ru-RU" smtClean="0"/>
          </a:p>
        </p:txBody>
      </p:sp>
    </p:spTree>
    <p:extLst>
      <p:ext uri="{BB962C8B-B14F-4D97-AF65-F5344CB8AC3E}">
        <p14:creationId xmlns:p14="http://schemas.microsoft.com/office/powerpoint/2010/main" val="2063310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z="1800" dirty="0" smtClean="0"/>
              <a:t>п. 11) </a:t>
            </a:r>
            <a:r>
              <a:rPr lang="ru-RU" altLang="ru-RU" sz="1800" dirty="0" smtClean="0"/>
              <a:t>Единый знак обращения продукции на рынке государств - членов Таможенного союза</a:t>
            </a:r>
            <a:r>
              <a:rPr lang="ru-RU" altLang="ru-RU" sz="1800" dirty="0" smtClean="0"/>
              <a:t>; - обязательно должен быть указан на маркировке продукции </a:t>
            </a:r>
            <a:endParaRPr lang="ru-RU" altLang="ru-RU" sz="1800" dirty="0" smtClean="0"/>
          </a:p>
          <a:p>
            <a:pPr eaLnBrk="1" hangingPunct="1">
              <a:spcBef>
                <a:spcPct val="0"/>
              </a:spcBef>
            </a:pPr>
            <a:r>
              <a:rPr lang="ru-RU" altLang="ru-RU" sz="1800" dirty="0" smtClean="0"/>
              <a:t>Дополнительно на маркировке товар могут</a:t>
            </a:r>
            <a:r>
              <a:rPr lang="ru-RU" altLang="ru-RU" sz="1800" baseline="0" dirty="0" smtClean="0"/>
              <a:t> быть указаны сведения:</a:t>
            </a:r>
            <a:endParaRPr lang="ru-RU" altLang="ru-RU" sz="1800" dirty="0" smtClean="0"/>
          </a:p>
          <a:p>
            <a:pPr eaLnBrk="1" hangingPunct="1">
              <a:spcBef>
                <a:spcPct val="0"/>
              </a:spcBef>
            </a:pPr>
            <a:r>
              <a:rPr lang="ru-RU" altLang="ru-RU" sz="1800" dirty="0" smtClean="0"/>
              <a:t>Документ, в соответствии с которым произведена </a:t>
            </a:r>
            <a:r>
              <a:rPr lang="ru-RU" altLang="ru-RU" sz="1800" dirty="0" smtClean="0"/>
              <a:t>продукция (например, ГОСТ Р)</a:t>
            </a:r>
            <a:endParaRPr lang="ru-RU" altLang="ru-RU" sz="1800" dirty="0" smtClean="0"/>
          </a:p>
          <a:p>
            <a:pPr eaLnBrk="1" hangingPunct="1">
              <a:spcBef>
                <a:spcPct val="0"/>
              </a:spcBef>
            </a:pPr>
            <a:r>
              <a:rPr lang="ru-RU" altLang="ru-RU" sz="1800" dirty="0" smtClean="0"/>
              <a:t>Товарный знак, знаки системы добровольной сертификации</a:t>
            </a:r>
          </a:p>
          <a:p>
            <a:pPr algn="just" eaLnBrk="1" hangingPunct="1">
              <a:spcBef>
                <a:spcPct val="0"/>
              </a:spcBef>
            </a:pPr>
            <a:r>
              <a:rPr lang="ru-RU" altLang="ru-RU" sz="1800" dirty="0" smtClean="0">
                <a:latin typeface="Times New Roman" panose="02020603050405020304" pitchFamily="18" charset="0"/>
                <a:cs typeface="Times New Roman" panose="02020603050405020304" pitchFamily="18" charset="0"/>
              </a:rPr>
              <a:t>И иные сведения</a:t>
            </a:r>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5CEBC9-2C50-4B05-87BD-110C889DBD6E}" type="slidenum">
              <a:rPr lang="ru-RU" altLang="ru-RU" smtClean="0"/>
              <a:pPr/>
              <a:t>18</a:t>
            </a:fld>
            <a:endParaRPr lang="ru-RU" altLang="ru-RU" smtClean="0"/>
          </a:p>
        </p:txBody>
      </p:sp>
    </p:spTree>
    <p:extLst>
      <p:ext uri="{BB962C8B-B14F-4D97-AF65-F5344CB8AC3E}">
        <p14:creationId xmlns:p14="http://schemas.microsoft.com/office/powerpoint/2010/main" val="137967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2.xml"/><Relationship Id="rId4" Type="http://schemas.openxmlformats.org/officeDocument/2006/relationships/tags" Target="../tags/tag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3.tmp"/><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FBA2EA-3A52-4E9B-B568-1E28B69CCD8D}" type="datetimeFigureOut">
              <a:rPr lang="ru-RU" smtClean="0"/>
              <a:t>25.02.2020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33CEF-9D91-4CF9-BA17-C89956491793}" type="slidenum">
              <a:rPr lang="ru-RU" smtClean="0"/>
              <a:t>‹#›</a:t>
            </a:fld>
            <a:endParaRPr lang="ru-RU"/>
          </a:p>
        </p:txBody>
      </p:sp>
    </p:spTree>
    <p:extLst>
      <p:ext uri="{BB962C8B-B14F-4D97-AF65-F5344CB8AC3E}">
        <p14:creationId xmlns:p14="http://schemas.microsoft.com/office/powerpoint/2010/main" val="209005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FBA2EA-3A52-4E9B-B568-1E28B69CCD8D}" type="datetimeFigureOut">
              <a:rPr lang="ru-RU" smtClean="0"/>
              <a:t>25.02.2020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33CEF-9D91-4CF9-BA17-C89956491793}" type="slidenum">
              <a:rPr lang="ru-RU" smtClean="0"/>
              <a:t>‹#›</a:t>
            </a:fld>
            <a:endParaRPr lang="ru-RU"/>
          </a:p>
        </p:txBody>
      </p:sp>
    </p:spTree>
    <p:extLst>
      <p:ext uri="{BB962C8B-B14F-4D97-AF65-F5344CB8AC3E}">
        <p14:creationId xmlns:p14="http://schemas.microsoft.com/office/powerpoint/2010/main" val="339093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FBA2EA-3A52-4E9B-B568-1E28B69CCD8D}" type="datetimeFigureOut">
              <a:rPr lang="ru-RU" smtClean="0"/>
              <a:t>25.02.2020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33CEF-9D91-4CF9-BA17-C89956491793}" type="slidenum">
              <a:rPr lang="ru-RU" smtClean="0"/>
              <a:t>‹#›</a:t>
            </a:fld>
            <a:endParaRPr lang="ru-RU"/>
          </a:p>
        </p:txBody>
      </p:sp>
    </p:spTree>
    <p:extLst>
      <p:ext uri="{BB962C8B-B14F-4D97-AF65-F5344CB8AC3E}">
        <p14:creationId xmlns:p14="http://schemas.microsoft.com/office/powerpoint/2010/main" val="2257014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EE3866D-3BC1-4708-89F4-4CC9F6759C65}" type="datetimeFigureOut">
              <a:rPr lang="ru-RU" smtClean="0"/>
              <a:pPr/>
              <a:t>25.02.2020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79B816-9B10-4916-9B23-F8B6958FD505}"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24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EE3866D-3BC1-4708-89F4-4CC9F6759C65}" type="datetimeFigureOut">
              <a:rPr lang="ru-RU" smtClean="0"/>
              <a:pPr/>
              <a:t>25.02.2020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79B816-9B10-4916-9B23-F8B6958FD505}" type="slidenum">
              <a:rPr lang="ru-RU" smtClean="0"/>
              <a:pPr/>
              <a:t>‹#›</a:t>
            </a:fld>
            <a:endParaRPr lang="ru-RU"/>
          </a:p>
        </p:txBody>
      </p:sp>
    </p:spTree>
    <p:extLst>
      <p:ext uri="{BB962C8B-B14F-4D97-AF65-F5344CB8AC3E}">
        <p14:creationId xmlns:p14="http://schemas.microsoft.com/office/powerpoint/2010/main" val="1349265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E3866D-3BC1-4708-89F4-4CC9F6759C65}" type="datetimeFigureOut">
              <a:rPr lang="ru-RU" smtClean="0"/>
              <a:pPr/>
              <a:t>25.02.2020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79B816-9B10-4916-9B23-F8B6958FD505}"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946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EE3866D-3BC1-4708-89F4-4CC9F6759C65}" type="datetimeFigureOut">
              <a:rPr lang="ru-RU" smtClean="0"/>
              <a:pPr/>
              <a:t>25.02.2020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79B816-9B10-4916-9B23-F8B6958FD505}" type="slidenum">
              <a:rPr lang="ru-RU" smtClean="0"/>
              <a:pPr/>
              <a:t>‹#›</a:t>
            </a:fld>
            <a:endParaRPr lang="ru-RU"/>
          </a:p>
        </p:txBody>
      </p:sp>
    </p:spTree>
    <p:extLst>
      <p:ext uri="{BB962C8B-B14F-4D97-AF65-F5344CB8AC3E}">
        <p14:creationId xmlns:p14="http://schemas.microsoft.com/office/powerpoint/2010/main" val="1235550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EE3866D-3BC1-4708-89F4-4CC9F6759C65}" type="datetimeFigureOut">
              <a:rPr lang="ru-RU" smtClean="0"/>
              <a:pPr/>
              <a:t>25.02.2020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279B816-9B10-4916-9B23-F8B6958FD505}" type="slidenum">
              <a:rPr lang="ru-RU" smtClean="0"/>
              <a:pPr/>
              <a:t>‹#›</a:t>
            </a:fld>
            <a:endParaRPr lang="ru-RU"/>
          </a:p>
        </p:txBody>
      </p:sp>
    </p:spTree>
    <p:extLst>
      <p:ext uri="{BB962C8B-B14F-4D97-AF65-F5344CB8AC3E}">
        <p14:creationId xmlns:p14="http://schemas.microsoft.com/office/powerpoint/2010/main" val="3802708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EE3866D-3BC1-4708-89F4-4CC9F6759C65}" type="datetimeFigureOut">
              <a:rPr lang="ru-RU" smtClean="0"/>
              <a:pPr/>
              <a:t>25.02.2020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279B816-9B10-4916-9B23-F8B6958FD505}" type="slidenum">
              <a:rPr lang="ru-RU" smtClean="0"/>
              <a:pPr/>
              <a:t>‹#›</a:t>
            </a:fld>
            <a:endParaRPr lang="ru-RU"/>
          </a:p>
        </p:txBody>
      </p:sp>
    </p:spTree>
    <p:extLst>
      <p:ext uri="{BB962C8B-B14F-4D97-AF65-F5344CB8AC3E}">
        <p14:creationId xmlns:p14="http://schemas.microsoft.com/office/powerpoint/2010/main" val="341352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E3866D-3BC1-4708-89F4-4CC9F6759C65}" type="datetimeFigureOut">
              <a:rPr lang="ru-RU" smtClean="0"/>
              <a:pPr/>
              <a:t>25.02.2020</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9279B816-9B10-4916-9B23-F8B6958FD505}" type="slidenum">
              <a:rPr lang="ru-RU" smtClean="0"/>
              <a:pPr/>
              <a:t>‹#›</a:t>
            </a:fld>
            <a:endParaRPr lang="ru-RU"/>
          </a:p>
        </p:txBody>
      </p:sp>
    </p:spTree>
    <p:extLst>
      <p:ext uri="{BB962C8B-B14F-4D97-AF65-F5344CB8AC3E}">
        <p14:creationId xmlns:p14="http://schemas.microsoft.com/office/powerpoint/2010/main" val="1567606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E3866D-3BC1-4708-89F4-4CC9F6759C65}" type="datetimeFigureOut">
              <a:rPr lang="ru-RU" smtClean="0"/>
              <a:pPr/>
              <a:t>25.02.2020</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79B816-9B10-4916-9B23-F8B6958FD505}" type="slidenum">
              <a:rPr lang="ru-RU" smtClean="0">
                <a:solidFill>
                  <a:srgbClr val="344068"/>
                </a:solidFill>
              </a:rPr>
              <a:pPr/>
              <a:t>‹#›</a:t>
            </a:fld>
            <a:endParaRPr lang="ru-RU">
              <a:solidFill>
                <a:srgbClr val="344068"/>
              </a:solidFill>
            </a:endParaRPr>
          </a:p>
        </p:txBody>
      </p:sp>
    </p:spTree>
    <p:extLst>
      <p:ext uri="{BB962C8B-B14F-4D97-AF65-F5344CB8AC3E}">
        <p14:creationId xmlns:p14="http://schemas.microsoft.com/office/powerpoint/2010/main" val="106134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FBA2EA-3A52-4E9B-B568-1E28B69CCD8D}" type="datetimeFigureOut">
              <a:rPr lang="ru-RU" smtClean="0"/>
              <a:t>25.02.2020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33CEF-9D91-4CF9-BA17-C89956491793}" type="slidenum">
              <a:rPr lang="ru-RU" smtClean="0"/>
              <a:t>‹#›</a:t>
            </a:fld>
            <a:endParaRPr lang="ru-RU"/>
          </a:p>
        </p:txBody>
      </p:sp>
    </p:spTree>
    <p:extLst>
      <p:ext uri="{BB962C8B-B14F-4D97-AF65-F5344CB8AC3E}">
        <p14:creationId xmlns:p14="http://schemas.microsoft.com/office/powerpoint/2010/main" val="1237582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EE3866D-3BC1-4708-89F4-4CC9F6759C65}" type="datetimeFigureOut">
              <a:rPr lang="ru-RU" smtClean="0"/>
              <a:pPr/>
              <a:t>25.02.2020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79B816-9B10-4916-9B23-F8B6958FD505}" type="slidenum">
              <a:rPr lang="ru-RU" smtClean="0"/>
              <a:pPr/>
              <a:t>‹#›</a:t>
            </a:fld>
            <a:endParaRPr lang="ru-RU"/>
          </a:p>
        </p:txBody>
      </p:sp>
    </p:spTree>
    <p:extLst>
      <p:ext uri="{BB962C8B-B14F-4D97-AF65-F5344CB8AC3E}">
        <p14:creationId xmlns:p14="http://schemas.microsoft.com/office/powerpoint/2010/main" val="2753079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EE3866D-3BC1-4708-89F4-4CC9F6759C65}" type="datetimeFigureOut">
              <a:rPr lang="ru-RU" smtClean="0"/>
              <a:pPr/>
              <a:t>25.02.2020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79B816-9B10-4916-9B23-F8B6958FD505}" type="slidenum">
              <a:rPr lang="ru-RU" smtClean="0"/>
              <a:pPr/>
              <a:t>‹#›</a:t>
            </a:fld>
            <a:endParaRPr lang="ru-RU"/>
          </a:p>
        </p:txBody>
      </p:sp>
    </p:spTree>
    <p:extLst>
      <p:ext uri="{BB962C8B-B14F-4D97-AF65-F5344CB8AC3E}">
        <p14:creationId xmlns:p14="http://schemas.microsoft.com/office/powerpoint/2010/main" val="2866851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EE3866D-3BC1-4708-89F4-4CC9F6759C65}" type="datetimeFigureOut">
              <a:rPr lang="ru-RU" smtClean="0"/>
              <a:pPr/>
              <a:t>25.02.2020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79B816-9B10-4916-9B23-F8B6958FD505}" type="slidenum">
              <a:rPr lang="ru-RU" smtClean="0"/>
              <a:pPr/>
              <a:t>‹#›</a:t>
            </a:fld>
            <a:endParaRPr lang="ru-RU"/>
          </a:p>
        </p:txBody>
      </p:sp>
    </p:spTree>
    <p:extLst>
      <p:ext uri="{BB962C8B-B14F-4D97-AF65-F5344CB8AC3E}">
        <p14:creationId xmlns:p14="http://schemas.microsoft.com/office/powerpoint/2010/main" val="3207559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62" name="think-cell Slide" r:id="rId6" imgW="352" imgH="355" progId="TCLayout.ActiveDocument.1">
                  <p:embed/>
                </p:oleObj>
              </mc:Choice>
              <mc:Fallback>
                <p:oleObj name="think-cell Slide" r:id="rId6" imgW="352" imgH="355" progId="TCLayout.ActiveDocument.1">
                  <p:embed/>
                  <p:pic>
                    <p:nvPicPr>
                      <p:cNvPr id="0" name=""/>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3" name="Прямоугольник 2" hidden="1">
            <a:extLst>
              <a:ext uri="{FF2B5EF4-FFF2-40B4-BE49-F238E27FC236}">
                <a16:creationId xmlns:a16="http://schemas.microsoft.com/office/drawing/2014/main" xmlns="" id="{42D499EF-F77F-4566-8D9F-EE2002539E35}"/>
              </a:ext>
            </a:extLst>
          </p:cNvPr>
          <p:cNvSpPr/>
          <p:nvPr userDrawn="1">
            <p:custDataLst>
              <p:tags r:id="rId3"/>
            </p:custDataLst>
          </p:nvPr>
        </p:nvSpPr>
        <p:spPr>
          <a:xfrm>
            <a:off x="0" y="0"/>
            <a:ext cx="162473" cy="162051"/>
          </a:xfrm>
          <a:prstGeom prst="rect">
            <a:avLst/>
          </a:prstGeom>
          <a:solidFill>
            <a:srgbClr val="595959"/>
          </a:solidFill>
          <a:ln w="9525" cap="rnd" cmpd="sng" algn="ctr">
            <a:solidFill>
              <a:srgbClr val="59595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ru-RU" sz="2394">
              <a:solidFill>
                <a:srgbClr val="FFFFFF"/>
              </a:solidFill>
              <a:latin typeface="PT Sans Caption" panose="020B0603020203020204" pitchFamily="34" charset="-52"/>
              <a:sym typeface="PT Sans Caption" panose="020B0603020203020204" pitchFamily="34" charset="-52"/>
            </a:endParaRPr>
          </a:p>
        </p:txBody>
      </p:sp>
      <p:sp>
        <p:nvSpPr>
          <p:cNvPr id="9" name="Rectangle 8"/>
          <p:cNvSpPr/>
          <p:nvPr userDrawn="1"/>
        </p:nvSpPr>
        <p:spPr>
          <a:xfrm>
            <a:off x="0" y="0"/>
            <a:ext cx="12192000" cy="1155700"/>
          </a:xfrm>
          <a:prstGeom prst="rect">
            <a:avLst/>
          </a:prstGeom>
          <a:solidFill>
            <a:srgbClr val="595959"/>
          </a:solidFill>
          <a:ln w="9525" cap="rnd" cmpd="sng" algn="ctr">
            <a:solidFill>
              <a:srgbClr val="59595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03" tIns="45601" rIns="91203" bIns="45601" numCol="1" spcCol="0" rtlCol="0" fromWordArt="0" anchor="ctr" anchorCtr="0" forceAA="0" compatLnSpc="1">
            <a:prstTxWarp prst="textNoShape">
              <a:avLst/>
            </a:prstTxWarp>
            <a:noAutofit/>
          </a:bodyPr>
          <a:lstStyle/>
          <a:p>
            <a:pPr algn="ctr"/>
            <a:endParaRPr lang="ru-RU" sz="1197">
              <a:solidFill>
                <a:srgbClr val="FFFFFF"/>
              </a:solidFill>
            </a:endParaRPr>
          </a:p>
        </p:txBody>
      </p:sp>
      <p:sp>
        <p:nvSpPr>
          <p:cNvPr id="57" name="Date Placeholder 56"/>
          <p:cNvSpPr>
            <a:spLocks noGrp="1"/>
          </p:cNvSpPr>
          <p:nvPr>
            <p:ph type="dt" sz="half" idx="14"/>
          </p:nvPr>
        </p:nvSpPr>
        <p:spPr/>
        <p:txBody>
          <a:bodyPr/>
          <a:lstStyle>
            <a:lvl1pPr eaLnBrk="1">
              <a:defRPr>
                <a:solidFill>
                  <a:schemeClr val="bg1">
                    <a:lumMod val="50000"/>
                  </a:schemeClr>
                </a:solidFill>
                <a:latin typeface="PT Sans Caption" panose="020B0603020203020204" charset="0"/>
                <a:sym typeface="PT Sans Caption" panose="020B0603020203020204" charset="0"/>
              </a:defRPr>
            </a:lvl1pPr>
          </a:lstStyle>
          <a:p>
            <a:endParaRPr lang="ru-RU">
              <a:solidFill>
                <a:prstClr val="white">
                  <a:lumMod val="50000"/>
                </a:prstClr>
              </a:solidFill>
            </a:endParaRPr>
          </a:p>
        </p:txBody>
      </p:sp>
      <p:sp>
        <p:nvSpPr>
          <p:cNvPr id="7" name="Copyright" hidden="1"/>
          <p:cNvSpPr txBox="1"/>
          <p:nvPr userDrawn="1"/>
        </p:nvSpPr>
        <p:spPr>
          <a:xfrm rot="16200000">
            <a:off x="9486900" y="3921493"/>
            <a:ext cx="5133975" cy="98961"/>
          </a:xfrm>
          <a:prstGeom prst="rect">
            <a:avLst/>
          </a:prstGeom>
          <a:noFill/>
        </p:spPr>
        <p:txBody>
          <a:bodyPr wrap="square" lIns="0" tIns="0" rIns="0" bIns="0" rtlCol="0" anchor="t">
            <a:spAutoFit/>
          </a:bodyPr>
          <a:lstStyle/>
          <a:p>
            <a:pPr>
              <a:lnSpc>
                <a:spcPct val="90000"/>
              </a:lnSpc>
              <a:spcAft>
                <a:spcPts val="598"/>
              </a:spcAft>
            </a:pPr>
            <a:r>
              <a:rPr lang="ru-RU" sz="698">
                <a:solidFill>
                  <a:prstClr val="white">
                    <a:lumMod val="50000"/>
                  </a:prstClr>
                </a:solidFill>
                <a:latin typeface="PT Sans Caption" panose="020B0603020203020204" charset="0"/>
                <a:sym typeface="PT Sans Caption" panose="020B0603020203020204" charset="0"/>
              </a:rPr>
              <a:t>Copyright © 2018 by The Boston Consulting Group, Inc. All rights reserved.</a:t>
            </a:r>
          </a:p>
        </p:txBody>
      </p:sp>
      <p:sp>
        <p:nvSpPr>
          <p:cNvPr id="8" name="Title 7"/>
          <p:cNvSpPr>
            <a:spLocks noGrp="1"/>
          </p:cNvSpPr>
          <p:nvPr>
            <p:ph type="title" hasCustomPrompt="1"/>
          </p:nvPr>
        </p:nvSpPr>
        <p:spPr>
          <a:xfrm>
            <a:off x="630000" y="411652"/>
            <a:ext cx="10912816" cy="332399"/>
          </a:xfrm>
        </p:spPr>
        <p:txBody>
          <a:bodyPr anchor="ctr" anchorCtr="0"/>
          <a:lstStyle>
            <a:lvl1pPr>
              <a:defRPr>
                <a:solidFill>
                  <a:schemeClr val="bg1"/>
                </a:solidFill>
                <a:latin typeface="PT Sans Caption" panose="020B0603020203020204" charset="0"/>
                <a:sym typeface="PT Sans Caption" panose="020B0603020203020204" charset="0"/>
              </a:defRPr>
            </a:lvl1pPr>
          </a:lstStyle>
          <a:p>
            <a:r>
              <a:rPr lang="ru-RU"/>
              <a:t>Click to add title</a:t>
            </a:r>
          </a:p>
        </p:txBody>
      </p:sp>
      <p:sp>
        <p:nvSpPr>
          <p:cNvPr id="10" name="FooterSimple" hidden="1"/>
          <p:cNvSpPr txBox="1"/>
          <p:nvPr userDrawn="1">
            <p:custDataLst>
              <p:tags r:id="rId4"/>
            </p:custDataLst>
          </p:nvPr>
        </p:nvSpPr>
        <p:spPr>
          <a:xfrm rot="16200000">
            <a:off x="10561320" y="5116880"/>
            <a:ext cx="2743200" cy="98961"/>
          </a:xfrm>
          <a:prstGeom prst="rect">
            <a:avLst/>
          </a:prstGeom>
          <a:noFill/>
        </p:spPr>
        <p:txBody>
          <a:bodyPr wrap="square" lIns="0" tIns="0" rIns="0" bIns="0" rtlCol="0" anchor="b">
            <a:spAutoFit/>
          </a:bodyPr>
          <a:lstStyle/>
          <a:p>
            <a:pPr>
              <a:lnSpc>
                <a:spcPct val="90000"/>
              </a:lnSpc>
              <a:spcAft>
                <a:spcPts val="598"/>
              </a:spcAft>
            </a:pPr>
            <a:r>
              <a:rPr lang="ru-RU" sz="698">
                <a:solidFill>
                  <a:prstClr val="white">
                    <a:lumMod val="50000"/>
                  </a:prstClr>
                </a:solidFill>
                <a:latin typeface="PT Sans Caption" panose="020B0603020203020204" charset="0"/>
                <a:sym typeface="PT Sans Caption" panose="020B0603020203020204" charset="0"/>
              </a:rPr>
              <a:t>2018-12-11 Выступление Евтухова.</a:t>
            </a:r>
            <a:r>
              <a:rPr lang="en-US" sz="698">
                <a:solidFill>
                  <a:prstClr val="white">
                    <a:lumMod val="50000"/>
                  </a:prstClr>
                </a:solidFill>
                <a:latin typeface="PT Sans Caption" panose="020B0603020203020204" charset="0"/>
                <a:sym typeface="PT Sans Caption" panose="020B0603020203020204" charset="0"/>
              </a:rPr>
              <a:t>pptx</a:t>
            </a:r>
            <a:endParaRPr lang="ru-RU" sz="698">
              <a:solidFill>
                <a:prstClr val="white">
                  <a:lumMod val="50000"/>
                </a:prstClr>
              </a:solidFill>
              <a:latin typeface="PT Sans Caption" panose="020B0603020203020204" charset="0"/>
              <a:sym typeface="PT Sans Caption" panose="020B0603020203020204" charset="0"/>
            </a:endParaRPr>
          </a:p>
        </p:txBody>
      </p:sp>
      <p:pic>
        <p:nvPicPr>
          <p:cNvPr id="11" name="Picture 10"/>
          <p:cNvPicPr preferRelativeResize="0"/>
          <p:nvPr userDrawn="1"/>
        </p:nvPicPr>
        <p:blipFill rotWithShape="1">
          <a:blip r:embed="rId8">
            <a:alphaModFix/>
          </a:blip>
          <a:srcRect l="-57" t="571" r="55" b="32592"/>
          <a:stretch/>
        </p:blipFill>
        <p:spPr>
          <a:xfrm>
            <a:off x="11366927" y="109259"/>
            <a:ext cx="731204" cy="941556"/>
          </a:xfrm>
          <a:custGeom>
            <a:avLst/>
            <a:gdLst>
              <a:gd name="connsiteX0" fmla="*/ 193149 w 1158868"/>
              <a:gd name="connsiteY0" fmla="*/ 0 h 1492250"/>
              <a:gd name="connsiteX1" fmla="*/ 965719 w 1158868"/>
              <a:gd name="connsiteY1" fmla="*/ 0 h 1492250"/>
              <a:gd name="connsiteX2" fmla="*/ 1158868 w 1158868"/>
              <a:gd name="connsiteY2" fmla="*/ 193149 h 1492250"/>
              <a:gd name="connsiteX3" fmla="*/ 1158868 w 1158868"/>
              <a:gd name="connsiteY3" fmla="*/ 1299101 h 1492250"/>
              <a:gd name="connsiteX4" fmla="*/ 965719 w 1158868"/>
              <a:gd name="connsiteY4" fmla="*/ 1492250 h 1492250"/>
              <a:gd name="connsiteX5" fmla="*/ 193149 w 1158868"/>
              <a:gd name="connsiteY5" fmla="*/ 1492250 h 1492250"/>
              <a:gd name="connsiteX6" fmla="*/ 0 w 1158868"/>
              <a:gd name="connsiteY6" fmla="*/ 1299101 h 1492250"/>
              <a:gd name="connsiteX7" fmla="*/ 0 w 1158868"/>
              <a:gd name="connsiteY7" fmla="*/ 193149 h 1492250"/>
              <a:gd name="connsiteX8" fmla="*/ 193149 w 1158868"/>
              <a:gd name="connsiteY8" fmla="*/ 0 h 149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868" h="1492250">
                <a:moveTo>
                  <a:pt x="193149" y="0"/>
                </a:moveTo>
                <a:lnTo>
                  <a:pt x="965719" y="0"/>
                </a:lnTo>
                <a:cubicBezTo>
                  <a:pt x="1072392" y="0"/>
                  <a:pt x="1158868" y="86476"/>
                  <a:pt x="1158868" y="193149"/>
                </a:cubicBezTo>
                <a:lnTo>
                  <a:pt x="1158868" y="1299101"/>
                </a:lnTo>
                <a:cubicBezTo>
                  <a:pt x="1158868" y="1405774"/>
                  <a:pt x="1072392" y="1492250"/>
                  <a:pt x="965719" y="1492250"/>
                </a:cubicBezTo>
                <a:lnTo>
                  <a:pt x="193149" y="1492250"/>
                </a:lnTo>
                <a:cubicBezTo>
                  <a:pt x="86476" y="1492250"/>
                  <a:pt x="0" y="1405774"/>
                  <a:pt x="0" y="1299101"/>
                </a:cubicBezTo>
                <a:lnTo>
                  <a:pt x="0" y="193149"/>
                </a:lnTo>
                <a:cubicBezTo>
                  <a:pt x="0" y="86476"/>
                  <a:pt x="86476" y="0"/>
                  <a:pt x="193149" y="0"/>
                </a:cubicBezTo>
                <a:close/>
              </a:path>
            </a:pathLst>
          </a:custGeom>
          <a:noFill/>
          <a:ln>
            <a:noFill/>
          </a:ln>
        </p:spPr>
      </p:pic>
    </p:spTree>
    <p:extLst>
      <p:ext uri="{BB962C8B-B14F-4D97-AF65-F5344CB8AC3E}">
        <p14:creationId xmlns:p14="http://schemas.microsoft.com/office/powerpoint/2010/main" val="2585543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6"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Прямоугольник 2" hidden="1">
            <a:extLst>
              <a:ext uri="{FF2B5EF4-FFF2-40B4-BE49-F238E27FC236}">
                <a16:creationId xmlns:a16="http://schemas.microsoft.com/office/drawing/2014/main" xmlns="" id="{151F90FE-1DCA-49F0-9A05-C7BB2E71BCD1}"/>
              </a:ext>
            </a:extLst>
          </p:cNvPr>
          <p:cNvSpPr/>
          <p:nvPr userDrawn="1">
            <p:custDataLst>
              <p:tags r:id="rId3"/>
            </p:custDataLst>
          </p:nvPr>
        </p:nvSpPr>
        <p:spPr>
          <a:xfrm>
            <a:off x="0" y="0"/>
            <a:ext cx="158750" cy="158750"/>
          </a:xfrm>
          <a:prstGeom prst="rect">
            <a:avLst/>
          </a:prstGeom>
          <a:solidFill>
            <a:srgbClr val="595959"/>
          </a:solidFill>
          <a:ln w="9525" cap="rnd" cmpd="sng" algn="ctr">
            <a:solidFill>
              <a:srgbClr val="59595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ru-RU" sz="3600" b="1">
              <a:solidFill>
                <a:srgbClr val="FFFFFF"/>
              </a:solidFill>
              <a:latin typeface="PT Sans Caption" panose="020B0603020203020204" pitchFamily="34" charset="-52"/>
              <a:sym typeface="PT Sans Caption" panose="020B0603020203020204" pitchFamily="34" charset="-52"/>
            </a:endParaRPr>
          </a:p>
        </p:txBody>
      </p:sp>
      <p:pic>
        <p:nvPicPr>
          <p:cNvPr id="2" name="Picture 1" descr="Screen Clipping"/>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12189739" cy="6858000"/>
          </a:xfrm>
          <a:prstGeom prst="rect">
            <a:avLst/>
          </a:prstGeom>
        </p:spPr>
      </p:pic>
      <p:sp>
        <p:nvSpPr>
          <p:cNvPr id="14" name="Rectangle 13"/>
          <p:cNvSpPr/>
          <p:nvPr userDrawn="1"/>
        </p:nvSpPr>
        <p:spPr>
          <a:xfrm>
            <a:off x="0" y="0"/>
            <a:ext cx="12192000" cy="6858000"/>
          </a:xfrm>
          <a:prstGeom prst="rect">
            <a:avLst/>
          </a:prstGeom>
          <a:solidFill>
            <a:srgbClr val="008EC9">
              <a:alpha val="4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5" name="Shape 54"/>
          <p:cNvPicPr preferRelativeResize="0"/>
          <p:nvPr userDrawn="1"/>
        </p:nvPicPr>
        <p:blipFill>
          <a:blip r:embed="rId8" cstate="screen">
            <a:alphaModFix/>
            <a:extLst>
              <a:ext uri="{28A0092B-C50C-407E-A947-70E740481C1C}">
                <a14:useLocalDpi xmlns:a14="http://schemas.microsoft.com/office/drawing/2010/main"/>
              </a:ext>
            </a:extLst>
          </a:blip>
          <a:stretch>
            <a:fillRect/>
          </a:stretch>
        </p:blipFill>
        <p:spPr>
          <a:xfrm>
            <a:off x="648354" y="5060515"/>
            <a:ext cx="4015278" cy="1307845"/>
          </a:xfrm>
          <a:prstGeom prst="rect">
            <a:avLst/>
          </a:prstGeom>
          <a:noFill/>
          <a:ln>
            <a:noFill/>
          </a:ln>
        </p:spPr>
      </p:pic>
      <p:pic>
        <p:nvPicPr>
          <p:cNvPr id="18" name="Shape 56"/>
          <p:cNvPicPr preferRelativeResize="0"/>
          <p:nvPr userDrawn="1"/>
        </p:nvPicPr>
        <p:blipFill>
          <a:blip r:embed="rId9">
            <a:alphaModFix/>
          </a:blip>
          <a:stretch>
            <a:fillRect/>
          </a:stretch>
        </p:blipFill>
        <p:spPr>
          <a:xfrm>
            <a:off x="615359" y="562045"/>
            <a:ext cx="1346725" cy="2594514"/>
          </a:xfrm>
          <a:prstGeom prst="rect">
            <a:avLst/>
          </a:prstGeom>
          <a:noFill/>
          <a:ln>
            <a:noFill/>
          </a:ln>
        </p:spPr>
      </p:pic>
      <p:sp>
        <p:nvSpPr>
          <p:cNvPr id="5" name="Title 4"/>
          <p:cNvSpPr>
            <a:spLocks noGrp="1"/>
          </p:cNvSpPr>
          <p:nvPr>
            <p:ph type="title" hasCustomPrompt="1"/>
          </p:nvPr>
        </p:nvSpPr>
        <p:spPr>
          <a:xfrm>
            <a:off x="4934752" y="2034605"/>
            <a:ext cx="5698159" cy="1394494"/>
          </a:xfrm>
        </p:spPr>
        <p:txBody>
          <a:bodyPr>
            <a:noAutofit/>
          </a:bodyPr>
          <a:lstStyle>
            <a:lvl1pPr>
              <a:defRPr sz="3600" b="1">
                <a:solidFill>
                  <a:schemeClr val="bg1"/>
                </a:solidFill>
              </a:defRPr>
            </a:lvl1pPr>
          </a:lstStyle>
          <a:p>
            <a:r>
              <a:rPr lang="ru-RU"/>
              <a:t>Ключевые направления деятельности ЦРПТ</a:t>
            </a:r>
            <a:br>
              <a:rPr lang="ru-RU"/>
            </a:br>
            <a:r>
              <a:rPr lang="ru-RU"/>
              <a:t>Июнь, 2018</a:t>
            </a:r>
          </a:p>
        </p:txBody>
      </p:sp>
    </p:spTree>
    <p:extLst>
      <p:ext uri="{BB962C8B-B14F-4D97-AF65-F5344CB8AC3E}">
        <p14:creationId xmlns:p14="http://schemas.microsoft.com/office/powerpoint/2010/main" val="199147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FBA2EA-3A52-4E9B-B568-1E28B69CCD8D}" type="datetimeFigureOut">
              <a:rPr lang="ru-RU" smtClean="0"/>
              <a:t>25.02.2020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33CEF-9D91-4CF9-BA17-C89956491793}" type="slidenum">
              <a:rPr lang="ru-RU" smtClean="0"/>
              <a:t>‹#›</a:t>
            </a:fld>
            <a:endParaRPr lang="ru-RU"/>
          </a:p>
        </p:txBody>
      </p:sp>
    </p:spTree>
    <p:extLst>
      <p:ext uri="{BB962C8B-B14F-4D97-AF65-F5344CB8AC3E}">
        <p14:creationId xmlns:p14="http://schemas.microsoft.com/office/powerpoint/2010/main" val="42104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FBA2EA-3A52-4E9B-B568-1E28B69CCD8D}" type="datetimeFigureOut">
              <a:rPr lang="ru-RU" smtClean="0"/>
              <a:t>25.02.2020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133CEF-9D91-4CF9-BA17-C89956491793}" type="slidenum">
              <a:rPr lang="ru-RU" smtClean="0"/>
              <a:t>‹#›</a:t>
            </a:fld>
            <a:endParaRPr lang="ru-RU"/>
          </a:p>
        </p:txBody>
      </p:sp>
    </p:spTree>
    <p:extLst>
      <p:ext uri="{BB962C8B-B14F-4D97-AF65-F5344CB8AC3E}">
        <p14:creationId xmlns:p14="http://schemas.microsoft.com/office/powerpoint/2010/main" val="332686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FBA2EA-3A52-4E9B-B568-1E28B69CCD8D}" type="datetimeFigureOut">
              <a:rPr lang="ru-RU" smtClean="0"/>
              <a:t>25.02.2020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133CEF-9D91-4CF9-BA17-C89956491793}" type="slidenum">
              <a:rPr lang="ru-RU" smtClean="0"/>
              <a:t>‹#›</a:t>
            </a:fld>
            <a:endParaRPr lang="ru-RU"/>
          </a:p>
        </p:txBody>
      </p:sp>
    </p:spTree>
    <p:extLst>
      <p:ext uri="{BB962C8B-B14F-4D97-AF65-F5344CB8AC3E}">
        <p14:creationId xmlns:p14="http://schemas.microsoft.com/office/powerpoint/2010/main" val="303796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FBA2EA-3A52-4E9B-B568-1E28B69CCD8D}" type="datetimeFigureOut">
              <a:rPr lang="ru-RU" smtClean="0"/>
              <a:t>25.02.2020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133CEF-9D91-4CF9-BA17-C89956491793}" type="slidenum">
              <a:rPr lang="ru-RU" smtClean="0"/>
              <a:t>‹#›</a:t>
            </a:fld>
            <a:endParaRPr lang="ru-RU"/>
          </a:p>
        </p:txBody>
      </p:sp>
    </p:spTree>
    <p:extLst>
      <p:ext uri="{BB962C8B-B14F-4D97-AF65-F5344CB8AC3E}">
        <p14:creationId xmlns:p14="http://schemas.microsoft.com/office/powerpoint/2010/main" val="123585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FBA2EA-3A52-4E9B-B568-1E28B69CCD8D}" type="datetimeFigureOut">
              <a:rPr lang="ru-RU" smtClean="0"/>
              <a:t>25.02.2020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133CEF-9D91-4CF9-BA17-C89956491793}" type="slidenum">
              <a:rPr lang="ru-RU" smtClean="0"/>
              <a:t>‹#›</a:t>
            </a:fld>
            <a:endParaRPr lang="ru-RU"/>
          </a:p>
        </p:txBody>
      </p:sp>
    </p:spTree>
    <p:extLst>
      <p:ext uri="{BB962C8B-B14F-4D97-AF65-F5344CB8AC3E}">
        <p14:creationId xmlns:p14="http://schemas.microsoft.com/office/powerpoint/2010/main" val="249432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FBA2EA-3A52-4E9B-B568-1E28B69CCD8D}" type="datetimeFigureOut">
              <a:rPr lang="ru-RU" smtClean="0"/>
              <a:t>25.02.2020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133CEF-9D91-4CF9-BA17-C89956491793}" type="slidenum">
              <a:rPr lang="ru-RU" smtClean="0"/>
              <a:t>‹#›</a:t>
            </a:fld>
            <a:endParaRPr lang="ru-RU"/>
          </a:p>
        </p:txBody>
      </p:sp>
    </p:spTree>
    <p:extLst>
      <p:ext uri="{BB962C8B-B14F-4D97-AF65-F5344CB8AC3E}">
        <p14:creationId xmlns:p14="http://schemas.microsoft.com/office/powerpoint/2010/main" val="85547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FBA2EA-3A52-4E9B-B568-1E28B69CCD8D}" type="datetimeFigureOut">
              <a:rPr lang="ru-RU" smtClean="0"/>
              <a:t>25.02.2020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133CEF-9D91-4CF9-BA17-C89956491793}" type="slidenum">
              <a:rPr lang="ru-RU" smtClean="0"/>
              <a:t>‹#›</a:t>
            </a:fld>
            <a:endParaRPr lang="ru-RU"/>
          </a:p>
        </p:txBody>
      </p:sp>
    </p:spTree>
    <p:extLst>
      <p:ext uri="{BB962C8B-B14F-4D97-AF65-F5344CB8AC3E}">
        <p14:creationId xmlns:p14="http://schemas.microsoft.com/office/powerpoint/2010/main" val="687748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BA2EA-3A52-4E9B-B568-1E28B69CCD8D}" type="datetimeFigureOut">
              <a:rPr lang="ru-RU" smtClean="0"/>
              <a:t>25.02.2020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3CEF-9D91-4CF9-BA17-C89956491793}" type="slidenum">
              <a:rPr lang="ru-RU" smtClean="0"/>
              <a:t>‹#›</a:t>
            </a:fld>
            <a:endParaRPr lang="ru-RU"/>
          </a:p>
        </p:txBody>
      </p:sp>
    </p:spTree>
    <p:extLst>
      <p:ext uri="{BB962C8B-B14F-4D97-AF65-F5344CB8AC3E}">
        <p14:creationId xmlns:p14="http://schemas.microsoft.com/office/powerpoint/2010/main" val="2472491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E3866D-3BC1-4708-89F4-4CC9F6759C65}" type="datetimeFigureOut">
              <a:rPr lang="ru-RU" smtClean="0"/>
              <a:pPr/>
              <a:t>25.02.2020</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279B816-9B10-4916-9B23-F8B6958FD505}" type="slidenum">
              <a:rPr lang="ru-RU" smtClean="0"/>
              <a:pPr/>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84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1000">
              <a:schemeClr val="accent6">
                <a:lumMod val="40000"/>
                <a:lumOff val="60000"/>
              </a:schemeClr>
            </a:gs>
            <a:gs pos="57000">
              <a:schemeClr val="accent1">
                <a:lumMod val="45000"/>
                <a:lumOff val="55000"/>
                <a:alpha val="67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p:cNvSpPr txBox="1"/>
          <p:nvPr/>
        </p:nvSpPr>
        <p:spPr>
          <a:xfrm>
            <a:off x="1177413" y="5840190"/>
            <a:ext cx="10392697" cy="830997"/>
          </a:xfrm>
          <a:prstGeom prst="rect">
            <a:avLst/>
          </a:prstGeom>
          <a:noFill/>
        </p:spPr>
        <p:txBody>
          <a:bodyPr wrap="square" rtlCol="0">
            <a:spAutoFit/>
          </a:bodyPr>
          <a:lstStyle/>
          <a:p>
            <a:pPr algn="ctr"/>
            <a:r>
              <a:rPr lang="ru-RU" sz="2400" b="1" dirty="0">
                <a:solidFill>
                  <a:schemeClr val="accent1">
                    <a:lumMod val="75000"/>
                  </a:schemeClr>
                </a:solidFill>
              </a:rPr>
              <a:t>Управление Роспотребнадзора по Свердловской области, </a:t>
            </a:r>
            <a:endParaRPr lang="ru-RU" sz="2400" b="1" dirty="0" smtClean="0">
              <a:solidFill>
                <a:schemeClr val="accent1">
                  <a:lumMod val="75000"/>
                </a:schemeClr>
              </a:solidFill>
            </a:endParaRPr>
          </a:p>
          <a:p>
            <a:pPr algn="ctr"/>
            <a:r>
              <a:rPr lang="ru-RU" sz="2400" b="1" dirty="0" smtClean="0">
                <a:solidFill>
                  <a:schemeClr val="accent1">
                    <a:lumMod val="75000"/>
                  </a:schemeClr>
                </a:solidFill>
              </a:rPr>
              <a:t>ФБУЗ «Центр </a:t>
            </a:r>
            <a:r>
              <a:rPr lang="ru-RU" sz="2400" b="1" dirty="0">
                <a:solidFill>
                  <a:schemeClr val="accent1">
                    <a:lumMod val="75000"/>
                  </a:schemeClr>
                </a:solidFill>
              </a:rPr>
              <a:t>гигиены и эпидемиологии по Свердловской </a:t>
            </a:r>
            <a:r>
              <a:rPr lang="ru-RU" sz="2400" b="1" dirty="0" smtClean="0">
                <a:solidFill>
                  <a:schemeClr val="accent1">
                    <a:lumMod val="75000"/>
                  </a:schemeClr>
                </a:solidFill>
              </a:rPr>
              <a:t>области», 2020 г. </a:t>
            </a:r>
            <a:endParaRPr lang="ru-RU" sz="2400" b="1" dirty="0">
              <a:solidFill>
                <a:schemeClr val="accent1">
                  <a:lumMod val="75000"/>
                </a:schemeClr>
              </a:solidFill>
            </a:endParaRPr>
          </a:p>
        </p:txBody>
      </p:sp>
      <p:sp>
        <p:nvSpPr>
          <p:cNvPr id="8" name="TextBox 7"/>
          <p:cNvSpPr txBox="1"/>
          <p:nvPr/>
        </p:nvSpPr>
        <p:spPr>
          <a:xfrm>
            <a:off x="567813" y="514149"/>
            <a:ext cx="10835148" cy="3416320"/>
          </a:xfrm>
          <a:prstGeom prst="rect">
            <a:avLst/>
          </a:prstGeom>
          <a:noFill/>
        </p:spPr>
        <p:txBody>
          <a:bodyPr wrap="square" rtlCol="0">
            <a:spAutoFit/>
          </a:bodyPr>
          <a:lstStyle/>
          <a:p>
            <a:r>
              <a:rPr lang="ru-RU" sz="5400" b="1" i="1" dirty="0" smtClean="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Рациональный</a:t>
            </a:r>
          </a:p>
          <a:p>
            <a:endParaRPr lang="ru-RU" sz="5400" b="1" i="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a:p>
            <a:r>
              <a:rPr lang="ru-RU" sz="5400" b="1" i="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потребитель</a:t>
            </a:r>
          </a:p>
          <a:p>
            <a:endParaRPr lang="ru-RU" sz="5400" b="1" i="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pic>
        <p:nvPicPr>
          <p:cNvPr id="2" name="Рисунок 1"/>
          <p:cNvPicPr>
            <a:picLocks noChangeAspect="1"/>
          </p:cNvPicPr>
          <p:nvPr/>
        </p:nvPicPr>
        <p:blipFill>
          <a:blip r:embed="rId2"/>
          <a:stretch>
            <a:fillRect/>
          </a:stretch>
        </p:blipFill>
        <p:spPr>
          <a:xfrm>
            <a:off x="6265588" y="1347019"/>
            <a:ext cx="5393012" cy="4090048"/>
          </a:xfrm>
          <a:prstGeom prst="rect">
            <a:avLst/>
          </a:prstGeom>
        </p:spPr>
      </p:pic>
    </p:spTree>
    <p:extLst>
      <p:ext uri="{BB962C8B-B14F-4D97-AF65-F5344CB8AC3E}">
        <p14:creationId xmlns:p14="http://schemas.microsoft.com/office/powerpoint/2010/main" val="2280983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2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353961" y="855113"/>
            <a:ext cx="11582401" cy="707886"/>
          </a:xfrm>
          <a:prstGeom prst="rect">
            <a:avLst/>
          </a:prstGeom>
        </p:spPr>
        <p:txBody>
          <a:bodyPr wrap="square">
            <a:spAutoFit/>
          </a:bodyPr>
          <a:lstStyle/>
          <a:p>
            <a:pPr algn="ctr"/>
            <a:r>
              <a:rPr lang="ru-RU" sz="4000" i="1" dirty="0" smtClean="0">
                <a:solidFill>
                  <a:schemeClr val="accent5">
                    <a:lumMod val="75000"/>
                  </a:schemeClr>
                </a:solidFill>
                <a:effectLst>
                  <a:outerShdw blurRad="38100" dist="38100" dir="2700000" algn="tl">
                    <a:srgbClr val="000000">
                      <a:alpha val="43137"/>
                    </a:srgbClr>
                  </a:outerShdw>
                </a:effectLst>
              </a:rPr>
              <a:t>Рациональный выбор товаров и услуг</a:t>
            </a:r>
            <a:endParaRPr lang="ru-RU" sz="4000" i="1" dirty="0">
              <a:solidFill>
                <a:schemeClr val="accent5">
                  <a:lumMod val="75000"/>
                </a:schemeClr>
              </a:solidFill>
              <a:effectLst>
                <a:outerShdw blurRad="38100" dist="38100" dir="2700000" algn="tl">
                  <a:srgbClr val="000000">
                    <a:alpha val="43137"/>
                  </a:srgbClr>
                </a:outerShdw>
              </a:effectLs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875" y="1644752"/>
            <a:ext cx="4930572" cy="4930572"/>
          </a:xfrm>
          <a:prstGeom prst="rect">
            <a:avLst/>
          </a:prstGeom>
        </p:spPr>
      </p:pic>
    </p:spTree>
    <p:extLst>
      <p:ext uri="{BB962C8B-B14F-4D97-AF65-F5344CB8AC3E}">
        <p14:creationId xmlns:p14="http://schemas.microsoft.com/office/powerpoint/2010/main" val="95561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7000">
              <a:schemeClr val="bg1"/>
            </a:gs>
            <a:gs pos="13000">
              <a:schemeClr val="bg1"/>
            </a:gs>
            <a:gs pos="30000">
              <a:schemeClr val="accent1">
                <a:lumMod val="20000"/>
                <a:lumOff val="80000"/>
              </a:schemeClr>
            </a:gs>
            <a:gs pos="71000">
              <a:schemeClr val="accent1">
                <a:lumMod val="40000"/>
                <a:lumOff val="60000"/>
              </a:schemeClr>
            </a:gs>
            <a:gs pos="89000">
              <a:schemeClr val="bg1"/>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589936" y="1179871"/>
            <a:ext cx="7312126" cy="3046988"/>
          </a:xfrm>
          <a:prstGeom prst="rect">
            <a:avLst/>
          </a:prstGeom>
          <a:noFill/>
        </p:spPr>
        <p:txBody>
          <a:bodyPr wrap="square" rtlCol="0">
            <a:spAutoFit/>
          </a:bodyPr>
          <a:lstStyle/>
          <a:p>
            <a:pPr algn="ctr"/>
            <a:r>
              <a:rPr lang="ru-RU" sz="3200" b="1" dirty="0" smtClean="0">
                <a:solidFill>
                  <a:schemeClr val="accent1">
                    <a:lumMod val="50000"/>
                  </a:schemeClr>
                </a:solidFill>
              </a:rPr>
              <a:t>Изучите информацию о товаре и услугах </a:t>
            </a:r>
          </a:p>
          <a:p>
            <a:endParaRPr lang="ru-RU" sz="3200" b="1" dirty="0">
              <a:solidFill>
                <a:schemeClr val="accent1">
                  <a:lumMod val="50000"/>
                </a:schemeClr>
              </a:solidFill>
            </a:endParaRPr>
          </a:p>
          <a:p>
            <a:r>
              <a:rPr lang="ru-RU" sz="3200" b="1" dirty="0" smtClean="0">
                <a:solidFill>
                  <a:schemeClr val="accent1">
                    <a:lumMod val="50000"/>
                  </a:schemeClr>
                </a:solidFill>
              </a:rPr>
              <a:t>Помните, у потребителя есть право на получение полной и достоверной информации о товаре и услугах! </a:t>
            </a:r>
            <a:endParaRPr lang="ru-RU" sz="3200" b="1" dirty="0">
              <a:solidFill>
                <a:schemeClr val="accent1">
                  <a:lumMod val="50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154" y="2497302"/>
            <a:ext cx="4080387" cy="4165134"/>
          </a:xfrm>
          <a:prstGeom prst="rect">
            <a:avLst/>
          </a:prstGeom>
        </p:spPr>
      </p:pic>
    </p:spTree>
    <p:extLst>
      <p:ext uri="{BB962C8B-B14F-4D97-AF65-F5344CB8AC3E}">
        <p14:creationId xmlns:p14="http://schemas.microsoft.com/office/powerpoint/2010/main" val="174686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7000">
              <a:schemeClr val="bg1"/>
            </a:gs>
            <a:gs pos="13000">
              <a:schemeClr val="bg1"/>
            </a:gs>
            <a:gs pos="30000">
              <a:schemeClr val="accent1">
                <a:lumMod val="20000"/>
                <a:lumOff val="80000"/>
              </a:schemeClr>
            </a:gs>
            <a:gs pos="71000">
              <a:schemeClr val="accent1">
                <a:lumMod val="40000"/>
                <a:lumOff val="60000"/>
              </a:schemeClr>
            </a:gs>
            <a:gs pos="89000">
              <a:schemeClr val="bg1"/>
            </a:gs>
          </a:gsLst>
          <a:lin ang="5400000" scaled="1"/>
        </a:gradFill>
        <a:effectLst/>
      </p:bgPr>
    </p:bg>
    <p:spTree>
      <p:nvGrpSpPr>
        <p:cNvPr id="1" name=""/>
        <p:cNvGrpSpPr/>
        <p:nvPr/>
      </p:nvGrpSpPr>
      <p:grpSpPr>
        <a:xfrm>
          <a:off x="0" y="0"/>
          <a:ext cx="0" cy="0"/>
          <a:chOff x="0" y="0"/>
          <a:chExt cx="0" cy="0"/>
        </a:xfrm>
      </p:grpSpPr>
      <p:sp>
        <p:nvSpPr>
          <p:cNvPr id="5" name="Заголовок 2"/>
          <p:cNvSpPr txBox="1">
            <a:spLocks/>
          </p:cNvSpPr>
          <p:nvPr/>
        </p:nvSpPr>
        <p:spPr>
          <a:xfrm>
            <a:off x="1381373" y="177952"/>
            <a:ext cx="9502938" cy="720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600" b="1" dirty="0" smtClean="0">
                <a:solidFill>
                  <a:srgbClr val="000099"/>
                </a:solidFill>
                <a:latin typeface="Times New Roman" panose="02020603050405020304" pitchFamily="18" charset="0"/>
                <a:ea typeface="+mn-ea"/>
                <a:cs typeface="Times New Roman" panose="02020603050405020304" pitchFamily="18" charset="0"/>
              </a:rPr>
              <a:t>Основные  требования к нанесению маркировки товара</a:t>
            </a:r>
            <a:endParaRPr lang="ru-RU" sz="2600" dirty="0">
              <a:solidFill>
                <a:srgbClr val="000099"/>
              </a:solidFill>
            </a:endParaRPr>
          </a:p>
        </p:txBody>
      </p:sp>
      <p:sp>
        <p:nvSpPr>
          <p:cNvPr id="2" name="Прямоугольник 1"/>
          <p:cNvSpPr/>
          <p:nvPr/>
        </p:nvSpPr>
        <p:spPr>
          <a:xfrm>
            <a:off x="471949" y="1173334"/>
            <a:ext cx="8347586" cy="4899803"/>
          </a:xfrm>
          <a:prstGeom prst="rect">
            <a:avLst/>
          </a:prstGeom>
        </p:spPr>
        <p:txBody>
          <a:bodyPr wrap="square">
            <a:spAutoFit/>
          </a:bodyPr>
          <a:lstStyle/>
          <a:p>
            <a:pPr lvl="0" indent="265113">
              <a:spcBef>
                <a:spcPct val="20000"/>
              </a:spcBef>
              <a:spcAft>
                <a:spcPts val="0"/>
              </a:spcAft>
              <a:buClr>
                <a:srgbClr val="98C723"/>
              </a:buClr>
              <a:buFont typeface="Wingdings" panose="05000000000000000000" pitchFamily="2" charset="2"/>
              <a:buChar char="§"/>
              <a:defRPr/>
            </a:pPr>
            <a:r>
              <a:rPr lang="ru-RU" sz="2200" dirty="0" smtClean="0">
                <a:latin typeface="Times New Roman" panose="02020603050405020304" pitchFamily="18" charset="0"/>
                <a:cs typeface="Times New Roman" panose="02020603050405020304" pitchFamily="18" charset="0"/>
              </a:rPr>
              <a:t>Маркировка </a:t>
            </a:r>
            <a:r>
              <a:rPr lang="ru-RU" sz="2200" dirty="0">
                <a:latin typeface="Times New Roman" panose="02020603050405020304" pitchFamily="18" charset="0"/>
                <a:cs typeface="Times New Roman" panose="02020603050405020304" pitchFamily="18" charset="0"/>
              </a:rPr>
              <a:t>продукции должна </a:t>
            </a:r>
            <a:r>
              <a:rPr lang="ru-RU" sz="2200" dirty="0" smtClean="0">
                <a:latin typeface="Times New Roman" panose="02020603050405020304" pitchFamily="18" charset="0"/>
                <a:cs typeface="Times New Roman" panose="02020603050405020304" pitchFamily="18" charset="0"/>
              </a:rPr>
              <a:t>быть достоверной</a:t>
            </a:r>
            <a:r>
              <a:rPr lang="ru-RU" sz="2200" dirty="0">
                <a:latin typeface="Times New Roman" panose="02020603050405020304" pitchFamily="18" charset="0"/>
                <a:cs typeface="Times New Roman" panose="02020603050405020304" pitchFamily="18" charset="0"/>
              </a:rPr>
              <a:t>, читаемой и доступной для осмотра и идентификации. </a:t>
            </a:r>
            <a:endParaRPr lang="ru-RU" sz="2200" dirty="0" smtClean="0">
              <a:latin typeface="Times New Roman" panose="02020603050405020304" pitchFamily="18" charset="0"/>
              <a:cs typeface="Times New Roman" panose="02020603050405020304" pitchFamily="18" charset="0"/>
            </a:endParaRPr>
          </a:p>
          <a:p>
            <a:pPr lvl="0">
              <a:spcBef>
                <a:spcPct val="20000"/>
              </a:spcBef>
              <a:spcAft>
                <a:spcPts val="0"/>
              </a:spcAft>
              <a:buClr>
                <a:srgbClr val="98C723"/>
              </a:buClr>
              <a:defRPr/>
            </a:pPr>
            <a:endParaRPr lang="ru-RU" sz="2200" dirty="0">
              <a:latin typeface="Times New Roman" panose="02020603050405020304" pitchFamily="18" charset="0"/>
              <a:cs typeface="Times New Roman" panose="02020603050405020304" pitchFamily="18" charset="0"/>
            </a:endParaRPr>
          </a:p>
          <a:p>
            <a:pPr indent="265113">
              <a:buFont typeface="Wingdings" panose="05000000000000000000" pitchFamily="2" charset="2"/>
              <a:buChar char="§"/>
            </a:pPr>
            <a:r>
              <a:rPr lang="ru-RU" sz="2200" dirty="0">
                <a:latin typeface="Times New Roman"/>
              </a:rPr>
              <a:t>Маркировка и информация должна </a:t>
            </a:r>
            <a:r>
              <a:rPr lang="ru-RU" sz="2200" dirty="0" smtClean="0">
                <a:latin typeface="Times New Roman"/>
              </a:rPr>
              <a:t>быть представлена </a:t>
            </a:r>
            <a:r>
              <a:rPr lang="ru-RU" sz="2200" dirty="0">
                <a:latin typeface="Times New Roman"/>
              </a:rPr>
              <a:t>на русском языке или государственном языке </a:t>
            </a:r>
            <a:r>
              <a:rPr lang="ru-RU" sz="2200" dirty="0" smtClean="0">
                <a:latin typeface="Times New Roman"/>
              </a:rPr>
              <a:t>государства, </a:t>
            </a:r>
            <a:r>
              <a:rPr lang="ru-RU" sz="2200" dirty="0">
                <a:latin typeface="Times New Roman"/>
              </a:rPr>
              <a:t>на территории которого </a:t>
            </a:r>
            <a:r>
              <a:rPr lang="ru-RU" sz="2200" dirty="0" smtClean="0">
                <a:latin typeface="Times New Roman"/>
              </a:rPr>
              <a:t>изделие </a:t>
            </a:r>
            <a:r>
              <a:rPr lang="ru-RU" sz="2200" dirty="0">
                <a:latin typeface="Times New Roman"/>
              </a:rPr>
              <a:t>производится и реализуется потребителю</a:t>
            </a:r>
            <a:r>
              <a:rPr lang="ru-RU" sz="2200" dirty="0" smtClean="0">
                <a:latin typeface="Times New Roman"/>
              </a:rPr>
              <a:t>.</a:t>
            </a:r>
          </a:p>
          <a:p>
            <a:endParaRPr lang="ru-RU" sz="2200" dirty="0">
              <a:latin typeface="Times New Roman"/>
            </a:endParaRPr>
          </a:p>
          <a:p>
            <a:pPr indent="265113">
              <a:buFont typeface="Arial" panose="020B0604020202020204" pitchFamily="34" charset="0"/>
              <a:buChar char="•"/>
            </a:pPr>
            <a:r>
              <a:rPr lang="ru-RU" sz="2200" dirty="0">
                <a:latin typeface="Times New Roman"/>
              </a:rPr>
              <a:t>Для импортной продукции </a:t>
            </a:r>
            <a:r>
              <a:rPr lang="ru-RU" sz="2200" dirty="0" smtClean="0">
                <a:latin typeface="Times New Roman"/>
              </a:rPr>
              <a:t>допускается наименование </a:t>
            </a:r>
            <a:r>
              <a:rPr lang="ru-RU" sz="2200" dirty="0">
                <a:latin typeface="Times New Roman"/>
              </a:rPr>
              <a:t>страны, где изготовлена продукция, наименование изготовителя и его юридический адрес указывать с использованием букв латинского алфавита.</a:t>
            </a:r>
          </a:p>
          <a:p>
            <a:pPr indent="265113">
              <a:buFont typeface="Wingdings" panose="05000000000000000000" pitchFamily="2" charset="2"/>
              <a:buChar char="§"/>
            </a:pPr>
            <a:r>
              <a:rPr lang="ru-RU" sz="2200" b="1" dirty="0">
                <a:latin typeface="Times New Roman"/>
              </a:rPr>
              <a:t>Не допускаются указания </a:t>
            </a:r>
            <a:r>
              <a:rPr lang="ru-RU" sz="2200" b="1" dirty="0" smtClean="0">
                <a:latin typeface="Times New Roman"/>
              </a:rPr>
              <a:t>«экологически чистая», «ортопедическая» </a:t>
            </a:r>
            <a:r>
              <a:rPr lang="ru-RU" sz="2200" b="1" dirty="0">
                <a:latin typeface="Times New Roman"/>
              </a:rPr>
              <a:t>и другие аналогичные указания без соответствующих подтверждений.</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2569" y="3676471"/>
            <a:ext cx="3549431" cy="302949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978" y="5427081"/>
            <a:ext cx="2353114" cy="1292111"/>
          </a:xfrm>
          <a:prstGeom prst="rect">
            <a:avLst/>
          </a:prstGeom>
        </p:spPr>
      </p:pic>
    </p:spTree>
    <p:extLst>
      <p:ext uri="{BB962C8B-B14F-4D97-AF65-F5344CB8AC3E}">
        <p14:creationId xmlns:p14="http://schemas.microsoft.com/office/powerpoint/2010/main" val="343406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7000">
              <a:schemeClr val="bg1"/>
            </a:gs>
            <a:gs pos="13000">
              <a:schemeClr val="bg1"/>
            </a:gs>
            <a:gs pos="30000">
              <a:schemeClr val="accent1">
                <a:lumMod val="20000"/>
                <a:lumOff val="80000"/>
              </a:schemeClr>
            </a:gs>
            <a:gs pos="71000">
              <a:schemeClr val="accent1">
                <a:lumMod val="40000"/>
                <a:lumOff val="60000"/>
              </a:schemeClr>
            </a:gs>
            <a:gs pos="89000">
              <a:schemeClr val="bg1"/>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806245" y="491613"/>
            <a:ext cx="9468465" cy="769441"/>
          </a:xfrm>
          <a:prstGeom prst="rect">
            <a:avLst/>
          </a:prstGeom>
          <a:noFill/>
        </p:spPr>
        <p:txBody>
          <a:bodyPr wrap="square" rtlCol="0">
            <a:spAutoFit/>
          </a:bodyPr>
          <a:lstStyle/>
          <a:p>
            <a:r>
              <a:rPr lang="ru-RU" sz="2200" b="1" i="1" dirty="0" smtClean="0">
                <a:solidFill>
                  <a:schemeClr val="accent1">
                    <a:lumMod val="50000"/>
                  </a:schemeClr>
                </a:solidFill>
              </a:rPr>
              <a:t>На отдельные группы товаров установлены специальные требования к предоставлению информации потребителя: </a:t>
            </a:r>
            <a:endParaRPr lang="ru-RU" sz="2200" b="1" i="1" dirty="0">
              <a:solidFill>
                <a:schemeClr val="accent1">
                  <a:lumMod val="50000"/>
                </a:schemeClr>
              </a:solidFill>
            </a:endParaRPr>
          </a:p>
        </p:txBody>
      </p:sp>
      <p:sp>
        <p:nvSpPr>
          <p:cNvPr id="5" name="Заголовок 2"/>
          <p:cNvSpPr txBox="1">
            <a:spLocks/>
          </p:cNvSpPr>
          <p:nvPr/>
        </p:nvSpPr>
        <p:spPr>
          <a:xfrm>
            <a:off x="279471" y="2771682"/>
            <a:ext cx="6886986" cy="36736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altLang="ru-RU" sz="2400" b="1" kern="0" dirty="0" smtClean="0">
                <a:solidFill>
                  <a:schemeClr val="accent1">
                    <a:lumMod val="50000"/>
                  </a:schemeClr>
                </a:solidFill>
                <a:latin typeface="Times New Roman" pitchFamily="18" charset="0"/>
              </a:rPr>
              <a:t>Например, требования к маркировке </a:t>
            </a:r>
            <a:r>
              <a:rPr lang="ru-RU" altLang="ru-RU" sz="2400" b="1" kern="0" dirty="0">
                <a:solidFill>
                  <a:schemeClr val="accent1">
                    <a:lumMod val="50000"/>
                  </a:schemeClr>
                </a:solidFill>
                <a:latin typeface="Times New Roman" pitchFamily="18" charset="0"/>
              </a:rPr>
              <a:t>детских </a:t>
            </a:r>
            <a:r>
              <a:rPr lang="ru-RU" altLang="ru-RU" sz="2400" b="1" kern="0" dirty="0" smtClean="0">
                <a:solidFill>
                  <a:schemeClr val="accent1">
                    <a:lumMod val="50000"/>
                  </a:schemeClr>
                </a:solidFill>
                <a:latin typeface="Times New Roman" pitchFamily="18" charset="0"/>
              </a:rPr>
              <a:t>игрушек</a:t>
            </a:r>
          </a:p>
          <a:p>
            <a:endParaRPr lang="ru-RU" altLang="ru-RU" sz="2400" b="1" kern="0" dirty="0">
              <a:solidFill>
                <a:prstClr val="black"/>
              </a:solidFill>
              <a:latin typeface="Times New Roman" pitchFamily="18" charset="0"/>
            </a:endParaRPr>
          </a:p>
          <a:p>
            <a:r>
              <a:rPr lang="ru-RU" altLang="ru-RU" sz="2400" b="1" kern="0" dirty="0" smtClean="0">
                <a:solidFill>
                  <a:prstClr val="black"/>
                </a:solidFill>
                <a:latin typeface="Times New Roman" pitchFamily="18" charset="0"/>
              </a:rPr>
              <a:t>В </a:t>
            </a:r>
            <a:r>
              <a:rPr lang="ru-RU" altLang="ru-RU" sz="2400" b="1" kern="0" dirty="0">
                <a:solidFill>
                  <a:prstClr val="black"/>
                </a:solidFill>
                <a:latin typeface="Times New Roman" pitchFamily="18" charset="0"/>
              </a:rPr>
              <a:t>зависимости от вида игрушки в содержание маркировки, включают: </a:t>
            </a:r>
          </a:p>
          <a:p>
            <a:r>
              <a:rPr lang="ru-RU" altLang="ru-RU" sz="2400" b="1" kern="0" dirty="0">
                <a:solidFill>
                  <a:prstClr val="black"/>
                </a:solidFill>
                <a:latin typeface="Times New Roman" pitchFamily="18" charset="0"/>
              </a:rPr>
              <a:t>          - комплектность (для наборов), </a:t>
            </a:r>
          </a:p>
          <a:p>
            <a:r>
              <a:rPr lang="ru-RU" altLang="ru-RU" sz="2400" b="1" kern="0" dirty="0">
                <a:solidFill>
                  <a:prstClr val="black"/>
                </a:solidFill>
                <a:latin typeface="Times New Roman" pitchFamily="18" charset="0"/>
              </a:rPr>
              <a:t>          - правила эксплуатации игрушки, </a:t>
            </a:r>
          </a:p>
          <a:p>
            <a:r>
              <a:rPr lang="ru-RU" altLang="ru-RU" sz="2400" b="1" kern="0" dirty="0">
                <a:solidFill>
                  <a:prstClr val="black"/>
                </a:solidFill>
                <a:latin typeface="Times New Roman" pitchFamily="18" charset="0"/>
              </a:rPr>
              <a:t>          - способы гигиенической обработки, </a:t>
            </a:r>
          </a:p>
          <a:p>
            <a:r>
              <a:rPr lang="ru-RU" altLang="ru-RU" sz="2400" b="1" kern="0" dirty="0">
                <a:solidFill>
                  <a:prstClr val="black"/>
                </a:solidFill>
                <a:latin typeface="Times New Roman" pitchFamily="18" charset="0"/>
              </a:rPr>
              <a:t>          - меры безопасности при обращении с игрушкой, </a:t>
            </a:r>
          </a:p>
          <a:p>
            <a:r>
              <a:rPr lang="ru-RU" altLang="ru-RU" sz="2400" b="1" kern="0" dirty="0">
                <a:solidFill>
                  <a:prstClr val="black"/>
                </a:solidFill>
                <a:latin typeface="Times New Roman" pitchFamily="18" charset="0"/>
              </a:rPr>
              <a:t>          -  предупредительные надписи,</a:t>
            </a:r>
          </a:p>
          <a:p>
            <a:r>
              <a:rPr lang="ru-RU" altLang="ru-RU" sz="2400" b="1" kern="0" dirty="0">
                <a:solidFill>
                  <a:prstClr val="black"/>
                </a:solidFill>
                <a:latin typeface="Times New Roman" pitchFamily="18" charset="0"/>
              </a:rPr>
              <a:t>          -  инструкцию по сборке.</a:t>
            </a:r>
          </a:p>
          <a:p>
            <a:r>
              <a:rPr lang="ru-RU" altLang="ru-RU" sz="2400" b="1" kern="0" dirty="0">
                <a:solidFill>
                  <a:prstClr val="black"/>
                </a:solidFill>
                <a:latin typeface="Times New Roman" pitchFamily="18" charset="0"/>
              </a:rPr>
              <a:t> Упаковка должна быть безопасной и исключать риск, связанный с удушьем ребенка</a:t>
            </a:r>
            <a:r>
              <a:rPr lang="ru-RU" altLang="ru-RU" sz="2400" b="1" kern="0" dirty="0" smtClean="0">
                <a:solidFill>
                  <a:prstClr val="black"/>
                </a:solidFill>
                <a:latin typeface="Times New Roman" pitchFamily="18" charset="0"/>
              </a:rPr>
              <a:t>.</a:t>
            </a:r>
            <a:br>
              <a:rPr lang="ru-RU" altLang="ru-RU" sz="2400" b="1" kern="0" dirty="0" smtClean="0">
                <a:solidFill>
                  <a:prstClr val="black"/>
                </a:solidFill>
                <a:latin typeface="Times New Roman" pitchFamily="18" charset="0"/>
              </a:rPr>
            </a:br>
            <a:endParaRPr lang="ru-RU" sz="24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6457" y="2050774"/>
            <a:ext cx="4876800" cy="4876800"/>
          </a:xfrm>
          <a:prstGeom prst="rect">
            <a:avLst/>
          </a:prstGeom>
        </p:spPr>
      </p:pic>
    </p:spTree>
    <p:extLst>
      <p:ext uri="{BB962C8B-B14F-4D97-AF65-F5344CB8AC3E}">
        <p14:creationId xmlns:p14="http://schemas.microsoft.com/office/powerpoint/2010/main" val="296299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7000">
              <a:schemeClr val="bg1"/>
            </a:gs>
            <a:gs pos="13000">
              <a:schemeClr val="bg1"/>
            </a:gs>
            <a:gs pos="30000">
              <a:schemeClr val="accent1">
                <a:lumMod val="20000"/>
                <a:lumOff val="80000"/>
              </a:schemeClr>
            </a:gs>
            <a:gs pos="71000">
              <a:schemeClr val="accent1">
                <a:lumMod val="40000"/>
                <a:lumOff val="60000"/>
              </a:schemeClr>
            </a:gs>
            <a:gs pos="89000">
              <a:schemeClr val="bg1"/>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562791" y="634887"/>
            <a:ext cx="7256206" cy="5078313"/>
          </a:xfrm>
          <a:prstGeom prst="rect">
            <a:avLst/>
          </a:prstGeom>
        </p:spPr>
        <p:txBody>
          <a:bodyPr wrap="square">
            <a:spAutoFit/>
          </a:bodyPr>
          <a:lstStyle/>
          <a:p>
            <a:pPr lvl="0">
              <a:lnSpc>
                <a:spcPct val="90000"/>
              </a:lnSpc>
              <a:buClr>
                <a:srgbClr val="AA2B1E"/>
              </a:buClr>
              <a:buSzPct val="85000"/>
              <a:buFont typeface="Brush Script MT" pitchFamily="66" charset="0"/>
              <a:buChar char="O"/>
              <a:defRPr/>
            </a:pPr>
            <a:r>
              <a:rPr lang="ru-RU" altLang="ru-RU" sz="2400" b="1" dirty="0" smtClean="0">
                <a:solidFill>
                  <a:srgbClr val="000099"/>
                </a:solidFill>
                <a:latin typeface="Times New Roman" panose="02020603050405020304" pitchFamily="18" charset="0"/>
                <a:cs typeface="Times New Roman" panose="02020603050405020304" pitchFamily="18" charset="0"/>
              </a:rPr>
              <a:t> Химическая </a:t>
            </a:r>
            <a:r>
              <a:rPr lang="ru-RU" altLang="ru-RU" sz="2400" b="1" dirty="0">
                <a:solidFill>
                  <a:srgbClr val="000099"/>
                </a:solidFill>
                <a:latin typeface="Times New Roman" panose="02020603050405020304" pitchFamily="18" charset="0"/>
                <a:cs typeface="Times New Roman" panose="02020603050405020304" pitchFamily="18" charset="0"/>
              </a:rPr>
              <a:t>игрушка </a:t>
            </a:r>
            <a:r>
              <a:rPr lang="ru-RU" altLang="ru-RU" sz="2400" dirty="0">
                <a:solidFill>
                  <a:srgbClr val="000099"/>
                </a:solidFill>
                <a:latin typeface="Times New Roman" panose="02020603050405020304" pitchFamily="18" charset="0"/>
                <a:cs typeface="Times New Roman" panose="02020603050405020304" pitchFamily="18" charset="0"/>
              </a:rPr>
              <a:t>должна иметь эксплуатационные документы, в которых приводят опасные вещества и реактивы, указания, касающиеся </a:t>
            </a:r>
            <a:r>
              <a:rPr lang="ru-RU" altLang="ru-RU" sz="2400" b="1"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опасности их применения и необходимости принятия пользователями мер предосторожности. </a:t>
            </a:r>
            <a:endParaRPr lang="ru-RU" altLang="ru-RU" sz="2400"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nSpc>
                <a:spcPct val="90000"/>
              </a:lnSpc>
              <a:buClr>
                <a:srgbClr val="AA2B1E"/>
              </a:buClr>
              <a:buSzPct val="85000"/>
              <a:buFont typeface="Brush Script MT" pitchFamily="66" charset="0"/>
              <a:buChar char="O"/>
              <a:defRPr/>
            </a:pPr>
            <a:endParaRPr lang="ru-RU" altLang="ru-RU" sz="2400" dirty="0">
              <a:solidFill>
                <a:srgbClr val="000099"/>
              </a:solidFill>
              <a:latin typeface="Times New Roman" panose="02020603050405020304" pitchFamily="18" charset="0"/>
              <a:cs typeface="Times New Roman" panose="02020603050405020304" pitchFamily="18" charset="0"/>
            </a:endParaRPr>
          </a:p>
          <a:p>
            <a:pPr lvl="0">
              <a:lnSpc>
                <a:spcPct val="90000"/>
              </a:lnSpc>
              <a:buClr>
                <a:srgbClr val="AA2B1E"/>
              </a:buClr>
              <a:buSzPct val="85000"/>
              <a:buFont typeface="Brush Script MT" pitchFamily="66" charset="0"/>
              <a:buChar char="O"/>
              <a:defRPr/>
            </a:pPr>
            <a:r>
              <a:rPr lang="ru-RU" altLang="ru-RU" sz="2400" dirty="0" smtClean="0">
                <a:solidFill>
                  <a:srgbClr val="000099"/>
                </a:solidFill>
                <a:latin typeface="Times New Roman" panose="02020603050405020304" pitchFamily="18" charset="0"/>
                <a:cs typeface="Times New Roman" panose="02020603050405020304" pitchFamily="18" charset="0"/>
              </a:rPr>
              <a:t> В </a:t>
            </a:r>
            <a:r>
              <a:rPr lang="ru-RU" altLang="ru-RU" sz="2400" dirty="0">
                <a:solidFill>
                  <a:srgbClr val="000099"/>
                </a:solidFill>
                <a:latin typeface="Times New Roman" panose="02020603050405020304" pitchFamily="18" charset="0"/>
                <a:cs typeface="Times New Roman" panose="02020603050405020304" pitchFamily="18" charset="0"/>
              </a:rPr>
              <a:t>эксплуатационных документах должна быть приведена информация </a:t>
            </a:r>
            <a:r>
              <a:rPr lang="ru-RU" altLang="ru-RU" sz="2400" b="1"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оказанию первой медицинской </a:t>
            </a:r>
            <a:r>
              <a:rPr lang="ru-RU" altLang="ru-RU" sz="2400"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помощи</a:t>
            </a:r>
            <a:r>
              <a:rPr lang="ru-RU" altLang="ru-RU" sz="2400" dirty="0" smtClean="0">
                <a:solidFill>
                  <a:srgbClr val="000099"/>
                </a:solidFill>
                <a:latin typeface="Times New Roman" panose="02020603050405020304" pitchFamily="18" charset="0"/>
                <a:cs typeface="Times New Roman" panose="02020603050405020304" pitchFamily="18" charset="0"/>
              </a:rPr>
              <a:t>. </a:t>
            </a:r>
          </a:p>
          <a:p>
            <a:pPr lvl="0">
              <a:lnSpc>
                <a:spcPct val="90000"/>
              </a:lnSpc>
              <a:buClr>
                <a:srgbClr val="AA2B1E"/>
              </a:buClr>
              <a:buSzPct val="85000"/>
              <a:buFont typeface="Brush Script MT" pitchFamily="66" charset="0"/>
              <a:buChar char="O"/>
              <a:defRPr/>
            </a:pPr>
            <a:endParaRPr lang="ru-RU" altLang="ru-RU" sz="2400" dirty="0">
              <a:solidFill>
                <a:srgbClr val="000099"/>
              </a:solidFill>
              <a:latin typeface="Times New Roman" panose="02020603050405020304" pitchFamily="18" charset="0"/>
              <a:cs typeface="Times New Roman" panose="02020603050405020304" pitchFamily="18" charset="0"/>
            </a:endParaRPr>
          </a:p>
          <a:p>
            <a:pPr lvl="0">
              <a:lnSpc>
                <a:spcPct val="90000"/>
              </a:lnSpc>
              <a:buClr>
                <a:srgbClr val="AA2B1E"/>
              </a:buClr>
              <a:buSzPct val="85000"/>
              <a:buFont typeface="Brush Script MT" pitchFamily="66" charset="0"/>
              <a:buChar char="O"/>
              <a:defRPr/>
            </a:pPr>
            <a:r>
              <a:rPr lang="ru-RU" altLang="ru-RU" sz="2400" dirty="0" smtClean="0">
                <a:solidFill>
                  <a:srgbClr val="000099"/>
                </a:solidFill>
                <a:latin typeface="Times New Roman" panose="02020603050405020304" pitchFamily="18" charset="0"/>
                <a:cs typeface="Times New Roman" panose="02020603050405020304" pitchFamily="18" charset="0"/>
              </a:rPr>
              <a:t> На </a:t>
            </a:r>
            <a:r>
              <a:rPr lang="ru-RU" altLang="ru-RU" sz="2400" dirty="0">
                <a:solidFill>
                  <a:srgbClr val="000099"/>
                </a:solidFill>
                <a:latin typeface="Times New Roman" panose="02020603050405020304" pitchFamily="18" charset="0"/>
                <a:cs typeface="Times New Roman" panose="02020603050405020304" pitchFamily="18" charset="0"/>
              </a:rPr>
              <a:t>упаковке химической игрушки наносится надпись "Внимание! Только для детей старше ... лет! Пользоваться только под непосредственным наблюдением взрослых!". </a:t>
            </a:r>
            <a:r>
              <a:rPr lang="ru-RU" altLang="ru-RU" sz="2400" i="1" dirty="0">
                <a:solidFill>
                  <a:srgbClr val="000099"/>
                </a:solidFill>
                <a:latin typeface="Times New Roman" panose="02020603050405020304" pitchFamily="18" charset="0"/>
                <a:cs typeface="Times New Roman" panose="02020603050405020304" pitchFamily="18" charset="0"/>
              </a:rPr>
              <a:t>Возраст указывает изготовитель</a:t>
            </a:r>
            <a:r>
              <a:rPr lang="ru-RU" altLang="ru-RU" sz="2400" i="1" dirty="0">
                <a:solidFill>
                  <a:srgbClr val="465E9C">
                    <a:lumMod val="75000"/>
                  </a:srgbClr>
                </a:solidFill>
                <a:latin typeface="Times New Roman" panose="02020603050405020304" pitchFamily="18" charset="0"/>
                <a:cs typeface="Times New Roman" panose="02020603050405020304" pitchFamily="18" charset="0"/>
              </a:rPr>
              <a:t>.</a:t>
            </a:r>
          </a:p>
        </p:txBody>
      </p:sp>
      <p:sp>
        <p:nvSpPr>
          <p:cNvPr id="5" name="Выноска со стрелкой вниз 4"/>
          <p:cNvSpPr/>
          <p:nvPr/>
        </p:nvSpPr>
        <p:spPr>
          <a:xfrm>
            <a:off x="8657461" y="1153205"/>
            <a:ext cx="2759446" cy="2590909"/>
          </a:xfrm>
          <a:prstGeom prst="downArrowCallout">
            <a:avLst>
              <a:gd name="adj1" fmla="val 14256"/>
              <a:gd name="adj2" fmla="val 30785"/>
              <a:gd name="adj3" fmla="val 25000"/>
              <a:gd name="adj4" fmla="val 64977"/>
            </a:avLst>
          </a:prstGeom>
          <a:noFill/>
          <a:ln w="28575">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i="1" dirty="0" smtClean="0">
                <a:solidFill>
                  <a:schemeClr val="accent2">
                    <a:lumMod val="75000"/>
                  </a:schemeClr>
                </a:solidFill>
              </a:rPr>
              <a:t>Указания на возрастные ограничения использования игрушки</a:t>
            </a:r>
            <a:endParaRPr lang="ru-RU" sz="2200" b="1" i="1" dirty="0">
              <a:solidFill>
                <a:schemeClr val="accent2">
                  <a:lumMod val="75000"/>
                </a:scheme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7461" y="3952836"/>
            <a:ext cx="2928410" cy="271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50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7000">
              <a:schemeClr val="bg1"/>
            </a:gs>
            <a:gs pos="13000">
              <a:schemeClr val="bg1"/>
            </a:gs>
            <a:gs pos="30000">
              <a:schemeClr val="accent6">
                <a:lumMod val="40000"/>
                <a:lumOff val="60000"/>
              </a:schemeClr>
            </a:gs>
            <a:gs pos="71000">
              <a:schemeClr val="accent6">
                <a:lumMod val="20000"/>
                <a:lumOff val="80000"/>
              </a:schemeClr>
            </a:gs>
            <a:gs pos="89000">
              <a:schemeClr val="bg1"/>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275302" y="267360"/>
            <a:ext cx="10776156" cy="3539430"/>
          </a:xfrm>
          <a:prstGeom prst="rect">
            <a:avLst/>
          </a:prstGeom>
        </p:spPr>
        <p:txBody>
          <a:bodyPr wrap="square">
            <a:spAutoFit/>
          </a:bodyPr>
          <a:lstStyle/>
          <a:p>
            <a:pPr algn="ctr"/>
            <a:r>
              <a:rPr lang="ru-RU" sz="2800" b="1" i="1" dirty="0">
                <a:solidFill>
                  <a:schemeClr val="accent6">
                    <a:lumMod val="75000"/>
                  </a:schemeClr>
                </a:solidFill>
                <a:latin typeface="Times New Roman"/>
              </a:rPr>
              <a:t>Для одежды и изделий из текстильных материалов дополнительная информация должна содержать</a:t>
            </a:r>
            <a:r>
              <a:rPr lang="ru-RU" sz="2800" b="1" i="1" dirty="0" smtClean="0">
                <a:solidFill>
                  <a:schemeClr val="accent6">
                    <a:lumMod val="75000"/>
                  </a:schemeClr>
                </a:solidFill>
                <a:latin typeface="Times New Roman"/>
              </a:rPr>
              <a:t>:</a:t>
            </a:r>
          </a:p>
          <a:p>
            <a:pPr algn="ctr"/>
            <a:endParaRPr lang="ru-RU" sz="2800" b="1" dirty="0">
              <a:latin typeface="Times New Roman"/>
            </a:endParaRPr>
          </a:p>
          <a:p>
            <a:pPr algn="just">
              <a:buFont typeface="Wingdings" panose="05000000000000000000" pitchFamily="2" charset="2"/>
              <a:buChar char="§"/>
            </a:pPr>
            <a:r>
              <a:rPr lang="ru-RU" sz="2800" dirty="0" smtClean="0">
                <a:latin typeface="Times New Roman"/>
              </a:rPr>
              <a:t> вид </a:t>
            </a:r>
            <a:r>
              <a:rPr lang="ru-RU" sz="2800" dirty="0">
                <a:latin typeface="Times New Roman"/>
              </a:rPr>
              <a:t>и массовую долю (процентное содержание) </a:t>
            </a:r>
            <a:r>
              <a:rPr lang="ru-RU" sz="2800" b="1" dirty="0">
                <a:solidFill>
                  <a:schemeClr val="accent6">
                    <a:lumMod val="75000"/>
                  </a:schemeClr>
                </a:solidFill>
                <a:latin typeface="Times New Roman"/>
              </a:rPr>
              <a:t>натурального и химического сырья в материале верха и подкладки изделия. </a:t>
            </a:r>
            <a:r>
              <a:rPr lang="ru-RU" sz="2800" dirty="0">
                <a:latin typeface="Times New Roman"/>
              </a:rPr>
              <a:t>Отклонение фактического содержания сырья не должно превышать +/- 5 процентов;</a:t>
            </a:r>
          </a:p>
          <a:p>
            <a:pPr algn="just"/>
            <a:endParaRPr lang="ru-RU" sz="2800" dirty="0">
              <a:latin typeface="Times New Roman"/>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0784" y="3723967"/>
            <a:ext cx="4435578" cy="2957052"/>
          </a:xfrm>
          <a:prstGeom prst="rect">
            <a:avLst/>
          </a:prstGeom>
        </p:spPr>
      </p:pic>
      <p:sp>
        <p:nvSpPr>
          <p:cNvPr id="4" name="Прямоугольник 3"/>
          <p:cNvSpPr/>
          <p:nvPr/>
        </p:nvSpPr>
        <p:spPr>
          <a:xfrm>
            <a:off x="393289" y="3408940"/>
            <a:ext cx="6096000" cy="2246769"/>
          </a:xfrm>
          <a:prstGeom prst="rect">
            <a:avLst/>
          </a:prstGeom>
        </p:spPr>
        <p:txBody>
          <a:bodyPr>
            <a:spAutoFit/>
          </a:bodyPr>
          <a:lstStyle/>
          <a:p>
            <a:pPr algn="just">
              <a:buFont typeface="Wingdings" panose="05000000000000000000" pitchFamily="2" charset="2"/>
              <a:buChar char="§"/>
            </a:pPr>
            <a:r>
              <a:rPr lang="ru-RU" sz="2800" dirty="0" smtClean="0">
                <a:latin typeface="Times New Roman"/>
              </a:rPr>
              <a:t> модель</a:t>
            </a:r>
            <a:r>
              <a:rPr lang="ru-RU" sz="2800" dirty="0">
                <a:latin typeface="Times New Roman"/>
              </a:rPr>
              <a:t>;</a:t>
            </a:r>
          </a:p>
          <a:p>
            <a:pPr algn="just">
              <a:buFont typeface="Wingdings" panose="05000000000000000000" pitchFamily="2" charset="2"/>
              <a:buChar char="§"/>
            </a:pPr>
            <a:r>
              <a:rPr lang="ru-RU" sz="2800" dirty="0">
                <a:latin typeface="Times New Roman"/>
              </a:rPr>
              <a:t> </a:t>
            </a:r>
            <a:r>
              <a:rPr lang="ru-RU" sz="2800" b="1" dirty="0">
                <a:solidFill>
                  <a:schemeClr val="accent6">
                    <a:lumMod val="75000"/>
                  </a:schemeClr>
                </a:solidFill>
                <a:latin typeface="Times New Roman"/>
              </a:rPr>
              <a:t>символы по уходу за изделием;</a:t>
            </a:r>
          </a:p>
          <a:p>
            <a:pPr algn="just">
              <a:buFont typeface="Wingdings" panose="05000000000000000000" pitchFamily="2" charset="2"/>
              <a:buChar char="§"/>
            </a:pPr>
            <a:r>
              <a:rPr lang="ru-RU" sz="2800" dirty="0">
                <a:latin typeface="Times New Roman"/>
              </a:rPr>
              <a:t> инструкцию по особенностям ухода за изделием в процессе эксплуатации (при необходимости).</a:t>
            </a:r>
          </a:p>
        </p:txBody>
      </p:sp>
    </p:spTree>
    <p:extLst>
      <p:ext uri="{BB962C8B-B14F-4D97-AF65-F5344CB8AC3E}">
        <p14:creationId xmlns:p14="http://schemas.microsoft.com/office/powerpoint/2010/main" val="59813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 name="Скругленный прямоугольник 4"/>
          <p:cNvSpPr/>
          <p:nvPr/>
        </p:nvSpPr>
        <p:spPr>
          <a:xfrm>
            <a:off x="1012936" y="1530626"/>
            <a:ext cx="9979742" cy="452369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ru-RU" altLang="ru-RU" sz="3200" b="1" dirty="0">
                <a:solidFill>
                  <a:schemeClr val="tx1">
                    <a:lumMod val="95000"/>
                    <a:lumOff val="5000"/>
                  </a:schemeClr>
                </a:solidFill>
                <a:latin typeface="Times New Roman" panose="02020603050405020304" pitchFamily="18" charset="0"/>
                <a:cs typeface="Times New Roman" panose="02020603050405020304" pitchFamily="18" charset="0"/>
              </a:rPr>
              <a:t>Маркировка упакованной </a:t>
            </a:r>
            <a:r>
              <a:rPr lang="ru-RU" altLang="ru-RU" sz="3200" b="1" dirty="0">
                <a:solidFill>
                  <a:schemeClr val="accent2">
                    <a:lumMod val="75000"/>
                  </a:schemeClr>
                </a:solidFill>
                <a:latin typeface="Times New Roman" panose="02020603050405020304" pitchFamily="18" charset="0"/>
                <a:cs typeface="Times New Roman" panose="02020603050405020304" pitchFamily="18" charset="0"/>
              </a:rPr>
              <a:t>пищевой продукции</a:t>
            </a:r>
            <a:r>
              <a:rPr lang="ru-RU" altLang="ru-RU" sz="3200" b="1" dirty="0">
                <a:solidFill>
                  <a:schemeClr val="tx1">
                    <a:lumMod val="95000"/>
                    <a:lumOff val="5000"/>
                  </a:schemeClr>
                </a:solidFill>
                <a:latin typeface="Times New Roman" panose="02020603050405020304" pitchFamily="18" charset="0"/>
                <a:cs typeface="Times New Roman" panose="02020603050405020304" pitchFamily="18" charset="0"/>
              </a:rPr>
              <a:t> должна содержать следующие сведения</a:t>
            </a:r>
            <a:r>
              <a:rPr lang="ru-RU" altLang="ru-RU" sz="32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ctr">
              <a:spcBef>
                <a:spcPct val="0"/>
              </a:spcBef>
            </a:pPr>
            <a:endPar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ct val="0"/>
              </a:spcBef>
            </a:pPr>
            <a:r>
              <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наименование;</a:t>
            </a:r>
            <a:endPar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ct val="0"/>
              </a:spcBef>
            </a:pPr>
            <a:r>
              <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состав;</a:t>
            </a:r>
            <a:endPar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ct val="0"/>
              </a:spcBef>
            </a:pPr>
            <a:r>
              <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количество;</a:t>
            </a:r>
            <a:endPar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ct val="0"/>
              </a:spcBef>
            </a:pPr>
            <a:r>
              <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rPr>
              <a:t>4) дату </a:t>
            </a: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изготовления;</a:t>
            </a:r>
            <a:endPar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ct val="0"/>
              </a:spcBef>
            </a:pPr>
            <a:r>
              <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rPr>
              <a:t>5) срок </a:t>
            </a: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годности;</a:t>
            </a:r>
            <a:endParaRPr lang="ru-RU" sz="3200" dirty="0">
              <a:solidFill>
                <a:schemeClr val="tx1">
                  <a:lumMod val="95000"/>
                  <a:lumOff val="5000"/>
                </a:schemeClr>
              </a:solidFill>
            </a:endParaRPr>
          </a:p>
        </p:txBody>
      </p:sp>
    </p:spTree>
    <p:extLst>
      <p:ext uri="{BB962C8B-B14F-4D97-AF65-F5344CB8AC3E}">
        <p14:creationId xmlns:p14="http://schemas.microsoft.com/office/powerpoint/2010/main" val="3961479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 name="Скругленный прямоугольник 4"/>
          <p:cNvSpPr/>
          <p:nvPr/>
        </p:nvSpPr>
        <p:spPr>
          <a:xfrm>
            <a:off x="1142146" y="1550505"/>
            <a:ext cx="9979742" cy="446406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rPr>
              <a:t>6) условия </a:t>
            </a: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хранения;</a:t>
            </a:r>
          </a:p>
          <a:p>
            <a:pPr algn="ctr">
              <a:spcBef>
                <a:spcPct val="0"/>
              </a:spcBef>
            </a:pP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7</a:t>
            </a:r>
            <a:r>
              <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rPr>
              <a:t>) наименование и место нахождения </a:t>
            </a: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изготовителя; </a:t>
            </a:r>
          </a:p>
          <a:p>
            <a:pPr algn="ctr">
              <a:spcBef>
                <a:spcPct val="0"/>
              </a:spcBef>
            </a:pP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8</a:t>
            </a:r>
            <a:r>
              <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rPr>
              <a:t>) рекомендации и (или) ограничения по </a:t>
            </a: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использованию; </a:t>
            </a:r>
          </a:p>
          <a:p>
            <a:pPr algn="ctr">
              <a:spcBef>
                <a:spcPct val="0"/>
              </a:spcBef>
            </a:pP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9</a:t>
            </a:r>
            <a:r>
              <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rPr>
              <a:t>) показатели пищевой </a:t>
            </a: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ценности; </a:t>
            </a:r>
          </a:p>
          <a:p>
            <a:pPr algn="ctr">
              <a:spcBef>
                <a:spcPct val="0"/>
              </a:spcBef>
            </a:pP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10</a:t>
            </a:r>
            <a:r>
              <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rPr>
              <a:t>) сведения о наличии в пищевой продукции </a:t>
            </a: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ГМО</a:t>
            </a:r>
            <a:endPar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spcBef>
                <a:spcPct val="0"/>
              </a:spcBef>
            </a:pPr>
            <a:endParaRPr lang="ru-RU" sz="3200" dirty="0">
              <a:solidFill>
                <a:schemeClr val="tx1">
                  <a:lumMod val="95000"/>
                  <a:lumOff val="5000"/>
                </a:schemeClr>
              </a:solidFill>
            </a:endParaRPr>
          </a:p>
        </p:txBody>
      </p:sp>
    </p:spTree>
    <p:extLst>
      <p:ext uri="{BB962C8B-B14F-4D97-AF65-F5344CB8AC3E}">
        <p14:creationId xmlns:p14="http://schemas.microsoft.com/office/powerpoint/2010/main" val="1105874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 name="Скругленный прямоугольник 4"/>
          <p:cNvSpPr/>
          <p:nvPr/>
        </p:nvSpPr>
        <p:spPr>
          <a:xfrm>
            <a:off x="1142146" y="1550505"/>
            <a:ext cx="9979742" cy="446406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ctr">
              <a:spcBef>
                <a:spcPct val="0"/>
              </a:spcBef>
            </a:pPr>
            <a:endPar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ct val="0"/>
              </a:spcBef>
            </a:pPr>
            <a:endPar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ct val="0"/>
              </a:spcBef>
            </a:pPr>
            <a:endPar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ct val="0"/>
              </a:spcBef>
            </a:pP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Документ</a:t>
            </a:r>
            <a:r>
              <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rPr>
              <a:t>, в соответствии с которым произведена </a:t>
            </a:r>
            <a:r>
              <a:rPr lang="ru-RU" alt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продукция</a:t>
            </a:r>
          </a:p>
          <a:p>
            <a:pPr algn="ctr">
              <a:spcBef>
                <a:spcPct val="0"/>
              </a:spcBef>
            </a:pPr>
            <a:endPar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ct val="0"/>
              </a:spcBef>
            </a:pPr>
            <a:r>
              <a:rPr lang="ru-RU" altLang="ru-RU" sz="3200" dirty="0">
                <a:solidFill>
                  <a:schemeClr val="tx1">
                    <a:lumMod val="95000"/>
                    <a:lumOff val="5000"/>
                  </a:schemeClr>
                </a:solidFill>
                <a:latin typeface="Times New Roman" panose="02020603050405020304" pitchFamily="18" charset="0"/>
                <a:cs typeface="Times New Roman" panose="02020603050405020304" pitchFamily="18" charset="0"/>
              </a:rPr>
              <a:t>Товарный знак, знаки системы добровольной сертификации</a:t>
            </a:r>
          </a:p>
          <a:p>
            <a:pPr algn="just">
              <a:spcBef>
                <a:spcPct val="0"/>
              </a:spcBef>
            </a:pPr>
            <a:endParaRPr lang="ru-RU" sz="3200" dirty="0">
              <a:solidFill>
                <a:schemeClr val="tx1">
                  <a:lumMod val="95000"/>
                  <a:lumOff val="5000"/>
                </a:schemeClr>
              </a:solidFill>
            </a:endParaRPr>
          </a:p>
        </p:txBody>
      </p:sp>
      <p:pic>
        <p:nvPicPr>
          <p:cNvPr id="2" name="Рисунок 1"/>
          <p:cNvPicPr>
            <a:picLocks noChangeAspect="1"/>
          </p:cNvPicPr>
          <p:nvPr/>
        </p:nvPicPr>
        <p:blipFill>
          <a:blip r:embed="rId4"/>
          <a:stretch>
            <a:fillRect/>
          </a:stretch>
        </p:blipFill>
        <p:spPr>
          <a:xfrm>
            <a:off x="5646274" y="2012649"/>
            <a:ext cx="971486" cy="868029"/>
          </a:xfrm>
          <a:prstGeom prst="rect">
            <a:avLst/>
          </a:prstGeom>
        </p:spPr>
      </p:pic>
    </p:spTree>
    <p:extLst>
      <p:ext uri="{BB962C8B-B14F-4D97-AF65-F5344CB8AC3E}">
        <p14:creationId xmlns:p14="http://schemas.microsoft.com/office/powerpoint/2010/main" val="901262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7000">
              <a:schemeClr val="bg1"/>
            </a:gs>
            <a:gs pos="13000">
              <a:schemeClr val="bg1"/>
            </a:gs>
            <a:gs pos="30000">
              <a:schemeClr val="accent6">
                <a:lumMod val="40000"/>
                <a:lumOff val="60000"/>
              </a:schemeClr>
            </a:gs>
            <a:gs pos="71000">
              <a:schemeClr val="accent6">
                <a:lumMod val="20000"/>
                <a:lumOff val="80000"/>
              </a:schemeClr>
            </a:gs>
            <a:gs pos="95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9039" y="2429900"/>
            <a:ext cx="10515600" cy="1325563"/>
          </a:xfrm>
        </p:spPr>
        <p:txBody>
          <a:bodyPr>
            <a:normAutofit fontScale="90000"/>
          </a:bodyPr>
          <a:lstStyle/>
          <a:p>
            <a:pPr algn="ctr"/>
            <a:r>
              <a:rPr lang="ru-RU" b="1" dirty="0" smtClean="0">
                <a:solidFill>
                  <a:schemeClr val="bg2">
                    <a:lumMod val="10000"/>
                  </a:schemeClr>
                </a:solidFill>
              </a:rPr>
              <a:t>Некоторые советы </a:t>
            </a:r>
            <a:r>
              <a:rPr lang="ru-RU" b="1" dirty="0">
                <a:solidFill>
                  <a:schemeClr val="bg2">
                    <a:lumMod val="10000"/>
                  </a:schemeClr>
                </a:solidFill>
              </a:rPr>
              <a:t>потребителям по выбору товаров и услуг </a:t>
            </a:r>
            <a:r>
              <a:rPr lang="ru-RU" b="1" dirty="0">
                <a:solidFill>
                  <a:srgbClr val="70AD47">
                    <a:lumMod val="75000"/>
                  </a:srgbClr>
                </a:solidFill>
              </a:rPr>
              <a:t/>
            </a:r>
            <a:br>
              <a:rPr lang="ru-RU" b="1" dirty="0">
                <a:solidFill>
                  <a:srgbClr val="70AD47">
                    <a:lumMod val="75000"/>
                  </a:srgbClr>
                </a:solidFill>
              </a:rPr>
            </a:br>
            <a:endParaRPr lang="ru-RU" dirty="0"/>
          </a:p>
        </p:txBody>
      </p:sp>
    </p:spTree>
    <p:extLst>
      <p:ext uri="{BB962C8B-B14F-4D97-AF65-F5344CB8AC3E}">
        <p14:creationId xmlns:p14="http://schemas.microsoft.com/office/powerpoint/2010/main" val="1989330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42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006733" y="510967"/>
            <a:ext cx="9785243" cy="584775"/>
          </a:xfrm>
          <a:prstGeom prst="rect">
            <a:avLst/>
          </a:prstGeom>
        </p:spPr>
        <p:txBody>
          <a:bodyPr wrap="none">
            <a:spAutoFit/>
          </a:bodyPr>
          <a:lstStyle/>
          <a:p>
            <a:pPr algn="ctr"/>
            <a:r>
              <a:rPr lang="ru-RU" sz="3200" b="1" dirty="0" smtClean="0">
                <a:solidFill>
                  <a:schemeClr val="accent5">
                    <a:lumMod val="75000"/>
                  </a:schemeClr>
                </a:solidFill>
                <a:effectLst>
                  <a:outerShdw blurRad="38100" dist="38100" dir="2700000" algn="tl">
                    <a:srgbClr val="000000">
                      <a:alpha val="43137"/>
                    </a:srgbClr>
                  </a:outerShdw>
                </a:effectLst>
              </a:rPr>
              <a:t>Всемирный день прав потребителей 15 марта 2020 г. </a:t>
            </a:r>
            <a:endParaRPr lang="ru-RU" sz="3200" b="1" dirty="0">
              <a:solidFill>
                <a:schemeClr val="accent5">
                  <a:lumMod val="75000"/>
                </a:scheme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354" y="2579116"/>
            <a:ext cx="5715000" cy="3810000"/>
          </a:xfrm>
          <a:prstGeom prst="rect">
            <a:avLst/>
          </a:prstGeom>
        </p:spPr>
      </p:pic>
      <p:sp>
        <p:nvSpPr>
          <p:cNvPr id="9" name="Вертикальный свиток 8"/>
          <p:cNvSpPr/>
          <p:nvPr/>
        </p:nvSpPr>
        <p:spPr>
          <a:xfrm>
            <a:off x="855405" y="1743684"/>
            <a:ext cx="6902246" cy="4283491"/>
          </a:xfrm>
          <a:prstGeom prst="verticalScroll">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ru-RU" sz="2700" b="1" dirty="0" smtClean="0">
                <a:solidFill>
                  <a:schemeClr val="tx1"/>
                </a:solidFill>
              </a:rPr>
              <a:t>Международной Федерацией потребительских организаций  </a:t>
            </a:r>
          </a:p>
          <a:p>
            <a:pPr algn="ctr"/>
            <a:r>
              <a:rPr lang="ru-RU" sz="2700" b="1" dirty="0" err="1" smtClean="0">
                <a:solidFill>
                  <a:schemeClr val="tx1"/>
                </a:solidFill>
              </a:rPr>
              <a:t>Consumers</a:t>
            </a:r>
            <a:r>
              <a:rPr lang="ru-RU" sz="2700" b="1" dirty="0" smtClean="0">
                <a:solidFill>
                  <a:schemeClr val="tx1"/>
                </a:solidFill>
              </a:rPr>
              <a:t> </a:t>
            </a:r>
            <a:r>
              <a:rPr lang="ru-RU" sz="2700" b="1" dirty="0" err="1" smtClean="0">
                <a:solidFill>
                  <a:schemeClr val="tx1"/>
                </a:solidFill>
              </a:rPr>
              <a:t>International</a:t>
            </a:r>
            <a:r>
              <a:rPr lang="ru-RU" sz="2700" b="1" dirty="0" smtClean="0">
                <a:solidFill>
                  <a:schemeClr val="tx1"/>
                </a:solidFill>
              </a:rPr>
              <a:t> (CI) объявлен девиз Всемирного дня прав потребителей: </a:t>
            </a:r>
          </a:p>
          <a:p>
            <a:pPr algn="ctr"/>
            <a:r>
              <a:rPr lang="ru-RU" sz="2700" b="1" i="1" dirty="0" smtClean="0">
                <a:solidFill>
                  <a:schemeClr val="accent1">
                    <a:lumMod val="75000"/>
                  </a:schemeClr>
                </a:solidFill>
                <a:effectLst>
                  <a:outerShdw blurRad="38100" dist="38100" dir="2700000" algn="tl">
                    <a:srgbClr val="000000">
                      <a:alpha val="43137"/>
                    </a:srgbClr>
                  </a:outerShdw>
                </a:effectLst>
              </a:rPr>
              <a:t>«Рациональный потребитель»</a:t>
            </a:r>
            <a:endParaRPr lang="ru-RU" sz="2700" b="1" i="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0045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1000">
              <a:schemeClr val="accent2">
                <a:lumMod val="40000"/>
                <a:lumOff val="60000"/>
                <a:alpha val="16000"/>
              </a:schemeClr>
            </a:gs>
            <a:gs pos="37000">
              <a:schemeClr val="bg1"/>
            </a:gs>
            <a:gs pos="69000">
              <a:schemeClr val="bg1"/>
            </a:gs>
            <a:gs pos="83000">
              <a:schemeClr val="accent1">
                <a:lumMod val="45000"/>
                <a:lumOff val="55000"/>
                <a:alpha val="31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737419" y="335846"/>
            <a:ext cx="10628671" cy="369332"/>
          </a:xfrm>
          <a:prstGeom prst="rect">
            <a:avLst/>
          </a:prstGeom>
        </p:spPr>
        <p:txBody>
          <a:bodyPr wrap="square">
            <a:spAutoFit/>
          </a:bodyPr>
          <a:lstStyle/>
          <a:p>
            <a:endParaRPr lang="ru-RU" dirty="0">
              <a:solidFill>
                <a:prstClr val="black"/>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178" y="3978589"/>
            <a:ext cx="5758822" cy="2879411"/>
          </a:xfrm>
          <a:prstGeom prst="rect">
            <a:avLst/>
          </a:prstGeom>
        </p:spPr>
      </p:pic>
      <p:sp>
        <p:nvSpPr>
          <p:cNvPr id="4" name="Прямоугольник 3"/>
          <p:cNvSpPr/>
          <p:nvPr/>
        </p:nvSpPr>
        <p:spPr>
          <a:xfrm>
            <a:off x="550606" y="520512"/>
            <a:ext cx="6096000" cy="4524315"/>
          </a:xfrm>
          <a:prstGeom prst="rect">
            <a:avLst/>
          </a:prstGeom>
        </p:spPr>
        <p:txBody>
          <a:bodyPr>
            <a:spAutoFit/>
          </a:bodyPr>
          <a:lstStyle/>
          <a:p>
            <a:r>
              <a:rPr lang="ru-RU" sz="2400" dirty="0">
                <a:solidFill>
                  <a:srgbClr val="000000"/>
                </a:solidFill>
                <a:latin typeface="Roboto"/>
              </a:rPr>
              <a:t>Ежегодно в мире </a:t>
            </a:r>
            <a:r>
              <a:rPr lang="ru-RU" sz="2400" dirty="0" smtClean="0">
                <a:solidFill>
                  <a:srgbClr val="000000"/>
                </a:solidFill>
                <a:latin typeface="Roboto"/>
              </a:rPr>
              <a:t>производится </a:t>
            </a:r>
            <a:r>
              <a:rPr lang="ru-RU" sz="2400" dirty="0">
                <a:solidFill>
                  <a:srgbClr val="000000"/>
                </a:solidFill>
                <a:latin typeface="Roboto"/>
              </a:rPr>
              <a:t> </a:t>
            </a:r>
            <a:r>
              <a:rPr lang="ru-RU" sz="2400" dirty="0">
                <a:solidFill>
                  <a:srgbClr val="ED7D31">
                    <a:lumMod val="75000"/>
                  </a:srgbClr>
                </a:solidFill>
                <a:latin typeface="Roboto"/>
              </a:rPr>
              <a:t>400 миллиардов квадратных метров ткани, из которых 60 миллиардов просто выбрасывают или сжигают. </a:t>
            </a:r>
            <a:r>
              <a:rPr lang="ru-RU" sz="2400" dirty="0">
                <a:solidFill>
                  <a:srgbClr val="000000"/>
                </a:solidFill>
                <a:latin typeface="Roboto"/>
              </a:rPr>
              <a:t>Та же судьба ждёт нераспроданные вещи. </a:t>
            </a:r>
            <a:endParaRPr lang="ru-RU" sz="2400" dirty="0" smtClean="0">
              <a:solidFill>
                <a:srgbClr val="000000"/>
              </a:solidFill>
              <a:latin typeface="Roboto"/>
            </a:endParaRPr>
          </a:p>
          <a:p>
            <a:endParaRPr lang="ru-RU" sz="2400" dirty="0">
              <a:solidFill>
                <a:srgbClr val="000000"/>
              </a:solidFill>
              <a:latin typeface="Roboto"/>
            </a:endParaRPr>
          </a:p>
          <a:p>
            <a:r>
              <a:rPr lang="ru-RU" sz="2400" dirty="0" smtClean="0">
                <a:solidFill>
                  <a:srgbClr val="000000"/>
                </a:solidFill>
                <a:latin typeface="Roboto"/>
              </a:rPr>
              <a:t>То</a:t>
            </a:r>
            <a:r>
              <a:rPr lang="ru-RU" sz="2400" dirty="0">
                <a:solidFill>
                  <a:srgbClr val="000000"/>
                </a:solidFill>
                <a:latin typeface="Roboto"/>
              </a:rPr>
              <a:t>, что покупатели всё-таки унесут домой в пакетах с названиями популярных брендов, тоже служит недолго. А  ведь только четверть текстильного мусора перерабатывается.</a:t>
            </a:r>
            <a:endParaRPr lang="ru-RU" sz="2400" dirty="0">
              <a:solidFill>
                <a:prstClr val="black"/>
              </a:solidFill>
            </a:endParaRPr>
          </a:p>
        </p:txBody>
      </p:sp>
    </p:spTree>
    <p:extLst>
      <p:ext uri="{BB962C8B-B14F-4D97-AF65-F5344CB8AC3E}">
        <p14:creationId xmlns:p14="http://schemas.microsoft.com/office/powerpoint/2010/main" val="313168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7000">
              <a:schemeClr val="bg1"/>
            </a:gs>
            <a:gs pos="13000">
              <a:schemeClr val="bg1"/>
            </a:gs>
            <a:gs pos="30000">
              <a:schemeClr val="accent4">
                <a:lumMod val="20000"/>
                <a:lumOff val="80000"/>
                <a:alpha val="42000"/>
              </a:schemeClr>
            </a:gs>
            <a:gs pos="71000">
              <a:schemeClr val="accent2">
                <a:lumMod val="40000"/>
                <a:lumOff val="60000"/>
                <a:alpha val="63000"/>
              </a:schemeClr>
            </a:gs>
            <a:gs pos="89000">
              <a:schemeClr val="bg1"/>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424971" y="1307690"/>
            <a:ext cx="5580216" cy="5471652"/>
          </a:xfrm>
          <a:prstGeom prst="rect">
            <a:avLst/>
          </a:prstGeom>
        </p:spPr>
      </p:pic>
      <p:sp>
        <p:nvSpPr>
          <p:cNvPr id="3" name="Прямоугольник 2"/>
          <p:cNvSpPr/>
          <p:nvPr/>
        </p:nvSpPr>
        <p:spPr>
          <a:xfrm>
            <a:off x="403123" y="549953"/>
            <a:ext cx="6096000" cy="5693866"/>
          </a:xfrm>
          <a:prstGeom prst="rect">
            <a:avLst/>
          </a:prstGeom>
        </p:spPr>
        <p:txBody>
          <a:bodyPr>
            <a:spAutoFit/>
          </a:bodyPr>
          <a:lstStyle/>
          <a:p>
            <a:r>
              <a:rPr lang="ru-RU" sz="2800" b="1" dirty="0">
                <a:solidFill>
                  <a:prstClr val="black">
                    <a:lumMod val="95000"/>
                    <a:lumOff val="5000"/>
                  </a:prstClr>
                </a:solidFill>
              </a:rPr>
              <a:t>Производство продуктов питания, особенно животноводство, </a:t>
            </a:r>
          </a:p>
          <a:p>
            <a:r>
              <a:rPr lang="ru-RU" sz="2800" b="1" dirty="0">
                <a:solidFill>
                  <a:prstClr val="black">
                    <a:lumMod val="95000"/>
                    <a:lumOff val="5000"/>
                  </a:prstClr>
                </a:solidFill>
              </a:rPr>
              <a:t>приводит к высокому энергопотреблению, вырубке лесов, увеличению выбросов </a:t>
            </a:r>
          </a:p>
          <a:p>
            <a:r>
              <a:rPr lang="ru-RU" sz="2800" b="1" dirty="0">
                <a:solidFill>
                  <a:prstClr val="black">
                    <a:lumMod val="95000"/>
                    <a:lumOff val="5000"/>
                  </a:prstClr>
                </a:solidFill>
              </a:rPr>
              <a:t>парниковых газов и чрезмерному использованию воды. </a:t>
            </a:r>
            <a:endParaRPr lang="ru-RU" sz="2800" b="1" dirty="0" smtClean="0">
              <a:solidFill>
                <a:prstClr val="black">
                  <a:lumMod val="95000"/>
                  <a:lumOff val="5000"/>
                </a:prstClr>
              </a:solidFill>
            </a:endParaRPr>
          </a:p>
          <a:p>
            <a:r>
              <a:rPr lang="ru-RU" sz="2800" b="1" dirty="0" smtClean="0">
                <a:solidFill>
                  <a:prstClr val="black">
                    <a:lumMod val="95000"/>
                    <a:lumOff val="5000"/>
                  </a:prstClr>
                </a:solidFill>
              </a:rPr>
              <a:t>Сельское </a:t>
            </a:r>
            <a:r>
              <a:rPr lang="ru-RU" sz="2800" b="1" dirty="0">
                <a:solidFill>
                  <a:prstClr val="black">
                    <a:lumMod val="95000"/>
                    <a:lumOff val="5000"/>
                  </a:prstClr>
                </a:solidFill>
              </a:rPr>
              <a:t>хозяйство и земледелие  внесло свою </a:t>
            </a:r>
          </a:p>
          <a:p>
            <a:r>
              <a:rPr lang="ru-RU" sz="2800" b="1" dirty="0">
                <a:solidFill>
                  <a:prstClr val="black">
                    <a:lumMod val="95000"/>
                    <a:lumOff val="5000"/>
                  </a:prstClr>
                </a:solidFill>
              </a:rPr>
              <a:t>лепту в значительное сокращение биоразнообразия почвы </a:t>
            </a:r>
            <a:r>
              <a:rPr lang="ru-RU" sz="2800" b="1" dirty="0" smtClean="0">
                <a:solidFill>
                  <a:prstClr val="black">
                    <a:lumMod val="95000"/>
                    <a:lumOff val="5000"/>
                  </a:prstClr>
                </a:solidFill>
              </a:rPr>
              <a:t>и</a:t>
            </a:r>
            <a:endParaRPr lang="ru-RU" sz="2800" b="1" dirty="0">
              <a:solidFill>
                <a:prstClr val="black">
                  <a:lumMod val="95000"/>
                  <a:lumOff val="5000"/>
                </a:prstClr>
              </a:solidFill>
            </a:endParaRPr>
          </a:p>
          <a:p>
            <a:r>
              <a:rPr lang="ru-RU" sz="2800" b="1" dirty="0">
                <a:solidFill>
                  <a:prstClr val="black">
                    <a:lumMod val="95000"/>
                    <a:lumOff val="5000"/>
                  </a:prstClr>
                </a:solidFill>
              </a:rPr>
              <a:t>разнообразия сельскохозяйственных культур и видов скота. </a:t>
            </a:r>
          </a:p>
        </p:txBody>
      </p:sp>
    </p:spTree>
    <p:extLst>
      <p:ext uri="{BB962C8B-B14F-4D97-AF65-F5344CB8AC3E}">
        <p14:creationId xmlns:p14="http://schemas.microsoft.com/office/powerpoint/2010/main" val="400745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1000">
              <a:schemeClr val="bg1">
                <a:alpha val="44000"/>
              </a:schemeClr>
            </a:gs>
            <a:gs pos="57000">
              <a:schemeClr val="bg1">
                <a:lumMod val="9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737419" y="335846"/>
            <a:ext cx="10628671" cy="369332"/>
          </a:xfrm>
          <a:prstGeom prst="rect">
            <a:avLst/>
          </a:prstGeom>
        </p:spPr>
        <p:txBody>
          <a:bodyPr wrap="square">
            <a:spAutoFit/>
          </a:bodyPr>
          <a:lstStyle/>
          <a:p>
            <a:endParaRPr lang="ru-RU" dirty="0">
              <a:solidFill>
                <a:prstClr val="black"/>
              </a:solidFill>
            </a:endParaRPr>
          </a:p>
        </p:txBody>
      </p:sp>
      <p:sp>
        <p:nvSpPr>
          <p:cNvPr id="2" name="TextBox 1"/>
          <p:cNvSpPr txBox="1"/>
          <p:nvPr/>
        </p:nvSpPr>
        <p:spPr>
          <a:xfrm>
            <a:off x="1543665" y="409552"/>
            <a:ext cx="9311148" cy="584775"/>
          </a:xfrm>
          <a:prstGeom prst="rect">
            <a:avLst/>
          </a:prstGeom>
          <a:noFill/>
        </p:spPr>
        <p:txBody>
          <a:bodyPr wrap="square" rtlCol="0">
            <a:spAutoFit/>
          </a:bodyPr>
          <a:lstStyle/>
          <a:p>
            <a:r>
              <a:rPr lang="ru-RU" sz="3200" b="1" dirty="0" smtClean="0">
                <a:solidFill>
                  <a:srgbClr val="70AD47">
                    <a:lumMod val="75000"/>
                  </a:srgbClr>
                </a:solidFill>
              </a:rPr>
              <a:t>Советы потребителям по выбору товаров и услуг </a:t>
            </a:r>
            <a:endParaRPr lang="ru-RU" sz="3200" b="1" dirty="0">
              <a:solidFill>
                <a:srgbClr val="70AD47">
                  <a:lumMod val="75000"/>
                </a:srgbClr>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457" y="2210733"/>
            <a:ext cx="7264543" cy="4646047"/>
          </a:xfrm>
          <a:prstGeom prst="rect">
            <a:avLst/>
          </a:prstGeom>
        </p:spPr>
      </p:pic>
      <p:sp>
        <p:nvSpPr>
          <p:cNvPr id="5" name="TextBox 4"/>
          <p:cNvSpPr txBox="1"/>
          <p:nvPr/>
        </p:nvSpPr>
        <p:spPr>
          <a:xfrm>
            <a:off x="314631" y="1544933"/>
            <a:ext cx="6213987" cy="3539430"/>
          </a:xfrm>
          <a:prstGeom prst="rect">
            <a:avLst/>
          </a:prstGeom>
          <a:noFill/>
        </p:spPr>
        <p:txBody>
          <a:bodyPr wrap="square" rtlCol="0">
            <a:spAutoFit/>
          </a:bodyPr>
          <a:lstStyle/>
          <a:p>
            <a:r>
              <a:rPr lang="ru-RU" sz="2800" dirty="0">
                <a:solidFill>
                  <a:prstClr val="black"/>
                </a:solidFill>
              </a:rPr>
              <a:t>Покупайте вещи, </a:t>
            </a:r>
            <a:r>
              <a:rPr lang="ru-RU" sz="2800" dirty="0">
                <a:solidFill>
                  <a:srgbClr val="70AD47">
                    <a:lumMod val="75000"/>
                  </a:srgbClr>
                </a:solidFill>
                <a:effectLst>
                  <a:outerShdw blurRad="38100" dist="38100" dir="2700000" algn="tl">
                    <a:srgbClr val="000000">
                      <a:alpha val="43137"/>
                    </a:srgbClr>
                  </a:outerShdw>
                </a:effectLst>
              </a:rPr>
              <a:t>которые действительно вам нужны. </a:t>
            </a:r>
            <a:r>
              <a:rPr lang="ru-RU" sz="2800" dirty="0">
                <a:solidFill>
                  <a:prstClr val="black"/>
                </a:solidFill>
              </a:rPr>
              <a:t>Тогда товары не будут производиться в избыточном количестве. </a:t>
            </a:r>
            <a:endParaRPr lang="ru-RU" sz="2800" dirty="0" smtClean="0">
              <a:solidFill>
                <a:prstClr val="black"/>
              </a:solidFill>
            </a:endParaRPr>
          </a:p>
          <a:p>
            <a:r>
              <a:rPr lang="ru-RU" sz="2800" dirty="0" smtClean="0">
                <a:solidFill>
                  <a:prstClr val="black"/>
                </a:solidFill>
              </a:rPr>
              <a:t>В </a:t>
            </a:r>
            <a:r>
              <a:rPr lang="ru-RU" sz="2800" dirty="0">
                <a:solidFill>
                  <a:prstClr val="black"/>
                </a:solidFill>
              </a:rPr>
              <a:t>результате этого снизится негативное влияние на природу при их производстве и уменьшится количество отходов.</a:t>
            </a:r>
          </a:p>
        </p:txBody>
      </p:sp>
    </p:spTree>
    <p:extLst>
      <p:ext uri="{BB962C8B-B14F-4D97-AF65-F5344CB8AC3E}">
        <p14:creationId xmlns:p14="http://schemas.microsoft.com/office/powerpoint/2010/main" val="1696071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1000">
              <a:schemeClr val="accent6">
                <a:lumMod val="20000"/>
                <a:lumOff val="80000"/>
              </a:schemeClr>
            </a:gs>
            <a:gs pos="37000">
              <a:schemeClr val="bg1"/>
            </a:gs>
            <a:gs pos="69000">
              <a:schemeClr val="bg1"/>
            </a:gs>
            <a:gs pos="83000">
              <a:schemeClr val="accent1">
                <a:lumMod val="45000"/>
                <a:lumOff val="55000"/>
                <a:alpha val="31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737419" y="335846"/>
            <a:ext cx="10628671" cy="369332"/>
          </a:xfrm>
          <a:prstGeom prst="rect">
            <a:avLst/>
          </a:prstGeom>
        </p:spPr>
        <p:txBody>
          <a:bodyPr wrap="square">
            <a:spAutoFit/>
          </a:bodyPr>
          <a:lstStyle/>
          <a:p>
            <a:endParaRPr lang="ru-RU" dirty="0">
              <a:solidFill>
                <a:prstClr val="black"/>
              </a:solidFill>
            </a:endParaRPr>
          </a:p>
        </p:txBody>
      </p:sp>
      <p:sp>
        <p:nvSpPr>
          <p:cNvPr id="5" name="Прямоугольник 4"/>
          <p:cNvSpPr/>
          <p:nvPr/>
        </p:nvSpPr>
        <p:spPr>
          <a:xfrm>
            <a:off x="629265" y="1194986"/>
            <a:ext cx="5928852" cy="4431983"/>
          </a:xfrm>
          <a:prstGeom prst="rect">
            <a:avLst/>
          </a:prstGeom>
        </p:spPr>
        <p:txBody>
          <a:bodyPr wrap="square">
            <a:spAutoFit/>
          </a:bodyPr>
          <a:lstStyle/>
          <a:p>
            <a:pPr fontAlgn="t"/>
            <a:r>
              <a:rPr lang="ru-RU" sz="2400" dirty="0" smtClean="0">
                <a:solidFill>
                  <a:srgbClr val="000000"/>
                </a:solidFill>
                <a:latin typeface="PT Serif"/>
              </a:rPr>
              <a:t>Приобретайте товары, при использовании которых наносится меньший вред окружающей среде, например, энергосберегающее оборудование. </a:t>
            </a:r>
          </a:p>
          <a:p>
            <a:pPr fontAlgn="t"/>
            <a:endParaRPr lang="ru-RU" sz="2400" dirty="0" smtClean="0">
              <a:solidFill>
                <a:srgbClr val="000000"/>
              </a:solidFill>
              <a:latin typeface="PT Serif"/>
            </a:endParaRPr>
          </a:p>
          <a:p>
            <a:pPr fontAlgn="t"/>
            <a:endParaRPr lang="ru-RU" sz="2400" dirty="0" smtClean="0">
              <a:solidFill>
                <a:srgbClr val="000000"/>
              </a:solidFill>
              <a:latin typeface="PT Serif"/>
            </a:endParaRPr>
          </a:p>
          <a:p>
            <a:pPr fontAlgn="t"/>
            <a:r>
              <a:rPr lang="ru-RU" sz="2400" dirty="0" smtClean="0">
                <a:solidFill>
                  <a:srgbClr val="000000"/>
                </a:solidFill>
                <a:latin typeface="PT Serif"/>
              </a:rPr>
              <a:t>Старайтесь </a:t>
            </a:r>
            <a:r>
              <a:rPr lang="ru-RU" sz="2400" dirty="0">
                <a:solidFill>
                  <a:srgbClr val="000000"/>
                </a:solidFill>
                <a:latin typeface="PT Serif"/>
              </a:rPr>
              <a:t>покупать безопасные для человека продукты и товары, не содержащие опасных синтетических и натуральных добавок. </a:t>
            </a:r>
          </a:p>
          <a:p>
            <a:pPr fontAlgn="t">
              <a:buFont typeface="Arial" panose="020B0604020202020204" pitchFamily="34" charset="0"/>
              <a:buChar char="•"/>
            </a:pPr>
            <a:endParaRPr lang="ru-RU" dirty="0">
              <a:solidFill>
                <a:srgbClr val="000000"/>
              </a:solidFill>
              <a:latin typeface="PT Serif"/>
            </a:endParaRPr>
          </a:p>
        </p:txBody>
      </p:sp>
      <p:sp>
        <p:nvSpPr>
          <p:cNvPr id="6" name="TextBox 5"/>
          <p:cNvSpPr txBox="1"/>
          <p:nvPr/>
        </p:nvSpPr>
        <p:spPr>
          <a:xfrm>
            <a:off x="1543665" y="409552"/>
            <a:ext cx="9311148" cy="584775"/>
          </a:xfrm>
          <a:prstGeom prst="rect">
            <a:avLst/>
          </a:prstGeom>
          <a:noFill/>
        </p:spPr>
        <p:txBody>
          <a:bodyPr wrap="square" rtlCol="0">
            <a:spAutoFit/>
          </a:bodyPr>
          <a:lstStyle/>
          <a:p>
            <a:r>
              <a:rPr lang="ru-RU" sz="3200" b="1" dirty="0" smtClean="0">
                <a:solidFill>
                  <a:srgbClr val="70AD47">
                    <a:lumMod val="75000"/>
                  </a:srgbClr>
                </a:solidFill>
              </a:rPr>
              <a:t>Советы потребителям по выбору товаров и услуг </a:t>
            </a:r>
            <a:endParaRPr lang="ru-RU" sz="3200" b="1" dirty="0">
              <a:solidFill>
                <a:srgbClr val="70AD47">
                  <a:lumMod val="75000"/>
                </a:srgb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931" y="3091214"/>
            <a:ext cx="5689069" cy="3766786"/>
          </a:xfrm>
          <a:prstGeom prst="rect">
            <a:avLst/>
          </a:prstGeom>
        </p:spPr>
      </p:pic>
    </p:spTree>
    <p:extLst>
      <p:ext uri="{BB962C8B-B14F-4D97-AF65-F5344CB8AC3E}">
        <p14:creationId xmlns:p14="http://schemas.microsoft.com/office/powerpoint/2010/main" val="1720999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2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737419" y="335846"/>
            <a:ext cx="10628671" cy="369332"/>
          </a:xfrm>
          <a:prstGeom prst="rect">
            <a:avLst/>
          </a:prstGeom>
        </p:spPr>
        <p:txBody>
          <a:bodyPr wrap="square">
            <a:spAutoFit/>
          </a:bodyPr>
          <a:lstStyle/>
          <a:p>
            <a:endParaRPr lang="ru-RU" dirty="0">
              <a:solidFill>
                <a:prstClr val="black"/>
              </a:solidFill>
            </a:endParaRPr>
          </a:p>
        </p:txBody>
      </p:sp>
      <p:sp>
        <p:nvSpPr>
          <p:cNvPr id="5" name="Прямоугольник 4"/>
          <p:cNvSpPr/>
          <p:nvPr/>
        </p:nvSpPr>
        <p:spPr>
          <a:xfrm>
            <a:off x="437534" y="1068033"/>
            <a:ext cx="4222956" cy="4308872"/>
          </a:xfrm>
          <a:prstGeom prst="rect">
            <a:avLst/>
          </a:prstGeom>
        </p:spPr>
        <p:txBody>
          <a:bodyPr wrap="square">
            <a:spAutoFit/>
          </a:bodyPr>
          <a:lstStyle/>
          <a:p>
            <a:pPr fontAlgn="t"/>
            <a:endParaRPr lang="ru-RU" sz="2400" dirty="0">
              <a:solidFill>
                <a:srgbClr val="000000"/>
              </a:solidFill>
              <a:latin typeface="PT Serif"/>
            </a:endParaRPr>
          </a:p>
          <a:p>
            <a:pPr fontAlgn="t"/>
            <a:r>
              <a:rPr lang="ru-RU" sz="2600" dirty="0" smtClean="0">
                <a:solidFill>
                  <a:srgbClr val="000000"/>
                </a:solidFill>
                <a:latin typeface="PT Serif"/>
              </a:rPr>
              <a:t>Целесообразно </a:t>
            </a:r>
            <a:r>
              <a:rPr lang="ru-RU" sz="2600" dirty="0">
                <a:solidFill>
                  <a:srgbClr val="000000"/>
                </a:solidFill>
                <a:latin typeface="PT Serif"/>
              </a:rPr>
              <a:t>покупать бытовые </a:t>
            </a:r>
            <a:r>
              <a:rPr lang="ru-RU" sz="2600" dirty="0" smtClean="0">
                <a:solidFill>
                  <a:srgbClr val="000000"/>
                </a:solidFill>
                <a:latin typeface="PT Serif"/>
              </a:rPr>
              <a:t>электроприборы </a:t>
            </a:r>
            <a:r>
              <a:rPr lang="ru-RU" sz="2600" dirty="0">
                <a:solidFill>
                  <a:srgbClr val="000000"/>
                </a:solidFill>
                <a:latin typeface="PT Serif"/>
              </a:rPr>
              <a:t>с </a:t>
            </a:r>
            <a:r>
              <a:rPr lang="ru-RU" sz="2600" b="1" dirty="0">
                <a:solidFill>
                  <a:srgbClr val="70AD47">
                    <a:lumMod val="75000"/>
                  </a:srgbClr>
                </a:solidFill>
                <a:latin typeface="PT Serif"/>
              </a:rPr>
              <a:t>экономичным </a:t>
            </a:r>
            <a:r>
              <a:rPr lang="ru-RU" sz="2600" b="1" dirty="0" smtClean="0">
                <a:solidFill>
                  <a:srgbClr val="70AD47">
                    <a:lumMod val="75000"/>
                  </a:srgbClr>
                </a:solidFill>
                <a:latin typeface="PT Serif"/>
              </a:rPr>
              <a:t>энергопотреблением. </a:t>
            </a:r>
          </a:p>
          <a:p>
            <a:pPr fontAlgn="t"/>
            <a:endParaRPr lang="ru-RU" sz="2600" dirty="0">
              <a:solidFill>
                <a:srgbClr val="000000"/>
              </a:solidFill>
              <a:latin typeface="PT Serif"/>
            </a:endParaRPr>
          </a:p>
          <a:p>
            <a:pPr fontAlgn="t"/>
            <a:r>
              <a:rPr lang="ru-RU" sz="2600" dirty="0" smtClean="0">
                <a:solidFill>
                  <a:srgbClr val="000000"/>
                </a:solidFill>
                <a:latin typeface="PT Serif"/>
              </a:rPr>
              <a:t>Покупайте </a:t>
            </a:r>
            <a:r>
              <a:rPr lang="ru-RU" sz="2600" b="1" dirty="0" smtClean="0">
                <a:solidFill>
                  <a:srgbClr val="70AD47">
                    <a:lumMod val="75000"/>
                  </a:srgbClr>
                </a:solidFill>
                <a:latin typeface="PT Serif"/>
              </a:rPr>
              <a:t>качественные </a:t>
            </a:r>
            <a:r>
              <a:rPr lang="ru-RU" sz="2600" b="1" dirty="0">
                <a:solidFill>
                  <a:srgbClr val="70AD47">
                    <a:lumMod val="75000"/>
                  </a:srgbClr>
                </a:solidFill>
                <a:latin typeface="PT Serif"/>
              </a:rPr>
              <a:t>товары</a:t>
            </a:r>
            <a:r>
              <a:rPr lang="ru-RU" sz="2600" dirty="0">
                <a:solidFill>
                  <a:srgbClr val="000000"/>
                </a:solidFill>
                <a:latin typeface="PT Serif"/>
              </a:rPr>
              <a:t>, которые служат дольше. </a:t>
            </a:r>
            <a:endParaRPr lang="ru-RU" sz="2600" dirty="0" smtClean="0">
              <a:solidFill>
                <a:srgbClr val="000000"/>
              </a:solidFill>
              <a:latin typeface="PT Serif"/>
            </a:endParaRPr>
          </a:p>
          <a:p>
            <a:pPr fontAlgn="t"/>
            <a:endParaRPr lang="ru-RU" sz="2400" dirty="0">
              <a:solidFill>
                <a:srgbClr val="000000"/>
              </a:solidFill>
              <a:latin typeface="PT Serif"/>
            </a:endParaRPr>
          </a:p>
          <a:p>
            <a:pPr fontAlgn="t">
              <a:buFont typeface="Arial" panose="020B0604020202020204" pitchFamily="34" charset="0"/>
              <a:buChar char="•"/>
            </a:pPr>
            <a:endParaRPr lang="ru-RU" dirty="0">
              <a:solidFill>
                <a:srgbClr val="000000"/>
              </a:solidFill>
              <a:latin typeface="PT Serif"/>
            </a:endParaRPr>
          </a:p>
        </p:txBody>
      </p:sp>
      <p:sp>
        <p:nvSpPr>
          <p:cNvPr id="6" name="TextBox 5"/>
          <p:cNvSpPr txBox="1"/>
          <p:nvPr/>
        </p:nvSpPr>
        <p:spPr>
          <a:xfrm>
            <a:off x="1543665" y="409552"/>
            <a:ext cx="9311148" cy="584775"/>
          </a:xfrm>
          <a:prstGeom prst="rect">
            <a:avLst/>
          </a:prstGeom>
          <a:noFill/>
        </p:spPr>
        <p:txBody>
          <a:bodyPr wrap="square" rtlCol="0">
            <a:spAutoFit/>
          </a:bodyPr>
          <a:lstStyle/>
          <a:p>
            <a:r>
              <a:rPr lang="ru-RU" sz="3200" b="1" dirty="0" smtClean="0">
                <a:solidFill>
                  <a:srgbClr val="70AD47">
                    <a:lumMod val="75000"/>
                  </a:srgbClr>
                </a:solidFill>
              </a:rPr>
              <a:t>Советы потребителям по выбору товаров и услуг </a:t>
            </a:r>
            <a:endParaRPr lang="ru-RU" sz="3200" b="1" dirty="0">
              <a:solidFill>
                <a:srgbClr val="70AD47">
                  <a:lumMod val="75000"/>
                </a:srgbClr>
              </a:solidFill>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232" y="2792361"/>
            <a:ext cx="6780168" cy="3682180"/>
          </a:xfrm>
          <a:prstGeom prst="rect">
            <a:avLst/>
          </a:prstGeom>
        </p:spPr>
      </p:pic>
      <p:sp>
        <p:nvSpPr>
          <p:cNvPr id="4" name="TextBox 3"/>
          <p:cNvSpPr txBox="1"/>
          <p:nvPr/>
        </p:nvSpPr>
        <p:spPr>
          <a:xfrm>
            <a:off x="6199239" y="1271716"/>
            <a:ext cx="4857136" cy="954107"/>
          </a:xfrm>
          <a:prstGeom prst="rect">
            <a:avLst/>
          </a:prstGeom>
          <a:noFill/>
        </p:spPr>
        <p:txBody>
          <a:bodyPr wrap="square" rtlCol="0">
            <a:spAutoFit/>
          </a:bodyPr>
          <a:lstStyle/>
          <a:p>
            <a:pPr algn="ctr"/>
            <a:r>
              <a:rPr lang="ru-RU" sz="2800" b="1" dirty="0" smtClean="0">
                <a:solidFill>
                  <a:srgbClr val="5B9BD5">
                    <a:lumMod val="75000"/>
                  </a:srgbClr>
                </a:solidFill>
              </a:rPr>
              <a:t>Классы энергетической эффективности </a:t>
            </a:r>
            <a:endParaRPr lang="ru-RU" sz="2800" b="1" dirty="0">
              <a:solidFill>
                <a:srgbClr val="5B9BD5">
                  <a:lumMod val="75000"/>
                </a:srgbClr>
              </a:solidFill>
            </a:endParaRPr>
          </a:p>
        </p:txBody>
      </p:sp>
      <p:sp>
        <p:nvSpPr>
          <p:cNvPr id="7" name="Стрелка вниз 6"/>
          <p:cNvSpPr/>
          <p:nvPr/>
        </p:nvSpPr>
        <p:spPr>
          <a:xfrm>
            <a:off x="8259097" y="2290916"/>
            <a:ext cx="560438" cy="3736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866719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32420">
              <a:schemeClr val="bg1"/>
            </a:gs>
            <a:gs pos="15000">
              <a:schemeClr val="accent2">
                <a:lumMod val="40000"/>
                <a:lumOff val="60000"/>
              </a:schemeClr>
            </a:gs>
            <a:gs pos="67000">
              <a:schemeClr val="bg1">
                <a:lumMod val="95000"/>
              </a:schemeClr>
            </a:gs>
            <a:gs pos="83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0695039" cy="1640656"/>
          </a:xfrm>
        </p:spPr>
        <p:txBody>
          <a:bodyPr>
            <a:normAutofit fontScale="90000"/>
          </a:bodyPr>
          <a:lstStyle/>
          <a:p>
            <a:pPr algn="ctr"/>
            <a:r>
              <a:rPr lang="ru-RU" b="1" dirty="0">
                <a:solidFill>
                  <a:srgbClr val="0070C0"/>
                </a:solidFill>
                <a:effectLst>
                  <a:outerShdw blurRad="38100" dist="38100" dir="2700000" algn="tl">
                    <a:srgbClr val="000000">
                      <a:alpha val="43137"/>
                    </a:srgbClr>
                  </a:outerShdw>
                </a:effectLst>
              </a:rPr>
              <a:t>Распоряжение </a:t>
            </a:r>
            <a:r>
              <a:rPr lang="ru-RU" b="1" dirty="0" smtClean="0">
                <a:solidFill>
                  <a:srgbClr val="0070C0"/>
                </a:solidFill>
                <a:effectLst>
                  <a:outerShdw blurRad="38100" dist="38100" dir="2700000" algn="tl">
                    <a:srgbClr val="000000">
                      <a:alpha val="43137"/>
                    </a:srgbClr>
                  </a:outerShdw>
                </a:effectLst>
              </a:rPr>
              <a:t>товарами по </a:t>
            </a:r>
            <a:r>
              <a:rPr lang="ru-RU" b="1" dirty="0">
                <a:solidFill>
                  <a:srgbClr val="0070C0"/>
                </a:solidFill>
                <a:effectLst>
                  <a:outerShdw blurRad="38100" dist="38100" dir="2700000" algn="tl">
                    <a:srgbClr val="000000">
                      <a:alpha val="43137"/>
                    </a:srgbClr>
                  </a:outerShdw>
                </a:effectLst>
              </a:rPr>
              <a:t>окончании их жизненного цикла </a:t>
            </a:r>
            <a:br>
              <a:rPr lang="ru-RU" b="1" dirty="0">
                <a:solidFill>
                  <a:srgbClr val="0070C0"/>
                </a:solidFill>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9578" y="2173842"/>
            <a:ext cx="5419054" cy="4064292"/>
          </a:xfrm>
        </p:spPr>
      </p:pic>
    </p:spTree>
    <p:extLst>
      <p:ext uri="{BB962C8B-B14F-4D97-AF65-F5344CB8AC3E}">
        <p14:creationId xmlns:p14="http://schemas.microsoft.com/office/powerpoint/2010/main" val="3620001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0" y="550500"/>
            <a:ext cx="12192000" cy="5496231"/>
          </a:xfrm>
          <a:prstGeom prst="rect">
            <a:avLst/>
          </a:prstGeom>
        </p:spPr>
      </p:pic>
      <p:sp>
        <p:nvSpPr>
          <p:cNvPr id="2" name="Скругленный прямоугольник 1"/>
          <p:cNvSpPr/>
          <p:nvPr/>
        </p:nvSpPr>
        <p:spPr>
          <a:xfrm>
            <a:off x="1888435" y="470987"/>
            <a:ext cx="7802217" cy="512987"/>
          </a:xfrm>
          <a:prstGeom prst="roundRect">
            <a:avLst/>
          </a:prstGeom>
          <a:noFill/>
          <a:ln w="19050">
            <a:solidFill>
              <a:schemeClr val="accent3">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1" dirty="0" smtClean="0">
                <a:solidFill>
                  <a:schemeClr val="accent5">
                    <a:lumMod val="50000"/>
                  </a:schemeClr>
                </a:solidFill>
                <a:effectLst>
                  <a:outerShdw blurRad="38100" dist="38100" dir="2700000" algn="tl">
                    <a:srgbClr val="000000">
                      <a:alpha val="43137"/>
                    </a:srgbClr>
                  </a:outerShdw>
                </a:effectLst>
              </a:rPr>
              <a:t>Отходы потребления</a:t>
            </a:r>
            <a:endParaRPr lang="ru-RU" sz="3600" b="1" i="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5234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32420">
              <a:schemeClr val="bg1"/>
            </a:gs>
            <a:gs pos="15000">
              <a:schemeClr val="accent6">
                <a:lumMod val="20000"/>
                <a:lumOff val="80000"/>
              </a:schemeClr>
            </a:gs>
            <a:gs pos="67000">
              <a:schemeClr val="bg1">
                <a:lumMod val="9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737419" y="335846"/>
            <a:ext cx="10628671" cy="369332"/>
          </a:xfrm>
          <a:prstGeom prst="rect">
            <a:avLst/>
          </a:prstGeom>
        </p:spPr>
        <p:txBody>
          <a:bodyPr wrap="square">
            <a:spAutoFit/>
          </a:bodyPr>
          <a:lstStyle/>
          <a:p>
            <a:endParaRPr lang="ru-RU" dirty="0">
              <a:solidFill>
                <a:prstClr val="black"/>
              </a:solidFill>
            </a:endParaRPr>
          </a:p>
        </p:txBody>
      </p:sp>
      <p:sp>
        <p:nvSpPr>
          <p:cNvPr id="5" name="Прямоугольник 4"/>
          <p:cNvSpPr/>
          <p:nvPr/>
        </p:nvSpPr>
        <p:spPr>
          <a:xfrm>
            <a:off x="550607" y="705178"/>
            <a:ext cx="6508954" cy="4893647"/>
          </a:xfrm>
          <a:prstGeom prst="rect">
            <a:avLst/>
          </a:prstGeom>
        </p:spPr>
        <p:txBody>
          <a:bodyPr wrap="square">
            <a:spAutoFit/>
          </a:bodyPr>
          <a:lstStyle/>
          <a:p>
            <a:pPr algn="ctr" fontAlgn="t"/>
            <a:r>
              <a:rPr lang="ru-RU" sz="2400" dirty="0">
                <a:solidFill>
                  <a:schemeClr val="accent2">
                    <a:lumMod val="50000"/>
                  </a:schemeClr>
                </a:solidFill>
                <a:latin typeface="PT Serif"/>
              </a:rPr>
              <a:t>Возможность вторичного использования самого изделия и его упаковки - </a:t>
            </a:r>
            <a:r>
              <a:rPr lang="ru-RU" sz="2400" dirty="0" smtClean="0">
                <a:solidFill>
                  <a:schemeClr val="accent2">
                    <a:lumMod val="50000"/>
                  </a:schemeClr>
                </a:solidFill>
                <a:latin typeface="PT Serif"/>
              </a:rPr>
              <a:t>важный </a:t>
            </a:r>
            <a:r>
              <a:rPr lang="ru-RU" sz="2400" dirty="0">
                <a:solidFill>
                  <a:schemeClr val="accent2">
                    <a:lumMod val="50000"/>
                  </a:schemeClr>
                </a:solidFill>
                <a:latin typeface="PT Serif"/>
              </a:rPr>
              <a:t>фактор покупательского выбора. </a:t>
            </a:r>
            <a:endParaRPr lang="ru-RU" sz="2400" dirty="0" smtClean="0">
              <a:solidFill>
                <a:schemeClr val="accent2">
                  <a:lumMod val="50000"/>
                </a:schemeClr>
              </a:solidFill>
              <a:latin typeface="PT Serif"/>
            </a:endParaRPr>
          </a:p>
          <a:p>
            <a:pPr algn="ctr" fontAlgn="t"/>
            <a:endParaRPr lang="ru-RU" sz="2400" dirty="0">
              <a:solidFill>
                <a:srgbClr val="000000"/>
              </a:solidFill>
              <a:latin typeface="PT Serif"/>
            </a:endParaRPr>
          </a:p>
          <a:p>
            <a:pPr algn="just" fontAlgn="t"/>
            <a:r>
              <a:rPr lang="ru-RU" sz="2400" dirty="0" smtClean="0">
                <a:solidFill>
                  <a:srgbClr val="000000"/>
                </a:solidFill>
                <a:latin typeface="PT Serif"/>
              </a:rPr>
              <a:t>- Выбирайте </a:t>
            </a:r>
            <a:r>
              <a:rPr lang="ru-RU" sz="2400" dirty="0">
                <a:solidFill>
                  <a:srgbClr val="000000"/>
                </a:solidFill>
                <a:latin typeface="PT Serif"/>
              </a:rPr>
              <a:t>товары в упаковке, разлагающейся в окружающей среде, либо в </a:t>
            </a:r>
            <a:r>
              <a:rPr lang="ru-RU" sz="2400" b="1" i="1" dirty="0">
                <a:solidFill>
                  <a:srgbClr val="0070C0"/>
                </a:solidFill>
                <a:latin typeface="PT Serif"/>
              </a:rPr>
              <a:t>упаковке, которую можно </a:t>
            </a:r>
            <a:r>
              <a:rPr lang="ru-RU" sz="2400" b="1" i="1" dirty="0" smtClean="0">
                <a:solidFill>
                  <a:srgbClr val="0070C0"/>
                </a:solidFill>
                <a:latin typeface="PT Serif"/>
              </a:rPr>
              <a:t>многократно использовать и  переработать.</a:t>
            </a:r>
          </a:p>
          <a:p>
            <a:pPr marL="342900" indent="-342900" fontAlgn="t">
              <a:buFontTx/>
              <a:buChar char="-"/>
            </a:pPr>
            <a:endParaRPr lang="ru-RU" sz="2400" dirty="0">
              <a:solidFill>
                <a:srgbClr val="000000"/>
              </a:solidFill>
              <a:latin typeface="PT Serif"/>
            </a:endParaRPr>
          </a:p>
          <a:p>
            <a:pPr fontAlgn="t"/>
            <a:r>
              <a:rPr lang="ru-RU" sz="2400" dirty="0" smtClean="0">
                <a:solidFill>
                  <a:srgbClr val="000000"/>
                </a:solidFill>
                <a:latin typeface="PT Serif"/>
              </a:rPr>
              <a:t>- Покупайте </a:t>
            </a:r>
            <a:r>
              <a:rPr lang="ru-RU" sz="2400" dirty="0">
                <a:solidFill>
                  <a:srgbClr val="000000"/>
                </a:solidFill>
                <a:latin typeface="PT Serif"/>
              </a:rPr>
              <a:t>соль, сахар, муку, печенье в бумажной упаковке, напитки, кетчупы и другие продукты - </a:t>
            </a:r>
            <a:r>
              <a:rPr lang="ru-RU" sz="2400" b="1" i="1" dirty="0">
                <a:solidFill>
                  <a:srgbClr val="0070C0"/>
                </a:solidFill>
                <a:latin typeface="PT Serif"/>
              </a:rPr>
              <a:t>в таре из стекла</a:t>
            </a:r>
            <a:r>
              <a:rPr lang="ru-RU" sz="2400" dirty="0">
                <a:solidFill>
                  <a:srgbClr val="0070C0"/>
                </a:solidFill>
                <a:latin typeface="PT Serif"/>
              </a:rPr>
              <a:t>.</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503" y="3243782"/>
            <a:ext cx="4404851" cy="3198960"/>
          </a:xfrm>
          <a:prstGeom prst="rect">
            <a:avLst/>
          </a:prstGeom>
        </p:spPr>
      </p:pic>
    </p:spTree>
    <p:extLst>
      <p:ext uri="{BB962C8B-B14F-4D97-AF65-F5344CB8AC3E}">
        <p14:creationId xmlns:p14="http://schemas.microsoft.com/office/powerpoint/2010/main" val="3550021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47000">
              <a:schemeClr val="bg1"/>
            </a:gs>
            <a:gs pos="13000">
              <a:schemeClr val="bg1"/>
            </a:gs>
            <a:gs pos="30000">
              <a:schemeClr val="accent4">
                <a:lumMod val="20000"/>
                <a:lumOff val="80000"/>
              </a:schemeClr>
            </a:gs>
            <a:gs pos="71000">
              <a:schemeClr val="accent4">
                <a:lumMod val="60000"/>
                <a:lumOff val="40000"/>
              </a:schemeClr>
            </a:gs>
            <a:gs pos="89000">
              <a:schemeClr val="bg1"/>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018503" y="412954"/>
            <a:ext cx="5997677" cy="646331"/>
          </a:xfrm>
          <a:prstGeom prst="rect">
            <a:avLst/>
          </a:prstGeom>
          <a:noFill/>
        </p:spPr>
        <p:txBody>
          <a:bodyPr wrap="square" rtlCol="0">
            <a:spAutoFit/>
          </a:bodyPr>
          <a:lstStyle/>
          <a:p>
            <a:r>
              <a:rPr lang="ru-RU" sz="3600" b="1" i="1" dirty="0" smtClean="0">
                <a:solidFill>
                  <a:srgbClr val="5B9BD5">
                    <a:lumMod val="50000"/>
                  </a:srgbClr>
                </a:solidFill>
                <a:effectLst>
                  <a:outerShdw blurRad="38100" dist="38100" dir="2700000" algn="tl">
                    <a:srgbClr val="000000">
                      <a:alpha val="43137"/>
                    </a:srgbClr>
                  </a:outerShdw>
                </a:effectLst>
              </a:rPr>
              <a:t>Раздельный сбор мусора </a:t>
            </a:r>
            <a:endParaRPr lang="ru-RU" sz="3600" b="1" i="1" dirty="0">
              <a:solidFill>
                <a:srgbClr val="5B9BD5">
                  <a:lumMod val="50000"/>
                </a:srgb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52" y="1490113"/>
            <a:ext cx="8972858" cy="5047928"/>
          </a:xfrm>
          <a:prstGeom prst="rect">
            <a:avLst/>
          </a:prstGeom>
        </p:spPr>
      </p:pic>
    </p:spTree>
    <p:extLst>
      <p:ext uri="{BB962C8B-B14F-4D97-AF65-F5344CB8AC3E}">
        <p14:creationId xmlns:p14="http://schemas.microsoft.com/office/powerpoint/2010/main" val="652704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47000">
              <a:schemeClr val="bg1"/>
            </a:gs>
            <a:gs pos="13000">
              <a:schemeClr val="bg1"/>
            </a:gs>
            <a:gs pos="25000">
              <a:schemeClr val="accent6">
                <a:lumMod val="20000"/>
                <a:lumOff val="80000"/>
              </a:schemeClr>
            </a:gs>
            <a:gs pos="37089">
              <a:schemeClr val="accent4">
                <a:lumMod val="20000"/>
                <a:lumOff val="80000"/>
              </a:schemeClr>
            </a:gs>
            <a:gs pos="71000">
              <a:schemeClr val="accent4">
                <a:lumMod val="20000"/>
                <a:lumOff val="80000"/>
              </a:schemeClr>
            </a:gs>
            <a:gs pos="89000">
              <a:schemeClr val="bg1"/>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346256" y="636105"/>
            <a:ext cx="8411612" cy="1323439"/>
          </a:xfrm>
          <a:prstGeom prst="rect">
            <a:avLst/>
          </a:prstGeom>
          <a:noFill/>
        </p:spPr>
        <p:txBody>
          <a:bodyPr wrap="square" rtlCol="0">
            <a:spAutoFit/>
          </a:bodyPr>
          <a:lstStyle/>
          <a:p>
            <a:pPr algn="ctr"/>
            <a:r>
              <a:rPr lang="ru-RU" sz="4000" b="1" dirty="0" smtClean="0">
                <a:solidFill>
                  <a:schemeClr val="accent4">
                    <a:lumMod val="50000"/>
                  </a:schemeClr>
                </a:solidFill>
                <a:effectLst>
                  <a:outerShdw blurRad="38100" dist="38100" dir="2700000" algn="tl">
                    <a:srgbClr val="000000">
                      <a:alpha val="43137"/>
                    </a:srgbClr>
                  </a:outerShdw>
                </a:effectLst>
              </a:rPr>
              <a:t>Контроль потребителей за продажей контрафактных товаров </a:t>
            </a:r>
            <a:endParaRPr lang="ru-RU" sz="4000" b="1" dirty="0">
              <a:solidFill>
                <a:schemeClr val="accent4">
                  <a:lumMod val="50000"/>
                </a:scheme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6256" y="3020873"/>
            <a:ext cx="7659341" cy="3202872"/>
          </a:xfrm>
          <a:prstGeom prst="rect">
            <a:avLst/>
          </a:prstGeom>
        </p:spPr>
      </p:pic>
    </p:spTree>
    <p:extLst>
      <p:ext uri="{BB962C8B-B14F-4D97-AF65-F5344CB8AC3E}">
        <p14:creationId xmlns:p14="http://schemas.microsoft.com/office/powerpoint/2010/main" val="426351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2000"/>
          </a:schemeClr>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873" y="65425"/>
            <a:ext cx="6361469" cy="762995"/>
          </a:xfrm>
          <a:prstGeom prst="rect">
            <a:avLst/>
          </a:prstGeom>
        </p:spPr>
      </p:pic>
      <p:sp>
        <p:nvSpPr>
          <p:cNvPr id="3" name="TextBox 2"/>
          <p:cNvSpPr txBox="1"/>
          <p:nvPr/>
        </p:nvSpPr>
        <p:spPr>
          <a:xfrm>
            <a:off x="344131" y="762995"/>
            <a:ext cx="6213986" cy="5632311"/>
          </a:xfrm>
          <a:prstGeom prst="rect">
            <a:avLst/>
          </a:prstGeom>
          <a:noFill/>
        </p:spPr>
        <p:txBody>
          <a:bodyPr wrap="square" rtlCol="0">
            <a:spAutoFit/>
          </a:bodyPr>
          <a:lstStyle/>
          <a:p>
            <a:r>
              <a:rPr lang="ru-RU" sz="4000" i="1" dirty="0" smtClean="0">
                <a:solidFill>
                  <a:schemeClr val="accent1">
                    <a:lumMod val="75000"/>
                  </a:schemeClr>
                </a:solidFill>
              </a:rPr>
              <a:t>По данным ООН: </a:t>
            </a:r>
            <a:r>
              <a:rPr lang="ru-RU" sz="4000" b="1" i="1" dirty="0" smtClean="0">
                <a:solidFill>
                  <a:schemeClr val="accent1">
                    <a:lumMod val="75000"/>
                  </a:schemeClr>
                </a:solidFill>
              </a:rPr>
              <a:t>Если население планеты достигнет 9,6 миллиарда человек к 2050 году, потребуются ресурсы </a:t>
            </a:r>
            <a:r>
              <a:rPr lang="ru-RU" sz="4000" b="1" i="1" u="sng" dirty="0" smtClean="0">
                <a:solidFill>
                  <a:schemeClr val="accent6">
                    <a:lumMod val="75000"/>
                  </a:schemeClr>
                </a:solidFill>
              </a:rPr>
              <a:t>трех планет Земля</a:t>
            </a:r>
            <a:r>
              <a:rPr lang="ru-RU" sz="4000" b="1" i="1" dirty="0" smtClean="0">
                <a:solidFill>
                  <a:schemeClr val="accent1">
                    <a:lumMod val="75000"/>
                  </a:schemeClr>
                </a:solidFill>
              </a:rPr>
              <a:t>, чтобы обеспечить всех необходимыми ресурсами.</a:t>
            </a:r>
            <a:endParaRPr lang="ru-RU" sz="4000" b="1" i="1" dirty="0">
              <a:solidFill>
                <a:schemeClr val="accent1">
                  <a:lumMod val="75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962" y="2850579"/>
            <a:ext cx="5555225" cy="3703483"/>
          </a:xfrm>
          <a:prstGeom prst="rect">
            <a:avLst/>
          </a:prstGeom>
        </p:spPr>
      </p:pic>
    </p:spTree>
    <p:extLst>
      <p:ext uri="{BB962C8B-B14F-4D97-AF65-F5344CB8AC3E}">
        <p14:creationId xmlns:p14="http://schemas.microsoft.com/office/powerpoint/2010/main" val="3520550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Grp="1" noChangeAspect="1"/>
          </p:cNvPicPr>
          <p:nvPr>
            <p:ph type="pic" idx="1"/>
          </p:nvPr>
        </p:nvPicPr>
        <p:blipFill>
          <a:blip r:embed="rId3">
            <a:extLst>
              <a:ext uri="{28A0092B-C50C-407E-A947-70E740481C1C}">
                <a14:useLocalDpi xmlns:a14="http://schemas.microsoft.com/office/drawing/2010/main" val="0"/>
              </a:ext>
            </a:extLst>
          </a:blip>
          <a:srcRect t="8720" b="8720"/>
          <a:stretch>
            <a:fillRect/>
          </a:stretch>
        </p:blipFill>
        <p:spPr>
          <a:xfrm>
            <a:off x="15" y="-1"/>
            <a:ext cx="12191985" cy="5359651"/>
          </a:xfrm>
        </p:spPr>
      </p:pic>
    </p:spTree>
    <p:extLst>
      <p:ext uri="{BB962C8B-B14F-4D97-AF65-F5344CB8AC3E}">
        <p14:creationId xmlns:p14="http://schemas.microsoft.com/office/powerpoint/2010/main" val="3198865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nvPr>
        </p:nvGraphicFramePr>
        <p:xfrm>
          <a:off x="386593" y="186706"/>
          <a:ext cx="11108602" cy="6035946"/>
        </p:xfrm>
        <a:graphic>
          <a:graphicData uri="http://schemas.openxmlformats.org/drawingml/2006/table">
            <a:tbl>
              <a:tblPr firstRow="1" bandRow="1">
                <a:tableStyleId>{00A15C55-8517-42AA-B614-E9B94910E393}</a:tableStyleId>
              </a:tblPr>
              <a:tblGrid>
                <a:gridCol w="7505323"/>
                <a:gridCol w="3603279"/>
              </a:tblGrid>
              <a:tr h="474016">
                <a:tc>
                  <a:txBody>
                    <a:bodyPr/>
                    <a:lstStyle/>
                    <a:p>
                      <a:pPr algn="ctr"/>
                      <a:r>
                        <a:rPr lang="ru-RU" sz="2600" dirty="0" smtClean="0">
                          <a:solidFill>
                            <a:schemeClr val="tx2">
                              <a:lumMod val="50000"/>
                            </a:schemeClr>
                          </a:solidFill>
                        </a:rPr>
                        <a:t>Наименование товара </a:t>
                      </a:r>
                      <a:endParaRPr lang="ru-RU" sz="2600" dirty="0">
                        <a:solidFill>
                          <a:schemeClr val="tx2">
                            <a:lumMod val="50000"/>
                          </a:schemeClr>
                        </a:solidFill>
                      </a:endParaRPr>
                    </a:p>
                  </a:txBody>
                  <a:tcPr>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a:tcPr>
                </a:tc>
                <a:tc>
                  <a:txBody>
                    <a:bodyPr/>
                    <a:lstStyle/>
                    <a:p>
                      <a:pPr algn="ctr"/>
                      <a:r>
                        <a:rPr lang="ru-RU" sz="2600" dirty="0" smtClean="0">
                          <a:solidFill>
                            <a:schemeClr val="tx2">
                              <a:lumMod val="50000"/>
                            </a:schemeClr>
                          </a:solidFill>
                        </a:rPr>
                        <a:t>Срок маркировки</a:t>
                      </a:r>
                      <a:endParaRPr lang="ru-RU" sz="2600" dirty="0">
                        <a:solidFill>
                          <a:schemeClr val="tx2">
                            <a:lumMod val="50000"/>
                          </a:schemeClr>
                        </a:solidFill>
                      </a:endParaRPr>
                    </a:p>
                  </a:txBody>
                  <a:tcPr>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3500000" scaled="1"/>
                      <a:tileRect/>
                    </a:gradFill>
                  </a:tcPr>
                </a:tc>
              </a:tr>
              <a:tr h="452269">
                <a:tc>
                  <a:txBody>
                    <a:bodyPr/>
                    <a:lstStyle/>
                    <a:p>
                      <a:r>
                        <a:rPr lang="ru-RU" sz="1800" kern="1200" dirty="0" smtClean="0">
                          <a:solidFill>
                            <a:schemeClr val="dk1"/>
                          </a:solidFill>
                          <a:effectLst/>
                          <a:latin typeface="+mn-lt"/>
                          <a:ea typeface="+mn-ea"/>
                          <a:cs typeface="+mn-cs"/>
                        </a:rPr>
                        <a:t>Табачная продукция </a:t>
                      </a:r>
                      <a:endParaRPr lang="ru-RU"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1 марта 2019 г.</a:t>
                      </a:r>
                    </a:p>
                  </a:txBody>
                  <a:tcPr>
                    <a:solidFill>
                      <a:srgbClr val="FFFF00"/>
                    </a:solidFill>
                  </a:tcPr>
                </a:tc>
              </a:tr>
              <a:tr h="452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Духи и туалетная вода</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1 декабря 2019 г. </a:t>
                      </a:r>
                    </a:p>
                    <a:p>
                      <a:endParaRPr lang="ru-RU" dirty="0"/>
                    </a:p>
                  </a:txBody>
                  <a:tcPr/>
                </a:tc>
              </a:tr>
              <a:tr h="452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u="none" strike="noStrike" kern="1200" dirty="0" smtClean="0">
                          <a:solidFill>
                            <a:schemeClr val="bg2">
                              <a:lumMod val="10000"/>
                            </a:schemeClr>
                          </a:solidFill>
                          <a:effectLst/>
                          <a:latin typeface="+mn-lt"/>
                          <a:ea typeface="+mn-ea"/>
                          <a:cs typeface="+mn-cs"/>
                        </a:rPr>
                        <a:t>Шины и покрышки</a:t>
                      </a:r>
                      <a:r>
                        <a:rPr lang="ru-RU" sz="1800" kern="1200" dirty="0" smtClean="0">
                          <a:solidFill>
                            <a:schemeClr val="bg2">
                              <a:lumMod val="10000"/>
                            </a:schemeClr>
                          </a:solidFill>
                          <a:effectLst/>
                          <a:latin typeface="+mn-lt"/>
                          <a:ea typeface="+mn-ea"/>
                          <a:cs typeface="+mn-cs"/>
                        </a:rPr>
                        <a:t> </a:t>
                      </a:r>
                      <a:r>
                        <a:rPr lang="ru-RU" sz="1800" kern="1200" dirty="0" smtClean="0">
                          <a:solidFill>
                            <a:schemeClr val="dk1"/>
                          </a:solidFill>
                          <a:effectLst/>
                          <a:latin typeface="+mn-lt"/>
                          <a:ea typeface="+mn-ea"/>
                          <a:cs typeface="+mn-cs"/>
                        </a:rPr>
                        <a:t>пневматические резиновые новые -</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1 декабря 2019 г</a:t>
                      </a:r>
                    </a:p>
                    <a:p>
                      <a:endParaRPr lang="ru-RU" dirty="0"/>
                    </a:p>
                  </a:txBody>
                  <a:tcPr/>
                </a:tc>
              </a:tr>
              <a:tr h="452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u="none" strike="noStrike" kern="1200" dirty="0" smtClean="0">
                          <a:solidFill>
                            <a:schemeClr val="dk1"/>
                          </a:solidFill>
                          <a:effectLst/>
                          <a:latin typeface="+mn-lt"/>
                          <a:ea typeface="+mn-ea"/>
                          <a:cs typeface="+mn-cs"/>
                        </a:rPr>
                        <a:t>Предметы одежды</a:t>
                      </a:r>
                      <a:r>
                        <a:rPr lang="ru-RU" sz="1800" kern="1200" dirty="0" smtClean="0">
                          <a:solidFill>
                            <a:schemeClr val="dk1"/>
                          </a:solidFill>
                          <a:effectLst/>
                          <a:latin typeface="+mn-lt"/>
                          <a:ea typeface="+mn-ea"/>
                          <a:cs typeface="+mn-cs"/>
                        </a:rPr>
                        <a:t>, включая рабочую одежду, изготовленные из натуральной или композиционной кожи </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1 декабря 2019 г.</a:t>
                      </a:r>
                    </a:p>
                    <a:p>
                      <a:endParaRPr lang="ru-RU" dirty="0"/>
                    </a:p>
                  </a:txBody>
                  <a:tcPr/>
                </a:tc>
              </a:tr>
              <a:tr h="452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Блузки, блузы и блузоны трикотажные машинного или ручного вязания, женские или для девочек </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1 декабря 2019 г.</a:t>
                      </a:r>
                    </a:p>
                    <a:p>
                      <a:endParaRPr lang="ru-RU" dirty="0"/>
                    </a:p>
                  </a:txBody>
                  <a:tcPr/>
                </a:tc>
              </a:tr>
              <a:tr h="452269">
                <a:tc>
                  <a:txBody>
                    <a:bodyPr/>
                    <a:lstStyle/>
                    <a:p>
                      <a:r>
                        <a:rPr lang="ru-RU" dirty="0" smtClean="0"/>
                        <a:t>Пальто, полупальто, накидки, плащи, куртки (включая лыжные), ветровки, штормовки и аналогичные изделия</a:t>
                      </a:r>
                      <a:endParaRPr lang="ru-RU" dirty="0"/>
                    </a:p>
                  </a:txBody>
                  <a:tcPr/>
                </a:tc>
                <a:tc>
                  <a:txBody>
                    <a:bodyPr/>
                    <a:lstStyle/>
                    <a:p>
                      <a:r>
                        <a:rPr lang="ru-RU" dirty="0" smtClean="0"/>
                        <a:t>1 декабря 2019 г.</a:t>
                      </a:r>
                      <a:endParaRPr lang="ru-RU" dirty="0"/>
                    </a:p>
                  </a:txBody>
                  <a:tcPr/>
                </a:tc>
              </a:tr>
              <a:tr h="452269">
                <a:tc>
                  <a:txBody>
                    <a:bodyPr/>
                    <a:lstStyle/>
                    <a:p>
                      <a:r>
                        <a:rPr lang="ru-RU" sz="1800" u="none" strike="noStrike" kern="1200" dirty="0" smtClean="0">
                          <a:solidFill>
                            <a:schemeClr val="dk1"/>
                          </a:solidFill>
                          <a:effectLst/>
                          <a:latin typeface="+mn-lt"/>
                          <a:ea typeface="+mn-ea"/>
                          <a:cs typeface="+mn-cs"/>
                        </a:rPr>
                        <a:t>Белье</a:t>
                      </a:r>
                      <a:r>
                        <a:rPr lang="ru-RU" sz="1800" kern="1200" dirty="0" smtClean="0">
                          <a:solidFill>
                            <a:schemeClr val="dk1"/>
                          </a:solidFill>
                          <a:effectLst/>
                          <a:latin typeface="+mn-lt"/>
                          <a:ea typeface="+mn-ea"/>
                          <a:cs typeface="+mn-cs"/>
                        </a:rPr>
                        <a:t> постельное, столовое, туалетное и кухонное </a:t>
                      </a:r>
                      <a:endParaRPr lang="ru-RU"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1 декабря 2019 г.</a:t>
                      </a:r>
                      <a:endParaRPr lang="ru-RU" dirty="0"/>
                    </a:p>
                  </a:txBody>
                  <a:tcPr/>
                </a:tc>
              </a:tr>
              <a:tr h="3449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lumMod val="95000"/>
                              <a:lumOff val="5000"/>
                            </a:schemeClr>
                          </a:solidFill>
                          <a:effectLst/>
                          <a:latin typeface="+mn-lt"/>
                          <a:ea typeface="+mn-ea"/>
                          <a:cs typeface="+mn-cs"/>
                        </a:rPr>
                        <a:t>Обувные товары</a:t>
                      </a:r>
                      <a:endParaRPr lang="ru-RU" dirty="0">
                        <a:solidFill>
                          <a:schemeClr val="tx1">
                            <a:lumMod val="95000"/>
                            <a:lumOff val="5000"/>
                          </a:schemeClr>
                        </a:solidFill>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lumMod val="95000"/>
                              <a:lumOff val="5000"/>
                            </a:schemeClr>
                          </a:solidFill>
                          <a:effectLst/>
                          <a:latin typeface="+mn-lt"/>
                          <a:ea typeface="+mn-ea"/>
                          <a:cs typeface="+mn-cs"/>
                        </a:rPr>
                        <a:t>1 июля 2019 г. </a:t>
                      </a:r>
                      <a:endParaRPr lang="ru-RU" dirty="0">
                        <a:solidFill>
                          <a:schemeClr val="tx1">
                            <a:lumMod val="95000"/>
                            <a:lumOff val="5000"/>
                          </a:schemeClr>
                        </a:solidFill>
                      </a:endParaRPr>
                    </a:p>
                  </a:txBody>
                  <a:tcPr>
                    <a:solidFill>
                      <a:srgbClr val="FFFF00"/>
                    </a:solidFill>
                  </a:tcPr>
                </a:tc>
              </a:tr>
              <a:tr h="452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Фотокамеры (кроме кинокамер), </a:t>
                      </a:r>
                      <a:r>
                        <a:rPr lang="ru-RU" sz="1800" kern="1200" dirty="0" err="1" smtClean="0">
                          <a:solidFill>
                            <a:schemeClr val="dk1"/>
                          </a:solidFill>
                          <a:effectLst/>
                          <a:latin typeface="+mn-lt"/>
                          <a:ea typeface="+mn-ea"/>
                          <a:cs typeface="+mn-cs"/>
                        </a:rPr>
                        <a:t>фотовспышеки</a:t>
                      </a:r>
                      <a:r>
                        <a:rPr lang="ru-RU" sz="1800" kern="1200" dirty="0" smtClean="0">
                          <a:solidFill>
                            <a:schemeClr val="dk1"/>
                          </a:solidFill>
                          <a:effectLst/>
                          <a:latin typeface="+mn-lt"/>
                          <a:ea typeface="+mn-ea"/>
                          <a:cs typeface="+mn-cs"/>
                        </a:rPr>
                        <a:t> и лампы-вспышки</a:t>
                      </a:r>
                      <a:endParaRPr lang="ru-RU" dirty="0" smtClean="0"/>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1 декабря 2019 г.</a:t>
                      </a:r>
                    </a:p>
                    <a:p>
                      <a:endParaRPr lang="ru-RU" dirty="0"/>
                    </a:p>
                  </a:txBody>
                  <a:tcPr/>
                </a:tc>
              </a:tr>
              <a:tr h="437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Молочная продукция</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1 июня 2020 г.</a:t>
                      </a:r>
                      <a:endParaRPr lang="ru-RU" dirty="0"/>
                    </a:p>
                  </a:txBody>
                  <a:tcPr/>
                </a:tc>
              </a:tr>
            </a:tbl>
          </a:graphicData>
        </a:graphic>
      </p:graphicFrame>
    </p:spTree>
    <p:extLst>
      <p:ext uri="{BB962C8B-B14F-4D97-AF65-F5344CB8AC3E}">
        <p14:creationId xmlns:p14="http://schemas.microsoft.com/office/powerpoint/2010/main" val="3642320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4" y="0"/>
            <a:ext cx="11960352" cy="6858000"/>
          </a:xfrm>
          <a:prstGeom prst="rect">
            <a:avLst/>
          </a:prstGeom>
        </p:spPr>
      </p:pic>
    </p:spTree>
    <p:extLst>
      <p:ext uri="{BB962C8B-B14F-4D97-AF65-F5344CB8AC3E}">
        <p14:creationId xmlns:p14="http://schemas.microsoft.com/office/powerpoint/2010/main" val="7551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2688897" y="65988"/>
            <a:ext cx="6266568" cy="6413306"/>
          </a:xfrm>
          <a:prstGeom prst="rect">
            <a:avLst/>
          </a:prstGeom>
        </p:spPr>
      </p:pic>
    </p:spTree>
    <p:extLst>
      <p:ext uri="{BB962C8B-B14F-4D97-AF65-F5344CB8AC3E}">
        <p14:creationId xmlns:p14="http://schemas.microsoft.com/office/powerpoint/2010/main" val="328683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548" y="188537"/>
            <a:ext cx="3404255" cy="605200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8668" y="179110"/>
            <a:ext cx="3409557" cy="6061435"/>
          </a:xfrm>
          <a:prstGeom prst="rect">
            <a:avLst/>
          </a:prstGeom>
        </p:spPr>
      </p:pic>
    </p:spTree>
    <p:extLst>
      <p:ext uri="{BB962C8B-B14F-4D97-AF65-F5344CB8AC3E}">
        <p14:creationId xmlns:p14="http://schemas.microsoft.com/office/powerpoint/2010/main" val="963580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91" y="160256"/>
            <a:ext cx="3383683" cy="6372518"/>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5758" y="471340"/>
            <a:ext cx="7053963" cy="3973839"/>
          </a:xfrm>
          <a:prstGeom prst="rect">
            <a:avLst/>
          </a:prstGeom>
        </p:spPr>
      </p:pic>
      <p:sp>
        <p:nvSpPr>
          <p:cNvPr id="5" name="Выноска со стрелкой вверх 4"/>
          <p:cNvSpPr/>
          <p:nvPr/>
        </p:nvSpPr>
        <p:spPr>
          <a:xfrm>
            <a:off x="6985261" y="3930976"/>
            <a:ext cx="2978870" cy="1894788"/>
          </a:xfrm>
          <a:prstGeom prst="upArrowCallout">
            <a:avLst/>
          </a:prstGeom>
          <a:solidFill>
            <a:schemeClr val="accent6">
              <a:lumMod val="20000"/>
              <a:lumOff val="80000"/>
            </a:schemeClr>
          </a:solidFill>
          <a:ln w="285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prstClr val="black">
                    <a:lumMod val="95000"/>
                    <a:lumOff val="5000"/>
                  </a:prstClr>
                </a:solidFill>
              </a:rPr>
              <a:t>DataMatrix</a:t>
            </a:r>
            <a:r>
              <a:rPr lang="ru-RU" sz="3200" dirty="0" smtClean="0">
                <a:solidFill>
                  <a:prstClr val="black">
                    <a:lumMod val="95000"/>
                    <a:lumOff val="5000"/>
                  </a:prstClr>
                </a:solidFill>
              </a:rPr>
              <a:t> код</a:t>
            </a:r>
            <a:endParaRPr lang="ru-RU" sz="3200" dirty="0">
              <a:solidFill>
                <a:prstClr val="black">
                  <a:lumMod val="95000"/>
                  <a:lumOff val="5000"/>
                </a:prstClr>
              </a:solidFill>
            </a:endParaRPr>
          </a:p>
        </p:txBody>
      </p:sp>
    </p:spTree>
    <p:extLst>
      <p:ext uri="{BB962C8B-B14F-4D97-AF65-F5344CB8AC3E}">
        <p14:creationId xmlns:p14="http://schemas.microsoft.com/office/powerpoint/2010/main" val="2175486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3633" y="263951"/>
            <a:ext cx="11528982" cy="5727337"/>
          </a:xfrm>
          <a:prstGeom prst="rect">
            <a:avLst/>
          </a:prstGeom>
        </p:spPr>
        <p:txBody>
          <a:bodyPr wrap="square">
            <a:spAutoFit/>
          </a:bodyPr>
          <a:lstStyle/>
          <a:p>
            <a:pPr indent="270510" algn="just">
              <a:lnSpc>
                <a:spcPct val="107000"/>
              </a:lnSpc>
            </a:pPr>
            <a:endPar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07000"/>
              </a:lnSpc>
            </a:pPr>
            <a:r>
              <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a:t>
            </a:r>
            <a:r>
              <a:rPr lang="ru-RU"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DataMatrix</a:t>
            </a:r>
            <a:r>
              <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-кодах должна быть отражена исчерпывающая информация о товаре: </a:t>
            </a:r>
          </a:p>
          <a:p>
            <a:pPr marL="285750" indent="-285750" algn="just">
              <a:lnSpc>
                <a:spcPct val="107000"/>
              </a:lnSpc>
              <a:buFontTx/>
              <a:buChar char="-"/>
            </a:pPr>
            <a:r>
              <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место, дата и время производства, </a:t>
            </a:r>
          </a:p>
          <a:p>
            <a:pPr marL="285750" indent="-285750" algn="just">
              <a:lnSpc>
                <a:spcPct val="107000"/>
              </a:lnSpc>
              <a:buFontTx/>
              <a:buChar char="-"/>
            </a:pPr>
            <a:r>
              <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срок годности, </a:t>
            </a:r>
          </a:p>
          <a:p>
            <a:pPr marL="285750" indent="-285750" algn="just">
              <a:lnSpc>
                <a:spcPct val="107000"/>
              </a:lnSpc>
              <a:buFontTx/>
              <a:buChar char="-"/>
            </a:pPr>
            <a:r>
              <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процесс перехода от собственника к собственнику, </a:t>
            </a:r>
          </a:p>
          <a:p>
            <a:pPr marL="285750" indent="-285750" algn="just">
              <a:lnSpc>
                <a:spcPct val="107000"/>
              </a:lnSpc>
              <a:buFontTx/>
              <a:buChar char="-"/>
            </a:pPr>
            <a:r>
              <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дата и место продажи и т.д. </a:t>
            </a:r>
            <a:endParaRPr lang="ru-RU"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07000"/>
              </a:lnSpc>
            </a:pPr>
            <a:endPar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07000"/>
              </a:lnSpc>
              <a:spcAft>
                <a:spcPts val="800"/>
              </a:spcAft>
            </a:pPr>
            <a:r>
              <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момент розничной продажи </a:t>
            </a:r>
            <a:r>
              <a:rPr lang="ru-RU" sz="2400" b="1" dirty="0" smtClean="0">
                <a:solidFill>
                  <a:srgbClr val="2683C6">
                    <a:lumMod val="50000"/>
                  </a:srgbClr>
                </a:solidFill>
                <a:latin typeface="Times New Roman" panose="02020603050405020304" pitchFamily="18" charset="0"/>
                <a:ea typeface="Calibri" panose="020F0502020204030204" pitchFamily="34" charset="0"/>
                <a:cs typeface="Times New Roman" panose="02020603050405020304" pitchFamily="18" charset="0"/>
              </a:rPr>
              <a:t>кассир</a:t>
            </a:r>
            <a:r>
              <a:rPr lang="ru-RU" sz="2400" dirty="0" smtClean="0">
                <a:solidFill>
                  <a:srgbClr val="2683C6">
                    <a:lumMod val="5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сканирует </a:t>
            </a:r>
            <a:r>
              <a:rPr lang="ru-RU"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DataMatrix</a:t>
            </a:r>
            <a:r>
              <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-код с марки, нанесенной на товар. </a:t>
            </a:r>
            <a:r>
              <a:rPr lang="ru-R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Онлайн-касса передает оператору фискальных данных (ОФД) сведения о реализации, а оператор направляет их налоговикам. </a:t>
            </a:r>
            <a:r>
              <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Одновременно ОФД отправляет сведения о сканированном </a:t>
            </a:r>
            <a:r>
              <a:rPr lang="ru-RU"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DataMatrix</a:t>
            </a:r>
            <a:r>
              <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-коде в систему маркировки.</a:t>
            </a:r>
          </a:p>
          <a:p>
            <a:pPr indent="270510">
              <a:lnSpc>
                <a:spcPct val="107000"/>
              </a:lnSpc>
              <a:spcAft>
                <a:spcPts val="800"/>
              </a:spcAft>
            </a:pPr>
            <a:r>
              <a:rPr lang="ru-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Если окажется, что код в системе не значится, продажа будет заблокирована. Если код будет обнаружен и продажа состоится, система маркировки зафиксирует, что соответствующая товарная единица выведена из оборота.</a:t>
            </a:r>
            <a:endParaRPr lang="ru-RU"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1640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538" y="211574"/>
            <a:ext cx="3619351" cy="6160769"/>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193" y="117484"/>
            <a:ext cx="3571285" cy="6348951"/>
          </a:xfrm>
          <a:prstGeom prst="rect">
            <a:avLst/>
          </a:prstGeom>
        </p:spPr>
      </p:pic>
    </p:spTree>
    <p:extLst>
      <p:ext uri="{BB962C8B-B14F-4D97-AF65-F5344CB8AC3E}">
        <p14:creationId xmlns:p14="http://schemas.microsoft.com/office/powerpoint/2010/main" val="769292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40000">
              <a:schemeClr val="bg1"/>
            </a:gs>
            <a:gs pos="10000">
              <a:schemeClr val="bg1"/>
            </a:gs>
            <a:gs pos="24000">
              <a:schemeClr val="accent6">
                <a:lumMod val="40000"/>
                <a:lumOff val="60000"/>
              </a:schemeClr>
            </a:gs>
            <a:gs pos="71000">
              <a:schemeClr val="bg1"/>
            </a:gs>
            <a:gs pos="83000">
              <a:schemeClr val="accent6">
                <a:lumMod val="20000"/>
                <a:lumOff val="80000"/>
              </a:schemeClr>
            </a:gs>
            <a:gs pos="95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4591" y="4696021"/>
            <a:ext cx="8086604" cy="1325563"/>
          </a:xfrm>
        </p:spPr>
        <p:txBody>
          <a:bodyPr>
            <a:normAutofit/>
          </a:bodyPr>
          <a:lstStyle/>
          <a:p>
            <a:pPr algn="ctr"/>
            <a:r>
              <a:rPr lang="ru-RU" b="1" dirty="0" smtClean="0">
                <a:solidFill>
                  <a:schemeClr val="accent1">
                    <a:lumMod val="50000"/>
                  </a:schemeClr>
                </a:solidFill>
                <a:effectLst>
                  <a:outerShdw blurRad="38100" dist="38100" dir="2700000" algn="tl">
                    <a:srgbClr val="000000">
                      <a:alpha val="43137"/>
                    </a:srgbClr>
                  </a:outerShdw>
                </a:effectLst>
              </a:rPr>
              <a:t>Спасибо за внимание!</a:t>
            </a:r>
            <a:endParaRPr lang="ru-RU" b="1" dirty="0">
              <a:solidFill>
                <a:schemeClr val="accent1">
                  <a:lumMod val="50000"/>
                </a:scheme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06" y="591516"/>
            <a:ext cx="4417323" cy="4320025"/>
          </a:xfrm>
          <a:prstGeom prst="rect">
            <a:avLst/>
          </a:prstGeom>
        </p:spPr>
      </p:pic>
    </p:spTree>
    <p:extLst>
      <p:ext uri="{BB962C8B-B14F-4D97-AF65-F5344CB8AC3E}">
        <p14:creationId xmlns:p14="http://schemas.microsoft.com/office/powerpoint/2010/main" val="77058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65000"/>
          </a:schemeClr>
        </a:solidFill>
        <a:effectLst/>
      </p:bgPr>
    </p:bg>
    <p:spTree>
      <p:nvGrpSpPr>
        <p:cNvPr id="1" name=""/>
        <p:cNvGrpSpPr/>
        <p:nvPr/>
      </p:nvGrpSpPr>
      <p:grpSpPr>
        <a:xfrm>
          <a:off x="0" y="0"/>
          <a:ext cx="0" cy="0"/>
          <a:chOff x="0" y="0"/>
          <a:chExt cx="0" cy="0"/>
        </a:xfrm>
      </p:grpSpPr>
      <p:sp>
        <p:nvSpPr>
          <p:cNvPr id="6" name="Прямоугольник 5"/>
          <p:cNvSpPr/>
          <p:nvPr/>
        </p:nvSpPr>
        <p:spPr>
          <a:xfrm>
            <a:off x="199411" y="370263"/>
            <a:ext cx="6496357" cy="5447645"/>
          </a:xfrm>
          <a:prstGeom prst="rect">
            <a:avLst/>
          </a:prstGeom>
        </p:spPr>
        <p:txBody>
          <a:bodyPr wrap="square">
            <a:spAutoFit/>
          </a:bodyPr>
          <a:lstStyle/>
          <a:p>
            <a:r>
              <a:rPr lang="ru-RU" sz="2900" b="1" dirty="0" smtClean="0">
                <a:solidFill>
                  <a:schemeClr val="accent6">
                    <a:lumMod val="75000"/>
                  </a:schemeClr>
                </a:solidFill>
                <a:effectLst>
                  <a:outerShdw blurRad="38100" dist="38100" dir="2700000" algn="tl">
                    <a:srgbClr val="000000">
                      <a:alpha val="43137"/>
                    </a:srgbClr>
                  </a:outerShdw>
                </a:effectLst>
              </a:rPr>
              <a:t>Что такое рациональное потребление?</a:t>
            </a:r>
          </a:p>
          <a:p>
            <a:endParaRPr lang="ru-RU" sz="2900" dirty="0" smtClean="0"/>
          </a:p>
          <a:p>
            <a:r>
              <a:rPr lang="ru-RU" sz="2900" dirty="0" smtClean="0"/>
              <a:t>Рациональное потребление направлено на повышение эффективности использования ресурсов и  развитие справедливой торговли при одновременном снижении уровня бедности и предоставлении каждому возможности иметь  хорошее качество жизни, доступ к еде, воде, энергии, медицине и многим другим благам.</a:t>
            </a:r>
          </a:p>
        </p:txBody>
      </p:sp>
      <p:pic>
        <p:nvPicPr>
          <p:cNvPr id="7" name="Рисунок 6"/>
          <p:cNvPicPr>
            <a:picLocks noChangeAspect="1"/>
          </p:cNvPicPr>
          <p:nvPr/>
        </p:nvPicPr>
        <p:blipFill>
          <a:blip r:embed="rId3"/>
          <a:stretch>
            <a:fillRect/>
          </a:stretch>
        </p:blipFill>
        <p:spPr>
          <a:xfrm>
            <a:off x="6770966" y="2261419"/>
            <a:ext cx="5346816" cy="4444181"/>
          </a:xfrm>
          <a:prstGeom prst="rect">
            <a:avLst/>
          </a:prstGeom>
        </p:spPr>
      </p:pic>
    </p:spTree>
    <p:extLst>
      <p:ext uri="{BB962C8B-B14F-4D97-AF65-F5344CB8AC3E}">
        <p14:creationId xmlns:p14="http://schemas.microsoft.com/office/powerpoint/2010/main" val="327651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6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838632" y="226141"/>
            <a:ext cx="9144001" cy="584775"/>
          </a:xfrm>
          <a:prstGeom prst="rect">
            <a:avLst/>
          </a:prstGeom>
          <a:noFill/>
        </p:spPr>
        <p:txBody>
          <a:bodyPr wrap="square" rtlCol="0">
            <a:spAutoFit/>
          </a:bodyPr>
          <a:lstStyle/>
          <a:p>
            <a:r>
              <a:rPr lang="ru-RU" sz="3200" b="1" i="1" dirty="0" smtClean="0">
                <a:solidFill>
                  <a:srgbClr val="7030A0"/>
                </a:solidFill>
              </a:rPr>
              <a:t>Почему важно ответственное потребление?</a:t>
            </a:r>
            <a:endParaRPr lang="ru-RU" sz="3200" b="1" i="1" dirty="0">
              <a:solidFill>
                <a:srgbClr val="7030A0"/>
              </a:solidFill>
            </a:endParaRPr>
          </a:p>
        </p:txBody>
      </p:sp>
      <p:sp>
        <p:nvSpPr>
          <p:cNvPr id="3" name="Прямоугольник 2"/>
          <p:cNvSpPr/>
          <p:nvPr/>
        </p:nvSpPr>
        <p:spPr>
          <a:xfrm>
            <a:off x="629264" y="992569"/>
            <a:ext cx="11307096" cy="5262979"/>
          </a:xfrm>
          <a:prstGeom prst="rect">
            <a:avLst/>
          </a:prstGeom>
        </p:spPr>
        <p:txBody>
          <a:bodyPr wrap="square">
            <a:spAutoFit/>
          </a:bodyPr>
          <a:lstStyle/>
          <a:p>
            <a:pPr>
              <a:buFont typeface="Arial" panose="020B0604020202020204" pitchFamily="34" charset="0"/>
              <a:buChar char="•"/>
            </a:pPr>
            <a:r>
              <a:rPr lang="ru-RU" sz="2400" b="0" i="0" dirty="0" smtClean="0">
                <a:solidFill>
                  <a:srgbClr val="4D4D4D"/>
                </a:solidFill>
                <a:effectLst/>
                <a:latin typeface="Roboto"/>
              </a:rPr>
              <a:t> Ежегодно одна треть объема производимого продовольствия — </a:t>
            </a:r>
            <a:r>
              <a:rPr lang="ru-RU" sz="2400" b="0" i="1" dirty="0" smtClean="0">
                <a:solidFill>
                  <a:srgbClr val="4D4D4D"/>
                </a:solidFill>
                <a:effectLst/>
                <a:latin typeface="Roboto"/>
              </a:rPr>
              <a:t>1,3 миллиарда тонн стоимостью в 1 триллион долларов США </a:t>
            </a:r>
            <a:r>
              <a:rPr lang="ru-RU" sz="2400" b="0" i="0" dirty="0" smtClean="0">
                <a:solidFill>
                  <a:srgbClr val="4D4D4D"/>
                </a:solidFill>
                <a:effectLst/>
                <a:latin typeface="Roboto"/>
              </a:rPr>
              <a:t>— </a:t>
            </a:r>
            <a:r>
              <a:rPr lang="ru-RU" sz="2400" b="1" i="1" dirty="0" smtClean="0">
                <a:solidFill>
                  <a:srgbClr val="7030A0"/>
                </a:solidFill>
                <a:effectLst/>
                <a:latin typeface="Roboto"/>
              </a:rPr>
              <a:t>выбрасывается на свалку потребителями и продавцами,</a:t>
            </a:r>
            <a:endParaRPr lang="ru-RU" sz="2400" b="0" i="0" dirty="0" smtClean="0">
              <a:solidFill>
                <a:srgbClr val="4D4D4D"/>
              </a:solidFill>
              <a:effectLst/>
              <a:latin typeface="Roboto"/>
            </a:endParaRPr>
          </a:p>
          <a:p>
            <a:pPr>
              <a:buFont typeface="Arial" panose="020B0604020202020204" pitchFamily="34" charset="0"/>
              <a:buChar char="•"/>
            </a:pPr>
            <a:endParaRPr lang="ru-RU" sz="2400" b="0" i="0" dirty="0" smtClean="0">
              <a:solidFill>
                <a:srgbClr val="4D4D4D"/>
              </a:solidFill>
              <a:effectLst/>
              <a:latin typeface="Roboto"/>
            </a:endParaRPr>
          </a:p>
          <a:p>
            <a:pPr>
              <a:buFont typeface="Arial" panose="020B0604020202020204" pitchFamily="34" charset="0"/>
              <a:buChar char="•"/>
            </a:pPr>
            <a:r>
              <a:rPr lang="ru-RU" sz="2400" b="0" i="0" dirty="0" smtClean="0">
                <a:solidFill>
                  <a:srgbClr val="4D4D4D"/>
                </a:solidFill>
                <a:effectLst/>
                <a:latin typeface="Roboto"/>
              </a:rPr>
              <a:t> Во всем мире 2 миллиарда человек имеют </a:t>
            </a:r>
            <a:r>
              <a:rPr lang="ru-RU" sz="2400" b="1" i="1" dirty="0" smtClean="0">
                <a:solidFill>
                  <a:srgbClr val="7030A0"/>
                </a:solidFill>
                <a:effectLst/>
                <a:latin typeface="Roboto"/>
              </a:rPr>
              <a:t>избыточный вес или страдают ожирением</a:t>
            </a:r>
            <a:r>
              <a:rPr lang="ru-RU" sz="2400" b="0" i="0" dirty="0" smtClean="0">
                <a:solidFill>
                  <a:srgbClr val="4D4D4D"/>
                </a:solidFill>
                <a:effectLst/>
                <a:latin typeface="Roboto"/>
              </a:rPr>
              <a:t>,</a:t>
            </a:r>
          </a:p>
          <a:p>
            <a:endParaRPr lang="ru-RU" sz="2400" b="0" i="0" dirty="0" smtClean="0">
              <a:solidFill>
                <a:srgbClr val="4D4D4D"/>
              </a:solidFill>
              <a:effectLst/>
              <a:latin typeface="Roboto"/>
            </a:endParaRPr>
          </a:p>
          <a:p>
            <a:pPr>
              <a:buFont typeface="Arial" panose="020B0604020202020204" pitchFamily="34" charset="0"/>
              <a:buChar char="•"/>
            </a:pPr>
            <a:r>
              <a:rPr lang="ru-RU" sz="2400" b="0" i="0" dirty="0" smtClean="0">
                <a:solidFill>
                  <a:srgbClr val="4D4D4D"/>
                </a:solidFill>
                <a:effectLst/>
                <a:latin typeface="Roboto"/>
              </a:rPr>
              <a:t> Деградация земель, снижение плодородия почв, неустойчивое водопользование, избыточная эксплуатация рыбных ресурсов и деградация морской среды в совокупности сокращают </a:t>
            </a:r>
            <a:r>
              <a:rPr lang="ru-RU" sz="2400" b="1" i="1" dirty="0" smtClean="0">
                <a:solidFill>
                  <a:srgbClr val="7030A0"/>
                </a:solidFill>
                <a:effectLst/>
                <a:latin typeface="Roboto"/>
              </a:rPr>
              <a:t>возможности природной ресурсной базы обеспечивать продовольствие,</a:t>
            </a:r>
            <a:endParaRPr lang="ru-RU" sz="2400" b="0" i="0" dirty="0" smtClean="0">
              <a:solidFill>
                <a:srgbClr val="4D4D4D"/>
              </a:solidFill>
              <a:effectLst/>
              <a:latin typeface="Roboto"/>
            </a:endParaRPr>
          </a:p>
          <a:p>
            <a:endParaRPr lang="ru-RU" sz="2400" b="0" i="0" dirty="0" smtClean="0">
              <a:solidFill>
                <a:srgbClr val="4D4D4D"/>
              </a:solidFill>
              <a:effectLst/>
              <a:latin typeface="Roboto"/>
            </a:endParaRPr>
          </a:p>
          <a:p>
            <a:pPr>
              <a:buFont typeface="Arial" panose="020B0604020202020204" pitchFamily="34" charset="0"/>
              <a:buChar char="•"/>
            </a:pPr>
            <a:r>
              <a:rPr lang="ru-RU" sz="2400" b="0" i="0" dirty="0" smtClean="0">
                <a:solidFill>
                  <a:srgbClr val="4D4D4D"/>
                </a:solidFill>
                <a:effectLst/>
                <a:latin typeface="Roboto"/>
              </a:rPr>
              <a:t> 30 </a:t>
            </a:r>
            <a:r>
              <a:rPr lang="ru-RU" sz="2400" dirty="0" smtClean="0">
                <a:solidFill>
                  <a:srgbClr val="4D4D4D"/>
                </a:solidFill>
                <a:latin typeface="Roboto"/>
              </a:rPr>
              <a:t>% </a:t>
            </a:r>
            <a:r>
              <a:rPr lang="ru-RU" sz="2400" b="0" i="0" dirty="0" smtClean="0">
                <a:solidFill>
                  <a:srgbClr val="4D4D4D"/>
                </a:solidFill>
                <a:effectLst/>
                <a:latin typeface="Roboto"/>
              </a:rPr>
              <a:t>общемирового потребления энергии и примерно 22 % объема </a:t>
            </a:r>
            <a:r>
              <a:rPr lang="ru-RU" sz="2400" b="1" i="1" dirty="0" smtClean="0">
                <a:solidFill>
                  <a:srgbClr val="7030A0"/>
                </a:solidFill>
                <a:effectLst/>
                <a:latin typeface="Roboto"/>
              </a:rPr>
              <a:t>выбросов парниковых газов </a:t>
            </a:r>
            <a:r>
              <a:rPr lang="ru-RU" sz="2400" b="0" i="0" dirty="0" smtClean="0">
                <a:solidFill>
                  <a:srgbClr val="4D4D4D"/>
                </a:solidFill>
                <a:effectLst/>
                <a:latin typeface="Roboto"/>
              </a:rPr>
              <a:t>приходится на долю промышленности</a:t>
            </a:r>
            <a:endParaRPr lang="ru-RU" sz="2400" b="0" i="0" dirty="0">
              <a:solidFill>
                <a:srgbClr val="4D4D4D"/>
              </a:solidFill>
              <a:effectLst/>
              <a:latin typeface="Roboto"/>
            </a:endParaRPr>
          </a:p>
        </p:txBody>
      </p:sp>
    </p:spTree>
    <p:extLst>
      <p:ext uri="{BB962C8B-B14F-4D97-AF65-F5344CB8AC3E}">
        <p14:creationId xmlns:p14="http://schemas.microsoft.com/office/powerpoint/2010/main" val="292781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bg1"/>
            </a:gs>
            <a:gs pos="91000">
              <a:schemeClr val="accent1">
                <a:lumMod val="45000"/>
                <a:lumOff val="55000"/>
                <a:alpha val="3000"/>
              </a:schemeClr>
            </a:gs>
            <a:gs pos="4600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91271" y="238565"/>
            <a:ext cx="10838729" cy="3847207"/>
          </a:xfrm>
          <a:prstGeom prst="rect">
            <a:avLst/>
          </a:prstGeom>
          <a:noFill/>
        </p:spPr>
        <p:txBody>
          <a:bodyPr wrap="square" rtlCol="0">
            <a:spAutoFit/>
          </a:bodyPr>
          <a:lstStyle/>
          <a:p>
            <a:pPr indent="361950" algn="ctr">
              <a:buFont typeface="Arial" panose="020B0604020202020204" pitchFamily="34" charset="0"/>
              <a:buChar char="•"/>
            </a:pPr>
            <a:r>
              <a:rPr lang="ru-RU" sz="3200" dirty="0" smtClean="0">
                <a:solidFill>
                  <a:srgbClr val="7030A0"/>
                </a:solidFill>
              </a:rPr>
              <a:t>ООН </a:t>
            </a:r>
            <a:r>
              <a:rPr lang="ru-RU" sz="3200" dirty="0">
                <a:solidFill>
                  <a:srgbClr val="7030A0"/>
                </a:solidFill>
              </a:rPr>
              <a:t>фиксирует увеличение числа голодающих в мире: эта цифра растет третий год подряд и на 2019 год </a:t>
            </a:r>
            <a:r>
              <a:rPr lang="ru-RU" sz="3200" dirty="0" smtClean="0">
                <a:solidFill>
                  <a:srgbClr val="7030A0"/>
                </a:solidFill>
              </a:rPr>
              <a:t>составляла 821 </a:t>
            </a:r>
            <a:r>
              <a:rPr lang="ru-RU" sz="3200" dirty="0">
                <a:solidFill>
                  <a:srgbClr val="7030A0"/>
                </a:solidFill>
              </a:rPr>
              <a:t>миллион человек. В то же время 2 миллиарда человек едят некачественную пищу или </a:t>
            </a:r>
            <a:r>
              <a:rPr lang="ru-RU" sz="3200" dirty="0" smtClean="0">
                <a:solidFill>
                  <a:srgbClr val="7030A0"/>
                </a:solidFill>
              </a:rPr>
              <a:t>недоедают </a:t>
            </a:r>
            <a:r>
              <a:rPr lang="ru-RU" sz="2400" i="1" dirty="0" smtClean="0">
                <a:solidFill>
                  <a:schemeClr val="tx1">
                    <a:lumMod val="95000"/>
                    <a:lumOff val="5000"/>
                  </a:schemeClr>
                </a:solidFill>
              </a:rPr>
              <a:t>(</a:t>
            </a:r>
            <a:r>
              <a:rPr lang="ru-RU" sz="2400" i="1" dirty="0" smtClean="0"/>
              <a:t>Совместный доклад </a:t>
            </a:r>
            <a:r>
              <a:rPr lang="ru-RU" sz="2400" i="1" dirty="0" smtClean="0">
                <a:solidFill>
                  <a:schemeClr val="tx1">
                    <a:lumMod val="95000"/>
                    <a:lumOff val="5000"/>
                  </a:schemeClr>
                </a:solidFill>
              </a:rPr>
              <a:t>Продовольственной </a:t>
            </a:r>
            <a:r>
              <a:rPr lang="ru-RU" sz="2400" i="1" dirty="0">
                <a:solidFill>
                  <a:schemeClr val="tx1">
                    <a:lumMod val="95000"/>
                    <a:lumOff val="5000"/>
                  </a:schemeClr>
                </a:solidFill>
              </a:rPr>
              <a:t>и сельскохозяйственной </a:t>
            </a:r>
            <a:r>
              <a:rPr lang="ru-RU" sz="2400" i="1" dirty="0" smtClean="0">
                <a:solidFill>
                  <a:schemeClr val="tx1">
                    <a:lumMod val="95000"/>
                    <a:lumOff val="5000"/>
                  </a:schemeClr>
                </a:solidFill>
              </a:rPr>
              <a:t>ООН, </a:t>
            </a:r>
            <a:r>
              <a:rPr lang="ru-RU" sz="2400" i="1" dirty="0"/>
              <a:t>Международного фонда сельскохозяйственного </a:t>
            </a:r>
            <a:r>
              <a:rPr lang="ru-RU" sz="2400" i="1" dirty="0" smtClean="0"/>
              <a:t>развития, </a:t>
            </a:r>
            <a:r>
              <a:rPr lang="ru-RU" sz="2400" i="1" dirty="0"/>
              <a:t>Всемирной продовольственной программы </a:t>
            </a:r>
            <a:r>
              <a:rPr lang="ru-RU" sz="2400" i="1" dirty="0" smtClean="0"/>
              <a:t>и </a:t>
            </a:r>
            <a:r>
              <a:rPr lang="ru-RU" sz="2400" i="1" dirty="0"/>
              <a:t>Всемирной организации </a:t>
            </a:r>
            <a:r>
              <a:rPr lang="ru-RU" sz="2400" i="1" dirty="0" smtClean="0"/>
              <a:t>здравоохранения)</a:t>
            </a:r>
          </a:p>
          <a:p>
            <a:pPr indent="361950" algn="ctr">
              <a:buFont typeface="Arial" panose="020B0604020202020204" pitchFamily="34" charset="0"/>
              <a:buChar char="•"/>
            </a:pPr>
            <a:endParaRPr lang="ru-RU" sz="2400" i="1" dirty="0">
              <a:solidFill>
                <a:srgbClr val="7030A0"/>
              </a:solidFill>
            </a:endParaRPr>
          </a:p>
          <a:p>
            <a:pPr algn="ctr"/>
            <a:r>
              <a:rPr lang="ru-RU" sz="2000" i="1" dirty="0" smtClean="0">
                <a:solidFill>
                  <a:srgbClr val="7030A0"/>
                </a:solidFill>
              </a:rPr>
              <a:t>С сайта </a:t>
            </a:r>
            <a:r>
              <a:rPr lang="en-US" sz="2000" i="1" dirty="0">
                <a:solidFill>
                  <a:srgbClr val="7030A0"/>
                </a:solidFill>
              </a:rPr>
              <a:t>https://www.un.org/ru/</a:t>
            </a:r>
            <a:endParaRPr lang="ru-RU" sz="2000" i="1" dirty="0">
              <a:solidFill>
                <a:srgbClr val="7030A0"/>
              </a:solidFill>
            </a:endParaRPr>
          </a:p>
        </p:txBody>
      </p:sp>
      <p:pic>
        <p:nvPicPr>
          <p:cNvPr id="4" name="Рисунок 3"/>
          <p:cNvPicPr>
            <a:picLocks noChangeAspect="1"/>
          </p:cNvPicPr>
          <p:nvPr/>
        </p:nvPicPr>
        <p:blipFill>
          <a:blip r:embed="rId3"/>
          <a:stretch>
            <a:fillRect/>
          </a:stretch>
        </p:blipFill>
        <p:spPr>
          <a:xfrm>
            <a:off x="1183585" y="4244798"/>
            <a:ext cx="9029700" cy="2590800"/>
          </a:xfrm>
          <a:prstGeom prst="rect">
            <a:avLst/>
          </a:prstGeom>
        </p:spPr>
      </p:pic>
    </p:spTree>
    <p:extLst>
      <p:ext uri="{BB962C8B-B14F-4D97-AF65-F5344CB8AC3E}">
        <p14:creationId xmlns:p14="http://schemas.microsoft.com/office/powerpoint/2010/main" val="82505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1000">
              <a:schemeClr val="accent6">
                <a:lumMod val="40000"/>
                <a:lumOff val="60000"/>
              </a:schemeClr>
            </a:gs>
            <a:gs pos="57000">
              <a:schemeClr val="accent4">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465006" y="135644"/>
            <a:ext cx="8967020" cy="3170099"/>
          </a:xfrm>
          <a:prstGeom prst="rect">
            <a:avLst/>
          </a:prstGeom>
        </p:spPr>
        <p:txBody>
          <a:bodyPr wrap="square">
            <a:spAutoFit/>
          </a:bodyPr>
          <a:lstStyle/>
          <a:p>
            <a:pPr algn="ctr"/>
            <a:r>
              <a:rPr lang="ru-RU" sz="4000" b="1" i="1" dirty="0">
                <a:solidFill>
                  <a:schemeClr val="accent5">
                    <a:lumMod val="50000"/>
                  </a:schemeClr>
                </a:solidFill>
              </a:rPr>
              <a:t>Выбор, который мы делаем как потребители, дает нам возможность влиять на мир вокруг нас и способствовать его изменениям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3796" y="3404270"/>
            <a:ext cx="6337186" cy="3168593"/>
          </a:xfrm>
          <a:prstGeom prst="rect">
            <a:avLst/>
          </a:prstGeom>
        </p:spPr>
      </p:pic>
    </p:spTree>
    <p:extLst>
      <p:ext uri="{BB962C8B-B14F-4D97-AF65-F5344CB8AC3E}">
        <p14:creationId xmlns:p14="http://schemas.microsoft.com/office/powerpoint/2010/main" val="312476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2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353961" y="855113"/>
            <a:ext cx="11582401" cy="4154984"/>
          </a:xfrm>
          <a:prstGeom prst="rect">
            <a:avLst/>
          </a:prstGeom>
        </p:spPr>
        <p:txBody>
          <a:bodyPr wrap="square">
            <a:spAutoFit/>
          </a:bodyPr>
          <a:lstStyle/>
          <a:p>
            <a:pPr algn="ctr"/>
            <a:r>
              <a:rPr lang="ru-RU" sz="3300" i="1" dirty="0" smtClean="0">
                <a:solidFill>
                  <a:schemeClr val="accent1">
                    <a:lumMod val="75000"/>
                  </a:schemeClr>
                </a:solidFill>
              </a:rPr>
              <a:t>Как потребители могут влиять на окружающий мир?</a:t>
            </a:r>
          </a:p>
          <a:p>
            <a:endParaRPr lang="ru-RU" sz="3300" i="1" dirty="0">
              <a:solidFill>
                <a:schemeClr val="accent1">
                  <a:lumMod val="75000"/>
                </a:schemeClr>
              </a:solidFill>
            </a:endParaRPr>
          </a:p>
          <a:p>
            <a:r>
              <a:rPr lang="ru-RU" sz="3300" dirty="0" smtClean="0">
                <a:solidFill>
                  <a:schemeClr val="tx1">
                    <a:lumMod val="95000"/>
                    <a:lumOff val="5000"/>
                  </a:schemeClr>
                </a:solidFill>
              </a:rPr>
              <a:t>1.</a:t>
            </a:r>
            <a:r>
              <a:rPr lang="ru-RU" sz="3300" dirty="0" smtClean="0">
                <a:solidFill>
                  <a:schemeClr val="accent1">
                    <a:lumMod val="75000"/>
                  </a:schemeClr>
                </a:solidFill>
              </a:rPr>
              <a:t> </a:t>
            </a:r>
            <a:r>
              <a:rPr lang="ru-RU" sz="3300" dirty="0" smtClean="0"/>
              <a:t>Выбор используемых товаров и  услуг</a:t>
            </a:r>
            <a:r>
              <a:rPr lang="ru-RU" sz="3300" dirty="0"/>
              <a:t>.</a:t>
            </a:r>
            <a:endParaRPr lang="ru-RU" sz="3300" dirty="0" smtClean="0"/>
          </a:p>
          <a:p>
            <a:endParaRPr lang="ru-RU" sz="3300" dirty="0" smtClean="0"/>
          </a:p>
          <a:p>
            <a:r>
              <a:rPr lang="ru-RU" sz="3300" dirty="0" smtClean="0"/>
              <a:t>2. Распоряжение товарами по окончании их жизненного цикла. </a:t>
            </a:r>
          </a:p>
          <a:p>
            <a:endParaRPr lang="ru-RU" sz="3300" dirty="0" smtClean="0"/>
          </a:p>
          <a:p>
            <a:r>
              <a:rPr lang="ru-RU" sz="3300" dirty="0" smtClean="0"/>
              <a:t>3. Влияние на качественную систему продаж, </a:t>
            </a:r>
            <a:r>
              <a:rPr lang="ru-RU" sz="3300" i="1" dirty="0" smtClean="0"/>
              <a:t>например, сообщения о продаже контрафактных товаров.</a:t>
            </a:r>
            <a:endParaRPr lang="ru-RU" sz="3300" i="1" dirty="0"/>
          </a:p>
        </p:txBody>
      </p:sp>
    </p:spTree>
    <p:extLst>
      <p:ext uri="{BB962C8B-B14F-4D97-AF65-F5344CB8AC3E}">
        <p14:creationId xmlns:p14="http://schemas.microsoft.com/office/powerpoint/2010/main" val="38583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1548381" y="514714"/>
            <a:ext cx="9095238" cy="5828571"/>
          </a:xfrm>
          <a:prstGeom prst="rect">
            <a:avLst/>
          </a:prstGeom>
        </p:spPr>
      </p:pic>
    </p:spTree>
    <p:extLst>
      <p:ext uri="{BB962C8B-B14F-4D97-AF65-F5344CB8AC3E}">
        <p14:creationId xmlns:p14="http://schemas.microsoft.com/office/powerpoint/2010/main" val="41549983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iKz7x5yRhCgjqB1rX.71Q"/>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ph3IEJvS_yzIToWWwoGsQ"/>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Ретро">
  <a:themeElements>
    <a:clrScheme name="Ретр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2936</Words>
  <Application>Microsoft Office PowerPoint</Application>
  <PresentationFormat>Широкоэкранный</PresentationFormat>
  <Paragraphs>277</Paragraphs>
  <Slides>38</Slides>
  <Notes>25</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2</vt:i4>
      </vt:variant>
      <vt:variant>
        <vt:lpstr>Внедренные серверы OLE</vt:lpstr>
      </vt:variant>
      <vt:variant>
        <vt:i4>1</vt:i4>
      </vt:variant>
      <vt:variant>
        <vt:lpstr>Заголовки слайдов</vt:lpstr>
      </vt:variant>
      <vt:variant>
        <vt:i4>38</vt:i4>
      </vt:variant>
    </vt:vector>
  </HeadingPairs>
  <TitlesOfParts>
    <vt:vector size="51" baseType="lpstr">
      <vt:lpstr>Batang</vt:lpstr>
      <vt:lpstr>Arial</vt:lpstr>
      <vt:lpstr>Brush Script MT</vt:lpstr>
      <vt:lpstr>Calibri</vt:lpstr>
      <vt:lpstr>Calibri Light</vt:lpstr>
      <vt:lpstr>PT Sans Caption</vt:lpstr>
      <vt:lpstr>PT Serif</vt:lpstr>
      <vt:lpstr>Roboto</vt:lpstr>
      <vt:lpstr>Times New Roman</vt:lpstr>
      <vt:lpstr>Wingdings</vt:lpstr>
      <vt:lpstr>Тема Office</vt:lpstr>
      <vt:lpstr>Ретро</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Некоторые советы потребителям по выбору товаров и услуг  </vt:lpstr>
      <vt:lpstr>Презентация PowerPoint</vt:lpstr>
      <vt:lpstr>Презентация PowerPoint</vt:lpstr>
      <vt:lpstr>Презентация PowerPoint</vt:lpstr>
      <vt:lpstr>Презентация PowerPoint</vt:lpstr>
      <vt:lpstr>Презентация PowerPoint</vt:lpstr>
      <vt:lpstr>Распоряжение товарами по окончании их жизненного цикла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Горбунова Светлана Сергеевна</dc:creator>
  <cp:lastModifiedBy>Горбунова Светлана Сергеевна</cp:lastModifiedBy>
  <cp:revision>101</cp:revision>
  <dcterms:created xsi:type="dcterms:W3CDTF">2020-02-20T10:59:10Z</dcterms:created>
  <dcterms:modified xsi:type="dcterms:W3CDTF">2020-02-25T06:38:06Z</dcterms:modified>
</cp:coreProperties>
</file>