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wdp" ContentType="image/vnd.ms-photo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7" r:id="rId3"/>
    <p:sldId id="273" r:id="rId4"/>
    <p:sldId id="274" r:id="rId5"/>
    <p:sldId id="275" r:id="rId6"/>
    <p:sldId id="276" r:id="rId7"/>
    <p:sldId id="277" r:id="rId8"/>
    <p:sldId id="278" r:id="rId9"/>
    <p:sldId id="279" r:id="rId10"/>
    <p:sldId id="280" r:id="rId11"/>
  </p:sldIdLst>
  <p:sldSz cx="7562850" cy="10688638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439639"/>
    <a:srgbClr val="A5D83F"/>
    <a:srgbClr val="B3D839"/>
    <a:srgbClr val="B3D88C"/>
    <a:srgbClr val="008226"/>
    <a:srgbClr val="006C19"/>
    <a:srgbClr val="006319"/>
    <a:srgbClr val="005619"/>
    <a:srgbClr val="0C5619"/>
    <a:srgbClr val="1F45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62" autoAdjust="0"/>
    <p:restoredTop sz="94660"/>
  </p:normalViewPr>
  <p:slideViewPr>
    <p:cSldViewPr snapToGrid="0">
      <p:cViewPr>
        <p:scale>
          <a:sx n="150" d="100"/>
          <a:sy n="150" d="100"/>
        </p:scale>
        <p:origin x="-3984" y="-72"/>
      </p:cViewPr>
      <p:guideLst>
        <p:guide orient="horz" pos="2595"/>
        <p:guide pos="165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http://www.cbr.ru/statistics/p_sys/t14_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277363887206407"/>
          <c:y val="0.00105088215324436"/>
          <c:w val="0.967258732081567"/>
          <c:h val="0.721878008492182"/>
        </c:manualLayout>
      </c:layout>
      <c:lineChart>
        <c:grouping val="standard"/>
        <c:varyColors val="0"/>
        <c:ser>
          <c:idx val="0"/>
          <c:order val="0"/>
          <c:tx>
            <c:strRef>
              <c:f>Т14_1!$T$8</c:f>
              <c:strCache>
                <c:ptCount val="1"/>
                <c:pt idx="0">
                  <c:v>Доля торгового оборота по картам в общих расходах граждан по приобретение товаров и услуг</c:v>
                </c:pt>
              </c:strCache>
            </c:strRef>
          </c:tx>
          <c:spPr>
            <a:ln w="31750">
              <a:solidFill>
                <a:srgbClr val="439639"/>
              </a:solidFill>
            </a:ln>
          </c:spPr>
          <c:marker>
            <c:symbol val="diamond"/>
            <c:size val="9"/>
            <c:spPr>
              <a:solidFill>
                <a:srgbClr val="439637"/>
              </a:solidFill>
              <a:ln>
                <a:solidFill>
                  <a:srgbClr val="439639"/>
                </a:solidFill>
              </a:ln>
            </c:spPr>
          </c:marker>
          <c:dLbls>
            <c:dLbl>
              <c:idx val="0"/>
              <c:layout>
                <c:manualLayout>
                  <c:x val="-0.0357954072490554"/>
                  <c:y val="0.0372838248100594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0.0357954072490554"/>
                  <c:y val="0.033698841655246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0.0360457955166903"/>
                  <c:y val="0.033698841655246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solidFill>
                      <a:srgbClr val="000000"/>
                    </a:solidFill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Т14_1!$S$9:$S$19</c:f>
              <c:strCach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1кв.18</c:v>
                </c:pt>
              </c:strCache>
            </c:strRef>
          </c:cat>
          <c:val>
            <c:numRef>
              <c:f>Т14_1!$T$9:$T$19</c:f>
              <c:numCache>
                <c:formatCode>0%</c:formatCode>
                <c:ptCount val="11"/>
                <c:pt idx="0">
                  <c:v>0.0428562906118401</c:v>
                </c:pt>
                <c:pt idx="1">
                  <c:v>0.0437860527466942</c:v>
                </c:pt>
                <c:pt idx="2">
                  <c:v>0.0595264754959301</c:v>
                </c:pt>
                <c:pt idx="3">
                  <c:v>0.0901364041438161</c:v>
                </c:pt>
                <c:pt idx="4">
                  <c:v>0.123597762025881</c:v>
                </c:pt>
                <c:pt idx="5">
                  <c:v>0.157590522339232</c:v>
                </c:pt>
                <c:pt idx="6">
                  <c:v>0.197657384350356</c:v>
                </c:pt>
                <c:pt idx="7">
                  <c:v>0.236893507689861</c:v>
                </c:pt>
                <c:pt idx="8">
                  <c:v>0.311845156546412</c:v>
                </c:pt>
                <c:pt idx="9">
                  <c:v>0.392406897665107</c:v>
                </c:pt>
                <c:pt idx="10">
                  <c:v>0.453102769405391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6113-4BF2-8E00-CE3259B3FDFC}"/>
            </c:ext>
          </c:extLst>
        </c:ser>
        <c:ser>
          <c:idx val="1"/>
          <c:order val="1"/>
          <c:tx>
            <c:strRef>
              <c:f>Т14_1!$U$8</c:f>
              <c:strCache>
                <c:ptCount val="1"/>
                <c:pt idx="0">
                  <c:v>Торговый оборот по картам в % к сумме торгового оборота по картам и снятия наличных с карт</c:v>
                </c:pt>
              </c:strCache>
            </c:strRef>
          </c:tx>
          <c:spPr>
            <a:ln w="31750">
              <a:solidFill>
                <a:srgbClr val="FF6600"/>
              </a:solidFill>
            </a:ln>
          </c:spPr>
          <c:marker>
            <c:symbol val="circle"/>
            <c:size val="7"/>
            <c:spPr>
              <a:solidFill>
                <a:schemeClr val="bg1"/>
              </a:solidFill>
              <a:ln w="31750">
                <a:solidFill>
                  <a:srgbClr val="FF6600"/>
                </a:solidFill>
              </a:ln>
            </c:spPr>
          </c:marker>
          <c:dLbls>
            <c:dLbl>
              <c:idx val="0"/>
              <c:layout>
                <c:manualLayout>
                  <c:x val="-0.0564964964964965"/>
                  <c:y val="0.0192203038840328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113-4BF2-8E00-CE3259B3FDFC}"/>
                </c:ext>
              </c:extLst>
            </c:dLbl>
            <c:dLbl>
              <c:idx val="1"/>
              <c:layout>
                <c:manualLayout>
                  <c:x val="-0.0544944944944945"/>
                  <c:y val="0.0192203038840328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113-4BF2-8E00-CE3259B3FDFC}"/>
                </c:ext>
              </c:extLst>
            </c:dLbl>
            <c:dLbl>
              <c:idx val="2"/>
              <c:layout>
                <c:manualLayout>
                  <c:x val="-0.0620771953055418"/>
                  <c:y val="0.028394615810638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113-4BF2-8E00-CE3259B3FDFC}"/>
                </c:ext>
              </c:extLst>
            </c:dLbl>
            <c:dLbl>
              <c:idx val="3"/>
              <c:layout>
                <c:manualLayout>
                  <c:x val="-0.0680832013115478"/>
                  <c:y val="0.0314527197861735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113-4BF2-8E00-CE3259B3FDFC}"/>
                </c:ext>
              </c:extLst>
            </c:dLbl>
            <c:dLbl>
              <c:idx val="4"/>
              <c:layout>
                <c:manualLayout>
                  <c:x val="-0.0620771953055418"/>
                  <c:y val="0.0314527197861735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113-4BF2-8E00-CE3259B3FDF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solidFill>
                      <a:schemeClr val="tx1"/>
                    </a:solidFill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Т14_1!$S$9:$S$19</c:f>
              <c:strCach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1кв.18</c:v>
                </c:pt>
              </c:strCache>
            </c:strRef>
          </c:cat>
          <c:val>
            <c:numRef>
              <c:f>Т14_1!$U$9:$U$19</c:f>
              <c:numCache>
                <c:formatCode>0%</c:formatCode>
                <c:ptCount val="11"/>
                <c:pt idx="0">
                  <c:v>0.0903760676641402</c:v>
                </c:pt>
                <c:pt idx="1">
                  <c:v>0.0920514055268966</c:v>
                </c:pt>
                <c:pt idx="2">
                  <c:v>0.11000703872508</c:v>
                </c:pt>
                <c:pt idx="3">
                  <c:v>0.145062166173987</c:v>
                </c:pt>
                <c:pt idx="4">
                  <c:v>0.170272150755932</c:v>
                </c:pt>
                <c:pt idx="5">
                  <c:v>0.198447573243021</c:v>
                </c:pt>
                <c:pt idx="6">
                  <c:v>0.235264707190167</c:v>
                </c:pt>
                <c:pt idx="7">
                  <c:v>0.273189007701361</c:v>
                </c:pt>
                <c:pt idx="8">
                  <c:v>0.32224091864707</c:v>
                </c:pt>
                <c:pt idx="9">
                  <c:v>0.384605695426618</c:v>
                </c:pt>
                <c:pt idx="10">
                  <c:v>0.438672478549073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6-6113-4BF2-8E00-CE3259B3FDFC}"/>
            </c:ext>
          </c:extLst>
        </c:ser>
        <c:ser>
          <c:idx val="2"/>
          <c:order val="2"/>
          <c:tx>
            <c:strRef>
              <c:f>Т14_1!$V$8</c:f>
              <c:strCache>
                <c:ptCount val="1"/>
                <c:pt idx="0">
                  <c:v>Доля безналичных операций в расходных операциях по картам</c:v>
                </c:pt>
              </c:strCache>
            </c:strRef>
          </c:tx>
          <c:spPr>
            <a:ln w="31750">
              <a:solidFill>
                <a:srgbClr val="B3D839"/>
              </a:solidFill>
            </a:ln>
          </c:spPr>
          <c:marker>
            <c:symbol val="circle"/>
            <c:size val="5"/>
            <c:spPr>
              <a:solidFill>
                <a:srgbClr val="B3D839"/>
              </a:solidFill>
              <a:ln>
                <a:solidFill>
                  <a:srgbClr val="B3D839"/>
                </a:solidFill>
              </a:ln>
            </c:spPr>
          </c:marke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solidFill>
                      <a:srgbClr val="000000"/>
                    </a:solidFill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Т14_1!$S$9:$S$19</c:f>
              <c:strCach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1кв.18</c:v>
                </c:pt>
              </c:strCache>
            </c:strRef>
          </c:cat>
          <c:val>
            <c:numRef>
              <c:f>Т14_1!$V$9:$V$19</c:f>
              <c:numCache>
                <c:formatCode>0%</c:formatCode>
                <c:ptCount val="11"/>
                <c:pt idx="0">
                  <c:v>0.103078879401896</c:v>
                </c:pt>
                <c:pt idx="1">
                  <c:v>0.109402006772721</c:v>
                </c:pt>
                <c:pt idx="2">
                  <c:v>0.135448199540295</c:v>
                </c:pt>
                <c:pt idx="3">
                  <c:v>0.186732281210679</c:v>
                </c:pt>
                <c:pt idx="4">
                  <c:v>0.232614291048005</c:v>
                </c:pt>
                <c:pt idx="5">
                  <c:v>0.269507627327667</c:v>
                </c:pt>
                <c:pt idx="6">
                  <c:v>0.330501563957972</c:v>
                </c:pt>
                <c:pt idx="7">
                  <c:v>0.396741360156544</c:v>
                </c:pt>
                <c:pt idx="8">
                  <c:v>0.470790213910718</c:v>
                </c:pt>
                <c:pt idx="9">
                  <c:v>0.5774046646671</c:v>
                </c:pt>
                <c:pt idx="10">
                  <c:v>0.633989593250803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7-6113-4BF2-8E00-CE3259B3FD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1995348008"/>
        <c:axId val="-2140180792"/>
      </c:lineChart>
      <c:catAx>
        <c:axId val="-19953480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900"/>
            </a:pPr>
            <a:endParaRPr lang="en-US"/>
          </a:p>
        </c:txPr>
        <c:crossAx val="-2140180792"/>
        <c:crosses val="autoZero"/>
        <c:auto val="1"/>
        <c:lblAlgn val="ctr"/>
        <c:lblOffset val="100"/>
        <c:noMultiLvlLbl val="0"/>
      </c:catAx>
      <c:valAx>
        <c:axId val="-2140180792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-199534800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0"/>
          <c:y val="0.0381481727171491"/>
          <c:w val="0.546960899965078"/>
          <c:h val="0.304941733305892"/>
        </c:manualLayout>
      </c:layout>
      <c:overlay val="0"/>
      <c:txPr>
        <a:bodyPr/>
        <a:lstStyle/>
        <a:p>
          <a:pPr>
            <a:defRPr sz="80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1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  <a:prstGeom prst="rect">
            <a:avLst/>
          </a:prstGeom>
        </p:spPr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/>
          <a:lstStyle/>
          <a:p>
            <a:fld id="{935F219E-FA66-CB41-9A7D-6F0C63B8066C}" type="datetimeFigureOut">
              <a:t>08/08/18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/>
          <a:lstStyle/>
          <a:p>
            <a:fld id="{FFD44357-27CB-3148-9A54-3358EED3A3DE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305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/>
          <a:lstStyle/>
          <a:p>
            <a:fld id="{935F219E-FA66-CB41-9A7D-6F0C63B8066C}" type="datetimeFigureOut">
              <a:t>08/08/18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/>
          <a:lstStyle/>
          <a:p>
            <a:fld id="{FFD44357-27CB-3148-9A54-3358EED3A3DE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396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  <a:prstGeom prst="rect">
            <a:avLst/>
          </a:prstGeom>
        </p:spPr>
        <p:txBody>
          <a:bodyPr vert="eaVert"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/>
          <a:lstStyle/>
          <a:p>
            <a:fld id="{935F219E-FA66-CB41-9A7D-6F0C63B8066C}" type="datetimeFigureOut">
              <a:t>08/08/18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/>
          <a:lstStyle/>
          <a:p>
            <a:fld id="{FFD44357-27CB-3148-9A54-3358EED3A3DE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457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/>
          <a:lstStyle/>
          <a:p>
            <a:fld id="{935F219E-FA66-CB41-9A7D-6F0C63B8066C}" type="datetimeFigureOut">
              <a:t>08/08/18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/>
          <a:lstStyle/>
          <a:p>
            <a:fld id="{FFD44357-27CB-3148-9A54-3358EED3A3DE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514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/>
          <a:lstStyle/>
          <a:p>
            <a:fld id="{935F219E-FA66-CB41-9A7D-6F0C63B8066C}" type="datetimeFigureOut">
              <a:t>08/08/18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/>
          <a:lstStyle/>
          <a:p>
            <a:fld id="{FFD44357-27CB-3148-9A54-3358EED3A3DE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723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/>
          <a:lstStyle/>
          <a:p>
            <a:fld id="{935F219E-FA66-CB41-9A7D-6F0C63B8066C}" type="datetimeFigureOut">
              <a:t>08/08/18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/>
          <a:lstStyle/>
          <a:p>
            <a:fld id="{FFD44357-27CB-3148-9A54-3358EED3A3DE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335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/>
          <a:lstStyle/>
          <a:p>
            <a:fld id="{935F219E-FA66-CB41-9A7D-6F0C63B8066C}" type="datetimeFigureOut">
              <a:t>08/08/18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/>
          <a:lstStyle/>
          <a:p>
            <a:fld id="{FFD44357-27CB-3148-9A54-3358EED3A3DE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017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/>
          <a:lstStyle/>
          <a:p>
            <a:fld id="{935F219E-FA66-CB41-9A7D-6F0C63B8066C}" type="datetimeFigureOut">
              <a:t>08/08/18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/>
          <a:lstStyle/>
          <a:p>
            <a:fld id="{FFD44357-27CB-3148-9A54-3358EED3A3DE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933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/>
          <a:lstStyle/>
          <a:p>
            <a:fld id="{935F219E-FA66-CB41-9A7D-6F0C63B8066C}" type="datetimeFigureOut">
              <a:t>08/08/18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/>
          <a:lstStyle/>
          <a:p>
            <a:fld id="{FFD44357-27CB-3148-9A54-3358EED3A3DE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200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/>
          <a:lstStyle/>
          <a:p>
            <a:fld id="{935F219E-FA66-CB41-9A7D-6F0C63B8066C}" type="datetimeFigureOut">
              <a:t>08/08/18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/>
          <a:lstStyle/>
          <a:p>
            <a:fld id="{FFD44357-27CB-3148-9A54-3358EED3A3DE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329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/>
          <a:lstStyle/>
          <a:p>
            <a:fld id="{935F219E-FA66-CB41-9A7D-6F0C63B8066C}" type="datetimeFigureOut">
              <a:t>08/08/18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/>
          <a:lstStyle/>
          <a:p>
            <a:fld id="{FFD44357-27CB-3148-9A54-3358EED3A3DE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346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"/>
          <p:cNvSpPr>
            <a:spLocks noChangeAspect="1"/>
          </p:cNvSpPr>
          <p:nvPr userDrawn="1"/>
        </p:nvSpPr>
        <p:spPr>
          <a:xfrm>
            <a:off x="5555328" y="341758"/>
            <a:ext cx="1556672" cy="2929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936" y="0"/>
                </a:moveTo>
                <a:lnTo>
                  <a:pt x="1286" y="5042"/>
                </a:lnTo>
                <a:lnTo>
                  <a:pt x="551" y="2798"/>
                </a:lnTo>
                <a:cubicBezTo>
                  <a:pt x="499" y="3104"/>
                  <a:pt x="449" y="3428"/>
                  <a:pt x="403" y="3762"/>
                </a:cubicBezTo>
                <a:cubicBezTo>
                  <a:pt x="403" y="3762"/>
                  <a:pt x="1286" y="6458"/>
                  <a:pt x="1286" y="6458"/>
                </a:cubicBezTo>
                <a:lnTo>
                  <a:pt x="3183" y="659"/>
                </a:lnTo>
                <a:cubicBezTo>
                  <a:pt x="3104" y="413"/>
                  <a:pt x="3022" y="191"/>
                  <a:pt x="2936" y="0"/>
                </a:cubicBezTo>
                <a:close/>
                <a:moveTo>
                  <a:pt x="3397" y="1421"/>
                </a:moveTo>
                <a:lnTo>
                  <a:pt x="1286" y="7874"/>
                </a:lnTo>
                <a:lnTo>
                  <a:pt x="277" y="4790"/>
                </a:lnTo>
                <a:cubicBezTo>
                  <a:pt x="239" y="5144"/>
                  <a:pt x="205" y="5514"/>
                  <a:pt x="174" y="5891"/>
                </a:cubicBezTo>
                <a:lnTo>
                  <a:pt x="1286" y="9285"/>
                </a:lnTo>
                <a:cubicBezTo>
                  <a:pt x="1286" y="9285"/>
                  <a:pt x="3583" y="2264"/>
                  <a:pt x="3583" y="2264"/>
                </a:cubicBezTo>
                <a:cubicBezTo>
                  <a:pt x="3524" y="1964"/>
                  <a:pt x="3462" y="1684"/>
                  <a:pt x="3397" y="1421"/>
                </a:cubicBezTo>
                <a:close/>
                <a:moveTo>
                  <a:pt x="6427" y="2793"/>
                </a:moveTo>
                <a:cubicBezTo>
                  <a:pt x="5648" y="2793"/>
                  <a:pt x="5344" y="5127"/>
                  <a:pt x="5344" y="8979"/>
                </a:cubicBezTo>
                <a:cubicBezTo>
                  <a:pt x="5344" y="12999"/>
                  <a:pt x="5724" y="14870"/>
                  <a:pt x="6383" y="14870"/>
                </a:cubicBezTo>
                <a:cubicBezTo>
                  <a:pt x="6662" y="14870"/>
                  <a:pt x="6932" y="14483"/>
                  <a:pt x="7133" y="13799"/>
                </a:cubicBezTo>
                <a:lnTo>
                  <a:pt x="7064" y="13101"/>
                </a:lnTo>
                <a:cubicBezTo>
                  <a:pt x="6932" y="13451"/>
                  <a:pt x="6772" y="13784"/>
                  <a:pt x="6514" y="13784"/>
                </a:cubicBezTo>
                <a:cubicBezTo>
                  <a:pt x="5971" y="13784"/>
                  <a:pt x="5856" y="11550"/>
                  <a:pt x="5856" y="8548"/>
                </a:cubicBezTo>
                <a:cubicBezTo>
                  <a:pt x="5856" y="5396"/>
                  <a:pt x="5975" y="3559"/>
                  <a:pt x="6442" y="3559"/>
                </a:cubicBezTo>
                <a:cubicBezTo>
                  <a:pt x="6741" y="3559"/>
                  <a:pt x="6837" y="4161"/>
                  <a:pt x="6888" y="5028"/>
                </a:cubicBezTo>
                <a:lnTo>
                  <a:pt x="6926" y="5760"/>
                </a:lnTo>
                <a:lnTo>
                  <a:pt x="7066" y="5760"/>
                </a:lnTo>
                <a:cubicBezTo>
                  <a:pt x="7060" y="4976"/>
                  <a:pt x="7060" y="4110"/>
                  <a:pt x="7066" y="3326"/>
                </a:cubicBezTo>
                <a:cubicBezTo>
                  <a:pt x="7004" y="3193"/>
                  <a:pt x="6772" y="2793"/>
                  <a:pt x="6427" y="2793"/>
                </a:cubicBezTo>
                <a:close/>
                <a:moveTo>
                  <a:pt x="7330" y="2992"/>
                </a:moveTo>
                <a:lnTo>
                  <a:pt x="7330" y="3360"/>
                </a:lnTo>
                <a:cubicBezTo>
                  <a:pt x="7440" y="3493"/>
                  <a:pt x="7456" y="3662"/>
                  <a:pt x="7456" y="4296"/>
                </a:cubicBezTo>
                <a:lnTo>
                  <a:pt x="7456" y="13367"/>
                </a:lnTo>
                <a:cubicBezTo>
                  <a:pt x="7456" y="14001"/>
                  <a:pt x="7440" y="14170"/>
                  <a:pt x="7330" y="14303"/>
                </a:cubicBezTo>
                <a:lnTo>
                  <a:pt x="7330" y="14667"/>
                </a:lnTo>
                <a:lnTo>
                  <a:pt x="8210" y="14667"/>
                </a:lnTo>
                <a:cubicBezTo>
                  <a:pt x="8747" y="14667"/>
                  <a:pt x="9079" y="13899"/>
                  <a:pt x="9079" y="10764"/>
                </a:cubicBezTo>
                <a:cubicBezTo>
                  <a:pt x="9079" y="7545"/>
                  <a:pt x="8652" y="7181"/>
                  <a:pt x="8049" y="7181"/>
                </a:cubicBezTo>
                <a:lnTo>
                  <a:pt x="7927" y="7181"/>
                </a:lnTo>
                <a:lnTo>
                  <a:pt x="7927" y="4412"/>
                </a:lnTo>
                <a:cubicBezTo>
                  <a:pt x="7927" y="3912"/>
                  <a:pt x="7946" y="3728"/>
                  <a:pt x="8084" y="3728"/>
                </a:cubicBezTo>
                <a:cubicBezTo>
                  <a:pt x="8084" y="3728"/>
                  <a:pt x="8385" y="3728"/>
                  <a:pt x="8385" y="3728"/>
                </a:cubicBezTo>
                <a:cubicBezTo>
                  <a:pt x="8671" y="3728"/>
                  <a:pt x="8749" y="3842"/>
                  <a:pt x="8818" y="5042"/>
                </a:cubicBezTo>
                <a:lnTo>
                  <a:pt x="8847" y="5527"/>
                </a:lnTo>
                <a:lnTo>
                  <a:pt x="8966" y="5527"/>
                </a:lnTo>
                <a:cubicBezTo>
                  <a:pt x="8960" y="4677"/>
                  <a:pt x="8960" y="3842"/>
                  <a:pt x="8966" y="2992"/>
                </a:cubicBezTo>
                <a:lnTo>
                  <a:pt x="7330" y="2992"/>
                </a:lnTo>
                <a:close/>
                <a:moveTo>
                  <a:pt x="9327" y="2992"/>
                </a:moveTo>
                <a:lnTo>
                  <a:pt x="9327" y="3360"/>
                </a:lnTo>
                <a:cubicBezTo>
                  <a:pt x="9437" y="3493"/>
                  <a:pt x="9453" y="3662"/>
                  <a:pt x="9453" y="4296"/>
                </a:cubicBezTo>
                <a:lnTo>
                  <a:pt x="9453" y="13367"/>
                </a:lnTo>
                <a:cubicBezTo>
                  <a:pt x="9453" y="14001"/>
                  <a:pt x="9437" y="14170"/>
                  <a:pt x="9327" y="14303"/>
                </a:cubicBezTo>
                <a:lnTo>
                  <a:pt x="9327" y="14667"/>
                </a:lnTo>
                <a:lnTo>
                  <a:pt x="10909" y="14667"/>
                </a:lnTo>
                <a:cubicBezTo>
                  <a:pt x="10903" y="13766"/>
                  <a:pt x="10903" y="12852"/>
                  <a:pt x="10909" y="11952"/>
                </a:cubicBezTo>
                <a:lnTo>
                  <a:pt x="10771" y="11952"/>
                </a:lnTo>
                <a:lnTo>
                  <a:pt x="10752" y="12383"/>
                </a:lnTo>
                <a:cubicBezTo>
                  <a:pt x="10689" y="13834"/>
                  <a:pt x="10614" y="13935"/>
                  <a:pt x="10329" y="13935"/>
                </a:cubicBezTo>
                <a:lnTo>
                  <a:pt x="10266" y="13935"/>
                </a:lnTo>
                <a:cubicBezTo>
                  <a:pt x="9977" y="13935"/>
                  <a:pt x="9924" y="13699"/>
                  <a:pt x="9924" y="12999"/>
                </a:cubicBezTo>
                <a:lnTo>
                  <a:pt x="9924" y="8645"/>
                </a:lnTo>
                <a:lnTo>
                  <a:pt x="10216" y="8645"/>
                </a:lnTo>
                <a:cubicBezTo>
                  <a:pt x="10338" y="8645"/>
                  <a:pt x="10529" y="8715"/>
                  <a:pt x="10604" y="8999"/>
                </a:cubicBezTo>
                <a:lnTo>
                  <a:pt x="10604" y="7530"/>
                </a:lnTo>
                <a:cubicBezTo>
                  <a:pt x="10529" y="7813"/>
                  <a:pt x="10338" y="7879"/>
                  <a:pt x="10216" y="7879"/>
                </a:cubicBezTo>
                <a:lnTo>
                  <a:pt x="9924" y="7879"/>
                </a:lnTo>
                <a:lnTo>
                  <a:pt x="9924" y="4262"/>
                </a:lnTo>
                <a:cubicBezTo>
                  <a:pt x="9924" y="3862"/>
                  <a:pt x="9939" y="3728"/>
                  <a:pt x="10033" y="3728"/>
                </a:cubicBezTo>
                <a:cubicBezTo>
                  <a:pt x="10033" y="3728"/>
                  <a:pt x="10279" y="3728"/>
                  <a:pt x="10279" y="3728"/>
                </a:cubicBezTo>
                <a:cubicBezTo>
                  <a:pt x="10564" y="3728"/>
                  <a:pt x="10642" y="3842"/>
                  <a:pt x="10711" y="5042"/>
                </a:cubicBezTo>
                <a:lnTo>
                  <a:pt x="10739" y="5527"/>
                </a:lnTo>
                <a:lnTo>
                  <a:pt x="10859" y="5527"/>
                </a:lnTo>
                <a:cubicBezTo>
                  <a:pt x="10853" y="4677"/>
                  <a:pt x="10853" y="3842"/>
                  <a:pt x="10859" y="2992"/>
                </a:cubicBezTo>
                <a:lnTo>
                  <a:pt x="9327" y="2992"/>
                </a:lnTo>
                <a:close/>
                <a:moveTo>
                  <a:pt x="11192" y="2992"/>
                </a:moveTo>
                <a:lnTo>
                  <a:pt x="11192" y="3360"/>
                </a:lnTo>
                <a:cubicBezTo>
                  <a:pt x="11302" y="3493"/>
                  <a:pt x="11317" y="3662"/>
                  <a:pt x="11317" y="4296"/>
                </a:cubicBezTo>
                <a:lnTo>
                  <a:pt x="11317" y="13367"/>
                </a:lnTo>
                <a:cubicBezTo>
                  <a:pt x="11317" y="14001"/>
                  <a:pt x="11302" y="14170"/>
                  <a:pt x="11192" y="14303"/>
                </a:cubicBezTo>
                <a:lnTo>
                  <a:pt x="11192" y="14667"/>
                </a:lnTo>
                <a:cubicBezTo>
                  <a:pt x="11192" y="14667"/>
                  <a:pt x="11914" y="14667"/>
                  <a:pt x="11914" y="14667"/>
                </a:cubicBezTo>
                <a:lnTo>
                  <a:pt x="11914" y="14303"/>
                </a:lnTo>
                <a:cubicBezTo>
                  <a:pt x="11804" y="14170"/>
                  <a:pt x="11788" y="14001"/>
                  <a:pt x="11788" y="13367"/>
                </a:cubicBezTo>
                <a:lnTo>
                  <a:pt x="11788" y="10046"/>
                </a:lnTo>
                <a:lnTo>
                  <a:pt x="12008" y="10046"/>
                </a:lnTo>
                <a:cubicBezTo>
                  <a:pt x="12538" y="10046"/>
                  <a:pt x="12865" y="9199"/>
                  <a:pt x="12865" y="6347"/>
                </a:cubicBezTo>
                <a:cubicBezTo>
                  <a:pt x="12865" y="3545"/>
                  <a:pt x="12538" y="2992"/>
                  <a:pt x="12102" y="2992"/>
                </a:cubicBezTo>
                <a:lnTo>
                  <a:pt x="11192" y="2992"/>
                </a:lnTo>
                <a:close/>
                <a:moveTo>
                  <a:pt x="13063" y="2992"/>
                </a:moveTo>
                <a:lnTo>
                  <a:pt x="13063" y="3360"/>
                </a:lnTo>
                <a:cubicBezTo>
                  <a:pt x="13172" y="3493"/>
                  <a:pt x="13188" y="3662"/>
                  <a:pt x="13188" y="4296"/>
                </a:cubicBezTo>
                <a:lnTo>
                  <a:pt x="13188" y="13367"/>
                </a:lnTo>
                <a:cubicBezTo>
                  <a:pt x="13188" y="14001"/>
                  <a:pt x="13172" y="14170"/>
                  <a:pt x="13063" y="14303"/>
                </a:cubicBezTo>
                <a:lnTo>
                  <a:pt x="13063" y="14667"/>
                </a:lnTo>
                <a:lnTo>
                  <a:pt x="13941" y="14667"/>
                </a:lnTo>
                <a:cubicBezTo>
                  <a:pt x="14478" y="14667"/>
                  <a:pt x="14811" y="13899"/>
                  <a:pt x="14811" y="10764"/>
                </a:cubicBezTo>
                <a:cubicBezTo>
                  <a:pt x="14811" y="7545"/>
                  <a:pt x="14384" y="7181"/>
                  <a:pt x="13782" y="7181"/>
                </a:cubicBezTo>
                <a:lnTo>
                  <a:pt x="13658" y="7181"/>
                </a:lnTo>
                <a:lnTo>
                  <a:pt x="13658" y="4412"/>
                </a:lnTo>
                <a:cubicBezTo>
                  <a:pt x="13658" y="3912"/>
                  <a:pt x="13677" y="3728"/>
                  <a:pt x="13815" y="3728"/>
                </a:cubicBezTo>
                <a:cubicBezTo>
                  <a:pt x="13815" y="3728"/>
                  <a:pt x="14117" y="3728"/>
                  <a:pt x="14117" y="3728"/>
                </a:cubicBezTo>
                <a:cubicBezTo>
                  <a:pt x="14403" y="3728"/>
                  <a:pt x="14481" y="3842"/>
                  <a:pt x="14550" y="5042"/>
                </a:cubicBezTo>
                <a:lnTo>
                  <a:pt x="14578" y="5527"/>
                </a:lnTo>
                <a:lnTo>
                  <a:pt x="14698" y="5527"/>
                </a:lnTo>
                <a:cubicBezTo>
                  <a:pt x="14692" y="4677"/>
                  <a:pt x="14692" y="3842"/>
                  <a:pt x="14698" y="2992"/>
                </a:cubicBezTo>
                <a:lnTo>
                  <a:pt x="13063" y="2992"/>
                </a:lnTo>
                <a:close/>
                <a:moveTo>
                  <a:pt x="15564" y="2992"/>
                </a:moveTo>
                <a:lnTo>
                  <a:pt x="15564" y="3360"/>
                </a:lnTo>
                <a:cubicBezTo>
                  <a:pt x="15677" y="3493"/>
                  <a:pt x="15690" y="3810"/>
                  <a:pt x="15690" y="4044"/>
                </a:cubicBezTo>
                <a:cubicBezTo>
                  <a:pt x="15690" y="4377"/>
                  <a:pt x="15674" y="4746"/>
                  <a:pt x="15583" y="5930"/>
                </a:cubicBezTo>
                <a:lnTo>
                  <a:pt x="15178" y="11234"/>
                </a:lnTo>
                <a:cubicBezTo>
                  <a:pt x="15027" y="13185"/>
                  <a:pt x="14927" y="14216"/>
                  <a:pt x="14874" y="14667"/>
                </a:cubicBezTo>
                <a:lnTo>
                  <a:pt x="15273" y="14667"/>
                </a:lnTo>
                <a:cubicBezTo>
                  <a:pt x="15276" y="14400"/>
                  <a:pt x="15294" y="13898"/>
                  <a:pt x="15319" y="13232"/>
                </a:cubicBezTo>
                <a:cubicBezTo>
                  <a:pt x="15347" y="12564"/>
                  <a:pt x="15401" y="11616"/>
                  <a:pt x="15473" y="10448"/>
                </a:cubicBezTo>
                <a:lnTo>
                  <a:pt x="16170" y="10448"/>
                </a:lnTo>
                <a:lnTo>
                  <a:pt x="16265" y="11932"/>
                </a:lnTo>
                <a:cubicBezTo>
                  <a:pt x="16324" y="12866"/>
                  <a:pt x="16393" y="14033"/>
                  <a:pt x="16411" y="14667"/>
                </a:cubicBezTo>
                <a:cubicBezTo>
                  <a:pt x="16411" y="14667"/>
                  <a:pt x="16971" y="14667"/>
                  <a:pt x="16971" y="14667"/>
                </a:cubicBezTo>
                <a:cubicBezTo>
                  <a:pt x="16924" y="14250"/>
                  <a:pt x="16826" y="13082"/>
                  <a:pt x="16735" y="11714"/>
                </a:cubicBezTo>
                <a:lnTo>
                  <a:pt x="16274" y="4727"/>
                </a:lnTo>
                <a:cubicBezTo>
                  <a:pt x="16208" y="3743"/>
                  <a:pt x="16201" y="3342"/>
                  <a:pt x="16192" y="2992"/>
                </a:cubicBezTo>
                <a:lnTo>
                  <a:pt x="15564" y="2992"/>
                </a:lnTo>
                <a:close/>
                <a:moveTo>
                  <a:pt x="17140" y="2992"/>
                </a:moveTo>
                <a:lnTo>
                  <a:pt x="17140" y="3360"/>
                </a:lnTo>
                <a:cubicBezTo>
                  <a:pt x="17250" y="3493"/>
                  <a:pt x="17266" y="3662"/>
                  <a:pt x="17266" y="4296"/>
                </a:cubicBezTo>
                <a:lnTo>
                  <a:pt x="17266" y="13367"/>
                </a:lnTo>
                <a:cubicBezTo>
                  <a:pt x="17266" y="14001"/>
                  <a:pt x="17250" y="14170"/>
                  <a:pt x="17140" y="14303"/>
                </a:cubicBezTo>
                <a:lnTo>
                  <a:pt x="17140" y="14667"/>
                </a:lnTo>
                <a:lnTo>
                  <a:pt x="17861" y="14667"/>
                </a:lnTo>
                <a:lnTo>
                  <a:pt x="17861" y="14303"/>
                </a:lnTo>
                <a:cubicBezTo>
                  <a:pt x="17752" y="14170"/>
                  <a:pt x="17736" y="14001"/>
                  <a:pt x="17736" y="13367"/>
                </a:cubicBezTo>
                <a:lnTo>
                  <a:pt x="17736" y="8645"/>
                </a:lnTo>
                <a:lnTo>
                  <a:pt x="18584" y="8645"/>
                </a:lnTo>
                <a:cubicBezTo>
                  <a:pt x="18584" y="8645"/>
                  <a:pt x="18584" y="13367"/>
                  <a:pt x="18584" y="13367"/>
                </a:cubicBezTo>
                <a:cubicBezTo>
                  <a:pt x="18584" y="14001"/>
                  <a:pt x="18568" y="14170"/>
                  <a:pt x="18458" y="14303"/>
                </a:cubicBezTo>
                <a:lnTo>
                  <a:pt x="18458" y="14667"/>
                </a:lnTo>
                <a:lnTo>
                  <a:pt x="19180" y="14667"/>
                </a:lnTo>
                <a:lnTo>
                  <a:pt x="19180" y="14303"/>
                </a:lnTo>
                <a:cubicBezTo>
                  <a:pt x="19070" y="14170"/>
                  <a:pt x="19055" y="14001"/>
                  <a:pt x="19055" y="13367"/>
                </a:cubicBezTo>
                <a:lnTo>
                  <a:pt x="19055" y="4296"/>
                </a:lnTo>
                <a:cubicBezTo>
                  <a:pt x="19055" y="3662"/>
                  <a:pt x="19070" y="3493"/>
                  <a:pt x="19180" y="3360"/>
                </a:cubicBezTo>
                <a:lnTo>
                  <a:pt x="19180" y="2992"/>
                </a:lnTo>
                <a:lnTo>
                  <a:pt x="18458" y="2992"/>
                </a:lnTo>
                <a:lnTo>
                  <a:pt x="18458" y="3360"/>
                </a:lnTo>
                <a:cubicBezTo>
                  <a:pt x="18568" y="3493"/>
                  <a:pt x="18584" y="3662"/>
                  <a:pt x="18584" y="4296"/>
                </a:cubicBezTo>
                <a:lnTo>
                  <a:pt x="18584" y="7879"/>
                </a:lnTo>
                <a:lnTo>
                  <a:pt x="17736" y="7879"/>
                </a:lnTo>
                <a:lnTo>
                  <a:pt x="17736" y="4296"/>
                </a:lnTo>
                <a:cubicBezTo>
                  <a:pt x="17736" y="3662"/>
                  <a:pt x="17752" y="3493"/>
                  <a:pt x="17861" y="3360"/>
                </a:cubicBezTo>
                <a:lnTo>
                  <a:pt x="17861" y="2992"/>
                </a:lnTo>
                <a:lnTo>
                  <a:pt x="17140" y="2992"/>
                </a:lnTo>
                <a:close/>
                <a:moveTo>
                  <a:pt x="19529" y="2992"/>
                </a:moveTo>
                <a:lnTo>
                  <a:pt x="19529" y="3360"/>
                </a:lnTo>
                <a:cubicBezTo>
                  <a:pt x="19638" y="3493"/>
                  <a:pt x="19655" y="3662"/>
                  <a:pt x="19655" y="4296"/>
                </a:cubicBezTo>
                <a:cubicBezTo>
                  <a:pt x="19655" y="4296"/>
                  <a:pt x="19655" y="13367"/>
                  <a:pt x="19655" y="13367"/>
                </a:cubicBezTo>
                <a:cubicBezTo>
                  <a:pt x="19655" y="14001"/>
                  <a:pt x="19638" y="14170"/>
                  <a:pt x="19529" y="14303"/>
                </a:cubicBezTo>
                <a:lnTo>
                  <a:pt x="19529" y="14667"/>
                </a:lnTo>
                <a:lnTo>
                  <a:pt x="20250" y="14667"/>
                </a:lnTo>
                <a:lnTo>
                  <a:pt x="20250" y="14303"/>
                </a:lnTo>
                <a:cubicBezTo>
                  <a:pt x="20141" y="14170"/>
                  <a:pt x="20125" y="14001"/>
                  <a:pt x="20125" y="13367"/>
                </a:cubicBezTo>
                <a:lnTo>
                  <a:pt x="20125" y="4296"/>
                </a:lnTo>
                <a:cubicBezTo>
                  <a:pt x="20125" y="3662"/>
                  <a:pt x="20141" y="3493"/>
                  <a:pt x="20250" y="3360"/>
                </a:cubicBezTo>
                <a:lnTo>
                  <a:pt x="20250" y="2992"/>
                </a:lnTo>
                <a:lnTo>
                  <a:pt x="19529" y="2992"/>
                </a:lnTo>
                <a:close/>
                <a:moveTo>
                  <a:pt x="20906" y="2992"/>
                </a:moveTo>
                <a:cubicBezTo>
                  <a:pt x="20847" y="3792"/>
                  <a:pt x="20624" y="5376"/>
                  <a:pt x="20451" y="6560"/>
                </a:cubicBezTo>
                <a:lnTo>
                  <a:pt x="20163" y="8548"/>
                </a:lnTo>
                <a:lnTo>
                  <a:pt x="20496" y="11200"/>
                </a:lnTo>
                <a:cubicBezTo>
                  <a:pt x="20725" y="13035"/>
                  <a:pt x="20803" y="14050"/>
                  <a:pt x="20856" y="14667"/>
                </a:cubicBezTo>
                <a:lnTo>
                  <a:pt x="21595" y="14667"/>
                </a:lnTo>
                <a:cubicBezTo>
                  <a:pt x="21334" y="13266"/>
                  <a:pt x="20975" y="10698"/>
                  <a:pt x="20822" y="9547"/>
                </a:cubicBezTo>
                <a:cubicBezTo>
                  <a:pt x="20822" y="9547"/>
                  <a:pt x="20536" y="7394"/>
                  <a:pt x="20536" y="7394"/>
                </a:cubicBezTo>
                <a:lnTo>
                  <a:pt x="20765" y="6095"/>
                </a:lnTo>
                <a:cubicBezTo>
                  <a:pt x="20866" y="5511"/>
                  <a:pt x="21214" y="3645"/>
                  <a:pt x="21421" y="3011"/>
                </a:cubicBezTo>
                <a:lnTo>
                  <a:pt x="21421" y="2992"/>
                </a:lnTo>
                <a:lnTo>
                  <a:pt x="20906" y="2992"/>
                </a:lnTo>
                <a:close/>
                <a:moveTo>
                  <a:pt x="3744" y="3185"/>
                </a:moveTo>
                <a:cubicBezTo>
                  <a:pt x="3744" y="3185"/>
                  <a:pt x="1286" y="10701"/>
                  <a:pt x="1286" y="10701"/>
                </a:cubicBezTo>
                <a:lnTo>
                  <a:pt x="93" y="7055"/>
                </a:lnTo>
                <a:cubicBezTo>
                  <a:pt x="70" y="7458"/>
                  <a:pt x="50" y="7874"/>
                  <a:pt x="36" y="8296"/>
                </a:cubicBezTo>
                <a:lnTo>
                  <a:pt x="1286" y="12112"/>
                </a:lnTo>
                <a:lnTo>
                  <a:pt x="3882" y="4179"/>
                </a:lnTo>
                <a:cubicBezTo>
                  <a:pt x="3839" y="3835"/>
                  <a:pt x="3793" y="3502"/>
                  <a:pt x="3744" y="3185"/>
                </a:cubicBezTo>
                <a:close/>
                <a:moveTo>
                  <a:pt x="11926" y="3728"/>
                </a:moveTo>
                <a:lnTo>
                  <a:pt x="11977" y="3728"/>
                </a:lnTo>
                <a:cubicBezTo>
                  <a:pt x="12272" y="3728"/>
                  <a:pt x="12372" y="4710"/>
                  <a:pt x="12372" y="6245"/>
                </a:cubicBezTo>
                <a:cubicBezTo>
                  <a:pt x="12372" y="8063"/>
                  <a:pt x="12302" y="9314"/>
                  <a:pt x="12010" y="9314"/>
                </a:cubicBezTo>
                <a:cubicBezTo>
                  <a:pt x="12010" y="9314"/>
                  <a:pt x="11788" y="9314"/>
                  <a:pt x="11788" y="9314"/>
                </a:cubicBezTo>
                <a:lnTo>
                  <a:pt x="11788" y="4359"/>
                </a:lnTo>
                <a:cubicBezTo>
                  <a:pt x="11788" y="3808"/>
                  <a:pt x="11832" y="3728"/>
                  <a:pt x="11926" y="3728"/>
                </a:cubicBezTo>
                <a:close/>
                <a:moveTo>
                  <a:pt x="15827" y="4960"/>
                </a:moveTo>
                <a:lnTo>
                  <a:pt x="16123" y="9663"/>
                </a:lnTo>
                <a:cubicBezTo>
                  <a:pt x="16123" y="9663"/>
                  <a:pt x="15524" y="9663"/>
                  <a:pt x="15524" y="9663"/>
                </a:cubicBezTo>
                <a:lnTo>
                  <a:pt x="15827" y="4960"/>
                </a:lnTo>
                <a:close/>
                <a:moveTo>
                  <a:pt x="3999" y="5236"/>
                </a:moveTo>
                <a:lnTo>
                  <a:pt x="1286" y="13527"/>
                </a:lnTo>
                <a:lnTo>
                  <a:pt x="5" y="9615"/>
                </a:lnTo>
                <a:cubicBezTo>
                  <a:pt x="1" y="9862"/>
                  <a:pt x="0" y="10108"/>
                  <a:pt x="0" y="10361"/>
                </a:cubicBezTo>
                <a:cubicBezTo>
                  <a:pt x="0" y="16568"/>
                  <a:pt x="947" y="21600"/>
                  <a:pt x="2115" y="21600"/>
                </a:cubicBezTo>
                <a:cubicBezTo>
                  <a:pt x="3283" y="21600"/>
                  <a:pt x="4230" y="16568"/>
                  <a:pt x="4230" y="10361"/>
                </a:cubicBezTo>
                <a:cubicBezTo>
                  <a:pt x="4230" y="8514"/>
                  <a:pt x="4147" y="6773"/>
                  <a:pt x="3999" y="5236"/>
                </a:cubicBezTo>
                <a:close/>
                <a:moveTo>
                  <a:pt x="7927" y="7913"/>
                </a:moveTo>
                <a:lnTo>
                  <a:pt x="8119" y="7913"/>
                </a:lnTo>
                <a:cubicBezTo>
                  <a:pt x="8489" y="7913"/>
                  <a:pt x="8586" y="8979"/>
                  <a:pt x="8586" y="10880"/>
                </a:cubicBezTo>
                <a:cubicBezTo>
                  <a:pt x="8586" y="12915"/>
                  <a:pt x="8474" y="13935"/>
                  <a:pt x="8188" y="13935"/>
                </a:cubicBezTo>
                <a:cubicBezTo>
                  <a:pt x="8188" y="13935"/>
                  <a:pt x="8121" y="13935"/>
                  <a:pt x="8121" y="13935"/>
                </a:cubicBezTo>
                <a:cubicBezTo>
                  <a:pt x="7964" y="13935"/>
                  <a:pt x="7927" y="13667"/>
                  <a:pt x="7927" y="12916"/>
                </a:cubicBezTo>
                <a:lnTo>
                  <a:pt x="7927" y="7913"/>
                </a:lnTo>
                <a:close/>
                <a:moveTo>
                  <a:pt x="13658" y="7913"/>
                </a:moveTo>
                <a:lnTo>
                  <a:pt x="13850" y="7913"/>
                </a:lnTo>
                <a:cubicBezTo>
                  <a:pt x="14220" y="7913"/>
                  <a:pt x="14318" y="8979"/>
                  <a:pt x="14318" y="10880"/>
                </a:cubicBezTo>
                <a:cubicBezTo>
                  <a:pt x="14318" y="12915"/>
                  <a:pt x="14205" y="13935"/>
                  <a:pt x="13919" y="13935"/>
                </a:cubicBezTo>
                <a:cubicBezTo>
                  <a:pt x="13919" y="13935"/>
                  <a:pt x="13854" y="13935"/>
                  <a:pt x="13854" y="13935"/>
                </a:cubicBezTo>
                <a:cubicBezTo>
                  <a:pt x="13697" y="13935"/>
                  <a:pt x="13658" y="13667"/>
                  <a:pt x="13658" y="12916"/>
                </a:cubicBezTo>
                <a:lnTo>
                  <a:pt x="13658" y="7913"/>
                </a:lnTo>
                <a:close/>
                <a:moveTo>
                  <a:pt x="5519" y="17532"/>
                </a:moveTo>
                <a:lnTo>
                  <a:pt x="5519" y="18701"/>
                </a:lnTo>
                <a:lnTo>
                  <a:pt x="21600" y="18701"/>
                </a:lnTo>
                <a:cubicBezTo>
                  <a:pt x="21600" y="18701"/>
                  <a:pt x="21600" y="17532"/>
                  <a:pt x="21600" y="17532"/>
                </a:cubicBezTo>
                <a:lnTo>
                  <a:pt x="5519" y="17532"/>
                </a:lnTo>
                <a:close/>
              </a:path>
            </a:pathLst>
          </a:custGeom>
          <a:solidFill>
            <a:srgbClr val="439639"/>
          </a:solidFill>
          <a:ln w="12700">
            <a:miter lim="400000"/>
          </a:ln>
        </p:spPr>
        <p:txBody>
          <a:bodyPr lIns="101592" tIns="101592" rIns="101592" bIns="101592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8" name="Rectangle 2"/>
          <p:cNvSpPr/>
          <p:nvPr userDrawn="1"/>
        </p:nvSpPr>
        <p:spPr>
          <a:xfrm>
            <a:off x="2" y="10601960"/>
            <a:ext cx="7595996" cy="107999"/>
          </a:xfrm>
          <a:prstGeom prst="rect">
            <a:avLst/>
          </a:prstGeom>
          <a:solidFill>
            <a:srgbClr val="4396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bject 13"/>
          <p:cNvSpPr txBox="1">
            <a:spLocks noGrp="1"/>
          </p:cNvSpPr>
          <p:nvPr>
            <p:ph type="sldNum" sz="quarter" idx="4"/>
          </p:nvPr>
        </p:nvSpPr>
        <p:spPr>
          <a:xfrm>
            <a:off x="7006978" y="10209335"/>
            <a:ext cx="536822" cy="196208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>
            <a:lvl1pPr>
              <a:defRPr sz="1200"/>
            </a:lvl1pPr>
          </a:lstStyle>
          <a:p>
            <a:pPr marL="70485">
              <a:spcBef>
                <a:spcPts val="90"/>
              </a:spcBef>
            </a:pPr>
            <a:fld id="{81D60167-4931-47E6-BA6A-407CBD079E47}" type="slidenum">
              <a:rPr lang="uk-UA" spc="-90" dirty="0"/>
              <a:pPr marL="70485">
                <a:spcBef>
                  <a:spcPts val="90"/>
                </a:spcBef>
              </a:pPr>
              <a:t>‹#›</a:t>
            </a:fld>
            <a:endParaRPr lang="uk-UA" spc="-90" dirty="0"/>
          </a:p>
        </p:txBody>
      </p:sp>
    </p:spTree>
    <p:extLst>
      <p:ext uri="{BB962C8B-B14F-4D97-AF65-F5344CB8AC3E}">
        <p14:creationId xmlns:p14="http://schemas.microsoft.com/office/powerpoint/2010/main" val="836531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Relationship Id="rId3" Type="http://schemas.openxmlformats.org/officeDocument/2006/relationships/chart" Target="../charts/char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4" Type="http://schemas.microsoft.com/office/2007/relationships/hdphoto" Target="../media/hdphoto2.wdp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456" y="1037366"/>
            <a:ext cx="7598530" cy="1579400"/>
          </a:xfrm>
          <a:prstGeom prst="rect">
            <a:avLst/>
          </a:prstGeom>
        </p:spPr>
      </p:pic>
      <p:sp>
        <p:nvSpPr>
          <p:cNvPr id="5" name="object 4"/>
          <p:cNvSpPr/>
          <p:nvPr/>
        </p:nvSpPr>
        <p:spPr>
          <a:xfrm>
            <a:off x="0" y="1054298"/>
            <a:ext cx="7595998" cy="1547998"/>
          </a:xfrm>
          <a:custGeom>
            <a:avLst/>
            <a:gdLst/>
            <a:ahLst/>
            <a:cxnLst/>
            <a:rect l="l" t="t" r="r" b="b"/>
            <a:pathLst>
              <a:path w="7772400" h="1325245">
                <a:moveTo>
                  <a:pt x="0" y="1324800"/>
                </a:moveTo>
                <a:lnTo>
                  <a:pt x="7772400" y="1324800"/>
                </a:lnTo>
                <a:lnTo>
                  <a:pt x="7772400" y="0"/>
                </a:lnTo>
                <a:lnTo>
                  <a:pt x="0" y="0"/>
                </a:lnTo>
                <a:lnTo>
                  <a:pt x="0" y="1324800"/>
                </a:lnTo>
                <a:close/>
              </a:path>
            </a:pathLst>
          </a:custGeom>
          <a:solidFill>
            <a:srgbClr val="439639">
              <a:alpha val="26000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" name="object 6"/>
          <p:cNvSpPr txBox="1"/>
          <p:nvPr/>
        </p:nvSpPr>
        <p:spPr>
          <a:xfrm>
            <a:off x="560498" y="1339464"/>
            <a:ext cx="5950369" cy="898964"/>
          </a:xfrm>
          <a:prstGeom prst="rect">
            <a:avLst/>
          </a:prstGeom>
        </p:spPr>
        <p:txBody>
          <a:bodyPr vert="horz" wrap="square" lIns="0" tIns="36830" rIns="0" bIns="0" rtlCol="0">
            <a:spAutoFit/>
          </a:bodyPr>
          <a:lstStyle/>
          <a:p>
            <a:r>
              <a:rPr lang="ru-RU" sz="2800" dirty="0">
                <a:solidFill>
                  <a:srgbClr val="FFFFFF"/>
                </a:solidFill>
                <a:latin typeface="Arial"/>
                <a:cs typeface="Arial"/>
              </a:rPr>
              <a:t>Наличные и безналичные </a:t>
            </a:r>
            <a:br>
              <a:rPr lang="ru-RU" sz="2800" dirty="0">
                <a:solidFill>
                  <a:srgbClr val="FFFFFF"/>
                </a:solidFill>
                <a:latin typeface="Arial"/>
                <a:cs typeface="Arial"/>
              </a:rPr>
            </a:br>
            <a:r>
              <a:rPr lang="ru-RU" sz="2800" dirty="0">
                <a:solidFill>
                  <a:srgbClr val="FFFFFF"/>
                </a:solidFill>
                <a:latin typeface="Arial"/>
                <a:cs typeface="Arial"/>
              </a:rPr>
              <a:t>платежи</a:t>
            </a:r>
            <a:endParaRPr sz="280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11" name="object 13"/>
          <p:cNvSpPr txBox="1">
            <a:spLocks noGrp="1"/>
          </p:cNvSpPr>
          <p:nvPr>
            <p:ph type="sldNum" sz="quarter" idx="4294967295"/>
          </p:nvPr>
        </p:nvSpPr>
        <p:spPr>
          <a:xfrm>
            <a:off x="7038997" y="10197936"/>
            <a:ext cx="141604" cy="150041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70485">
              <a:lnSpc>
                <a:spcPct val="100000"/>
              </a:lnSpc>
              <a:spcBef>
                <a:spcPts val="90"/>
              </a:spcBef>
            </a:pPr>
            <a:fld id="{81D60167-4931-47E6-BA6A-407CBD079E47}" type="slidenum">
              <a:rPr sz="900" spc="-90" dirty="0">
                <a:latin typeface="Arial"/>
                <a:cs typeface="Arial"/>
              </a:rPr>
              <a:t>1</a:t>
            </a:fld>
            <a:endParaRPr sz="900" spc="-90" dirty="0">
              <a:latin typeface="Arial"/>
              <a:cs typeface="Arial"/>
            </a:endParaRPr>
          </a:p>
        </p:txBody>
      </p:sp>
      <p:sp>
        <p:nvSpPr>
          <p:cNvPr id="15" name="object 8"/>
          <p:cNvSpPr txBox="1"/>
          <p:nvPr/>
        </p:nvSpPr>
        <p:spPr>
          <a:xfrm>
            <a:off x="685800" y="304800"/>
            <a:ext cx="1828800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1000" b="1" spc="-75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Июль, 2018</a:t>
            </a:r>
            <a:endParaRPr sz="1000" b="1" dirty="0">
              <a:solidFill>
                <a:schemeClr val="tx1">
                  <a:lumMod val="75000"/>
                  <a:lumOff val="2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159" name="object 5"/>
          <p:cNvSpPr txBox="1"/>
          <p:nvPr/>
        </p:nvSpPr>
        <p:spPr>
          <a:xfrm>
            <a:off x="14881760" y="9797143"/>
            <a:ext cx="972638" cy="17953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10000"/>
              </a:lnSpc>
              <a:spcAft>
                <a:spcPts val="400"/>
              </a:spcAft>
            </a:pPr>
            <a:r>
              <a:rPr lang="ru-RU" sz="1000" i="1" dirty="0">
                <a:solidFill>
                  <a:schemeClr val="bg1">
                    <a:lumMod val="50000"/>
                  </a:schemeClr>
                </a:solidFill>
                <a:latin typeface="Calibri Light"/>
                <a:cs typeface="Calibri Light"/>
              </a:rPr>
              <a:t>см. график</a:t>
            </a:r>
            <a:endParaRPr lang="en-US" sz="1000" i="1" dirty="0">
              <a:solidFill>
                <a:schemeClr val="bg1">
                  <a:lumMod val="50000"/>
                </a:schemeClr>
              </a:solidFill>
              <a:latin typeface="Calibri Light"/>
              <a:cs typeface="Calibri Light"/>
            </a:endParaRPr>
          </a:p>
        </p:txBody>
      </p:sp>
      <p:sp>
        <p:nvSpPr>
          <p:cNvPr id="165" name="object 10"/>
          <p:cNvSpPr/>
          <p:nvPr/>
        </p:nvSpPr>
        <p:spPr>
          <a:xfrm>
            <a:off x="560498" y="6784388"/>
            <a:ext cx="6436164" cy="59969"/>
          </a:xfrm>
          <a:custGeom>
            <a:avLst/>
            <a:gdLst/>
            <a:ahLst/>
            <a:cxnLst/>
            <a:rect l="l" t="t" r="r" b="b"/>
            <a:pathLst>
              <a:path w="6475095">
                <a:moveTo>
                  <a:pt x="0" y="0"/>
                </a:moveTo>
                <a:lnTo>
                  <a:pt x="6474550" y="0"/>
                </a:lnTo>
              </a:path>
            </a:pathLst>
          </a:custGeom>
          <a:ln w="6350">
            <a:solidFill>
              <a:schemeClr val="bg1">
                <a:lumMod val="65000"/>
              </a:schemeClr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5" name="object 5"/>
          <p:cNvSpPr txBox="1"/>
          <p:nvPr/>
        </p:nvSpPr>
        <p:spPr>
          <a:xfrm>
            <a:off x="580538" y="2824459"/>
            <a:ext cx="6187453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r>
              <a:rPr lang="ru-RU" sz="1600" b="1">
                <a:solidFill>
                  <a:srgbClr val="439639"/>
                </a:solidFill>
              </a:rPr>
              <a:t>Рейтинг «безналичных» городов и регионов</a:t>
            </a:r>
            <a:endParaRPr lang="en-US" sz="1600">
              <a:solidFill>
                <a:srgbClr val="439639"/>
              </a:solidFill>
            </a:endParaRPr>
          </a:p>
        </p:txBody>
      </p:sp>
      <p:sp>
        <p:nvSpPr>
          <p:cNvPr id="30" name="Прямоугольник 6"/>
          <p:cNvSpPr/>
          <p:nvPr/>
        </p:nvSpPr>
        <p:spPr>
          <a:xfrm>
            <a:off x="505634" y="3148581"/>
            <a:ext cx="6691901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08800" lvl="0" indent="-208800">
              <a:spcAft>
                <a:spcPts val="300"/>
              </a:spcAft>
              <a:buFont typeface="Wingdings" charset="2"/>
              <a:buChar char="§"/>
            </a:pPr>
            <a:r>
              <a:rPr lang="ru-RU" sz="1000"/>
              <a:t>Безналичные платежи граждан выросли в 10 раз с 2008 года.</a:t>
            </a:r>
            <a:endParaRPr lang="en-US" sz="1000"/>
          </a:p>
          <a:p>
            <a:pPr marL="208800" lvl="0" indent="-208800">
              <a:spcAft>
                <a:spcPts val="300"/>
              </a:spcAft>
              <a:buFont typeface="Wingdings" charset="2"/>
              <a:buChar char="§"/>
            </a:pPr>
            <a:r>
              <a:rPr lang="ru-RU" sz="1000"/>
              <a:t>Ненецкий АО, Коми и Карелия в 2018-м стали самыми «безналичными» регионами России по версии Сбербанка.</a:t>
            </a:r>
            <a:endParaRPr lang="en-US" sz="1000"/>
          </a:p>
          <a:p>
            <a:pPr marL="208800" lvl="0" indent="-208800">
              <a:spcAft>
                <a:spcPts val="300"/>
              </a:spcAft>
              <a:buFont typeface="Wingdings" charset="2"/>
              <a:buChar char="§"/>
            </a:pPr>
            <a:r>
              <a:rPr lang="ru-RU" sz="1000"/>
              <a:t>В тройке самых «безналичных» городов России — Сыктывкар, Петрозаводск и Тюмень.</a:t>
            </a:r>
            <a:endParaRPr lang="en-US" sz="1000"/>
          </a:p>
          <a:p>
            <a:pPr marL="208800" lvl="0" indent="-208800">
              <a:spcAft>
                <a:spcPts val="300"/>
              </a:spcAft>
              <a:buFont typeface="Wingdings" charset="2"/>
              <a:buChar char="§"/>
            </a:pPr>
            <a:r>
              <a:rPr lang="ru-RU" sz="1000"/>
              <a:t>За последние 4 года рост доли безналичных операций по картам в России ускорился в среднем до 8 % в год.</a:t>
            </a:r>
            <a:endParaRPr lang="en-US" sz="1000"/>
          </a:p>
          <a:p>
            <a:pPr marL="208800" lvl="0" indent="-208800">
              <a:spcAft>
                <a:spcPts val="300"/>
              </a:spcAft>
              <a:buFont typeface="Wingdings" charset="2"/>
              <a:buChar char="§"/>
            </a:pPr>
            <a:r>
              <a:rPr lang="ru-RU" sz="1000"/>
              <a:t>Объем безналичных платежей в Химках в абсолютном выражении больше, чем в любом из 30 региональных центров. </a:t>
            </a:r>
            <a:endParaRPr lang="en-US" sz="1000"/>
          </a:p>
          <a:p>
            <a:pPr marL="208800" lvl="0" indent="-208800">
              <a:spcAft>
                <a:spcPts val="300"/>
              </a:spcAft>
              <a:buFont typeface="Wingdings" charset="2"/>
              <a:buChar char="§"/>
            </a:pPr>
            <a:r>
              <a:rPr lang="ru-RU" sz="1000"/>
              <a:t>С учетом P2P-переводов на первое место вырвался Чукотский автономный округ: около двух третей операций </a:t>
            </a:r>
            <a:br>
              <a:rPr lang="ru-RU" sz="1000"/>
            </a:br>
            <a:r>
              <a:rPr lang="ru-RU" sz="1000"/>
              <a:t>в 2017 г. жители региона провели в безналичной форме.</a:t>
            </a:r>
            <a:endParaRPr lang="en-US" sz="1000"/>
          </a:p>
          <a:p>
            <a:pPr marL="208800" lvl="0" indent="-208800">
              <a:spcAft>
                <a:spcPts val="300"/>
              </a:spcAft>
              <a:buFont typeface="Wingdings" charset="2"/>
              <a:buChar char="§"/>
            </a:pPr>
            <a:r>
              <a:rPr lang="ru-RU" sz="1000"/>
              <a:t>Доля карточных платежей в покупках гражданами товаров и услуг в 2017 году составила 39 %, а в 1-м кв. 2018 года выросла до 45 %. </a:t>
            </a:r>
            <a:endParaRPr lang="en-US" sz="1000"/>
          </a:p>
          <a:p>
            <a:pPr marL="208800" lvl="0" indent="-208800">
              <a:spcAft>
                <a:spcPts val="300"/>
              </a:spcAft>
              <a:buFont typeface="Wingdings" charset="2"/>
              <a:buChar char="§"/>
            </a:pPr>
            <a:r>
              <a:rPr lang="ru-RU" sz="1000"/>
              <a:t>Прием карт в России осуществляют 2,3 млн торговых терминалов в 1,6 млн торговых точек, на которые приходится 95 % всех расходов граждан (с учетом оплаты наличными).</a:t>
            </a:r>
            <a:endParaRPr lang="en-US" sz="1000"/>
          </a:p>
          <a:p>
            <a:pPr marL="208800" lvl="0" indent="-208800">
              <a:spcAft>
                <a:spcPts val="300"/>
              </a:spcAft>
              <a:buFont typeface="Wingdings" charset="2"/>
              <a:buChar char="§"/>
            </a:pPr>
            <a:r>
              <a:rPr lang="ru-RU" sz="1000"/>
              <a:t>Если в конце 2000-х безналичные расчеты были уделом самых крупных городов, то сейчас различия между территориями по доступности расчетов наличными практически исчезли.</a:t>
            </a:r>
            <a:endParaRPr lang="en-US" sz="1000"/>
          </a:p>
        </p:txBody>
      </p:sp>
      <p:sp>
        <p:nvSpPr>
          <p:cNvPr id="21" name="object 5"/>
          <p:cNvSpPr txBox="1"/>
          <p:nvPr/>
        </p:nvSpPr>
        <p:spPr>
          <a:xfrm>
            <a:off x="602833" y="5761895"/>
            <a:ext cx="6261444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r>
              <a:rPr lang="ru-RU" sz="1000" b="1">
                <a:solidFill>
                  <a:srgbClr val="439639"/>
                </a:solidFill>
              </a:rPr>
              <a:t>Безналичные расчеты граждан выросли в 10 раз с 2008 года</a:t>
            </a:r>
            <a:endParaRPr lang="en-US" sz="1000">
              <a:solidFill>
                <a:srgbClr val="439639"/>
              </a:solidFill>
            </a:endParaRPr>
          </a:p>
        </p:txBody>
      </p:sp>
      <p:sp>
        <p:nvSpPr>
          <p:cNvPr id="22" name="Прямоугольник 6"/>
          <p:cNvSpPr/>
          <p:nvPr/>
        </p:nvSpPr>
        <p:spPr>
          <a:xfrm>
            <a:off x="505634" y="5984776"/>
            <a:ext cx="669190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/>
              <a:t>За последние 10 лет в России произошел настоящий прорыв в области использования безналичных средств платежа. </a:t>
            </a:r>
            <a:br>
              <a:rPr lang="ru-RU" sz="1000"/>
            </a:br>
            <a:r>
              <a:rPr lang="ru-RU" sz="1000"/>
              <a:t>В 2017 году доля расходов россиян по картам в общих расходах на приобретение товаров и услуг выросла до 39 % против всего 4 % в 2008 году. То есть за 10 лет доля расчетов по картам выросла в 10 раз! Это один из самых высоких результатов в мире.</a:t>
            </a:r>
            <a:endParaRPr lang="en-US" sz="1000"/>
          </a:p>
        </p:txBody>
      </p:sp>
      <p:sp>
        <p:nvSpPr>
          <p:cNvPr id="23" name="object 5"/>
          <p:cNvSpPr txBox="1"/>
          <p:nvPr/>
        </p:nvSpPr>
        <p:spPr>
          <a:xfrm>
            <a:off x="580538" y="6904840"/>
            <a:ext cx="6261444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r>
              <a:rPr lang="ru-RU" sz="1000" b="1">
                <a:solidFill>
                  <a:srgbClr val="439639"/>
                </a:solidFill>
              </a:rPr>
              <a:t>Доля безналичных операций в общем объеме транзакций в России</a:t>
            </a:r>
            <a:r>
              <a:rPr lang="en-US" sz="1000">
                <a:solidFill>
                  <a:srgbClr val="439639"/>
                </a:solidFill>
                <a:effectLst/>
              </a:rPr>
              <a:t> </a:t>
            </a:r>
            <a:endParaRPr lang="en-US" sz="1000">
              <a:solidFill>
                <a:srgbClr val="439639"/>
              </a:solidFill>
            </a:endParaRPr>
          </a:p>
        </p:txBody>
      </p:sp>
      <p:graphicFrame>
        <p:nvGraphicFramePr>
          <p:cNvPr id="31" name="Диаграмма 1"/>
          <p:cNvGraphicFramePr/>
          <p:nvPr>
            <p:extLst>
              <p:ext uri="{D42A27DB-BD31-4B8C-83A1-F6EECF244321}">
                <p14:modId xmlns:p14="http://schemas.microsoft.com/office/powerpoint/2010/main" val="1952280928"/>
              </p:ext>
            </p:extLst>
          </p:nvPr>
        </p:nvGraphicFramePr>
        <p:xfrm>
          <a:off x="480233" y="7146083"/>
          <a:ext cx="6030634" cy="35425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2" name="Прямоугольник 6"/>
          <p:cNvSpPr/>
          <p:nvPr/>
        </p:nvSpPr>
        <p:spPr>
          <a:xfrm>
            <a:off x="558795" y="10108679"/>
            <a:ext cx="6691901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700" i="1">
                <a:solidFill>
                  <a:schemeClr val="tx1">
                    <a:lumMod val="65000"/>
                    <a:lumOff val="35000"/>
                  </a:schemeClr>
                </a:solidFill>
              </a:rPr>
              <a:t>Источник: рассчитано по данным ЦБ РФ, Росстата; с учетом расходов по картам, совершенных за рубежом</a:t>
            </a:r>
            <a:endParaRPr lang="en-US" sz="7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46667" y="7297905"/>
            <a:ext cx="3158066" cy="29631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Прямоугольник 6"/>
          <p:cNvSpPr/>
          <p:nvPr/>
        </p:nvSpPr>
        <p:spPr>
          <a:xfrm>
            <a:off x="787393" y="7255553"/>
            <a:ext cx="287867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"/>
              <a:t>Доля торгового оборота по картам в общих расходах граждан </a:t>
            </a:r>
            <a:br>
              <a:rPr lang="ru-RU" sz="800"/>
            </a:br>
            <a:r>
              <a:rPr lang="ru-RU" sz="800"/>
              <a:t>на приобретение товаров и услуг</a:t>
            </a:r>
            <a:endParaRPr lang="en-US" sz="800"/>
          </a:p>
        </p:txBody>
      </p:sp>
    </p:spTree>
    <p:extLst>
      <p:ext uri="{BB962C8B-B14F-4D97-AF65-F5344CB8AC3E}">
        <p14:creationId xmlns:p14="http://schemas.microsoft.com/office/powerpoint/2010/main" val="28848153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object 8"/>
          <p:cNvSpPr txBox="1"/>
          <p:nvPr/>
        </p:nvSpPr>
        <p:spPr>
          <a:xfrm>
            <a:off x="685799" y="304800"/>
            <a:ext cx="3268133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1000" spc="-75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Приложения</a:t>
            </a:r>
            <a:endParaRPr sz="1000" dirty="0">
              <a:solidFill>
                <a:schemeClr val="tx1">
                  <a:lumMod val="75000"/>
                  <a:lumOff val="2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64" name="object 10"/>
          <p:cNvSpPr/>
          <p:nvPr/>
        </p:nvSpPr>
        <p:spPr>
          <a:xfrm>
            <a:off x="648004" y="951948"/>
            <a:ext cx="6475095" cy="0"/>
          </a:xfrm>
          <a:custGeom>
            <a:avLst/>
            <a:gdLst/>
            <a:ahLst/>
            <a:cxnLst/>
            <a:rect l="l" t="t" r="r" b="b"/>
            <a:pathLst>
              <a:path w="6475095">
                <a:moveTo>
                  <a:pt x="0" y="0"/>
                </a:moveTo>
                <a:lnTo>
                  <a:pt x="6474550" y="0"/>
                </a:lnTo>
              </a:path>
            </a:pathLst>
          </a:custGeom>
          <a:ln w="6350">
            <a:solidFill>
              <a:srgbClr val="8082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5"/>
          <p:cNvSpPr txBox="1"/>
          <p:nvPr/>
        </p:nvSpPr>
        <p:spPr>
          <a:xfrm>
            <a:off x="631340" y="1340756"/>
            <a:ext cx="6261444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r>
              <a:rPr lang="ru-RU" sz="1600" b="1">
                <a:solidFill>
                  <a:srgbClr val="439639"/>
                </a:solidFill>
              </a:rPr>
              <a:t>Приложение 3. </a:t>
            </a:r>
            <a:r>
              <a:rPr lang="ru-RU" sz="1600">
                <a:solidFill>
                  <a:srgbClr val="439639"/>
                </a:solidFill>
              </a:rPr>
              <a:t>Регионы с наибольшим проникновением безналичных платежей — по данным трансакций клиентов Сбербанка</a:t>
            </a:r>
            <a:endParaRPr lang="en-US" sz="1600">
              <a:solidFill>
                <a:srgbClr val="439639"/>
              </a:solidFill>
            </a:endParaRPr>
          </a:p>
        </p:txBody>
      </p:sp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6962393"/>
              </p:ext>
            </p:extLst>
          </p:nvPr>
        </p:nvGraphicFramePr>
        <p:xfrm>
          <a:off x="622390" y="2146734"/>
          <a:ext cx="6104695" cy="70957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9782"/>
                <a:gridCol w="2744913"/>
              </a:tblGrid>
              <a:tr h="475232">
                <a:tc>
                  <a:txBody>
                    <a:bodyPr/>
                    <a:lstStyle/>
                    <a:p>
                      <a:pPr algn="ctr"/>
                      <a:r>
                        <a:rPr lang="ru-RU" sz="1000"/>
                        <a:t>Регион</a:t>
                      </a:r>
                      <a:endParaRPr lang="en-US" sz="1000"/>
                    </a:p>
                  </a:txBody>
                  <a:tcPr anchor="ctr"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3963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Доля торгового оборота в общем объеме снятия наличных и торгового оборота за 6 мес. 2018 г.</a:t>
                      </a:r>
                      <a:r>
                        <a:rPr lang="en-US" sz="900">
                          <a:effectLst/>
                        </a:rPr>
                        <a:t> </a:t>
                      </a:r>
                      <a:endParaRPr lang="en-US" sz="9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39639"/>
                    </a:solidFill>
                  </a:tcPr>
                </a:tc>
              </a:tr>
              <a:tr h="2048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Ненецкий АО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56,10%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048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Республика Коми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48,81%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048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Республика Карелия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48,81%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048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Мурманская область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48,45%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048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Тюменская область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48,18%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048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Томская область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45,62%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048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Архангельская область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45,28%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048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Сахалинская область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45,01%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048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г. Москва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44,53%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048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Пермский край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44,10%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048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Республика Бурятия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44,03%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048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г. Санкт-Петербург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44,01%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048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Иркутская область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43,89%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048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Удмуртская Республика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43,43%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048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Свердловская область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42,97%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048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Чукотский АО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42,86%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048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Хабаровский край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42,81%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048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Камчатский край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42,73%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048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Республика Саха (Якутия)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42,07%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048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Магаданская область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41,83%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048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Ямало-Ненецкий АО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41,77%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048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Калининградская область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41,03%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048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Ханты-Мансийский АО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40,97%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048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Вологодская область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40,87%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048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Кировская область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40,79%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048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Новгородская область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40,63%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048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Кемеровская область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40,21%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048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Ленинградская область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40,18%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048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Курганская область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39,94%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048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Еврейская АО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39,73%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750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bg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В среднем по России</a:t>
                      </a:r>
                      <a:endParaRPr lang="en-US" sz="9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3963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bg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38,99%</a:t>
                      </a:r>
                      <a:endParaRPr lang="en-US" sz="9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39639"/>
                    </a:solidFill>
                  </a:tcPr>
                </a:tc>
              </a:tr>
            </a:tbl>
          </a:graphicData>
        </a:graphic>
      </p:graphicFrame>
      <p:sp>
        <p:nvSpPr>
          <p:cNvPr id="15" name="Прямоугольник 6"/>
          <p:cNvSpPr/>
          <p:nvPr/>
        </p:nvSpPr>
        <p:spPr>
          <a:xfrm>
            <a:off x="541546" y="9357246"/>
            <a:ext cx="5988888" cy="204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700" i="1">
                <a:solidFill>
                  <a:schemeClr val="tx1">
                    <a:lumMod val="65000"/>
                    <a:lumOff val="35000"/>
                  </a:schemeClr>
                </a:solidFill>
              </a:rPr>
              <a:t>Источник: данные Сбербанка</a:t>
            </a:r>
            <a:endParaRPr lang="en-US" sz="7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" name="object 8"/>
          <p:cNvSpPr txBox="1"/>
          <p:nvPr/>
        </p:nvSpPr>
        <p:spPr>
          <a:xfrm>
            <a:off x="621722" y="10020746"/>
            <a:ext cx="1828800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800" b="1" spc="-75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Август, 2018</a:t>
            </a:r>
            <a:endParaRPr sz="800" b="1" dirty="0">
              <a:solidFill>
                <a:schemeClr val="tx1">
                  <a:lumMod val="75000"/>
                  <a:lumOff val="2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19" name="object 13"/>
          <p:cNvSpPr txBox="1">
            <a:spLocks noGrp="1"/>
          </p:cNvSpPr>
          <p:nvPr>
            <p:ph type="sldNum" sz="quarter" idx="4294967295"/>
          </p:nvPr>
        </p:nvSpPr>
        <p:spPr>
          <a:xfrm>
            <a:off x="7038997" y="10197936"/>
            <a:ext cx="216936" cy="150041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70485">
              <a:lnSpc>
                <a:spcPct val="100000"/>
              </a:lnSpc>
              <a:spcBef>
                <a:spcPts val="90"/>
              </a:spcBef>
            </a:pPr>
            <a:fld id="{81D60167-4931-47E6-BA6A-407CBD079E47}" type="slidenum">
              <a:rPr sz="900" spc="-90" dirty="0">
                <a:latin typeface="Arial"/>
                <a:cs typeface="Arial"/>
              </a:rPr>
              <a:t>10</a:t>
            </a:fld>
            <a:endParaRPr sz="900" spc="-9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166108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3"/>
          <p:cNvSpPr txBox="1">
            <a:spLocks noGrp="1"/>
          </p:cNvSpPr>
          <p:nvPr>
            <p:ph type="sldNum" sz="quarter" idx="4294967295"/>
          </p:nvPr>
        </p:nvSpPr>
        <p:spPr>
          <a:xfrm>
            <a:off x="7038997" y="10197936"/>
            <a:ext cx="141604" cy="150041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70485">
              <a:lnSpc>
                <a:spcPct val="100000"/>
              </a:lnSpc>
              <a:spcBef>
                <a:spcPts val="90"/>
              </a:spcBef>
            </a:pPr>
            <a:fld id="{81D60167-4931-47E6-BA6A-407CBD079E47}" type="slidenum">
              <a:rPr sz="900" spc="-90" dirty="0">
                <a:latin typeface="Arial"/>
                <a:cs typeface="Arial"/>
              </a:rPr>
              <a:t>2</a:t>
            </a:fld>
            <a:endParaRPr sz="900" spc="-90" dirty="0">
              <a:latin typeface="Arial"/>
              <a:cs typeface="Arial"/>
            </a:endParaRPr>
          </a:p>
        </p:txBody>
      </p:sp>
      <p:sp>
        <p:nvSpPr>
          <p:cNvPr id="14" name="object 5"/>
          <p:cNvSpPr txBox="1"/>
          <p:nvPr/>
        </p:nvSpPr>
        <p:spPr>
          <a:xfrm>
            <a:off x="649528" y="1208478"/>
            <a:ext cx="6399454" cy="48141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10000"/>
              </a:lnSpc>
              <a:spcAft>
                <a:spcPts val="400"/>
              </a:spcAft>
            </a:pPr>
            <a:r>
              <a:rPr lang="ru-RU" sz="1000"/>
              <a:t>Этот же тренд ярко виден и в статистике использования банковских карт. Доля торгового оборота по отношению </a:t>
            </a:r>
            <a:br>
              <a:rPr lang="ru-RU" sz="1000"/>
            </a:br>
            <a:r>
              <a:rPr lang="ru-RU" sz="1000"/>
              <a:t>к сумме торгового оборота и снятия наличных по картам также выросла до 45 %, но начальная точка выше — 9 %. Различие объясняется тем, что значительная часть доходов граждан в 2008 году выплачивалась в виде наличных, </a:t>
            </a:r>
            <a:br>
              <a:rPr lang="ru-RU" sz="1000"/>
            </a:br>
            <a:r>
              <a:rPr lang="ru-RU" sz="1000"/>
              <a:t>а не на карту. Соотношение долей 4 % против 9 % говорит о том, что в 2008 году наличными выплачивалось более половины доходов. Но уже к 2016 году эти показатели предельно сблизились, что свидетельствует о почти полном переходе на безналичное получение дохода.</a:t>
            </a:r>
            <a:endParaRPr lang="en-US" sz="1000"/>
          </a:p>
          <a:p>
            <a:pPr>
              <a:lnSpc>
                <a:spcPct val="110000"/>
              </a:lnSpc>
              <a:spcAft>
                <a:spcPts val="400"/>
              </a:spcAft>
            </a:pPr>
            <a:r>
              <a:rPr lang="ru-RU" sz="1000" b="1"/>
              <a:t>Прием карт в России осуществляют 2,3 млн торговых терминалов в 1,6 млн торговых точек, на которые приходится 95 % всех расходов граждан. </a:t>
            </a:r>
            <a:endParaRPr lang="en-US" sz="1000"/>
          </a:p>
          <a:p>
            <a:pPr>
              <a:lnSpc>
                <a:spcPct val="110000"/>
              </a:lnSpc>
              <a:spcAft>
                <a:spcPts val="400"/>
              </a:spcAft>
            </a:pPr>
            <a:r>
              <a:rPr lang="ru-RU" sz="1000"/>
              <a:t>Создание инфраструктуры приема безналичных платежей в России подходит к концу. В России действует 2,3 млн торговых терминалов, фактически количество терминалов сравнялось с количеством торговых организаций, ресторанов и гостиниц. По данным Сбербанка, на одну организацию в среднем приходится 1,4 торгового терминала, поэтому количество оборудованных торговых точек — порядка 1,6 млн. По нашим оценкам, на уже оборудованные эквайрингом торговые точки приходится 95 % всех расходов граждан (с учетом оплаты наличными). </a:t>
            </a:r>
            <a:br>
              <a:rPr lang="ru-RU" sz="1000"/>
            </a:br>
            <a:r>
              <a:rPr lang="ru-RU" sz="1000"/>
              <a:t>То есть оставшиеся 600 тысяч точек обслуживают всего 5 % расходов граждан.</a:t>
            </a:r>
            <a:endParaRPr lang="en-US" sz="1000"/>
          </a:p>
          <a:p>
            <a:pPr>
              <a:lnSpc>
                <a:spcPct val="110000"/>
              </a:lnSpc>
              <a:spcAft>
                <a:spcPts val="400"/>
              </a:spcAft>
            </a:pPr>
            <a:r>
              <a:rPr lang="ru-RU" sz="1000"/>
              <a:t>Но, как это обычно бывает, прогресс не идет по стране равномерно. И, как ни удивительно, Москва входит лишь </a:t>
            </a:r>
            <a:br>
              <a:rPr lang="ru-RU" sz="1000"/>
            </a:br>
            <a:r>
              <a:rPr lang="ru-RU" sz="1000"/>
              <a:t>в десятку, а на лидирующих позициях закрепились регионы Северо-Западного федерального округа — Коми, Карелия, Мурманская область. С учетом </a:t>
            </a:r>
            <a:r>
              <a:rPr lang="en-US" sz="1000"/>
              <a:t>P</a:t>
            </a:r>
            <a:r>
              <a:rPr lang="ru-RU" sz="1000"/>
              <a:t>2</a:t>
            </a:r>
            <a:r>
              <a:rPr lang="en-US" sz="1000"/>
              <a:t>P</a:t>
            </a:r>
            <a:r>
              <a:rPr lang="ru-RU" sz="1000"/>
              <a:t>-переводов на первое место, по данным ЦБ, вырвался Чукотский автономный округ: в 2017 году около двух третей операций жители региона провели в безналичной форме, </a:t>
            </a:r>
            <a:br>
              <a:rPr lang="ru-RU" sz="1000"/>
            </a:br>
            <a:r>
              <a:rPr lang="ru-RU" sz="1000"/>
              <a:t>что, вероятно, во многом объясняется территориальной удаленностью и значительным удобством, которые обеспечивают расчеты по картам без необходимости снимать наличные.</a:t>
            </a:r>
            <a:endParaRPr lang="en-US" sz="1000"/>
          </a:p>
          <a:p>
            <a:pPr>
              <a:lnSpc>
                <a:spcPct val="110000"/>
              </a:lnSpc>
              <a:spcAft>
                <a:spcPts val="400"/>
              </a:spcAft>
            </a:pPr>
            <a:r>
              <a:rPr lang="ru-RU" sz="1000"/>
              <a:t>В целом среди лидеров рейтинга очень много представителей именно северных регионов, на противоположной стороне списка предсказуемо расположились кавказские республики.</a:t>
            </a:r>
          </a:p>
          <a:p>
            <a:pPr>
              <a:spcAft>
                <a:spcPts val="400"/>
              </a:spcAft>
            </a:pPr>
            <a:r>
              <a:rPr lang="ru-RU" sz="1000" b="1"/>
              <a:t>Рейтинг «безналичных» регионов, по данным Сбербанка за 1-е полугодие 2018 года, возглавил Ненецкий автономный округ.</a:t>
            </a:r>
            <a:endParaRPr lang="en-US" sz="1000"/>
          </a:p>
          <a:p>
            <a:pPr>
              <a:spcAft>
                <a:spcPts val="400"/>
              </a:spcAft>
            </a:pPr>
            <a:r>
              <a:rPr lang="ru-RU" sz="1000"/>
              <a:t>Данные рейтинга регионов за 1-е полугодие 2018 года по данным карт, эмитированных Сбербанком, очень близки </a:t>
            </a:r>
            <a:br>
              <a:rPr lang="ru-RU" sz="1000"/>
            </a:br>
            <a:r>
              <a:rPr lang="ru-RU" sz="1000"/>
              <a:t>к данным ЦБ (Приложение 3). Однако Банк России пока подвел итоги только за первый квартал, а вот по данным Сбербанка в первом полугодии 2018 года — произошел дальнейший рост доли безналичных операций. </a:t>
            </a:r>
            <a:endParaRPr lang="en-US" sz="1000"/>
          </a:p>
        </p:txBody>
      </p:sp>
      <p:sp>
        <p:nvSpPr>
          <p:cNvPr id="63" name="object 8"/>
          <p:cNvSpPr txBox="1"/>
          <p:nvPr/>
        </p:nvSpPr>
        <p:spPr>
          <a:xfrm>
            <a:off x="685799" y="304800"/>
            <a:ext cx="3268133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1000" spc="-75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Наличные и безналичные платежи</a:t>
            </a:r>
            <a:endParaRPr sz="1000" dirty="0">
              <a:solidFill>
                <a:schemeClr val="tx1">
                  <a:lumMod val="75000"/>
                  <a:lumOff val="2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64" name="object 10"/>
          <p:cNvSpPr/>
          <p:nvPr/>
        </p:nvSpPr>
        <p:spPr>
          <a:xfrm>
            <a:off x="648004" y="951948"/>
            <a:ext cx="6475095" cy="0"/>
          </a:xfrm>
          <a:custGeom>
            <a:avLst/>
            <a:gdLst/>
            <a:ahLst/>
            <a:cxnLst/>
            <a:rect l="l" t="t" r="r" b="b"/>
            <a:pathLst>
              <a:path w="6475095">
                <a:moveTo>
                  <a:pt x="0" y="0"/>
                </a:moveTo>
                <a:lnTo>
                  <a:pt x="6474550" y="0"/>
                </a:lnTo>
              </a:path>
            </a:pathLst>
          </a:custGeom>
          <a:ln w="6350">
            <a:solidFill>
              <a:srgbClr val="8082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3" name="TextBox 302"/>
          <p:cNvSpPr txBox="1"/>
          <p:nvPr/>
        </p:nvSpPr>
        <p:spPr>
          <a:xfrm>
            <a:off x="13263050" y="7125661"/>
            <a:ext cx="302658" cy="24109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algn="l"/>
            <a:r>
              <a:rPr lang="ru-RU" sz="900" dirty="0">
                <a:solidFill>
                  <a:srgbClr val="B3D839"/>
                </a:solidFill>
                <a:latin typeface="Calibri Light"/>
                <a:cs typeface="Calibri Light"/>
              </a:rPr>
              <a:t>раз</a:t>
            </a:r>
            <a:endParaRPr lang="en-US" sz="900" dirty="0">
              <a:solidFill>
                <a:srgbClr val="B3D839"/>
              </a:solidFill>
              <a:latin typeface="Calibri"/>
              <a:cs typeface="Calibri"/>
            </a:endParaRPr>
          </a:p>
        </p:txBody>
      </p:sp>
      <p:cxnSp>
        <p:nvCxnSpPr>
          <p:cNvPr id="369" name="Straight Connector 368"/>
          <p:cNvCxnSpPr/>
          <p:nvPr/>
        </p:nvCxnSpPr>
        <p:spPr>
          <a:xfrm flipV="1">
            <a:off x="13345887" y="7389642"/>
            <a:ext cx="36335" cy="0"/>
          </a:xfrm>
          <a:prstGeom prst="line">
            <a:avLst/>
          </a:prstGeom>
          <a:noFill/>
          <a:ln w="9525" cap="flat" cmpd="sng">
            <a:solidFill>
              <a:srgbClr val="B3D839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390" name="TextBox 389"/>
          <p:cNvSpPr txBox="1"/>
          <p:nvPr/>
        </p:nvSpPr>
        <p:spPr>
          <a:xfrm>
            <a:off x="13369196" y="7273667"/>
            <a:ext cx="482443" cy="134908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defTabSz="685800">
              <a:spcAft>
                <a:spcPts val="1800"/>
              </a:spcAft>
            </a:pPr>
            <a:r>
              <a:rPr lang="ru-RU" sz="900" dirty="0">
                <a:solidFill>
                  <a:srgbClr val="A5D83F"/>
                </a:solidFill>
                <a:latin typeface="Calibri Light"/>
                <a:ea typeface="+mn-ea"/>
                <a:cs typeface="Calibri Light"/>
                <a:sym typeface="Gill Sans"/>
              </a:rPr>
              <a:t>12</a:t>
            </a:r>
          </a:p>
          <a:p>
            <a:pPr defTabSz="685800">
              <a:spcAft>
                <a:spcPts val="1800"/>
              </a:spcAft>
            </a:pPr>
            <a:r>
              <a:rPr kumimoji="0" lang="ru-RU" sz="900" b="0" i="0" u="none" strike="noStrike" cap="none" spc="0" normalizeH="0" baseline="0" dirty="0">
                <a:ln>
                  <a:noFill/>
                </a:ln>
                <a:solidFill>
                  <a:srgbClr val="A5D83F"/>
                </a:solidFill>
                <a:effectLst/>
                <a:uFillTx/>
                <a:latin typeface="Calibri Light"/>
                <a:ea typeface="+mn-ea"/>
                <a:cs typeface="Calibri Light"/>
                <a:sym typeface="Gill Sans"/>
              </a:rPr>
              <a:t>8</a:t>
            </a:r>
          </a:p>
          <a:p>
            <a:pPr defTabSz="685800">
              <a:spcAft>
                <a:spcPts val="1800"/>
              </a:spcAft>
            </a:pPr>
            <a:r>
              <a:rPr lang="ru-RU" sz="900" dirty="0">
                <a:solidFill>
                  <a:srgbClr val="A5D83F"/>
                </a:solidFill>
                <a:latin typeface="Calibri Light"/>
                <a:ea typeface="+mn-ea"/>
                <a:cs typeface="Calibri Light"/>
                <a:sym typeface="Gill Sans"/>
              </a:rPr>
              <a:t>4</a:t>
            </a:r>
          </a:p>
          <a:p>
            <a:pPr defTabSz="685800">
              <a:spcAft>
                <a:spcPts val="1800"/>
              </a:spcAft>
            </a:pPr>
            <a:r>
              <a:rPr kumimoji="0" lang="ru-RU" sz="900" b="0" i="0" u="none" strike="noStrike" cap="none" spc="0" normalizeH="0" baseline="0" dirty="0">
                <a:ln>
                  <a:noFill/>
                </a:ln>
                <a:solidFill>
                  <a:srgbClr val="A5D83F"/>
                </a:solidFill>
                <a:effectLst/>
                <a:uFillTx/>
                <a:latin typeface="Calibri Light"/>
                <a:ea typeface="+mn-ea"/>
                <a:cs typeface="Calibri Light"/>
                <a:sym typeface="Gill Sans"/>
              </a:rPr>
              <a:t>0</a:t>
            </a:r>
          </a:p>
        </p:txBody>
      </p:sp>
      <p:cxnSp>
        <p:nvCxnSpPr>
          <p:cNvPr id="391" name="Straight Connector 390"/>
          <p:cNvCxnSpPr/>
          <p:nvPr/>
        </p:nvCxnSpPr>
        <p:spPr>
          <a:xfrm flipV="1">
            <a:off x="13357096" y="8140078"/>
            <a:ext cx="36335" cy="0"/>
          </a:xfrm>
          <a:prstGeom prst="line">
            <a:avLst/>
          </a:prstGeom>
          <a:noFill/>
          <a:ln w="9525" cap="flat" cmpd="sng">
            <a:solidFill>
              <a:srgbClr val="B3D839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392" name="Straight Connector 391"/>
          <p:cNvCxnSpPr/>
          <p:nvPr/>
        </p:nvCxnSpPr>
        <p:spPr>
          <a:xfrm flipV="1">
            <a:off x="13355215" y="7785852"/>
            <a:ext cx="36335" cy="0"/>
          </a:xfrm>
          <a:prstGeom prst="line">
            <a:avLst/>
          </a:prstGeom>
          <a:noFill/>
          <a:ln w="9525" cap="flat" cmpd="sng">
            <a:solidFill>
              <a:srgbClr val="B3D839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393" name="Straight Connector 392"/>
          <p:cNvCxnSpPr/>
          <p:nvPr/>
        </p:nvCxnSpPr>
        <p:spPr>
          <a:xfrm flipV="1">
            <a:off x="13361509" y="7392305"/>
            <a:ext cx="36335" cy="0"/>
          </a:xfrm>
          <a:prstGeom prst="line">
            <a:avLst/>
          </a:prstGeom>
          <a:noFill/>
          <a:ln w="9525" cap="flat" cmpd="sng">
            <a:solidFill>
              <a:srgbClr val="B3D839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6" name="object 10"/>
          <p:cNvSpPr/>
          <p:nvPr/>
        </p:nvSpPr>
        <p:spPr>
          <a:xfrm>
            <a:off x="645168" y="6098642"/>
            <a:ext cx="6436164" cy="59969"/>
          </a:xfrm>
          <a:custGeom>
            <a:avLst/>
            <a:gdLst/>
            <a:ahLst/>
            <a:cxnLst/>
            <a:rect l="l" t="t" r="r" b="b"/>
            <a:pathLst>
              <a:path w="6475095">
                <a:moveTo>
                  <a:pt x="0" y="0"/>
                </a:moveTo>
                <a:lnTo>
                  <a:pt x="6474550" y="0"/>
                </a:lnTo>
              </a:path>
            </a:pathLst>
          </a:custGeom>
          <a:ln w="6350">
            <a:solidFill>
              <a:schemeClr val="bg1">
                <a:lumMod val="65000"/>
              </a:schemeClr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object 5"/>
          <p:cNvSpPr txBox="1"/>
          <p:nvPr/>
        </p:nvSpPr>
        <p:spPr>
          <a:xfrm>
            <a:off x="631340" y="6278862"/>
            <a:ext cx="6261444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r>
              <a:rPr lang="ru-RU" sz="1000" b="1">
                <a:solidFill>
                  <a:srgbClr val="439639"/>
                </a:solidFill>
              </a:rPr>
              <a:t>Самые «безналичные» регионы — регионы-лидеры по доле безналичного торгового оборота по отношению </a:t>
            </a:r>
            <a:br>
              <a:rPr lang="ru-RU" sz="1000" b="1">
                <a:solidFill>
                  <a:srgbClr val="439639"/>
                </a:solidFill>
              </a:rPr>
            </a:br>
            <a:r>
              <a:rPr lang="ru-RU" sz="1000" b="1">
                <a:solidFill>
                  <a:srgbClr val="439639"/>
                </a:solidFill>
              </a:rPr>
              <a:t>к сумме снятия наличных и торгового оборота по картам в 1-м полугодии 2018 года, %</a:t>
            </a:r>
            <a:endParaRPr lang="en-US" sz="1000">
              <a:solidFill>
                <a:srgbClr val="439639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713186" y="8996852"/>
            <a:ext cx="4860821" cy="22570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defTabSz="685800">
              <a:spcAft>
                <a:spcPts val="2000"/>
              </a:spcAft>
            </a:pPr>
            <a:r>
              <a:rPr lang="ru-RU" sz="800" dirty="0">
                <a:solidFill>
                  <a:srgbClr val="262626"/>
                </a:solidFill>
                <a:latin typeface="Calibri Light"/>
                <a:cs typeface="Calibri Light"/>
                <a:sym typeface="Gill Sans"/>
              </a:rPr>
              <a:t>30                                                             40                                                           50 </a:t>
            </a:r>
            <a:endParaRPr kumimoji="0" lang="ru-RU" sz="800" b="0" i="0" u="none" strike="noStrike" cap="none" spc="0" normalizeH="0" baseline="0" dirty="0">
              <a:ln>
                <a:noFill/>
              </a:ln>
              <a:solidFill>
                <a:srgbClr val="262626"/>
              </a:solidFill>
              <a:effectLst/>
              <a:uFillTx/>
              <a:latin typeface="Calibri Light"/>
              <a:ea typeface="+mn-ea"/>
              <a:cs typeface="Calibri Light"/>
              <a:sym typeface="Gill Sans"/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 flipV="1">
            <a:off x="1746384" y="7368452"/>
            <a:ext cx="36335" cy="0"/>
          </a:xfrm>
          <a:prstGeom prst="line">
            <a:avLst/>
          </a:prstGeom>
          <a:noFill/>
          <a:ln w="9525" cap="flat" cmpd="sng">
            <a:solidFill>
              <a:srgbClr val="595959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7" name="Straight Connector 26"/>
          <p:cNvCxnSpPr/>
          <p:nvPr/>
        </p:nvCxnSpPr>
        <p:spPr>
          <a:xfrm flipV="1">
            <a:off x="1744503" y="7274659"/>
            <a:ext cx="36335" cy="0"/>
          </a:xfrm>
          <a:prstGeom prst="line">
            <a:avLst/>
          </a:prstGeom>
          <a:noFill/>
          <a:ln w="9525" cap="flat" cmpd="sng">
            <a:solidFill>
              <a:srgbClr val="595959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9" name="Straight Connector 28"/>
          <p:cNvCxnSpPr/>
          <p:nvPr/>
        </p:nvCxnSpPr>
        <p:spPr>
          <a:xfrm flipV="1">
            <a:off x="1770660" y="7946242"/>
            <a:ext cx="0" cy="1"/>
          </a:xfrm>
          <a:prstGeom prst="line">
            <a:avLst/>
          </a:prstGeom>
          <a:noFill/>
          <a:ln w="9525" cap="flat" cmpd="sng">
            <a:solidFill>
              <a:srgbClr val="595959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30" name="Straight Connector 29"/>
          <p:cNvCxnSpPr/>
          <p:nvPr/>
        </p:nvCxnSpPr>
        <p:spPr>
          <a:xfrm flipV="1">
            <a:off x="1785600" y="6809329"/>
            <a:ext cx="0" cy="2165210"/>
          </a:xfrm>
          <a:prstGeom prst="line">
            <a:avLst/>
          </a:prstGeom>
          <a:noFill/>
          <a:ln w="9525" cap="flat" cmpd="sng">
            <a:solidFill>
              <a:srgbClr val="595959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32" name="Straight Connector 31"/>
          <p:cNvCxnSpPr/>
          <p:nvPr/>
        </p:nvCxnSpPr>
        <p:spPr>
          <a:xfrm flipV="1">
            <a:off x="1744503" y="7078864"/>
            <a:ext cx="36335" cy="0"/>
          </a:xfrm>
          <a:prstGeom prst="line">
            <a:avLst/>
          </a:prstGeom>
          <a:noFill/>
          <a:ln w="9525" cap="flat" cmpd="sng">
            <a:solidFill>
              <a:srgbClr val="595959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33" name="Straight Connector 32"/>
          <p:cNvCxnSpPr/>
          <p:nvPr/>
        </p:nvCxnSpPr>
        <p:spPr>
          <a:xfrm flipV="1">
            <a:off x="1744503" y="6983114"/>
            <a:ext cx="36335" cy="0"/>
          </a:xfrm>
          <a:prstGeom prst="line">
            <a:avLst/>
          </a:prstGeom>
          <a:noFill/>
          <a:ln w="9525" cap="flat" cmpd="sng">
            <a:solidFill>
              <a:srgbClr val="595959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34" name="Straight Connector 33"/>
          <p:cNvCxnSpPr/>
          <p:nvPr/>
        </p:nvCxnSpPr>
        <p:spPr>
          <a:xfrm flipV="1">
            <a:off x="1744503" y="6882891"/>
            <a:ext cx="36335" cy="0"/>
          </a:xfrm>
          <a:prstGeom prst="line">
            <a:avLst/>
          </a:prstGeom>
          <a:noFill/>
          <a:ln w="9525" cap="flat" cmpd="sng">
            <a:solidFill>
              <a:srgbClr val="595959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35" name="Straight Connector 34"/>
          <p:cNvCxnSpPr/>
          <p:nvPr/>
        </p:nvCxnSpPr>
        <p:spPr>
          <a:xfrm flipV="1">
            <a:off x="1743974" y="7174614"/>
            <a:ext cx="36335" cy="0"/>
          </a:xfrm>
          <a:prstGeom prst="line">
            <a:avLst/>
          </a:prstGeom>
          <a:noFill/>
          <a:ln w="9525" cap="flat" cmpd="sng">
            <a:solidFill>
              <a:srgbClr val="595959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36" name="Straight Connector 35"/>
          <p:cNvCxnSpPr/>
          <p:nvPr/>
        </p:nvCxnSpPr>
        <p:spPr>
          <a:xfrm flipV="1">
            <a:off x="1746384" y="7474285"/>
            <a:ext cx="36335" cy="0"/>
          </a:xfrm>
          <a:prstGeom prst="line">
            <a:avLst/>
          </a:prstGeom>
          <a:noFill/>
          <a:ln w="9525" cap="flat" cmpd="sng">
            <a:solidFill>
              <a:srgbClr val="595959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37" name="Straight Connector 36"/>
          <p:cNvCxnSpPr/>
          <p:nvPr/>
        </p:nvCxnSpPr>
        <p:spPr>
          <a:xfrm flipV="1">
            <a:off x="1752492" y="7569536"/>
            <a:ext cx="36335" cy="0"/>
          </a:xfrm>
          <a:prstGeom prst="line">
            <a:avLst/>
          </a:prstGeom>
          <a:noFill/>
          <a:ln w="9525" cap="flat" cmpd="sng">
            <a:solidFill>
              <a:srgbClr val="595959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38" name="Straight Connector 37"/>
          <p:cNvCxnSpPr/>
          <p:nvPr/>
        </p:nvCxnSpPr>
        <p:spPr>
          <a:xfrm flipV="1">
            <a:off x="1746384" y="7665286"/>
            <a:ext cx="36335" cy="0"/>
          </a:xfrm>
          <a:prstGeom prst="line">
            <a:avLst/>
          </a:prstGeom>
          <a:noFill/>
          <a:ln w="9525" cap="flat" cmpd="sng">
            <a:solidFill>
              <a:srgbClr val="595959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39" name="Straight Connector 38"/>
          <p:cNvCxnSpPr/>
          <p:nvPr/>
        </p:nvCxnSpPr>
        <p:spPr>
          <a:xfrm flipV="1">
            <a:off x="1746384" y="7765331"/>
            <a:ext cx="36335" cy="0"/>
          </a:xfrm>
          <a:prstGeom prst="line">
            <a:avLst/>
          </a:prstGeom>
          <a:noFill/>
          <a:ln w="9525" cap="flat" cmpd="sng">
            <a:solidFill>
              <a:srgbClr val="595959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0" name="Straight Connector 39"/>
          <p:cNvCxnSpPr/>
          <p:nvPr/>
        </p:nvCxnSpPr>
        <p:spPr>
          <a:xfrm flipV="1">
            <a:off x="1746384" y="7856288"/>
            <a:ext cx="36335" cy="0"/>
          </a:xfrm>
          <a:prstGeom prst="line">
            <a:avLst/>
          </a:prstGeom>
          <a:noFill/>
          <a:ln w="9525" cap="flat" cmpd="sng">
            <a:solidFill>
              <a:srgbClr val="595959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1" name="Straight Connector 40"/>
          <p:cNvCxnSpPr/>
          <p:nvPr/>
        </p:nvCxnSpPr>
        <p:spPr>
          <a:xfrm flipV="1">
            <a:off x="1746384" y="7961125"/>
            <a:ext cx="36335" cy="0"/>
          </a:xfrm>
          <a:prstGeom prst="line">
            <a:avLst/>
          </a:prstGeom>
          <a:noFill/>
          <a:ln w="9525" cap="flat" cmpd="sng">
            <a:solidFill>
              <a:srgbClr val="595959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2" name="Straight Connector 41"/>
          <p:cNvCxnSpPr/>
          <p:nvPr/>
        </p:nvCxnSpPr>
        <p:spPr>
          <a:xfrm flipV="1">
            <a:off x="1746384" y="8071254"/>
            <a:ext cx="36335" cy="0"/>
          </a:xfrm>
          <a:prstGeom prst="line">
            <a:avLst/>
          </a:prstGeom>
          <a:noFill/>
          <a:ln w="9525" cap="flat" cmpd="sng">
            <a:solidFill>
              <a:srgbClr val="595959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3" name="Straight Connector 42"/>
          <p:cNvCxnSpPr/>
          <p:nvPr/>
        </p:nvCxnSpPr>
        <p:spPr>
          <a:xfrm flipV="1">
            <a:off x="1746384" y="8171797"/>
            <a:ext cx="36335" cy="0"/>
          </a:xfrm>
          <a:prstGeom prst="line">
            <a:avLst/>
          </a:prstGeom>
          <a:noFill/>
          <a:ln w="9525" cap="flat" cmpd="sng">
            <a:solidFill>
              <a:srgbClr val="595959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4" name="Straight Connector 43"/>
          <p:cNvCxnSpPr/>
          <p:nvPr/>
        </p:nvCxnSpPr>
        <p:spPr>
          <a:xfrm flipV="1">
            <a:off x="1746384" y="8267547"/>
            <a:ext cx="36335" cy="0"/>
          </a:xfrm>
          <a:prstGeom prst="line">
            <a:avLst/>
          </a:prstGeom>
          <a:noFill/>
          <a:ln w="9525" cap="flat" cmpd="sng">
            <a:solidFill>
              <a:srgbClr val="595959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5" name="Straight Connector 44"/>
          <p:cNvCxnSpPr/>
          <p:nvPr/>
        </p:nvCxnSpPr>
        <p:spPr>
          <a:xfrm flipV="1">
            <a:off x="1746384" y="8367591"/>
            <a:ext cx="36335" cy="0"/>
          </a:xfrm>
          <a:prstGeom prst="line">
            <a:avLst/>
          </a:prstGeom>
          <a:noFill/>
          <a:ln w="9525" cap="flat" cmpd="sng">
            <a:solidFill>
              <a:srgbClr val="595959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6" name="Straight Connector 45"/>
          <p:cNvCxnSpPr/>
          <p:nvPr/>
        </p:nvCxnSpPr>
        <p:spPr>
          <a:xfrm flipV="1">
            <a:off x="1746708" y="8459047"/>
            <a:ext cx="36335" cy="0"/>
          </a:xfrm>
          <a:prstGeom prst="line">
            <a:avLst/>
          </a:prstGeom>
          <a:noFill/>
          <a:ln w="9525" cap="flat" cmpd="sng">
            <a:solidFill>
              <a:srgbClr val="595959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7" name="Straight Connector 46"/>
          <p:cNvCxnSpPr/>
          <p:nvPr/>
        </p:nvCxnSpPr>
        <p:spPr>
          <a:xfrm flipV="1">
            <a:off x="1740962" y="8566092"/>
            <a:ext cx="36335" cy="0"/>
          </a:xfrm>
          <a:prstGeom prst="line">
            <a:avLst/>
          </a:prstGeom>
          <a:noFill/>
          <a:ln w="9525" cap="flat" cmpd="sng">
            <a:solidFill>
              <a:srgbClr val="595959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8" name="Straight Connector 47"/>
          <p:cNvCxnSpPr/>
          <p:nvPr/>
        </p:nvCxnSpPr>
        <p:spPr>
          <a:xfrm flipV="1">
            <a:off x="1746253" y="8656550"/>
            <a:ext cx="36335" cy="0"/>
          </a:xfrm>
          <a:prstGeom prst="line">
            <a:avLst/>
          </a:prstGeom>
          <a:noFill/>
          <a:ln w="9525" cap="flat" cmpd="sng">
            <a:solidFill>
              <a:srgbClr val="595959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70" name="TextBox 69"/>
          <p:cNvSpPr txBox="1"/>
          <p:nvPr/>
        </p:nvSpPr>
        <p:spPr>
          <a:xfrm>
            <a:off x="-1762" y="6774700"/>
            <a:ext cx="1696199" cy="21941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780"/>
              </a:lnSpc>
            </a:pPr>
            <a:r>
              <a:rPr lang="ru-RU" sz="700">
                <a:solidFill>
                  <a:srgbClr val="000000"/>
                </a:solidFill>
              </a:rPr>
              <a:t>Ненецкий АО</a:t>
            </a:r>
            <a:endParaRPr lang="ru-RU" sz="700">
              <a:solidFill>
                <a:srgbClr val="000000"/>
              </a:solidFill>
            </a:endParaRPr>
          </a:p>
          <a:p>
            <a:pPr algn="r">
              <a:lnSpc>
                <a:spcPts val="780"/>
              </a:lnSpc>
            </a:pPr>
            <a:r>
              <a:rPr lang="ru-RU" sz="700">
                <a:solidFill>
                  <a:srgbClr val="000000"/>
                </a:solidFill>
              </a:rPr>
              <a:t>Республика Коми</a:t>
            </a:r>
          </a:p>
          <a:p>
            <a:pPr algn="r">
              <a:lnSpc>
                <a:spcPts val="780"/>
              </a:lnSpc>
            </a:pPr>
            <a:r>
              <a:rPr lang="ru-RU" sz="700">
                <a:solidFill>
                  <a:srgbClr val="000000"/>
                </a:solidFill>
              </a:rPr>
              <a:t>Республика Карелия</a:t>
            </a:r>
          </a:p>
          <a:p>
            <a:pPr algn="r">
              <a:lnSpc>
                <a:spcPts val="780"/>
              </a:lnSpc>
            </a:pPr>
            <a:r>
              <a:rPr lang="ru-RU" sz="700">
                <a:solidFill>
                  <a:srgbClr val="000000"/>
                </a:solidFill>
              </a:rPr>
              <a:t>Мурманская область</a:t>
            </a:r>
          </a:p>
          <a:p>
            <a:pPr algn="r">
              <a:lnSpc>
                <a:spcPts val="780"/>
              </a:lnSpc>
            </a:pPr>
            <a:r>
              <a:rPr lang="ru-RU" sz="700">
                <a:solidFill>
                  <a:srgbClr val="000000"/>
                </a:solidFill>
              </a:rPr>
              <a:t>Тюменская область</a:t>
            </a:r>
          </a:p>
          <a:p>
            <a:pPr algn="r">
              <a:lnSpc>
                <a:spcPts val="780"/>
              </a:lnSpc>
            </a:pPr>
            <a:r>
              <a:rPr lang="ru-RU" sz="700">
                <a:solidFill>
                  <a:srgbClr val="000000"/>
                </a:solidFill>
              </a:rPr>
              <a:t>Томская область</a:t>
            </a:r>
          </a:p>
          <a:p>
            <a:pPr algn="r">
              <a:lnSpc>
                <a:spcPts val="780"/>
              </a:lnSpc>
            </a:pPr>
            <a:r>
              <a:rPr lang="ru-RU" sz="700">
                <a:solidFill>
                  <a:srgbClr val="000000"/>
                </a:solidFill>
              </a:rPr>
              <a:t>Архангельская область</a:t>
            </a:r>
          </a:p>
          <a:p>
            <a:pPr algn="r">
              <a:lnSpc>
                <a:spcPts val="780"/>
              </a:lnSpc>
            </a:pPr>
            <a:r>
              <a:rPr lang="ru-RU" sz="700">
                <a:solidFill>
                  <a:srgbClr val="000000"/>
                </a:solidFill>
              </a:rPr>
              <a:t>Сахалинская область</a:t>
            </a:r>
          </a:p>
          <a:p>
            <a:pPr algn="r">
              <a:lnSpc>
                <a:spcPts val="780"/>
              </a:lnSpc>
            </a:pPr>
            <a:r>
              <a:rPr lang="ru-RU" sz="700">
                <a:solidFill>
                  <a:srgbClr val="000000"/>
                </a:solidFill>
              </a:rPr>
              <a:t>г. Москва</a:t>
            </a:r>
          </a:p>
          <a:p>
            <a:pPr algn="r">
              <a:lnSpc>
                <a:spcPts val="780"/>
              </a:lnSpc>
            </a:pPr>
            <a:r>
              <a:rPr lang="ru-RU" sz="700">
                <a:solidFill>
                  <a:srgbClr val="000000"/>
                </a:solidFill>
              </a:rPr>
              <a:t>Пермский край</a:t>
            </a:r>
          </a:p>
          <a:p>
            <a:pPr algn="r">
              <a:lnSpc>
                <a:spcPts val="780"/>
              </a:lnSpc>
            </a:pPr>
            <a:r>
              <a:rPr lang="ru-RU" sz="700">
                <a:solidFill>
                  <a:srgbClr val="000000"/>
                </a:solidFill>
              </a:rPr>
              <a:t>Республика Бурятия</a:t>
            </a:r>
          </a:p>
          <a:p>
            <a:pPr algn="r">
              <a:lnSpc>
                <a:spcPts val="780"/>
              </a:lnSpc>
            </a:pPr>
            <a:r>
              <a:rPr lang="ru-RU" sz="700">
                <a:solidFill>
                  <a:srgbClr val="000000"/>
                </a:solidFill>
              </a:rPr>
              <a:t>г. Санкт-Петербург</a:t>
            </a:r>
          </a:p>
          <a:p>
            <a:pPr algn="r">
              <a:lnSpc>
                <a:spcPts val="780"/>
              </a:lnSpc>
            </a:pPr>
            <a:r>
              <a:rPr lang="ru-RU" sz="700">
                <a:solidFill>
                  <a:srgbClr val="000000"/>
                </a:solidFill>
              </a:rPr>
              <a:t>Иркутская область</a:t>
            </a:r>
          </a:p>
          <a:p>
            <a:pPr algn="r">
              <a:lnSpc>
                <a:spcPts val="780"/>
              </a:lnSpc>
            </a:pPr>
            <a:r>
              <a:rPr lang="ru-RU" sz="700">
                <a:solidFill>
                  <a:srgbClr val="000000"/>
                </a:solidFill>
              </a:rPr>
              <a:t>Удмуртская Республика</a:t>
            </a:r>
          </a:p>
          <a:p>
            <a:pPr algn="r">
              <a:lnSpc>
                <a:spcPts val="780"/>
              </a:lnSpc>
            </a:pPr>
            <a:r>
              <a:rPr lang="ru-RU" sz="700">
                <a:solidFill>
                  <a:srgbClr val="000000"/>
                </a:solidFill>
              </a:rPr>
              <a:t>Свердловская область</a:t>
            </a:r>
          </a:p>
          <a:p>
            <a:pPr algn="r">
              <a:lnSpc>
                <a:spcPts val="780"/>
              </a:lnSpc>
            </a:pPr>
            <a:r>
              <a:rPr lang="ru-RU" sz="700">
                <a:solidFill>
                  <a:srgbClr val="000000"/>
                </a:solidFill>
              </a:rPr>
              <a:t>Чукотский АО</a:t>
            </a:r>
          </a:p>
          <a:p>
            <a:pPr algn="r">
              <a:lnSpc>
                <a:spcPts val="780"/>
              </a:lnSpc>
            </a:pPr>
            <a:r>
              <a:rPr lang="ru-RU" sz="700">
                <a:solidFill>
                  <a:srgbClr val="000000"/>
                </a:solidFill>
              </a:rPr>
              <a:t>Хабаровский край</a:t>
            </a:r>
          </a:p>
          <a:p>
            <a:pPr algn="r">
              <a:lnSpc>
                <a:spcPts val="780"/>
              </a:lnSpc>
            </a:pPr>
            <a:r>
              <a:rPr lang="ru-RU" sz="700">
                <a:solidFill>
                  <a:srgbClr val="000000"/>
                </a:solidFill>
              </a:rPr>
              <a:t>Камчатский край</a:t>
            </a:r>
          </a:p>
          <a:p>
            <a:pPr algn="r">
              <a:lnSpc>
                <a:spcPts val="780"/>
              </a:lnSpc>
            </a:pPr>
            <a:r>
              <a:rPr lang="ru-RU" sz="700">
                <a:solidFill>
                  <a:srgbClr val="000000"/>
                </a:solidFill>
              </a:rPr>
              <a:t>Республика Саха (Якутия)</a:t>
            </a:r>
          </a:p>
          <a:p>
            <a:pPr algn="r">
              <a:lnSpc>
                <a:spcPts val="780"/>
              </a:lnSpc>
            </a:pPr>
            <a:r>
              <a:rPr lang="ru-RU" sz="700">
                <a:solidFill>
                  <a:srgbClr val="000000"/>
                </a:solidFill>
              </a:rPr>
              <a:t>Магаданская область</a:t>
            </a:r>
          </a:p>
          <a:p>
            <a:pPr algn="r">
              <a:lnSpc>
                <a:spcPts val="780"/>
              </a:lnSpc>
            </a:pPr>
            <a:r>
              <a:rPr lang="ru-RU" sz="700">
                <a:solidFill>
                  <a:srgbClr val="000000"/>
                </a:solidFill>
              </a:rPr>
              <a:t>В среднем по России</a:t>
            </a:r>
          </a:p>
        </p:txBody>
      </p:sp>
      <p:cxnSp>
        <p:nvCxnSpPr>
          <p:cNvPr id="71" name="Straight Connector 70"/>
          <p:cNvCxnSpPr/>
          <p:nvPr/>
        </p:nvCxnSpPr>
        <p:spPr>
          <a:xfrm flipV="1">
            <a:off x="1749309" y="8748220"/>
            <a:ext cx="36335" cy="0"/>
          </a:xfrm>
          <a:prstGeom prst="line">
            <a:avLst/>
          </a:prstGeom>
          <a:noFill/>
          <a:ln w="9525" cap="flat" cmpd="sng">
            <a:solidFill>
              <a:srgbClr val="595959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72" name="Straight Connector 71"/>
          <p:cNvCxnSpPr/>
          <p:nvPr/>
        </p:nvCxnSpPr>
        <p:spPr>
          <a:xfrm flipV="1">
            <a:off x="1743563" y="8848752"/>
            <a:ext cx="36335" cy="0"/>
          </a:xfrm>
          <a:prstGeom prst="line">
            <a:avLst/>
          </a:prstGeom>
          <a:noFill/>
          <a:ln w="9525" cap="flat" cmpd="sng">
            <a:solidFill>
              <a:srgbClr val="595959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79" name="Прямоугольник 6"/>
          <p:cNvSpPr/>
          <p:nvPr/>
        </p:nvSpPr>
        <p:spPr>
          <a:xfrm>
            <a:off x="533358" y="9329920"/>
            <a:ext cx="6691901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700" i="1">
                <a:solidFill>
                  <a:schemeClr val="tx1">
                    <a:lumMod val="65000"/>
                    <a:lumOff val="35000"/>
                  </a:schemeClr>
                </a:solidFill>
              </a:rPr>
              <a:t>Источник: рассчитано по данным Сбербанка</a:t>
            </a:r>
            <a:endParaRPr lang="en-US" sz="7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80" name="Straight Connector 79"/>
          <p:cNvCxnSpPr/>
          <p:nvPr/>
        </p:nvCxnSpPr>
        <p:spPr>
          <a:xfrm>
            <a:off x="1788829" y="8968890"/>
            <a:ext cx="3660527" cy="2808"/>
          </a:xfrm>
          <a:prstGeom prst="line">
            <a:avLst/>
          </a:prstGeom>
          <a:noFill/>
          <a:ln w="9525" cap="flat" cmpd="sng">
            <a:solidFill>
              <a:srgbClr val="595959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31" name="Rectangle 30"/>
          <p:cNvSpPr/>
          <p:nvPr/>
        </p:nvSpPr>
        <p:spPr>
          <a:xfrm>
            <a:off x="1785598" y="6850488"/>
            <a:ext cx="3663757" cy="79574"/>
          </a:xfrm>
          <a:prstGeom prst="rect">
            <a:avLst/>
          </a:prstGeom>
          <a:solidFill>
            <a:srgbClr val="00822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1782089" y="6951366"/>
            <a:ext cx="2936566" cy="64962"/>
          </a:xfrm>
          <a:prstGeom prst="rect">
            <a:avLst/>
          </a:prstGeom>
          <a:solidFill>
            <a:srgbClr val="00822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1782088" y="7040292"/>
            <a:ext cx="2943107" cy="74249"/>
          </a:xfrm>
          <a:prstGeom prst="rect">
            <a:avLst/>
          </a:prstGeom>
          <a:solidFill>
            <a:srgbClr val="00822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1782589" y="7137458"/>
            <a:ext cx="2888144" cy="70573"/>
          </a:xfrm>
          <a:prstGeom prst="rect">
            <a:avLst/>
          </a:prstGeom>
          <a:solidFill>
            <a:srgbClr val="00822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1788824" y="7236816"/>
            <a:ext cx="2819608" cy="71859"/>
          </a:xfrm>
          <a:prstGeom prst="rect">
            <a:avLst/>
          </a:prstGeom>
          <a:solidFill>
            <a:srgbClr val="00822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1788827" y="7336205"/>
            <a:ext cx="2322067" cy="77907"/>
          </a:xfrm>
          <a:prstGeom prst="rect">
            <a:avLst/>
          </a:prstGeom>
          <a:solidFill>
            <a:srgbClr val="00822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1788826" y="7438980"/>
            <a:ext cx="2266705" cy="68762"/>
          </a:xfrm>
          <a:prstGeom prst="rect">
            <a:avLst/>
          </a:prstGeom>
          <a:solidFill>
            <a:srgbClr val="00822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1788827" y="7530715"/>
            <a:ext cx="2260354" cy="65631"/>
          </a:xfrm>
          <a:prstGeom prst="rect">
            <a:avLst/>
          </a:prstGeom>
          <a:solidFill>
            <a:srgbClr val="00822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1788827" y="7627247"/>
            <a:ext cx="2155847" cy="75726"/>
          </a:xfrm>
          <a:prstGeom prst="rect">
            <a:avLst/>
          </a:prstGeom>
          <a:solidFill>
            <a:srgbClr val="00822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1788829" y="7729526"/>
            <a:ext cx="2083752" cy="73270"/>
          </a:xfrm>
          <a:prstGeom prst="rect">
            <a:avLst/>
          </a:prstGeom>
          <a:solidFill>
            <a:srgbClr val="00822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1788829" y="8030624"/>
            <a:ext cx="1825898" cy="73720"/>
          </a:xfrm>
          <a:prstGeom prst="rect">
            <a:avLst/>
          </a:prstGeom>
          <a:solidFill>
            <a:srgbClr val="00822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1788829" y="8132618"/>
            <a:ext cx="1784552" cy="72144"/>
          </a:xfrm>
          <a:prstGeom prst="rect">
            <a:avLst/>
          </a:prstGeom>
          <a:solidFill>
            <a:srgbClr val="00822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1783043" y="8331075"/>
            <a:ext cx="1725364" cy="74524"/>
          </a:xfrm>
          <a:prstGeom prst="rect">
            <a:avLst/>
          </a:prstGeom>
          <a:solidFill>
            <a:srgbClr val="00822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1780361" y="8528508"/>
            <a:ext cx="1692604" cy="72020"/>
          </a:xfrm>
          <a:prstGeom prst="rect">
            <a:avLst/>
          </a:prstGeom>
          <a:solidFill>
            <a:srgbClr val="00822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1783043" y="8232765"/>
            <a:ext cx="1748990" cy="72416"/>
          </a:xfrm>
          <a:prstGeom prst="rect">
            <a:avLst/>
          </a:prstGeom>
          <a:solidFill>
            <a:srgbClr val="00822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1788828" y="7830192"/>
            <a:ext cx="1967296" cy="72425"/>
          </a:xfrm>
          <a:prstGeom prst="rect">
            <a:avLst/>
          </a:prstGeom>
          <a:solidFill>
            <a:srgbClr val="00822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1788829" y="8809390"/>
            <a:ext cx="1441960" cy="86485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1780361" y="8426078"/>
            <a:ext cx="1698511" cy="79939"/>
          </a:xfrm>
          <a:prstGeom prst="rect">
            <a:avLst/>
          </a:prstGeom>
          <a:solidFill>
            <a:srgbClr val="00822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/>
          <p:cNvSpPr/>
          <p:nvPr/>
        </p:nvSpPr>
        <p:spPr>
          <a:xfrm>
            <a:off x="1780361" y="8625445"/>
            <a:ext cx="1609910" cy="69595"/>
          </a:xfrm>
          <a:prstGeom prst="rect">
            <a:avLst/>
          </a:prstGeom>
          <a:solidFill>
            <a:srgbClr val="00822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1780361" y="8716297"/>
            <a:ext cx="1556749" cy="67348"/>
          </a:xfrm>
          <a:prstGeom prst="rect">
            <a:avLst/>
          </a:prstGeom>
          <a:solidFill>
            <a:srgbClr val="00822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/>
          <p:cNvSpPr/>
          <p:nvPr/>
        </p:nvSpPr>
        <p:spPr>
          <a:xfrm>
            <a:off x="1784332" y="7930168"/>
            <a:ext cx="1916335" cy="77818"/>
          </a:xfrm>
          <a:prstGeom prst="rect">
            <a:avLst/>
          </a:prstGeom>
          <a:solidFill>
            <a:srgbClr val="00822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TextBox 81"/>
          <p:cNvSpPr txBox="1"/>
          <p:nvPr/>
        </p:nvSpPr>
        <p:spPr>
          <a:xfrm>
            <a:off x="5501798" y="6826476"/>
            <a:ext cx="321781" cy="11135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defTabSz="685800"/>
            <a:r>
              <a:rPr lang="ru-RU" sz="700" dirty="0">
                <a:solidFill>
                  <a:srgbClr val="262626"/>
                </a:solidFill>
                <a:latin typeface="Calibri"/>
                <a:cs typeface="Calibri"/>
                <a:sym typeface="Gill Sans"/>
              </a:rPr>
              <a:t>56,1</a:t>
            </a:r>
            <a:endParaRPr kumimoji="0" lang="ru-RU" sz="700" b="0" i="0" u="none" strike="noStrike" cap="none" spc="0" normalizeH="0" baseline="0" dirty="0">
              <a:ln>
                <a:noFill/>
              </a:ln>
              <a:solidFill>
                <a:srgbClr val="262626"/>
              </a:solidFill>
              <a:effectLst/>
              <a:uFillTx/>
              <a:latin typeface="Calibri"/>
              <a:cs typeface="Calibri"/>
              <a:sym typeface="Gill Sans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4758347" y="6916561"/>
            <a:ext cx="321781" cy="11135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defTabSz="685800"/>
            <a:r>
              <a:rPr lang="ru-RU" sz="700" dirty="0">
                <a:solidFill>
                  <a:srgbClr val="262626"/>
                </a:solidFill>
                <a:latin typeface="Calibri"/>
                <a:cs typeface="Calibri"/>
                <a:sym typeface="Gill Sans"/>
              </a:rPr>
              <a:t>48,81</a:t>
            </a:r>
            <a:endParaRPr kumimoji="0" lang="ru-RU" sz="700" b="0" i="0" u="none" strike="noStrike" cap="none" spc="0" normalizeH="0" baseline="0" dirty="0">
              <a:ln>
                <a:noFill/>
              </a:ln>
              <a:solidFill>
                <a:srgbClr val="262626"/>
              </a:solidFill>
              <a:effectLst/>
              <a:uFillTx/>
              <a:latin typeface="Calibri"/>
              <a:cs typeface="Calibri"/>
              <a:sym typeface="Gill Sans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4760132" y="7011035"/>
            <a:ext cx="321781" cy="11135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defTabSz="685800"/>
            <a:r>
              <a:rPr lang="ru-RU" sz="700" dirty="0">
                <a:solidFill>
                  <a:srgbClr val="262626"/>
                </a:solidFill>
                <a:latin typeface="Calibri"/>
                <a:cs typeface="Calibri"/>
                <a:sym typeface="Gill Sans"/>
              </a:rPr>
              <a:t>48,81</a:t>
            </a:r>
            <a:endParaRPr kumimoji="0" lang="ru-RU" sz="700" b="0" i="0" u="none" strike="noStrike" cap="none" spc="0" normalizeH="0" baseline="0" dirty="0">
              <a:ln>
                <a:noFill/>
              </a:ln>
              <a:solidFill>
                <a:srgbClr val="262626"/>
              </a:solidFill>
              <a:effectLst/>
              <a:uFillTx/>
              <a:latin typeface="Calibri"/>
              <a:cs typeface="Calibri"/>
              <a:sym typeface="Gill Sans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4699553" y="7103375"/>
            <a:ext cx="321781" cy="11135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defTabSz="685800"/>
            <a:r>
              <a:rPr lang="ru-RU" sz="700" dirty="0">
                <a:solidFill>
                  <a:srgbClr val="262626"/>
                </a:solidFill>
                <a:latin typeface="Calibri"/>
                <a:cs typeface="Calibri"/>
                <a:sym typeface="Gill Sans"/>
              </a:rPr>
              <a:t>48,45</a:t>
            </a:r>
            <a:endParaRPr kumimoji="0" lang="ru-RU" sz="700" b="0" i="0" u="none" strike="noStrike" cap="none" spc="0" normalizeH="0" baseline="0" dirty="0">
              <a:ln>
                <a:noFill/>
              </a:ln>
              <a:solidFill>
                <a:srgbClr val="262626"/>
              </a:solidFill>
              <a:effectLst/>
              <a:uFillTx/>
              <a:latin typeface="Calibri"/>
              <a:cs typeface="Calibri"/>
              <a:sym typeface="Gill Sans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4648167" y="7206018"/>
            <a:ext cx="321781" cy="11135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defTabSz="685800"/>
            <a:r>
              <a:rPr lang="ru-RU" sz="700" dirty="0">
                <a:solidFill>
                  <a:srgbClr val="262626"/>
                </a:solidFill>
                <a:latin typeface="Calibri"/>
                <a:cs typeface="Calibri"/>
                <a:sym typeface="Gill Sans"/>
              </a:rPr>
              <a:t>48,18</a:t>
            </a:r>
            <a:endParaRPr kumimoji="0" lang="ru-RU" sz="700" b="0" i="0" u="none" strike="noStrike" cap="none" spc="0" normalizeH="0" baseline="0" dirty="0">
              <a:ln>
                <a:noFill/>
              </a:ln>
              <a:solidFill>
                <a:srgbClr val="262626"/>
              </a:solidFill>
              <a:effectLst/>
              <a:uFillTx/>
              <a:latin typeface="Calibri"/>
              <a:cs typeface="Calibri"/>
              <a:sym typeface="Gill Sans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4142077" y="7308640"/>
            <a:ext cx="321781" cy="11135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defTabSz="685800"/>
            <a:r>
              <a:rPr lang="ru-RU" sz="700" dirty="0">
                <a:solidFill>
                  <a:srgbClr val="262626"/>
                </a:solidFill>
                <a:latin typeface="Calibri"/>
                <a:cs typeface="Calibri"/>
                <a:sym typeface="Gill Sans"/>
              </a:rPr>
              <a:t>45,62</a:t>
            </a:r>
            <a:endParaRPr kumimoji="0" lang="ru-RU" sz="700" b="0" i="0" u="none" strike="noStrike" cap="none" spc="0" normalizeH="0" baseline="0" dirty="0">
              <a:ln>
                <a:noFill/>
              </a:ln>
              <a:solidFill>
                <a:srgbClr val="262626"/>
              </a:solidFill>
              <a:effectLst/>
              <a:uFillTx/>
              <a:latin typeface="Calibri"/>
              <a:cs typeface="Calibri"/>
              <a:sym typeface="Gill Sans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4110390" y="7416388"/>
            <a:ext cx="321781" cy="11135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defTabSz="685800"/>
            <a:r>
              <a:rPr lang="ru-RU" sz="700" dirty="0">
                <a:solidFill>
                  <a:srgbClr val="262626"/>
                </a:solidFill>
                <a:latin typeface="Calibri"/>
                <a:cs typeface="Calibri"/>
                <a:sym typeface="Gill Sans"/>
              </a:rPr>
              <a:t>45,28</a:t>
            </a:r>
            <a:endParaRPr kumimoji="0" lang="ru-RU" sz="700" b="0" i="0" u="none" strike="noStrike" cap="none" spc="0" normalizeH="0" baseline="0" dirty="0">
              <a:ln>
                <a:noFill/>
              </a:ln>
              <a:solidFill>
                <a:srgbClr val="262626"/>
              </a:solidFill>
              <a:effectLst/>
              <a:uFillTx/>
              <a:latin typeface="Calibri"/>
              <a:cs typeface="Calibri"/>
              <a:sym typeface="Gill Sans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4081389" y="7502163"/>
            <a:ext cx="321781" cy="11135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defTabSz="685800"/>
            <a:r>
              <a:rPr lang="ru-RU" sz="700" dirty="0">
                <a:solidFill>
                  <a:srgbClr val="262626"/>
                </a:solidFill>
                <a:latin typeface="Calibri"/>
                <a:cs typeface="Calibri"/>
                <a:sym typeface="Gill Sans"/>
              </a:rPr>
              <a:t>45,01</a:t>
            </a:r>
            <a:endParaRPr kumimoji="0" lang="ru-RU" sz="700" b="0" i="0" u="none" strike="noStrike" cap="none" spc="0" normalizeH="0" baseline="0" dirty="0">
              <a:ln>
                <a:noFill/>
              </a:ln>
              <a:solidFill>
                <a:srgbClr val="262626"/>
              </a:solidFill>
              <a:effectLst/>
              <a:uFillTx/>
              <a:latin typeface="Calibri"/>
              <a:cs typeface="Calibri"/>
              <a:sym typeface="Gill Sans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3983492" y="7607553"/>
            <a:ext cx="321781" cy="11135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defTabSz="685800"/>
            <a:r>
              <a:rPr lang="ru-RU" sz="700" dirty="0">
                <a:solidFill>
                  <a:srgbClr val="262626"/>
                </a:solidFill>
                <a:latin typeface="Calibri"/>
                <a:cs typeface="Calibri"/>
                <a:sym typeface="Gill Sans"/>
              </a:rPr>
              <a:t>44,53</a:t>
            </a:r>
            <a:endParaRPr kumimoji="0" lang="ru-RU" sz="700" b="0" i="0" u="none" strike="noStrike" cap="none" spc="0" normalizeH="0" baseline="0" dirty="0">
              <a:ln>
                <a:noFill/>
              </a:ln>
              <a:solidFill>
                <a:srgbClr val="262626"/>
              </a:solidFill>
              <a:effectLst/>
              <a:uFillTx/>
              <a:latin typeface="Calibri"/>
              <a:cs typeface="Calibri"/>
              <a:sym typeface="Gill Sans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3912363" y="7707486"/>
            <a:ext cx="321781" cy="11135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defTabSz="685800"/>
            <a:r>
              <a:rPr lang="ru-RU" sz="700" dirty="0">
                <a:solidFill>
                  <a:srgbClr val="262626"/>
                </a:solidFill>
                <a:latin typeface="Calibri"/>
                <a:cs typeface="Calibri"/>
                <a:sym typeface="Gill Sans"/>
              </a:rPr>
              <a:t>44,1</a:t>
            </a:r>
            <a:endParaRPr kumimoji="0" lang="ru-RU" sz="700" b="0" i="0" u="none" strike="noStrike" cap="none" spc="0" normalizeH="0" baseline="0" dirty="0">
              <a:ln>
                <a:noFill/>
              </a:ln>
              <a:solidFill>
                <a:srgbClr val="262626"/>
              </a:solidFill>
              <a:effectLst/>
              <a:uFillTx/>
              <a:latin typeface="Calibri"/>
              <a:cs typeface="Calibri"/>
              <a:sym typeface="Gill Sans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3801282" y="7809715"/>
            <a:ext cx="321781" cy="11135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defTabSz="685800"/>
            <a:r>
              <a:rPr lang="ru-RU" sz="700" dirty="0">
                <a:solidFill>
                  <a:srgbClr val="262626"/>
                </a:solidFill>
                <a:latin typeface="Calibri"/>
                <a:cs typeface="Calibri"/>
                <a:sym typeface="Gill Sans"/>
              </a:rPr>
              <a:t>44,03</a:t>
            </a:r>
            <a:endParaRPr kumimoji="0" lang="ru-RU" sz="700" b="0" i="0" u="none" strike="noStrike" cap="none" spc="0" normalizeH="0" baseline="0" dirty="0">
              <a:ln>
                <a:noFill/>
              </a:ln>
              <a:solidFill>
                <a:srgbClr val="262626"/>
              </a:solidFill>
              <a:effectLst/>
              <a:uFillTx/>
              <a:latin typeface="Calibri"/>
              <a:cs typeface="Calibri"/>
              <a:sym typeface="Gill Sans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3756886" y="7912766"/>
            <a:ext cx="321781" cy="11135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defTabSz="685800"/>
            <a:r>
              <a:rPr lang="ru-RU" sz="700" dirty="0">
                <a:solidFill>
                  <a:srgbClr val="262626"/>
                </a:solidFill>
                <a:latin typeface="Calibri"/>
                <a:cs typeface="Calibri"/>
                <a:sym typeface="Gill Sans"/>
              </a:rPr>
              <a:t>44,01</a:t>
            </a:r>
            <a:endParaRPr kumimoji="0" lang="ru-RU" sz="700" b="0" i="0" u="none" strike="noStrike" cap="none" spc="0" normalizeH="0" baseline="0" dirty="0">
              <a:ln>
                <a:noFill/>
              </a:ln>
              <a:solidFill>
                <a:srgbClr val="262626"/>
              </a:solidFill>
              <a:effectLst/>
              <a:uFillTx/>
              <a:latin typeface="Calibri"/>
              <a:cs typeface="Calibri"/>
              <a:sym typeface="Gill Sans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3632479" y="8012822"/>
            <a:ext cx="321781" cy="11135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defTabSz="685800"/>
            <a:r>
              <a:rPr lang="ru-RU" sz="700" dirty="0">
                <a:solidFill>
                  <a:srgbClr val="262626"/>
                </a:solidFill>
                <a:latin typeface="Calibri"/>
                <a:cs typeface="Calibri"/>
                <a:sym typeface="Gill Sans"/>
              </a:rPr>
              <a:t>43,89</a:t>
            </a:r>
            <a:endParaRPr kumimoji="0" lang="ru-RU" sz="700" b="0" i="0" u="none" strike="noStrike" cap="none" spc="0" normalizeH="0" baseline="0" dirty="0">
              <a:ln>
                <a:noFill/>
              </a:ln>
              <a:solidFill>
                <a:srgbClr val="262626"/>
              </a:solidFill>
              <a:effectLst/>
              <a:uFillTx/>
              <a:latin typeface="Calibri"/>
              <a:cs typeface="Calibri"/>
              <a:sym typeface="Gill Sans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3596259" y="8097393"/>
            <a:ext cx="321781" cy="11135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defTabSz="685800"/>
            <a:r>
              <a:rPr lang="ru-RU" sz="700" dirty="0">
                <a:solidFill>
                  <a:srgbClr val="262626"/>
                </a:solidFill>
                <a:latin typeface="Calibri"/>
                <a:cs typeface="Calibri"/>
                <a:sym typeface="Gill Sans"/>
              </a:rPr>
              <a:t>43,43</a:t>
            </a:r>
            <a:endParaRPr kumimoji="0" lang="ru-RU" sz="700" b="0" i="0" u="none" strike="noStrike" cap="none" spc="0" normalizeH="0" baseline="0" dirty="0">
              <a:ln>
                <a:noFill/>
              </a:ln>
              <a:solidFill>
                <a:srgbClr val="262626"/>
              </a:solidFill>
              <a:effectLst/>
              <a:uFillTx/>
              <a:latin typeface="Calibri"/>
              <a:cs typeface="Calibri"/>
              <a:sym typeface="Gill Sans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3570740" y="8202281"/>
            <a:ext cx="321781" cy="11135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defTabSz="685800"/>
            <a:r>
              <a:rPr lang="ru-RU" sz="700" dirty="0">
                <a:solidFill>
                  <a:srgbClr val="262626"/>
                </a:solidFill>
                <a:latin typeface="Calibri"/>
                <a:cs typeface="Calibri"/>
                <a:sym typeface="Gill Sans"/>
              </a:rPr>
              <a:t>42,97</a:t>
            </a:r>
            <a:endParaRPr kumimoji="0" lang="ru-RU" sz="700" b="0" i="0" u="none" strike="noStrike" cap="none" spc="0" normalizeH="0" baseline="0" dirty="0">
              <a:ln>
                <a:noFill/>
              </a:ln>
              <a:solidFill>
                <a:srgbClr val="262626"/>
              </a:solidFill>
              <a:effectLst/>
              <a:uFillTx/>
              <a:latin typeface="Calibri"/>
              <a:cs typeface="Calibri"/>
              <a:sym typeface="Gill Sans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3545538" y="8299374"/>
            <a:ext cx="321781" cy="11135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defTabSz="685800"/>
            <a:r>
              <a:rPr lang="ru-RU" sz="700" dirty="0">
                <a:solidFill>
                  <a:srgbClr val="262626"/>
                </a:solidFill>
                <a:latin typeface="Calibri"/>
                <a:cs typeface="Calibri"/>
                <a:sym typeface="Gill Sans"/>
              </a:rPr>
              <a:t>42,86</a:t>
            </a:r>
            <a:endParaRPr kumimoji="0" lang="ru-RU" sz="700" b="0" i="0" u="none" strike="noStrike" cap="none" spc="0" normalizeH="0" baseline="0" dirty="0">
              <a:ln>
                <a:noFill/>
              </a:ln>
              <a:solidFill>
                <a:srgbClr val="262626"/>
              </a:solidFill>
              <a:effectLst/>
              <a:uFillTx/>
              <a:latin typeface="Calibri"/>
              <a:cs typeface="Calibri"/>
              <a:sym typeface="Gill Sans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3522563" y="8400271"/>
            <a:ext cx="321781" cy="11135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defTabSz="685800"/>
            <a:r>
              <a:rPr lang="ru-RU" sz="700" dirty="0">
                <a:solidFill>
                  <a:srgbClr val="262626"/>
                </a:solidFill>
                <a:latin typeface="Calibri"/>
                <a:cs typeface="Calibri"/>
                <a:sym typeface="Gill Sans"/>
              </a:rPr>
              <a:t>42,81</a:t>
            </a:r>
            <a:endParaRPr kumimoji="0" lang="ru-RU" sz="700" b="0" i="0" u="none" strike="noStrike" cap="none" spc="0" normalizeH="0" baseline="0" dirty="0">
              <a:ln>
                <a:noFill/>
              </a:ln>
              <a:solidFill>
                <a:srgbClr val="262626"/>
              </a:solidFill>
              <a:effectLst/>
              <a:uFillTx/>
              <a:latin typeface="Calibri"/>
              <a:cs typeface="Calibri"/>
              <a:sym typeface="Gill Sans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3495472" y="8496331"/>
            <a:ext cx="321781" cy="11135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defTabSz="685800"/>
            <a:r>
              <a:rPr lang="ru-RU" sz="700" dirty="0">
                <a:solidFill>
                  <a:srgbClr val="262626"/>
                </a:solidFill>
                <a:latin typeface="Calibri"/>
                <a:cs typeface="Calibri"/>
                <a:sym typeface="Gill Sans"/>
              </a:rPr>
              <a:t>42,73</a:t>
            </a:r>
            <a:endParaRPr kumimoji="0" lang="ru-RU" sz="700" b="0" i="0" u="none" strike="noStrike" cap="none" spc="0" normalizeH="0" baseline="0" dirty="0">
              <a:ln>
                <a:noFill/>
              </a:ln>
              <a:solidFill>
                <a:srgbClr val="262626"/>
              </a:solidFill>
              <a:effectLst/>
              <a:uFillTx/>
              <a:latin typeface="Calibri"/>
              <a:cs typeface="Calibri"/>
              <a:sym typeface="Gill Sans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3431277" y="8594655"/>
            <a:ext cx="321781" cy="11135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defTabSz="685800"/>
            <a:r>
              <a:rPr lang="ru-RU" sz="700" dirty="0">
                <a:solidFill>
                  <a:srgbClr val="262626"/>
                </a:solidFill>
                <a:latin typeface="Calibri"/>
                <a:cs typeface="Calibri"/>
                <a:sym typeface="Gill Sans"/>
              </a:rPr>
              <a:t>42,07</a:t>
            </a:r>
            <a:endParaRPr kumimoji="0" lang="ru-RU" sz="700" b="0" i="0" u="none" strike="noStrike" cap="none" spc="0" normalizeH="0" baseline="0" dirty="0">
              <a:ln>
                <a:noFill/>
              </a:ln>
              <a:solidFill>
                <a:srgbClr val="262626"/>
              </a:solidFill>
              <a:effectLst/>
              <a:uFillTx/>
              <a:latin typeface="Calibri"/>
              <a:cs typeface="Calibri"/>
              <a:sym typeface="Gill Sans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3375864" y="8684562"/>
            <a:ext cx="321781" cy="11135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defTabSz="685800"/>
            <a:r>
              <a:rPr lang="ru-RU" sz="700" dirty="0">
                <a:solidFill>
                  <a:srgbClr val="262626"/>
                </a:solidFill>
                <a:latin typeface="Calibri"/>
                <a:cs typeface="Calibri"/>
                <a:sym typeface="Gill Sans"/>
              </a:rPr>
              <a:t>41,83</a:t>
            </a:r>
            <a:endParaRPr kumimoji="0" lang="ru-RU" sz="700" b="0" i="0" u="none" strike="noStrike" cap="none" spc="0" normalizeH="0" baseline="0" dirty="0">
              <a:ln>
                <a:noFill/>
              </a:ln>
              <a:solidFill>
                <a:srgbClr val="262626"/>
              </a:solidFill>
              <a:effectLst/>
              <a:uFillTx/>
              <a:latin typeface="Calibri"/>
              <a:cs typeface="Calibri"/>
              <a:sym typeface="Gill Sans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3274788" y="8787405"/>
            <a:ext cx="321781" cy="11135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defTabSz="685800"/>
            <a:r>
              <a:rPr lang="ru-RU" sz="700" dirty="0">
                <a:solidFill>
                  <a:srgbClr val="262626"/>
                </a:solidFill>
                <a:latin typeface="Calibri"/>
                <a:cs typeface="Calibri"/>
                <a:sym typeface="Gill Sans"/>
              </a:rPr>
              <a:t>38,99</a:t>
            </a:r>
            <a:endParaRPr kumimoji="0" lang="ru-RU" sz="700" b="0" i="0" u="none" strike="noStrike" cap="none" spc="0" normalizeH="0" baseline="0" dirty="0">
              <a:ln>
                <a:noFill/>
              </a:ln>
              <a:solidFill>
                <a:srgbClr val="262626"/>
              </a:solidFill>
              <a:effectLst/>
              <a:uFillTx/>
              <a:latin typeface="Calibri"/>
              <a:cs typeface="Calibri"/>
              <a:sym typeface="Gill Sans"/>
            </a:endParaRPr>
          </a:p>
        </p:txBody>
      </p:sp>
      <p:sp>
        <p:nvSpPr>
          <p:cNvPr id="103" name="object 10"/>
          <p:cNvSpPr/>
          <p:nvPr/>
        </p:nvSpPr>
        <p:spPr>
          <a:xfrm>
            <a:off x="591844" y="9662148"/>
            <a:ext cx="6436164" cy="59969"/>
          </a:xfrm>
          <a:custGeom>
            <a:avLst/>
            <a:gdLst/>
            <a:ahLst/>
            <a:cxnLst/>
            <a:rect l="l" t="t" r="r" b="b"/>
            <a:pathLst>
              <a:path w="6475095">
                <a:moveTo>
                  <a:pt x="0" y="0"/>
                </a:moveTo>
                <a:lnTo>
                  <a:pt x="6474550" y="0"/>
                </a:lnTo>
              </a:path>
            </a:pathLst>
          </a:custGeom>
          <a:ln w="6350">
            <a:solidFill>
              <a:schemeClr val="bg1">
                <a:lumMod val="65000"/>
              </a:schemeClr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10" name="object 8"/>
          <p:cNvSpPr txBox="1"/>
          <p:nvPr/>
        </p:nvSpPr>
        <p:spPr>
          <a:xfrm>
            <a:off x="621722" y="10020746"/>
            <a:ext cx="1828800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800" b="1" spc="-75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Август, 2018</a:t>
            </a:r>
            <a:endParaRPr sz="800" b="1" dirty="0">
              <a:solidFill>
                <a:schemeClr val="tx1">
                  <a:lumMod val="75000"/>
                  <a:lumOff val="2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453172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3"/>
          <p:cNvSpPr txBox="1">
            <a:spLocks noGrp="1"/>
          </p:cNvSpPr>
          <p:nvPr>
            <p:ph type="sldNum" sz="quarter" idx="4294967295"/>
          </p:nvPr>
        </p:nvSpPr>
        <p:spPr>
          <a:xfrm>
            <a:off x="7038997" y="10197936"/>
            <a:ext cx="141604" cy="150041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70485">
              <a:lnSpc>
                <a:spcPct val="100000"/>
              </a:lnSpc>
              <a:spcBef>
                <a:spcPts val="90"/>
              </a:spcBef>
            </a:pPr>
            <a:fld id="{81D60167-4931-47E6-BA6A-407CBD079E47}" type="slidenum">
              <a:rPr sz="900" spc="-90" dirty="0">
                <a:latin typeface="Arial"/>
                <a:cs typeface="Arial"/>
              </a:rPr>
              <a:t>3</a:t>
            </a:fld>
            <a:endParaRPr sz="900" spc="-90" dirty="0">
              <a:latin typeface="Arial"/>
              <a:cs typeface="Arial"/>
            </a:endParaRPr>
          </a:p>
        </p:txBody>
      </p:sp>
      <p:sp>
        <p:nvSpPr>
          <p:cNvPr id="14" name="object 5"/>
          <p:cNvSpPr txBox="1"/>
          <p:nvPr/>
        </p:nvSpPr>
        <p:spPr>
          <a:xfrm>
            <a:off x="649528" y="1208478"/>
            <a:ext cx="6399454" cy="209031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spcAft>
                <a:spcPts val="500"/>
              </a:spcAft>
            </a:pPr>
            <a:r>
              <a:rPr lang="ru-RU" sz="1000"/>
              <a:t>Рейтинг Сбербанка за 1-е полугодие 2018 года возглавил Ненецкий автономный округ. В этом регионе впервые доля торгового оборота ощутимо превысила объем снятия наличных. И это даже без учета переводов с карты на карту!</a:t>
            </a:r>
            <a:endParaRPr lang="en-US" sz="1000"/>
          </a:p>
          <a:p>
            <a:pPr>
              <a:spcAft>
                <a:spcPts val="500"/>
              </a:spcAft>
            </a:pPr>
            <a:r>
              <a:rPr lang="ru-RU" sz="1000"/>
              <a:t>С точки зрения географии, верхние позиции в рейтинге Сбербанка за 1-е полугодие 2018 года также занимают отдаленные территории. Тройка лидеров — регионы северо-запада России, где операции с наличными деньгами связаны с высокими транзакционными издержками. Москва и Санкт-Петербург занимают соответственно 9-ю и 12-ю позиции по степени проникновения безналичных платежей, что связано в первую очередь с наличием обширной инфраструктуры банкоматов.</a:t>
            </a:r>
            <a:endParaRPr lang="en-US" sz="1000"/>
          </a:p>
          <a:p>
            <a:pPr>
              <a:spcAft>
                <a:spcPts val="500"/>
              </a:spcAft>
            </a:pPr>
            <a:r>
              <a:rPr lang="ru-RU" sz="1000" b="1"/>
              <a:t>Проникновение безналичных платежей в регионы становится более равномерным, Москва устойчиво теряет долю.</a:t>
            </a:r>
            <a:endParaRPr lang="en-US" sz="1000"/>
          </a:p>
          <a:p>
            <a:pPr>
              <a:spcAft>
                <a:spcPts val="500"/>
              </a:spcAft>
            </a:pPr>
            <a:r>
              <a:rPr lang="ru-RU" sz="1000"/>
              <a:t>Различие между регионами с точки зрения доли безналичных платежей постепенно стирается. Если в конце 2000-х безналичные расчеты были уделом самых крупных городов — Москвы, Санкт-Петербурга, — то сейчас различия между территориями по доступности расчетов наличными практически исчезли.</a:t>
            </a:r>
            <a:endParaRPr lang="en-US" sz="1000"/>
          </a:p>
        </p:txBody>
      </p:sp>
      <p:sp>
        <p:nvSpPr>
          <p:cNvPr id="63" name="object 8"/>
          <p:cNvSpPr txBox="1"/>
          <p:nvPr/>
        </p:nvSpPr>
        <p:spPr>
          <a:xfrm>
            <a:off x="685799" y="304800"/>
            <a:ext cx="3268133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1000" spc="-75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Наличные и безналичные платежи</a:t>
            </a:r>
            <a:endParaRPr sz="1000" dirty="0">
              <a:solidFill>
                <a:schemeClr val="tx1">
                  <a:lumMod val="75000"/>
                  <a:lumOff val="2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64" name="object 10"/>
          <p:cNvSpPr/>
          <p:nvPr/>
        </p:nvSpPr>
        <p:spPr>
          <a:xfrm>
            <a:off x="648004" y="951948"/>
            <a:ext cx="6475095" cy="0"/>
          </a:xfrm>
          <a:custGeom>
            <a:avLst/>
            <a:gdLst/>
            <a:ahLst/>
            <a:cxnLst/>
            <a:rect l="l" t="t" r="r" b="b"/>
            <a:pathLst>
              <a:path w="6475095">
                <a:moveTo>
                  <a:pt x="0" y="0"/>
                </a:moveTo>
                <a:lnTo>
                  <a:pt x="6474550" y="0"/>
                </a:lnTo>
              </a:path>
            </a:pathLst>
          </a:custGeom>
          <a:ln w="6350">
            <a:solidFill>
              <a:srgbClr val="8082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3" name="TextBox 302"/>
          <p:cNvSpPr txBox="1"/>
          <p:nvPr/>
        </p:nvSpPr>
        <p:spPr>
          <a:xfrm>
            <a:off x="13263050" y="7125661"/>
            <a:ext cx="302658" cy="24109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algn="l"/>
            <a:r>
              <a:rPr lang="ru-RU" sz="900" dirty="0">
                <a:solidFill>
                  <a:srgbClr val="B3D839"/>
                </a:solidFill>
                <a:latin typeface="Calibri Light"/>
                <a:cs typeface="Calibri Light"/>
              </a:rPr>
              <a:t>раз</a:t>
            </a:r>
            <a:endParaRPr lang="en-US" sz="900" dirty="0">
              <a:solidFill>
                <a:srgbClr val="B3D839"/>
              </a:solidFill>
              <a:latin typeface="Calibri"/>
              <a:cs typeface="Calibri"/>
            </a:endParaRPr>
          </a:p>
        </p:txBody>
      </p:sp>
      <p:cxnSp>
        <p:nvCxnSpPr>
          <p:cNvPr id="369" name="Straight Connector 368"/>
          <p:cNvCxnSpPr/>
          <p:nvPr/>
        </p:nvCxnSpPr>
        <p:spPr>
          <a:xfrm flipV="1">
            <a:off x="13345887" y="7389642"/>
            <a:ext cx="36335" cy="0"/>
          </a:xfrm>
          <a:prstGeom prst="line">
            <a:avLst/>
          </a:prstGeom>
          <a:noFill/>
          <a:ln w="9525" cap="flat" cmpd="sng">
            <a:solidFill>
              <a:srgbClr val="B3D839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390" name="TextBox 389"/>
          <p:cNvSpPr txBox="1"/>
          <p:nvPr/>
        </p:nvSpPr>
        <p:spPr>
          <a:xfrm>
            <a:off x="13369196" y="7273667"/>
            <a:ext cx="482443" cy="134908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defTabSz="685800">
              <a:spcAft>
                <a:spcPts val="1800"/>
              </a:spcAft>
            </a:pPr>
            <a:r>
              <a:rPr lang="ru-RU" sz="900" dirty="0">
                <a:solidFill>
                  <a:srgbClr val="A5D83F"/>
                </a:solidFill>
                <a:latin typeface="Calibri Light"/>
                <a:ea typeface="+mn-ea"/>
                <a:cs typeface="Calibri Light"/>
                <a:sym typeface="Gill Sans"/>
              </a:rPr>
              <a:t>12</a:t>
            </a:r>
          </a:p>
          <a:p>
            <a:pPr defTabSz="685800">
              <a:spcAft>
                <a:spcPts val="1800"/>
              </a:spcAft>
            </a:pPr>
            <a:r>
              <a:rPr kumimoji="0" lang="ru-RU" sz="900" b="0" i="0" u="none" strike="noStrike" cap="none" spc="0" normalizeH="0" baseline="0" dirty="0">
                <a:ln>
                  <a:noFill/>
                </a:ln>
                <a:solidFill>
                  <a:srgbClr val="A5D83F"/>
                </a:solidFill>
                <a:effectLst/>
                <a:uFillTx/>
                <a:latin typeface="Calibri Light"/>
                <a:ea typeface="+mn-ea"/>
                <a:cs typeface="Calibri Light"/>
                <a:sym typeface="Gill Sans"/>
              </a:rPr>
              <a:t>8</a:t>
            </a:r>
          </a:p>
          <a:p>
            <a:pPr defTabSz="685800">
              <a:spcAft>
                <a:spcPts val="1800"/>
              </a:spcAft>
            </a:pPr>
            <a:r>
              <a:rPr lang="ru-RU" sz="900" dirty="0">
                <a:solidFill>
                  <a:srgbClr val="A5D83F"/>
                </a:solidFill>
                <a:latin typeface="Calibri Light"/>
                <a:ea typeface="+mn-ea"/>
                <a:cs typeface="Calibri Light"/>
                <a:sym typeface="Gill Sans"/>
              </a:rPr>
              <a:t>4</a:t>
            </a:r>
          </a:p>
          <a:p>
            <a:pPr defTabSz="685800">
              <a:spcAft>
                <a:spcPts val="1800"/>
              </a:spcAft>
            </a:pPr>
            <a:r>
              <a:rPr kumimoji="0" lang="ru-RU" sz="900" b="0" i="0" u="none" strike="noStrike" cap="none" spc="0" normalizeH="0" baseline="0" dirty="0">
                <a:ln>
                  <a:noFill/>
                </a:ln>
                <a:solidFill>
                  <a:srgbClr val="A5D83F"/>
                </a:solidFill>
                <a:effectLst/>
                <a:uFillTx/>
                <a:latin typeface="Calibri Light"/>
                <a:ea typeface="+mn-ea"/>
                <a:cs typeface="Calibri Light"/>
                <a:sym typeface="Gill Sans"/>
              </a:rPr>
              <a:t>0</a:t>
            </a:r>
          </a:p>
        </p:txBody>
      </p:sp>
      <p:cxnSp>
        <p:nvCxnSpPr>
          <p:cNvPr id="391" name="Straight Connector 390"/>
          <p:cNvCxnSpPr/>
          <p:nvPr/>
        </p:nvCxnSpPr>
        <p:spPr>
          <a:xfrm flipV="1">
            <a:off x="13357096" y="8140078"/>
            <a:ext cx="36335" cy="0"/>
          </a:xfrm>
          <a:prstGeom prst="line">
            <a:avLst/>
          </a:prstGeom>
          <a:noFill/>
          <a:ln w="9525" cap="flat" cmpd="sng">
            <a:solidFill>
              <a:srgbClr val="B3D839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392" name="Straight Connector 391"/>
          <p:cNvCxnSpPr/>
          <p:nvPr/>
        </p:nvCxnSpPr>
        <p:spPr>
          <a:xfrm flipV="1">
            <a:off x="13355215" y="7785852"/>
            <a:ext cx="36335" cy="0"/>
          </a:xfrm>
          <a:prstGeom prst="line">
            <a:avLst/>
          </a:prstGeom>
          <a:noFill/>
          <a:ln w="9525" cap="flat" cmpd="sng">
            <a:solidFill>
              <a:srgbClr val="B3D839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393" name="Straight Connector 392"/>
          <p:cNvCxnSpPr/>
          <p:nvPr/>
        </p:nvCxnSpPr>
        <p:spPr>
          <a:xfrm flipV="1">
            <a:off x="13361509" y="7392305"/>
            <a:ext cx="36335" cy="0"/>
          </a:xfrm>
          <a:prstGeom prst="line">
            <a:avLst/>
          </a:prstGeom>
          <a:noFill/>
          <a:ln w="9525" cap="flat" cmpd="sng">
            <a:solidFill>
              <a:srgbClr val="B3D839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6" name="object 10"/>
          <p:cNvSpPr/>
          <p:nvPr/>
        </p:nvSpPr>
        <p:spPr>
          <a:xfrm>
            <a:off x="617512" y="3469074"/>
            <a:ext cx="6436164" cy="59969"/>
          </a:xfrm>
          <a:custGeom>
            <a:avLst/>
            <a:gdLst/>
            <a:ahLst/>
            <a:cxnLst/>
            <a:rect l="l" t="t" r="r" b="b"/>
            <a:pathLst>
              <a:path w="6475095">
                <a:moveTo>
                  <a:pt x="0" y="0"/>
                </a:moveTo>
                <a:lnTo>
                  <a:pt x="6474550" y="0"/>
                </a:lnTo>
              </a:path>
            </a:pathLst>
          </a:custGeom>
          <a:ln w="6350">
            <a:solidFill>
              <a:schemeClr val="bg1">
                <a:lumMod val="65000"/>
              </a:schemeClr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object 5"/>
          <p:cNvSpPr txBox="1"/>
          <p:nvPr/>
        </p:nvSpPr>
        <p:spPr>
          <a:xfrm>
            <a:off x="626094" y="3591027"/>
            <a:ext cx="6261444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r>
              <a:rPr lang="ru-RU" sz="1000" b="1">
                <a:solidFill>
                  <a:srgbClr val="439639"/>
                </a:solidFill>
              </a:rPr>
              <a:t>Индекс уровня различий между регионами России в использовании безналичных платежей</a:t>
            </a:r>
            <a:r>
              <a:rPr lang="en-US" sz="1000">
                <a:solidFill>
                  <a:srgbClr val="439639"/>
                </a:solidFill>
                <a:effectLst/>
              </a:rPr>
              <a:t> </a:t>
            </a:r>
            <a:endParaRPr lang="en-US" sz="1000">
              <a:solidFill>
                <a:srgbClr val="439639"/>
              </a:solidFill>
            </a:endParaRPr>
          </a:p>
        </p:txBody>
      </p:sp>
      <p:sp>
        <p:nvSpPr>
          <p:cNvPr id="105" name="object 5"/>
          <p:cNvSpPr txBox="1"/>
          <p:nvPr/>
        </p:nvSpPr>
        <p:spPr>
          <a:xfrm>
            <a:off x="648614" y="7513912"/>
            <a:ext cx="6399454" cy="1441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10000"/>
              </a:lnSpc>
              <a:spcAft>
                <a:spcPts val="500"/>
              </a:spcAft>
            </a:pPr>
            <a:r>
              <a:rPr lang="ru-RU" sz="1000"/>
              <a:t>Статистически это можно подтвердить с помощью аналога коэффициента Джини. Он изменяется от нуля </a:t>
            </a:r>
            <a:br>
              <a:rPr lang="ru-RU" sz="1000"/>
            </a:br>
            <a:r>
              <a:rPr lang="ru-RU" sz="1000"/>
              <a:t>до единицы, и чем ближе значение к нулю, тем меньше разброс доли безналичных платежей по стране. </a:t>
            </a:r>
            <a:endParaRPr lang="en-US" sz="1000"/>
          </a:p>
          <a:p>
            <a:pPr>
              <a:lnSpc>
                <a:spcPct val="110000"/>
              </a:lnSpc>
              <a:spcAft>
                <a:spcPts val="500"/>
              </a:spcAft>
            </a:pPr>
            <a:r>
              <a:rPr lang="ru-RU" sz="1000"/>
              <a:t>С 2008 г. наблюдается устойчивый тренд на понижение данного показателя. В начале рассматриваемого периода безналичные платежи в Москве и Санкт-Петербурге использовались гораздо активнее, чем в прочих регионах. Однако на протяжении последних 10 лет доля Москвы в объеме безналичных платежей в России неуклонно снижается, теряя за год в среднем 1 п. п. Если в 2008 г. на этот город приходилось 55,75 % от всех безналичных платежей, то теперь — лишь 44 %. Это подразумевает устойчиво более высокие темпы роста в других регионах страны.</a:t>
            </a:r>
            <a:endParaRPr lang="en-US" sz="1000"/>
          </a:p>
        </p:txBody>
      </p:sp>
      <p:sp>
        <p:nvSpPr>
          <p:cNvPr id="106" name="Прямоугольник 6"/>
          <p:cNvSpPr/>
          <p:nvPr/>
        </p:nvSpPr>
        <p:spPr>
          <a:xfrm>
            <a:off x="588894" y="7066553"/>
            <a:ext cx="4533178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700" i="1">
                <a:solidFill>
                  <a:schemeClr val="tx1">
                    <a:lumMod val="65000"/>
                    <a:lumOff val="35000"/>
                  </a:schemeClr>
                </a:solidFill>
              </a:rPr>
              <a:t>Источник: рассчитано по данным ЦБ РФ, Росстата; с учетом расходов по картам, совершенных за рубежом</a:t>
            </a:r>
            <a:endParaRPr lang="en-US" sz="7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7" name="object 10"/>
          <p:cNvSpPr/>
          <p:nvPr/>
        </p:nvSpPr>
        <p:spPr>
          <a:xfrm>
            <a:off x="617512" y="7406874"/>
            <a:ext cx="6436164" cy="59969"/>
          </a:xfrm>
          <a:custGeom>
            <a:avLst/>
            <a:gdLst/>
            <a:ahLst/>
            <a:cxnLst/>
            <a:rect l="l" t="t" r="r" b="b"/>
            <a:pathLst>
              <a:path w="6475095">
                <a:moveTo>
                  <a:pt x="0" y="0"/>
                </a:moveTo>
                <a:lnTo>
                  <a:pt x="6474550" y="0"/>
                </a:lnTo>
              </a:path>
            </a:pathLst>
          </a:custGeom>
          <a:ln w="6350">
            <a:solidFill>
              <a:schemeClr val="bg1">
                <a:lumMod val="65000"/>
              </a:schemeClr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cxnSp>
        <p:nvCxnSpPr>
          <p:cNvPr id="108" name="Straight Connector 107"/>
          <p:cNvCxnSpPr/>
          <p:nvPr/>
        </p:nvCxnSpPr>
        <p:spPr>
          <a:xfrm>
            <a:off x="1140182" y="5853753"/>
            <a:ext cx="5108441" cy="0"/>
          </a:xfrm>
          <a:prstGeom prst="line">
            <a:avLst/>
          </a:prstGeom>
          <a:noFill/>
          <a:ln w="9525" cap="flat" cmpd="sng">
            <a:solidFill>
              <a:srgbClr val="A1A7AC"/>
            </a:solidFill>
            <a:prstDash val="sysDot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09" name="TextBox 108"/>
          <p:cNvSpPr txBox="1"/>
          <p:nvPr/>
        </p:nvSpPr>
        <p:spPr>
          <a:xfrm>
            <a:off x="3106626" y="6714361"/>
            <a:ext cx="3860741" cy="22570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algn="l"/>
            <a:r>
              <a:rPr lang="ru-RU" sz="800" dirty="0">
                <a:solidFill>
                  <a:srgbClr val="000000"/>
                </a:solidFill>
                <a:latin typeface="Calibri"/>
                <a:cs typeface="Calibri"/>
              </a:rPr>
              <a:t>Чем ближе значение к нулю, тем меньше отличий между регионами</a:t>
            </a:r>
            <a:endParaRPr lang="en-US" sz="800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726554" y="4100407"/>
            <a:ext cx="370490" cy="243656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algn="r" defTabSz="685800">
              <a:spcAft>
                <a:spcPts val="3200"/>
              </a:spcAft>
            </a:pPr>
            <a:r>
              <a:rPr lang="ru-RU" sz="900" dirty="0">
                <a:latin typeface="Calibri Light"/>
                <a:ea typeface="+mn-ea"/>
                <a:cs typeface="Calibri Light"/>
                <a:sym typeface="Gill Sans"/>
              </a:rPr>
              <a:t>0,35</a:t>
            </a:r>
          </a:p>
          <a:p>
            <a:pPr algn="r" defTabSz="685800">
              <a:spcAft>
                <a:spcPts val="3200"/>
              </a:spcAft>
            </a:pPr>
            <a:r>
              <a:rPr kumimoji="0" lang="ru-RU" sz="900" b="0" i="0" u="none" strike="noStrike" cap="none" spc="0" normalizeH="0" baseline="0" dirty="0">
                <a:ln>
                  <a:noFill/>
                </a:ln>
                <a:effectLst/>
                <a:uFillTx/>
                <a:latin typeface="Calibri Light"/>
                <a:ea typeface="+mn-ea"/>
                <a:cs typeface="Calibri Light"/>
                <a:sym typeface="Gill Sans"/>
              </a:rPr>
              <a:t>0,30</a:t>
            </a:r>
          </a:p>
          <a:p>
            <a:pPr algn="r" defTabSz="685800">
              <a:spcAft>
                <a:spcPts val="3200"/>
              </a:spcAft>
            </a:pPr>
            <a:r>
              <a:rPr lang="ru-RU" sz="900" dirty="0">
                <a:latin typeface="Calibri Light"/>
                <a:ea typeface="+mn-ea"/>
                <a:cs typeface="Calibri Light"/>
                <a:sym typeface="Gill Sans"/>
              </a:rPr>
              <a:t>0,25</a:t>
            </a:r>
          </a:p>
          <a:p>
            <a:pPr algn="r" defTabSz="685800">
              <a:spcAft>
                <a:spcPts val="3200"/>
              </a:spcAft>
            </a:pPr>
            <a:r>
              <a:rPr lang="ru-RU" sz="900" dirty="0">
                <a:latin typeface="Calibri Light"/>
                <a:cs typeface="Calibri Light"/>
                <a:sym typeface="Gill Sans"/>
              </a:rPr>
              <a:t>0,20</a:t>
            </a:r>
            <a:endParaRPr lang="ru-RU" sz="900" dirty="0">
              <a:latin typeface="Calibri Light"/>
              <a:ea typeface="+mn-ea"/>
              <a:cs typeface="Calibri Light"/>
              <a:sym typeface="Gill Sans"/>
            </a:endParaRPr>
          </a:p>
          <a:p>
            <a:pPr algn="r" defTabSz="685800">
              <a:spcAft>
                <a:spcPts val="3200"/>
              </a:spcAft>
            </a:pPr>
            <a:r>
              <a:rPr kumimoji="0" lang="ru-RU" sz="900" b="0" i="0" u="none" strike="noStrike" cap="none" spc="0" normalizeH="0" baseline="0" dirty="0">
                <a:ln>
                  <a:noFill/>
                </a:ln>
                <a:effectLst/>
                <a:uFillTx/>
                <a:latin typeface="Calibri Light"/>
                <a:ea typeface="+mn-ea"/>
                <a:cs typeface="Calibri Light"/>
                <a:sym typeface="Gill Sans"/>
              </a:rPr>
              <a:t>0,15</a:t>
            </a:r>
          </a:p>
        </p:txBody>
      </p:sp>
      <p:sp>
        <p:nvSpPr>
          <p:cNvPr id="111" name="TextBox 110"/>
          <p:cNvSpPr txBox="1"/>
          <p:nvPr/>
        </p:nvSpPr>
        <p:spPr>
          <a:xfrm rot="16200000">
            <a:off x="-144526" y="5136924"/>
            <a:ext cx="1634561" cy="22570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algn="l"/>
            <a:r>
              <a:rPr lang="ru-RU" sz="800" dirty="0">
                <a:solidFill>
                  <a:srgbClr val="000000"/>
                </a:solidFill>
                <a:latin typeface="Calibri"/>
                <a:cs typeface="Calibri"/>
              </a:rPr>
              <a:t>Коэффициент равномерности</a:t>
            </a:r>
            <a:endParaRPr lang="en-US" sz="800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cxnSp>
        <p:nvCxnSpPr>
          <p:cNvPr id="112" name="Straight Connector 111"/>
          <p:cNvCxnSpPr/>
          <p:nvPr/>
        </p:nvCxnSpPr>
        <p:spPr>
          <a:xfrm>
            <a:off x="1140182" y="5330808"/>
            <a:ext cx="5108441" cy="0"/>
          </a:xfrm>
          <a:prstGeom prst="line">
            <a:avLst/>
          </a:prstGeom>
          <a:noFill/>
          <a:ln w="9525" cap="flat" cmpd="sng">
            <a:solidFill>
              <a:srgbClr val="A1A7AC"/>
            </a:solidFill>
            <a:prstDash val="sysDot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13" name="Straight Connector 112"/>
          <p:cNvCxnSpPr/>
          <p:nvPr/>
        </p:nvCxnSpPr>
        <p:spPr>
          <a:xfrm>
            <a:off x="1125723" y="4792921"/>
            <a:ext cx="5108441" cy="0"/>
          </a:xfrm>
          <a:prstGeom prst="line">
            <a:avLst/>
          </a:prstGeom>
          <a:noFill/>
          <a:ln w="9525" cap="flat" cmpd="sng">
            <a:solidFill>
              <a:srgbClr val="A1A7AC"/>
            </a:solidFill>
            <a:prstDash val="sysDot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14" name="Straight Connector 113"/>
          <p:cNvCxnSpPr/>
          <p:nvPr/>
        </p:nvCxnSpPr>
        <p:spPr>
          <a:xfrm>
            <a:off x="1140182" y="4255034"/>
            <a:ext cx="5108441" cy="0"/>
          </a:xfrm>
          <a:prstGeom prst="line">
            <a:avLst/>
          </a:prstGeom>
          <a:noFill/>
          <a:ln w="9525" cap="flat" cmpd="sng">
            <a:solidFill>
              <a:srgbClr val="A1A7AC"/>
            </a:solidFill>
            <a:prstDash val="sysDot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15" name="Straight Connector 114"/>
          <p:cNvCxnSpPr/>
          <p:nvPr/>
        </p:nvCxnSpPr>
        <p:spPr>
          <a:xfrm>
            <a:off x="1363461" y="4118927"/>
            <a:ext cx="0" cy="2333972"/>
          </a:xfrm>
          <a:prstGeom prst="line">
            <a:avLst/>
          </a:prstGeom>
          <a:noFill/>
          <a:ln w="9525" cap="flat" cmpd="sng">
            <a:solidFill>
              <a:srgbClr val="A1A7AC"/>
            </a:solidFill>
            <a:prstDash val="sysDot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16" name="Straight Connector 115"/>
          <p:cNvCxnSpPr/>
          <p:nvPr/>
        </p:nvCxnSpPr>
        <p:spPr>
          <a:xfrm>
            <a:off x="1826626" y="4118927"/>
            <a:ext cx="0" cy="2333972"/>
          </a:xfrm>
          <a:prstGeom prst="line">
            <a:avLst/>
          </a:prstGeom>
          <a:noFill/>
          <a:ln w="9525" cap="flat" cmpd="sng">
            <a:solidFill>
              <a:srgbClr val="A1A7AC"/>
            </a:solidFill>
            <a:prstDash val="sysDot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17" name="Straight Connector 116"/>
          <p:cNvCxnSpPr/>
          <p:nvPr/>
        </p:nvCxnSpPr>
        <p:spPr>
          <a:xfrm>
            <a:off x="2289791" y="4118927"/>
            <a:ext cx="0" cy="2333972"/>
          </a:xfrm>
          <a:prstGeom prst="line">
            <a:avLst/>
          </a:prstGeom>
          <a:noFill/>
          <a:ln w="9525" cap="flat" cmpd="sng">
            <a:solidFill>
              <a:srgbClr val="A1A7AC"/>
            </a:solidFill>
            <a:prstDash val="sysDot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18" name="Straight Connector 117"/>
          <p:cNvCxnSpPr/>
          <p:nvPr/>
        </p:nvCxnSpPr>
        <p:spPr>
          <a:xfrm>
            <a:off x="2767897" y="4118927"/>
            <a:ext cx="0" cy="2333972"/>
          </a:xfrm>
          <a:prstGeom prst="line">
            <a:avLst/>
          </a:prstGeom>
          <a:noFill/>
          <a:ln w="9525" cap="flat" cmpd="sng">
            <a:solidFill>
              <a:srgbClr val="A1A7AC"/>
            </a:solidFill>
            <a:prstDash val="sysDot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19" name="Straight Connector 118"/>
          <p:cNvCxnSpPr/>
          <p:nvPr/>
        </p:nvCxnSpPr>
        <p:spPr>
          <a:xfrm>
            <a:off x="3231062" y="4118927"/>
            <a:ext cx="0" cy="2315666"/>
          </a:xfrm>
          <a:prstGeom prst="line">
            <a:avLst/>
          </a:prstGeom>
          <a:noFill/>
          <a:ln w="9525" cap="flat" cmpd="sng">
            <a:solidFill>
              <a:srgbClr val="A1A7AC"/>
            </a:solidFill>
            <a:prstDash val="sysDot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20" name="Straight Connector 119"/>
          <p:cNvCxnSpPr/>
          <p:nvPr/>
        </p:nvCxnSpPr>
        <p:spPr>
          <a:xfrm flipH="1">
            <a:off x="3709167" y="4118927"/>
            <a:ext cx="724" cy="2315666"/>
          </a:xfrm>
          <a:prstGeom prst="line">
            <a:avLst/>
          </a:prstGeom>
          <a:noFill/>
          <a:ln w="9525" cap="flat" cmpd="sng">
            <a:solidFill>
              <a:srgbClr val="A1A7AC"/>
            </a:solidFill>
            <a:prstDash val="sysDot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21" name="Straight Connector 120"/>
          <p:cNvCxnSpPr/>
          <p:nvPr/>
        </p:nvCxnSpPr>
        <p:spPr>
          <a:xfrm>
            <a:off x="4164861" y="4118927"/>
            <a:ext cx="0" cy="2333972"/>
          </a:xfrm>
          <a:prstGeom prst="line">
            <a:avLst/>
          </a:prstGeom>
          <a:noFill/>
          <a:ln w="9525" cap="flat" cmpd="sng">
            <a:solidFill>
              <a:srgbClr val="A1A7AC"/>
            </a:solidFill>
            <a:prstDash val="sysDot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22" name="Straight Connector 121"/>
          <p:cNvCxnSpPr/>
          <p:nvPr/>
        </p:nvCxnSpPr>
        <p:spPr>
          <a:xfrm>
            <a:off x="4635497" y="4118927"/>
            <a:ext cx="0" cy="2333972"/>
          </a:xfrm>
          <a:prstGeom prst="line">
            <a:avLst/>
          </a:prstGeom>
          <a:noFill/>
          <a:ln w="9525" cap="flat" cmpd="sng">
            <a:solidFill>
              <a:srgbClr val="A1A7AC"/>
            </a:solidFill>
            <a:prstDash val="sysDot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23" name="Straight Connector 122"/>
          <p:cNvCxnSpPr/>
          <p:nvPr/>
        </p:nvCxnSpPr>
        <p:spPr>
          <a:xfrm>
            <a:off x="5106132" y="4118927"/>
            <a:ext cx="0" cy="2333972"/>
          </a:xfrm>
          <a:prstGeom prst="line">
            <a:avLst/>
          </a:prstGeom>
          <a:noFill/>
          <a:ln w="9525" cap="flat" cmpd="sng">
            <a:solidFill>
              <a:srgbClr val="A1A7AC"/>
            </a:solidFill>
            <a:prstDash val="sysDot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24" name="Straight Connector 123"/>
          <p:cNvCxnSpPr/>
          <p:nvPr/>
        </p:nvCxnSpPr>
        <p:spPr>
          <a:xfrm>
            <a:off x="5569297" y="4119563"/>
            <a:ext cx="0" cy="2317336"/>
          </a:xfrm>
          <a:prstGeom prst="line">
            <a:avLst/>
          </a:prstGeom>
          <a:noFill/>
          <a:ln w="9525" cap="flat" cmpd="sng">
            <a:solidFill>
              <a:srgbClr val="A1A7AC"/>
            </a:solidFill>
            <a:prstDash val="sysDot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25" name="Straight Connector 124"/>
          <p:cNvCxnSpPr/>
          <p:nvPr/>
        </p:nvCxnSpPr>
        <p:spPr>
          <a:xfrm>
            <a:off x="6039933" y="4119563"/>
            <a:ext cx="0" cy="2333336"/>
          </a:xfrm>
          <a:prstGeom prst="line">
            <a:avLst/>
          </a:prstGeom>
          <a:noFill/>
          <a:ln w="9525" cap="flat" cmpd="sng">
            <a:solidFill>
              <a:srgbClr val="A1A7AC"/>
            </a:solidFill>
            <a:prstDash val="sysDot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26" name="TextBox 125"/>
          <p:cNvSpPr txBox="1"/>
          <p:nvPr/>
        </p:nvSpPr>
        <p:spPr>
          <a:xfrm>
            <a:off x="1201883" y="6455732"/>
            <a:ext cx="5046740" cy="22570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defTabSz="685800">
              <a:spcAft>
                <a:spcPts val="2000"/>
              </a:spcAft>
            </a:pPr>
            <a:r>
              <a:rPr lang="ru-RU" sz="800" dirty="0">
                <a:solidFill>
                  <a:srgbClr val="262626"/>
                </a:solidFill>
                <a:latin typeface="Calibri Light"/>
                <a:cs typeface="Calibri Light"/>
                <a:sym typeface="Gill Sans"/>
              </a:rPr>
              <a:t>2008            2009           2010           2011            2012           2013            2014           2015           2016           2017            2018 </a:t>
            </a:r>
            <a:endParaRPr kumimoji="0" lang="ru-RU" sz="800" b="0" i="0" u="none" strike="noStrike" cap="none" spc="0" normalizeH="0" baseline="0" dirty="0">
              <a:ln>
                <a:noFill/>
              </a:ln>
              <a:solidFill>
                <a:srgbClr val="262626"/>
              </a:solidFill>
              <a:effectLst/>
              <a:uFillTx/>
              <a:latin typeface="Calibri Light"/>
              <a:ea typeface="+mn-ea"/>
              <a:cs typeface="Calibri Light"/>
              <a:sym typeface="Gill Sans"/>
            </a:endParaRPr>
          </a:p>
        </p:txBody>
      </p:sp>
      <p:cxnSp>
        <p:nvCxnSpPr>
          <p:cNvPr id="127" name="Straight Connector 126"/>
          <p:cNvCxnSpPr/>
          <p:nvPr/>
        </p:nvCxnSpPr>
        <p:spPr>
          <a:xfrm>
            <a:off x="1088083" y="6434593"/>
            <a:ext cx="5160540" cy="0"/>
          </a:xfrm>
          <a:prstGeom prst="line">
            <a:avLst/>
          </a:prstGeom>
          <a:noFill/>
          <a:ln w="9525" cap="flat" cmpd="sng">
            <a:solidFill>
              <a:srgbClr val="595959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7" name="Straight Connector 6"/>
          <p:cNvCxnSpPr/>
          <p:nvPr/>
        </p:nvCxnSpPr>
        <p:spPr>
          <a:xfrm>
            <a:off x="1363461" y="4183566"/>
            <a:ext cx="232384" cy="470651"/>
          </a:xfrm>
          <a:prstGeom prst="line">
            <a:avLst/>
          </a:prstGeom>
          <a:ln w="19050">
            <a:solidFill>
              <a:srgbClr val="43963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/>
          <p:nvPr/>
        </p:nvCxnSpPr>
        <p:spPr>
          <a:xfrm>
            <a:off x="1591748" y="4650120"/>
            <a:ext cx="123262" cy="0"/>
          </a:xfrm>
          <a:prstGeom prst="line">
            <a:avLst/>
          </a:prstGeom>
          <a:ln w="19050">
            <a:solidFill>
              <a:srgbClr val="43963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>
            <a:off x="1703364" y="4647768"/>
            <a:ext cx="123262" cy="26147"/>
          </a:xfrm>
          <a:prstGeom prst="line">
            <a:avLst/>
          </a:prstGeom>
          <a:ln w="19050">
            <a:solidFill>
              <a:srgbClr val="43963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>
            <a:off x="1823451" y="4675134"/>
            <a:ext cx="123262" cy="70972"/>
          </a:xfrm>
          <a:prstGeom prst="line">
            <a:avLst/>
          </a:prstGeom>
          <a:ln w="19050">
            <a:solidFill>
              <a:srgbClr val="43963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/>
        </p:nvCxnSpPr>
        <p:spPr>
          <a:xfrm flipV="1">
            <a:off x="1940363" y="4675134"/>
            <a:ext cx="123262" cy="69601"/>
          </a:xfrm>
          <a:prstGeom prst="line">
            <a:avLst/>
          </a:prstGeom>
          <a:ln w="19050">
            <a:solidFill>
              <a:srgbClr val="43963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/>
          <p:nvPr/>
        </p:nvCxnSpPr>
        <p:spPr>
          <a:xfrm>
            <a:off x="2060450" y="4670740"/>
            <a:ext cx="226166" cy="436012"/>
          </a:xfrm>
          <a:prstGeom prst="line">
            <a:avLst/>
          </a:prstGeom>
          <a:ln w="19050">
            <a:solidFill>
              <a:srgbClr val="43963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/>
          <p:nvPr/>
        </p:nvCxnSpPr>
        <p:spPr>
          <a:xfrm flipV="1">
            <a:off x="2283441" y="5003284"/>
            <a:ext cx="150210" cy="97118"/>
          </a:xfrm>
          <a:prstGeom prst="line">
            <a:avLst/>
          </a:prstGeom>
          <a:ln w="19050">
            <a:solidFill>
              <a:srgbClr val="43963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/>
        </p:nvCxnSpPr>
        <p:spPr>
          <a:xfrm>
            <a:off x="2430476" y="5003284"/>
            <a:ext cx="110935" cy="39407"/>
          </a:xfrm>
          <a:prstGeom prst="line">
            <a:avLst/>
          </a:prstGeom>
          <a:ln w="19050">
            <a:solidFill>
              <a:srgbClr val="43963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/>
          <p:nvPr/>
        </p:nvCxnSpPr>
        <p:spPr>
          <a:xfrm>
            <a:off x="2538845" y="5042691"/>
            <a:ext cx="104585" cy="149413"/>
          </a:xfrm>
          <a:prstGeom prst="line">
            <a:avLst/>
          </a:prstGeom>
          <a:ln w="19050">
            <a:solidFill>
              <a:srgbClr val="43963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/>
          <p:nvPr/>
        </p:nvCxnSpPr>
        <p:spPr>
          <a:xfrm>
            <a:off x="2643430" y="5192104"/>
            <a:ext cx="124467" cy="93383"/>
          </a:xfrm>
          <a:prstGeom prst="line">
            <a:avLst/>
          </a:prstGeom>
          <a:ln w="19050">
            <a:solidFill>
              <a:srgbClr val="43963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/>
          <p:nvPr/>
        </p:nvCxnSpPr>
        <p:spPr>
          <a:xfrm flipV="1">
            <a:off x="2767897" y="5165957"/>
            <a:ext cx="124467" cy="119531"/>
          </a:xfrm>
          <a:prstGeom prst="line">
            <a:avLst/>
          </a:prstGeom>
          <a:ln w="19050">
            <a:solidFill>
              <a:srgbClr val="43963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/>
        </p:nvCxnSpPr>
        <p:spPr>
          <a:xfrm>
            <a:off x="2889189" y="5170253"/>
            <a:ext cx="124467" cy="56029"/>
          </a:xfrm>
          <a:prstGeom prst="line">
            <a:avLst/>
          </a:prstGeom>
          <a:ln w="19050">
            <a:solidFill>
              <a:srgbClr val="43963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/>
          <p:cNvCxnSpPr/>
          <p:nvPr/>
        </p:nvCxnSpPr>
        <p:spPr>
          <a:xfrm>
            <a:off x="3010481" y="5223108"/>
            <a:ext cx="124467" cy="186766"/>
          </a:xfrm>
          <a:prstGeom prst="line">
            <a:avLst/>
          </a:prstGeom>
          <a:ln w="19050">
            <a:solidFill>
              <a:srgbClr val="43963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/>
          <p:cNvCxnSpPr/>
          <p:nvPr/>
        </p:nvCxnSpPr>
        <p:spPr>
          <a:xfrm>
            <a:off x="3130093" y="5404459"/>
            <a:ext cx="124467" cy="0"/>
          </a:xfrm>
          <a:prstGeom prst="line">
            <a:avLst/>
          </a:prstGeom>
          <a:ln w="19050">
            <a:solidFill>
              <a:srgbClr val="43963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/>
          <p:nvPr/>
        </p:nvCxnSpPr>
        <p:spPr>
          <a:xfrm flipV="1">
            <a:off x="3246937" y="5333983"/>
            <a:ext cx="124467" cy="70476"/>
          </a:xfrm>
          <a:prstGeom prst="line">
            <a:avLst/>
          </a:prstGeom>
          <a:ln w="19050">
            <a:solidFill>
              <a:srgbClr val="43963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147"/>
          <p:cNvCxnSpPr/>
          <p:nvPr/>
        </p:nvCxnSpPr>
        <p:spPr>
          <a:xfrm>
            <a:off x="3368229" y="5337158"/>
            <a:ext cx="124467" cy="111563"/>
          </a:xfrm>
          <a:prstGeom prst="line">
            <a:avLst/>
          </a:prstGeom>
          <a:ln w="19050">
            <a:solidFill>
              <a:srgbClr val="43963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/>
          <p:nvPr/>
        </p:nvCxnSpPr>
        <p:spPr>
          <a:xfrm>
            <a:off x="3486346" y="5445546"/>
            <a:ext cx="124467" cy="0"/>
          </a:xfrm>
          <a:prstGeom prst="line">
            <a:avLst/>
          </a:prstGeom>
          <a:ln w="19050">
            <a:solidFill>
              <a:srgbClr val="43963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51"/>
          <p:cNvCxnSpPr/>
          <p:nvPr/>
        </p:nvCxnSpPr>
        <p:spPr>
          <a:xfrm>
            <a:off x="3604463" y="5446106"/>
            <a:ext cx="104704" cy="108325"/>
          </a:xfrm>
          <a:prstGeom prst="line">
            <a:avLst/>
          </a:prstGeom>
          <a:ln w="19050">
            <a:solidFill>
              <a:srgbClr val="43963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Connector 153"/>
          <p:cNvCxnSpPr/>
          <p:nvPr/>
        </p:nvCxnSpPr>
        <p:spPr>
          <a:xfrm flipV="1">
            <a:off x="3702817" y="5470387"/>
            <a:ext cx="103465" cy="80870"/>
          </a:xfrm>
          <a:prstGeom prst="line">
            <a:avLst/>
          </a:prstGeom>
          <a:ln w="19050">
            <a:solidFill>
              <a:srgbClr val="43963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Connector 156"/>
          <p:cNvCxnSpPr/>
          <p:nvPr/>
        </p:nvCxnSpPr>
        <p:spPr>
          <a:xfrm>
            <a:off x="3803107" y="5470387"/>
            <a:ext cx="131534" cy="0"/>
          </a:xfrm>
          <a:prstGeom prst="line">
            <a:avLst/>
          </a:prstGeom>
          <a:ln w="19050">
            <a:solidFill>
              <a:srgbClr val="43963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9" name="Straight Connector 158"/>
          <p:cNvCxnSpPr/>
          <p:nvPr/>
        </p:nvCxnSpPr>
        <p:spPr>
          <a:xfrm>
            <a:off x="3934641" y="5470387"/>
            <a:ext cx="227045" cy="113926"/>
          </a:xfrm>
          <a:prstGeom prst="line">
            <a:avLst/>
          </a:prstGeom>
          <a:ln w="19050">
            <a:solidFill>
              <a:srgbClr val="43963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/>
          <p:nvPr/>
        </p:nvCxnSpPr>
        <p:spPr>
          <a:xfrm flipV="1">
            <a:off x="4164861" y="5330808"/>
            <a:ext cx="139005" cy="253505"/>
          </a:xfrm>
          <a:prstGeom prst="line">
            <a:avLst/>
          </a:prstGeom>
          <a:ln w="19050">
            <a:solidFill>
              <a:srgbClr val="43963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Connector 162"/>
          <p:cNvCxnSpPr/>
          <p:nvPr/>
        </p:nvCxnSpPr>
        <p:spPr>
          <a:xfrm>
            <a:off x="4303866" y="5342015"/>
            <a:ext cx="104586" cy="212416"/>
          </a:xfrm>
          <a:prstGeom prst="line">
            <a:avLst/>
          </a:prstGeom>
          <a:ln w="19050">
            <a:solidFill>
              <a:srgbClr val="43963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Connector 164"/>
          <p:cNvCxnSpPr/>
          <p:nvPr/>
        </p:nvCxnSpPr>
        <p:spPr>
          <a:xfrm>
            <a:off x="4405277" y="5550883"/>
            <a:ext cx="230220" cy="78254"/>
          </a:xfrm>
          <a:prstGeom prst="line">
            <a:avLst/>
          </a:prstGeom>
          <a:ln w="19050">
            <a:solidFill>
              <a:srgbClr val="43963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/>
          <p:nvPr/>
        </p:nvCxnSpPr>
        <p:spPr>
          <a:xfrm flipV="1">
            <a:off x="4635497" y="5606725"/>
            <a:ext cx="135270" cy="22412"/>
          </a:xfrm>
          <a:prstGeom prst="line">
            <a:avLst/>
          </a:prstGeom>
          <a:ln w="19050">
            <a:solidFill>
              <a:srgbClr val="43963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/>
          <p:nvPr/>
        </p:nvCxnSpPr>
        <p:spPr>
          <a:xfrm>
            <a:off x="4764417" y="5605231"/>
            <a:ext cx="135270" cy="112060"/>
          </a:xfrm>
          <a:prstGeom prst="line">
            <a:avLst/>
          </a:prstGeom>
          <a:ln w="19050">
            <a:solidFill>
              <a:srgbClr val="43963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2" name="Straight Connector 171"/>
          <p:cNvCxnSpPr/>
          <p:nvPr/>
        </p:nvCxnSpPr>
        <p:spPr>
          <a:xfrm>
            <a:off x="4893337" y="5717291"/>
            <a:ext cx="112747" cy="46319"/>
          </a:xfrm>
          <a:prstGeom prst="line">
            <a:avLst/>
          </a:prstGeom>
          <a:ln w="19050">
            <a:solidFill>
              <a:srgbClr val="43963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/>
          <p:nvPr/>
        </p:nvCxnSpPr>
        <p:spPr>
          <a:xfrm>
            <a:off x="5006084" y="5763610"/>
            <a:ext cx="100048" cy="90143"/>
          </a:xfrm>
          <a:prstGeom prst="line">
            <a:avLst/>
          </a:prstGeom>
          <a:ln w="19050">
            <a:solidFill>
              <a:srgbClr val="43963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6" name="Straight Connector 175"/>
          <p:cNvCxnSpPr/>
          <p:nvPr/>
        </p:nvCxnSpPr>
        <p:spPr>
          <a:xfrm>
            <a:off x="5106132" y="5853753"/>
            <a:ext cx="131535" cy="0"/>
          </a:xfrm>
          <a:prstGeom prst="line">
            <a:avLst/>
          </a:prstGeom>
          <a:ln w="19050">
            <a:solidFill>
              <a:srgbClr val="43963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8" name="Straight Connector 177"/>
          <p:cNvCxnSpPr/>
          <p:nvPr/>
        </p:nvCxnSpPr>
        <p:spPr>
          <a:xfrm>
            <a:off x="5237667" y="5853753"/>
            <a:ext cx="131535" cy="104093"/>
          </a:xfrm>
          <a:prstGeom prst="line">
            <a:avLst/>
          </a:prstGeom>
          <a:ln w="19050">
            <a:solidFill>
              <a:srgbClr val="43963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Connector 179"/>
          <p:cNvCxnSpPr/>
          <p:nvPr/>
        </p:nvCxnSpPr>
        <p:spPr>
          <a:xfrm>
            <a:off x="5366027" y="5957846"/>
            <a:ext cx="100047" cy="26147"/>
          </a:xfrm>
          <a:prstGeom prst="line">
            <a:avLst/>
          </a:prstGeom>
          <a:ln w="19050">
            <a:solidFill>
              <a:srgbClr val="43963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Connector 181"/>
          <p:cNvCxnSpPr/>
          <p:nvPr/>
        </p:nvCxnSpPr>
        <p:spPr>
          <a:xfrm>
            <a:off x="5462899" y="5983993"/>
            <a:ext cx="100048" cy="124034"/>
          </a:xfrm>
          <a:prstGeom prst="line">
            <a:avLst/>
          </a:prstGeom>
          <a:ln w="19050">
            <a:solidFill>
              <a:srgbClr val="43963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Connector 183"/>
          <p:cNvCxnSpPr/>
          <p:nvPr/>
        </p:nvCxnSpPr>
        <p:spPr>
          <a:xfrm>
            <a:off x="5556597" y="6111202"/>
            <a:ext cx="139005" cy="0"/>
          </a:xfrm>
          <a:prstGeom prst="line">
            <a:avLst/>
          </a:prstGeom>
          <a:ln w="19050">
            <a:solidFill>
              <a:srgbClr val="43963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6" name="Straight Connector 185"/>
          <p:cNvCxnSpPr/>
          <p:nvPr/>
        </p:nvCxnSpPr>
        <p:spPr>
          <a:xfrm>
            <a:off x="5692427" y="6111970"/>
            <a:ext cx="139005" cy="117995"/>
          </a:xfrm>
          <a:prstGeom prst="line">
            <a:avLst/>
          </a:prstGeom>
          <a:ln w="19050">
            <a:solidFill>
              <a:srgbClr val="43963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8" name="Straight Connector 187"/>
          <p:cNvCxnSpPr/>
          <p:nvPr/>
        </p:nvCxnSpPr>
        <p:spPr>
          <a:xfrm>
            <a:off x="5831432" y="6229965"/>
            <a:ext cx="208501" cy="81617"/>
          </a:xfrm>
          <a:prstGeom prst="line">
            <a:avLst/>
          </a:prstGeom>
          <a:ln w="19050">
            <a:solidFill>
              <a:srgbClr val="43963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0" name="Straight Connector 189"/>
          <p:cNvCxnSpPr/>
          <p:nvPr/>
        </p:nvCxnSpPr>
        <p:spPr>
          <a:xfrm flipV="1">
            <a:off x="1089388" y="5852437"/>
            <a:ext cx="36335" cy="0"/>
          </a:xfrm>
          <a:prstGeom prst="line">
            <a:avLst/>
          </a:prstGeom>
          <a:noFill/>
          <a:ln w="9525" cap="flat" cmpd="sng">
            <a:solidFill>
              <a:srgbClr val="595959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91" name="Straight Connector 190"/>
          <p:cNvCxnSpPr/>
          <p:nvPr/>
        </p:nvCxnSpPr>
        <p:spPr>
          <a:xfrm>
            <a:off x="1127891" y="4118927"/>
            <a:ext cx="0" cy="2315212"/>
          </a:xfrm>
          <a:prstGeom prst="line">
            <a:avLst/>
          </a:prstGeom>
          <a:noFill/>
          <a:ln w="9525" cap="flat" cmpd="sng">
            <a:solidFill>
              <a:srgbClr val="595959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94" name="Straight Connector 193"/>
          <p:cNvCxnSpPr/>
          <p:nvPr/>
        </p:nvCxnSpPr>
        <p:spPr>
          <a:xfrm flipV="1">
            <a:off x="1089388" y="5330808"/>
            <a:ext cx="36335" cy="0"/>
          </a:xfrm>
          <a:prstGeom prst="line">
            <a:avLst/>
          </a:prstGeom>
          <a:noFill/>
          <a:ln w="9525" cap="flat" cmpd="sng">
            <a:solidFill>
              <a:srgbClr val="595959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95" name="Straight Connector 194"/>
          <p:cNvCxnSpPr/>
          <p:nvPr/>
        </p:nvCxnSpPr>
        <p:spPr>
          <a:xfrm flipV="1">
            <a:off x="1091556" y="4792921"/>
            <a:ext cx="36335" cy="0"/>
          </a:xfrm>
          <a:prstGeom prst="line">
            <a:avLst/>
          </a:prstGeom>
          <a:noFill/>
          <a:ln w="9525" cap="flat" cmpd="sng">
            <a:solidFill>
              <a:srgbClr val="595959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96" name="Straight Connector 195"/>
          <p:cNvCxnSpPr/>
          <p:nvPr/>
        </p:nvCxnSpPr>
        <p:spPr>
          <a:xfrm flipV="1">
            <a:off x="1094296" y="4255418"/>
            <a:ext cx="36335" cy="0"/>
          </a:xfrm>
          <a:prstGeom prst="line">
            <a:avLst/>
          </a:prstGeom>
          <a:noFill/>
          <a:ln w="9525" cap="flat" cmpd="sng">
            <a:solidFill>
              <a:srgbClr val="595959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97" name="Straight Connector 196"/>
          <p:cNvCxnSpPr/>
          <p:nvPr/>
        </p:nvCxnSpPr>
        <p:spPr>
          <a:xfrm>
            <a:off x="1363461" y="6434093"/>
            <a:ext cx="0" cy="54000"/>
          </a:xfrm>
          <a:prstGeom prst="line">
            <a:avLst/>
          </a:prstGeom>
          <a:noFill/>
          <a:ln w="9525" cap="flat" cmpd="sng">
            <a:solidFill>
              <a:srgbClr val="595959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99" name="Straight Connector 198"/>
          <p:cNvCxnSpPr/>
          <p:nvPr/>
        </p:nvCxnSpPr>
        <p:spPr>
          <a:xfrm>
            <a:off x="1826626" y="6434093"/>
            <a:ext cx="0" cy="54000"/>
          </a:xfrm>
          <a:prstGeom prst="line">
            <a:avLst/>
          </a:prstGeom>
          <a:noFill/>
          <a:ln w="9525" cap="flat" cmpd="sng">
            <a:solidFill>
              <a:srgbClr val="595959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00" name="Straight Connector 199"/>
          <p:cNvCxnSpPr/>
          <p:nvPr/>
        </p:nvCxnSpPr>
        <p:spPr>
          <a:xfrm>
            <a:off x="2289791" y="6434093"/>
            <a:ext cx="0" cy="54000"/>
          </a:xfrm>
          <a:prstGeom prst="line">
            <a:avLst/>
          </a:prstGeom>
          <a:noFill/>
          <a:ln w="9525" cap="flat" cmpd="sng">
            <a:solidFill>
              <a:srgbClr val="595959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01" name="Straight Connector 200"/>
          <p:cNvCxnSpPr/>
          <p:nvPr/>
        </p:nvCxnSpPr>
        <p:spPr>
          <a:xfrm>
            <a:off x="2767897" y="6429996"/>
            <a:ext cx="0" cy="54000"/>
          </a:xfrm>
          <a:prstGeom prst="line">
            <a:avLst/>
          </a:prstGeom>
          <a:noFill/>
          <a:ln w="9525" cap="flat" cmpd="sng">
            <a:solidFill>
              <a:srgbClr val="595959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02" name="Straight Connector 201"/>
          <p:cNvCxnSpPr/>
          <p:nvPr/>
        </p:nvCxnSpPr>
        <p:spPr>
          <a:xfrm>
            <a:off x="3231062" y="6425899"/>
            <a:ext cx="0" cy="54000"/>
          </a:xfrm>
          <a:prstGeom prst="line">
            <a:avLst/>
          </a:prstGeom>
          <a:noFill/>
          <a:ln w="9525" cap="flat" cmpd="sng">
            <a:solidFill>
              <a:srgbClr val="595959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03" name="Straight Connector 202"/>
          <p:cNvCxnSpPr/>
          <p:nvPr/>
        </p:nvCxnSpPr>
        <p:spPr>
          <a:xfrm>
            <a:off x="3709891" y="6429996"/>
            <a:ext cx="0" cy="54000"/>
          </a:xfrm>
          <a:prstGeom prst="line">
            <a:avLst/>
          </a:prstGeom>
          <a:noFill/>
          <a:ln w="9525" cap="flat" cmpd="sng">
            <a:solidFill>
              <a:srgbClr val="595959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08" name="Straight Connector 207"/>
          <p:cNvCxnSpPr/>
          <p:nvPr/>
        </p:nvCxnSpPr>
        <p:spPr>
          <a:xfrm>
            <a:off x="4164861" y="6432802"/>
            <a:ext cx="0" cy="54000"/>
          </a:xfrm>
          <a:prstGeom prst="line">
            <a:avLst/>
          </a:prstGeom>
          <a:noFill/>
          <a:ln w="9525" cap="flat" cmpd="sng">
            <a:solidFill>
              <a:srgbClr val="595959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09" name="Straight Connector 208"/>
          <p:cNvCxnSpPr/>
          <p:nvPr/>
        </p:nvCxnSpPr>
        <p:spPr>
          <a:xfrm>
            <a:off x="4635497" y="6429996"/>
            <a:ext cx="0" cy="54000"/>
          </a:xfrm>
          <a:prstGeom prst="line">
            <a:avLst/>
          </a:prstGeom>
          <a:noFill/>
          <a:ln w="9525" cap="flat" cmpd="sng">
            <a:solidFill>
              <a:srgbClr val="595959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10" name="Straight Connector 209"/>
          <p:cNvCxnSpPr/>
          <p:nvPr/>
        </p:nvCxnSpPr>
        <p:spPr>
          <a:xfrm>
            <a:off x="5106060" y="6429996"/>
            <a:ext cx="0" cy="54000"/>
          </a:xfrm>
          <a:prstGeom prst="line">
            <a:avLst/>
          </a:prstGeom>
          <a:noFill/>
          <a:ln w="9525" cap="flat" cmpd="sng">
            <a:solidFill>
              <a:srgbClr val="595959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11" name="Straight Connector 210"/>
          <p:cNvCxnSpPr/>
          <p:nvPr/>
        </p:nvCxnSpPr>
        <p:spPr>
          <a:xfrm>
            <a:off x="5572743" y="6436899"/>
            <a:ext cx="0" cy="54000"/>
          </a:xfrm>
          <a:prstGeom prst="line">
            <a:avLst/>
          </a:prstGeom>
          <a:noFill/>
          <a:ln w="9525" cap="flat" cmpd="sng">
            <a:solidFill>
              <a:srgbClr val="595959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12" name="Straight Connector 211"/>
          <p:cNvCxnSpPr/>
          <p:nvPr/>
        </p:nvCxnSpPr>
        <p:spPr>
          <a:xfrm>
            <a:off x="6038920" y="6425899"/>
            <a:ext cx="0" cy="54000"/>
          </a:xfrm>
          <a:prstGeom prst="line">
            <a:avLst/>
          </a:prstGeom>
          <a:noFill/>
          <a:ln w="9525" cap="flat" cmpd="sng">
            <a:solidFill>
              <a:srgbClr val="595959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228" name="object 8"/>
          <p:cNvSpPr txBox="1"/>
          <p:nvPr/>
        </p:nvSpPr>
        <p:spPr>
          <a:xfrm>
            <a:off x="621722" y="10020746"/>
            <a:ext cx="1828800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800" b="1" spc="-75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Август, 2018</a:t>
            </a:r>
            <a:endParaRPr sz="800" b="1" dirty="0">
              <a:solidFill>
                <a:schemeClr val="tx1">
                  <a:lumMod val="75000"/>
                  <a:lumOff val="2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403562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3"/>
          <p:cNvSpPr txBox="1">
            <a:spLocks noGrp="1"/>
          </p:cNvSpPr>
          <p:nvPr>
            <p:ph type="sldNum" sz="quarter" idx="4294967295"/>
          </p:nvPr>
        </p:nvSpPr>
        <p:spPr>
          <a:xfrm>
            <a:off x="7038997" y="10197936"/>
            <a:ext cx="141604" cy="150041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70485">
              <a:lnSpc>
                <a:spcPct val="100000"/>
              </a:lnSpc>
              <a:spcBef>
                <a:spcPts val="90"/>
              </a:spcBef>
            </a:pPr>
            <a:fld id="{81D60167-4931-47E6-BA6A-407CBD079E47}" type="slidenum">
              <a:rPr sz="900" spc="-90" dirty="0">
                <a:latin typeface="Arial"/>
                <a:cs typeface="Arial"/>
              </a:rPr>
              <a:t>4</a:t>
            </a:fld>
            <a:endParaRPr sz="900" spc="-90" dirty="0">
              <a:latin typeface="Arial"/>
              <a:cs typeface="Arial"/>
            </a:endParaRPr>
          </a:p>
        </p:txBody>
      </p:sp>
      <p:sp>
        <p:nvSpPr>
          <p:cNvPr id="14" name="object 5"/>
          <p:cNvSpPr txBox="1"/>
          <p:nvPr/>
        </p:nvSpPr>
        <p:spPr>
          <a:xfrm>
            <a:off x="691863" y="1208478"/>
            <a:ext cx="6399454" cy="139781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spcAft>
                <a:spcPts val="500"/>
              </a:spcAft>
            </a:pPr>
            <a:r>
              <a:rPr lang="ru-RU" sz="1000" b="1"/>
              <a:t>Лидером рейтинга самых «безналичных» городов стал Сыктывкар, наибольший прирост к прошлому году показал Петропавловск-Камчатский.</a:t>
            </a:r>
            <a:endParaRPr lang="en-US" sz="1000"/>
          </a:p>
          <a:p>
            <a:pPr>
              <a:spcAft>
                <a:spcPts val="500"/>
              </a:spcAft>
            </a:pPr>
            <a:r>
              <a:rPr lang="ru-RU" sz="1000"/>
              <a:t>Мы проанализировали данные по 300 самым крупным по численности населения городам. Лидирующие позиции </a:t>
            </a:r>
            <a:br>
              <a:rPr lang="ru-RU" sz="1000"/>
            </a:br>
            <a:r>
              <a:rPr lang="ru-RU" sz="1000"/>
              <a:t>и по доле безналичных расчетов, и по приросту показали далеко не самые крупные города. Лидером рейтинга </a:t>
            </a:r>
            <a:br>
              <a:rPr lang="ru-RU" sz="1000"/>
            </a:br>
            <a:r>
              <a:rPr lang="ru-RU" sz="1000"/>
              <a:t>за 1-е полугодие 2018 года стал Сыктывкар. В столице Республики Коми торговый оборот по картам Сбербанка оказался больше снятия наличных. Сразу за ним следуют Петрозаводск и Тюмень (см. Приложение 1). </a:t>
            </a:r>
            <a:endParaRPr lang="en-US" sz="1000"/>
          </a:p>
          <a:p>
            <a:pPr>
              <a:spcAft>
                <a:spcPts val="500"/>
              </a:spcAft>
            </a:pPr>
            <a:r>
              <a:rPr lang="ru-RU" sz="1000"/>
              <a:t>Наибольший прирост доли безналичных расчетов показал Петропавловск-Камчатский — на 9,5 п. п. </a:t>
            </a:r>
            <a:br>
              <a:rPr lang="ru-RU" sz="1000"/>
            </a:br>
            <a:r>
              <a:rPr lang="ru-RU" sz="1000"/>
              <a:t>(см. Приложение 2). За ним идут с небольшим отрывом Якутск и Чапаевск (Самарская область). </a:t>
            </a:r>
            <a:endParaRPr lang="en-US" sz="1000"/>
          </a:p>
        </p:txBody>
      </p:sp>
      <p:sp>
        <p:nvSpPr>
          <p:cNvPr id="63" name="object 8"/>
          <p:cNvSpPr txBox="1"/>
          <p:nvPr/>
        </p:nvSpPr>
        <p:spPr>
          <a:xfrm>
            <a:off x="685799" y="304800"/>
            <a:ext cx="3268133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1000" spc="-75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Наличные и безналичные платежи</a:t>
            </a:r>
            <a:endParaRPr sz="1000" dirty="0">
              <a:solidFill>
                <a:schemeClr val="tx1">
                  <a:lumMod val="75000"/>
                  <a:lumOff val="2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64" name="object 10"/>
          <p:cNvSpPr/>
          <p:nvPr/>
        </p:nvSpPr>
        <p:spPr>
          <a:xfrm>
            <a:off x="648004" y="951948"/>
            <a:ext cx="6475095" cy="0"/>
          </a:xfrm>
          <a:custGeom>
            <a:avLst/>
            <a:gdLst/>
            <a:ahLst/>
            <a:cxnLst/>
            <a:rect l="l" t="t" r="r" b="b"/>
            <a:pathLst>
              <a:path w="6475095">
                <a:moveTo>
                  <a:pt x="0" y="0"/>
                </a:moveTo>
                <a:lnTo>
                  <a:pt x="6474550" y="0"/>
                </a:lnTo>
              </a:path>
            </a:pathLst>
          </a:custGeom>
          <a:ln w="6350">
            <a:solidFill>
              <a:srgbClr val="8082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8"/>
          <p:cNvSpPr txBox="1"/>
          <p:nvPr/>
        </p:nvSpPr>
        <p:spPr>
          <a:xfrm>
            <a:off x="621722" y="10020746"/>
            <a:ext cx="1828800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800" b="1" spc="-75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Август, 2018</a:t>
            </a:r>
            <a:endParaRPr sz="800" b="1" dirty="0">
              <a:solidFill>
                <a:schemeClr val="tx1">
                  <a:lumMod val="75000"/>
                  <a:lumOff val="2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303" name="TextBox 302"/>
          <p:cNvSpPr txBox="1"/>
          <p:nvPr/>
        </p:nvSpPr>
        <p:spPr>
          <a:xfrm>
            <a:off x="13263050" y="7125661"/>
            <a:ext cx="302658" cy="24109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algn="l"/>
            <a:r>
              <a:rPr lang="ru-RU" sz="900" dirty="0">
                <a:solidFill>
                  <a:srgbClr val="B3D839"/>
                </a:solidFill>
                <a:latin typeface="Calibri Light"/>
                <a:cs typeface="Calibri Light"/>
              </a:rPr>
              <a:t>раз</a:t>
            </a:r>
            <a:endParaRPr lang="en-US" sz="900" dirty="0">
              <a:solidFill>
                <a:srgbClr val="B3D839"/>
              </a:solidFill>
              <a:latin typeface="Calibri"/>
              <a:cs typeface="Calibri"/>
            </a:endParaRPr>
          </a:p>
        </p:txBody>
      </p:sp>
      <p:cxnSp>
        <p:nvCxnSpPr>
          <p:cNvPr id="369" name="Straight Connector 368"/>
          <p:cNvCxnSpPr/>
          <p:nvPr/>
        </p:nvCxnSpPr>
        <p:spPr>
          <a:xfrm flipV="1">
            <a:off x="13345887" y="7389642"/>
            <a:ext cx="36335" cy="0"/>
          </a:xfrm>
          <a:prstGeom prst="line">
            <a:avLst/>
          </a:prstGeom>
          <a:noFill/>
          <a:ln w="9525" cap="flat" cmpd="sng">
            <a:solidFill>
              <a:srgbClr val="B3D839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390" name="TextBox 389"/>
          <p:cNvSpPr txBox="1"/>
          <p:nvPr/>
        </p:nvSpPr>
        <p:spPr>
          <a:xfrm>
            <a:off x="13369196" y="7273667"/>
            <a:ext cx="482443" cy="134908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defTabSz="685800">
              <a:spcAft>
                <a:spcPts val="1800"/>
              </a:spcAft>
            </a:pPr>
            <a:r>
              <a:rPr lang="ru-RU" sz="900" dirty="0">
                <a:solidFill>
                  <a:srgbClr val="A5D83F"/>
                </a:solidFill>
                <a:latin typeface="Calibri Light"/>
                <a:ea typeface="+mn-ea"/>
                <a:cs typeface="Calibri Light"/>
                <a:sym typeface="Gill Sans"/>
              </a:rPr>
              <a:t>12</a:t>
            </a:r>
          </a:p>
          <a:p>
            <a:pPr defTabSz="685800">
              <a:spcAft>
                <a:spcPts val="1800"/>
              </a:spcAft>
            </a:pPr>
            <a:r>
              <a:rPr kumimoji="0" lang="ru-RU" sz="900" b="0" i="0" u="none" strike="noStrike" cap="none" spc="0" normalizeH="0" baseline="0" dirty="0">
                <a:ln>
                  <a:noFill/>
                </a:ln>
                <a:solidFill>
                  <a:srgbClr val="A5D83F"/>
                </a:solidFill>
                <a:effectLst/>
                <a:uFillTx/>
                <a:latin typeface="Calibri Light"/>
                <a:ea typeface="+mn-ea"/>
                <a:cs typeface="Calibri Light"/>
                <a:sym typeface="Gill Sans"/>
              </a:rPr>
              <a:t>8</a:t>
            </a:r>
          </a:p>
          <a:p>
            <a:pPr defTabSz="685800">
              <a:spcAft>
                <a:spcPts val="1800"/>
              </a:spcAft>
            </a:pPr>
            <a:r>
              <a:rPr lang="ru-RU" sz="900" dirty="0">
                <a:solidFill>
                  <a:srgbClr val="A5D83F"/>
                </a:solidFill>
                <a:latin typeface="Calibri Light"/>
                <a:ea typeface="+mn-ea"/>
                <a:cs typeface="Calibri Light"/>
                <a:sym typeface="Gill Sans"/>
              </a:rPr>
              <a:t>4</a:t>
            </a:r>
          </a:p>
          <a:p>
            <a:pPr defTabSz="685800">
              <a:spcAft>
                <a:spcPts val="1800"/>
              </a:spcAft>
            </a:pPr>
            <a:r>
              <a:rPr kumimoji="0" lang="ru-RU" sz="900" b="0" i="0" u="none" strike="noStrike" cap="none" spc="0" normalizeH="0" baseline="0" dirty="0">
                <a:ln>
                  <a:noFill/>
                </a:ln>
                <a:solidFill>
                  <a:srgbClr val="A5D83F"/>
                </a:solidFill>
                <a:effectLst/>
                <a:uFillTx/>
                <a:latin typeface="Calibri Light"/>
                <a:ea typeface="+mn-ea"/>
                <a:cs typeface="Calibri Light"/>
                <a:sym typeface="Gill Sans"/>
              </a:rPr>
              <a:t>0</a:t>
            </a:r>
          </a:p>
        </p:txBody>
      </p:sp>
      <p:cxnSp>
        <p:nvCxnSpPr>
          <p:cNvPr id="391" name="Straight Connector 390"/>
          <p:cNvCxnSpPr/>
          <p:nvPr/>
        </p:nvCxnSpPr>
        <p:spPr>
          <a:xfrm flipV="1">
            <a:off x="13357096" y="8140078"/>
            <a:ext cx="36335" cy="0"/>
          </a:xfrm>
          <a:prstGeom prst="line">
            <a:avLst/>
          </a:prstGeom>
          <a:noFill/>
          <a:ln w="9525" cap="flat" cmpd="sng">
            <a:solidFill>
              <a:srgbClr val="B3D839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392" name="Straight Connector 391"/>
          <p:cNvCxnSpPr/>
          <p:nvPr/>
        </p:nvCxnSpPr>
        <p:spPr>
          <a:xfrm flipV="1">
            <a:off x="13355215" y="7785852"/>
            <a:ext cx="36335" cy="0"/>
          </a:xfrm>
          <a:prstGeom prst="line">
            <a:avLst/>
          </a:prstGeom>
          <a:noFill/>
          <a:ln w="9525" cap="flat" cmpd="sng">
            <a:solidFill>
              <a:srgbClr val="B3D839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393" name="Straight Connector 392"/>
          <p:cNvCxnSpPr/>
          <p:nvPr/>
        </p:nvCxnSpPr>
        <p:spPr>
          <a:xfrm flipV="1">
            <a:off x="13361509" y="7392305"/>
            <a:ext cx="36335" cy="0"/>
          </a:xfrm>
          <a:prstGeom prst="line">
            <a:avLst/>
          </a:prstGeom>
          <a:noFill/>
          <a:ln w="9525" cap="flat" cmpd="sng">
            <a:solidFill>
              <a:srgbClr val="B3D839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89" name="object 10"/>
          <p:cNvSpPr/>
          <p:nvPr/>
        </p:nvSpPr>
        <p:spPr>
          <a:xfrm>
            <a:off x="687503" y="2776322"/>
            <a:ext cx="6436164" cy="59969"/>
          </a:xfrm>
          <a:custGeom>
            <a:avLst/>
            <a:gdLst/>
            <a:ahLst/>
            <a:cxnLst/>
            <a:rect l="l" t="t" r="r" b="b"/>
            <a:pathLst>
              <a:path w="6475095">
                <a:moveTo>
                  <a:pt x="0" y="0"/>
                </a:moveTo>
                <a:lnTo>
                  <a:pt x="6474550" y="0"/>
                </a:lnTo>
              </a:path>
            </a:pathLst>
          </a:custGeom>
          <a:ln w="6350">
            <a:solidFill>
              <a:schemeClr val="bg1">
                <a:lumMod val="65000"/>
              </a:schemeClr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90" name="object 5"/>
          <p:cNvSpPr txBox="1"/>
          <p:nvPr/>
        </p:nvSpPr>
        <p:spPr>
          <a:xfrm>
            <a:off x="673675" y="2905746"/>
            <a:ext cx="6261444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r>
              <a:rPr lang="ru-RU" sz="1000" b="1">
                <a:solidFill>
                  <a:srgbClr val="439639"/>
                </a:solidFill>
              </a:rPr>
              <a:t>Города-лидеры по темпам роста безналичного торгового оборота по отношению к сумме снятия наличных </a:t>
            </a:r>
            <a:br>
              <a:rPr lang="ru-RU" sz="1000" b="1">
                <a:solidFill>
                  <a:srgbClr val="439639"/>
                </a:solidFill>
              </a:rPr>
            </a:br>
            <a:r>
              <a:rPr lang="ru-RU" sz="1000" b="1">
                <a:solidFill>
                  <a:srgbClr val="439639"/>
                </a:solidFill>
              </a:rPr>
              <a:t>и торгового оборота по картам в 1-м полугодии 2018 года, п. п</a:t>
            </a:r>
            <a:r>
              <a:rPr lang="en-US" sz="1000">
                <a:solidFill>
                  <a:srgbClr val="439639"/>
                </a:solidFill>
                <a:effectLst/>
              </a:rPr>
              <a:t> </a:t>
            </a:r>
            <a:endParaRPr lang="en-US" sz="1000">
              <a:solidFill>
                <a:srgbClr val="439639"/>
              </a:solidFill>
            </a:endParaRPr>
          </a:p>
        </p:txBody>
      </p:sp>
      <p:cxnSp>
        <p:nvCxnSpPr>
          <p:cNvPr id="93" name="Straight Connector 92"/>
          <p:cNvCxnSpPr/>
          <p:nvPr/>
        </p:nvCxnSpPr>
        <p:spPr>
          <a:xfrm flipV="1">
            <a:off x="1847988" y="4046132"/>
            <a:ext cx="36335" cy="0"/>
          </a:xfrm>
          <a:prstGeom prst="line">
            <a:avLst/>
          </a:prstGeom>
          <a:noFill/>
          <a:ln w="9525" cap="flat" cmpd="sng">
            <a:solidFill>
              <a:srgbClr val="595959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94" name="Straight Connector 93"/>
          <p:cNvCxnSpPr/>
          <p:nvPr/>
        </p:nvCxnSpPr>
        <p:spPr>
          <a:xfrm flipV="1">
            <a:off x="1846107" y="3952339"/>
            <a:ext cx="36335" cy="0"/>
          </a:xfrm>
          <a:prstGeom prst="line">
            <a:avLst/>
          </a:prstGeom>
          <a:noFill/>
          <a:ln w="9525" cap="flat" cmpd="sng">
            <a:solidFill>
              <a:srgbClr val="595959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98" name="Straight Connector 97"/>
          <p:cNvCxnSpPr/>
          <p:nvPr/>
        </p:nvCxnSpPr>
        <p:spPr>
          <a:xfrm flipV="1">
            <a:off x="1846107" y="3756544"/>
            <a:ext cx="36335" cy="0"/>
          </a:xfrm>
          <a:prstGeom prst="line">
            <a:avLst/>
          </a:prstGeom>
          <a:noFill/>
          <a:ln w="9525" cap="flat" cmpd="sng">
            <a:solidFill>
              <a:srgbClr val="595959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99" name="Straight Connector 98"/>
          <p:cNvCxnSpPr/>
          <p:nvPr/>
        </p:nvCxnSpPr>
        <p:spPr>
          <a:xfrm flipV="1">
            <a:off x="1846107" y="3660794"/>
            <a:ext cx="36335" cy="0"/>
          </a:xfrm>
          <a:prstGeom prst="line">
            <a:avLst/>
          </a:prstGeom>
          <a:noFill/>
          <a:ln w="9525" cap="flat" cmpd="sng">
            <a:solidFill>
              <a:srgbClr val="595959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00" name="Straight Connector 99"/>
          <p:cNvCxnSpPr/>
          <p:nvPr/>
        </p:nvCxnSpPr>
        <p:spPr>
          <a:xfrm flipV="1">
            <a:off x="1846107" y="3560571"/>
            <a:ext cx="36335" cy="0"/>
          </a:xfrm>
          <a:prstGeom prst="line">
            <a:avLst/>
          </a:prstGeom>
          <a:noFill/>
          <a:ln w="9525" cap="flat" cmpd="sng">
            <a:solidFill>
              <a:srgbClr val="595959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01" name="Straight Connector 100"/>
          <p:cNvCxnSpPr/>
          <p:nvPr/>
        </p:nvCxnSpPr>
        <p:spPr>
          <a:xfrm flipV="1">
            <a:off x="1845578" y="3852294"/>
            <a:ext cx="36335" cy="0"/>
          </a:xfrm>
          <a:prstGeom prst="line">
            <a:avLst/>
          </a:prstGeom>
          <a:noFill/>
          <a:ln w="9525" cap="flat" cmpd="sng">
            <a:solidFill>
              <a:srgbClr val="595959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02" name="Straight Connector 101"/>
          <p:cNvCxnSpPr/>
          <p:nvPr/>
        </p:nvCxnSpPr>
        <p:spPr>
          <a:xfrm flipV="1">
            <a:off x="1847988" y="4151965"/>
            <a:ext cx="36335" cy="0"/>
          </a:xfrm>
          <a:prstGeom prst="line">
            <a:avLst/>
          </a:prstGeom>
          <a:noFill/>
          <a:ln w="9525" cap="flat" cmpd="sng">
            <a:solidFill>
              <a:srgbClr val="595959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03" name="Straight Connector 102"/>
          <p:cNvCxnSpPr/>
          <p:nvPr/>
        </p:nvCxnSpPr>
        <p:spPr>
          <a:xfrm flipV="1">
            <a:off x="1854096" y="4247216"/>
            <a:ext cx="36335" cy="0"/>
          </a:xfrm>
          <a:prstGeom prst="line">
            <a:avLst/>
          </a:prstGeom>
          <a:noFill/>
          <a:ln w="9525" cap="flat" cmpd="sng">
            <a:solidFill>
              <a:srgbClr val="595959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04" name="Straight Connector 103"/>
          <p:cNvCxnSpPr/>
          <p:nvPr/>
        </p:nvCxnSpPr>
        <p:spPr>
          <a:xfrm flipV="1">
            <a:off x="1847988" y="4342966"/>
            <a:ext cx="36335" cy="0"/>
          </a:xfrm>
          <a:prstGeom prst="line">
            <a:avLst/>
          </a:prstGeom>
          <a:noFill/>
          <a:ln w="9525" cap="flat" cmpd="sng">
            <a:solidFill>
              <a:srgbClr val="595959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39" name="Straight Connector 138"/>
          <p:cNvCxnSpPr/>
          <p:nvPr/>
        </p:nvCxnSpPr>
        <p:spPr>
          <a:xfrm flipV="1">
            <a:off x="1847988" y="4443011"/>
            <a:ext cx="36335" cy="0"/>
          </a:xfrm>
          <a:prstGeom prst="line">
            <a:avLst/>
          </a:prstGeom>
          <a:noFill/>
          <a:ln w="9525" cap="flat" cmpd="sng">
            <a:solidFill>
              <a:srgbClr val="595959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41" name="Straight Connector 140"/>
          <p:cNvCxnSpPr/>
          <p:nvPr/>
        </p:nvCxnSpPr>
        <p:spPr>
          <a:xfrm flipV="1">
            <a:off x="1847988" y="4533968"/>
            <a:ext cx="36335" cy="0"/>
          </a:xfrm>
          <a:prstGeom prst="line">
            <a:avLst/>
          </a:prstGeom>
          <a:noFill/>
          <a:ln w="9525" cap="flat" cmpd="sng">
            <a:solidFill>
              <a:srgbClr val="595959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42" name="Straight Connector 141"/>
          <p:cNvCxnSpPr/>
          <p:nvPr/>
        </p:nvCxnSpPr>
        <p:spPr>
          <a:xfrm flipV="1">
            <a:off x="1847988" y="4638805"/>
            <a:ext cx="36335" cy="0"/>
          </a:xfrm>
          <a:prstGeom prst="line">
            <a:avLst/>
          </a:prstGeom>
          <a:noFill/>
          <a:ln w="9525" cap="flat" cmpd="sng">
            <a:solidFill>
              <a:srgbClr val="595959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44" name="Straight Connector 143"/>
          <p:cNvCxnSpPr/>
          <p:nvPr/>
        </p:nvCxnSpPr>
        <p:spPr>
          <a:xfrm flipV="1">
            <a:off x="1847988" y="4748934"/>
            <a:ext cx="36335" cy="0"/>
          </a:xfrm>
          <a:prstGeom prst="line">
            <a:avLst/>
          </a:prstGeom>
          <a:noFill/>
          <a:ln w="9525" cap="flat" cmpd="sng">
            <a:solidFill>
              <a:srgbClr val="595959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46" name="Straight Connector 145"/>
          <p:cNvCxnSpPr/>
          <p:nvPr/>
        </p:nvCxnSpPr>
        <p:spPr>
          <a:xfrm flipV="1">
            <a:off x="1847988" y="4849477"/>
            <a:ext cx="36335" cy="0"/>
          </a:xfrm>
          <a:prstGeom prst="line">
            <a:avLst/>
          </a:prstGeom>
          <a:noFill/>
          <a:ln w="9525" cap="flat" cmpd="sng">
            <a:solidFill>
              <a:srgbClr val="595959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47" name="Straight Connector 146"/>
          <p:cNvCxnSpPr/>
          <p:nvPr/>
        </p:nvCxnSpPr>
        <p:spPr>
          <a:xfrm flipV="1">
            <a:off x="1847988" y="4945227"/>
            <a:ext cx="36335" cy="0"/>
          </a:xfrm>
          <a:prstGeom prst="line">
            <a:avLst/>
          </a:prstGeom>
          <a:noFill/>
          <a:ln w="9525" cap="flat" cmpd="sng">
            <a:solidFill>
              <a:srgbClr val="595959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49" name="Straight Connector 148"/>
          <p:cNvCxnSpPr/>
          <p:nvPr/>
        </p:nvCxnSpPr>
        <p:spPr>
          <a:xfrm flipV="1">
            <a:off x="1847988" y="5045271"/>
            <a:ext cx="36335" cy="0"/>
          </a:xfrm>
          <a:prstGeom prst="line">
            <a:avLst/>
          </a:prstGeom>
          <a:noFill/>
          <a:ln w="9525" cap="flat" cmpd="sng">
            <a:solidFill>
              <a:srgbClr val="595959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51" name="Straight Connector 150"/>
          <p:cNvCxnSpPr/>
          <p:nvPr/>
        </p:nvCxnSpPr>
        <p:spPr>
          <a:xfrm flipV="1">
            <a:off x="1848312" y="5136727"/>
            <a:ext cx="36335" cy="0"/>
          </a:xfrm>
          <a:prstGeom prst="line">
            <a:avLst/>
          </a:prstGeom>
          <a:noFill/>
          <a:ln w="9525" cap="flat" cmpd="sng">
            <a:solidFill>
              <a:srgbClr val="595959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53" name="Straight Connector 152"/>
          <p:cNvCxnSpPr/>
          <p:nvPr/>
        </p:nvCxnSpPr>
        <p:spPr>
          <a:xfrm flipV="1">
            <a:off x="1842566" y="5243772"/>
            <a:ext cx="36335" cy="0"/>
          </a:xfrm>
          <a:prstGeom prst="line">
            <a:avLst/>
          </a:prstGeom>
          <a:noFill/>
          <a:ln w="9525" cap="flat" cmpd="sng">
            <a:solidFill>
              <a:srgbClr val="595959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55" name="Straight Connector 154"/>
          <p:cNvCxnSpPr/>
          <p:nvPr/>
        </p:nvCxnSpPr>
        <p:spPr>
          <a:xfrm flipV="1">
            <a:off x="1847857" y="5334230"/>
            <a:ext cx="36335" cy="0"/>
          </a:xfrm>
          <a:prstGeom prst="line">
            <a:avLst/>
          </a:prstGeom>
          <a:noFill/>
          <a:ln w="9525" cap="flat" cmpd="sng">
            <a:solidFill>
              <a:srgbClr val="595959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85" name="TextBox 184"/>
          <p:cNvSpPr txBox="1"/>
          <p:nvPr/>
        </p:nvSpPr>
        <p:spPr>
          <a:xfrm>
            <a:off x="99842" y="3452380"/>
            <a:ext cx="1696199" cy="21941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780"/>
              </a:lnSpc>
            </a:pPr>
            <a:r>
              <a:rPr lang="ru-RU" sz="700">
                <a:solidFill>
                  <a:srgbClr val="000000"/>
                </a:solidFill>
              </a:rPr>
              <a:t>Петропавловск-Камчатский</a:t>
            </a:r>
          </a:p>
          <a:p>
            <a:pPr algn="r">
              <a:lnSpc>
                <a:spcPts val="780"/>
              </a:lnSpc>
            </a:pPr>
            <a:r>
              <a:rPr lang="ru-RU" sz="700">
                <a:solidFill>
                  <a:srgbClr val="000000"/>
                </a:solidFill>
              </a:rPr>
              <a:t>Якутск</a:t>
            </a:r>
          </a:p>
          <a:p>
            <a:pPr algn="r">
              <a:lnSpc>
                <a:spcPts val="780"/>
              </a:lnSpc>
            </a:pPr>
            <a:r>
              <a:rPr lang="ru-RU" sz="700">
                <a:solidFill>
                  <a:srgbClr val="000000"/>
                </a:solidFill>
              </a:rPr>
              <a:t>Чапаевск</a:t>
            </a:r>
          </a:p>
          <a:p>
            <a:pPr algn="r">
              <a:lnSpc>
                <a:spcPts val="780"/>
              </a:lnSpc>
            </a:pPr>
            <a:r>
              <a:rPr lang="ru-RU" sz="700">
                <a:solidFill>
                  <a:srgbClr val="000000"/>
                </a:solidFill>
              </a:rPr>
              <a:t>Кострома</a:t>
            </a:r>
          </a:p>
          <a:p>
            <a:pPr algn="r">
              <a:lnSpc>
                <a:spcPts val="780"/>
              </a:lnSpc>
            </a:pPr>
            <a:r>
              <a:rPr lang="ru-RU" sz="700">
                <a:solidFill>
                  <a:srgbClr val="000000"/>
                </a:solidFill>
              </a:rPr>
              <a:t>Жигулевск</a:t>
            </a:r>
          </a:p>
          <a:p>
            <a:pPr algn="r">
              <a:lnSpc>
                <a:spcPts val="780"/>
              </a:lnSpc>
            </a:pPr>
            <a:r>
              <a:rPr lang="ru-RU" sz="700">
                <a:solidFill>
                  <a:srgbClr val="000000"/>
                </a:solidFill>
              </a:rPr>
              <a:t>Клин</a:t>
            </a:r>
          </a:p>
          <a:p>
            <a:pPr algn="r">
              <a:lnSpc>
                <a:spcPts val="780"/>
              </a:lnSpc>
            </a:pPr>
            <a:r>
              <a:rPr lang="ru-RU" sz="700">
                <a:solidFill>
                  <a:srgbClr val="000000"/>
                </a:solidFill>
              </a:rPr>
              <a:t>Зеленодольск</a:t>
            </a:r>
          </a:p>
          <a:p>
            <a:pPr algn="r">
              <a:lnSpc>
                <a:spcPts val="780"/>
              </a:lnSpc>
            </a:pPr>
            <a:r>
              <a:rPr lang="ru-RU" sz="700">
                <a:solidFill>
                  <a:srgbClr val="000000"/>
                </a:solidFill>
              </a:rPr>
              <a:t>Россошь</a:t>
            </a:r>
          </a:p>
          <a:p>
            <a:pPr algn="r">
              <a:lnSpc>
                <a:spcPts val="780"/>
              </a:lnSpc>
            </a:pPr>
            <a:r>
              <a:rPr lang="ru-RU" sz="700">
                <a:solidFill>
                  <a:srgbClr val="000000"/>
                </a:solidFill>
              </a:rPr>
              <a:t>Новотроицк</a:t>
            </a:r>
          </a:p>
          <a:p>
            <a:pPr algn="r">
              <a:lnSpc>
                <a:spcPts val="780"/>
              </a:lnSpc>
            </a:pPr>
            <a:r>
              <a:rPr lang="ru-RU" sz="700">
                <a:solidFill>
                  <a:srgbClr val="000000"/>
                </a:solidFill>
              </a:rPr>
              <a:t>Артем</a:t>
            </a:r>
          </a:p>
          <a:p>
            <a:pPr algn="r">
              <a:lnSpc>
                <a:spcPts val="780"/>
              </a:lnSpc>
            </a:pPr>
            <a:r>
              <a:rPr lang="ru-RU" sz="700">
                <a:solidFill>
                  <a:srgbClr val="000000"/>
                </a:solidFill>
              </a:rPr>
              <a:t>Ростов-на-Дону</a:t>
            </a:r>
          </a:p>
          <a:p>
            <a:pPr algn="r">
              <a:lnSpc>
                <a:spcPts val="780"/>
              </a:lnSpc>
            </a:pPr>
            <a:r>
              <a:rPr lang="ru-RU" sz="700">
                <a:solidFill>
                  <a:srgbClr val="000000"/>
                </a:solidFill>
              </a:rPr>
              <a:t>Тамбов</a:t>
            </a:r>
          </a:p>
          <a:p>
            <a:pPr algn="r">
              <a:lnSpc>
                <a:spcPts val="780"/>
              </a:lnSpc>
            </a:pPr>
            <a:r>
              <a:rPr lang="ru-RU" sz="700">
                <a:solidFill>
                  <a:srgbClr val="000000"/>
                </a:solidFill>
              </a:rPr>
              <a:t>Белгород</a:t>
            </a:r>
          </a:p>
          <a:p>
            <a:pPr algn="r">
              <a:lnSpc>
                <a:spcPts val="780"/>
              </a:lnSpc>
            </a:pPr>
            <a:r>
              <a:rPr lang="ru-RU" sz="700">
                <a:solidFill>
                  <a:srgbClr val="000000"/>
                </a:solidFill>
              </a:rPr>
              <a:t>Самара</a:t>
            </a:r>
          </a:p>
          <a:p>
            <a:pPr algn="r">
              <a:lnSpc>
                <a:spcPts val="780"/>
              </a:lnSpc>
            </a:pPr>
            <a:r>
              <a:rPr lang="ru-RU" sz="700">
                <a:solidFill>
                  <a:srgbClr val="000000"/>
                </a:solidFill>
              </a:rPr>
              <a:t>Черногорск</a:t>
            </a:r>
          </a:p>
          <a:p>
            <a:pPr algn="r">
              <a:lnSpc>
                <a:spcPts val="780"/>
              </a:lnSpc>
            </a:pPr>
            <a:r>
              <a:rPr lang="ru-RU" sz="700">
                <a:solidFill>
                  <a:srgbClr val="000000"/>
                </a:solidFill>
              </a:rPr>
              <a:t>Владимир</a:t>
            </a:r>
          </a:p>
          <a:p>
            <a:pPr algn="r">
              <a:lnSpc>
                <a:spcPts val="780"/>
              </a:lnSpc>
            </a:pPr>
            <a:r>
              <a:rPr lang="ru-RU" sz="700">
                <a:solidFill>
                  <a:srgbClr val="000000"/>
                </a:solidFill>
              </a:rPr>
              <a:t>Киселевск</a:t>
            </a:r>
          </a:p>
          <a:p>
            <a:pPr algn="r">
              <a:lnSpc>
                <a:spcPts val="780"/>
              </a:lnSpc>
            </a:pPr>
            <a:r>
              <a:rPr lang="ru-RU" sz="700">
                <a:solidFill>
                  <a:srgbClr val="000000"/>
                </a:solidFill>
              </a:rPr>
              <a:t>Элиста</a:t>
            </a:r>
          </a:p>
          <a:p>
            <a:pPr algn="r">
              <a:lnSpc>
                <a:spcPts val="780"/>
              </a:lnSpc>
            </a:pPr>
            <a:r>
              <a:rPr lang="ru-RU" sz="700">
                <a:solidFill>
                  <a:srgbClr val="000000"/>
                </a:solidFill>
              </a:rPr>
              <a:t>Казань</a:t>
            </a:r>
          </a:p>
          <a:p>
            <a:pPr algn="r">
              <a:lnSpc>
                <a:spcPts val="780"/>
              </a:lnSpc>
            </a:pPr>
            <a:r>
              <a:rPr lang="ru-RU" sz="700">
                <a:solidFill>
                  <a:srgbClr val="000000"/>
                </a:solidFill>
              </a:rPr>
              <a:t>Йошкар-Ола</a:t>
            </a:r>
          </a:p>
          <a:p>
            <a:pPr algn="r">
              <a:lnSpc>
                <a:spcPts val="780"/>
              </a:lnSpc>
            </a:pPr>
            <a:r>
              <a:rPr lang="ru-RU" sz="700">
                <a:solidFill>
                  <a:srgbClr val="000000"/>
                </a:solidFill>
              </a:rPr>
              <a:t>В среднем по городам</a:t>
            </a:r>
          </a:p>
        </p:txBody>
      </p:sp>
      <p:cxnSp>
        <p:nvCxnSpPr>
          <p:cNvPr id="187" name="Straight Connector 186"/>
          <p:cNvCxnSpPr/>
          <p:nvPr/>
        </p:nvCxnSpPr>
        <p:spPr>
          <a:xfrm flipV="1">
            <a:off x="1850913" y="5425900"/>
            <a:ext cx="36335" cy="0"/>
          </a:xfrm>
          <a:prstGeom prst="line">
            <a:avLst/>
          </a:prstGeom>
          <a:noFill/>
          <a:ln w="9525" cap="flat" cmpd="sng">
            <a:solidFill>
              <a:srgbClr val="595959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89" name="Straight Connector 188"/>
          <p:cNvCxnSpPr/>
          <p:nvPr/>
        </p:nvCxnSpPr>
        <p:spPr>
          <a:xfrm flipV="1">
            <a:off x="1845167" y="5526432"/>
            <a:ext cx="36335" cy="0"/>
          </a:xfrm>
          <a:prstGeom prst="line">
            <a:avLst/>
          </a:prstGeom>
          <a:noFill/>
          <a:ln w="9525" cap="flat" cmpd="sng">
            <a:solidFill>
              <a:srgbClr val="595959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205" name="Прямоугольник 6"/>
          <p:cNvSpPr/>
          <p:nvPr/>
        </p:nvSpPr>
        <p:spPr>
          <a:xfrm>
            <a:off x="575693" y="5956804"/>
            <a:ext cx="6691901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700" i="1">
                <a:solidFill>
                  <a:schemeClr val="tx1">
                    <a:lumMod val="65000"/>
                    <a:lumOff val="35000"/>
                  </a:schemeClr>
                </a:solidFill>
              </a:rPr>
              <a:t>Источник: рассчитано по данным Сбербанка</a:t>
            </a:r>
            <a:endParaRPr lang="en-US" sz="7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1759329" y="3487009"/>
            <a:ext cx="4072637" cy="2413226"/>
            <a:chOff x="1772455" y="3487009"/>
            <a:chExt cx="2386061" cy="2413226"/>
          </a:xfrm>
        </p:grpSpPr>
        <p:sp>
          <p:nvSpPr>
            <p:cNvPr id="92" name="TextBox 91"/>
            <p:cNvSpPr txBox="1"/>
            <p:nvPr/>
          </p:nvSpPr>
          <p:spPr>
            <a:xfrm>
              <a:off x="1772455" y="5674532"/>
              <a:ext cx="2386061" cy="22570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defTabSz="685800">
                <a:spcAft>
                  <a:spcPts val="2000"/>
                </a:spcAft>
              </a:pPr>
              <a:r>
                <a:rPr lang="ru-RU" sz="800" dirty="0">
                  <a:solidFill>
                    <a:srgbClr val="262626"/>
                  </a:solidFill>
                  <a:latin typeface="Calibri Light"/>
                  <a:cs typeface="Calibri Light"/>
                  <a:sym typeface="Gill Sans"/>
                </a:rPr>
                <a:t>5                      6                     7                       8                            9                        10 </a:t>
              </a:r>
              <a:endParaRPr kumimoji="0" lang="ru-RU" sz="800" b="0" i="0" u="none" strike="noStrike" cap="none" spc="0" normalizeH="0" baseline="0" dirty="0">
                <a:ln>
                  <a:noFill/>
                </a:ln>
                <a:solidFill>
                  <a:srgbClr val="262626"/>
                </a:solidFill>
                <a:effectLst/>
                <a:uFillTx/>
                <a:latin typeface="Calibri Light"/>
                <a:ea typeface="+mn-ea"/>
                <a:cs typeface="Calibri Light"/>
                <a:sym typeface="Gill Sans"/>
              </a:endParaRPr>
            </a:p>
          </p:txBody>
        </p:sp>
        <p:cxnSp>
          <p:nvCxnSpPr>
            <p:cNvPr id="95" name="Straight Connector 94"/>
            <p:cNvCxnSpPr/>
            <p:nvPr/>
          </p:nvCxnSpPr>
          <p:spPr>
            <a:xfrm flipV="1">
              <a:off x="1829929" y="4623922"/>
              <a:ext cx="0" cy="1"/>
            </a:xfrm>
            <a:prstGeom prst="line">
              <a:avLst/>
            </a:prstGeom>
            <a:noFill/>
            <a:ln w="9525" cap="flat" cmpd="sng">
              <a:solidFill>
                <a:srgbClr val="595959"/>
              </a:solidFill>
              <a:prstDash val="solid"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cxnSp>
          <p:nvCxnSpPr>
            <p:cNvPr id="96" name="Straight Connector 95"/>
            <p:cNvCxnSpPr/>
            <p:nvPr/>
          </p:nvCxnSpPr>
          <p:spPr>
            <a:xfrm flipV="1">
              <a:off x="1844869" y="3487009"/>
              <a:ext cx="0" cy="2165210"/>
            </a:xfrm>
            <a:prstGeom prst="line">
              <a:avLst/>
            </a:prstGeom>
            <a:noFill/>
            <a:ln w="9525" cap="flat" cmpd="sng">
              <a:solidFill>
                <a:srgbClr val="595959"/>
              </a:solidFill>
              <a:prstDash val="solid"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sp>
          <p:nvSpPr>
            <p:cNvPr id="97" name="Rectangle 96"/>
            <p:cNvSpPr/>
            <p:nvPr/>
          </p:nvSpPr>
          <p:spPr>
            <a:xfrm>
              <a:off x="1844869" y="3528169"/>
              <a:ext cx="1541672" cy="70988"/>
            </a:xfrm>
            <a:prstGeom prst="rect">
              <a:avLst/>
            </a:prstGeom>
            <a:solidFill>
              <a:srgbClr val="00822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Rectangle 155"/>
            <p:cNvSpPr/>
            <p:nvPr/>
          </p:nvSpPr>
          <p:spPr>
            <a:xfrm>
              <a:off x="1841357" y="3624253"/>
              <a:ext cx="1514646" cy="69181"/>
            </a:xfrm>
            <a:prstGeom prst="rect">
              <a:avLst/>
            </a:prstGeom>
            <a:solidFill>
              <a:srgbClr val="00822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Rectangle 157"/>
            <p:cNvSpPr/>
            <p:nvPr/>
          </p:nvSpPr>
          <p:spPr>
            <a:xfrm>
              <a:off x="1841358" y="3719503"/>
              <a:ext cx="1470776" cy="68207"/>
            </a:xfrm>
            <a:prstGeom prst="rect">
              <a:avLst/>
            </a:prstGeom>
            <a:solidFill>
              <a:srgbClr val="00822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Rectangle 159"/>
            <p:cNvSpPr/>
            <p:nvPr/>
          </p:nvSpPr>
          <p:spPr>
            <a:xfrm>
              <a:off x="1841857" y="3816252"/>
              <a:ext cx="1345023" cy="64800"/>
            </a:xfrm>
            <a:prstGeom prst="rect">
              <a:avLst/>
            </a:prstGeom>
            <a:solidFill>
              <a:srgbClr val="00822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Rectangle 161"/>
            <p:cNvSpPr/>
            <p:nvPr/>
          </p:nvSpPr>
          <p:spPr>
            <a:xfrm>
              <a:off x="1848094" y="3914497"/>
              <a:ext cx="1305240" cy="64800"/>
            </a:xfrm>
            <a:prstGeom prst="rect">
              <a:avLst/>
            </a:prstGeom>
            <a:solidFill>
              <a:srgbClr val="00822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Rectangle 163"/>
            <p:cNvSpPr/>
            <p:nvPr/>
          </p:nvSpPr>
          <p:spPr>
            <a:xfrm>
              <a:off x="1848096" y="4013885"/>
              <a:ext cx="1271692" cy="64800"/>
            </a:xfrm>
            <a:prstGeom prst="rect">
              <a:avLst/>
            </a:prstGeom>
            <a:solidFill>
              <a:srgbClr val="00822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Rectangle 165"/>
            <p:cNvSpPr/>
            <p:nvPr/>
          </p:nvSpPr>
          <p:spPr>
            <a:xfrm>
              <a:off x="1848096" y="4116661"/>
              <a:ext cx="1271692" cy="64800"/>
            </a:xfrm>
            <a:prstGeom prst="rect">
              <a:avLst/>
            </a:prstGeom>
            <a:solidFill>
              <a:srgbClr val="00822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Rectangle 167"/>
            <p:cNvSpPr/>
            <p:nvPr/>
          </p:nvSpPr>
          <p:spPr>
            <a:xfrm>
              <a:off x="1848096" y="4208395"/>
              <a:ext cx="1238146" cy="64800"/>
            </a:xfrm>
            <a:prstGeom prst="rect">
              <a:avLst/>
            </a:prstGeom>
            <a:solidFill>
              <a:srgbClr val="00822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Rectangle 168"/>
            <p:cNvSpPr/>
            <p:nvPr/>
          </p:nvSpPr>
          <p:spPr>
            <a:xfrm>
              <a:off x="1848096" y="4304928"/>
              <a:ext cx="1185431" cy="64800"/>
            </a:xfrm>
            <a:prstGeom prst="rect">
              <a:avLst/>
            </a:prstGeom>
            <a:solidFill>
              <a:srgbClr val="00822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Rectangle 170"/>
            <p:cNvSpPr/>
            <p:nvPr/>
          </p:nvSpPr>
          <p:spPr>
            <a:xfrm>
              <a:off x="1848098" y="4407206"/>
              <a:ext cx="1113544" cy="64800"/>
            </a:xfrm>
            <a:prstGeom prst="rect">
              <a:avLst/>
            </a:prstGeom>
            <a:solidFill>
              <a:srgbClr val="00822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Rectangle 172"/>
            <p:cNvSpPr/>
            <p:nvPr/>
          </p:nvSpPr>
          <p:spPr>
            <a:xfrm>
              <a:off x="1848098" y="4708304"/>
              <a:ext cx="1027283" cy="64800"/>
            </a:xfrm>
            <a:prstGeom prst="rect">
              <a:avLst/>
            </a:prstGeom>
            <a:solidFill>
              <a:srgbClr val="00822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Rectangle 174"/>
            <p:cNvSpPr/>
            <p:nvPr/>
          </p:nvSpPr>
          <p:spPr>
            <a:xfrm>
              <a:off x="1848098" y="4810298"/>
              <a:ext cx="945813" cy="67227"/>
            </a:xfrm>
            <a:prstGeom prst="rect">
              <a:avLst/>
            </a:prstGeom>
            <a:solidFill>
              <a:srgbClr val="00822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Rectangle 176"/>
            <p:cNvSpPr/>
            <p:nvPr/>
          </p:nvSpPr>
          <p:spPr>
            <a:xfrm>
              <a:off x="1842312" y="5008755"/>
              <a:ext cx="913261" cy="64800"/>
            </a:xfrm>
            <a:prstGeom prst="rect">
              <a:avLst/>
            </a:prstGeom>
            <a:solidFill>
              <a:srgbClr val="00822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Rectangle 178"/>
            <p:cNvSpPr/>
            <p:nvPr/>
          </p:nvSpPr>
          <p:spPr>
            <a:xfrm>
              <a:off x="1839631" y="5206189"/>
              <a:ext cx="915942" cy="64800"/>
            </a:xfrm>
            <a:prstGeom prst="rect">
              <a:avLst/>
            </a:prstGeom>
            <a:solidFill>
              <a:srgbClr val="00822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Rectangle 180"/>
            <p:cNvSpPr/>
            <p:nvPr/>
          </p:nvSpPr>
          <p:spPr>
            <a:xfrm>
              <a:off x="1842312" y="4910446"/>
              <a:ext cx="951599" cy="64800"/>
            </a:xfrm>
            <a:prstGeom prst="rect">
              <a:avLst/>
            </a:prstGeom>
            <a:solidFill>
              <a:srgbClr val="00822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Rectangle 182"/>
            <p:cNvSpPr/>
            <p:nvPr/>
          </p:nvSpPr>
          <p:spPr>
            <a:xfrm>
              <a:off x="1848097" y="4507873"/>
              <a:ext cx="1027284" cy="64800"/>
            </a:xfrm>
            <a:prstGeom prst="rect">
              <a:avLst/>
            </a:prstGeom>
            <a:solidFill>
              <a:srgbClr val="00822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Rectangle 191"/>
            <p:cNvSpPr/>
            <p:nvPr/>
          </p:nvSpPr>
          <p:spPr>
            <a:xfrm>
              <a:off x="1848097" y="5487071"/>
              <a:ext cx="393481" cy="64172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Rectangle 192"/>
            <p:cNvSpPr/>
            <p:nvPr/>
          </p:nvSpPr>
          <p:spPr>
            <a:xfrm>
              <a:off x="1839631" y="5103758"/>
              <a:ext cx="915942" cy="64800"/>
            </a:xfrm>
            <a:prstGeom prst="rect">
              <a:avLst/>
            </a:prstGeom>
            <a:solidFill>
              <a:srgbClr val="00822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Rectangle 197"/>
            <p:cNvSpPr/>
            <p:nvPr/>
          </p:nvSpPr>
          <p:spPr>
            <a:xfrm>
              <a:off x="1839631" y="5303125"/>
              <a:ext cx="877604" cy="64800"/>
            </a:xfrm>
            <a:prstGeom prst="rect">
              <a:avLst/>
            </a:prstGeom>
            <a:solidFill>
              <a:srgbClr val="00822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Rectangle 203"/>
            <p:cNvSpPr/>
            <p:nvPr/>
          </p:nvSpPr>
          <p:spPr>
            <a:xfrm>
              <a:off x="1839631" y="5393977"/>
              <a:ext cx="877604" cy="64800"/>
            </a:xfrm>
            <a:prstGeom prst="rect">
              <a:avLst/>
            </a:prstGeom>
            <a:solidFill>
              <a:srgbClr val="00822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06" name="Straight Connector 205"/>
            <p:cNvCxnSpPr/>
            <p:nvPr/>
          </p:nvCxnSpPr>
          <p:spPr>
            <a:xfrm>
              <a:off x="1848098" y="5646570"/>
              <a:ext cx="1753440" cy="0"/>
            </a:xfrm>
            <a:prstGeom prst="line">
              <a:avLst/>
            </a:prstGeom>
            <a:noFill/>
            <a:ln w="9525" cap="flat" cmpd="sng">
              <a:solidFill>
                <a:srgbClr val="595959"/>
              </a:solidFill>
              <a:prstDash val="solid"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sp>
          <p:nvSpPr>
            <p:cNvPr id="207" name="Rectangle 206"/>
            <p:cNvSpPr/>
            <p:nvPr/>
          </p:nvSpPr>
          <p:spPr>
            <a:xfrm>
              <a:off x="1843601" y="4607848"/>
              <a:ext cx="1031780" cy="64800"/>
            </a:xfrm>
            <a:prstGeom prst="rect">
              <a:avLst/>
            </a:prstGeom>
            <a:solidFill>
              <a:srgbClr val="00822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" name="Group 1"/>
            <p:cNvGrpSpPr/>
            <p:nvPr/>
          </p:nvGrpSpPr>
          <p:grpSpPr>
            <a:xfrm>
              <a:off x="2266658" y="3491456"/>
              <a:ext cx="1462649" cy="2072729"/>
              <a:chOff x="2266658" y="3491456"/>
              <a:chExt cx="1462649" cy="2072729"/>
            </a:xfrm>
          </p:grpSpPr>
          <p:sp>
            <p:nvSpPr>
              <p:cNvPr id="213" name="TextBox 212"/>
              <p:cNvSpPr txBox="1"/>
              <p:nvPr/>
            </p:nvSpPr>
            <p:spPr>
              <a:xfrm>
                <a:off x="3407526" y="3491456"/>
                <a:ext cx="321781" cy="111357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0" tIns="0" rIns="0" bIns="0" numCol="1" spcCol="38100" rtlCol="0" anchor="ctr">
                <a:spAutoFit/>
              </a:bodyPr>
              <a:lstStyle/>
              <a:p>
                <a:pPr defTabSz="685800"/>
                <a:r>
                  <a:rPr lang="ru-RU" sz="700" dirty="0">
                    <a:solidFill>
                      <a:srgbClr val="262626"/>
                    </a:solidFill>
                    <a:latin typeface="Calibri"/>
                    <a:cs typeface="Calibri"/>
                    <a:sym typeface="Gill Sans"/>
                  </a:rPr>
                  <a:t>9,49</a:t>
                </a:r>
                <a:endParaRPr kumimoji="0" lang="ru-RU" sz="700" b="0" i="0" u="none" strike="noStrike" cap="none" spc="0" normalizeH="0" baseline="0" dirty="0">
                  <a:ln>
                    <a:noFill/>
                  </a:ln>
                  <a:solidFill>
                    <a:srgbClr val="262626"/>
                  </a:solidFill>
                  <a:effectLst/>
                  <a:uFillTx/>
                  <a:latin typeface="Calibri"/>
                  <a:cs typeface="Calibri"/>
                  <a:sym typeface="Gill Sans"/>
                </a:endParaRPr>
              </a:p>
            </p:txBody>
          </p:sp>
          <p:sp>
            <p:nvSpPr>
              <p:cNvPr id="214" name="TextBox 213"/>
              <p:cNvSpPr txBox="1"/>
              <p:nvPr/>
            </p:nvSpPr>
            <p:spPr>
              <a:xfrm>
                <a:off x="3366720" y="3594241"/>
                <a:ext cx="321781" cy="111357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0" tIns="0" rIns="0" bIns="0" numCol="1" spcCol="38100" rtlCol="0" anchor="ctr">
                <a:spAutoFit/>
              </a:bodyPr>
              <a:lstStyle/>
              <a:p>
                <a:pPr defTabSz="685800"/>
                <a:r>
                  <a:rPr lang="ru-RU" sz="700" dirty="0">
                    <a:solidFill>
                      <a:srgbClr val="262626"/>
                    </a:solidFill>
                    <a:latin typeface="Calibri"/>
                    <a:cs typeface="Calibri"/>
                    <a:sym typeface="Gill Sans"/>
                  </a:rPr>
                  <a:t>9,43</a:t>
                </a:r>
                <a:endParaRPr kumimoji="0" lang="ru-RU" sz="700" b="0" i="0" u="none" strike="noStrike" cap="none" spc="0" normalizeH="0" baseline="0" dirty="0">
                  <a:ln>
                    <a:noFill/>
                  </a:ln>
                  <a:solidFill>
                    <a:srgbClr val="262626"/>
                  </a:solidFill>
                  <a:effectLst/>
                  <a:uFillTx/>
                  <a:latin typeface="Calibri"/>
                  <a:cs typeface="Calibri"/>
                  <a:sym typeface="Gill Sans"/>
                </a:endParaRPr>
              </a:p>
            </p:txBody>
          </p:sp>
          <p:sp>
            <p:nvSpPr>
              <p:cNvPr id="215" name="TextBox 214"/>
              <p:cNvSpPr txBox="1"/>
              <p:nvPr/>
            </p:nvSpPr>
            <p:spPr>
              <a:xfrm>
                <a:off x="3338380" y="3688715"/>
                <a:ext cx="321781" cy="111357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0" tIns="0" rIns="0" bIns="0" numCol="1" spcCol="38100" rtlCol="0" anchor="ctr">
                <a:spAutoFit/>
              </a:bodyPr>
              <a:lstStyle/>
              <a:p>
                <a:pPr defTabSz="685800"/>
                <a:r>
                  <a:rPr lang="ru-RU" sz="700" dirty="0">
                    <a:solidFill>
                      <a:srgbClr val="262626"/>
                    </a:solidFill>
                    <a:latin typeface="Calibri"/>
                    <a:cs typeface="Calibri"/>
                    <a:sym typeface="Gill Sans"/>
                  </a:rPr>
                  <a:t>9,27</a:t>
                </a:r>
                <a:endParaRPr kumimoji="0" lang="ru-RU" sz="700" b="0" i="0" u="none" strike="noStrike" cap="none" spc="0" normalizeH="0" baseline="0" dirty="0">
                  <a:ln>
                    <a:noFill/>
                  </a:ln>
                  <a:solidFill>
                    <a:srgbClr val="262626"/>
                  </a:solidFill>
                  <a:effectLst/>
                  <a:uFillTx/>
                  <a:latin typeface="Calibri"/>
                  <a:cs typeface="Calibri"/>
                  <a:sym typeface="Gill Sans"/>
                </a:endParaRPr>
              </a:p>
            </p:txBody>
          </p:sp>
          <p:sp>
            <p:nvSpPr>
              <p:cNvPr id="216" name="TextBox 215"/>
              <p:cNvSpPr txBox="1"/>
              <p:nvPr/>
            </p:nvSpPr>
            <p:spPr>
              <a:xfrm>
                <a:off x="3226110" y="3781055"/>
                <a:ext cx="321781" cy="111357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0" tIns="0" rIns="0" bIns="0" numCol="1" spcCol="38100" rtlCol="0" anchor="ctr">
                <a:spAutoFit/>
              </a:bodyPr>
              <a:lstStyle/>
              <a:p>
                <a:pPr defTabSz="685800"/>
                <a:r>
                  <a:rPr lang="ru-RU" sz="700" dirty="0">
                    <a:solidFill>
                      <a:srgbClr val="262626"/>
                    </a:solidFill>
                    <a:latin typeface="Calibri"/>
                    <a:cs typeface="Calibri"/>
                    <a:sym typeface="Gill Sans"/>
                  </a:rPr>
                  <a:t>8,84</a:t>
                </a:r>
                <a:endParaRPr kumimoji="0" lang="ru-RU" sz="700" b="0" i="0" u="none" strike="noStrike" cap="none" spc="0" normalizeH="0" baseline="0" dirty="0">
                  <a:ln>
                    <a:noFill/>
                  </a:ln>
                  <a:solidFill>
                    <a:srgbClr val="262626"/>
                  </a:solidFill>
                  <a:effectLst/>
                  <a:uFillTx/>
                  <a:latin typeface="Calibri"/>
                  <a:cs typeface="Calibri"/>
                  <a:sym typeface="Gill Sans"/>
                </a:endParaRPr>
              </a:p>
            </p:txBody>
          </p:sp>
          <p:sp>
            <p:nvSpPr>
              <p:cNvPr id="217" name="TextBox 216"/>
              <p:cNvSpPr txBox="1"/>
              <p:nvPr/>
            </p:nvSpPr>
            <p:spPr>
              <a:xfrm>
                <a:off x="3187548" y="3877685"/>
                <a:ext cx="321781" cy="111357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0" tIns="0" rIns="0" bIns="0" numCol="1" spcCol="38100" rtlCol="0" anchor="ctr">
                <a:spAutoFit/>
              </a:bodyPr>
              <a:lstStyle/>
              <a:p>
                <a:pPr defTabSz="685800"/>
                <a:r>
                  <a:rPr lang="ru-RU" sz="700" dirty="0">
                    <a:solidFill>
                      <a:srgbClr val="262626"/>
                    </a:solidFill>
                    <a:latin typeface="Calibri"/>
                    <a:cs typeface="Calibri"/>
                    <a:sym typeface="Gill Sans"/>
                  </a:rPr>
                  <a:t>8,76</a:t>
                </a:r>
                <a:endParaRPr kumimoji="0" lang="ru-RU" sz="700" b="0" i="0" u="none" strike="noStrike" cap="none" spc="0" normalizeH="0" baseline="0" dirty="0">
                  <a:ln>
                    <a:noFill/>
                  </a:ln>
                  <a:solidFill>
                    <a:srgbClr val="262626"/>
                  </a:solidFill>
                  <a:effectLst/>
                  <a:uFillTx/>
                  <a:latin typeface="Calibri"/>
                  <a:cs typeface="Calibri"/>
                  <a:sym typeface="Gill Sans"/>
                </a:endParaRPr>
              </a:p>
            </p:txBody>
          </p:sp>
          <p:sp>
            <p:nvSpPr>
              <p:cNvPr id="218" name="TextBox 217"/>
              <p:cNvSpPr txBox="1"/>
              <p:nvPr/>
            </p:nvSpPr>
            <p:spPr>
              <a:xfrm>
                <a:off x="3156385" y="3976735"/>
                <a:ext cx="321781" cy="111357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0" tIns="0" rIns="0" bIns="0" numCol="1" spcCol="38100" rtlCol="0" anchor="ctr">
                <a:spAutoFit/>
              </a:bodyPr>
              <a:lstStyle/>
              <a:p>
                <a:pPr defTabSz="685800"/>
                <a:r>
                  <a:rPr lang="ru-RU" sz="700" dirty="0">
                    <a:solidFill>
                      <a:srgbClr val="262626"/>
                    </a:solidFill>
                    <a:latin typeface="Calibri"/>
                    <a:cs typeface="Calibri"/>
                    <a:sym typeface="Gill Sans"/>
                  </a:rPr>
                  <a:t>8,72</a:t>
                </a:r>
                <a:endParaRPr kumimoji="0" lang="ru-RU" sz="700" b="0" i="0" u="none" strike="noStrike" cap="none" spc="0" normalizeH="0" baseline="0" dirty="0">
                  <a:ln>
                    <a:noFill/>
                  </a:ln>
                  <a:solidFill>
                    <a:srgbClr val="262626"/>
                  </a:solidFill>
                  <a:effectLst/>
                  <a:uFillTx/>
                  <a:latin typeface="Calibri"/>
                  <a:cs typeface="Calibri"/>
                  <a:sym typeface="Gill Sans"/>
                </a:endParaRPr>
              </a:p>
            </p:txBody>
          </p:sp>
          <p:sp>
            <p:nvSpPr>
              <p:cNvPr id="219" name="TextBox 218"/>
              <p:cNvSpPr txBox="1"/>
              <p:nvPr/>
            </p:nvSpPr>
            <p:spPr>
              <a:xfrm>
                <a:off x="3148542" y="4074897"/>
                <a:ext cx="321781" cy="111357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0" tIns="0" rIns="0" bIns="0" numCol="1" spcCol="38100" rtlCol="0" anchor="ctr">
                <a:spAutoFit/>
              </a:bodyPr>
              <a:lstStyle/>
              <a:p>
                <a:pPr defTabSz="685800"/>
                <a:r>
                  <a:rPr lang="ru-RU" sz="700" dirty="0">
                    <a:solidFill>
                      <a:srgbClr val="262626"/>
                    </a:solidFill>
                    <a:latin typeface="Calibri"/>
                    <a:cs typeface="Calibri"/>
                    <a:sym typeface="Gill Sans"/>
                  </a:rPr>
                  <a:t>8,7</a:t>
                </a:r>
                <a:endParaRPr kumimoji="0" lang="ru-RU" sz="700" b="0" i="0" u="none" strike="noStrike" cap="none" spc="0" normalizeH="0" baseline="0" dirty="0">
                  <a:ln>
                    <a:noFill/>
                  </a:ln>
                  <a:solidFill>
                    <a:srgbClr val="262626"/>
                  </a:solidFill>
                  <a:effectLst/>
                  <a:uFillTx/>
                  <a:latin typeface="Calibri"/>
                  <a:cs typeface="Calibri"/>
                  <a:sym typeface="Gill Sans"/>
                </a:endParaRPr>
              </a:p>
            </p:txBody>
          </p:sp>
          <p:sp>
            <p:nvSpPr>
              <p:cNvPr id="220" name="TextBox 219"/>
              <p:cNvSpPr txBox="1"/>
              <p:nvPr/>
            </p:nvSpPr>
            <p:spPr>
              <a:xfrm>
                <a:off x="3117327" y="4171875"/>
                <a:ext cx="321781" cy="111357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0" tIns="0" rIns="0" bIns="0" numCol="1" spcCol="38100" rtlCol="0" anchor="ctr">
                <a:spAutoFit/>
              </a:bodyPr>
              <a:lstStyle/>
              <a:p>
                <a:pPr defTabSz="685800"/>
                <a:r>
                  <a:rPr lang="ru-RU" sz="700" dirty="0">
                    <a:solidFill>
                      <a:srgbClr val="262626"/>
                    </a:solidFill>
                    <a:latin typeface="Calibri"/>
                    <a:cs typeface="Calibri"/>
                    <a:sym typeface="Gill Sans"/>
                  </a:rPr>
                  <a:t>8,65</a:t>
                </a:r>
                <a:endParaRPr kumimoji="0" lang="ru-RU" sz="700" b="0" i="0" u="none" strike="noStrike" cap="none" spc="0" normalizeH="0" baseline="0" dirty="0">
                  <a:ln>
                    <a:noFill/>
                  </a:ln>
                  <a:solidFill>
                    <a:srgbClr val="262626"/>
                  </a:solidFill>
                  <a:effectLst/>
                  <a:uFillTx/>
                  <a:latin typeface="Calibri"/>
                  <a:cs typeface="Calibri"/>
                  <a:sym typeface="Gill Sans"/>
                </a:endParaRPr>
              </a:p>
            </p:txBody>
          </p:sp>
          <p:sp>
            <p:nvSpPr>
              <p:cNvPr id="221" name="TextBox 220"/>
              <p:cNvSpPr txBox="1"/>
              <p:nvPr/>
            </p:nvSpPr>
            <p:spPr>
              <a:xfrm>
                <a:off x="3069630" y="4268402"/>
                <a:ext cx="321781" cy="111357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0" tIns="0" rIns="0" bIns="0" numCol="1" spcCol="38100" rtlCol="0" anchor="ctr">
                <a:spAutoFit/>
              </a:bodyPr>
              <a:lstStyle/>
              <a:p>
                <a:pPr defTabSz="685800"/>
                <a:r>
                  <a:rPr lang="ru-RU" sz="700" dirty="0">
                    <a:solidFill>
                      <a:srgbClr val="262626"/>
                    </a:solidFill>
                    <a:latin typeface="Calibri"/>
                    <a:cs typeface="Calibri"/>
                    <a:sym typeface="Gill Sans"/>
                  </a:rPr>
                  <a:t>8,54</a:t>
                </a:r>
                <a:endParaRPr kumimoji="0" lang="ru-RU" sz="700" b="0" i="0" u="none" strike="noStrike" cap="none" spc="0" normalizeH="0" baseline="0" dirty="0">
                  <a:ln>
                    <a:noFill/>
                  </a:ln>
                  <a:solidFill>
                    <a:srgbClr val="262626"/>
                  </a:solidFill>
                  <a:effectLst/>
                  <a:uFillTx/>
                  <a:latin typeface="Calibri"/>
                  <a:cs typeface="Calibri"/>
                  <a:sym typeface="Gill Sans"/>
                </a:endParaRPr>
              </a:p>
            </p:txBody>
          </p:sp>
          <p:sp>
            <p:nvSpPr>
              <p:cNvPr id="222" name="TextBox 221"/>
              <p:cNvSpPr txBox="1"/>
              <p:nvPr/>
            </p:nvSpPr>
            <p:spPr>
              <a:xfrm>
                <a:off x="2992443" y="4373184"/>
                <a:ext cx="321781" cy="111357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0" tIns="0" rIns="0" bIns="0" numCol="1" spcCol="38100" rtlCol="0" anchor="ctr">
                <a:spAutoFit/>
              </a:bodyPr>
              <a:lstStyle/>
              <a:p>
                <a:pPr defTabSz="685800"/>
                <a:r>
                  <a:rPr lang="ru-RU" sz="700" dirty="0">
                    <a:solidFill>
                      <a:srgbClr val="262626"/>
                    </a:solidFill>
                    <a:latin typeface="Calibri"/>
                    <a:cs typeface="Calibri"/>
                    <a:sym typeface="Gill Sans"/>
                  </a:rPr>
                  <a:t>8,38</a:t>
                </a:r>
                <a:endParaRPr kumimoji="0" lang="ru-RU" sz="700" b="0" i="0" u="none" strike="noStrike" cap="none" spc="0" normalizeH="0" baseline="0" dirty="0">
                  <a:ln>
                    <a:noFill/>
                  </a:ln>
                  <a:solidFill>
                    <a:srgbClr val="262626"/>
                  </a:solidFill>
                  <a:effectLst/>
                  <a:uFillTx/>
                  <a:latin typeface="Calibri"/>
                  <a:cs typeface="Calibri"/>
                  <a:sym typeface="Gill Sans"/>
                </a:endParaRPr>
              </a:p>
            </p:txBody>
          </p:sp>
          <p:sp>
            <p:nvSpPr>
              <p:cNvPr id="223" name="TextBox 222"/>
              <p:cNvSpPr txBox="1"/>
              <p:nvPr/>
            </p:nvSpPr>
            <p:spPr>
              <a:xfrm>
                <a:off x="2910975" y="4474299"/>
                <a:ext cx="321781" cy="111357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0" tIns="0" rIns="0" bIns="0" numCol="1" spcCol="38100" rtlCol="0" anchor="ctr">
                <a:spAutoFit/>
              </a:bodyPr>
              <a:lstStyle/>
              <a:p>
                <a:pPr defTabSz="685800"/>
                <a:r>
                  <a:rPr lang="ru-RU" sz="700" dirty="0">
                    <a:solidFill>
                      <a:srgbClr val="262626"/>
                    </a:solidFill>
                    <a:latin typeface="Calibri"/>
                    <a:cs typeface="Calibri"/>
                    <a:sym typeface="Gill Sans"/>
                  </a:rPr>
                  <a:t>8,23</a:t>
                </a:r>
                <a:endParaRPr kumimoji="0" lang="ru-RU" sz="700" b="0" i="0" u="none" strike="noStrike" cap="none" spc="0" normalizeH="0" baseline="0" dirty="0">
                  <a:ln>
                    <a:noFill/>
                  </a:ln>
                  <a:solidFill>
                    <a:srgbClr val="262626"/>
                  </a:solidFill>
                  <a:effectLst/>
                  <a:uFillTx/>
                  <a:latin typeface="Calibri"/>
                  <a:cs typeface="Calibri"/>
                  <a:sym typeface="Gill Sans"/>
                </a:endParaRPr>
              </a:p>
            </p:txBody>
          </p:sp>
          <p:sp>
            <p:nvSpPr>
              <p:cNvPr id="224" name="TextBox 223"/>
              <p:cNvSpPr txBox="1"/>
              <p:nvPr/>
            </p:nvSpPr>
            <p:spPr>
              <a:xfrm>
                <a:off x="2909121" y="4566484"/>
                <a:ext cx="321781" cy="111357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0" tIns="0" rIns="0" bIns="0" numCol="1" spcCol="38100" rtlCol="0" anchor="ctr">
                <a:spAutoFit/>
              </a:bodyPr>
              <a:lstStyle/>
              <a:p>
                <a:pPr defTabSz="685800"/>
                <a:r>
                  <a:rPr lang="ru-RU" sz="700" dirty="0">
                    <a:solidFill>
                      <a:srgbClr val="262626"/>
                    </a:solidFill>
                    <a:latin typeface="Calibri"/>
                    <a:cs typeface="Calibri"/>
                    <a:sym typeface="Gill Sans"/>
                  </a:rPr>
                  <a:t>8,21</a:t>
                </a:r>
                <a:endParaRPr kumimoji="0" lang="ru-RU" sz="700" b="0" i="0" u="none" strike="noStrike" cap="none" spc="0" normalizeH="0" baseline="0" dirty="0">
                  <a:ln>
                    <a:noFill/>
                  </a:ln>
                  <a:solidFill>
                    <a:srgbClr val="262626"/>
                  </a:solidFill>
                  <a:effectLst/>
                  <a:uFillTx/>
                  <a:latin typeface="Calibri"/>
                  <a:cs typeface="Calibri"/>
                  <a:sym typeface="Gill Sans"/>
                </a:endParaRPr>
              </a:p>
            </p:txBody>
          </p:sp>
          <p:sp>
            <p:nvSpPr>
              <p:cNvPr id="225" name="TextBox 224"/>
              <p:cNvSpPr txBox="1"/>
              <p:nvPr/>
            </p:nvSpPr>
            <p:spPr>
              <a:xfrm>
                <a:off x="2908925" y="4661747"/>
                <a:ext cx="321781" cy="111357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0" tIns="0" rIns="0" bIns="0" numCol="1" spcCol="38100" rtlCol="0" anchor="ctr">
                <a:spAutoFit/>
              </a:bodyPr>
              <a:lstStyle/>
              <a:p>
                <a:pPr defTabSz="685800"/>
                <a:r>
                  <a:rPr lang="ru-RU" sz="700" dirty="0">
                    <a:solidFill>
                      <a:srgbClr val="262626"/>
                    </a:solidFill>
                    <a:latin typeface="Calibri"/>
                    <a:cs typeface="Calibri"/>
                    <a:sym typeface="Gill Sans"/>
                  </a:rPr>
                  <a:t>8,19</a:t>
                </a:r>
                <a:endParaRPr kumimoji="0" lang="ru-RU" sz="700" b="0" i="0" u="none" strike="noStrike" cap="none" spc="0" normalizeH="0" baseline="0" dirty="0">
                  <a:ln>
                    <a:noFill/>
                  </a:ln>
                  <a:solidFill>
                    <a:srgbClr val="262626"/>
                  </a:solidFill>
                  <a:effectLst/>
                  <a:uFillTx/>
                  <a:latin typeface="Calibri"/>
                  <a:cs typeface="Calibri"/>
                  <a:sym typeface="Gill Sans"/>
                </a:endParaRPr>
              </a:p>
            </p:txBody>
          </p:sp>
          <p:sp>
            <p:nvSpPr>
              <p:cNvPr id="226" name="TextBox 225"/>
              <p:cNvSpPr txBox="1"/>
              <p:nvPr/>
            </p:nvSpPr>
            <p:spPr>
              <a:xfrm>
                <a:off x="2834604" y="4775073"/>
                <a:ext cx="321781" cy="111357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0" tIns="0" rIns="0" bIns="0" numCol="1" spcCol="38100" rtlCol="0" anchor="ctr">
                <a:spAutoFit/>
              </a:bodyPr>
              <a:lstStyle/>
              <a:p>
                <a:pPr defTabSz="685800"/>
                <a:r>
                  <a:rPr lang="ru-RU" sz="700" dirty="0">
                    <a:solidFill>
                      <a:srgbClr val="262626"/>
                    </a:solidFill>
                    <a:latin typeface="Calibri"/>
                    <a:cs typeface="Calibri"/>
                    <a:sym typeface="Gill Sans"/>
                  </a:rPr>
                  <a:t>8,02</a:t>
                </a:r>
                <a:endParaRPr kumimoji="0" lang="ru-RU" sz="700" b="0" i="0" u="none" strike="noStrike" cap="none" spc="0" normalizeH="0" baseline="0" dirty="0">
                  <a:ln>
                    <a:noFill/>
                  </a:ln>
                  <a:solidFill>
                    <a:srgbClr val="262626"/>
                  </a:solidFill>
                  <a:effectLst/>
                  <a:uFillTx/>
                  <a:latin typeface="Calibri"/>
                  <a:cs typeface="Calibri"/>
                  <a:sym typeface="Gill Sans"/>
                </a:endParaRPr>
              </a:p>
            </p:txBody>
          </p:sp>
          <p:sp>
            <p:nvSpPr>
              <p:cNvPr id="227" name="TextBox 226"/>
              <p:cNvSpPr txBox="1"/>
              <p:nvPr/>
            </p:nvSpPr>
            <p:spPr>
              <a:xfrm>
                <a:off x="2820228" y="4870376"/>
                <a:ext cx="321781" cy="111357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0" tIns="0" rIns="0" bIns="0" numCol="1" spcCol="38100" rtlCol="0" anchor="ctr">
                <a:spAutoFit/>
              </a:bodyPr>
              <a:lstStyle/>
              <a:p>
                <a:pPr defTabSz="685800"/>
                <a:r>
                  <a:rPr lang="ru-RU" sz="700" dirty="0">
                    <a:solidFill>
                      <a:srgbClr val="262626"/>
                    </a:solidFill>
                    <a:latin typeface="Calibri"/>
                    <a:cs typeface="Calibri"/>
                    <a:sym typeface="Gill Sans"/>
                  </a:rPr>
                  <a:t>8,01</a:t>
                </a:r>
                <a:endParaRPr kumimoji="0" lang="ru-RU" sz="700" b="0" i="0" u="none" strike="noStrike" cap="none" spc="0" normalizeH="0" baseline="0" dirty="0">
                  <a:ln>
                    <a:noFill/>
                  </a:ln>
                  <a:solidFill>
                    <a:srgbClr val="262626"/>
                  </a:solidFill>
                  <a:effectLst/>
                  <a:uFillTx/>
                  <a:latin typeface="Calibri"/>
                  <a:cs typeface="Calibri"/>
                  <a:sym typeface="Gill Sans"/>
                </a:endParaRPr>
              </a:p>
            </p:txBody>
          </p:sp>
          <p:sp>
            <p:nvSpPr>
              <p:cNvPr id="228" name="TextBox 227"/>
              <p:cNvSpPr txBox="1"/>
              <p:nvPr/>
            </p:nvSpPr>
            <p:spPr>
              <a:xfrm>
                <a:off x="2791677" y="4971147"/>
                <a:ext cx="321781" cy="111357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0" tIns="0" rIns="0" bIns="0" numCol="1" spcCol="38100" rtlCol="0" anchor="ctr">
                <a:spAutoFit/>
              </a:bodyPr>
              <a:lstStyle/>
              <a:p>
                <a:pPr defTabSz="685800"/>
                <a:r>
                  <a:rPr lang="ru-RU" sz="700" dirty="0">
                    <a:solidFill>
                      <a:srgbClr val="262626"/>
                    </a:solidFill>
                    <a:latin typeface="Calibri"/>
                    <a:cs typeface="Calibri"/>
                    <a:sym typeface="Gill Sans"/>
                  </a:rPr>
                  <a:t>7,97</a:t>
                </a:r>
                <a:endParaRPr kumimoji="0" lang="ru-RU" sz="700" b="0" i="0" u="none" strike="noStrike" cap="none" spc="0" normalizeH="0" baseline="0" dirty="0">
                  <a:ln>
                    <a:noFill/>
                  </a:ln>
                  <a:solidFill>
                    <a:srgbClr val="262626"/>
                  </a:solidFill>
                  <a:effectLst/>
                  <a:uFillTx/>
                  <a:latin typeface="Calibri"/>
                  <a:cs typeface="Calibri"/>
                  <a:sym typeface="Gill Sans"/>
                </a:endParaRPr>
              </a:p>
            </p:txBody>
          </p:sp>
          <p:sp>
            <p:nvSpPr>
              <p:cNvPr id="229" name="TextBox 228"/>
              <p:cNvSpPr txBox="1"/>
              <p:nvPr/>
            </p:nvSpPr>
            <p:spPr>
              <a:xfrm>
                <a:off x="2793215" y="5062458"/>
                <a:ext cx="321781" cy="111357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0" tIns="0" rIns="0" bIns="0" numCol="1" spcCol="38100" rtlCol="0" anchor="ctr">
                <a:spAutoFit/>
              </a:bodyPr>
              <a:lstStyle/>
              <a:p>
                <a:pPr defTabSz="685800"/>
                <a:r>
                  <a:rPr lang="ru-RU" sz="700" dirty="0">
                    <a:solidFill>
                      <a:srgbClr val="262626"/>
                    </a:solidFill>
                    <a:latin typeface="Calibri"/>
                    <a:cs typeface="Calibri"/>
                    <a:sym typeface="Gill Sans"/>
                  </a:rPr>
                  <a:t>7,97</a:t>
                </a:r>
                <a:endParaRPr kumimoji="0" lang="ru-RU" sz="700" b="0" i="0" u="none" strike="noStrike" cap="none" spc="0" normalizeH="0" baseline="0" dirty="0">
                  <a:ln>
                    <a:noFill/>
                  </a:ln>
                  <a:solidFill>
                    <a:srgbClr val="262626"/>
                  </a:solidFill>
                  <a:effectLst/>
                  <a:uFillTx/>
                  <a:latin typeface="Calibri"/>
                  <a:cs typeface="Calibri"/>
                  <a:sym typeface="Gill Sans"/>
                </a:endParaRPr>
              </a:p>
            </p:txBody>
          </p:sp>
          <p:sp>
            <p:nvSpPr>
              <p:cNvPr id="230" name="TextBox 229"/>
              <p:cNvSpPr txBox="1"/>
              <p:nvPr/>
            </p:nvSpPr>
            <p:spPr>
              <a:xfrm>
                <a:off x="2788423" y="5174011"/>
                <a:ext cx="321781" cy="111357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0" tIns="0" rIns="0" bIns="0" numCol="1" spcCol="38100" rtlCol="0" anchor="ctr">
                <a:spAutoFit/>
              </a:bodyPr>
              <a:lstStyle/>
              <a:p>
                <a:pPr defTabSz="685800"/>
                <a:r>
                  <a:rPr lang="ru-RU" sz="700" dirty="0">
                    <a:solidFill>
                      <a:srgbClr val="262626"/>
                    </a:solidFill>
                    <a:latin typeface="Calibri"/>
                    <a:cs typeface="Calibri"/>
                    <a:sym typeface="Gill Sans"/>
                  </a:rPr>
                  <a:t>7,96</a:t>
                </a:r>
                <a:endParaRPr kumimoji="0" lang="ru-RU" sz="700" b="0" i="0" u="none" strike="noStrike" cap="none" spc="0" normalizeH="0" baseline="0" dirty="0">
                  <a:ln>
                    <a:noFill/>
                  </a:ln>
                  <a:solidFill>
                    <a:srgbClr val="262626"/>
                  </a:solidFill>
                  <a:effectLst/>
                  <a:uFillTx/>
                  <a:latin typeface="Calibri"/>
                  <a:cs typeface="Calibri"/>
                  <a:sym typeface="Gill Sans"/>
                </a:endParaRPr>
              </a:p>
            </p:txBody>
          </p:sp>
          <p:sp>
            <p:nvSpPr>
              <p:cNvPr id="231" name="TextBox 230"/>
              <p:cNvSpPr txBox="1"/>
              <p:nvPr/>
            </p:nvSpPr>
            <p:spPr>
              <a:xfrm>
                <a:off x="2759668" y="5272336"/>
                <a:ext cx="321781" cy="111357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0" tIns="0" rIns="0" bIns="0" numCol="1" spcCol="38100" rtlCol="0" anchor="ctr">
                <a:spAutoFit/>
              </a:bodyPr>
              <a:lstStyle/>
              <a:p>
                <a:pPr defTabSz="685800"/>
                <a:r>
                  <a:rPr lang="ru-RU" sz="700" dirty="0">
                    <a:solidFill>
                      <a:srgbClr val="262626"/>
                    </a:solidFill>
                    <a:latin typeface="Calibri"/>
                    <a:cs typeface="Calibri"/>
                    <a:sym typeface="Gill Sans"/>
                  </a:rPr>
                  <a:t>7,93</a:t>
                </a:r>
                <a:endParaRPr kumimoji="0" lang="ru-RU" sz="700" b="0" i="0" u="none" strike="noStrike" cap="none" spc="0" normalizeH="0" baseline="0" dirty="0">
                  <a:ln>
                    <a:noFill/>
                  </a:ln>
                  <a:solidFill>
                    <a:srgbClr val="262626"/>
                  </a:solidFill>
                  <a:effectLst/>
                  <a:uFillTx/>
                  <a:latin typeface="Calibri"/>
                  <a:cs typeface="Calibri"/>
                  <a:sym typeface="Gill Sans"/>
                </a:endParaRPr>
              </a:p>
            </p:txBody>
          </p:sp>
          <p:sp>
            <p:nvSpPr>
              <p:cNvPr id="232" name="TextBox 231"/>
              <p:cNvSpPr txBox="1"/>
              <p:nvPr/>
            </p:nvSpPr>
            <p:spPr>
              <a:xfrm>
                <a:off x="2759668" y="5362242"/>
                <a:ext cx="321781" cy="111357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0" tIns="0" rIns="0" bIns="0" numCol="1" spcCol="38100" rtlCol="0" anchor="ctr">
                <a:spAutoFit/>
              </a:bodyPr>
              <a:lstStyle/>
              <a:p>
                <a:pPr defTabSz="685800"/>
                <a:r>
                  <a:rPr lang="ru-RU" sz="700" dirty="0">
                    <a:solidFill>
                      <a:srgbClr val="262626"/>
                    </a:solidFill>
                    <a:latin typeface="Calibri"/>
                    <a:cs typeface="Calibri"/>
                    <a:sym typeface="Gill Sans"/>
                  </a:rPr>
                  <a:t>7,9</a:t>
                </a:r>
                <a:endParaRPr kumimoji="0" lang="ru-RU" sz="700" b="0" i="0" u="none" strike="noStrike" cap="none" spc="0" normalizeH="0" baseline="0" dirty="0">
                  <a:ln>
                    <a:noFill/>
                  </a:ln>
                  <a:solidFill>
                    <a:srgbClr val="262626"/>
                  </a:solidFill>
                  <a:effectLst/>
                  <a:uFillTx/>
                  <a:latin typeface="Calibri"/>
                  <a:cs typeface="Calibri"/>
                  <a:sym typeface="Gill Sans"/>
                </a:endParaRPr>
              </a:p>
            </p:txBody>
          </p:sp>
          <p:sp>
            <p:nvSpPr>
              <p:cNvPr id="233" name="TextBox 232"/>
              <p:cNvSpPr txBox="1"/>
              <p:nvPr/>
            </p:nvSpPr>
            <p:spPr>
              <a:xfrm>
                <a:off x="2266658" y="5452828"/>
                <a:ext cx="321781" cy="111357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0" tIns="0" rIns="0" bIns="0" numCol="1" spcCol="38100" rtlCol="0" anchor="ctr">
                <a:spAutoFit/>
              </a:bodyPr>
              <a:lstStyle/>
              <a:p>
                <a:pPr defTabSz="685800"/>
                <a:r>
                  <a:rPr lang="ru-RU" sz="700" dirty="0">
                    <a:solidFill>
                      <a:srgbClr val="262626"/>
                    </a:solidFill>
                    <a:latin typeface="Calibri"/>
                    <a:cs typeface="Calibri"/>
                    <a:sym typeface="Gill Sans"/>
                  </a:rPr>
                  <a:t>6,36</a:t>
                </a:r>
                <a:endParaRPr kumimoji="0" lang="ru-RU" sz="700" b="0" i="0" u="none" strike="noStrike" cap="none" spc="0" normalizeH="0" baseline="0" dirty="0">
                  <a:ln>
                    <a:noFill/>
                  </a:ln>
                  <a:solidFill>
                    <a:srgbClr val="262626"/>
                  </a:solidFill>
                  <a:effectLst/>
                  <a:uFillTx/>
                  <a:latin typeface="Calibri"/>
                  <a:cs typeface="Calibri"/>
                  <a:sym typeface="Gill Sans"/>
                </a:endParaRPr>
              </a:p>
            </p:txBody>
          </p:sp>
        </p:grpSp>
      </p:grpSp>
      <p:sp>
        <p:nvSpPr>
          <p:cNvPr id="234" name="object 10"/>
          <p:cNvSpPr/>
          <p:nvPr/>
        </p:nvSpPr>
        <p:spPr>
          <a:xfrm>
            <a:off x="634179" y="6339828"/>
            <a:ext cx="6436164" cy="59969"/>
          </a:xfrm>
          <a:custGeom>
            <a:avLst/>
            <a:gdLst/>
            <a:ahLst/>
            <a:cxnLst/>
            <a:rect l="l" t="t" r="r" b="b"/>
            <a:pathLst>
              <a:path w="6475095">
                <a:moveTo>
                  <a:pt x="0" y="0"/>
                </a:moveTo>
                <a:lnTo>
                  <a:pt x="6474550" y="0"/>
                </a:lnTo>
              </a:path>
            </a:pathLst>
          </a:custGeom>
          <a:ln w="6350">
            <a:solidFill>
              <a:schemeClr val="bg1">
                <a:lumMod val="65000"/>
              </a:schemeClr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35" name="object 5"/>
          <p:cNvSpPr txBox="1"/>
          <p:nvPr/>
        </p:nvSpPr>
        <p:spPr>
          <a:xfrm>
            <a:off x="634179" y="6508175"/>
            <a:ext cx="6399454" cy="255198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spcAft>
                <a:spcPts val="500"/>
              </a:spcAft>
            </a:pPr>
            <a:r>
              <a:rPr lang="ru-RU" sz="1000"/>
              <a:t>Москва и Санкт-Петербург растут медленнее, однако при этом оба города все еще показывают результаты, совпадающие со средними по стране. В рейтинге приростов доли безналичных платежей из 300 городов Москва занимает 165-е место с показателем 6,28 %, за Санкт-Петербургом 168-е место практически с таким же результатом — 6,26 %. </a:t>
            </a:r>
            <a:endParaRPr lang="en-US" sz="1000"/>
          </a:p>
          <a:p>
            <a:pPr>
              <a:spcAft>
                <a:spcPts val="500"/>
              </a:spcAft>
            </a:pPr>
            <a:r>
              <a:rPr lang="ru-RU" sz="1000"/>
              <a:t>Дальнейшее развитие расчетов по картам связано с проникновением в слабо освоенные ниши, например общественный транспорт. Кстати, и Сыктывкар, и Петропавловск-Камчатский — лидеры «безналичных рейтингов» — уже перевели весь свой общественный транспорт на оплату по картам. Всего совместно со Сбербанком это сделали уже 36 городов.</a:t>
            </a:r>
            <a:endParaRPr lang="en-US" sz="1000"/>
          </a:p>
          <a:p>
            <a:pPr>
              <a:spcAft>
                <a:spcPts val="500"/>
              </a:spcAft>
            </a:pPr>
            <a:r>
              <a:rPr lang="ru-RU" sz="1000"/>
              <a:t>Перевод транспорта на безналичную оплату является важным фактором стимулирования использования карт </a:t>
            </a:r>
            <a:br>
              <a:rPr lang="ru-RU" sz="1000"/>
            </a:br>
            <a:r>
              <a:rPr lang="ru-RU" sz="1000"/>
              <a:t>в регионах. Это позволяет резко расширить аудиторию пользователей карт и ведет к росту их применения и в других ситуациях, изменяя поведение широких слоев потребителей. </a:t>
            </a:r>
            <a:endParaRPr lang="en-US" sz="1000"/>
          </a:p>
          <a:p>
            <a:pPr>
              <a:spcAft>
                <a:spcPts val="500"/>
              </a:spcAft>
            </a:pPr>
            <a:r>
              <a:rPr lang="ru-RU" sz="1000"/>
              <a:t>Достаточно очевидно, что в большинстве регионов основной объем безналичных операций приходится на крупнейший город. Но его роль не стоит переоценивать: медианное значение доли покупок по карте в крупнейшем городе относительно совокупного объема в соответствующем регионе составляет 59 %. Это в целом совпадает </a:t>
            </a:r>
            <a:br>
              <a:rPr lang="ru-RU" sz="1000"/>
            </a:br>
            <a:r>
              <a:rPr lang="ru-RU" sz="1000"/>
              <a:t>с распределением долей в производстве ВРП. </a:t>
            </a:r>
            <a:endParaRPr lang="en-US" sz="1000"/>
          </a:p>
        </p:txBody>
      </p:sp>
    </p:spTree>
    <p:extLst>
      <p:ext uri="{BB962C8B-B14F-4D97-AF65-F5344CB8AC3E}">
        <p14:creationId xmlns:p14="http://schemas.microsoft.com/office/powerpoint/2010/main" val="27786470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3"/>
          <p:cNvSpPr txBox="1">
            <a:spLocks noGrp="1"/>
          </p:cNvSpPr>
          <p:nvPr>
            <p:ph type="sldNum" sz="quarter" idx="4294967295"/>
          </p:nvPr>
        </p:nvSpPr>
        <p:spPr>
          <a:xfrm>
            <a:off x="7038997" y="10197936"/>
            <a:ext cx="141604" cy="150041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70485">
              <a:lnSpc>
                <a:spcPct val="100000"/>
              </a:lnSpc>
              <a:spcBef>
                <a:spcPts val="90"/>
              </a:spcBef>
            </a:pPr>
            <a:fld id="{81D60167-4931-47E6-BA6A-407CBD079E47}" type="slidenum">
              <a:rPr sz="900" spc="-90" dirty="0">
                <a:latin typeface="Arial"/>
                <a:cs typeface="Arial"/>
              </a:rPr>
              <a:t>5</a:t>
            </a:fld>
            <a:endParaRPr sz="900" spc="-90" dirty="0">
              <a:latin typeface="Arial"/>
              <a:cs typeface="Arial"/>
            </a:endParaRPr>
          </a:p>
        </p:txBody>
      </p:sp>
      <p:sp>
        <p:nvSpPr>
          <p:cNvPr id="63" name="object 8"/>
          <p:cNvSpPr txBox="1"/>
          <p:nvPr/>
        </p:nvSpPr>
        <p:spPr>
          <a:xfrm>
            <a:off x="685799" y="304800"/>
            <a:ext cx="3268133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1000" spc="-75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Наличные и безналичные платежи</a:t>
            </a:r>
            <a:endParaRPr sz="1000" dirty="0">
              <a:solidFill>
                <a:schemeClr val="tx1">
                  <a:lumMod val="75000"/>
                  <a:lumOff val="2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64" name="object 10"/>
          <p:cNvSpPr/>
          <p:nvPr/>
        </p:nvSpPr>
        <p:spPr>
          <a:xfrm>
            <a:off x="648004" y="951948"/>
            <a:ext cx="6475095" cy="0"/>
          </a:xfrm>
          <a:custGeom>
            <a:avLst/>
            <a:gdLst/>
            <a:ahLst/>
            <a:cxnLst/>
            <a:rect l="l" t="t" r="r" b="b"/>
            <a:pathLst>
              <a:path w="6475095">
                <a:moveTo>
                  <a:pt x="0" y="0"/>
                </a:moveTo>
                <a:lnTo>
                  <a:pt x="6474550" y="0"/>
                </a:lnTo>
              </a:path>
            </a:pathLst>
          </a:custGeom>
          <a:ln w="6350">
            <a:solidFill>
              <a:srgbClr val="8082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3" name="TextBox 302"/>
          <p:cNvSpPr txBox="1"/>
          <p:nvPr/>
        </p:nvSpPr>
        <p:spPr>
          <a:xfrm>
            <a:off x="13263050" y="7125661"/>
            <a:ext cx="302658" cy="24109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algn="l"/>
            <a:r>
              <a:rPr lang="ru-RU" sz="900" dirty="0">
                <a:solidFill>
                  <a:srgbClr val="B3D839"/>
                </a:solidFill>
                <a:latin typeface="Calibri Light"/>
                <a:cs typeface="Calibri Light"/>
              </a:rPr>
              <a:t>раз</a:t>
            </a:r>
            <a:endParaRPr lang="en-US" sz="900" dirty="0">
              <a:solidFill>
                <a:srgbClr val="B3D839"/>
              </a:solidFill>
              <a:latin typeface="Calibri"/>
              <a:cs typeface="Calibri"/>
            </a:endParaRPr>
          </a:p>
        </p:txBody>
      </p:sp>
      <p:cxnSp>
        <p:nvCxnSpPr>
          <p:cNvPr id="369" name="Straight Connector 368"/>
          <p:cNvCxnSpPr/>
          <p:nvPr/>
        </p:nvCxnSpPr>
        <p:spPr>
          <a:xfrm flipV="1">
            <a:off x="13345887" y="7389642"/>
            <a:ext cx="36335" cy="0"/>
          </a:xfrm>
          <a:prstGeom prst="line">
            <a:avLst/>
          </a:prstGeom>
          <a:noFill/>
          <a:ln w="9525" cap="flat" cmpd="sng">
            <a:solidFill>
              <a:srgbClr val="B3D839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390" name="TextBox 389"/>
          <p:cNvSpPr txBox="1"/>
          <p:nvPr/>
        </p:nvSpPr>
        <p:spPr>
          <a:xfrm>
            <a:off x="13369196" y="7273667"/>
            <a:ext cx="482443" cy="134908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defTabSz="685800">
              <a:spcAft>
                <a:spcPts val="1800"/>
              </a:spcAft>
            </a:pPr>
            <a:r>
              <a:rPr lang="ru-RU" sz="900" dirty="0">
                <a:solidFill>
                  <a:srgbClr val="A5D83F"/>
                </a:solidFill>
                <a:latin typeface="Calibri Light"/>
                <a:ea typeface="+mn-ea"/>
                <a:cs typeface="Calibri Light"/>
                <a:sym typeface="Gill Sans"/>
              </a:rPr>
              <a:t>12</a:t>
            </a:r>
          </a:p>
          <a:p>
            <a:pPr defTabSz="685800">
              <a:spcAft>
                <a:spcPts val="1800"/>
              </a:spcAft>
            </a:pPr>
            <a:r>
              <a:rPr kumimoji="0" lang="ru-RU" sz="900" b="0" i="0" u="none" strike="noStrike" cap="none" spc="0" normalizeH="0" baseline="0" dirty="0">
                <a:ln>
                  <a:noFill/>
                </a:ln>
                <a:solidFill>
                  <a:srgbClr val="A5D83F"/>
                </a:solidFill>
                <a:effectLst/>
                <a:uFillTx/>
                <a:latin typeface="Calibri Light"/>
                <a:ea typeface="+mn-ea"/>
                <a:cs typeface="Calibri Light"/>
                <a:sym typeface="Gill Sans"/>
              </a:rPr>
              <a:t>8</a:t>
            </a:r>
          </a:p>
          <a:p>
            <a:pPr defTabSz="685800">
              <a:spcAft>
                <a:spcPts val="1800"/>
              </a:spcAft>
            </a:pPr>
            <a:r>
              <a:rPr lang="ru-RU" sz="900" dirty="0">
                <a:solidFill>
                  <a:srgbClr val="A5D83F"/>
                </a:solidFill>
                <a:latin typeface="Calibri Light"/>
                <a:ea typeface="+mn-ea"/>
                <a:cs typeface="Calibri Light"/>
                <a:sym typeface="Gill Sans"/>
              </a:rPr>
              <a:t>4</a:t>
            </a:r>
          </a:p>
          <a:p>
            <a:pPr defTabSz="685800">
              <a:spcAft>
                <a:spcPts val="1800"/>
              </a:spcAft>
            </a:pPr>
            <a:r>
              <a:rPr kumimoji="0" lang="ru-RU" sz="900" b="0" i="0" u="none" strike="noStrike" cap="none" spc="0" normalizeH="0" baseline="0" dirty="0">
                <a:ln>
                  <a:noFill/>
                </a:ln>
                <a:solidFill>
                  <a:srgbClr val="A5D83F"/>
                </a:solidFill>
                <a:effectLst/>
                <a:uFillTx/>
                <a:latin typeface="Calibri Light"/>
                <a:ea typeface="+mn-ea"/>
                <a:cs typeface="Calibri Light"/>
                <a:sym typeface="Gill Sans"/>
              </a:rPr>
              <a:t>0</a:t>
            </a:r>
          </a:p>
        </p:txBody>
      </p:sp>
      <p:cxnSp>
        <p:nvCxnSpPr>
          <p:cNvPr id="391" name="Straight Connector 390"/>
          <p:cNvCxnSpPr/>
          <p:nvPr/>
        </p:nvCxnSpPr>
        <p:spPr>
          <a:xfrm flipV="1">
            <a:off x="13357096" y="8140078"/>
            <a:ext cx="36335" cy="0"/>
          </a:xfrm>
          <a:prstGeom prst="line">
            <a:avLst/>
          </a:prstGeom>
          <a:noFill/>
          <a:ln w="9525" cap="flat" cmpd="sng">
            <a:solidFill>
              <a:srgbClr val="B3D839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392" name="Straight Connector 391"/>
          <p:cNvCxnSpPr/>
          <p:nvPr/>
        </p:nvCxnSpPr>
        <p:spPr>
          <a:xfrm flipV="1">
            <a:off x="13355215" y="7785852"/>
            <a:ext cx="36335" cy="0"/>
          </a:xfrm>
          <a:prstGeom prst="line">
            <a:avLst/>
          </a:prstGeom>
          <a:noFill/>
          <a:ln w="9525" cap="flat" cmpd="sng">
            <a:solidFill>
              <a:srgbClr val="B3D839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393" name="Straight Connector 392"/>
          <p:cNvCxnSpPr/>
          <p:nvPr/>
        </p:nvCxnSpPr>
        <p:spPr>
          <a:xfrm flipV="1">
            <a:off x="13361509" y="7392305"/>
            <a:ext cx="36335" cy="0"/>
          </a:xfrm>
          <a:prstGeom prst="line">
            <a:avLst/>
          </a:prstGeom>
          <a:noFill/>
          <a:ln w="9525" cap="flat" cmpd="sng">
            <a:solidFill>
              <a:srgbClr val="B3D839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90" name="object 5"/>
          <p:cNvSpPr txBox="1"/>
          <p:nvPr/>
        </p:nvSpPr>
        <p:spPr>
          <a:xfrm>
            <a:off x="631340" y="1340756"/>
            <a:ext cx="6261444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r>
              <a:rPr lang="ru-RU" sz="1000" b="1">
                <a:solidFill>
                  <a:srgbClr val="439639"/>
                </a:solidFill>
              </a:rPr>
              <a:t>Доля крупнейшего города в объеме безналичных платежей по регионам</a:t>
            </a:r>
            <a:r>
              <a:rPr lang="en-US" sz="1000">
                <a:solidFill>
                  <a:srgbClr val="439639"/>
                </a:solidFill>
                <a:effectLst/>
              </a:rPr>
              <a:t> </a:t>
            </a:r>
            <a:endParaRPr lang="en-US" sz="1000">
              <a:solidFill>
                <a:srgbClr val="439639"/>
              </a:solidFill>
            </a:endParaRPr>
          </a:p>
        </p:txBody>
      </p:sp>
      <p:sp>
        <p:nvSpPr>
          <p:cNvPr id="205" name="Прямоугольник 6"/>
          <p:cNvSpPr/>
          <p:nvPr/>
        </p:nvSpPr>
        <p:spPr>
          <a:xfrm>
            <a:off x="533358" y="6104360"/>
            <a:ext cx="6691901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700" i="1">
                <a:solidFill>
                  <a:schemeClr val="tx1">
                    <a:lumMod val="65000"/>
                    <a:lumOff val="35000"/>
                  </a:schemeClr>
                </a:solidFill>
              </a:rPr>
              <a:t>Источник: рассчитано по данным Сбербанка</a:t>
            </a:r>
            <a:endParaRPr lang="en-US" sz="7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34" name="object 10"/>
          <p:cNvSpPr/>
          <p:nvPr/>
        </p:nvSpPr>
        <p:spPr>
          <a:xfrm>
            <a:off x="591844" y="6487384"/>
            <a:ext cx="6436164" cy="59969"/>
          </a:xfrm>
          <a:custGeom>
            <a:avLst/>
            <a:gdLst/>
            <a:ahLst/>
            <a:cxnLst/>
            <a:rect l="l" t="t" r="r" b="b"/>
            <a:pathLst>
              <a:path w="6475095">
                <a:moveTo>
                  <a:pt x="0" y="0"/>
                </a:moveTo>
                <a:lnTo>
                  <a:pt x="6474550" y="0"/>
                </a:lnTo>
              </a:path>
            </a:pathLst>
          </a:custGeom>
          <a:ln w="6350">
            <a:solidFill>
              <a:schemeClr val="bg1">
                <a:lumMod val="65000"/>
              </a:schemeClr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35" name="object 5"/>
          <p:cNvSpPr txBox="1"/>
          <p:nvPr/>
        </p:nvSpPr>
        <p:spPr>
          <a:xfrm>
            <a:off x="591844" y="6655731"/>
            <a:ext cx="6399454" cy="84638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spcAft>
                <a:spcPts val="500"/>
              </a:spcAft>
            </a:pPr>
            <a:r>
              <a:rPr lang="ru-RU" sz="1000"/>
              <a:t>Аномально высокие значения наблюдаются в Ленинградской, Новосибирской и Омской областях, где на основной населенный пункт приходится более 80 % трансакций без участия «кеша». В целом же проникновение безналичных платежей за пределы крупнейшего города достаточно высокое. </a:t>
            </a:r>
          </a:p>
          <a:p>
            <a:pPr>
              <a:spcAft>
                <a:spcPts val="500"/>
              </a:spcAft>
            </a:pPr>
            <a:r>
              <a:rPr lang="ru-RU" sz="1000"/>
              <a:t>Результаты нашего исследования скорее противоречат расхожему мнению о том, что, выехав за пределы МКАД, потребитель непременно столкнется с необходимостью искать банкомат.</a:t>
            </a:r>
            <a:endParaRPr lang="en-US" sz="1000"/>
          </a:p>
        </p:txBody>
      </p:sp>
      <p:pic>
        <p:nvPicPr>
          <p:cNvPr id="86" name="Рисунок 9"/>
          <p:cNvPicPr/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052" t="4477" r="4850" b="20001"/>
          <a:stretch/>
        </p:blipFill>
        <p:spPr bwMode="auto">
          <a:xfrm>
            <a:off x="559653" y="1872495"/>
            <a:ext cx="5488906" cy="331927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grpSp>
        <p:nvGrpSpPr>
          <p:cNvPr id="2" name="Group 1"/>
          <p:cNvGrpSpPr/>
          <p:nvPr/>
        </p:nvGrpSpPr>
        <p:grpSpPr>
          <a:xfrm>
            <a:off x="5067019" y="5194465"/>
            <a:ext cx="2055303" cy="508994"/>
            <a:chOff x="-2268917" y="5418580"/>
            <a:chExt cx="2055303" cy="508994"/>
          </a:xfrm>
        </p:grpSpPr>
        <p:sp>
          <p:nvSpPr>
            <p:cNvPr id="105" name="object 5"/>
            <p:cNvSpPr txBox="1"/>
            <p:nvPr/>
          </p:nvSpPr>
          <p:spPr>
            <a:xfrm>
              <a:off x="-2268917" y="5418581"/>
              <a:ext cx="687521" cy="246221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>
                <a:lnSpc>
                  <a:spcPct val="110000"/>
                </a:lnSpc>
                <a:spcAft>
                  <a:spcPts val="400"/>
                </a:spcAft>
              </a:pPr>
              <a:r>
                <a:rPr lang="ru-RU" sz="1400" dirty="0">
                  <a:solidFill>
                    <a:srgbClr val="404040"/>
                  </a:solidFill>
                </a:rPr>
                <a:t>Доля, %</a:t>
              </a:r>
              <a:endParaRPr lang="en-US" sz="1400" b="1">
                <a:solidFill>
                  <a:srgbClr val="404040"/>
                </a:solidFill>
              </a:endParaRPr>
            </a:p>
          </p:txBody>
        </p:sp>
        <p:pic>
          <p:nvPicPr>
            <p:cNvPr id="106" name="Рисунок 9"/>
            <p:cNvPicPr/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6974" t="84758" r="35138" b="9148"/>
            <a:stretch/>
          </p:blipFill>
          <p:spPr bwMode="auto">
            <a:xfrm>
              <a:off x="-1515848" y="5418580"/>
              <a:ext cx="1089772" cy="267823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107" name="TextBox 106"/>
            <p:cNvSpPr txBox="1"/>
            <p:nvPr/>
          </p:nvSpPr>
          <p:spPr>
            <a:xfrm>
              <a:off x="-1458490" y="5686482"/>
              <a:ext cx="1244876" cy="24109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defTabSz="685800">
                <a:spcAft>
                  <a:spcPts val="2000"/>
                </a:spcAft>
              </a:pPr>
              <a:r>
                <a:rPr lang="ru-RU" sz="900" dirty="0">
                  <a:solidFill>
                    <a:srgbClr val="262626"/>
                  </a:solidFill>
                  <a:latin typeface="Calibri"/>
                  <a:ea typeface="+mn-ea"/>
                  <a:cs typeface="Calibri"/>
                  <a:sym typeface="Gill Sans"/>
                </a:rPr>
                <a:t>30 40 50 60 70  80</a:t>
              </a:r>
              <a:endParaRPr kumimoji="0" lang="ru-RU" sz="900" b="0" i="0" u="none" strike="noStrike" cap="none" spc="0" normalizeH="0" baseline="0" dirty="0">
                <a:ln>
                  <a:noFill/>
                </a:ln>
                <a:solidFill>
                  <a:srgbClr val="262626"/>
                </a:solidFill>
                <a:effectLst/>
                <a:uFillTx/>
                <a:latin typeface="Calibri"/>
                <a:ea typeface="+mn-ea"/>
                <a:cs typeface="Calibri"/>
                <a:sym typeface="Gill Sans"/>
              </a:endParaRPr>
            </a:p>
          </p:txBody>
        </p:sp>
      </p:grpSp>
      <p:sp>
        <p:nvSpPr>
          <p:cNvPr id="108" name="object 8"/>
          <p:cNvSpPr txBox="1"/>
          <p:nvPr/>
        </p:nvSpPr>
        <p:spPr>
          <a:xfrm>
            <a:off x="621722" y="10020746"/>
            <a:ext cx="1828800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800" b="1" spc="-75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Август, 2018</a:t>
            </a:r>
            <a:endParaRPr sz="800" b="1" dirty="0">
              <a:solidFill>
                <a:schemeClr val="tx1">
                  <a:lumMod val="75000"/>
                  <a:lumOff val="2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863341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3"/>
          <p:cNvSpPr txBox="1">
            <a:spLocks noGrp="1"/>
          </p:cNvSpPr>
          <p:nvPr>
            <p:ph type="sldNum" sz="quarter" idx="4294967295"/>
          </p:nvPr>
        </p:nvSpPr>
        <p:spPr>
          <a:xfrm>
            <a:off x="7038997" y="10197936"/>
            <a:ext cx="141604" cy="150041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70485">
              <a:lnSpc>
                <a:spcPct val="100000"/>
              </a:lnSpc>
              <a:spcBef>
                <a:spcPts val="90"/>
              </a:spcBef>
            </a:pPr>
            <a:fld id="{81D60167-4931-47E6-BA6A-407CBD079E47}" type="slidenum">
              <a:rPr sz="900" spc="-90" dirty="0">
                <a:latin typeface="Arial"/>
                <a:cs typeface="Arial"/>
              </a:rPr>
              <a:t>6</a:t>
            </a:fld>
            <a:endParaRPr sz="900" spc="-90" dirty="0">
              <a:latin typeface="Arial"/>
              <a:cs typeface="Arial"/>
            </a:endParaRPr>
          </a:p>
        </p:txBody>
      </p:sp>
      <p:sp>
        <p:nvSpPr>
          <p:cNvPr id="63" name="object 8"/>
          <p:cNvSpPr txBox="1"/>
          <p:nvPr/>
        </p:nvSpPr>
        <p:spPr>
          <a:xfrm>
            <a:off x="685799" y="304800"/>
            <a:ext cx="3268133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1000" spc="-75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Приложения</a:t>
            </a:r>
            <a:endParaRPr sz="1000" dirty="0">
              <a:solidFill>
                <a:schemeClr val="tx1">
                  <a:lumMod val="75000"/>
                  <a:lumOff val="2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64" name="object 10"/>
          <p:cNvSpPr/>
          <p:nvPr/>
        </p:nvSpPr>
        <p:spPr>
          <a:xfrm>
            <a:off x="648004" y="951948"/>
            <a:ext cx="6475095" cy="0"/>
          </a:xfrm>
          <a:custGeom>
            <a:avLst/>
            <a:gdLst/>
            <a:ahLst/>
            <a:cxnLst/>
            <a:rect l="l" t="t" r="r" b="b"/>
            <a:pathLst>
              <a:path w="6475095">
                <a:moveTo>
                  <a:pt x="0" y="0"/>
                </a:moveTo>
                <a:lnTo>
                  <a:pt x="6474550" y="0"/>
                </a:lnTo>
              </a:path>
            </a:pathLst>
          </a:custGeom>
          <a:ln w="6350">
            <a:solidFill>
              <a:srgbClr val="8082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3" name="TextBox 302"/>
          <p:cNvSpPr txBox="1"/>
          <p:nvPr/>
        </p:nvSpPr>
        <p:spPr>
          <a:xfrm>
            <a:off x="13263050" y="7125661"/>
            <a:ext cx="302658" cy="24109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algn="l"/>
            <a:r>
              <a:rPr lang="ru-RU" sz="900" dirty="0">
                <a:solidFill>
                  <a:srgbClr val="B3D839"/>
                </a:solidFill>
                <a:latin typeface="Calibri Light"/>
                <a:cs typeface="Calibri Light"/>
              </a:rPr>
              <a:t>раз</a:t>
            </a:r>
            <a:endParaRPr lang="en-US" sz="900" dirty="0">
              <a:solidFill>
                <a:srgbClr val="B3D839"/>
              </a:solidFill>
              <a:latin typeface="Calibri"/>
              <a:cs typeface="Calibri"/>
            </a:endParaRPr>
          </a:p>
        </p:txBody>
      </p:sp>
      <p:cxnSp>
        <p:nvCxnSpPr>
          <p:cNvPr id="369" name="Straight Connector 368"/>
          <p:cNvCxnSpPr/>
          <p:nvPr/>
        </p:nvCxnSpPr>
        <p:spPr>
          <a:xfrm flipV="1">
            <a:off x="13345887" y="7389642"/>
            <a:ext cx="36335" cy="0"/>
          </a:xfrm>
          <a:prstGeom prst="line">
            <a:avLst/>
          </a:prstGeom>
          <a:noFill/>
          <a:ln w="9525" cap="flat" cmpd="sng">
            <a:solidFill>
              <a:srgbClr val="B3D839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390" name="TextBox 389"/>
          <p:cNvSpPr txBox="1"/>
          <p:nvPr/>
        </p:nvSpPr>
        <p:spPr>
          <a:xfrm>
            <a:off x="13369196" y="7273667"/>
            <a:ext cx="482443" cy="134908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defTabSz="685800">
              <a:spcAft>
                <a:spcPts val="1800"/>
              </a:spcAft>
            </a:pPr>
            <a:r>
              <a:rPr lang="ru-RU" sz="900" dirty="0">
                <a:solidFill>
                  <a:srgbClr val="A5D83F"/>
                </a:solidFill>
                <a:latin typeface="Calibri Light"/>
                <a:ea typeface="+mn-ea"/>
                <a:cs typeface="Calibri Light"/>
                <a:sym typeface="Gill Sans"/>
              </a:rPr>
              <a:t>12</a:t>
            </a:r>
          </a:p>
          <a:p>
            <a:pPr defTabSz="685800">
              <a:spcAft>
                <a:spcPts val="1800"/>
              </a:spcAft>
            </a:pPr>
            <a:r>
              <a:rPr kumimoji="0" lang="ru-RU" sz="900" b="0" i="0" u="none" strike="noStrike" cap="none" spc="0" normalizeH="0" baseline="0" dirty="0">
                <a:ln>
                  <a:noFill/>
                </a:ln>
                <a:solidFill>
                  <a:srgbClr val="A5D83F"/>
                </a:solidFill>
                <a:effectLst/>
                <a:uFillTx/>
                <a:latin typeface="Calibri Light"/>
                <a:ea typeface="+mn-ea"/>
                <a:cs typeface="Calibri Light"/>
                <a:sym typeface="Gill Sans"/>
              </a:rPr>
              <a:t>8</a:t>
            </a:r>
          </a:p>
          <a:p>
            <a:pPr defTabSz="685800">
              <a:spcAft>
                <a:spcPts val="1800"/>
              </a:spcAft>
            </a:pPr>
            <a:r>
              <a:rPr lang="ru-RU" sz="900" dirty="0">
                <a:solidFill>
                  <a:srgbClr val="A5D83F"/>
                </a:solidFill>
                <a:latin typeface="Calibri Light"/>
                <a:ea typeface="+mn-ea"/>
                <a:cs typeface="Calibri Light"/>
                <a:sym typeface="Gill Sans"/>
              </a:rPr>
              <a:t>4</a:t>
            </a:r>
          </a:p>
          <a:p>
            <a:pPr defTabSz="685800">
              <a:spcAft>
                <a:spcPts val="1800"/>
              </a:spcAft>
            </a:pPr>
            <a:r>
              <a:rPr kumimoji="0" lang="ru-RU" sz="900" b="0" i="0" u="none" strike="noStrike" cap="none" spc="0" normalizeH="0" baseline="0" dirty="0">
                <a:ln>
                  <a:noFill/>
                </a:ln>
                <a:solidFill>
                  <a:srgbClr val="A5D83F"/>
                </a:solidFill>
                <a:effectLst/>
                <a:uFillTx/>
                <a:latin typeface="Calibri Light"/>
                <a:ea typeface="+mn-ea"/>
                <a:cs typeface="Calibri Light"/>
                <a:sym typeface="Gill Sans"/>
              </a:rPr>
              <a:t>0</a:t>
            </a:r>
          </a:p>
        </p:txBody>
      </p:sp>
      <p:cxnSp>
        <p:nvCxnSpPr>
          <p:cNvPr id="391" name="Straight Connector 390"/>
          <p:cNvCxnSpPr/>
          <p:nvPr/>
        </p:nvCxnSpPr>
        <p:spPr>
          <a:xfrm flipV="1">
            <a:off x="13357096" y="8140078"/>
            <a:ext cx="36335" cy="0"/>
          </a:xfrm>
          <a:prstGeom prst="line">
            <a:avLst/>
          </a:prstGeom>
          <a:noFill/>
          <a:ln w="9525" cap="flat" cmpd="sng">
            <a:solidFill>
              <a:srgbClr val="B3D839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392" name="Straight Connector 391"/>
          <p:cNvCxnSpPr/>
          <p:nvPr/>
        </p:nvCxnSpPr>
        <p:spPr>
          <a:xfrm flipV="1">
            <a:off x="13355215" y="7785852"/>
            <a:ext cx="36335" cy="0"/>
          </a:xfrm>
          <a:prstGeom prst="line">
            <a:avLst/>
          </a:prstGeom>
          <a:noFill/>
          <a:ln w="9525" cap="flat" cmpd="sng">
            <a:solidFill>
              <a:srgbClr val="B3D839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393" name="Straight Connector 392"/>
          <p:cNvCxnSpPr/>
          <p:nvPr/>
        </p:nvCxnSpPr>
        <p:spPr>
          <a:xfrm flipV="1">
            <a:off x="13361509" y="7392305"/>
            <a:ext cx="36335" cy="0"/>
          </a:xfrm>
          <a:prstGeom prst="line">
            <a:avLst/>
          </a:prstGeom>
          <a:noFill/>
          <a:ln w="9525" cap="flat" cmpd="sng">
            <a:solidFill>
              <a:srgbClr val="B3D839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90" name="object 5"/>
          <p:cNvSpPr txBox="1"/>
          <p:nvPr/>
        </p:nvSpPr>
        <p:spPr>
          <a:xfrm>
            <a:off x="631340" y="1340756"/>
            <a:ext cx="6261444" cy="4744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r>
              <a:rPr lang="ru-RU" sz="1500" b="1">
                <a:solidFill>
                  <a:srgbClr val="439639"/>
                </a:solidFill>
              </a:rPr>
              <a:t>Приложение 1. </a:t>
            </a:r>
            <a:r>
              <a:rPr lang="ru-RU" sz="1500">
                <a:solidFill>
                  <a:srgbClr val="439639"/>
                </a:solidFill>
              </a:rPr>
              <a:t>Топ-100 городов с наиболее быстрыми темпами роста доли безналичных платежей в 2018 году по сравнению с 2017 годом</a:t>
            </a:r>
            <a:endParaRPr lang="en-US" sz="1500">
              <a:solidFill>
                <a:srgbClr val="439639"/>
              </a:solidFill>
            </a:endParaRPr>
          </a:p>
        </p:txBody>
      </p:sp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3173721"/>
              </p:ext>
            </p:extLst>
          </p:nvPr>
        </p:nvGraphicFramePr>
        <p:xfrm>
          <a:off x="622390" y="2379823"/>
          <a:ext cx="5868077" cy="74134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37591"/>
                <a:gridCol w="1120560"/>
                <a:gridCol w="1128031"/>
                <a:gridCol w="1081895"/>
              </a:tblGrid>
              <a:tr h="307699"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anchor="ctr"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3963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bg1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 пг 2017 года</a:t>
                      </a:r>
                      <a:endParaRPr lang="en-US" sz="10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3963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bg1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 пг 2018 года</a:t>
                      </a:r>
                      <a:endParaRPr lang="en-US" sz="10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3963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Прирост г/г, п.п.</a:t>
                      </a:r>
                      <a:endParaRPr lang="en-US" sz="10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39639"/>
                    </a:solidFill>
                  </a:tcPr>
                </a:tc>
              </a:tr>
              <a:tr h="1489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Сыктывкар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48%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52%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4,0%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68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Петрозаводск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46%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51%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5,0%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941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Тюмень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43%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50%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7,1%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6435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Ухта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42%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48%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6,3%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19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Апатиты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42%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48%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6,1%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20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Мурманск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43%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48%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4,6%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344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Томск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41%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47%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6,0%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20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Северодвинск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40%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47%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6,6%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68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Архангельск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41%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46%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5,4%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941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Березники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42%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46%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4,1%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941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Южно-Сахалинск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40%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46%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6,7%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941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Иркутск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41%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46%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5,4%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19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Северск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41%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46%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4,7%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2965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Чайковский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41%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46%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4,8%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397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Краснотурьинск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39%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45%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6,0%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2748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Ижевск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41%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45%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4,0%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376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Пермь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41%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45%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3,9%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02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Сургут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39%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45%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5,8%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02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Кемерово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38%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45%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6,5%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02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Екатеринбург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39%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45%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5,8%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02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Якутск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35%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45%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9,4%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02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Улан-Удэ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40%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45%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4,7%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02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Москва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38%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45%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6,3%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02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Вологда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38%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44%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7,0%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02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Ханты-Мансийск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40%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44%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4,6%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02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Новоуральск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38%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44%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6,0%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02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Хабаровск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39%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44%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5,8%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02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Тобольск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40%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44%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4,6%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02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Санкт-Петербург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38%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44%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6,3%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02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Магадан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37%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44%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6,7%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02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Всеволожск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38%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44%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5,9%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02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Глазов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39%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44%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4,9%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02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Соликамск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39%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44%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4,9%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02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Химки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37%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44%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6,4%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02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Великий Новгород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37%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44%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6,3%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02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Полевской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37%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43%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6,0%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02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Киров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37%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43%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6,0%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02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Одинцово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36%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43%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7,1%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02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Калининград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36%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43%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6,8%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02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Кунгур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36%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43%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6,5%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02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Ноябрьск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38%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43%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4,9%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02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Сарапул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39%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43%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4,0%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02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Озерск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37%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43%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5,9%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02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Кирово-Чепецк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36%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43%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6,7%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02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Долгопрудный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36%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42%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6,4%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02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Уфа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37%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42%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5,5%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02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Новокузнецк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36%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42%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6,8%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02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Петропавловск-Камчатский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33%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42%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9,5%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" name="object 5"/>
          <p:cNvSpPr txBox="1"/>
          <p:nvPr/>
        </p:nvSpPr>
        <p:spPr>
          <a:xfrm>
            <a:off x="638811" y="1983242"/>
            <a:ext cx="6261444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r>
              <a:rPr lang="ru-RU" sz="1000" b="1">
                <a:solidFill>
                  <a:srgbClr val="439639"/>
                </a:solidFill>
              </a:rPr>
              <a:t>Доля торгового оборота в сумме снятия наличных и торгового оборота</a:t>
            </a:r>
            <a:r>
              <a:rPr lang="en-US" sz="1000">
                <a:solidFill>
                  <a:srgbClr val="439639"/>
                </a:solidFill>
                <a:effectLst/>
              </a:rPr>
              <a:t> </a:t>
            </a:r>
            <a:endParaRPr lang="en-US" sz="1000">
              <a:solidFill>
                <a:srgbClr val="439639"/>
              </a:solidFill>
            </a:endParaRPr>
          </a:p>
        </p:txBody>
      </p:sp>
      <p:sp>
        <p:nvSpPr>
          <p:cNvPr id="24" name="object 8"/>
          <p:cNvSpPr txBox="1"/>
          <p:nvPr/>
        </p:nvSpPr>
        <p:spPr>
          <a:xfrm>
            <a:off x="621722" y="10020746"/>
            <a:ext cx="1828800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800" b="1" spc="-75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Август, 2018</a:t>
            </a:r>
            <a:endParaRPr sz="800" b="1" dirty="0">
              <a:solidFill>
                <a:schemeClr val="tx1">
                  <a:lumMod val="75000"/>
                  <a:lumOff val="2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218949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3"/>
          <p:cNvSpPr txBox="1">
            <a:spLocks noGrp="1"/>
          </p:cNvSpPr>
          <p:nvPr>
            <p:ph type="sldNum" sz="quarter" idx="4294967295"/>
          </p:nvPr>
        </p:nvSpPr>
        <p:spPr>
          <a:xfrm>
            <a:off x="7038997" y="10197936"/>
            <a:ext cx="141604" cy="150041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70485">
              <a:lnSpc>
                <a:spcPct val="100000"/>
              </a:lnSpc>
              <a:spcBef>
                <a:spcPts val="90"/>
              </a:spcBef>
            </a:pPr>
            <a:fld id="{81D60167-4931-47E6-BA6A-407CBD079E47}" type="slidenum">
              <a:rPr sz="900" spc="-90" dirty="0">
                <a:latin typeface="Arial"/>
                <a:cs typeface="Arial"/>
              </a:rPr>
              <a:t>7</a:t>
            </a:fld>
            <a:endParaRPr sz="900" spc="-90" dirty="0">
              <a:latin typeface="Arial"/>
              <a:cs typeface="Arial"/>
            </a:endParaRPr>
          </a:p>
        </p:txBody>
      </p:sp>
      <p:sp>
        <p:nvSpPr>
          <p:cNvPr id="63" name="object 8"/>
          <p:cNvSpPr txBox="1"/>
          <p:nvPr/>
        </p:nvSpPr>
        <p:spPr>
          <a:xfrm>
            <a:off x="685799" y="304800"/>
            <a:ext cx="3268133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1000" spc="-75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Приложения</a:t>
            </a:r>
            <a:endParaRPr sz="1000" dirty="0">
              <a:solidFill>
                <a:schemeClr val="tx1">
                  <a:lumMod val="75000"/>
                  <a:lumOff val="2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64" name="object 10"/>
          <p:cNvSpPr/>
          <p:nvPr/>
        </p:nvSpPr>
        <p:spPr>
          <a:xfrm>
            <a:off x="648004" y="951948"/>
            <a:ext cx="6475095" cy="0"/>
          </a:xfrm>
          <a:custGeom>
            <a:avLst/>
            <a:gdLst/>
            <a:ahLst/>
            <a:cxnLst/>
            <a:rect l="l" t="t" r="r" b="b"/>
            <a:pathLst>
              <a:path w="6475095">
                <a:moveTo>
                  <a:pt x="0" y="0"/>
                </a:moveTo>
                <a:lnTo>
                  <a:pt x="6474550" y="0"/>
                </a:lnTo>
              </a:path>
            </a:pathLst>
          </a:custGeom>
          <a:ln w="6350">
            <a:solidFill>
              <a:srgbClr val="8082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3" name="TextBox 302"/>
          <p:cNvSpPr txBox="1"/>
          <p:nvPr/>
        </p:nvSpPr>
        <p:spPr>
          <a:xfrm>
            <a:off x="13263050" y="7125661"/>
            <a:ext cx="302658" cy="24109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algn="l"/>
            <a:r>
              <a:rPr lang="ru-RU" sz="900" dirty="0">
                <a:solidFill>
                  <a:srgbClr val="B3D839"/>
                </a:solidFill>
                <a:latin typeface="Calibri Light"/>
                <a:cs typeface="Calibri Light"/>
              </a:rPr>
              <a:t>раз</a:t>
            </a:r>
            <a:endParaRPr lang="en-US" sz="900" dirty="0">
              <a:solidFill>
                <a:srgbClr val="B3D839"/>
              </a:solidFill>
              <a:latin typeface="Calibri"/>
              <a:cs typeface="Calibri"/>
            </a:endParaRPr>
          </a:p>
        </p:txBody>
      </p:sp>
      <p:cxnSp>
        <p:nvCxnSpPr>
          <p:cNvPr id="369" name="Straight Connector 368"/>
          <p:cNvCxnSpPr/>
          <p:nvPr/>
        </p:nvCxnSpPr>
        <p:spPr>
          <a:xfrm flipV="1">
            <a:off x="13345887" y="7389642"/>
            <a:ext cx="36335" cy="0"/>
          </a:xfrm>
          <a:prstGeom prst="line">
            <a:avLst/>
          </a:prstGeom>
          <a:noFill/>
          <a:ln w="9525" cap="flat" cmpd="sng">
            <a:solidFill>
              <a:srgbClr val="B3D839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390" name="TextBox 389"/>
          <p:cNvSpPr txBox="1"/>
          <p:nvPr/>
        </p:nvSpPr>
        <p:spPr>
          <a:xfrm>
            <a:off x="13369196" y="7273667"/>
            <a:ext cx="482443" cy="134908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defTabSz="685800">
              <a:spcAft>
                <a:spcPts val="1800"/>
              </a:spcAft>
            </a:pPr>
            <a:r>
              <a:rPr lang="ru-RU" sz="900" dirty="0">
                <a:solidFill>
                  <a:srgbClr val="A5D83F"/>
                </a:solidFill>
                <a:latin typeface="Calibri Light"/>
                <a:ea typeface="+mn-ea"/>
                <a:cs typeface="Calibri Light"/>
                <a:sym typeface="Gill Sans"/>
              </a:rPr>
              <a:t>12</a:t>
            </a:r>
          </a:p>
          <a:p>
            <a:pPr defTabSz="685800">
              <a:spcAft>
                <a:spcPts val="1800"/>
              </a:spcAft>
            </a:pPr>
            <a:r>
              <a:rPr kumimoji="0" lang="ru-RU" sz="900" b="0" i="0" u="none" strike="noStrike" cap="none" spc="0" normalizeH="0" baseline="0" dirty="0">
                <a:ln>
                  <a:noFill/>
                </a:ln>
                <a:solidFill>
                  <a:srgbClr val="A5D83F"/>
                </a:solidFill>
                <a:effectLst/>
                <a:uFillTx/>
                <a:latin typeface="Calibri Light"/>
                <a:ea typeface="+mn-ea"/>
                <a:cs typeface="Calibri Light"/>
                <a:sym typeface="Gill Sans"/>
              </a:rPr>
              <a:t>8</a:t>
            </a:r>
          </a:p>
          <a:p>
            <a:pPr defTabSz="685800">
              <a:spcAft>
                <a:spcPts val="1800"/>
              </a:spcAft>
            </a:pPr>
            <a:r>
              <a:rPr lang="ru-RU" sz="900" dirty="0">
                <a:solidFill>
                  <a:srgbClr val="A5D83F"/>
                </a:solidFill>
                <a:latin typeface="Calibri Light"/>
                <a:ea typeface="+mn-ea"/>
                <a:cs typeface="Calibri Light"/>
                <a:sym typeface="Gill Sans"/>
              </a:rPr>
              <a:t>4</a:t>
            </a:r>
          </a:p>
          <a:p>
            <a:pPr defTabSz="685800">
              <a:spcAft>
                <a:spcPts val="1800"/>
              </a:spcAft>
            </a:pPr>
            <a:r>
              <a:rPr kumimoji="0" lang="ru-RU" sz="900" b="0" i="0" u="none" strike="noStrike" cap="none" spc="0" normalizeH="0" baseline="0" dirty="0">
                <a:ln>
                  <a:noFill/>
                </a:ln>
                <a:solidFill>
                  <a:srgbClr val="A5D83F"/>
                </a:solidFill>
                <a:effectLst/>
                <a:uFillTx/>
                <a:latin typeface="Calibri Light"/>
                <a:ea typeface="+mn-ea"/>
                <a:cs typeface="Calibri Light"/>
                <a:sym typeface="Gill Sans"/>
              </a:rPr>
              <a:t>0</a:t>
            </a:r>
          </a:p>
        </p:txBody>
      </p:sp>
      <p:cxnSp>
        <p:nvCxnSpPr>
          <p:cNvPr id="391" name="Straight Connector 390"/>
          <p:cNvCxnSpPr/>
          <p:nvPr/>
        </p:nvCxnSpPr>
        <p:spPr>
          <a:xfrm flipV="1">
            <a:off x="13357096" y="8140078"/>
            <a:ext cx="36335" cy="0"/>
          </a:xfrm>
          <a:prstGeom prst="line">
            <a:avLst/>
          </a:prstGeom>
          <a:noFill/>
          <a:ln w="9525" cap="flat" cmpd="sng">
            <a:solidFill>
              <a:srgbClr val="B3D839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392" name="Straight Connector 391"/>
          <p:cNvCxnSpPr/>
          <p:nvPr/>
        </p:nvCxnSpPr>
        <p:spPr>
          <a:xfrm flipV="1">
            <a:off x="13355215" y="7785852"/>
            <a:ext cx="36335" cy="0"/>
          </a:xfrm>
          <a:prstGeom prst="line">
            <a:avLst/>
          </a:prstGeom>
          <a:noFill/>
          <a:ln w="9525" cap="flat" cmpd="sng">
            <a:solidFill>
              <a:srgbClr val="B3D839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393" name="Straight Connector 392"/>
          <p:cNvCxnSpPr/>
          <p:nvPr/>
        </p:nvCxnSpPr>
        <p:spPr>
          <a:xfrm flipV="1">
            <a:off x="13361509" y="7392305"/>
            <a:ext cx="36335" cy="0"/>
          </a:xfrm>
          <a:prstGeom prst="line">
            <a:avLst/>
          </a:prstGeom>
          <a:noFill/>
          <a:ln w="9525" cap="flat" cmpd="sng">
            <a:solidFill>
              <a:srgbClr val="B3D839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9212478"/>
              </p:ext>
            </p:extLst>
          </p:nvPr>
        </p:nvGraphicFramePr>
        <p:xfrm>
          <a:off x="622390" y="1226397"/>
          <a:ext cx="5868077" cy="82296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37591"/>
                <a:gridCol w="1120560"/>
                <a:gridCol w="1128031"/>
                <a:gridCol w="1081895"/>
              </a:tblGrid>
              <a:tr h="297625"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anchor="ctr"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3963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bg1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 пг 2017 года</a:t>
                      </a:r>
                      <a:endParaRPr lang="en-US" sz="10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3963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bg1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 пг 2018 года</a:t>
                      </a:r>
                      <a:endParaRPr lang="en-US" sz="10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3963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Прирост г/г, п.п.</a:t>
                      </a:r>
                      <a:endParaRPr lang="en-US" sz="10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39639"/>
                    </a:solidFill>
                  </a:tcPr>
                </a:tc>
              </a:tr>
              <a:tr h="1489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Ангарск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35%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42%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7,3%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68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Гатчина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36%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42%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6,5%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941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Воркута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35%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42%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7,5%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6435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Казань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34%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42%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7,9%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19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Ревда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37%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42%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5,4%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20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Барнаул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36%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42%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6,3%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344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Чита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37%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42%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5,1%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20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Псков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36%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42%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5,7%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68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Братск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35%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42%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6,9%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941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Междуреченск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36%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42%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5,7%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941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Сосновый Бор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35%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42%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6,6%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941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Курган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36%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41%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5,0%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19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Верхняя Пышма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37%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41%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4,8%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2965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Ишим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35%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41%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6,2%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397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Тверь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34%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41%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7,0%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2748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Усть-Илимск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37%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41%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4,1%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376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Нижний Новгород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34%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41%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6,9%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02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Воткинск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37%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41%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4,1%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02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Горно-Алтайск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36%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41%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4,9%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02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Красногорск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35%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41%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6,0%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02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Усолье-Сибирское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34%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41%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7,4%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02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Саров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35%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41%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6,1%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02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Ярославль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34%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41%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6,4%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02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Каменск-Уральский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35%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41%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5,8%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02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Нижнекамск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33%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41%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7,3%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02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Ивантеевка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34%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41%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7,2%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02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Выборг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34%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41%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7,2%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02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Пушкино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33%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41%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7,5%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02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Воронеж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33%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41%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7,7%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02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Лобня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33%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41%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7,3%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02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Ростов-на-Дону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32%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40%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8,2%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02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Самара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32%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40%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8,0%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02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Первоуральск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35%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40%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5,5%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02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Биробиджан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34%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40%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6,2%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02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Альметьевск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33%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40%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6,9%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02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Дмитров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33%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40%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7,2%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02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Новосибирск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33%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40%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6,7%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02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Чехов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33%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40%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6,5%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02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Сочи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33%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40%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6,6%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02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Серов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35%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40%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5,0%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02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Орел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33%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40%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6,5%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02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Нефтеюганск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34%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40%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6,0%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02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Нижний Тагил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33%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40%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6,5%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02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Комсомольск-на-Амуре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33%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40%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7,0%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02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Мытищи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32%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40%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7,3%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02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Нижневартовск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34%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40%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5,6%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02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Королев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33%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40%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6,4%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02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Зеленогорск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33%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40%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6,0%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02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Бердск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32%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39%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7,3%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02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Дубна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32%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39%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7,3%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02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Благовещенск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33%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39%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5,8%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02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Котлас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33%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39%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6,1%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391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FFFFFF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Общий итог</a:t>
                      </a:r>
                      <a:endParaRPr lang="en-US" sz="900">
                        <a:solidFill>
                          <a:srgbClr val="FFFFFF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3963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FFFFFF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34%</a:t>
                      </a:r>
                      <a:endParaRPr lang="en-US" sz="900">
                        <a:solidFill>
                          <a:srgbClr val="FFFFFF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3963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FFFFFF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40%</a:t>
                      </a:r>
                      <a:endParaRPr lang="en-US" sz="900">
                        <a:solidFill>
                          <a:srgbClr val="FFFFFF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3963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FFFFFF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6,4%</a:t>
                      </a:r>
                      <a:endParaRPr lang="en-US" sz="900">
                        <a:solidFill>
                          <a:srgbClr val="FFFFFF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39639"/>
                    </a:solidFill>
                  </a:tcPr>
                </a:tc>
              </a:tr>
            </a:tbl>
          </a:graphicData>
        </a:graphic>
      </p:graphicFrame>
      <p:sp>
        <p:nvSpPr>
          <p:cNvPr id="15" name="Прямоугольник 6"/>
          <p:cNvSpPr/>
          <p:nvPr/>
        </p:nvSpPr>
        <p:spPr>
          <a:xfrm>
            <a:off x="533355" y="9521114"/>
            <a:ext cx="2908029" cy="221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"/>
              <a:t>Выборка 300 крупнейших городов по численности населения</a:t>
            </a:r>
            <a:endParaRPr lang="en-US" sz="7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6" name="Прямоугольник 6"/>
          <p:cNvSpPr/>
          <p:nvPr/>
        </p:nvSpPr>
        <p:spPr>
          <a:xfrm>
            <a:off x="533354" y="9717768"/>
            <a:ext cx="5988888" cy="204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700" i="1">
                <a:solidFill>
                  <a:schemeClr val="tx1">
                    <a:lumMod val="65000"/>
                    <a:lumOff val="35000"/>
                  </a:schemeClr>
                </a:solidFill>
              </a:rPr>
              <a:t>Источник: рассчитано по данным Сбербанка</a:t>
            </a:r>
            <a:endParaRPr lang="en-US" sz="7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7" name="object 8"/>
          <p:cNvSpPr txBox="1"/>
          <p:nvPr/>
        </p:nvSpPr>
        <p:spPr>
          <a:xfrm>
            <a:off x="621722" y="10020746"/>
            <a:ext cx="1828800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800" b="1" spc="-75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Август, 2018</a:t>
            </a:r>
            <a:endParaRPr sz="800" b="1" dirty="0">
              <a:solidFill>
                <a:schemeClr val="tx1">
                  <a:lumMod val="75000"/>
                  <a:lumOff val="2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770092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3"/>
          <p:cNvSpPr txBox="1">
            <a:spLocks noGrp="1"/>
          </p:cNvSpPr>
          <p:nvPr>
            <p:ph type="sldNum" sz="quarter" idx="4294967295"/>
          </p:nvPr>
        </p:nvSpPr>
        <p:spPr>
          <a:xfrm>
            <a:off x="7038997" y="10197936"/>
            <a:ext cx="141604" cy="150041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70485">
              <a:lnSpc>
                <a:spcPct val="100000"/>
              </a:lnSpc>
              <a:spcBef>
                <a:spcPts val="90"/>
              </a:spcBef>
            </a:pPr>
            <a:fld id="{81D60167-4931-47E6-BA6A-407CBD079E47}" type="slidenum">
              <a:rPr sz="900" spc="-90" dirty="0">
                <a:latin typeface="Arial"/>
                <a:cs typeface="Arial"/>
              </a:rPr>
              <a:t>8</a:t>
            </a:fld>
            <a:endParaRPr sz="900" spc="-90" dirty="0">
              <a:latin typeface="Arial"/>
              <a:cs typeface="Arial"/>
            </a:endParaRPr>
          </a:p>
        </p:txBody>
      </p:sp>
      <p:sp>
        <p:nvSpPr>
          <p:cNvPr id="63" name="object 8"/>
          <p:cNvSpPr txBox="1"/>
          <p:nvPr/>
        </p:nvSpPr>
        <p:spPr>
          <a:xfrm>
            <a:off x="685799" y="304800"/>
            <a:ext cx="3268133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1000" spc="-75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Приложения</a:t>
            </a:r>
            <a:endParaRPr sz="1000" dirty="0">
              <a:solidFill>
                <a:schemeClr val="tx1">
                  <a:lumMod val="75000"/>
                  <a:lumOff val="2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64" name="object 10"/>
          <p:cNvSpPr/>
          <p:nvPr/>
        </p:nvSpPr>
        <p:spPr>
          <a:xfrm>
            <a:off x="648004" y="951948"/>
            <a:ext cx="6475095" cy="0"/>
          </a:xfrm>
          <a:custGeom>
            <a:avLst/>
            <a:gdLst/>
            <a:ahLst/>
            <a:cxnLst/>
            <a:rect l="l" t="t" r="r" b="b"/>
            <a:pathLst>
              <a:path w="6475095">
                <a:moveTo>
                  <a:pt x="0" y="0"/>
                </a:moveTo>
                <a:lnTo>
                  <a:pt x="6474550" y="0"/>
                </a:lnTo>
              </a:path>
            </a:pathLst>
          </a:custGeom>
          <a:ln w="6350">
            <a:solidFill>
              <a:srgbClr val="8082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3" name="TextBox 302"/>
          <p:cNvSpPr txBox="1"/>
          <p:nvPr/>
        </p:nvSpPr>
        <p:spPr>
          <a:xfrm>
            <a:off x="13263050" y="7125661"/>
            <a:ext cx="302658" cy="24109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algn="l"/>
            <a:r>
              <a:rPr lang="ru-RU" sz="900" dirty="0">
                <a:solidFill>
                  <a:srgbClr val="B3D839"/>
                </a:solidFill>
                <a:latin typeface="Calibri Light"/>
                <a:cs typeface="Calibri Light"/>
              </a:rPr>
              <a:t>раз</a:t>
            </a:r>
            <a:endParaRPr lang="en-US" sz="900" dirty="0">
              <a:solidFill>
                <a:srgbClr val="B3D839"/>
              </a:solidFill>
              <a:latin typeface="Calibri"/>
              <a:cs typeface="Calibri"/>
            </a:endParaRPr>
          </a:p>
        </p:txBody>
      </p:sp>
      <p:cxnSp>
        <p:nvCxnSpPr>
          <p:cNvPr id="369" name="Straight Connector 368"/>
          <p:cNvCxnSpPr/>
          <p:nvPr/>
        </p:nvCxnSpPr>
        <p:spPr>
          <a:xfrm flipV="1">
            <a:off x="13345887" y="7389642"/>
            <a:ext cx="36335" cy="0"/>
          </a:xfrm>
          <a:prstGeom prst="line">
            <a:avLst/>
          </a:prstGeom>
          <a:noFill/>
          <a:ln w="9525" cap="flat" cmpd="sng">
            <a:solidFill>
              <a:srgbClr val="B3D839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390" name="TextBox 389"/>
          <p:cNvSpPr txBox="1"/>
          <p:nvPr/>
        </p:nvSpPr>
        <p:spPr>
          <a:xfrm>
            <a:off x="13369196" y="7273667"/>
            <a:ext cx="482443" cy="134908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defTabSz="685800">
              <a:spcAft>
                <a:spcPts val="1800"/>
              </a:spcAft>
            </a:pPr>
            <a:r>
              <a:rPr lang="ru-RU" sz="900" dirty="0">
                <a:solidFill>
                  <a:srgbClr val="A5D83F"/>
                </a:solidFill>
                <a:latin typeface="Calibri Light"/>
                <a:ea typeface="+mn-ea"/>
                <a:cs typeface="Calibri Light"/>
                <a:sym typeface="Gill Sans"/>
              </a:rPr>
              <a:t>12</a:t>
            </a:r>
          </a:p>
          <a:p>
            <a:pPr defTabSz="685800">
              <a:spcAft>
                <a:spcPts val="1800"/>
              </a:spcAft>
            </a:pPr>
            <a:r>
              <a:rPr kumimoji="0" lang="ru-RU" sz="900" b="0" i="0" u="none" strike="noStrike" cap="none" spc="0" normalizeH="0" baseline="0" dirty="0">
                <a:ln>
                  <a:noFill/>
                </a:ln>
                <a:solidFill>
                  <a:srgbClr val="A5D83F"/>
                </a:solidFill>
                <a:effectLst/>
                <a:uFillTx/>
                <a:latin typeface="Calibri Light"/>
                <a:ea typeface="+mn-ea"/>
                <a:cs typeface="Calibri Light"/>
                <a:sym typeface="Gill Sans"/>
              </a:rPr>
              <a:t>8</a:t>
            </a:r>
          </a:p>
          <a:p>
            <a:pPr defTabSz="685800">
              <a:spcAft>
                <a:spcPts val="1800"/>
              </a:spcAft>
            </a:pPr>
            <a:r>
              <a:rPr lang="ru-RU" sz="900" dirty="0">
                <a:solidFill>
                  <a:srgbClr val="A5D83F"/>
                </a:solidFill>
                <a:latin typeface="Calibri Light"/>
                <a:ea typeface="+mn-ea"/>
                <a:cs typeface="Calibri Light"/>
                <a:sym typeface="Gill Sans"/>
              </a:rPr>
              <a:t>4</a:t>
            </a:r>
          </a:p>
          <a:p>
            <a:pPr defTabSz="685800">
              <a:spcAft>
                <a:spcPts val="1800"/>
              </a:spcAft>
            </a:pPr>
            <a:r>
              <a:rPr kumimoji="0" lang="ru-RU" sz="900" b="0" i="0" u="none" strike="noStrike" cap="none" spc="0" normalizeH="0" baseline="0" dirty="0">
                <a:ln>
                  <a:noFill/>
                </a:ln>
                <a:solidFill>
                  <a:srgbClr val="A5D83F"/>
                </a:solidFill>
                <a:effectLst/>
                <a:uFillTx/>
                <a:latin typeface="Calibri Light"/>
                <a:ea typeface="+mn-ea"/>
                <a:cs typeface="Calibri Light"/>
                <a:sym typeface="Gill Sans"/>
              </a:rPr>
              <a:t>0</a:t>
            </a:r>
          </a:p>
        </p:txBody>
      </p:sp>
      <p:cxnSp>
        <p:nvCxnSpPr>
          <p:cNvPr id="391" name="Straight Connector 390"/>
          <p:cNvCxnSpPr/>
          <p:nvPr/>
        </p:nvCxnSpPr>
        <p:spPr>
          <a:xfrm flipV="1">
            <a:off x="13357096" y="8140078"/>
            <a:ext cx="36335" cy="0"/>
          </a:xfrm>
          <a:prstGeom prst="line">
            <a:avLst/>
          </a:prstGeom>
          <a:noFill/>
          <a:ln w="9525" cap="flat" cmpd="sng">
            <a:solidFill>
              <a:srgbClr val="B3D839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392" name="Straight Connector 391"/>
          <p:cNvCxnSpPr/>
          <p:nvPr/>
        </p:nvCxnSpPr>
        <p:spPr>
          <a:xfrm flipV="1">
            <a:off x="13355215" y="7785852"/>
            <a:ext cx="36335" cy="0"/>
          </a:xfrm>
          <a:prstGeom prst="line">
            <a:avLst/>
          </a:prstGeom>
          <a:noFill/>
          <a:ln w="9525" cap="flat" cmpd="sng">
            <a:solidFill>
              <a:srgbClr val="B3D839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393" name="Straight Connector 392"/>
          <p:cNvCxnSpPr/>
          <p:nvPr/>
        </p:nvCxnSpPr>
        <p:spPr>
          <a:xfrm flipV="1">
            <a:off x="13361509" y="7392305"/>
            <a:ext cx="36335" cy="0"/>
          </a:xfrm>
          <a:prstGeom prst="line">
            <a:avLst/>
          </a:prstGeom>
          <a:noFill/>
          <a:ln w="9525" cap="flat" cmpd="sng">
            <a:solidFill>
              <a:srgbClr val="B3D839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90" name="object 5"/>
          <p:cNvSpPr txBox="1"/>
          <p:nvPr/>
        </p:nvSpPr>
        <p:spPr>
          <a:xfrm>
            <a:off x="631340" y="1340756"/>
            <a:ext cx="6261444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r>
              <a:rPr lang="ru-RU" sz="1600" b="1">
                <a:solidFill>
                  <a:srgbClr val="439639"/>
                </a:solidFill>
              </a:rPr>
              <a:t>Приложение 2.</a:t>
            </a:r>
            <a:r>
              <a:rPr lang="ru-RU" sz="1600">
                <a:solidFill>
                  <a:srgbClr val="439639"/>
                </a:solidFill>
              </a:rPr>
              <a:t> Топ-100 городов с наиболее быстрыми темпами прироста доли безналичных платежей в 2018 году по сравнению </a:t>
            </a:r>
            <a:br>
              <a:rPr lang="ru-RU" sz="1600">
                <a:solidFill>
                  <a:srgbClr val="439639"/>
                </a:solidFill>
              </a:rPr>
            </a:br>
            <a:r>
              <a:rPr lang="ru-RU" sz="1600">
                <a:solidFill>
                  <a:srgbClr val="439639"/>
                </a:solidFill>
              </a:rPr>
              <a:t>с 2017 годом.</a:t>
            </a:r>
            <a:endParaRPr lang="en-US" sz="1600">
              <a:solidFill>
                <a:srgbClr val="439639"/>
              </a:solidFill>
            </a:endParaRPr>
          </a:p>
        </p:txBody>
      </p:sp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871645"/>
              </p:ext>
            </p:extLst>
          </p:nvPr>
        </p:nvGraphicFramePr>
        <p:xfrm>
          <a:off x="622390" y="2650225"/>
          <a:ext cx="5868077" cy="71199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37591"/>
                <a:gridCol w="1120560"/>
                <a:gridCol w="1128031"/>
                <a:gridCol w="1081895"/>
              </a:tblGrid>
              <a:tr h="307699"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anchor="ctr"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3963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bg1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 пг 2017 года</a:t>
                      </a:r>
                      <a:endParaRPr lang="en-US" sz="10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3963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bg1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 пг 2018 года</a:t>
                      </a:r>
                      <a:endParaRPr lang="en-US" sz="10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3963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Прирост г/г, п.п.</a:t>
                      </a:r>
                      <a:endParaRPr lang="en-US" sz="10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39639"/>
                    </a:solidFill>
                  </a:tcPr>
                </a:tc>
              </a:tr>
              <a:tr h="1489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Петропавловск-Камчатский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33%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42%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9,5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68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Якутск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35%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45%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9,4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941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Чапаевск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22%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31%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9,3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6435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Кострома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26%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34%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8,8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19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Жигулевск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24%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33%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8,8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20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Клин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30%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38%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8,7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344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Зеленодольск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23%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32%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8,7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20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Россошь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24%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32%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8,7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68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Новотроицк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22%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31%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8,5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941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Артем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26%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34%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8,4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941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Ростов-на-Дону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32%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40%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8,2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941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Тамбов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26%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34%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8,2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19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Белгород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29%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37%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8,2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2965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Самара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32%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40%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8,0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397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Черногорск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22%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30%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8,0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2748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Владимир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29%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37%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8,0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376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Киселевск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31%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38%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8,0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02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Элиста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25%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33%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8,0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02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Казань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34%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42%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7,9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02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Йошкар-Ола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31%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38%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7,9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02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Ногинск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29%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37%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7,9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02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Наро-Фоминск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28%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36%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7,8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02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Сергиев Посад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30%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38%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7,8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02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Калуга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30%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37%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7,8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02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Воронеж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33%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41%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7,7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02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Ейск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25%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32%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7,7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02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Нерюнгри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25%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33%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7,7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02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Выкса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24%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32%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7,7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02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Павловский Посад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28%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36%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7,6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02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Кызыл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25%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33%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7,6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02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Абакан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26%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33%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7,6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02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Тольятти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27%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35%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7,6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02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Новокуйбышевск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30%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38%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7,6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02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Ступино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28%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35%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7,6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02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Жуковский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31%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38%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7,5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02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Вольск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28%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35%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7,5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02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Пушкино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33%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41%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7,5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02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Воркута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35%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42%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7,5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02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Юрга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28%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35%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7,5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02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Клинцы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19%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27%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7,4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02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Раменское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30%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37%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7,4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02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Михайловка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22%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29%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7,4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02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Кинешма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18%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25%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7,4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02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Серпухов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26%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33%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7,4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02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Усолье-Сибирское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34%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41%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7,4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02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Череповец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32%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39%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7,4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" name="object 5"/>
          <p:cNvSpPr txBox="1"/>
          <p:nvPr/>
        </p:nvSpPr>
        <p:spPr>
          <a:xfrm>
            <a:off x="638811" y="2253644"/>
            <a:ext cx="6261444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r>
              <a:rPr lang="ru-RU" sz="1000" b="1">
                <a:solidFill>
                  <a:srgbClr val="439639"/>
                </a:solidFill>
              </a:rPr>
              <a:t>Доля торгового оборота в сумме снятия наличных и торгового оборота</a:t>
            </a:r>
            <a:endParaRPr lang="en-US" sz="1000">
              <a:solidFill>
                <a:srgbClr val="439639"/>
              </a:solidFill>
            </a:endParaRPr>
          </a:p>
        </p:txBody>
      </p:sp>
      <p:sp>
        <p:nvSpPr>
          <p:cNvPr id="15" name="object 8"/>
          <p:cNvSpPr txBox="1"/>
          <p:nvPr/>
        </p:nvSpPr>
        <p:spPr>
          <a:xfrm>
            <a:off x="621722" y="10020746"/>
            <a:ext cx="1828800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800" b="1" spc="-75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Август, 2018</a:t>
            </a:r>
            <a:endParaRPr sz="800" b="1" dirty="0">
              <a:solidFill>
                <a:schemeClr val="tx1">
                  <a:lumMod val="75000"/>
                  <a:lumOff val="2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005250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3"/>
          <p:cNvSpPr txBox="1">
            <a:spLocks noGrp="1"/>
          </p:cNvSpPr>
          <p:nvPr>
            <p:ph type="sldNum" sz="quarter" idx="4294967295"/>
          </p:nvPr>
        </p:nvSpPr>
        <p:spPr>
          <a:xfrm>
            <a:off x="7038997" y="10197936"/>
            <a:ext cx="141604" cy="150041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70485">
              <a:lnSpc>
                <a:spcPct val="100000"/>
              </a:lnSpc>
              <a:spcBef>
                <a:spcPts val="90"/>
              </a:spcBef>
            </a:pPr>
            <a:fld id="{81D60167-4931-47E6-BA6A-407CBD079E47}" type="slidenum">
              <a:rPr sz="900" spc="-90" dirty="0">
                <a:latin typeface="Arial"/>
                <a:cs typeface="Arial"/>
              </a:rPr>
              <a:t>9</a:t>
            </a:fld>
            <a:endParaRPr sz="900" spc="-90" dirty="0">
              <a:latin typeface="Arial"/>
              <a:cs typeface="Arial"/>
            </a:endParaRPr>
          </a:p>
        </p:txBody>
      </p:sp>
      <p:sp>
        <p:nvSpPr>
          <p:cNvPr id="63" name="object 8"/>
          <p:cNvSpPr txBox="1"/>
          <p:nvPr/>
        </p:nvSpPr>
        <p:spPr>
          <a:xfrm>
            <a:off x="685799" y="304800"/>
            <a:ext cx="3268133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1000" spc="-75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Приложения</a:t>
            </a:r>
            <a:endParaRPr sz="1000" dirty="0">
              <a:solidFill>
                <a:schemeClr val="tx1">
                  <a:lumMod val="75000"/>
                  <a:lumOff val="2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64" name="object 10"/>
          <p:cNvSpPr/>
          <p:nvPr/>
        </p:nvSpPr>
        <p:spPr>
          <a:xfrm>
            <a:off x="648004" y="951948"/>
            <a:ext cx="6475095" cy="0"/>
          </a:xfrm>
          <a:custGeom>
            <a:avLst/>
            <a:gdLst/>
            <a:ahLst/>
            <a:cxnLst/>
            <a:rect l="l" t="t" r="r" b="b"/>
            <a:pathLst>
              <a:path w="6475095">
                <a:moveTo>
                  <a:pt x="0" y="0"/>
                </a:moveTo>
                <a:lnTo>
                  <a:pt x="6474550" y="0"/>
                </a:lnTo>
              </a:path>
            </a:pathLst>
          </a:custGeom>
          <a:ln w="6350">
            <a:solidFill>
              <a:srgbClr val="8082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3" name="TextBox 302"/>
          <p:cNvSpPr txBox="1"/>
          <p:nvPr/>
        </p:nvSpPr>
        <p:spPr>
          <a:xfrm>
            <a:off x="13263050" y="7125661"/>
            <a:ext cx="302658" cy="24109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algn="l"/>
            <a:r>
              <a:rPr lang="ru-RU" sz="900" dirty="0">
                <a:solidFill>
                  <a:srgbClr val="B3D839"/>
                </a:solidFill>
                <a:latin typeface="Calibri Light"/>
                <a:cs typeface="Calibri Light"/>
              </a:rPr>
              <a:t>раз</a:t>
            </a:r>
            <a:endParaRPr lang="en-US" sz="900" dirty="0">
              <a:solidFill>
                <a:srgbClr val="B3D839"/>
              </a:solidFill>
              <a:latin typeface="Calibri"/>
              <a:cs typeface="Calibri"/>
            </a:endParaRPr>
          </a:p>
        </p:txBody>
      </p:sp>
      <p:cxnSp>
        <p:nvCxnSpPr>
          <p:cNvPr id="369" name="Straight Connector 368"/>
          <p:cNvCxnSpPr/>
          <p:nvPr/>
        </p:nvCxnSpPr>
        <p:spPr>
          <a:xfrm flipV="1">
            <a:off x="13345887" y="7389642"/>
            <a:ext cx="36335" cy="0"/>
          </a:xfrm>
          <a:prstGeom prst="line">
            <a:avLst/>
          </a:prstGeom>
          <a:noFill/>
          <a:ln w="9525" cap="flat" cmpd="sng">
            <a:solidFill>
              <a:srgbClr val="B3D839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390" name="TextBox 389"/>
          <p:cNvSpPr txBox="1"/>
          <p:nvPr/>
        </p:nvSpPr>
        <p:spPr>
          <a:xfrm>
            <a:off x="13369196" y="7273667"/>
            <a:ext cx="482443" cy="134908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defTabSz="685800">
              <a:spcAft>
                <a:spcPts val="1800"/>
              </a:spcAft>
            </a:pPr>
            <a:r>
              <a:rPr lang="ru-RU" sz="900" dirty="0">
                <a:solidFill>
                  <a:srgbClr val="A5D83F"/>
                </a:solidFill>
                <a:latin typeface="Calibri Light"/>
                <a:ea typeface="+mn-ea"/>
                <a:cs typeface="Calibri Light"/>
                <a:sym typeface="Gill Sans"/>
              </a:rPr>
              <a:t>12</a:t>
            </a:r>
          </a:p>
          <a:p>
            <a:pPr defTabSz="685800">
              <a:spcAft>
                <a:spcPts val="1800"/>
              </a:spcAft>
            </a:pPr>
            <a:r>
              <a:rPr kumimoji="0" lang="ru-RU" sz="900" b="0" i="0" u="none" strike="noStrike" cap="none" spc="0" normalizeH="0" baseline="0" dirty="0">
                <a:ln>
                  <a:noFill/>
                </a:ln>
                <a:solidFill>
                  <a:srgbClr val="A5D83F"/>
                </a:solidFill>
                <a:effectLst/>
                <a:uFillTx/>
                <a:latin typeface="Calibri Light"/>
                <a:ea typeface="+mn-ea"/>
                <a:cs typeface="Calibri Light"/>
                <a:sym typeface="Gill Sans"/>
              </a:rPr>
              <a:t>8</a:t>
            </a:r>
          </a:p>
          <a:p>
            <a:pPr defTabSz="685800">
              <a:spcAft>
                <a:spcPts val="1800"/>
              </a:spcAft>
            </a:pPr>
            <a:r>
              <a:rPr lang="ru-RU" sz="900" dirty="0">
                <a:solidFill>
                  <a:srgbClr val="A5D83F"/>
                </a:solidFill>
                <a:latin typeface="Calibri Light"/>
                <a:ea typeface="+mn-ea"/>
                <a:cs typeface="Calibri Light"/>
                <a:sym typeface="Gill Sans"/>
              </a:rPr>
              <a:t>4</a:t>
            </a:r>
          </a:p>
          <a:p>
            <a:pPr defTabSz="685800">
              <a:spcAft>
                <a:spcPts val="1800"/>
              </a:spcAft>
            </a:pPr>
            <a:r>
              <a:rPr kumimoji="0" lang="ru-RU" sz="900" b="0" i="0" u="none" strike="noStrike" cap="none" spc="0" normalizeH="0" baseline="0" dirty="0">
                <a:ln>
                  <a:noFill/>
                </a:ln>
                <a:solidFill>
                  <a:srgbClr val="A5D83F"/>
                </a:solidFill>
                <a:effectLst/>
                <a:uFillTx/>
                <a:latin typeface="Calibri Light"/>
                <a:ea typeface="+mn-ea"/>
                <a:cs typeface="Calibri Light"/>
                <a:sym typeface="Gill Sans"/>
              </a:rPr>
              <a:t>0</a:t>
            </a:r>
          </a:p>
        </p:txBody>
      </p:sp>
      <p:cxnSp>
        <p:nvCxnSpPr>
          <p:cNvPr id="391" name="Straight Connector 390"/>
          <p:cNvCxnSpPr/>
          <p:nvPr/>
        </p:nvCxnSpPr>
        <p:spPr>
          <a:xfrm flipV="1">
            <a:off x="13357096" y="8140078"/>
            <a:ext cx="36335" cy="0"/>
          </a:xfrm>
          <a:prstGeom prst="line">
            <a:avLst/>
          </a:prstGeom>
          <a:noFill/>
          <a:ln w="9525" cap="flat" cmpd="sng">
            <a:solidFill>
              <a:srgbClr val="B3D839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392" name="Straight Connector 391"/>
          <p:cNvCxnSpPr/>
          <p:nvPr/>
        </p:nvCxnSpPr>
        <p:spPr>
          <a:xfrm flipV="1">
            <a:off x="13355215" y="7785852"/>
            <a:ext cx="36335" cy="0"/>
          </a:xfrm>
          <a:prstGeom prst="line">
            <a:avLst/>
          </a:prstGeom>
          <a:noFill/>
          <a:ln w="9525" cap="flat" cmpd="sng">
            <a:solidFill>
              <a:srgbClr val="B3D839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393" name="Straight Connector 392"/>
          <p:cNvCxnSpPr/>
          <p:nvPr/>
        </p:nvCxnSpPr>
        <p:spPr>
          <a:xfrm flipV="1">
            <a:off x="13361509" y="7392305"/>
            <a:ext cx="36335" cy="0"/>
          </a:xfrm>
          <a:prstGeom prst="line">
            <a:avLst/>
          </a:prstGeom>
          <a:noFill/>
          <a:ln w="9525" cap="flat" cmpd="sng">
            <a:solidFill>
              <a:srgbClr val="B3D839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183122"/>
              </p:ext>
            </p:extLst>
          </p:nvPr>
        </p:nvGraphicFramePr>
        <p:xfrm>
          <a:off x="622390" y="1226397"/>
          <a:ext cx="5868077" cy="86699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37591"/>
                <a:gridCol w="1120560"/>
                <a:gridCol w="1128031"/>
                <a:gridCol w="1081895"/>
              </a:tblGrid>
              <a:tr h="297625"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anchor="ctr"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3963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bg1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 пг 2017 года</a:t>
                      </a:r>
                      <a:endParaRPr lang="en-US" sz="10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3963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bg1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 пг 2018 года</a:t>
                      </a:r>
                      <a:endParaRPr lang="en-US" sz="10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3963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Прирост г/г, п.п.</a:t>
                      </a:r>
                      <a:endParaRPr lang="en-US" sz="10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39639"/>
                    </a:solidFill>
                  </a:tcPr>
                </a:tc>
              </a:tr>
              <a:tr h="1489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Ульяновск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26%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34%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7,4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68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Нижнекамск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33%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41%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7,3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941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Вязьма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21%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28%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7,3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6435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Сызрань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22%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30%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7,3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19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Лобня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33%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41%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7,3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20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Ачинск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26%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33%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7,3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344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Пенза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27%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34%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7,3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20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Ангарск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35%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42%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7,3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68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Бердск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32%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39%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7,3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941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Мытищи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32%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40%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7,3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941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Минусинск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21%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29%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7,3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941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Дубна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32%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39%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7,3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19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Борисоглебск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24%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31%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7,3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2965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Ивантеевка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34%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41%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7,2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397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Саранск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26%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33%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7,2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2748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Дмитров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33%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40%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7,2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376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Подольск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32%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39%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7,2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02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Новочеркасск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28%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35%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7,2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02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Коломна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28%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35%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7,2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02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Азов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23%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31%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7,2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02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Анжеро-Судженск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30%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37%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7,2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02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Гусь-Хрустальный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20%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27%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7,2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02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Тула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29%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36%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7,2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02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Выборг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34%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41%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7,2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02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Ставрополь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29%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36%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7,2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02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Домодедово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31%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38%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7,2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02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Одинцово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36%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43%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7,1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02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Михайловск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22%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29%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7,1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02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Заречный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25%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32%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7,1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02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Тюмень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43%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50%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7,1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02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Воскресенск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28%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35%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7,1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02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Ишимбай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29%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36%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7,1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02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Тихорецк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23%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30%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7,1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02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Новороссийск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29%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36%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7,1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02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Липецк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29%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36%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7,1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02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Ковров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21%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28%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7,1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02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Таганрог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26%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33%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7,0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02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Комсомольск-на-Амуре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33%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40%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7,0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02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Тверь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34%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41%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7,0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02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Свободный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30%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37%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7,0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02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Щелково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32%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39%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7,0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02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Каменск-Шахтинский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22%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29%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7,0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02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Елец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23%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30%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7,0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02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Тихвин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28%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35%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7,0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02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Майкоп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22%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29%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7,0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02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Иваново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23%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30%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7,0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02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Краснодар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31%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38%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7,0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02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Энгельс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29%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36%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7,0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02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Вологда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38%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44%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7,0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02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Анапа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29%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36%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6,9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02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Туапсе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27%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34%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6,9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02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Рязань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28%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35%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6,9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02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Дзержинск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29%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35%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6,9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02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Елабуга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27%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34%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6,9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02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Прокопьевск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29%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36%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6,9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391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FFFFFF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Общий итог</a:t>
                      </a:r>
                      <a:endParaRPr lang="en-US" sz="900">
                        <a:solidFill>
                          <a:srgbClr val="FFFFFF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3963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FFFFFF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34%</a:t>
                      </a:r>
                      <a:endParaRPr lang="en-US" sz="900">
                        <a:solidFill>
                          <a:srgbClr val="FFFFFF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3963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FFFFFF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40%</a:t>
                      </a:r>
                      <a:endParaRPr lang="en-US" sz="900">
                        <a:solidFill>
                          <a:srgbClr val="FFFFFF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3963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FFFFFF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6,4%</a:t>
                      </a:r>
                      <a:endParaRPr lang="en-US" sz="900">
                        <a:solidFill>
                          <a:srgbClr val="FFFFFF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39639"/>
                    </a:solidFill>
                  </a:tcPr>
                </a:tc>
              </a:tr>
            </a:tbl>
          </a:graphicData>
        </a:graphic>
      </p:graphicFrame>
      <p:sp>
        <p:nvSpPr>
          <p:cNvPr id="17" name="object 8"/>
          <p:cNvSpPr txBox="1"/>
          <p:nvPr/>
        </p:nvSpPr>
        <p:spPr>
          <a:xfrm>
            <a:off x="621722" y="10020746"/>
            <a:ext cx="1828800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800" b="1" spc="-75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Август, 2018</a:t>
            </a:r>
            <a:endParaRPr sz="800" b="1" dirty="0">
              <a:solidFill>
                <a:schemeClr val="tx1">
                  <a:lumMod val="75000"/>
                  <a:lumOff val="2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028547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4497</TotalTime>
  <Words>2504</Words>
  <Application>Microsoft Macintosh PowerPoint</Application>
  <PresentationFormat>Custom</PresentationFormat>
  <Paragraphs>1116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1</dc:creator>
  <cp:lastModifiedBy>1</cp:lastModifiedBy>
  <cp:revision>580</cp:revision>
  <cp:lastPrinted>2018-07-17T08:56:52Z</cp:lastPrinted>
  <dcterms:created xsi:type="dcterms:W3CDTF">2018-06-25T12:39:55Z</dcterms:created>
  <dcterms:modified xsi:type="dcterms:W3CDTF">2018-08-09T06:47:46Z</dcterms:modified>
</cp:coreProperties>
</file>