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72" r:id="rId4"/>
    <p:sldId id="274" r:id="rId5"/>
    <p:sldId id="273" r:id="rId6"/>
    <p:sldId id="275" r:id="rId7"/>
    <p:sldId id="276" r:id="rId8"/>
    <p:sldId id="277" r:id="rId9"/>
    <p:sldId id="279" r:id="rId10"/>
    <p:sldId id="281" r:id="rId11"/>
    <p:sldId id="282" r:id="rId12"/>
    <p:sldId id="280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9900"/>
    <a:srgbClr val="990000"/>
    <a:srgbClr val="FF0000"/>
    <a:srgbClr val="FF00FF"/>
    <a:srgbClr val="00CC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E903-CF5B-4FDF-9D8D-01FCDF9BD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7DE10-F8F9-4693-BD55-0DDF76646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8AD62-889D-4EBB-87E1-CD30401CA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B7D9-6018-4B98-9ED8-9E26708BA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DBFF-A494-4225-96E5-082C352CE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4B67D-F2BE-43C2-9E7D-049514DF2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469EA-0159-400A-833D-CD028B871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CC74A-5B00-4B0C-B189-D389D845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104E-FD8F-4631-A9D0-B0D131930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C534-B021-47F8-92E5-FE2DADDE7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C18C-5A80-41EC-ACDC-39999BC58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0134268-7152-400C-9C73-FE0218F71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5750" y="1428750"/>
            <a:ext cx="716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МОЙ РОД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1" name="Picture 4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755650" y="5589588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11991">
            <a:off x="755650" y="443706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468313" y="335756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3090">
            <a:off x="611188" y="2276475"/>
            <a:ext cx="428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395288" y="126841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60203">
            <a:off x="825500" y="47942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11246">
            <a:off x="1607848" y="-31924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55475">
            <a:off x="2697163" y="4762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Pic_1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60350"/>
            <a:ext cx="255587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714488"/>
            <a:ext cx="69294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s://ds04.infourok.ru/uploads/ex/0a4d/0011f824-785370c9/hello_html_m39e4b0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783" y="620688"/>
            <a:ext cx="8668119" cy="48068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571480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Святцы – церковная книга с перечнем  праздников и имен святых по дням их поминовения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5" descr="IMG_829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A1A09D"/>
              </a:clrFrom>
              <a:clrTo>
                <a:srgbClr val="A1A09D">
                  <a:alpha val="0"/>
                </a:srgbClr>
              </a:clrTo>
            </a:clrChange>
          </a:blip>
          <a:srcRect l="10976" t="10204" r="12195" b="14275"/>
          <a:stretch>
            <a:fillRect/>
          </a:stretch>
        </p:blipFill>
        <p:spPr bwMode="auto">
          <a:xfrm>
            <a:off x="1274067" y="2077965"/>
            <a:ext cx="6643687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714488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s://ds03.infourok.ru/uploads/ex/04bc/00044a7b-ad7d797b/3/img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781809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714488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ds03.infourok.ru/uploads/ex/04bc/00044a7b-ad7d797b/3/img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428604"/>
            <a:ext cx="7715305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714488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3"/>
            <a:ext cx="457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642918"/>
            <a:ext cx="78581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Именины Данилы:</a:t>
            </a:r>
            <a:r>
              <a:rPr lang="ru-RU" sz="2800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православному календарю: Март: 1, 17; Апрель: 20; Июль: 23; Сентябрь: 12,25; Декабрь: 24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Именины Анны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:7 августа, 21 сентября и 21 декабря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Именины Татьяны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:18 и 25 января, 17 июля, 14 и 23 сентября, 3, 11 и 21 октября, 3 и 23 декабря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Именины Софьи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28 февраля, 1 апреля, 4 июня, 17 июня, 30 сентября, 1 октября, 29 декабря, 31 декабря.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357430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3"/>
            <a:ext cx="457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43841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 ценят свои ___  , проносят их через всю жизнь. Человека можно лишить всех ______,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всех_____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но нельзя лишить _____.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357430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3"/>
            <a:ext cx="457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43841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accent3"/>
                </a:solidFill>
              </a:rPr>
              <a:t> Сегодня на занятии</a:t>
            </a:r>
            <a:endParaRPr lang="ru-RU" sz="2800" dirty="0" smtClean="0">
              <a:solidFill>
                <a:schemeClr val="accent3"/>
              </a:solidFill>
            </a:endParaRPr>
          </a:p>
          <a:p>
            <a:r>
              <a:rPr lang="ru-RU" sz="2800" b="1" dirty="0" smtClean="0">
                <a:solidFill>
                  <a:schemeClr val="accent3"/>
                </a:solidFill>
              </a:rPr>
              <a:t>		                   </a:t>
            </a:r>
          </a:p>
          <a:p>
            <a:r>
              <a:rPr lang="ru-RU" sz="2800" b="1" dirty="0" smtClean="0">
                <a:solidFill>
                  <a:schemeClr val="accent3"/>
                </a:solidFill>
              </a:rPr>
              <a:t>                                           </a:t>
            </a:r>
            <a:r>
              <a:rPr lang="ru-RU" sz="2800" dirty="0" smtClean="0">
                <a:solidFill>
                  <a:schemeClr val="accent3"/>
                </a:solidFill>
              </a:rPr>
              <a:t>узнал</a:t>
            </a:r>
          </a:p>
          <a:p>
            <a:r>
              <a:rPr lang="ru-RU" sz="2800" b="1" dirty="0" smtClean="0">
                <a:solidFill>
                  <a:schemeClr val="accent3"/>
                </a:solidFill>
              </a:rPr>
              <a:t>                    Я       </a:t>
            </a:r>
            <a:r>
              <a:rPr lang="ru-RU" sz="2800" dirty="0" smtClean="0">
                <a:solidFill>
                  <a:schemeClr val="accent3"/>
                </a:solidFill>
              </a:rPr>
              <a:t>постараюсь запомнить</a:t>
            </a:r>
          </a:p>
          <a:p>
            <a:r>
              <a:rPr lang="ru-RU" sz="2800" b="1" dirty="0" smtClean="0">
                <a:solidFill>
                  <a:schemeClr val="accent3"/>
                </a:solidFill>
              </a:rPr>
              <a:t>	                                </a:t>
            </a:r>
            <a:r>
              <a:rPr lang="ru-RU" sz="2800" dirty="0" smtClean="0">
                <a:solidFill>
                  <a:schemeClr val="accent3"/>
                </a:solidFill>
              </a:rPr>
              <a:t>расскажу (кому?)</a:t>
            </a:r>
          </a:p>
          <a:p>
            <a:r>
              <a:rPr lang="ru-RU" sz="2800" b="1" dirty="0" smtClean="0">
                <a:solidFill>
                  <a:schemeClr val="accent3"/>
                </a:solidFill>
              </a:rPr>
              <a:t>	                                 </a:t>
            </a:r>
            <a:r>
              <a:rPr lang="ru-RU" sz="2800" dirty="0" smtClean="0">
                <a:solidFill>
                  <a:schemeClr val="accent3"/>
                </a:solidFill>
              </a:rPr>
              <a:t>(о чем?)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357430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3"/>
            <a:ext cx="457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43841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536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43213" y="139700"/>
            <a:ext cx="2281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п</a:t>
            </a:r>
            <a:r>
              <a:rPr lang="ru-RU" sz="3600" b="1" dirty="0">
                <a:solidFill>
                  <a:srgbClr val="003300"/>
                </a:solidFill>
              </a:rPr>
              <a:t> </a:t>
            </a:r>
            <a:r>
              <a:rPr lang="ru-RU" sz="4000" b="1" dirty="0">
                <a:solidFill>
                  <a:srgbClr val="003300"/>
                </a:solidFill>
              </a:rPr>
              <a:t>р </a:t>
            </a:r>
            <a:r>
              <a:rPr lang="ru-RU" sz="3200" b="1" dirty="0">
                <a:solidFill>
                  <a:srgbClr val="003300"/>
                </a:solidFill>
              </a:rPr>
              <a:t>е д о к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43213" y="666750"/>
            <a:ext cx="1225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00"/>
                </a:solidFill>
              </a:rPr>
              <a:t>р </a:t>
            </a:r>
            <a:r>
              <a:rPr lang="ru-RU" sz="4000" b="1">
                <a:solidFill>
                  <a:srgbClr val="003300"/>
                </a:solidFill>
              </a:rPr>
              <a:t>о</a:t>
            </a:r>
            <a:r>
              <a:rPr lang="ru-RU" sz="3200" b="1">
                <a:solidFill>
                  <a:srgbClr val="003300"/>
                </a:solidFill>
              </a:rPr>
              <a:t> д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03575" y="1169988"/>
            <a:ext cx="1576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3300"/>
                </a:solidFill>
              </a:rPr>
              <a:t>д</a:t>
            </a:r>
            <a:r>
              <a:rPr lang="ru-RU" sz="3200" b="1" dirty="0">
                <a:solidFill>
                  <a:srgbClr val="003300"/>
                </a:solidFill>
              </a:rPr>
              <a:t> я д я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916238" y="1674813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00"/>
                </a:solidFill>
              </a:rPr>
              <a:t>з </a:t>
            </a:r>
            <a:r>
              <a:rPr lang="ru-RU" sz="4000" b="1">
                <a:solidFill>
                  <a:srgbClr val="003300"/>
                </a:solidFill>
              </a:rPr>
              <a:t>о</a:t>
            </a:r>
            <a:r>
              <a:rPr lang="ru-RU" sz="3200" b="1">
                <a:solidFill>
                  <a:srgbClr val="003300"/>
                </a:solidFill>
              </a:rPr>
              <a:t> л о в к а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03575" y="2205038"/>
            <a:ext cx="2201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3300"/>
                </a:solidFill>
              </a:rPr>
              <a:t>с</a:t>
            </a:r>
            <a:r>
              <a:rPr lang="ru-RU" sz="3200" b="1">
                <a:solidFill>
                  <a:srgbClr val="003300"/>
                </a:solidFill>
              </a:rPr>
              <a:t> в а т ь и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484438" y="3213100"/>
            <a:ext cx="2220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00"/>
                </a:solidFill>
              </a:rPr>
              <a:t>с в </a:t>
            </a:r>
            <a:r>
              <a:rPr lang="ru-RU" sz="4000" b="1">
                <a:solidFill>
                  <a:srgbClr val="003300"/>
                </a:solidFill>
              </a:rPr>
              <a:t>о</a:t>
            </a:r>
            <a:r>
              <a:rPr lang="ru-RU" sz="3200" b="1">
                <a:solidFill>
                  <a:srgbClr val="003300"/>
                </a:solidFill>
              </a:rPr>
              <a:t> я к и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843213" y="3716338"/>
            <a:ext cx="2933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с </a:t>
            </a:r>
            <a:r>
              <a:rPr lang="ru-RU" sz="4000" b="1" dirty="0">
                <a:solidFill>
                  <a:srgbClr val="003300"/>
                </a:solidFill>
              </a:rPr>
              <a:t>в</a:t>
            </a:r>
            <a:r>
              <a:rPr lang="ru-RU" sz="3200" b="1" dirty="0">
                <a:solidFill>
                  <a:srgbClr val="003300"/>
                </a:solidFill>
              </a:rPr>
              <a:t> е к р о в ь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692275" y="4194175"/>
            <a:ext cx="200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00"/>
                </a:solidFill>
              </a:rPr>
              <a:t>ш у р и </a:t>
            </a:r>
            <a:r>
              <a:rPr lang="ru-RU" sz="4000" b="1">
                <a:solidFill>
                  <a:srgbClr val="003300"/>
                </a:solidFill>
              </a:rPr>
              <a:t>н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124075" y="4652963"/>
            <a:ext cx="1571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3300"/>
                </a:solidFill>
              </a:rPr>
              <a:t>т ё щ </a:t>
            </a:r>
            <a:r>
              <a:rPr lang="ru-RU" sz="4000" b="1">
                <a:solidFill>
                  <a:srgbClr val="003300"/>
                </a:solidFill>
              </a:rPr>
              <a:t>а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63713" y="5157788"/>
            <a:ext cx="1931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с е м ь </a:t>
            </a:r>
            <a:r>
              <a:rPr lang="ru-RU" sz="4000" b="1" dirty="0"/>
              <a:t>я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208339" y="250824"/>
            <a:ext cx="504825" cy="5616575"/>
          </a:xfrm>
          <a:prstGeom prst="rect">
            <a:avLst/>
          </a:prstGeom>
          <a:solidFill>
            <a:schemeClr val="bg1">
              <a:alpha val="0"/>
            </a:schemeClr>
          </a:solidFill>
          <a:ln w="889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43213" y="2708275"/>
            <a:ext cx="3744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п </a:t>
            </a:r>
            <a:r>
              <a:rPr lang="ru-RU" sz="4000" b="1" dirty="0">
                <a:solidFill>
                  <a:srgbClr val="003300"/>
                </a:solidFill>
              </a:rPr>
              <a:t>л</a:t>
            </a:r>
            <a:r>
              <a:rPr lang="ru-RU" sz="3200" b="1" dirty="0">
                <a:solidFill>
                  <a:srgbClr val="003300"/>
                </a:solidFill>
              </a:rPr>
              <a:t> е м я н </a:t>
            </a:r>
            <a:r>
              <a:rPr lang="ru-RU" sz="3200" b="1" dirty="0" err="1">
                <a:solidFill>
                  <a:srgbClr val="003300"/>
                </a:solidFill>
              </a:rPr>
              <a:t>н</a:t>
            </a:r>
            <a:r>
              <a:rPr lang="ru-RU" sz="3200" b="1" dirty="0">
                <a:solidFill>
                  <a:srgbClr val="003300"/>
                </a:solidFill>
              </a:rPr>
              <a:t> и ц а</a:t>
            </a:r>
          </a:p>
        </p:txBody>
      </p:sp>
      <p:pic>
        <p:nvPicPr>
          <p:cNvPr id="6165" name="Picture 21" descr="бабочки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20713"/>
            <a:ext cx="189071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https://s3.pixers.pics/pixers/700/FO/60/88/29/07/700_FO60882907_c20d83532ea97fdf7bc8fdbdd2ffec8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1366824"/>
            <a:ext cx="5940425" cy="412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836712"/>
            <a:ext cx="87129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приходит к нам сразу после нашего рождения, сопровождает всю жизнь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остается в миру после нашей смерти?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465313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Имя</a:t>
            </a:r>
            <a:endParaRPr lang="ru-RU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5750" y="1428750"/>
            <a:ext cx="716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МОЙ РОД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1" name="Picture 4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755650" y="5589588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11991">
            <a:off x="755650" y="443706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468313" y="335756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3090">
            <a:off x="611188" y="2276475"/>
            <a:ext cx="428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58017">
            <a:off x="395288" y="1268413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60203">
            <a:off x="825500" y="47942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11246">
            <a:off x="1607848" y="-31924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роза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055475">
            <a:off x="2697163" y="4762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Pic_1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260350"/>
            <a:ext cx="255587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42910" y="3244334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МОЁ ИМЯ</a:t>
            </a:r>
            <a:endParaRPr lang="ru-RU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</a:t>
            </a:r>
            <a:r>
              <a:rPr lang="ru-RU" sz="3200" b="1" dirty="0" smtClean="0">
                <a:solidFill>
                  <a:schemeClr val="bg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личное название человека, даваемое при рождении, личное название живого существа. </a:t>
            </a:r>
          </a:p>
          <a:p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славянских языках имя оказалось близко по звучанию древнему глаголу иметь, и это придает ему оттенок «то, что мы имеем, чем обладаем».</a:t>
            </a:r>
          </a:p>
          <a:p>
            <a:pPr lvl="0"/>
            <a:endParaRPr lang="ru-RU" sz="2400" b="1" dirty="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71448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Ономастика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наука, изучающая имена, их значение и происхождение. </a:t>
            </a:r>
            <a:endParaRPr lang="ru-RU" sz="36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830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«Между живущих людей безымянным никто не бывает вовсе; в минуту рождения каждый, и низкий и знатный, имя свое от родителей в сладостный дар получает».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Гомер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214346" y="-153889"/>
            <a:ext cx="21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Добрыня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Любим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Белянка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Молчан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Ушак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Пискун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Кудряш</a:t>
            </a:r>
          </a:p>
          <a:p>
            <a:pPr algn="ctr"/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Шумило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Ярило.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316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ДДТ</cp:lastModifiedBy>
  <cp:revision>42</cp:revision>
  <dcterms:created xsi:type="dcterms:W3CDTF">2010-04-05T13:28:07Z</dcterms:created>
  <dcterms:modified xsi:type="dcterms:W3CDTF">2018-04-10T12:48:48Z</dcterms:modified>
</cp:coreProperties>
</file>